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30" r:id="rId16"/>
    <p:sldId id="300" r:id="rId17"/>
    <p:sldId id="286" r:id="rId18"/>
    <p:sldId id="288" r:id="rId19"/>
    <p:sldId id="289" r:id="rId20"/>
    <p:sldId id="290" r:id="rId21"/>
    <p:sldId id="291" r:id="rId22"/>
    <p:sldId id="292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cdf8a801e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cdf8a801e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d6fbd4ed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d6fbd4ed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df8a801e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cdf8a801e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d2d64411e8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d2d64411e8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cdf8a801e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cdf8a801e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bf3965b0c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bf3965b0cf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bc50cad0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bc50cad0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c078c3212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c078c3212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c078c3212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c078c3212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c078c3212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c078c3212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2d64411e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2d64411e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c078c3212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c078c3212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c078c3212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c078c32124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bc50cad02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bc50cad02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bc50cad023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bc50cad023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bc50cad02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bc50cad023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bc50cad023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bc50cad023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bc50cad023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bc50cad023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bc50cad023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bc50cad023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bc50cad023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bc50cad023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bc50cad023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bc50cad023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2d64411e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2d64411e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bc50cad023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bc50cad023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bc50cad023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bc50cad023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bc50cad023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Google Shape;897;gbc50cad023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bc50cad023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bc50cad023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bc50cad023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bc50cad023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bc50cad023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bc50cad023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bc50cad023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bc50cad023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bc50cad023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bc50cad023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bc50cad023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bc50cad023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bc50cad023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bc50cad023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2d64411e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d2d64411e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bc50cad023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bc50cad023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bc50cad023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2" name="Google Shape;982;gbc50cad023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bc50cad023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bc50cad023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gbc50cad023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1" name="Google Shape;1001;gbc50cad023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bc50cad023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bc50cad023_0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bc50cad023_0_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bc50cad023_0_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bc50cad023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bc50cad023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bc50cad023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bc50cad023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bc50cad023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bc50cad023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bc50cad023_0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bc50cad023_0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2d64411e8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d2d64411e8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bc50cad023_0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bc50cad023_0_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2d64411e8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d2d64411e8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2d64411e8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d2d64411e8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df8a801ea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df8a801ea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cdf8a801e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cdf8a801e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8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Toward Workload Aware State Management in Streaming Systems</a:t>
            </a:r>
            <a:endParaRPr b="1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Showan Esmail Asyabi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2"/>
          <p:cNvSpPr txBox="1"/>
          <p:nvPr/>
        </p:nvSpPr>
        <p:spPr>
          <a:xfrm>
            <a:off x="386950" y="129125"/>
            <a:ext cx="8705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434343"/>
                </a:solidFill>
              </a:rPr>
              <a:t>Gadget - Sate Access Generator</a:t>
            </a:r>
            <a:endParaRPr sz="2200" b="1">
              <a:solidFill>
                <a:srgbClr val="434343"/>
              </a:solidFill>
            </a:endParaRPr>
          </a:p>
        </p:txBody>
      </p:sp>
      <p:sp>
        <p:nvSpPr>
          <p:cNvPr id="284" name="Google Shape;284;p22"/>
          <p:cNvSpPr/>
          <p:nvPr/>
        </p:nvSpPr>
        <p:spPr>
          <a:xfrm>
            <a:off x="2438400" y="2190750"/>
            <a:ext cx="570300" cy="447600"/>
          </a:xfrm>
          <a:prstGeom prst="ellipse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Get</a:t>
            </a:r>
            <a:endParaRPr sz="1000" b="1"/>
          </a:p>
        </p:txBody>
      </p:sp>
      <p:sp>
        <p:nvSpPr>
          <p:cNvPr id="285" name="Google Shape;285;p22"/>
          <p:cNvSpPr/>
          <p:nvPr/>
        </p:nvSpPr>
        <p:spPr>
          <a:xfrm>
            <a:off x="3581400" y="2190750"/>
            <a:ext cx="570300" cy="447600"/>
          </a:xfrm>
          <a:prstGeom prst="ellipse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Put</a:t>
            </a:r>
            <a:endParaRPr sz="1000" b="1"/>
          </a:p>
        </p:txBody>
      </p:sp>
      <p:sp>
        <p:nvSpPr>
          <p:cNvPr id="286" name="Google Shape;286;p22"/>
          <p:cNvSpPr/>
          <p:nvPr/>
        </p:nvSpPr>
        <p:spPr>
          <a:xfrm>
            <a:off x="4533900" y="2190750"/>
            <a:ext cx="570300" cy="447600"/>
          </a:xfrm>
          <a:prstGeom prst="ellipse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Get</a:t>
            </a:r>
            <a:endParaRPr sz="1000" b="1"/>
          </a:p>
        </p:txBody>
      </p:sp>
      <p:sp>
        <p:nvSpPr>
          <p:cNvPr id="287" name="Google Shape;287;p22"/>
          <p:cNvSpPr/>
          <p:nvPr/>
        </p:nvSpPr>
        <p:spPr>
          <a:xfrm>
            <a:off x="5484050" y="2143125"/>
            <a:ext cx="570300" cy="447600"/>
          </a:xfrm>
          <a:prstGeom prst="ellipse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Del</a:t>
            </a:r>
            <a:endParaRPr sz="1000" b="1"/>
          </a:p>
        </p:txBody>
      </p:sp>
      <p:cxnSp>
        <p:nvCxnSpPr>
          <p:cNvPr id="288" name="Google Shape;288;p22"/>
          <p:cNvCxnSpPr>
            <a:stCxn id="285" idx="4"/>
            <a:endCxn id="284" idx="4"/>
          </p:cNvCxnSpPr>
          <p:nvPr/>
        </p:nvCxnSpPr>
        <p:spPr>
          <a:xfrm rot="5400000">
            <a:off x="3294750" y="2067150"/>
            <a:ext cx="600" cy="1143000"/>
          </a:xfrm>
          <a:prstGeom prst="curvedConnector3">
            <a:avLst>
              <a:gd name="adj1" fmla="val 39687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22"/>
          <p:cNvCxnSpPr>
            <a:stCxn id="285" idx="0"/>
            <a:endCxn id="284" idx="0"/>
          </p:cNvCxnSpPr>
          <p:nvPr/>
        </p:nvCxnSpPr>
        <p:spPr>
          <a:xfrm rot="5400000">
            <a:off x="3294750" y="1619550"/>
            <a:ext cx="600" cy="1143000"/>
          </a:xfrm>
          <a:prstGeom prst="curvedConnector3">
            <a:avLst>
              <a:gd name="adj1" fmla="val -39687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0" name="Google Shape;290;p22"/>
          <p:cNvCxnSpPr>
            <a:stCxn id="285" idx="6"/>
            <a:endCxn id="286" idx="2"/>
          </p:cNvCxnSpPr>
          <p:nvPr/>
        </p:nvCxnSpPr>
        <p:spPr>
          <a:xfrm>
            <a:off x="4151700" y="2414550"/>
            <a:ext cx="382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1" name="Google Shape;291;p22"/>
          <p:cNvCxnSpPr/>
          <p:nvPr/>
        </p:nvCxnSpPr>
        <p:spPr>
          <a:xfrm>
            <a:off x="5104200" y="2366925"/>
            <a:ext cx="382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2" name="Google Shape;292;p22"/>
          <p:cNvSpPr/>
          <p:nvPr/>
        </p:nvSpPr>
        <p:spPr>
          <a:xfrm>
            <a:off x="3028350" y="3943350"/>
            <a:ext cx="857700" cy="447600"/>
          </a:xfrm>
          <a:prstGeom prst="ellipse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Merge</a:t>
            </a:r>
            <a:endParaRPr sz="1000" b="1"/>
          </a:p>
        </p:txBody>
      </p:sp>
      <p:sp>
        <p:nvSpPr>
          <p:cNvPr id="293" name="Google Shape;293;p22"/>
          <p:cNvSpPr/>
          <p:nvPr/>
        </p:nvSpPr>
        <p:spPr>
          <a:xfrm>
            <a:off x="4152900" y="3943350"/>
            <a:ext cx="570300" cy="447600"/>
          </a:xfrm>
          <a:prstGeom prst="ellipse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Get</a:t>
            </a:r>
            <a:endParaRPr sz="1000" b="1"/>
          </a:p>
        </p:txBody>
      </p:sp>
      <p:sp>
        <p:nvSpPr>
          <p:cNvPr id="294" name="Google Shape;294;p22"/>
          <p:cNvSpPr/>
          <p:nvPr/>
        </p:nvSpPr>
        <p:spPr>
          <a:xfrm>
            <a:off x="5103050" y="3895725"/>
            <a:ext cx="570300" cy="447600"/>
          </a:xfrm>
          <a:prstGeom prst="ellipse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Del</a:t>
            </a:r>
            <a:endParaRPr sz="1000" b="1"/>
          </a:p>
        </p:txBody>
      </p:sp>
      <p:cxnSp>
        <p:nvCxnSpPr>
          <p:cNvPr id="295" name="Google Shape;295;p22"/>
          <p:cNvCxnSpPr>
            <a:stCxn id="292" idx="0"/>
            <a:endCxn id="292" idx="2"/>
          </p:cNvCxnSpPr>
          <p:nvPr/>
        </p:nvCxnSpPr>
        <p:spPr>
          <a:xfrm rot="5400000">
            <a:off x="3130950" y="3840900"/>
            <a:ext cx="223800" cy="428700"/>
          </a:xfrm>
          <a:prstGeom prst="curvedConnector4">
            <a:avLst>
              <a:gd name="adj1" fmla="val -106401"/>
              <a:gd name="adj2" fmla="val 15558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6" name="Google Shape;296;p22"/>
          <p:cNvCxnSpPr>
            <a:stCxn id="292" idx="6"/>
            <a:endCxn id="293" idx="2"/>
          </p:cNvCxnSpPr>
          <p:nvPr/>
        </p:nvCxnSpPr>
        <p:spPr>
          <a:xfrm>
            <a:off x="3886050" y="4167150"/>
            <a:ext cx="267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7" name="Google Shape;297;p22"/>
          <p:cNvCxnSpPr/>
          <p:nvPr/>
        </p:nvCxnSpPr>
        <p:spPr>
          <a:xfrm>
            <a:off x="4723200" y="4119525"/>
            <a:ext cx="382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8" name="Google Shape;298;p22"/>
          <p:cNvCxnSpPr/>
          <p:nvPr/>
        </p:nvCxnSpPr>
        <p:spPr>
          <a:xfrm flipH="1">
            <a:off x="2690963" y="2133600"/>
            <a:ext cx="57000" cy="95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9" name="Google Shape;299;p22"/>
          <p:cNvCxnSpPr/>
          <p:nvPr/>
        </p:nvCxnSpPr>
        <p:spPr>
          <a:xfrm rot="10800000">
            <a:off x="3852188" y="2562563"/>
            <a:ext cx="10200" cy="10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0" name="Google Shape;300;p22"/>
          <p:cNvCxnSpPr/>
          <p:nvPr/>
        </p:nvCxnSpPr>
        <p:spPr>
          <a:xfrm flipH="1">
            <a:off x="2948175" y="4155075"/>
            <a:ext cx="14100" cy="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1" name="Google Shape;301;p22"/>
          <p:cNvSpPr txBox="1"/>
          <p:nvPr/>
        </p:nvSpPr>
        <p:spPr>
          <a:xfrm>
            <a:off x="3181350" y="1747838"/>
            <a:ext cx="233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rgbClr val="434343"/>
                </a:solidFill>
              </a:rPr>
              <a:t>K</a:t>
            </a:r>
            <a:endParaRPr sz="700" b="1">
              <a:solidFill>
                <a:srgbClr val="434343"/>
              </a:solidFill>
            </a:endParaRPr>
          </a:p>
        </p:txBody>
      </p:sp>
      <p:sp>
        <p:nvSpPr>
          <p:cNvPr id="302" name="Google Shape;302;p22"/>
          <p:cNvSpPr txBox="1"/>
          <p:nvPr/>
        </p:nvSpPr>
        <p:spPr>
          <a:xfrm>
            <a:off x="2876550" y="3652838"/>
            <a:ext cx="233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434343"/>
                </a:solidFill>
              </a:rPr>
              <a:t>K</a:t>
            </a:r>
            <a:endParaRPr sz="800" b="1">
              <a:solidFill>
                <a:srgbClr val="434343"/>
              </a:solidFill>
            </a:endParaRPr>
          </a:p>
        </p:txBody>
      </p:sp>
      <p:sp>
        <p:nvSpPr>
          <p:cNvPr id="303" name="Google Shape;303;p22"/>
          <p:cNvSpPr/>
          <p:nvPr/>
        </p:nvSpPr>
        <p:spPr>
          <a:xfrm>
            <a:off x="4374925" y="6482250"/>
            <a:ext cx="7982100" cy="33933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80000"/>
              </a:solidFill>
            </a:endParaRPr>
          </a:p>
        </p:txBody>
      </p:sp>
      <p:sp>
        <p:nvSpPr>
          <p:cNvPr id="304" name="Google Shape;304;p22"/>
          <p:cNvSpPr/>
          <p:nvPr/>
        </p:nvSpPr>
        <p:spPr>
          <a:xfrm>
            <a:off x="8856850" y="1636200"/>
            <a:ext cx="235200" cy="3393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2"/>
          <p:cNvSpPr/>
          <p:nvPr/>
        </p:nvSpPr>
        <p:spPr>
          <a:xfrm>
            <a:off x="515000" y="1604731"/>
            <a:ext cx="235200" cy="3393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2"/>
          <p:cNvSpPr/>
          <p:nvPr/>
        </p:nvSpPr>
        <p:spPr>
          <a:xfrm>
            <a:off x="183075" y="1609725"/>
            <a:ext cx="235200" cy="3393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2"/>
          <p:cNvSpPr txBox="1"/>
          <p:nvPr/>
        </p:nvSpPr>
        <p:spPr>
          <a:xfrm rot="-5400000">
            <a:off x="8070600" y="3148425"/>
            <a:ext cx="1813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999999"/>
                </a:solidFill>
              </a:rPr>
              <a:t>Evaluator</a:t>
            </a:r>
            <a:endParaRPr sz="1100" b="1">
              <a:solidFill>
                <a:srgbClr val="999999"/>
              </a:solidFill>
            </a:endParaRPr>
          </a:p>
        </p:txBody>
      </p:sp>
      <p:sp>
        <p:nvSpPr>
          <p:cNvPr id="308" name="Google Shape;308;p22"/>
          <p:cNvSpPr txBox="1"/>
          <p:nvPr/>
        </p:nvSpPr>
        <p:spPr>
          <a:xfrm rot="-5400000">
            <a:off x="-509125" y="3168300"/>
            <a:ext cx="1638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999999"/>
                </a:solidFill>
              </a:rPr>
              <a:t>Event Generator</a:t>
            </a:r>
            <a:endParaRPr sz="1100" b="1">
              <a:solidFill>
                <a:srgbClr val="999999"/>
              </a:solidFill>
            </a:endParaRPr>
          </a:p>
        </p:txBody>
      </p:sp>
      <p:sp>
        <p:nvSpPr>
          <p:cNvPr id="309" name="Google Shape;309;p22"/>
          <p:cNvSpPr txBox="1"/>
          <p:nvPr/>
        </p:nvSpPr>
        <p:spPr>
          <a:xfrm>
            <a:off x="389850" y="606975"/>
            <a:ext cx="8096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Gadget state machines generates corresponding state access of each event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Gadget Compuaton Types: Incremental and Holistic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2"/>
          <p:cNvSpPr txBox="1"/>
          <p:nvPr/>
        </p:nvSpPr>
        <p:spPr>
          <a:xfrm rot="-5400000">
            <a:off x="-186700" y="3204166"/>
            <a:ext cx="1638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999999"/>
                </a:solidFill>
              </a:rPr>
              <a:t>Window Manager</a:t>
            </a:r>
            <a:endParaRPr sz="1100" b="1">
              <a:solidFill>
                <a:srgbClr val="999999"/>
              </a:solidFill>
            </a:endParaRPr>
          </a:p>
        </p:txBody>
      </p:sp>
      <p:sp>
        <p:nvSpPr>
          <p:cNvPr id="311" name="Google Shape;311;p22"/>
          <p:cNvSpPr txBox="1"/>
          <p:nvPr/>
        </p:nvSpPr>
        <p:spPr>
          <a:xfrm>
            <a:off x="2196300" y="2833600"/>
            <a:ext cx="6198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38761D"/>
                </a:solidFill>
              </a:rPr>
              <a:t>State machine for incremental computation</a:t>
            </a:r>
            <a:endParaRPr sz="1000" b="1">
              <a:solidFill>
                <a:srgbClr val="38761D"/>
              </a:solidFill>
            </a:endParaRPr>
          </a:p>
        </p:txBody>
      </p:sp>
      <p:sp>
        <p:nvSpPr>
          <p:cNvPr id="312" name="Google Shape;312;p22"/>
          <p:cNvSpPr txBox="1"/>
          <p:nvPr/>
        </p:nvSpPr>
        <p:spPr>
          <a:xfrm>
            <a:off x="2438400" y="4390950"/>
            <a:ext cx="6198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38761D"/>
                </a:solidFill>
              </a:rPr>
              <a:t>State machine for  Holistic computation</a:t>
            </a:r>
            <a:endParaRPr sz="1000" b="1">
              <a:solidFill>
                <a:srgbClr val="38761D"/>
              </a:solidFill>
            </a:endParaRPr>
          </a:p>
        </p:txBody>
      </p:sp>
      <p:sp>
        <p:nvSpPr>
          <p:cNvPr id="313" name="Google Shape;313;p22"/>
          <p:cNvSpPr txBox="1"/>
          <p:nvPr/>
        </p:nvSpPr>
        <p:spPr>
          <a:xfrm>
            <a:off x="8571125" y="4805925"/>
            <a:ext cx="5116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666666"/>
                </a:solidFill>
              </a:rPr>
              <a:t>10</a:t>
            </a:r>
            <a:endParaRPr sz="800" b="1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"/>
          <p:cNvSpPr/>
          <p:nvPr/>
        </p:nvSpPr>
        <p:spPr>
          <a:xfrm>
            <a:off x="2590800" y="2343150"/>
            <a:ext cx="570300" cy="447600"/>
          </a:xfrm>
          <a:prstGeom prst="ellipse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Get</a:t>
            </a:r>
            <a:endParaRPr sz="1000" b="1"/>
          </a:p>
        </p:txBody>
      </p:sp>
      <p:sp>
        <p:nvSpPr>
          <p:cNvPr id="319" name="Google Shape;319;p23"/>
          <p:cNvSpPr/>
          <p:nvPr/>
        </p:nvSpPr>
        <p:spPr>
          <a:xfrm>
            <a:off x="3733800" y="2343150"/>
            <a:ext cx="570300" cy="447600"/>
          </a:xfrm>
          <a:prstGeom prst="ellipse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Put</a:t>
            </a:r>
            <a:endParaRPr sz="1000" b="1"/>
          </a:p>
        </p:txBody>
      </p:sp>
      <p:sp>
        <p:nvSpPr>
          <p:cNvPr id="320" name="Google Shape;320;p23"/>
          <p:cNvSpPr/>
          <p:nvPr/>
        </p:nvSpPr>
        <p:spPr>
          <a:xfrm>
            <a:off x="4686300" y="2343150"/>
            <a:ext cx="570300" cy="447600"/>
          </a:xfrm>
          <a:prstGeom prst="ellipse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Get</a:t>
            </a:r>
            <a:endParaRPr sz="1000" b="1"/>
          </a:p>
        </p:txBody>
      </p:sp>
      <p:sp>
        <p:nvSpPr>
          <p:cNvPr id="321" name="Google Shape;321;p23"/>
          <p:cNvSpPr/>
          <p:nvPr/>
        </p:nvSpPr>
        <p:spPr>
          <a:xfrm>
            <a:off x="5636450" y="2295525"/>
            <a:ext cx="570300" cy="447600"/>
          </a:xfrm>
          <a:prstGeom prst="ellipse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Del</a:t>
            </a:r>
            <a:endParaRPr sz="1000" b="1"/>
          </a:p>
        </p:txBody>
      </p:sp>
      <p:cxnSp>
        <p:nvCxnSpPr>
          <p:cNvPr id="322" name="Google Shape;322;p23"/>
          <p:cNvCxnSpPr>
            <a:stCxn id="319" idx="4"/>
            <a:endCxn id="318" idx="4"/>
          </p:cNvCxnSpPr>
          <p:nvPr/>
        </p:nvCxnSpPr>
        <p:spPr>
          <a:xfrm rot="5400000">
            <a:off x="3447150" y="2219550"/>
            <a:ext cx="600" cy="1143000"/>
          </a:xfrm>
          <a:prstGeom prst="curvedConnector3">
            <a:avLst>
              <a:gd name="adj1" fmla="val 39687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3" name="Google Shape;323;p23"/>
          <p:cNvCxnSpPr>
            <a:stCxn id="319" idx="0"/>
            <a:endCxn id="318" idx="0"/>
          </p:cNvCxnSpPr>
          <p:nvPr/>
        </p:nvCxnSpPr>
        <p:spPr>
          <a:xfrm rot="5400000">
            <a:off x="3447150" y="1771950"/>
            <a:ext cx="600" cy="1143000"/>
          </a:xfrm>
          <a:prstGeom prst="curvedConnector3">
            <a:avLst>
              <a:gd name="adj1" fmla="val -39687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4" name="Google Shape;324;p23"/>
          <p:cNvCxnSpPr>
            <a:stCxn id="319" idx="6"/>
            <a:endCxn id="320" idx="2"/>
          </p:cNvCxnSpPr>
          <p:nvPr/>
        </p:nvCxnSpPr>
        <p:spPr>
          <a:xfrm>
            <a:off x="4304100" y="2566950"/>
            <a:ext cx="382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5" name="Google Shape;325;p23"/>
          <p:cNvCxnSpPr/>
          <p:nvPr/>
        </p:nvCxnSpPr>
        <p:spPr>
          <a:xfrm>
            <a:off x="5256600" y="2519325"/>
            <a:ext cx="382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6" name="Google Shape;326;p23"/>
          <p:cNvCxnSpPr/>
          <p:nvPr/>
        </p:nvCxnSpPr>
        <p:spPr>
          <a:xfrm flipH="1">
            <a:off x="2843363" y="2286000"/>
            <a:ext cx="57000" cy="95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7" name="Google Shape;327;p23"/>
          <p:cNvCxnSpPr/>
          <p:nvPr/>
        </p:nvCxnSpPr>
        <p:spPr>
          <a:xfrm rot="10800000">
            <a:off x="4004588" y="2714963"/>
            <a:ext cx="10200" cy="10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8" name="Google Shape;328;p23"/>
          <p:cNvSpPr txBox="1"/>
          <p:nvPr/>
        </p:nvSpPr>
        <p:spPr>
          <a:xfrm>
            <a:off x="3333750" y="1900238"/>
            <a:ext cx="233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rgbClr val="434343"/>
                </a:solidFill>
              </a:rPr>
              <a:t>K</a:t>
            </a:r>
            <a:endParaRPr sz="700" b="1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4"/>
          <p:cNvSpPr/>
          <p:nvPr/>
        </p:nvSpPr>
        <p:spPr>
          <a:xfrm>
            <a:off x="461550" y="2516775"/>
            <a:ext cx="1529100" cy="2552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80000"/>
              </a:solidFill>
            </a:endParaRPr>
          </a:p>
        </p:txBody>
      </p:sp>
      <p:sp>
        <p:nvSpPr>
          <p:cNvPr id="334" name="Google Shape;334;p24"/>
          <p:cNvSpPr txBox="1"/>
          <p:nvPr/>
        </p:nvSpPr>
        <p:spPr>
          <a:xfrm>
            <a:off x="579300" y="2510750"/>
            <a:ext cx="1638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999999"/>
                </a:solidFill>
              </a:rPr>
              <a:t>Event Generator</a:t>
            </a:r>
            <a:endParaRPr sz="1000" b="1">
              <a:solidFill>
                <a:srgbClr val="999999"/>
              </a:solidFill>
            </a:endParaRPr>
          </a:p>
        </p:txBody>
      </p:sp>
      <p:sp>
        <p:nvSpPr>
          <p:cNvPr id="335" name="Google Shape;335;p24"/>
          <p:cNvSpPr txBox="1"/>
          <p:nvPr/>
        </p:nvSpPr>
        <p:spPr>
          <a:xfrm>
            <a:off x="0" y="152400"/>
            <a:ext cx="4314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</a:rPr>
              <a:t>Gadget Architecture</a:t>
            </a:r>
            <a:endParaRPr sz="2200" b="1"/>
          </a:p>
        </p:txBody>
      </p:sp>
      <p:sp>
        <p:nvSpPr>
          <p:cNvPr id="336" name="Google Shape;336;p24"/>
          <p:cNvSpPr/>
          <p:nvPr/>
        </p:nvSpPr>
        <p:spPr>
          <a:xfrm>
            <a:off x="4713575" y="2566808"/>
            <a:ext cx="1453800" cy="2435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80000"/>
              </a:solidFill>
            </a:endParaRPr>
          </a:p>
        </p:txBody>
      </p:sp>
      <p:sp>
        <p:nvSpPr>
          <p:cNvPr id="337" name="Google Shape;337;p24"/>
          <p:cNvSpPr/>
          <p:nvPr/>
        </p:nvSpPr>
        <p:spPr>
          <a:xfrm>
            <a:off x="2554450" y="2571750"/>
            <a:ext cx="1453800" cy="2476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80000"/>
              </a:solidFill>
            </a:endParaRPr>
          </a:p>
        </p:txBody>
      </p:sp>
      <p:sp>
        <p:nvSpPr>
          <p:cNvPr id="338" name="Google Shape;338;p24"/>
          <p:cNvSpPr/>
          <p:nvPr/>
        </p:nvSpPr>
        <p:spPr>
          <a:xfrm>
            <a:off x="6875875" y="2575275"/>
            <a:ext cx="1182300" cy="2435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80000"/>
              </a:solidFill>
            </a:endParaRPr>
          </a:p>
        </p:txBody>
      </p:sp>
      <p:sp>
        <p:nvSpPr>
          <p:cNvPr id="339" name="Google Shape;339;p24"/>
          <p:cNvSpPr/>
          <p:nvPr/>
        </p:nvSpPr>
        <p:spPr>
          <a:xfrm>
            <a:off x="347100" y="828675"/>
            <a:ext cx="7833000" cy="521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80000"/>
              </a:solidFill>
            </a:endParaRPr>
          </a:p>
        </p:txBody>
      </p:sp>
      <p:grpSp>
        <p:nvGrpSpPr>
          <p:cNvPr id="340" name="Google Shape;340;p24"/>
          <p:cNvGrpSpPr/>
          <p:nvPr/>
        </p:nvGrpSpPr>
        <p:grpSpPr>
          <a:xfrm>
            <a:off x="4854106" y="3057449"/>
            <a:ext cx="1155917" cy="466635"/>
            <a:chOff x="2876550" y="3652838"/>
            <a:chExt cx="2796800" cy="738113"/>
          </a:xfrm>
        </p:grpSpPr>
        <p:sp>
          <p:nvSpPr>
            <p:cNvPr id="341" name="Google Shape;341;p24"/>
            <p:cNvSpPr/>
            <p:nvPr/>
          </p:nvSpPr>
          <p:spPr>
            <a:xfrm>
              <a:off x="3028361" y="3943332"/>
              <a:ext cx="750600" cy="447600"/>
            </a:xfrm>
            <a:prstGeom prst="ellipse">
              <a:avLst/>
            </a:prstGeom>
            <a:solidFill>
              <a:srgbClr val="93C4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/>
            </a:p>
          </p:txBody>
        </p:sp>
        <p:sp>
          <p:nvSpPr>
            <p:cNvPr id="342" name="Google Shape;342;p24"/>
            <p:cNvSpPr/>
            <p:nvPr/>
          </p:nvSpPr>
          <p:spPr>
            <a:xfrm>
              <a:off x="4152900" y="3943350"/>
              <a:ext cx="570300" cy="447600"/>
            </a:xfrm>
            <a:prstGeom prst="ellipse">
              <a:avLst/>
            </a:prstGeom>
            <a:solidFill>
              <a:srgbClr val="93C4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/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5103050" y="3895725"/>
              <a:ext cx="570300" cy="447600"/>
            </a:xfrm>
            <a:prstGeom prst="ellipse">
              <a:avLst/>
            </a:prstGeom>
            <a:solidFill>
              <a:srgbClr val="93C4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/>
            </a:p>
          </p:txBody>
        </p:sp>
        <p:cxnSp>
          <p:nvCxnSpPr>
            <p:cNvPr id="344" name="Google Shape;344;p24"/>
            <p:cNvCxnSpPr>
              <a:stCxn id="341" idx="0"/>
              <a:endCxn id="341" idx="2"/>
            </p:cNvCxnSpPr>
            <p:nvPr/>
          </p:nvCxnSpPr>
          <p:spPr>
            <a:xfrm rot="5400000">
              <a:off x="3104111" y="3867582"/>
              <a:ext cx="223800" cy="375300"/>
            </a:xfrm>
            <a:prstGeom prst="curvedConnector4">
              <a:avLst>
                <a:gd name="adj1" fmla="val -168302"/>
                <a:gd name="adj2" fmla="val 253519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24"/>
            <p:cNvCxnSpPr>
              <a:stCxn id="341" idx="6"/>
              <a:endCxn id="342" idx="2"/>
            </p:cNvCxnSpPr>
            <p:nvPr/>
          </p:nvCxnSpPr>
          <p:spPr>
            <a:xfrm>
              <a:off x="3778961" y="4167132"/>
              <a:ext cx="373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46" name="Google Shape;346;p24"/>
            <p:cNvCxnSpPr/>
            <p:nvPr/>
          </p:nvCxnSpPr>
          <p:spPr>
            <a:xfrm>
              <a:off x="4723200" y="4119525"/>
              <a:ext cx="382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47" name="Google Shape;347;p24"/>
            <p:cNvCxnSpPr/>
            <p:nvPr/>
          </p:nvCxnSpPr>
          <p:spPr>
            <a:xfrm flipH="1">
              <a:off x="2948175" y="4155075"/>
              <a:ext cx="14100" cy="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48" name="Google Shape;348;p24"/>
            <p:cNvSpPr txBox="1"/>
            <p:nvPr/>
          </p:nvSpPr>
          <p:spPr>
            <a:xfrm>
              <a:off x="2876550" y="3652838"/>
              <a:ext cx="233400" cy="48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rgbClr val="434343"/>
                  </a:solidFill>
                </a:rPr>
                <a:t>K</a:t>
              </a:r>
              <a:endParaRPr sz="800" b="1">
                <a:solidFill>
                  <a:srgbClr val="434343"/>
                </a:solidFill>
              </a:endParaRPr>
            </a:p>
          </p:txBody>
        </p:sp>
      </p:grpSp>
      <p:grpSp>
        <p:nvGrpSpPr>
          <p:cNvPr id="349" name="Google Shape;349;p24"/>
          <p:cNvGrpSpPr/>
          <p:nvPr/>
        </p:nvGrpSpPr>
        <p:grpSpPr>
          <a:xfrm>
            <a:off x="4854106" y="3771824"/>
            <a:ext cx="1155917" cy="466635"/>
            <a:chOff x="2876550" y="3652838"/>
            <a:chExt cx="2796800" cy="738113"/>
          </a:xfrm>
        </p:grpSpPr>
        <p:sp>
          <p:nvSpPr>
            <p:cNvPr id="350" name="Google Shape;350;p24"/>
            <p:cNvSpPr/>
            <p:nvPr/>
          </p:nvSpPr>
          <p:spPr>
            <a:xfrm>
              <a:off x="3028361" y="3943332"/>
              <a:ext cx="750600" cy="447600"/>
            </a:xfrm>
            <a:prstGeom prst="ellipse">
              <a:avLst/>
            </a:prstGeom>
            <a:solidFill>
              <a:srgbClr val="93C4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/>
            </a:p>
          </p:txBody>
        </p:sp>
        <p:sp>
          <p:nvSpPr>
            <p:cNvPr id="351" name="Google Shape;351;p24"/>
            <p:cNvSpPr/>
            <p:nvPr/>
          </p:nvSpPr>
          <p:spPr>
            <a:xfrm>
              <a:off x="4152900" y="3943350"/>
              <a:ext cx="570300" cy="447600"/>
            </a:xfrm>
            <a:prstGeom prst="ellipse">
              <a:avLst/>
            </a:prstGeom>
            <a:solidFill>
              <a:srgbClr val="93C4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/>
            </a:p>
          </p:txBody>
        </p:sp>
        <p:sp>
          <p:nvSpPr>
            <p:cNvPr id="352" name="Google Shape;352;p24"/>
            <p:cNvSpPr/>
            <p:nvPr/>
          </p:nvSpPr>
          <p:spPr>
            <a:xfrm>
              <a:off x="5103050" y="3895725"/>
              <a:ext cx="570300" cy="447600"/>
            </a:xfrm>
            <a:prstGeom prst="ellipse">
              <a:avLst/>
            </a:prstGeom>
            <a:solidFill>
              <a:srgbClr val="93C4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/>
            </a:p>
          </p:txBody>
        </p:sp>
        <p:cxnSp>
          <p:nvCxnSpPr>
            <p:cNvPr id="353" name="Google Shape;353;p24"/>
            <p:cNvCxnSpPr>
              <a:stCxn id="350" idx="0"/>
              <a:endCxn id="350" idx="2"/>
            </p:cNvCxnSpPr>
            <p:nvPr/>
          </p:nvCxnSpPr>
          <p:spPr>
            <a:xfrm rot="5400000">
              <a:off x="3104111" y="3867582"/>
              <a:ext cx="223800" cy="375300"/>
            </a:xfrm>
            <a:prstGeom prst="curvedConnector4">
              <a:avLst>
                <a:gd name="adj1" fmla="val -168302"/>
                <a:gd name="adj2" fmla="val 253519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24"/>
            <p:cNvCxnSpPr>
              <a:stCxn id="350" idx="6"/>
              <a:endCxn id="351" idx="2"/>
            </p:cNvCxnSpPr>
            <p:nvPr/>
          </p:nvCxnSpPr>
          <p:spPr>
            <a:xfrm>
              <a:off x="3778961" y="4167132"/>
              <a:ext cx="373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55" name="Google Shape;355;p24"/>
            <p:cNvCxnSpPr/>
            <p:nvPr/>
          </p:nvCxnSpPr>
          <p:spPr>
            <a:xfrm>
              <a:off x="4723200" y="4119525"/>
              <a:ext cx="382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56" name="Google Shape;356;p24"/>
            <p:cNvCxnSpPr/>
            <p:nvPr/>
          </p:nvCxnSpPr>
          <p:spPr>
            <a:xfrm flipH="1">
              <a:off x="2948175" y="4155075"/>
              <a:ext cx="14100" cy="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57" name="Google Shape;357;p24"/>
            <p:cNvSpPr txBox="1"/>
            <p:nvPr/>
          </p:nvSpPr>
          <p:spPr>
            <a:xfrm>
              <a:off x="2876550" y="3652838"/>
              <a:ext cx="233400" cy="48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rgbClr val="434343"/>
                  </a:solidFill>
                </a:rPr>
                <a:t>K</a:t>
              </a:r>
              <a:endParaRPr sz="800" b="1">
                <a:solidFill>
                  <a:srgbClr val="434343"/>
                </a:solidFill>
              </a:endParaRPr>
            </a:p>
          </p:txBody>
        </p:sp>
      </p:grpSp>
      <p:grpSp>
        <p:nvGrpSpPr>
          <p:cNvPr id="358" name="Google Shape;358;p24"/>
          <p:cNvGrpSpPr/>
          <p:nvPr/>
        </p:nvGrpSpPr>
        <p:grpSpPr>
          <a:xfrm>
            <a:off x="4854106" y="4381424"/>
            <a:ext cx="1155917" cy="466635"/>
            <a:chOff x="2876550" y="3652838"/>
            <a:chExt cx="2796800" cy="738113"/>
          </a:xfrm>
        </p:grpSpPr>
        <p:sp>
          <p:nvSpPr>
            <p:cNvPr id="359" name="Google Shape;359;p24"/>
            <p:cNvSpPr/>
            <p:nvPr/>
          </p:nvSpPr>
          <p:spPr>
            <a:xfrm>
              <a:off x="3028361" y="3943332"/>
              <a:ext cx="750600" cy="447600"/>
            </a:xfrm>
            <a:prstGeom prst="ellipse">
              <a:avLst/>
            </a:prstGeom>
            <a:solidFill>
              <a:srgbClr val="93C4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/>
            </a:p>
          </p:txBody>
        </p:sp>
        <p:sp>
          <p:nvSpPr>
            <p:cNvPr id="360" name="Google Shape;360;p24"/>
            <p:cNvSpPr/>
            <p:nvPr/>
          </p:nvSpPr>
          <p:spPr>
            <a:xfrm>
              <a:off x="4152900" y="3943350"/>
              <a:ext cx="570300" cy="447600"/>
            </a:xfrm>
            <a:prstGeom prst="ellipse">
              <a:avLst/>
            </a:prstGeom>
            <a:solidFill>
              <a:srgbClr val="93C4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/>
            </a:p>
          </p:txBody>
        </p:sp>
        <p:sp>
          <p:nvSpPr>
            <p:cNvPr id="361" name="Google Shape;361;p24"/>
            <p:cNvSpPr/>
            <p:nvPr/>
          </p:nvSpPr>
          <p:spPr>
            <a:xfrm>
              <a:off x="5103050" y="3895725"/>
              <a:ext cx="570300" cy="447600"/>
            </a:xfrm>
            <a:prstGeom prst="ellipse">
              <a:avLst/>
            </a:prstGeom>
            <a:solidFill>
              <a:srgbClr val="93C4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/>
            </a:p>
          </p:txBody>
        </p:sp>
        <p:cxnSp>
          <p:nvCxnSpPr>
            <p:cNvPr id="362" name="Google Shape;362;p24"/>
            <p:cNvCxnSpPr>
              <a:stCxn id="359" idx="0"/>
              <a:endCxn id="359" idx="2"/>
            </p:cNvCxnSpPr>
            <p:nvPr/>
          </p:nvCxnSpPr>
          <p:spPr>
            <a:xfrm rot="5400000">
              <a:off x="3104111" y="3867582"/>
              <a:ext cx="223800" cy="375300"/>
            </a:xfrm>
            <a:prstGeom prst="curvedConnector4">
              <a:avLst>
                <a:gd name="adj1" fmla="val -168302"/>
                <a:gd name="adj2" fmla="val 253519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24"/>
            <p:cNvCxnSpPr>
              <a:stCxn id="359" idx="6"/>
              <a:endCxn id="360" idx="2"/>
            </p:cNvCxnSpPr>
            <p:nvPr/>
          </p:nvCxnSpPr>
          <p:spPr>
            <a:xfrm>
              <a:off x="3778961" y="4167132"/>
              <a:ext cx="373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64" name="Google Shape;364;p24"/>
            <p:cNvCxnSpPr/>
            <p:nvPr/>
          </p:nvCxnSpPr>
          <p:spPr>
            <a:xfrm>
              <a:off x="4723200" y="4119525"/>
              <a:ext cx="382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65" name="Google Shape;365;p24"/>
            <p:cNvCxnSpPr/>
            <p:nvPr/>
          </p:nvCxnSpPr>
          <p:spPr>
            <a:xfrm flipH="1">
              <a:off x="2948175" y="4155075"/>
              <a:ext cx="14100" cy="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66" name="Google Shape;366;p24"/>
            <p:cNvSpPr txBox="1"/>
            <p:nvPr/>
          </p:nvSpPr>
          <p:spPr>
            <a:xfrm>
              <a:off x="2876550" y="3652838"/>
              <a:ext cx="233400" cy="48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rgbClr val="434343"/>
                  </a:solidFill>
                </a:rPr>
                <a:t>K</a:t>
              </a:r>
              <a:endParaRPr sz="800" b="1">
                <a:solidFill>
                  <a:srgbClr val="434343"/>
                </a:solidFill>
              </a:endParaRPr>
            </a:p>
          </p:txBody>
        </p:sp>
      </p:grpSp>
      <p:grpSp>
        <p:nvGrpSpPr>
          <p:cNvPr id="367" name="Google Shape;367;p24"/>
          <p:cNvGrpSpPr/>
          <p:nvPr/>
        </p:nvGrpSpPr>
        <p:grpSpPr>
          <a:xfrm>
            <a:off x="3000466" y="4324438"/>
            <a:ext cx="847766" cy="628532"/>
            <a:chOff x="2847975" y="2347888"/>
            <a:chExt cx="1281000" cy="852362"/>
          </a:xfrm>
        </p:grpSpPr>
        <p:sp>
          <p:nvSpPr>
            <p:cNvPr id="368" name="Google Shape;368;p24"/>
            <p:cNvSpPr/>
            <p:nvPr/>
          </p:nvSpPr>
          <p:spPr>
            <a:xfrm>
              <a:off x="2847975" y="2357438"/>
              <a:ext cx="408900" cy="133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sp>
          <p:nvSpPr>
            <p:cNvPr id="369" name="Google Shape;369;p24"/>
            <p:cNvSpPr/>
            <p:nvPr/>
          </p:nvSpPr>
          <p:spPr>
            <a:xfrm>
              <a:off x="2852750" y="2924325"/>
              <a:ext cx="408900" cy="133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    .</a:t>
              </a:r>
              <a:endParaRPr sz="8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..</a:t>
              </a:r>
              <a:endParaRPr sz="800"/>
            </a:p>
          </p:txBody>
        </p:sp>
        <p:sp>
          <p:nvSpPr>
            <p:cNvPr id="370" name="Google Shape;370;p24"/>
            <p:cNvSpPr/>
            <p:nvPr/>
          </p:nvSpPr>
          <p:spPr>
            <a:xfrm>
              <a:off x="2852738" y="3067050"/>
              <a:ext cx="408900" cy="133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/>
            </a:p>
          </p:txBody>
        </p:sp>
        <p:sp>
          <p:nvSpPr>
            <p:cNvPr id="371" name="Google Shape;371;p24"/>
            <p:cNvSpPr/>
            <p:nvPr/>
          </p:nvSpPr>
          <p:spPr>
            <a:xfrm>
              <a:off x="2847975" y="2500313"/>
              <a:ext cx="408900" cy="133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sp>
          <p:nvSpPr>
            <p:cNvPr id="372" name="Google Shape;372;p24"/>
            <p:cNvSpPr/>
            <p:nvPr/>
          </p:nvSpPr>
          <p:spPr>
            <a:xfrm>
              <a:off x="2847975" y="2640813"/>
              <a:ext cx="408900" cy="133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/>
                <a:t>    .</a:t>
              </a:r>
              <a:endParaRPr sz="700"/>
            </a:p>
          </p:txBody>
        </p:sp>
        <p:sp>
          <p:nvSpPr>
            <p:cNvPr id="373" name="Google Shape;373;p24"/>
            <p:cNvSpPr/>
            <p:nvPr/>
          </p:nvSpPr>
          <p:spPr>
            <a:xfrm>
              <a:off x="2852063" y="2781300"/>
              <a:ext cx="408900" cy="133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/>
                <a:t>    .  </a:t>
              </a:r>
              <a:endParaRPr sz="700"/>
            </a:p>
          </p:txBody>
        </p:sp>
        <p:cxnSp>
          <p:nvCxnSpPr>
            <p:cNvPr id="374" name="Google Shape;374;p24"/>
            <p:cNvCxnSpPr/>
            <p:nvPr/>
          </p:nvCxnSpPr>
          <p:spPr>
            <a:xfrm rot="10800000" flipH="1">
              <a:off x="3256875" y="2414738"/>
              <a:ext cx="186300" cy="9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75" name="Google Shape;375;p24"/>
            <p:cNvSpPr/>
            <p:nvPr/>
          </p:nvSpPr>
          <p:spPr>
            <a:xfrm>
              <a:off x="3443175" y="2347933"/>
              <a:ext cx="223800" cy="1332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4"/>
            <p:cNvSpPr/>
            <p:nvPr/>
          </p:nvSpPr>
          <p:spPr>
            <a:xfrm>
              <a:off x="3676575" y="2347888"/>
              <a:ext cx="223800" cy="1332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4"/>
            <p:cNvSpPr/>
            <p:nvPr/>
          </p:nvSpPr>
          <p:spPr>
            <a:xfrm>
              <a:off x="3905175" y="2347888"/>
              <a:ext cx="223800" cy="1332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78" name="Google Shape;378;p24"/>
            <p:cNvCxnSpPr/>
            <p:nvPr/>
          </p:nvCxnSpPr>
          <p:spPr>
            <a:xfrm rot="10800000" flipH="1">
              <a:off x="3256875" y="2567138"/>
              <a:ext cx="186300" cy="9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79" name="Google Shape;379;p24"/>
            <p:cNvSpPr/>
            <p:nvPr/>
          </p:nvSpPr>
          <p:spPr>
            <a:xfrm>
              <a:off x="3443175" y="2500333"/>
              <a:ext cx="223800" cy="1332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80" name="Google Shape;380;p24"/>
            <p:cNvCxnSpPr/>
            <p:nvPr/>
          </p:nvCxnSpPr>
          <p:spPr>
            <a:xfrm rot="10800000" flipH="1">
              <a:off x="3256875" y="3100538"/>
              <a:ext cx="186300" cy="9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81" name="Google Shape;381;p24"/>
            <p:cNvSpPr/>
            <p:nvPr/>
          </p:nvSpPr>
          <p:spPr>
            <a:xfrm>
              <a:off x="3443175" y="3033733"/>
              <a:ext cx="223800" cy="1332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4"/>
            <p:cNvSpPr/>
            <p:nvPr/>
          </p:nvSpPr>
          <p:spPr>
            <a:xfrm>
              <a:off x="3676575" y="3033688"/>
              <a:ext cx="223800" cy="1332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" name="Google Shape;383;p24"/>
          <p:cNvGrpSpPr/>
          <p:nvPr/>
        </p:nvGrpSpPr>
        <p:grpSpPr>
          <a:xfrm>
            <a:off x="2972741" y="3259838"/>
            <a:ext cx="847766" cy="628532"/>
            <a:chOff x="2847975" y="2347888"/>
            <a:chExt cx="1281000" cy="852362"/>
          </a:xfrm>
        </p:grpSpPr>
        <p:sp>
          <p:nvSpPr>
            <p:cNvPr id="384" name="Google Shape;384;p24"/>
            <p:cNvSpPr/>
            <p:nvPr/>
          </p:nvSpPr>
          <p:spPr>
            <a:xfrm>
              <a:off x="2847975" y="2357438"/>
              <a:ext cx="408900" cy="133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sp>
          <p:nvSpPr>
            <p:cNvPr id="385" name="Google Shape;385;p24"/>
            <p:cNvSpPr/>
            <p:nvPr/>
          </p:nvSpPr>
          <p:spPr>
            <a:xfrm>
              <a:off x="2852750" y="2924325"/>
              <a:ext cx="408900" cy="133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    .</a:t>
              </a:r>
              <a:endParaRPr sz="8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..</a:t>
              </a:r>
              <a:endParaRPr sz="8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2852738" y="3067050"/>
              <a:ext cx="408900" cy="133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/>
            </a:p>
          </p:txBody>
        </p:sp>
        <p:sp>
          <p:nvSpPr>
            <p:cNvPr id="387" name="Google Shape;387;p24"/>
            <p:cNvSpPr/>
            <p:nvPr/>
          </p:nvSpPr>
          <p:spPr>
            <a:xfrm>
              <a:off x="2847975" y="2500313"/>
              <a:ext cx="408900" cy="133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sp>
          <p:nvSpPr>
            <p:cNvPr id="388" name="Google Shape;388;p24"/>
            <p:cNvSpPr/>
            <p:nvPr/>
          </p:nvSpPr>
          <p:spPr>
            <a:xfrm>
              <a:off x="2847975" y="2640813"/>
              <a:ext cx="408900" cy="133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/>
                <a:t>    .</a:t>
              </a:r>
              <a:endParaRPr sz="700"/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2852063" y="2781300"/>
              <a:ext cx="408900" cy="133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/>
                <a:t>    .  </a:t>
              </a:r>
              <a:endParaRPr sz="700"/>
            </a:p>
          </p:txBody>
        </p:sp>
        <p:cxnSp>
          <p:nvCxnSpPr>
            <p:cNvPr id="390" name="Google Shape;390;p24"/>
            <p:cNvCxnSpPr/>
            <p:nvPr/>
          </p:nvCxnSpPr>
          <p:spPr>
            <a:xfrm rot="10800000" flipH="1">
              <a:off x="3256875" y="2414738"/>
              <a:ext cx="186300" cy="9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91" name="Google Shape;391;p24"/>
            <p:cNvSpPr/>
            <p:nvPr/>
          </p:nvSpPr>
          <p:spPr>
            <a:xfrm>
              <a:off x="3443175" y="2347933"/>
              <a:ext cx="223800" cy="1332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3676575" y="2347888"/>
              <a:ext cx="223800" cy="1332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3905175" y="2347888"/>
              <a:ext cx="223800" cy="1332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94" name="Google Shape;394;p24"/>
            <p:cNvCxnSpPr/>
            <p:nvPr/>
          </p:nvCxnSpPr>
          <p:spPr>
            <a:xfrm rot="10800000" flipH="1">
              <a:off x="3256875" y="2567138"/>
              <a:ext cx="186300" cy="9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95" name="Google Shape;395;p24"/>
            <p:cNvSpPr/>
            <p:nvPr/>
          </p:nvSpPr>
          <p:spPr>
            <a:xfrm>
              <a:off x="3443175" y="2500333"/>
              <a:ext cx="223800" cy="1332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96" name="Google Shape;396;p24"/>
            <p:cNvCxnSpPr/>
            <p:nvPr/>
          </p:nvCxnSpPr>
          <p:spPr>
            <a:xfrm rot="10800000" flipH="1">
              <a:off x="3256875" y="3100538"/>
              <a:ext cx="186300" cy="9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97" name="Google Shape;397;p24"/>
            <p:cNvSpPr/>
            <p:nvPr/>
          </p:nvSpPr>
          <p:spPr>
            <a:xfrm>
              <a:off x="3443175" y="3033733"/>
              <a:ext cx="223800" cy="1332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3676575" y="3033688"/>
              <a:ext cx="223800" cy="1332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24"/>
          <p:cNvGrpSpPr/>
          <p:nvPr/>
        </p:nvGrpSpPr>
        <p:grpSpPr>
          <a:xfrm>
            <a:off x="1507655" y="2914608"/>
            <a:ext cx="307794" cy="965737"/>
            <a:chOff x="2122875" y="1550225"/>
            <a:chExt cx="535200" cy="1196700"/>
          </a:xfrm>
        </p:grpSpPr>
        <p:sp>
          <p:nvSpPr>
            <p:cNvPr id="400" name="Google Shape;400;p24"/>
            <p:cNvSpPr/>
            <p:nvPr/>
          </p:nvSpPr>
          <p:spPr>
            <a:xfrm>
              <a:off x="2187975" y="1570600"/>
              <a:ext cx="270000" cy="11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401" name="Google Shape;401;p24"/>
            <p:cNvSpPr txBox="1"/>
            <p:nvPr/>
          </p:nvSpPr>
          <p:spPr>
            <a:xfrm rot="-5400000">
              <a:off x="2173125" y="2261975"/>
              <a:ext cx="434700" cy="53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rgbClr val="980000"/>
                  </a:solidFill>
                </a:rPr>
                <a:t>0.4</a:t>
              </a:r>
              <a:endParaRPr sz="800" b="1">
                <a:solidFill>
                  <a:srgbClr val="980000"/>
                </a:solidFill>
              </a:endParaRPr>
            </a:p>
          </p:txBody>
        </p:sp>
        <p:sp>
          <p:nvSpPr>
            <p:cNvPr id="402" name="Google Shape;402;p24"/>
            <p:cNvSpPr txBox="1"/>
            <p:nvPr/>
          </p:nvSpPr>
          <p:spPr>
            <a:xfrm rot="-5400000">
              <a:off x="2173125" y="1499975"/>
              <a:ext cx="434700" cy="53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rgbClr val="38761D"/>
                  </a:solidFill>
                </a:rPr>
                <a:t>0.5</a:t>
              </a:r>
              <a:endParaRPr sz="800" b="1">
                <a:solidFill>
                  <a:srgbClr val="38761D"/>
                </a:solidFill>
              </a:endParaRPr>
            </a:p>
          </p:txBody>
        </p:sp>
      </p:grpSp>
      <p:grpSp>
        <p:nvGrpSpPr>
          <p:cNvPr id="403" name="Google Shape;403;p24"/>
          <p:cNvGrpSpPr/>
          <p:nvPr/>
        </p:nvGrpSpPr>
        <p:grpSpPr>
          <a:xfrm>
            <a:off x="1244698" y="2914608"/>
            <a:ext cx="307794" cy="965737"/>
            <a:chOff x="2122875" y="1550225"/>
            <a:chExt cx="535200" cy="1196700"/>
          </a:xfrm>
        </p:grpSpPr>
        <p:sp>
          <p:nvSpPr>
            <p:cNvPr id="404" name="Google Shape;404;p24"/>
            <p:cNvSpPr/>
            <p:nvPr/>
          </p:nvSpPr>
          <p:spPr>
            <a:xfrm>
              <a:off x="2187975" y="1570600"/>
              <a:ext cx="270000" cy="11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405" name="Google Shape;405;p24"/>
            <p:cNvSpPr txBox="1"/>
            <p:nvPr/>
          </p:nvSpPr>
          <p:spPr>
            <a:xfrm rot="-5400000">
              <a:off x="2173125" y="2261975"/>
              <a:ext cx="434700" cy="53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rgbClr val="980000"/>
                  </a:solidFill>
                </a:rPr>
                <a:t>0.6</a:t>
              </a:r>
              <a:endParaRPr sz="800" b="1">
                <a:solidFill>
                  <a:srgbClr val="980000"/>
                </a:solidFill>
              </a:endParaRPr>
            </a:p>
          </p:txBody>
        </p:sp>
        <p:sp>
          <p:nvSpPr>
            <p:cNvPr id="406" name="Google Shape;406;p24"/>
            <p:cNvSpPr txBox="1"/>
            <p:nvPr/>
          </p:nvSpPr>
          <p:spPr>
            <a:xfrm rot="-5400000">
              <a:off x="2173125" y="1499975"/>
              <a:ext cx="434700" cy="53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rgbClr val="38761D"/>
                  </a:solidFill>
                </a:rPr>
                <a:t>1.5</a:t>
              </a:r>
              <a:endParaRPr sz="800" b="1">
                <a:solidFill>
                  <a:srgbClr val="38761D"/>
                </a:solidFill>
              </a:endParaRPr>
            </a:p>
          </p:txBody>
        </p:sp>
      </p:grpSp>
      <p:grpSp>
        <p:nvGrpSpPr>
          <p:cNvPr id="407" name="Google Shape;407;p24"/>
          <p:cNvGrpSpPr/>
          <p:nvPr/>
        </p:nvGrpSpPr>
        <p:grpSpPr>
          <a:xfrm>
            <a:off x="981741" y="2914608"/>
            <a:ext cx="307794" cy="965737"/>
            <a:chOff x="2122875" y="1550225"/>
            <a:chExt cx="535200" cy="1196700"/>
          </a:xfrm>
        </p:grpSpPr>
        <p:sp>
          <p:nvSpPr>
            <p:cNvPr id="408" name="Google Shape;408;p24"/>
            <p:cNvSpPr/>
            <p:nvPr/>
          </p:nvSpPr>
          <p:spPr>
            <a:xfrm>
              <a:off x="2187975" y="1570600"/>
              <a:ext cx="270000" cy="11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409" name="Google Shape;409;p24"/>
            <p:cNvSpPr txBox="1"/>
            <p:nvPr/>
          </p:nvSpPr>
          <p:spPr>
            <a:xfrm rot="-5400000">
              <a:off x="2173125" y="2261975"/>
              <a:ext cx="434700" cy="53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rgbClr val="980000"/>
                  </a:solidFill>
                </a:rPr>
                <a:t>1.4</a:t>
              </a:r>
              <a:endParaRPr sz="800" b="1">
                <a:solidFill>
                  <a:srgbClr val="980000"/>
                </a:solidFill>
              </a:endParaRPr>
            </a:p>
          </p:txBody>
        </p:sp>
        <p:sp>
          <p:nvSpPr>
            <p:cNvPr id="410" name="Google Shape;410;p24"/>
            <p:cNvSpPr txBox="1"/>
            <p:nvPr/>
          </p:nvSpPr>
          <p:spPr>
            <a:xfrm rot="-5400000">
              <a:off x="2173125" y="1499975"/>
              <a:ext cx="434700" cy="53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rgbClr val="38761D"/>
                  </a:solidFill>
                </a:rPr>
                <a:t>2.3</a:t>
              </a:r>
              <a:endParaRPr sz="800" b="1">
                <a:solidFill>
                  <a:srgbClr val="38761D"/>
                </a:solidFill>
              </a:endParaRPr>
            </a:p>
          </p:txBody>
        </p:sp>
      </p:grpSp>
      <p:grpSp>
        <p:nvGrpSpPr>
          <p:cNvPr id="411" name="Google Shape;411;p24"/>
          <p:cNvGrpSpPr/>
          <p:nvPr/>
        </p:nvGrpSpPr>
        <p:grpSpPr>
          <a:xfrm>
            <a:off x="674958" y="2914608"/>
            <a:ext cx="307794" cy="965737"/>
            <a:chOff x="2122875" y="1550225"/>
            <a:chExt cx="535200" cy="1196700"/>
          </a:xfrm>
        </p:grpSpPr>
        <p:sp>
          <p:nvSpPr>
            <p:cNvPr id="412" name="Google Shape;412;p24"/>
            <p:cNvSpPr/>
            <p:nvPr/>
          </p:nvSpPr>
          <p:spPr>
            <a:xfrm>
              <a:off x="2187975" y="1570600"/>
              <a:ext cx="270000" cy="11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413" name="Google Shape;413;p24"/>
            <p:cNvSpPr txBox="1"/>
            <p:nvPr/>
          </p:nvSpPr>
          <p:spPr>
            <a:xfrm rot="-5400000">
              <a:off x="2173125" y="2261975"/>
              <a:ext cx="434700" cy="53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rgbClr val="980000"/>
                  </a:solidFill>
                </a:rPr>
                <a:t>2.4</a:t>
              </a:r>
              <a:endParaRPr sz="800" b="1">
                <a:solidFill>
                  <a:srgbClr val="980000"/>
                </a:solidFill>
              </a:endParaRPr>
            </a:p>
          </p:txBody>
        </p:sp>
        <p:sp>
          <p:nvSpPr>
            <p:cNvPr id="414" name="Google Shape;414;p24"/>
            <p:cNvSpPr txBox="1"/>
            <p:nvPr/>
          </p:nvSpPr>
          <p:spPr>
            <a:xfrm rot="-5400000">
              <a:off x="2173125" y="1499975"/>
              <a:ext cx="434700" cy="53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rgbClr val="38761D"/>
                  </a:solidFill>
                </a:rPr>
                <a:t>3.6</a:t>
              </a:r>
              <a:endParaRPr sz="800" b="1">
                <a:solidFill>
                  <a:srgbClr val="38761D"/>
                </a:solidFill>
              </a:endParaRPr>
            </a:p>
          </p:txBody>
        </p:sp>
      </p:grpSp>
      <p:grpSp>
        <p:nvGrpSpPr>
          <p:cNvPr id="415" name="Google Shape;415;p24"/>
          <p:cNvGrpSpPr/>
          <p:nvPr/>
        </p:nvGrpSpPr>
        <p:grpSpPr>
          <a:xfrm>
            <a:off x="651889" y="4314821"/>
            <a:ext cx="1397260" cy="815240"/>
            <a:chOff x="5358985" y="95227"/>
            <a:chExt cx="2631871" cy="2091431"/>
          </a:xfrm>
        </p:grpSpPr>
        <p:cxnSp>
          <p:nvCxnSpPr>
            <p:cNvPr id="416" name="Google Shape;416;p24"/>
            <p:cNvCxnSpPr/>
            <p:nvPr/>
          </p:nvCxnSpPr>
          <p:spPr>
            <a:xfrm>
              <a:off x="5358985" y="1260600"/>
              <a:ext cx="701400" cy="6000"/>
            </a:xfrm>
            <a:prstGeom prst="straightConnector1">
              <a:avLst/>
            </a:prstGeom>
            <a:noFill/>
            <a:ln w="38100" cap="flat" cmpd="sng">
              <a:solidFill>
                <a:srgbClr val="1C458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24"/>
            <p:cNvCxnSpPr/>
            <p:nvPr/>
          </p:nvCxnSpPr>
          <p:spPr>
            <a:xfrm>
              <a:off x="6153644" y="1260600"/>
              <a:ext cx="701400" cy="6000"/>
            </a:xfrm>
            <a:prstGeom prst="straightConnector1">
              <a:avLst/>
            </a:prstGeom>
            <a:noFill/>
            <a:ln w="38100" cap="flat" cmpd="sng">
              <a:solidFill>
                <a:srgbClr val="1C458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24"/>
            <p:cNvCxnSpPr/>
            <p:nvPr/>
          </p:nvCxnSpPr>
          <p:spPr>
            <a:xfrm>
              <a:off x="6927664" y="1260600"/>
              <a:ext cx="701400" cy="6000"/>
            </a:xfrm>
            <a:prstGeom prst="straightConnector1">
              <a:avLst/>
            </a:prstGeom>
            <a:noFill/>
            <a:ln w="38100" cap="flat" cmpd="sng">
              <a:solidFill>
                <a:srgbClr val="1C458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24"/>
            <p:cNvCxnSpPr/>
            <p:nvPr/>
          </p:nvCxnSpPr>
          <p:spPr>
            <a:xfrm rot="10800000" flipH="1">
              <a:off x="5358985" y="997813"/>
              <a:ext cx="3900" cy="273600"/>
            </a:xfrm>
            <a:prstGeom prst="straightConnector1">
              <a:avLst/>
            </a:prstGeom>
            <a:noFill/>
            <a:ln w="38100" cap="flat" cmpd="sng">
              <a:solidFill>
                <a:srgbClr val="1C458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24"/>
            <p:cNvCxnSpPr/>
            <p:nvPr/>
          </p:nvCxnSpPr>
          <p:spPr>
            <a:xfrm rot="10800000" flipH="1">
              <a:off x="6047761" y="997813"/>
              <a:ext cx="3900" cy="273600"/>
            </a:xfrm>
            <a:prstGeom prst="straightConnector1">
              <a:avLst/>
            </a:prstGeom>
            <a:noFill/>
            <a:ln w="38100" cap="flat" cmpd="sng">
              <a:solidFill>
                <a:srgbClr val="1C458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24"/>
            <p:cNvCxnSpPr/>
            <p:nvPr/>
          </p:nvCxnSpPr>
          <p:spPr>
            <a:xfrm rot="10800000" flipH="1">
              <a:off x="6179209" y="997813"/>
              <a:ext cx="3900" cy="273600"/>
            </a:xfrm>
            <a:prstGeom prst="straightConnector1">
              <a:avLst/>
            </a:prstGeom>
            <a:noFill/>
            <a:ln w="38100" cap="flat" cmpd="sng">
              <a:solidFill>
                <a:srgbClr val="1C458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24"/>
            <p:cNvCxnSpPr/>
            <p:nvPr/>
          </p:nvCxnSpPr>
          <p:spPr>
            <a:xfrm rot="10800000" flipH="1">
              <a:off x="6846370" y="997813"/>
              <a:ext cx="3900" cy="273600"/>
            </a:xfrm>
            <a:prstGeom prst="straightConnector1">
              <a:avLst/>
            </a:prstGeom>
            <a:noFill/>
            <a:ln w="38100" cap="flat" cmpd="sng">
              <a:solidFill>
                <a:srgbClr val="1C458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3" name="Google Shape;423;p24"/>
            <p:cNvCxnSpPr/>
            <p:nvPr/>
          </p:nvCxnSpPr>
          <p:spPr>
            <a:xfrm rot="10800000" flipH="1">
              <a:off x="6922901" y="997813"/>
              <a:ext cx="3900" cy="273600"/>
            </a:xfrm>
            <a:prstGeom prst="straightConnector1">
              <a:avLst/>
            </a:prstGeom>
            <a:noFill/>
            <a:ln w="38100" cap="flat" cmpd="sng">
              <a:solidFill>
                <a:srgbClr val="1C458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4" name="Google Shape;424;p24"/>
            <p:cNvCxnSpPr/>
            <p:nvPr/>
          </p:nvCxnSpPr>
          <p:spPr>
            <a:xfrm rot="10800000" flipH="1">
              <a:off x="7611677" y="997813"/>
              <a:ext cx="3900" cy="273600"/>
            </a:xfrm>
            <a:prstGeom prst="straightConnector1">
              <a:avLst/>
            </a:prstGeom>
            <a:noFill/>
            <a:ln w="38100" cap="flat" cmpd="sng">
              <a:solidFill>
                <a:srgbClr val="1C458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25" name="Google Shape;425;p24"/>
            <p:cNvGrpSpPr/>
            <p:nvPr/>
          </p:nvGrpSpPr>
          <p:grpSpPr>
            <a:xfrm>
              <a:off x="7237029" y="95227"/>
              <a:ext cx="753828" cy="1202564"/>
              <a:chOff x="2122875" y="1550225"/>
              <a:chExt cx="750600" cy="1196700"/>
            </a:xfrm>
          </p:grpSpPr>
          <p:sp>
            <p:nvSpPr>
              <p:cNvPr id="426" name="Google Shape;426;p24"/>
              <p:cNvSpPr/>
              <p:nvPr/>
            </p:nvSpPr>
            <p:spPr>
              <a:xfrm>
                <a:off x="2187975" y="1570600"/>
                <a:ext cx="270000" cy="11082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4"/>
              <p:cNvSpPr txBox="1"/>
              <p:nvPr/>
            </p:nvSpPr>
            <p:spPr>
              <a:xfrm rot="-5400000">
                <a:off x="2280825" y="2154275"/>
                <a:ext cx="434700" cy="75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rgbClr val="980000"/>
                  </a:solidFill>
                </a:endParaRPr>
              </a:p>
            </p:txBody>
          </p:sp>
          <p:sp>
            <p:nvSpPr>
              <p:cNvPr id="428" name="Google Shape;428;p24"/>
              <p:cNvSpPr txBox="1"/>
              <p:nvPr/>
            </p:nvSpPr>
            <p:spPr>
              <a:xfrm rot="-5400000">
                <a:off x="2280825" y="1392275"/>
                <a:ext cx="434700" cy="75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rgbClr val="38761D"/>
                  </a:solidFill>
                </a:endParaRPr>
              </a:p>
            </p:txBody>
          </p:sp>
        </p:grpSp>
        <p:sp>
          <p:nvSpPr>
            <p:cNvPr id="429" name="Google Shape;429;p24"/>
            <p:cNvSpPr/>
            <p:nvPr/>
          </p:nvSpPr>
          <p:spPr>
            <a:xfrm>
              <a:off x="6541056" y="120511"/>
              <a:ext cx="271200" cy="11136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4"/>
            <p:cNvSpPr txBox="1"/>
            <p:nvPr/>
          </p:nvSpPr>
          <p:spPr>
            <a:xfrm rot="-5400000">
              <a:off x="6634223" y="707268"/>
              <a:ext cx="436800" cy="7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rgbClr val="980000"/>
                </a:solidFill>
              </a:endParaRPr>
            </a:p>
          </p:txBody>
        </p:sp>
        <p:sp>
          <p:nvSpPr>
            <p:cNvPr id="431" name="Google Shape;431;p24"/>
            <p:cNvSpPr txBox="1"/>
            <p:nvPr/>
          </p:nvSpPr>
          <p:spPr>
            <a:xfrm rot="-5400000">
              <a:off x="6634223" y="-58478"/>
              <a:ext cx="436800" cy="7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rgbClr val="38761D"/>
                </a:solidFill>
              </a:endParaRPr>
            </a:p>
          </p:txBody>
        </p:sp>
        <p:grpSp>
          <p:nvGrpSpPr>
            <p:cNvPr id="432" name="Google Shape;432;p24"/>
            <p:cNvGrpSpPr/>
            <p:nvPr/>
          </p:nvGrpSpPr>
          <p:grpSpPr>
            <a:xfrm>
              <a:off x="6158424" y="100013"/>
              <a:ext cx="753828" cy="1202564"/>
              <a:chOff x="2122875" y="1550225"/>
              <a:chExt cx="750600" cy="1196700"/>
            </a:xfrm>
          </p:grpSpPr>
          <p:sp>
            <p:nvSpPr>
              <p:cNvPr id="433" name="Google Shape;433;p24"/>
              <p:cNvSpPr/>
              <p:nvPr/>
            </p:nvSpPr>
            <p:spPr>
              <a:xfrm>
                <a:off x="2187975" y="1570600"/>
                <a:ext cx="270000" cy="11082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4"/>
              <p:cNvSpPr txBox="1"/>
              <p:nvPr/>
            </p:nvSpPr>
            <p:spPr>
              <a:xfrm rot="-5400000">
                <a:off x="2280825" y="2154275"/>
                <a:ext cx="434700" cy="75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rgbClr val="980000"/>
                  </a:solidFill>
                </a:endParaRPr>
              </a:p>
            </p:txBody>
          </p:sp>
          <p:sp>
            <p:nvSpPr>
              <p:cNvPr id="435" name="Google Shape;435;p24"/>
              <p:cNvSpPr txBox="1"/>
              <p:nvPr/>
            </p:nvSpPr>
            <p:spPr>
              <a:xfrm rot="-5400000">
                <a:off x="2280825" y="1392275"/>
                <a:ext cx="434700" cy="75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rgbClr val="38761D"/>
                  </a:solidFill>
                </a:endParaRPr>
              </a:p>
            </p:txBody>
          </p:sp>
        </p:grpSp>
        <p:grpSp>
          <p:nvGrpSpPr>
            <p:cNvPr id="436" name="Google Shape;436;p24"/>
            <p:cNvGrpSpPr/>
            <p:nvPr/>
          </p:nvGrpSpPr>
          <p:grpSpPr>
            <a:xfrm>
              <a:off x="5476823" y="95227"/>
              <a:ext cx="753828" cy="1202564"/>
              <a:chOff x="2122875" y="1550225"/>
              <a:chExt cx="750600" cy="1196700"/>
            </a:xfrm>
          </p:grpSpPr>
          <p:sp>
            <p:nvSpPr>
              <p:cNvPr id="437" name="Google Shape;437;p24"/>
              <p:cNvSpPr/>
              <p:nvPr/>
            </p:nvSpPr>
            <p:spPr>
              <a:xfrm>
                <a:off x="2187975" y="1570600"/>
                <a:ext cx="270000" cy="11082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4"/>
              <p:cNvSpPr txBox="1"/>
              <p:nvPr/>
            </p:nvSpPr>
            <p:spPr>
              <a:xfrm rot="-5400000">
                <a:off x="2280825" y="2154275"/>
                <a:ext cx="434700" cy="75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rgbClr val="980000"/>
                  </a:solidFill>
                </a:endParaRPr>
              </a:p>
            </p:txBody>
          </p:sp>
          <p:sp>
            <p:nvSpPr>
              <p:cNvPr id="439" name="Google Shape;439;p24"/>
              <p:cNvSpPr txBox="1"/>
              <p:nvPr/>
            </p:nvSpPr>
            <p:spPr>
              <a:xfrm rot="-5400000">
                <a:off x="2280825" y="1392275"/>
                <a:ext cx="434700" cy="75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rgbClr val="38761D"/>
                  </a:solidFill>
                </a:endParaRPr>
              </a:p>
            </p:txBody>
          </p:sp>
        </p:grpSp>
        <p:sp>
          <p:nvSpPr>
            <p:cNvPr id="440" name="Google Shape;440;p24"/>
            <p:cNvSpPr txBox="1"/>
            <p:nvPr/>
          </p:nvSpPr>
          <p:spPr>
            <a:xfrm>
              <a:off x="6033563" y="1160058"/>
              <a:ext cx="236100" cy="102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C4587"/>
                </a:solidFill>
              </a:endParaRPr>
            </a:p>
          </p:txBody>
        </p:sp>
      </p:grpSp>
      <p:sp>
        <p:nvSpPr>
          <p:cNvPr id="441" name="Google Shape;441;p24"/>
          <p:cNvSpPr txBox="1"/>
          <p:nvPr/>
        </p:nvSpPr>
        <p:spPr>
          <a:xfrm>
            <a:off x="2521950" y="2603037"/>
            <a:ext cx="1638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999999"/>
                </a:solidFill>
              </a:rPr>
              <a:t>Window management</a:t>
            </a:r>
            <a:endParaRPr sz="1000" b="1">
              <a:solidFill>
                <a:srgbClr val="999999"/>
              </a:solidFill>
            </a:endParaRPr>
          </a:p>
        </p:txBody>
      </p:sp>
      <p:sp>
        <p:nvSpPr>
          <p:cNvPr id="442" name="Google Shape;442;p24"/>
          <p:cNvSpPr txBox="1"/>
          <p:nvPr/>
        </p:nvSpPr>
        <p:spPr>
          <a:xfrm>
            <a:off x="4634100" y="2476250"/>
            <a:ext cx="1638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999999"/>
                </a:solidFill>
              </a:rPr>
              <a:t>State Access Generator</a:t>
            </a:r>
            <a:endParaRPr sz="1000" b="1">
              <a:solidFill>
                <a:srgbClr val="999999"/>
              </a:solidFill>
            </a:endParaRPr>
          </a:p>
        </p:txBody>
      </p:sp>
      <p:sp>
        <p:nvSpPr>
          <p:cNvPr id="443" name="Google Shape;443;p24"/>
          <p:cNvSpPr txBox="1"/>
          <p:nvPr/>
        </p:nvSpPr>
        <p:spPr>
          <a:xfrm>
            <a:off x="7093950" y="2432775"/>
            <a:ext cx="1638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999999"/>
                </a:solidFill>
              </a:rPr>
              <a:t>Evaluator</a:t>
            </a:r>
            <a:endParaRPr sz="1000" b="1">
              <a:solidFill>
                <a:srgbClr val="999999"/>
              </a:solidFill>
            </a:endParaRPr>
          </a:p>
        </p:txBody>
      </p:sp>
      <p:pic>
        <p:nvPicPr>
          <p:cNvPr id="444" name="Google Shape;4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9675" y="2478788"/>
            <a:ext cx="701487" cy="701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9675" y="3114325"/>
            <a:ext cx="701487" cy="701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8250" y="3775100"/>
            <a:ext cx="701487" cy="701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5825" y="4369200"/>
            <a:ext cx="701487" cy="7014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8" name="Google Shape;448;p24"/>
          <p:cNvGrpSpPr/>
          <p:nvPr/>
        </p:nvGrpSpPr>
        <p:grpSpPr>
          <a:xfrm>
            <a:off x="7191375" y="3128950"/>
            <a:ext cx="685575" cy="133225"/>
            <a:chOff x="3533775" y="3262300"/>
            <a:chExt cx="685575" cy="133225"/>
          </a:xfrm>
        </p:grpSpPr>
        <p:sp>
          <p:nvSpPr>
            <p:cNvPr id="449" name="Google Shape;449;p24"/>
            <p:cNvSpPr/>
            <p:nvPr/>
          </p:nvSpPr>
          <p:spPr>
            <a:xfrm>
              <a:off x="3533775" y="3262325"/>
              <a:ext cx="133200" cy="1332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3676575" y="3262300"/>
              <a:ext cx="133200" cy="1332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3819375" y="3262300"/>
              <a:ext cx="133200" cy="1332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3962400" y="3262325"/>
              <a:ext cx="133200" cy="1332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4086150" y="3262300"/>
              <a:ext cx="133200" cy="1332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4" name="Google Shape;454;p24"/>
          <p:cNvSpPr txBox="1"/>
          <p:nvPr/>
        </p:nvSpPr>
        <p:spPr>
          <a:xfrm>
            <a:off x="6879500" y="2979350"/>
            <a:ext cx="1638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999999"/>
                </a:solidFill>
              </a:rPr>
              <a:t>Keys</a:t>
            </a:r>
            <a:endParaRPr sz="600" b="1">
              <a:solidFill>
                <a:srgbClr val="999999"/>
              </a:solidFill>
            </a:endParaRPr>
          </a:p>
        </p:txBody>
      </p:sp>
      <p:sp>
        <p:nvSpPr>
          <p:cNvPr id="455" name="Google Shape;455;p24"/>
          <p:cNvSpPr txBox="1"/>
          <p:nvPr/>
        </p:nvSpPr>
        <p:spPr>
          <a:xfrm>
            <a:off x="6889025" y="3284150"/>
            <a:ext cx="373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999999"/>
                </a:solidFill>
              </a:rPr>
              <a:t>Val</a:t>
            </a:r>
            <a:endParaRPr sz="600" b="1">
              <a:solidFill>
                <a:srgbClr val="999999"/>
              </a:solidFill>
            </a:endParaRPr>
          </a:p>
        </p:txBody>
      </p:sp>
      <p:grpSp>
        <p:nvGrpSpPr>
          <p:cNvPr id="456" name="Google Shape;456;p24"/>
          <p:cNvGrpSpPr/>
          <p:nvPr/>
        </p:nvGrpSpPr>
        <p:grpSpPr>
          <a:xfrm>
            <a:off x="7172325" y="3433750"/>
            <a:ext cx="685575" cy="133225"/>
            <a:chOff x="3533775" y="3262300"/>
            <a:chExt cx="685575" cy="133225"/>
          </a:xfrm>
        </p:grpSpPr>
        <p:sp>
          <p:nvSpPr>
            <p:cNvPr id="457" name="Google Shape;457;p24"/>
            <p:cNvSpPr/>
            <p:nvPr/>
          </p:nvSpPr>
          <p:spPr>
            <a:xfrm>
              <a:off x="3533775" y="3262325"/>
              <a:ext cx="133200" cy="1332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3676575" y="3262300"/>
              <a:ext cx="133200" cy="1332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3819375" y="3262300"/>
              <a:ext cx="133200" cy="1332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3962400" y="3262325"/>
              <a:ext cx="133200" cy="1332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4086150" y="3262300"/>
              <a:ext cx="133200" cy="1332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" name="Google Shape;462;p24"/>
          <p:cNvGrpSpPr/>
          <p:nvPr/>
        </p:nvGrpSpPr>
        <p:grpSpPr>
          <a:xfrm>
            <a:off x="7162800" y="3757600"/>
            <a:ext cx="685575" cy="133225"/>
            <a:chOff x="3533775" y="3262300"/>
            <a:chExt cx="685575" cy="133225"/>
          </a:xfrm>
        </p:grpSpPr>
        <p:sp>
          <p:nvSpPr>
            <p:cNvPr id="463" name="Google Shape;463;p24"/>
            <p:cNvSpPr/>
            <p:nvPr/>
          </p:nvSpPr>
          <p:spPr>
            <a:xfrm>
              <a:off x="3533775" y="3262325"/>
              <a:ext cx="133200" cy="1332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3676575" y="3262300"/>
              <a:ext cx="133200" cy="1332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4"/>
            <p:cNvSpPr/>
            <p:nvPr/>
          </p:nvSpPr>
          <p:spPr>
            <a:xfrm>
              <a:off x="3819375" y="3262300"/>
              <a:ext cx="133200" cy="1332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4"/>
            <p:cNvSpPr/>
            <p:nvPr/>
          </p:nvSpPr>
          <p:spPr>
            <a:xfrm>
              <a:off x="3962400" y="3262325"/>
              <a:ext cx="133200" cy="1332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4"/>
            <p:cNvSpPr/>
            <p:nvPr/>
          </p:nvSpPr>
          <p:spPr>
            <a:xfrm>
              <a:off x="4086150" y="3262300"/>
              <a:ext cx="133200" cy="1332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8" name="Google Shape;468;p24"/>
          <p:cNvSpPr txBox="1"/>
          <p:nvPr/>
        </p:nvSpPr>
        <p:spPr>
          <a:xfrm>
            <a:off x="6869975" y="3588950"/>
            <a:ext cx="373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999999"/>
                </a:solidFill>
              </a:rPr>
              <a:t>Opr</a:t>
            </a:r>
            <a:endParaRPr sz="600" b="1">
              <a:solidFill>
                <a:srgbClr val="999999"/>
              </a:solidFill>
            </a:endParaRPr>
          </a:p>
        </p:txBody>
      </p:sp>
      <p:sp>
        <p:nvSpPr>
          <p:cNvPr id="469" name="Google Shape;469;p24"/>
          <p:cNvSpPr txBox="1"/>
          <p:nvPr/>
        </p:nvSpPr>
        <p:spPr>
          <a:xfrm>
            <a:off x="8395450" y="2474299"/>
            <a:ext cx="948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999999"/>
                </a:solidFill>
              </a:rPr>
              <a:t>RocksDB</a:t>
            </a:r>
            <a:endParaRPr sz="1000" b="1">
              <a:solidFill>
                <a:srgbClr val="999999"/>
              </a:solidFill>
            </a:endParaRPr>
          </a:p>
        </p:txBody>
      </p:sp>
      <p:sp>
        <p:nvSpPr>
          <p:cNvPr id="470" name="Google Shape;470;p24"/>
          <p:cNvSpPr txBox="1"/>
          <p:nvPr/>
        </p:nvSpPr>
        <p:spPr>
          <a:xfrm>
            <a:off x="8395450" y="3160099"/>
            <a:ext cx="948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999999"/>
                </a:solidFill>
              </a:rPr>
              <a:t>Faster</a:t>
            </a:r>
            <a:endParaRPr sz="1000" b="1">
              <a:solidFill>
                <a:srgbClr val="999999"/>
              </a:solidFill>
            </a:endParaRPr>
          </a:p>
        </p:txBody>
      </p:sp>
      <p:sp>
        <p:nvSpPr>
          <p:cNvPr id="471" name="Google Shape;471;p24"/>
          <p:cNvSpPr txBox="1"/>
          <p:nvPr/>
        </p:nvSpPr>
        <p:spPr>
          <a:xfrm>
            <a:off x="8404975" y="3822399"/>
            <a:ext cx="9486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999999"/>
                </a:solidFill>
              </a:rPr>
              <a:t>BerkeleyDB</a:t>
            </a:r>
            <a:endParaRPr sz="900" b="1">
              <a:solidFill>
                <a:srgbClr val="999999"/>
              </a:solidFill>
            </a:endParaRPr>
          </a:p>
        </p:txBody>
      </p:sp>
      <p:sp>
        <p:nvSpPr>
          <p:cNvPr id="472" name="Google Shape;472;p24"/>
          <p:cNvSpPr txBox="1"/>
          <p:nvPr/>
        </p:nvSpPr>
        <p:spPr>
          <a:xfrm>
            <a:off x="8404975" y="4374849"/>
            <a:ext cx="948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999999"/>
                </a:solidFill>
              </a:rPr>
              <a:t>LetheDB</a:t>
            </a:r>
            <a:endParaRPr sz="1000" b="1">
              <a:solidFill>
                <a:srgbClr val="999999"/>
              </a:solidFill>
            </a:endParaRPr>
          </a:p>
        </p:txBody>
      </p:sp>
      <p:sp>
        <p:nvSpPr>
          <p:cNvPr id="473" name="Google Shape;473;p24"/>
          <p:cNvSpPr txBox="1"/>
          <p:nvPr/>
        </p:nvSpPr>
        <p:spPr>
          <a:xfrm>
            <a:off x="378750" y="889275"/>
            <a:ext cx="152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34343"/>
                </a:solidFill>
              </a:rPr>
              <a:t>Gadget Driver</a:t>
            </a:r>
            <a:endParaRPr b="1">
              <a:solidFill>
                <a:srgbClr val="434343"/>
              </a:solidFill>
            </a:endParaRPr>
          </a:p>
        </p:txBody>
      </p:sp>
      <p:pic>
        <p:nvPicPr>
          <p:cNvPr id="474" name="Google Shape;47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1525" y="857471"/>
            <a:ext cx="492600" cy="4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24"/>
          <p:cNvSpPr/>
          <p:nvPr/>
        </p:nvSpPr>
        <p:spPr>
          <a:xfrm rot="-5402811">
            <a:off x="606430" y="1757614"/>
            <a:ext cx="1100700" cy="338700"/>
          </a:xfrm>
          <a:prstGeom prst="rightArrow">
            <a:avLst>
              <a:gd name="adj1" fmla="val 50000"/>
              <a:gd name="adj2" fmla="val 22136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476" name="Google Shape;476;p24"/>
          <p:cNvSpPr txBox="1"/>
          <p:nvPr/>
        </p:nvSpPr>
        <p:spPr>
          <a:xfrm rot="-5400000">
            <a:off x="595496" y="1765400"/>
            <a:ext cx="1095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666666"/>
                </a:solidFill>
              </a:rPr>
              <a:t>events</a:t>
            </a:r>
            <a:endParaRPr sz="900" b="1">
              <a:solidFill>
                <a:srgbClr val="666666"/>
              </a:solidFill>
            </a:endParaRPr>
          </a:p>
        </p:txBody>
      </p:sp>
      <p:sp>
        <p:nvSpPr>
          <p:cNvPr id="477" name="Google Shape;477;p24"/>
          <p:cNvSpPr/>
          <p:nvPr/>
        </p:nvSpPr>
        <p:spPr>
          <a:xfrm rot="-5402811">
            <a:off x="2418416" y="1791564"/>
            <a:ext cx="1100700" cy="338700"/>
          </a:xfrm>
          <a:prstGeom prst="rightArrow">
            <a:avLst>
              <a:gd name="adj1" fmla="val 50000"/>
              <a:gd name="adj2" fmla="val 22136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478" name="Google Shape;478;p24"/>
          <p:cNvSpPr txBox="1"/>
          <p:nvPr/>
        </p:nvSpPr>
        <p:spPr>
          <a:xfrm rot="-5400000">
            <a:off x="2413325" y="1833652"/>
            <a:ext cx="10956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rgbClr val="666666"/>
                </a:solidFill>
              </a:rPr>
              <a:t>Active Windows</a:t>
            </a:r>
            <a:endParaRPr sz="700" b="1">
              <a:solidFill>
                <a:srgbClr val="666666"/>
              </a:solidFill>
            </a:endParaRPr>
          </a:p>
        </p:txBody>
      </p:sp>
      <p:sp>
        <p:nvSpPr>
          <p:cNvPr id="479" name="Google Shape;479;p24"/>
          <p:cNvSpPr/>
          <p:nvPr/>
        </p:nvSpPr>
        <p:spPr>
          <a:xfrm rot="-5402811">
            <a:off x="2927355" y="1791564"/>
            <a:ext cx="1100700" cy="338700"/>
          </a:xfrm>
          <a:prstGeom prst="rightArrow">
            <a:avLst>
              <a:gd name="adj1" fmla="val 50000"/>
              <a:gd name="adj2" fmla="val 22136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480" name="Google Shape;480;p24"/>
          <p:cNvSpPr txBox="1"/>
          <p:nvPr/>
        </p:nvSpPr>
        <p:spPr>
          <a:xfrm rot="-5400000">
            <a:off x="2916102" y="1822650"/>
            <a:ext cx="1095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666666"/>
                </a:solidFill>
              </a:rPr>
              <a:t>Expiring Windows</a:t>
            </a:r>
            <a:endParaRPr sz="800" b="1">
              <a:solidFill>
                <a:srgbClr val="666666"/>
              </a:solidFill>
            </a:endParaRPr>
          </a:p>
        </p:txBody>
      </p:sp>
      <p:sp>
        <p:nvSpPr>
          <p:cNvPr id="481" name="Google Shape;481;p24"/>
          <p:cNvSpPr/>
          <p:nvPr/>
        </p:nvSpPr>
        <p:spPr>
          <a:xfrm rot="5397189">
            <a:off x="4444580" y="1789089"/>
            <a:ext cx="1100700" cy="338700"/>
          </a:xfrm>
          <a:prstGeom prst="rightArrow">
            <a:avLst>
              <a:gd name="adj1" fmla="val 50000"/>
              <a:gd name="adj2" fmla="val 22136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482" name="Google Shape;482;p24"/>
          <p:cNvSpPr txBox="1"/>
          <p:nvPr/>
        </p:nvSpPr>
        <p:spPr>
          <a:xfrm rot="-5400000">
            <a:off x="4448056" y="1756163"/>
            <a:ext cx="1095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666666"/>
                </a:solidFill>
              </a:rPr>
              <a:t>Operate state Machine</a:t>
            </a:r>
            <a:endParaRPr sz="600" b="1">
              <a:solidFill>
                <a:srgbClr val="666666"/>
              </a:solidFill>
            </a:endParaRPr>
          </a:p>
        </p:txBody>
      </p:sp>
      <p:sp>
        <p:nvSpPr>
          <p:cNvPr id="483" name="Google Shape;483;p24"/>
          <p:cNvSpPr/>
          <p:nvPr/>
        </p:nvSpPr>
        <p:spPr>
          <a:xfrm rot="-5402811">
            <a:off x="4842703" y="1789089"/>
            <a:ext cx="1100700" cy="338700"/>
          </a:xfrm>
          <a:prstGeom prst="rightArrow">
            <a:avLst>
              <a:gd name="adj1" fmla="val 50000"/>
              <a:gd name="adj2" fmla="val 22136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484" name="Google Shape;484;p24"/>
          <p:cNvSpPr txBox="1"/>
          <p:nvPr/>
        </p:nvSpPr>
        <p:spPr>
          <a:xfrm rot="-5400000">
            <a:off x="4821199" y="1696876"/>
            <a:ext cx="1095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666666"/>
                </a:solidFill>
              </a:rPr>
              <a:t>operation</a:t>
            </a:r>
            <a:endParaRPr sz="800" b="1">
              <a:solidFill>
                <a:srgbClr val="666666"/>
              </a:solidFill>
            </a:endParaRPr>
          </a:p>
        </p:txBody>
      </p:sp>
      <p:sp>
        <p:nvSpPr>
          <p:cNvPr id="485" name="Google Shape;485;p24"/>
          <p:cNvSpPr/>
          <p:nvPr/>
        </p:nvSpPr>
        <p:spPr>
          <a:xfrm rot="5397189">
            <a:off x="5213393" y="1789089"/>
            <a:ext cx="1100700" cy="338700"/>
          </a:xfrm>
          <a:prstGeom prst="rightArrow">
            <a:avLst>
              <a:gd name="adj1" fmla="val 50000"/>
              <a:gd name="adj2" fmla="val 22136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486" name="Google Shape;486;p24"/>
          <p:cNvSpPr txBox="1"/>
          <p:nvPr/>
        </p:nvSpPr>
        <p:spPr>
          <a:xfrm rot="-5400000">
            <a:off x="5208390" y="1712168"/>
            <a:ext cx="1095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666666"/>
                </a:solidFill>
              </a:rPr>
              <a:t>Set State</a:t>
            </a:r>
            <a:endParaRPr sz="800" b="1">
              <a:solidFill>
                <a:srgbClr val="666666"/>
              </a:solidFill>
            </a:endParaRPr>
          </a:p>
        </p:txBody>
      </p:sp>
      <p:sp>
        <p:nvSpPr>
          <p:cNvPr id="487" name="Google Shape;487;p24"/>
          <p:cNvSpPr/>
          <p:nvPr/>
        </p:nvSpPr>
        <p:spPr>
          <a:xfrm rot="5397189">
            <a:off x="6614155" y="1793326"/>
            <a:ext cx="1100700" cy="338700"/>
          </a:xfrm>
          <a:prstGeom prst="rightArrow">
            <a:avLst>
              <a:gd name="adj1" fmla="val 50000"/>
              <a:gd name="adj2" fmla="val 22136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4"/>
          <p:cNvSpPr txBox="1"/>
          <p:nvPr/>
        </p:nvSpPr>
        <p:spPr>
          <a:xfrm rot="-5400000">
            <a:off x="6604975" y="1701170"/>
            <a:ext cx="1095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666666"/>
                </a:solidFill>
              </a:rPr>
              <a:t>Push Operations</a:t>
            </a:r>
            <a:endParaRPr sz="800" b="1">
              <a:solidFill>
                <a:srgbClr val="666666"/>
              </a:solidFill>
            </a:endParaRPr>
          </a:p>
        </p:txBody>
      </p:sp>
      <p:sp>
        <p:nvSpPr>
          <p:cNvPr id="489" name="Google Shape;489;p24"/>
          <p:cNvSpPr/>
          <p:nvPr/>
        </p:nvSpPr>
        <p:spPr>
          <a:xfrm rot="5397189">
            <a:off x="7057830" y="1793326"/>
            <a:ext cx="1100700" cy="338700"/>
          </a:xfrm>
          <a:prstGeom prst="rightArrow">
            <a:avLst>
              <a:gd name="adj1" fmla="val 50000"/>
              <a:gd name="adj2" fmla="val 22136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490" name="Google Shape;490;p24"/>
          <p:cNvSpPr txBox="1"/>
          <p:nvPr/>
        </p:nvSpPr>
        <p:spPr>
          <a:xfrm rot="-5400000">
            <a:off x="7041906" y="1711931"/>
            <a:ext cx="1095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666666"/>
                </a:solidFill>
              </a:rPr>
              <a:t>Do Experiment</a:t>
            </a:r>
            <a:endParaRPr sz="800" b="1">
              <a:solidFill>
                <a:srgbClr val="666666"/>
              </a:solidFill>
            </a:endParaRPr>
          </a:p>
        </p:txBody>
      </p:sp>
      <p:sp>
        <p:nvSpPr>
          <p:cNvPr id="491" name="Google Shape;491;p24"/>
          <p:cNvSpPr txBox="1"/>
          <p:nvPr/>
        </p:nvSpPr>
        <p:spPr>
          <a:xfrm>
            <a:off x="8723525" y="4805925"/>
            <a:ext cx="5116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666666"/>
                </a:solidFill>
              </a:rPr>
              <a:t>11</a:t>
            </a:r>
            <a:endParaRPr sz="800" b="1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5"/>
          <p:cNvSpPr txBox="1">
            <a:spLocks noGrp="1"/>
          </p:cNvSpPr>
          <p:nvPr>
            <p:ph type="title"/>
          </p:nvPr>
        </p:nvSpPr>
        <p:spPr>
          <a:xfrm>
            <a:off x="240050" y="176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20" b="1"/>
              <a:t>Preliminary Results</a:t>
            </a:r>
            <a:endParaRPr sz="2120" b="1"/>
          </a:p>
        </p:txBody>
      </p:sp>
      <p:sp>
        <p:nvSpPr>
          <p:cNvPr id="497" name="Google Shape;497;p25"/>
          <p:cNvSpPr txBox="1">
            <a:spLocks noGrp="1"/>
          </p:cNvSpPr>
          <p:nvPr>
            <p:ph type="title"/>
          </p:nvPr>
        </p:nvSpPr>
        <p:spPr>
          <a:xfrm>
            <a:off x="333225" y="751250"/>
            <a:ext cx="2442900" cy="3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88392"/>
              <a:buNone/>
            </a:pPr>
            <a:r>
              <a:rPr lang="en" sz="1120" b="1">
                <a:solidFill>
                  <a:srgbClr val="980000"/>
                </a:solidFill>
              </a:rPr>
              <a:t>Flink- </a:t>
            </a:r>
            <a:r>
              <a:rPr lang="en" sz="1120" b="1">
                <a:solidFill>
                  <a:srgbClr val="434343"/>
                </a:solidFill>
              </a:rPr>
              <a:t>Read&amp;Write Ratio</a:t>
            </a:r>
            <a:endParaRPr sz="1120" b="1">
              <a:solidFill>
                <a:srgbClr val="434343"/>
              </a:solidFill>
            </a:endParaRPr>
          </a:p>
        </p:txBody>
      </p:sp>
      <p:pic>
        <p:nvPicPr>
          <p:cNvPr id="498" name="Google Shape;49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1453" y="1080950"/>
            <a:ext cx="2216422" cy="15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0550" y="1008480"/>
            <a:ext cx="2131748" cy="1626569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25"/>
          <p:cNvSpPr/>
          <p:nvPr/>
        </p:nvSpPr>
        <p:spPr>
          <a:xfrm>
            <a:off x="88425" y="717050"/>
            <a:ext cx="4336500" cy="2109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5"/>
          <p:cNvSpPr/>
          <p:nvPr/>
        </p:nvSpPr>
        <p:spPr>
          <a:xfrm>
            <a:off x="4723838" y="712931"/>
            <a:ext cx="4336500" cy="2109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title"/>
          </p:nvPr>
        </p:nvSpPr>
        <p:spPr>
          <a:xfrm>
            <a:off x="4938085" y="751250"/>
            <a:ext cx="2325300" cy="3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88392"/>
              <a:buNone/>
            </a:pPr>
            <a:r>
              <a:rPr lang="en" sz="1120" b="1">
                <a:solidFill>
                  <a:srgbClr val="980000"/>
                </a:solidFill>
              </a:rPr>
              <a:t>Flink- </a:t>
            </a:r>
            <a:r>
              <a:rPr lang="en" sz="1120" b="1">
                <a:solidFill>
                  <a:srgbClr val="434343"/>
                </a:solidFill>
              </a:rPr>
              <a:t>Temporal Locality</a:t>
            </a:r>
            <a:endParaRPr sz="1120" b="1">
              <a:solidFill>
                <a:srgbClr val="434343"/>
              </a:solidFill>
            </a:endParaRPr>
          </a:p>
        </p:txBody>
      </p:sp>
      <p:pic>
        <p:nvPicPr>
          <p:cNvPr id="503" name="Google Shape;50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0550" y="3158550"/>
            <a:ext cx="2218532" cy="16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3061700"/>
            <a:ext cx="2354488" cy="165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86650" y="3307907"/>
            <a:ext cx="2033725" cy="149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70225" y="3192459"/>
            <a:ext cx="2033725" cy="1459739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25"/>
          <p:cNvSpPr/>
          <p:nvPr/>
        </p:nvSpPr>
        <p:spPr>
          <a:xfrm>
            <a:off x="66975" y="2883800"/>
            <a:ext cx="4420200" cy="2109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5"/>
          <p:cNvSpPr/>
          <p:nvPr/>
        </p:nvSpPr>
        <p:spPr>
          <a:xfrm>
            <a:off x="4723850" y="2959125"/>
            <a:ext cx="4336500" cy="2033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5"/>
          <p:cNvSpPr txBox="1">
            <a:spLocks noGrp="1"/>
          </p:cNvSpPr>
          <p:nvPr>
            <p:ph type="title"/>
          </p:nvPr>
        </p:nvSpPr>
        <p:spPr>
          <a:xfrm>
            <a:off x="4876260" y="2883800"/>
            <a:ext cx="2325300" cy="3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88392"/>
              <a:buNone/>
            </a:pPr>
            <a:r>
              <a:rPr lang="en" sz="1120" b="1">
                <a:solidFill>
                  <a:srgbClr val="980000"/>
                </a:solidFill>
              </a:rPr>
              <a:t>Gadget </a:t>
            </a:r>
            <a:r>
              <a:rPr lang="en" sz="1120" b="1">
                <a:solidFill>
                  <a:srgbClr val="434343"/>
                </a:solidFill>
              </a:rPr>
              <a:t>Temporal Locality</a:t>
            </a:r>
            <a:endParaRPr sz="1120" b="1">
              <a:solidFill>
                <a:srgbClr val="434343"/>
              </a:solidFill>
            </a:endParaRPr>
          </a:p>
        </p:txBody>
      </p:sp>
      <p:sp>
        <p:nvSpPr>
          <p:cNvPr id="510" name="Google Shape;510;p25"/>
          <p:cNvSpPr txBox="1">
            <a:spLocks noGrp="1"/>
          </p:cNvSpPr>
          <p:nvPr>
            <p:ph type="title"/>
          </p:nvPr>
        </p:nvSpPr>
        <p:spPr>
          <a:xfrm>
            <a:off x="175460" y="2783000"/>
            <a:ext cx="2325300" cy="3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88392"/>
              <a:buNone/>
            </a:pPr>
            <a:r>
              <a:rPr lang="en" sz="1120" b="1">
                <a:solidFill>
                  <a:srgbClr val="980000"/>
                </a:solidFill>
              </a:rPr>
              <a:t>Gadget-</a:t>
            </a:r>
            <a:r>
              <a:rPr lang="en" sz="1120" b="1">
                <a:solidFill>
                  <a:srgbClr val="434343"/>
                </a:solidFill>
              </a:rPr>
              <a:t>Temporal Locality</a:t>
            </a:r>
            <a:endParaRPr sz="1120" b="1">
              <a:solidFill>
                <a:srgbClr val="434343"/>
              </a:solidFill>
            </a:endParaRPr>
          </a:p>
        </p:txBody>
      </p:sp>
      <p:pic>
        <p:nvPicPr>
          <p:cNvPr id="511" name="Google Shape;511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5450" y="1218994"/>
            <a:ext cx="2033725" cy="142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60101" y="1174551"/>
            <a:ext cx="1964636" cy="1554098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25"/>
          <p:cNvSpPr txBox="1"/>
          <p:nvPr/>
        </p:nvSpPr>
        <p:spPr>
          <a:xfrm>
            <a:off x="8875925" y="4805925"/>
            <a:ext cx="5116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666666"/>
                </a:solidFill>
              </a:rPr>
              <a:t>12</a:t>
            </a:r>
            <a:endParaRPr sz="800" b="1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6"/>
          <p:cNvSpPr txBox="1"/>
          <p:nvPr/>
        </p:nvSpPr>
        <p:spPr>
          <a:xfrm>
            <a:off x="971925" y="559575"/>
            <a:ext cx="2352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/>
              <a:t>Conclusion</a:t>
            </a:r>
            <a:endParaRPr sz="2100" b="1"/>
          </a:p>
        </p:txBody>
      </p:sp>
      <p:sp>
        <p:nvSpPr>
          <p:cNvPr id="519" name="Google Shape;519;p26"/>
          <p:cNvSpPr txBox="1"/>
          <p:nvPr/>
        </p:nvSpPr>
        <p:spPr>
          <a:xfrm>
            <a:off x="851833" y="1196175"/>
            <a:ext cx="6185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Current research work demonstrate existing KV stores as state managers hamper the performance of streamings systems</a:t>
            </a:r>
            <a:endParaRPr b="1"/>
          </a:p>
        </p:txBody>
      </p:sp>
      <p:sp>
        <p:nvSpPr>
          <p:cNvPr id="520" name="Google Shape;520;p26"/>
          <p:cNvSpPr txBox="1"/>
          <p:nvPr/>
        </p:nvSpPr>
        <p:spPr>
          <a:xfrm>
            <a:off x="851813" y="1768413"/>
            <a:ext cx="6185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We conduct a comprehensive analysis to characterize  state workloads in streaming systems </a:t>
            </a:r>
            <a:endParaRPr b="1"/>
          </a:p>
        </p:txBody>
      </p:sp>
      <p:sp>
        <p:nvSpPr>
          <p:cNvPr id="521" name="Google Shape;521;p26"/>
          <p:cNvSpPr txBox="1"/>
          <p:nvPr/>
        </p:nvSpPr>
        <p:spPr>
          <a:xfrm>
            <a:off x="851813" y="2325063"/>
            <a:ext cx="6185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We design and build a benchmarking system for fast and accurate evaluation of state managers</a:t>
            </a:r>
            <a:endParaRPr b="1"/>
          </a:p>
        </p:txBody>
      </p:sp>
      <p:sp>
        <p:nvSpPr>
          <p:cNvPr id="522" name="Google Shape;522;p26"/>
          <p:cNvSpPr txBox="1"/>
          <p:nvPr/>
        </p:nvSpPr>
        <p:spPr>
          <a:xfrm>
            <a:off x="907338" y="2940663"/>
            <a:ext cx="6185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As the next step, we leverage our  findings in  the first step  and our benchmarking system  to design novel KV stores for streaming systems</a:t>
            </a:r>
            <a:endParaRPr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09788-D332-F82E-FFD8-4394CA48B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88897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57"/>
          <p:cNvSpPr txBox="1">
            <a:spLocks noGrp="1"/>
          </p:cNvSpPr>
          <p:nvPr>
            <p:ph type="title"/>
          </p:nvPr>
        </p:nvSpPr>
        <p:spPr>
          <a:xfrm>
            <a:off x="154273" y="187434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Some more experimental results for different operators</a:t>
            </a:r>
            <a:endParaRPr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58775" algn="l" rtl="0">
              <a:spcBef>
                <a:spcPts val="0"/>
              </a:spcBef>
              <a:spcAft>
                <a:spcPts val="0"/>
              </a:spcAft>
              <a:buSzPts val="2050"/>
              <a:buChar char="●"/>
            </a:pPr>
            <a:r>
              <a:rPr lang="en" sz="2050" b="1"/>
              <a:t>Read&amp;Write Ratio</a:t>
            </a:r>
            <a:endParaRPr sz="2050" b="1"/>
          </a:p>
          <a:p>
            <a:pPr marL="457200" lvl="0" indent="-358775" algn="l" rtl="0">
              <a:spcBef>
                <a:spcPts val="0"/>
              </a:spcBef>
              <a:spcAft>
                <a:spcPts val="0"/>
              </a:spcAft>
              <a:buSzPts val="2050"/>
              <a:buChar char="●"/>
            </a:pPr>
            <a:r>
              <a:rPr lang="en" sz="2050" b="1"/>
              <a:t>Temporal locality</a:t>
            </a:r>
            <a:endParaRPr sz="2050" b="1"/>
          </a:p>
          <a:p>
            <a:pPr marL="457200" lvl="0" indent="-358775" algn="l" rtl="0">
              <a:spcBef>
                <a:spcPts val="0"/>
              </a:spcBef>
              <a:spcAft>
                <a:spcPts val="0"/>
              </a:spcAft>
              <a:buSzPts val="2050"/>
              <a:buChar char="●"/>
            </a:pPr>
            <a:r>
              <a:rPr lang="en" sz="2050" b="1"/>
              <a:t>Hit Rate</a:t>
            </a:r>
            <a:endParaRPr sz="2050" b="1"/>
          </a:p>
          <a:p>
            <a:pPr marL="457200" lvl="0" indent="-358775" algn="l" rtl="0">
              <a:spcBef>
                <a:spcPts val="0"/>
              </a:spcBef>
              <a:spcAft>
                <a:spcPts val="0"/>
              </a:spcAft>
              <a:buSzPts val="2050"/>
              <a:buChar char="●"/>
            </a:pPr>
            <a:r>
              <a:rPr lang="en" sz="2050" b="1"/>
              <a:t>Key popularity</a:t>
            </a:r>
            <a:endParaRPr sz="2050" b="1"/>
          </a:p>
          <a:p>
            <a:pPr marL="457200" lvl="0" indent="-358775" algn="l" rtl="0">
              <a:spcBef>
                <a:spcPts val="0"/>
              </a:spcBef>
              <a:spcAft>
                <a:spcPts val="0"/>
              </a:spcAft>
              <a:buSzPts val="2050"/>
              <a:buChar char="●"/>
            </a:pPr>
            <a:r>
              <a:rPr lang="en" sz="2050" b="1"/>
              <a:t>Window Size</a:t>
            </a:r>
            <a:endParaRPr sz="2050" b="1"/>
          </a:p>
          <a:p>
            <a:pPr marL="457200" lvl="0" indent="-358775" algn="l" rtl="0">
              <a:spcBef>
                <a:spcPts val="0"/>
              </a:spcBef>
              <a:spcAft>
                <a:spcPts val="0"/>
              </a:spcAft>
              <a:buSzPts val="2050"/>
              <a:buChar char="●"/>
            </a:pPr>
            <a:r>
              <a:rPr lang="en" sz="2050" b="1"/>
              <a:t>Key space and Working set size</a:t>
            </a:r>
            <a:endParaRPr sz="2050" b="1"/>
          </a:p>
          <a:p>
            <a:pPr marL="457200" lvl="0" indent="-358775" algn="l" rtl="0">
              <a:spcBef>
                <a:spcPts val="0"/>
              </a:spcBef>
              <a:spcAft>
                <a:spcPts val="0"/>
              </a:spcAft>
              <a:buSzPts val="2050"/>
              <a:buChar char="●"/>
            </a:pPr>
            <a:r>
              <a:rPr lang="en" sz="2050" b="1"/>
              <a:t>Event amplification</a:t>
            </a:r>
            <a:endParaRPr sz="2050" b="1"/>
          </a:p>
          <a:p>
            <a:pPr marL="457200" lvl="0" indent="-358775" algn="l" rtl="0">
              <a:spcBef>
                <a:spcPts val="0"/>
              </a:spcBef>
              <a:spcAft>
                <a:spcPts val="0"/>
              </a:spcAft>
              <a:buSzPts val="2050"/>
              <a:buChar char="●"/>
            </a:pPr>
            <a:r>
              <a:rPr lang="en" sz="2050" b="1"/>
              <a:t>Operation Sequence</a:t>
            </a:r>
            <a:endParaRPr sz="2050"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Read&amp;Write Ratio</a:t>
            </a:r>
            <a:endParaRPr/>
          </a:p>
        </p:txBody>
      </p:sp>
      <p:pic>
        <p:nvPicPr>
          <p:cNvPr id="652" name="Google Shape;65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5800" y="858375"/>
            <a:ext cx="2924298" cy="205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4400" y="817737"/>
            <a:ext cx="3040251" cy="2131774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45"/>
          <p:cNvSpPr/>
          <p:nvPr/>
        </p:nvSpPr>
        <p:spPr>
          <a:xfrm>
            <a:off x="124700" y="1537225"/>
            <a:ext cx="2213100" cy="1371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8761D"/>
                </a:solidFill>
              </a:rPr>
              <a:t>There are a  mixture of operators while some of them are write-heavy, there are operators whose reads are more than writes.</a:t>
            </a:r>
            <a:endParaRPr b="1">
              <a:solidFill>
                <a:srgbClr val="38761D"/>
              </a:solidFill>
            </a:endParaRPr>
          </a:p>
        </p:txBody>
      </p:sp>
      <p:pic>
        <p:nvPicPr>
          <p:cNvPr id="655" name="Google Shape;655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4625" y="3032625"/>
            <a:ext cx="2525486" cy="192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37973" y="3052973"/>
            <a:ext cx="2694333" cy="1889191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45"/>
          <p:cNvSpPr/>
          <p:nvPr/>
        </p:nvSpPr>
        <p:spPr>
          <a:xfrm>
            <a:off x="183575" y="3207350"/>
            <a:ext cx="2213100" cy="1371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8761D"/>
                </a:solidFill>
              </a:rPr>
              <a:t>YSCB sees the Sliding Keyed window and Continuous aggregation as the same operator (</a:t>
            </a:r>
            <a:r>
              <a:rPr lang="en" b="1">
                <a:solidFill>
                  <a:srgbClr val="980000"/>
                </a:solidFill>
              </a:rPr>
              <a:t>50% reads and 50% writes</a:t>
            </a:r>
            <a:r>
              <a:rPr lang="en" b="1">
                <a:solidFill>
                  <a:srgbClr val="38761D"/>
                </a:solidFill>
              </a:rPr>
              <a:t>) </a:t>
            </a:r>
            <a:endParaRPr b="1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Temporal locality</a:t>
            </a:r>
            <a:endParaRPr/>
          </a:p>
        </p:txBody>
      </p:sp>
      <p:sp>
        <p:nvSpPr>
          <p:cNvPr id="663" name="Google Shape;663;p46"/>
          <p:cNvSpPr/>
          <p:nvPr/>
        </p:nvSpPr>
        <p:spPr>
          <a:xfrm>
            <a:off x="311700" y="1090400"/>
            <a:ext cx="2213100" cy="1008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80000"/>
                </a:solidFill>
              </a:rPr>
              <a:t>Temporal   locality</a:t>
            </a:r>
            <a:r>
              <a:rPr lang="en" b="1">
                <a:solidFill>
                  <a:srgbClr val="38761D"/>
                </a:solidFill>
              </a:rPr>
              <a:t> shows how closely a current key will be accessed in the future</a:t>
            </a:r>
            <a:endParaRPr b="1">
              <a:solidFill>
                <a:srgbClr val="38761D"/>
              </a:solidFill>
            </a:endParaRPr>
          </a:p>
        </p:txBody>
      </p:sp>
      <p:pic>
        <p:nvPicPr>
          <p:cNvPr id="664" name="Google Shape;66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4325" y="498775"/>
            <a:ext cx="2611773" cy="1943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7425" y="2718562"/>
            <a:ext cx="2213100" cy="1867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5300" y="2706825"/>
            <a:ext cx="2477998" cy="189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79200" y="544298"/>
            <a:ext cx="2430198" cy="1808405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46"/>
          <p:cNvSpPr/>
          <p:nvPr/>
        </p:nvSpPr>
        <p:spPr>
          <a:xfrm>
            <a:off x="360200" y="2352700"/>
            <a:ext cx="2213100" cy="572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8761D"/>
                </a:solidFill>
              </a:rPr>
              <a:t>Most operators have </a:t>
            </a:r>
            <a:r>
              <a:rPr lang="en" b="1">
                <a:solidFill>
                  <a:srgbClr val="980000"/>
                </a:solidFill>
              </a:rPr>
              <a:t>high temporal locality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669" name="Google Shape;669;p46"/>
          <p:cNvSpPr/>
          <p:nvPr/>
        </p:nvSpPr>
        <p:spPr>
          <a:xfrm>
            <a:off x="360200" y="3445738"/>
            <a:ext cx="2213100" cy="1152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8761D"/>
                </a:solidFill>
              </a:rPr>
              <a:t>YCSB wrongly sees Sliding Keyed and Continuous Aggregation operators as the same operator</a:t>
            </a:r>
            <a:endParaRPr b="1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State Managers in Streaming Systems</a:t>
            </a:r>
            <a:endParaRPr b="1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long-running nature of streaming computations often requires maintaining </a:t>
            </a:r>
            <a:r>
              <a:rPr lang="en">
                <a:solidFill>
                  <a:srgbClr val="980000"/>
                </a:solidFill>
              </a:rPr>
              <a:t>larger-than-memory</a:t>
            </a:r>
            <a:r>
              <a:rPr lang="en"/>
              <a:t> state.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Our preliminary results indicate that streaming operators often access the state </a:t>
            </a:r>
            <a:r>
              <a:rPr lang="en">
                <a:solidFill>
                  <a:srgbClr val="980000"/>
                </a:solidFill>
              </a:rPr>
              <a:t>multiple times per incoming event</a:t>
            </a:r>
            <a:r>
              <a:rPr lang="en"/>
              <a:t>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State managers play a vital role in determining the </a:t>
            </a:r>
            <a:r>
              <a:rPr lang="en">
                <a:solidFill>
                  <a:srgbClr val="980000"/>
                </a:solidFill>
              </a:rPr>
              <a:t>performance</a:t>
            </a:r>
            <a:r>
              <a:rPr lang="en"/>
              <a:t> of streaming systems.</a:t>
            </a: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9087750" y="5054675"/>
            <a:ext cx="51168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8723525" y="4805925"/>
            <a:ext cx="5116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666666"/>
                </a:solidFill>
              </a:rPr>
              <a:t>2</a:t>
            </a:r>
            <a:endParaRPr sz="800" b="1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Hit Rate</a:t>
            </a:r>
            <a:endParaRPr/>
          </a:p>
        </p:txBody>
      </p:sp>
      <p:sp>
        <p:nvSpPr>
          <p:cNvPr id="675" name="Google Shape;675;p47"/>
          <p:cNvSpPr/>
          <p:nvPr/>
        </p:nvSpPr>
        <p:spPr>
          <a:xfrm>
            <a:off x="311700" y="1090400"/>
            <a:ext cx="2327700" cy="1330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80000"/>
                </a:solidFill>
              </a:rPr>
              <a:t>Hit rate </a:t>
            </a:r>
            <a:r>
              <a:rPr lang="en" b="1">
                <a:solidFill>
                  <a:srgbClr val="38761D"/>
                </a:solidFill>
              </a:rPr>
              <a:t> demonstrates the ratio of hits if the keys are being  cached in caches with different sizes</a:t>
            </a:r>
            <a:endParaRPr b="1">
              <a:solidFill>
                <a:srgbClr val="38761D"/>
              </a:solidFill>
            </a:endParaRPr>
          </a:p>
        </p:txBody>
      </p:sp>
      <p:pic>
        <p:nvPicPr>
          <p:cNvPr id="676" name="Google Shape;67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5728" y="334250"/>
            <a:ext cx="2923924" cy="234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3475" y="2854535"/>
            <a:ext cx="2528348" cy="202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0625" y="559400"/>
            <a:ext cx="2642749" cy="2116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31300" y="2854543"/>
            <a:ext cx="2528348" cy="2024646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47"/>
          <p:cNvSpPr/>
          <p:nvPr/>
        </p:nvSpPr>
        <p:spPr>
          <a:xfrm>
            <a:off x="311700" y="2675675"/>
            <a:ext cx="2327700" cy="572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8761D"/>
                </a:solidFill>
              </a:rPr>
              <a:t>Most operators  have </a:t>
            </a:r>
            <a:r>
              <a:rPr lang="en" b="1">
                <a:solidFill>
                  <a:srgbClr val="980000"/>
                </a:solidFill>
              </a:rPr>
              <a:t>high hit rates</a:t>
            </a:r>
            <a:endParaRPr b="1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Space Size and  Working Set Size</a:t>
            </a:r>
            <a:endParaRPr/>
          </a:p>
        </p:txBody>
      </p:sp>
      <p:sp>
        <p:nvSpPr>
          <p:cNvPr id="686" name="Google Shape;686;p48"/>
          <p:cNvSpPr/>
          <p:nvPr/>
        </p:nvSpPr>
        <p:spPr>
          <a:xfrm>
            <a:off x="311700" y="1090400"/>
            <a:ext cx="2327700" cy="987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80000"/>
                </a:solidFill>
              </a:rPr>
              <a:t>Working Set Size</a:t>
            </a:r>
            <a:r>
              <a:rPr lang="en" b="1">
                <a:solidFill>
                  <a:srgbClr val="38761D"/>
                </a:solidFill>
              </a:rPr>
              <a:t>  shows a cache size the achieves the highest possible hit   rate</a:t>
            </a:r>
            <a:endParaRPr b="1">
              <a:solidFill>
                <a:srgbClr val="38761D"/>
              </a:solidFill>
            </a:endParaRPr>
          </a:p>
        </p:txBody>
      </p:sp>
      <p:pic>
        <p:nvPicPr>
          <p:cNvPr id="687" name="Google Shape;68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3325" y="2909450"/>
            <a:ext cx="2574725" cy="189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1400" y="1017728"/>
            <a:ext cx="2486999" cy="1785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1075" y="987626"/>
            <a:ext cx="2486968" cy="1785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38024" y="3079163"/>
            <a:ext cx="2403098" cy="1724887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48"/>
          <p:cNvSpPr/>
          <p:nvPr/>
        </p:nvSpPr>
        <p:spPr>
          <a:xfrm>
            <a:off x="311700" y="2772725"/>
            <a:ext cx="2327700" cy="635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8761D"/>
                </a:solidFill>
              </a:rPr>
              <a:t>Most operators  have a </a:t>
            </a:r>
            <a:r>
              <a:rPr lang="en" b="1">
                <a:solidFill>
                  <a:srgbClr val="660000"/>
                </a:solidFill>
              </a:rPr>
              <a:t>small working set size</a:t>
            </a:r>
            <a:endParaRPr b="1">
              <a:solidFill>
                <a:srgbClr val="66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50" b="1">
                <a:solidFill>
                  <a:schemeClr val="dk2"/>
                </a:solidFill>
              </a:rPr>
              <a:t>Key Popularity </a:t>
            </a:r>
            <a:endParaRPr sz="3300"/>
          </a:p>
        </p:txBody>
      </p:sp>
      <p:pic>
        <p:nvPicPr>
          <p:cNvPr id="697" name="Google Shape;69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1100" y="2748557"/>
            <a:ext cx="2746650" cy="209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8425" y="2971800"/>
            <a:ext cx="2623677" cy="19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6875" y="505100"/>
            <a:ext cx="2441876" cy="1860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0225" y="650600"/>
            <a:ext cx="2441876" cy="186002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49"/>
          <p:cNvSpPr/>
          <p:nvPr/>
        </p:nvSpPr>
        <p:spPr>
          <a:xfrm>
            <a:off x="311700" y="1090400"/>
            <a:ext cx="2213100" cy="1008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80000"/>
                </a:solidFill>
              </a:rPr>
              <a:t>Key popularity </a:t>
            </a:r>
            <a:r>
              <a:rPr lang="en" b="1">
                <a:solidFill>
                  <a:srgbClr val="38761D"/>
                </a:solidFill>
              </a:rPr>
              <a:t>shows the popularity of keys  compared to one another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702" name="Google Shape;702;p49"/>
          <p:cNvSpPr/>
          <p:nvPr/>
        </p:nvSpPr>
        <p:spPr>
          <a:xfrm>
            <a:off x="401775" y="2614400"/>
            <a:ext cx="2213100" cy="1008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8761D"/>
                </a:solidFill>
              </a:rPr>
              <a:t>Keys are </a:t>
            </a:r>
            <a:r>
              <a:rPr lang="en" b="1">
                <a:solidFill>
                  <a:srgbClr val="660000"/>
                </a:solidFill>
              </a:rPr>
              <a:t>evenly popular</a:t>
            </a:r>
            <a:r>
              <a:rPr lang="en" b="1">
                <a:solidFill>
                  <a:srgbClr val="38761D"/>
                </a:solidFill>
              </a:rPr>
              <a:t> in almost all operators</a:t>
            </a:r>
            <a:endParaRPr b="1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58"/>
          <p:cNvSpPr txBox="1">
            <a:spLocks noGrp="1"/>
          </p:cNvSpPr>
          <p:nvPr>
            <p:ph type="title"/>
          </p:nvPr>
        </p:nvSpPr>
        <p:spPr>
          <a:xfrm>
            <a:off x="99225" y="-38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 Results (Tumbling All Window Aggregation)</a:t>
            </a:r>
            <a:endParaRPr/>
          </a:p>
        </p:txBody>
      </p:sp>
      <p:pic>
        <p:nvPicPr>
          <p:cNvPr id="808" name="Google Shape;80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150" y="2901725"/>
            <a:ext cx="3905000" cy="1952500"/>
          </a:xfrm>
          <a:prstGeom prst="rect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09" name="Google Shape;809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225" y="534138"/>
            <a:ext cx="3048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8525" y="534150"/>
            <a:ext cx="3314861" cy="2486146"/>
          </a:xfrm>
          <a:prstGeom prst="rect">
            <a:avLst/>
          </a:prstGeom>
          <a:noFill/>
          <a:ln>
            <a:noFill/>
          </a:ln>
        </p:spPr>
      </p:pic>
      <p:sp>
        <p:nvSpPr>
          <p:cNvPr id="811" name="Google Shape;811;p58"/>
          <p:cNvSpPr txBox="1"/>
          <p:nvPr/>
        </p:nvSpPr>
        <p:spPr>
          <a:xfrm>
            <a:off x="2773500" y="850800"/>
            <a:ext cx="17985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0000FF"/>
                </a:solidFill>
              </a:rPr>
              <a:t>Number of gets= 134322</a:t>
            </a:r>
            <a:endParaRPr sz="105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0000FF"/>
                </a:solidFill>
              </a:rPr>
              <a:t>Number of puts= 132650</a:t>
            </a:r>
            <a:endParaRPr sz="105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0000FF"/>
                </a:solidFill>
              </a:rPr>
              <a:t>Number of deletes= 1672</a:t>
            </a:r>
            <a:endParaRPr sz="105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0000FF"/>
                </a:solidFill>
              </a:rPr>
              <a:t>Number of merges= 0</a:t>
            </a:r>
            <a:endParaRPr sz="105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</a:endParaRPr>
          </a:p>
        </p:txBody>
      </p:sp>
      <p:pic>
        <p:nvPicPr>
          <p:cNvPr id="812" name="Google Shape;812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17000" y="3055050"/>
            <a:ext cx="2492974" cy="186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58"/>
          <p:cNvSpPr txBox="1"/>
          <p:nvPr/>
        </p:nvSpPr>
        <p:spPr>
          <a:xfrm>
            <a:off x="7648225" y="3527800"/>
            <a:ext cx="1665000" cy="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155CC"/>
                </a:solidFill>
              </a:rPr>
              <a:t>working set = 2</a:t>
            </a:r>
            <a:endParaRPr sz="1050">
              <a:solidFill>
                <a:srgbClr val="1155C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155CC"/>
                </a:solidFill>
              </a:rPr>
              <a:t>key space size = 1672</a:t>
            </a:r>
            <a:endParaRPr sz="1050">
              <a:solidFill>
                <a:srgbClr val="F2F2F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59"/>
          <p:cNvSpPr txBox="1">
            <a:spLocks noGrp="1"/>
          </p:cNvSpPr>
          <p:nvPr>
            <p:ph type="title"/>
          </p:nvPr>
        </p:nvSpPr>
        <p:spPr>
          <a:xfrm>
            <a:off x="99225" y="49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Tumbling ALL Window Aggregation</a:t>
            </a:r>
            <a:endParaRPr/>
          </a:p>
        </p:txBody>
      </p:sp>
      <p:pic>
        <p:nvPicPr>
          <p:cNvPr id="819" name="Google Shape;81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025" y="1063925"/>
            <a:ext cx="4337750" cy="216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2675" y="1027300"/>
            <a:ext cx="4484250" cy="2242125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59"/>
          <p:cNvSpPr/>
          <p:nvPr/>
        </p:nvSpPr>
        <p:spPr>
          <a:xfrm>
            <a:off x="2585300" y="3472250"/>
            <a:ext cx="2669100" cy="131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</a:rPr>
              <a:t>Amplification</a:t>
            </a:r>
            <a:endParaRPr sz="11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00FF"/>
                </a:solidFill>
              </a:rPr>
              <a:t>Input= </a:t>
            </a:r>
            <a:r>
              <a:rPr lang="en" sz="1050">
                <a:solidFill>
                  <a:srgbClr val="0000FF"/>
                </a:solidFill>
              </a:rPr>
              <a:t>134322</a:t>
            </a:r>
            <a:endParaRPr sz="105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rgbClr val="0000FF"/>
                </a:solidFill>
              </a:rPr>
              <a:t>Interactions with state</a:t>
            </a:r>
            <a:r>
              <a:rPr lang="en" sz="1050">
                <a:solidFill>
                  <a:srgbClr val="0000FF"/>
                </a:solidFill>
              </a:rPr>
              <a:t>: 268644</a:t>
            </a:r>
            <a:endParaRPr sz="105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05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60"/>
          <p:cNvSpPr txBox="1">
            <a:spLocks noGrp="1"/>
          </p:cNvSpPr>
          <p:nvPr>
            <p:ph type="title"/>
          </p:nvPr>
        </p:nvSpPr>
        <p:spPr>
          <a:xfrm>
            <a:off x="99225" y="49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Tumbling ALL Window - Apply</a:t>
            </a:r>
            <a:endParaRPr/>
          </a:p>
        </p:txBody>
      </p:sp>
      <p:pic>
        <p:nvPicPr>
          <p:cNvPr id="827" name="Google Shape;82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800" y="767425"/>
            <a:ext cx="3262499" cy="2446874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Google Shape;828;p60"/>
          <p:cNvSpPr txBox="1"/>
          <p:nvPr/>
        </p:nvSpPr>
        <p:spPr>
          <a:xfrm>
            <a:off x="3238500" y="1051300"/>
            <a:ext cx="1916400" cy="10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u="sng">
                <a:solidFill>
                  <a:srgbClr val="666666"/>
                </a:solidFill>
              </a:rPr>
              <a:t>Number of gets= 1672</a:t>
            </a:r>
            <a:endParaRPr sz="1050" u="sng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u="sng">
                <a:solidFill>
                  <a:srgbClr val="666666"/>
                </a:solidFill>
              </a:rPr>
              <a:t>Number of puts= 0</a:t>
            </a:r>
            <a:endParaRPr sz="1050" u="sng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u="sng">
                <a:solidFill>
                  <a:srgbClr val="666666"/>
                </a:solidFill>
              </a:rPr>
              <a:t>Number of deletes= 1672</a:t>
            </a:r>
            <a:endParaRPr sz="1050" u="sng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u="sng">
                <a:solidFill>
                  <a:srgbClr val="666666"/>
                </a:solidFill>
              </a:rPr>
              <a:t>Number of merges= 132650</a:t>
            </a:r>
            <a:endParaRPr sz="1050" u="sng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">
              <a:solidFill>
                <a:srgbClr val="666666"/>
              </a:solidFill>
            </a:endParaRPr>
          </a:p>
        </p:txBody>
      </p:sp>
      <p:pic>
        <p:nvPicPr>
          <p:cNvPr id="829" name="Google Shape;829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4899" y="502125"/>
            <a:ext cx="3844667" cy="288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5700" y="3214299"/>
            <a:ext cx="3248802" cy="162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50200" y="3214300"/>
            <a:ext cx="2442592" cy="183195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60"/>
          <p:cNvSpPr txBox="1"/>
          <p:nvPr/>
        </p:nvSpPr>
        <p:spPr>
          <a:xfrm>
            <a:off x="6651200" y="3817075"/>
            <a:ext cx="21027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working set = 2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key space size = 1672</a:t>
            </a:r>
            <a:endParaRPr sz="105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Tumbling ALL Window - Apply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8" name="Google Shape;83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70125"/>
            <a:ext cx="4212950" cy="21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5350" y="1170125"/>
            <a:ext cx="4139550" cy="2069775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61"/>
          <p:cNvSpPr/>
          <p:nvPr/>
        </p:nvSpPr>
        <p:spPr>
          <a:xfrm>
            <a:off x="2706725" y="3540275"/>
            <a:ext cx="2669100" cy="131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</a:rPr>
              <a:t>Amplification</a:t>
            </a:r>
            <a:endParaRPr sz="11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00FF"/>
                </a:solidFill>
              </a:rPr>
              <a:t>Input= </a:t>
            </a:r>
            <a:r>
              <a:rPr lang="en" sz="1050">
                <a:solidFill>
                  <a:srgbClr val="0000FF"/>
                </a:solidFill>
              </a:rPr>
              <a:t>134322</a:t>
            </a:r>
            <a:endParaRPr sz="105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rgbClr val="0000FF"/>
                </a:solidFill>
              </a:rPr>
              <a:t>Interactions with state</a:t>
            </a:r>
            <a:r>
              <a:rPr lang="en" sz="1050">
                <a:solidFill>
                  <a:srgbClr val="0000FF"/>
                </a:solidFill>
              </a:rPr>
              <a:t>: 135994</a:t>
            </a:r>
            <a:endParaRPr sz="105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5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05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Sliding All Window - Aggregation</a:t>
            </a:r>
            <a:endParaRPr/>
          </a:p>
        </p:txBody>
      </p:sp>
      <p:pic>
        <p:nvPicPr>
          <p:cNvPr id="846" name="Google Shape;846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225" y="1017725"/>
            <a:ext cx="2857574" cy="21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847" name="Google Shape;847;p62"/>
          <p:cNvSpPr txBox="1"/>
          <p:nvPr/>
        </p:nvSpPr>
        <p:spPr>
          <a:xfrm>
            <a:off x="2730500" y="1255900"/>
            <a:ext cx="3000000" cy="10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Number of gets= 671615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Number of puts= 663254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Number of deletes= 8361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Number of merges= 0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666666"/>
              </a:solidFill>
            </a:endParaRPr>
          </a:p>
        </p:txBody>
      </p:sp>
      <p:pic>
        <p:nvPicPr>
          <p:cNvPr id="848" name="Google Shape;848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4450" y="595050"/>
            <a:ext cx="2857574" cy="2143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225" y="3281525"/>
            <a:ext cx="3107274" cy="155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58175" y="2947100"/>
            <a:ext cx="2963325" cy="2222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62"/>
          <p:cNvSpPr txBox="1"/>
          <p:nvPr/>
        </p:nvSpPr>
        <p:spPr>
          <a:xfrm>
            <a:off x="6695750" y="3746500"/>
            <a:ext cx="30000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Working set = 6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Key space size = 8361</a:t>
            </a:r>
            <a:endParaRPr sz="105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63"/>
          <p:cNvSpPr txBox="1">
            <a:spLocks noGrp="1"/>
          </p:cNvSpPr>
          <p:nvPr>
            <p:ph type="title"/>
          </p:nvPr>
        </p:nvSpPr>
        <p:spPr>
          <a:xfrm>
            <a:off x="311700" y="127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Sliding All Window - Aggregation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7" name="Google Shape;85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4212950" cy="21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7750" y="1170125"/>
            <a:ext cx="4139550" cy="2069775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Google Shape;859;p63"/>
          <p:cNvSpPr/>
          <p:nvPr/>
        </p:nvSpPr>
        <p:spPr>
          <a:xfrm>
            <a:off x="2916925" y="3534325"/>
            <a:ext cx="2669100" cy="131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</a:rPr>
              <a:t>Amplification</a:t>
            </a:r>
            <a:endParaRPr sz="11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00FF"/>
                </a:solidFill>
              </a:rPr>
              <a:t>Input= </a:t>
            </a:r>
            <a:r>
              <a:rPr lang="en" sz="1050">
                <a:solidFill>
                  <a:srgbClr val="0000FF"/>
                </a:solidFill>
              </a:rPr>
              <a:t>134322</a:t>
            </a:r>
            <a:endParaRPr sz="105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rgbClr val="0000FF"/>
                </a:solidFill>
              </a:rPr>
              <a:t>Interactions with state</a:t>
            </a:r>
            <a:r>
              <a:rPr lang="en" sz="1050">
                <a:solidFill>
                  <a:srgbClr val="0000FF"/>
                </a:solidFill>
              </a:rPr>
              <a:t>: 1343230</a:t>
            </a:r>
            <a:endParaRPr sz="105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5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5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05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64"/>
          <p:cNvSpPr txBox="1">
            <a:spLocks noGrp="1"/>
          </p:cNvSpPr>
          <p:nvPr>
            <p:ph type="title"/>
          </p:nvPr>
        </p:nvSpPr>
        <p:spPr>
          <a:xfrm>
            <a:off x="311700" y="71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Sliding All Window- Apply</a:t>
            </a:r>
            <a:endParaRPr/>
          </a:p>
        </p:txBody>
      </p:sp>
      <p:pic>
        <p:nvPicPr>
          <p:cNvPr id="865" name="Google Shape;865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350" y="643775"/>
            <a:ext cx="3460050" cy="259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3500" y="643775"/>
            <a:ext cx="3460067" cy="2595050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64"/>
          <p:cNvSpPr txBox="1"/>
          <p:nvPr/>
        </p:nvSpPr>
        <p:spPr>
          <a:xfrm>
            <a:off x="3199000" y="1220625"/>
            <a:ext cx="2194500" cy="10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Number of gets= 8361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Number of puts= 0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Number of deletes= 8361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Number of merges= 663254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666666"/>
              </a:solidFill>
            </a:endParaRPr>
          </a:p>
        </p:txBody>
      </p:sp>
      <p:pic>
        <p:nvPicPr>
          <p:cNvPr id="868" name="Google Shape;868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725" y="3347850"/>
            <a:ext cx="3358450" cy="167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36725" y="3238825"/>
            <a:ext cx="2445939" cy="1834450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Google Shape;870;p64"/>
          <p:cNvSpPr txBox="1"/>
          <p:nvPr/>
        </p:nvSpPr>
        <p:spPr>
          <a:xfrm>
            <a:off x="6729900" y="3605400"/>
            <a:ext cx="21024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working set = 6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key space size = 8361</a:t>
            </a:r>
            <a:endParaRPr sz="105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Research  Problem</a:t>
            </a:r>
            <a:endParaRPr b="1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7200"/>
              <a:t>Current streaming systems use </a:t>
            </a:r>
            <a:r>
              <a:rPr lang="en" sz="7200">
                <a:solidFill>
                  <a:srgbClr val="990000"/>
                </a:solidFill>
              </a:rPr>
              <a:t>out-of-the-box</a:t>
            </a:r>
            <a:r>
              <a:rPr lang="en" sz="7200"/>
              <a:t>  stores such RocksDB </a:t>
            </a:r>
            <a:endParaRPr sz="72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7200"/>
              <a:t>It has been shown that out-of-the-box  stores notably </a:t>
            </a:r>
            <a:r>
              <a:rPr lang="en" sz="7200">
                <a:solidFill>
                  <a:srgbClr val="980000"/>
                </a:solidFill>
              </a:rPr>
              <a:t>hampers the performance</a:t>
            </a:r>
            <a:r>
              <a:rPr lang="en" sz="7200"/>
              <a:t> of streaming systems</a:t>
            </a:r>
            <a:endParaRPr sz="72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7200"/>
              <a:t>Current benchmarks such as YSCB cannot faithfully represent the </a:t>
            </a:r>
            <a:r>
              <a:rPr lang="en" sz="7200">
                <a:solidFill>
                  <a:srgbClr val="990000"/>
                </a:solidFill>
              </a:rPr>
              <a:t>characteristics of  state workload</a:t>
            </a:r>
            <a:r>
              <a:rPr lang="en" sz="7200"/>
              <a:t> </a:t>
            </a:r>
            <a:endParaRPr sz="72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7200"/>
              <a:t>System designers  have to integrate  alternative KV stores with the streaming engine </a:t>
            </a:r>
            <a:r>
              <a:rPr lang="en" sz="7200" b="1"/>
              <a:t> </a:t>
            </a:r>
            <a:endParaRPr sz="7200"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7200"/>
              <a:t>System designers might have  to instrument the streaming system to characterize the state workload</a:t>
            </a:r>
            <a:endParaRPr sz="7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8723525" y="4805925"/>
            <a:ext cx="5116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666666"/>
                </a:solidFill>
              </a:rPr>
              <a:t>3</a:t>
            </a:r>
            <a:endParaRPr sz="800" b="1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Sliding All Window- Apply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6" name="Google Shape;876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3900" y="1151775"/>
            <a:ext cx="4212950" cy="21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375" y="1170125"/>
            <a:ext cx="4212950" cy="2106475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65"/>
          <p:cNvSpPr/>
          <p:nvPr/>
        </p:nvSpPr>
        <p:spPr>
          <a:xfrm>
            <a:off x="2916925" y="3534325"/>
            <a:ext cx="2669100" cy="131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</a:rPr>
              <a:t>Amplification</a:t>
            </a:r>
            <a:endParaRPr sz="11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00FF"/>
                </a:solidFill>
              </a:rPr>
              <a:t>Input= </a:t>
            </a:r>
            <a:r>
              <a:rPr lang="en" sz="1050">
                <a:solidFill>
                  <a:srgbClr val="0000FF"/>
                </a:solidFill>
              </a:rPr>
              <a:t>134322</a:t>
            </a:r>
            <a:endParaRPr sz="105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rgbClr val="0000FF"/>
                </a:solidFill>
              </a:rPr>
              <a:t>Interactions with state</a:t>
            </a:r>
            <a:r>
              <a:rPr lang="en" sz="1050">
                <a:solidFill>
                  <a:srgbClr val="0000FF"/>
                </a:solidFill>
              </a:rPr>
              <a:t>:</a:t>
            </a:r>
            <a:r>
              <a:rPr lang="en" sz="1050">
                <a:solidFill>
                  <a:srgbClr val="666666"/>
                </a:solidFill>
              </a:rPr>
              <a:t> </a:t>
            </a:r>
            <a:r>
              <a:rPr lang="en" sz="1050">
                <a:solidFill>
                  <a:srgbClr val="0000FF"/>
                </a:solidFill>
              </a:rPr>
              <a:t>679976</a:t>
            </a:r>
            <a:endParaRPr sz="105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5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5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05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66"/>
          <p:cNvSpPr txBox="1">
            <a:spLocks noGrp="1"/>
          </p:cNvSpPr>
          <p:nvPr>
            <p:ph type="title"/>
          </p:nvPr>
        </p:nvSpPr>
        <p:spPr>
          <a:xfrm>
            <a:off x="2498925" y="1355200"/>
            <a:ext cx="3957000" cy="10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/>
              <a:t>Keyed Windows</a:t>
            </a:r>
            <a:endParaRPr sz="3800" b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74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Tumbling Keyed Window- Aggregation</a:t>
            </a:r>
            <a:endParaRPr/>
          </a:p>
        </p:txBody>
      </p:sp>
      <p:pic>
        <p:nvPicPr>
          <p:cNvPr id="889" name="Google Shape;889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3050826" cy="2288100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Google Shape;890;p67"/>
          <p:cNvSpPr txBox="1"/>
          <p:nvPr/>
        </p:nvSpPr>
        <p:spPr>
          <a:xfrm>
            <a:off x="2984500" y="1531050"/>
            <a:ext cx="20742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Number of gets= 397265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Number of puts= 380235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Number of deletes= 17030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Number of merges= 0</a:t>
            </a:r>
            <a:endParaRPr sz="1050">
              <a:solidFill>
                <a:srgbClr val="666666"/>
              </a:solidFill>
            </a:endParaRPr>
          </a:p>
        </p:txBody>
      </p:sp>
      <p:pic>
        <p:nvPicPr>
          <p:cNvPr id="891" name="Google Shape;891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5800" y="896475"/>
            <a:ext cx="3780501" cy="283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9225" y="3421950"/>
            <a:ext cx="3252600" cy="162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95600" y="3648550"/>
            <a:ext cx="2039050" cy="15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Google Shape;894;p67"/>
          <p:cNvSpPr txBox="1"/>
          <p:nvPr/>
        </p:nvSpPr>
        <p:spPr>
          <a:xfrm>
            <a:off x="6279450" y="4147100"/>
            <a:ext cx="30000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working set = 399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key space size = 17030</a:t>
            </a:r>
            <a:endParaRPr sz="105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Tumbling Keyed Window- Aggregation</a:t>
            </a:r>
            <a:endParaRPr/>
          </a:p>
        </p:txBody>
      </p:sp>
      <p:pic>
        <p:nvPicPr>
          <p:cNvPr id="900" name="Google Shape;900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375" y="1114800"/>
            <a:ext cx="4028724" cy="20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1174" y="1087088"/>
            <a:ext cx="4139550" cy="2069775"/>
          </a:xfrm>
          <a:prstGeom prst="rect">
            <a:avLst/>
          </a:prstGeom>
          <a:noFill/>
          <a:ln>
            <a:noFill/>
          </a:ln>
        </p:spPr>
      </p:pic>
      <p:sp>
        <p:nvSpPr>
          <p:cNvPr id="902" name="Google Shape;902;p68"/>
          <p:cNvSpPr/>
          <p:nvPr/>
        </p:nvSpPr>
        <p:spPr>
          <a:xfrm>
            <a:off x="2957175" y="3481125"/>
            <a:ext cx="2010900" cy="131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00FF"/>
                </a:solidFill>
              </a:rPr>
              <a:t>Amplification</a:t>
            </a:r>
            <a:endParaRPr sz="1100" b="1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0000FF"/>
                </a:solidFill>
              </a:rPr>
              <a:t>input : 380235</a:t>
            </a:r>
            <a:endParaRPr sz="105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0000FF"/>
                </a:solidFill>
              </a:rPr>
              <a:t>interactions : 794530</a:t>
            </a:r>
            <a:endParaRPr sz="105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0000FF"/>
                </a:solidFill>
              </a:rPr>
              <a:t> </a:t>
            </a:r>
            <a:endParaRPr sz="105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69"/>
          <p:cNvSpPr txBox="1">
            <a:spLocks noGrp="1"/>
          </p:cNvSpPr>
          <p:nvPr>
            <p:ph type="title"/>
          </p:nvPr>
        </p:nvSpPr>
        <p:spPr>
          <a:xfrm>
            <a:off x="311700" y="169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Tumbling Keyed Window- Process</a:t>
            </a:r>
            <a:endParaRPr/>
          </a:p>
        </p:txBody>
      </p:sp>
      <p:pic>
        <p:nvPicPr>
          <p:cNvPr id="908" name="Google Shape;908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350" y="742550"/>
            <a:ext cx="3213101" cy="2409824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69"/>
          <p:cNvSpPr txBox="1"/>
          <p:nvPr/>
        </p:nvSpPr>
        <p:spPr>
          <a:xfrm>
            <a:off x="3245550" y="1432275"/>
            <a:ext cx="2250600" cy="10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Number of gets= 17030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Number of puts= 0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Number of deletes= 17030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Number of merges= 380235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666666"/>
              </a:solidFill>
            </a:endParaRPr>
          </a:p>
        </p:txBody>
      </p:sp>
      <p:pic>
        <p:nvPicPr>
          <p:cNvPr id="910" name="Google Shape;910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7001" y="429325"/>
            <a:ext cx="3336701" cy="2502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9350" y="3111525"/>
            <a:ext cx="3958174" cy="197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45000" y="3062125"/>
            <a:ext cx="2638779" cy="1979075"/>
          </a:xfrm>
          <a:prstGeom prst="rect">
            <a:avLst/>
          </a:prstGeom>
          <a:noFill/>
          <a:ln>
            <a:noFill/>
          </a:ln>
        </p:spPr>
      </p:pic>
      <p:sp>
        <p:nvSpPr>
          <p:cNvPr id="913" name="Google Shape;913;p69"/>
          <p:cNvSpPr txBox="1"/>
          <p:nvPr/>
        </p:nvSpPr>
        <p:spPr>
          <a:xfrm>
            <a:off x="6808625" y="3633600"/>
            <a:ext cx="30000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working set = 399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key space size = 17030</a:t>
            </a:r>
            <a:endParaRPr sz="105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Tumbling Keyed Window- Process</a:t>
            </a:r>
            <a:endParaRPr/>
          </a:p>
        </p:txBody>
      </p:sp>
      <p:pic>
        <p:nvPicPr>
          <p:cNvPr id="919" name="Google Shape;919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4212950" cy="21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7750" y="1170125"/>
            <a:ext cx="4139550" cy="2069775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70"/>
          <p:cNvSpPr/>
          <p:nvPr/>
        </p:nvSpPr>
        <p:spPr>
          <a:xfrm>
            <a:off x="2912775" y="3481125"/>
            <a:ext cx="2010900" cy="131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00FF"/>
                </a:solidFill>
              </a:rPr>
              <a:t>Amplification</a:t>
            </a:r>
            <a:endParaRPr sz="1100" b="1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0000FF"/>
                </a:solidFill>
              </a:rPr>
              <a:t>input : 380235</a:t>
            </a:r>
            <a:endParaRPr sz="105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0000FF"/>
                </a:solidFill>
              </a:rPr>
              <a:t>interactions : 414295</a:t>
            </a:r>
            <a:endParaRPr sz="105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0000FF"/>
                </a:solidFill>
              </a:rPr>
              <a:t> </a:t>
            </a:r>
            <a:endParaRPr sz="105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71"/>
          <p:cNvSpPr txBox="1">
            <a:spLocks noGrp="1"/>
          </p:cNvSpPr>
          <p:nvPr>
            <p:ph type="title"/>
          </p:nvPr>
        </p:nvSpPr>
        <p:spPr>
          <a:xfrm>
            <a:off x="276425" y="113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Sliding Keyed Window- Aggregation</a:t>
            </a:r>
            <a:endParaRPr/>
          </a:p>
        </p:txBody>
      </p:sp>
      <p:pic>
        <p:nvPicPr>
          <p:cNvPr id="927" name="Google Shape;927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450" y="739075"/>
            <a:ext cx="3647725" cy="2735800"/>
          </a:xfrm>
          <a:prstGeom prst="rect">
            <a:avLst/>
          </a:prstGeom>
          <a:noFill/>
          <a:ln>
            <a:noFill/>
          </a:ln>
        </p:spPr>
      </p:pic>
      <p:sp>
        <p:nvSpPr>
          <p:cNvPr id="928" name="Google Shape;928;p71"/>
          <p:cNvSpPr txBox="1"/>
          <p:nvPr/>
        </p:nvSpPr>
        <p:spPr>
          <a:xfrm>
            <a:off x="3556000" y="1079500"/>
            <a:ext cx="3000000" cy="10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434343"/>
                </a:solidFill>
              </a:rPr>
              <a:t>Number of gets= 1986430</a:t>
            </a:r>
            <a:endParaRPr sz="105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434343"/>
                </a:solidFill>
              </a:rPr>
              <a:t>Number of puts= 1901175</a:t>
            </a:r>
            <a:endParaRPr sz="105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434343"/>
                </a:solidFill>
              </a:rPr>
              <a:t>Number of deletes= 85255</a:t>
            </a:r>
            <a:endParaRPr sz="105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434343"/>
                </a:solidFill>
              </a:rPr>
              <a:t>Number of merges= 0</a:t>
            </a:r>
            <a:endParaRPr sz="105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434343"/>
              </a:solidFill>
            </a:endParaRPr>
          </a:p>
        </p:txBody>
      </p:sp>
      <p:pic>
        <p:nvPicPr>
          <p:cNvPr id="929" name="Google Shape;929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3875" y="592673"/>
            <a:ext cx="3483826" cy="261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700" y="3474873"/>
            <a:ext cx="3266354" cy="1633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6775" y="3205525"/>
            <a:ext cx="2452275" cy="183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p71"/>
          <p:cNvSpPr txBox="1"/>
          <p:nvPr/>
        </p:nvSpPr>
        <p:spPr>
          <a:xfrm>
            <a:off x="6914425" y="3697125"/>
            <a:ext cx="21873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working set = 1672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key space size = 85255</a:t>
            </a:r>
            <a:endParaRPr sz="105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72"/>
          <p:cNvSpPr txBox="1">
            <a:spLocks noGrp="1"/>
          </p:cNvSpPr>
          <p:nvPr>
            <p:ph type="title"/>
          </p:nvPr>
        </p:nvSpPr>
        <p:spPr>
          <a:xfrm>
            <a:off x="311700" y="247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Sliding Keyed Window- Aggregation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8" name="Google Shape;938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375" y="820175"/>
            <a:ext cx="4608050" cy="230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2525" y="986700"/>
            <a:ext cx="4109776" cy="2054888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72"/>
          <p:cNvSpPr/>
          <p:nvPr/>
        </p:nvSpPr>
        <p:spPr>
          <a:xfrm>
            <a:off x="2886125" y="3481125"/>
            <a:ext cx="2010900" cy="131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00FF"/>
                </a:solidFill>
              </a:rPr>
              <a:t>Amplification</a:t>
            </a:r>
            <a:endParaRPr sz="1100" b="1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0000FF"/>
                </a:solidFill>
              </a:rPr>
              <a:t>input : 380235</a:t>
            </a:r>
            <a:endParaRPr sz="105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0000FF"/>
                </a:solidFill>
              </a:rPr>
              <a:t>interactions : 3972860</a:t>
            </a:r>
            <a:endParaRPr sz="105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 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Sliding Keyed Window- Process</a:t>
            </a:r>
            <a:endParaRPr/>
          </a:p>
        </p:txBody>
      </p:sp>
      <p:pic>
        <p:nvPicPr>
          <p:cNvPr id="946" name="Google Shape;946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" y="1017725"/>
            <a:ext cx="2888550" cy="216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Google Shape;947;p73"/>
          <p:cNvSpPr txBox="1"/>
          <p:nvPr/>
        </p:nvSpPr>
        <p:spPr>
          <a:xfrm>
            <a:off x="2970375" y="1291175"/>
            <a:ext cx="3000000" cy="10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Number of gets= 85255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Number of puts= 0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Number of deletes= 85255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Number of merges= 1901175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666666"/>
              </a:solidFill>
            </a:endParaRPr>
          </a:p>
        </p:txBody>
      </p:sp>
      <p:pic>
        <p:nvPicPr>
          <p:cNvPr id="948" name="Google Shape;948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1225" y="540500"/>
            <a:ext cx="3524834" cy="264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336525"/>
            <a:ext cx="3309150" cy="165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16125" y="3110750"/>
            <a:ext cx="2206101" cy="1654576"/>
          </a:xfrm>
          <a:prstGeom prst="rect">
            <a:avLst/>
          </a:prstGeom>
          <a:noFill/>
          <a:ln>
            <a:noFill/>
          </a:ln>
        </p:spPr>
      </p:pic>
      <p:sp>
        <p:nvSpPr>
          <p:cNvPr id="951" name="Google Shape;951;p73"/>
          <p:cNvSpPr txBox="1"/>
          <p:nvPr/>
        </p:nvSpPr>
        <p:spPr>
          <a:xfrm>
            <a:off x="6039550" y="3436050"/>
            <a:ext cx="30000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working set = 1672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key space size = 85255</a:t>
            </a:r>
            <a:endParaRPr sz="105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Sliding Keyed Window- Process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74"/>
          <p:cNvSpPr/>
          <p:nvPr/>
        </p:nvSpPr>
        <p:spPr>
          <a:xfrm>
            <a:off x="2601850" y="3561100"/>
            <a:ext cx="2010900" cy="131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00FF"/>
                </a:solidFill>
              </a:rPr>
              <a:t>Amplification</a:t>
            </a:r>
            <a:endParaRPr sz="1100" b="1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0000FF"/>
                </a:solidFill>
              </a:rPr>
              <a:t>input : 380235</a:t>
            </a:r>
            <a:endParaRPr sz="105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0000FF"/>
                </a:solidFill>
              </a:rPr>
              <a:t>interactions : 2071685</a:t>
            </a:r>
            <a:endParaRPr sz="105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0000FF"/>
                </a:solidFill>
              </a:rPr>
              <a:t> </a:t>
            </a:r>
            <a:endParaRPr sz="105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100" b="1">
              <a:solidFill>
                <a:srgbClr val="0000FF"/>
              </a:solidFill>
            </a:endParaRPr>
          </a:p>
        </p:txBody>
      </p:sp>
      <p:pic>
        <p:nvPicPr>
          <p:cNvPr id="958" name="Google Shape;958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4212950" cy="21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Google Shape;959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7750" y="1170125"/>
            <a:ext cx="4139550" cy="206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Our methodology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209602" y="1426625"/>
            <a:ext cx="767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AutoNum type="arabicParenR"/>
            </a:pPr>
            <a:r>
              <a:rPr lang="en" sz="1500" b="1">
                <a:solidFill>
                  <a:srgbClr val="434343"/>
                </a:solidFill>
              </a:rPr>
              <a:t>We Conduct a comprehensive analysis to characterize streaming workloads</a:t>
            </a:r>
            <a:endParaRPr sz="1500" b="1">
              <a:solidFill>
                <a:srgbClr val="434343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AutoNum type="arabicParenR"/>
            </a:pPr>
            <a:r>
              <a:rPr lang="en" sz="1500" b="1">
                <a:solidFill>
                  <a:srgbClr val="434343"/>
                </a:solidFill>
              </a:rPr>
              <a:t>We Design and build a system  to accurately  and quickly evaluate existing and novel stores for streaming systems</a:t>
            </a:r>
            <a:endParaRPr sz="1500" b="1">
              <a:solidFill>
                <a:srgbClr val="434343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AutoNum type="arabicParenR"/>
            </a:pPr>
            <a:r>
              <a:rPr lang="en" sz="1500" b="1">
                <a:solidFill>
                  <a:srgbClr val="999999"/>
                </a:solidFill>
              </a:rPr>
              <a:t>We Design and Build  a KV store tailored for streamings systems requirements</a:t>
            </a:r>
            <a:endParaRPr sz="1500" b="1">
              <a:solidFill>
                <a:srgbClr val="999999"/>
              </a:solidFill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8723525" y="4805925"/>
            <a:ext cx="5116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666666"/>
                </a:solidFill>
              </a:rPr>
              <a:t>4</a:t>
            </a:r>
            <a:endParaRPr sz="800" b="1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Tumbling</a:t>
            </a:r>
            <a:endParaRPr/>
          </a:p>
        </p:txBody>
      </p:sp>
      <p:pic>
        <p:nvPicPr>
          <p:cNvPr id="965" name="Google Shape;965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44625"/>
            <a:ext cx="3200400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966" name="Google Shape;966;p75"/>
          <p:cNvSpPr txBox="1"/>
          <p:nvPr/>
        </p:nvSpPr>
        <p:spPr>
          <a:xfrm>
            <a:off x="3160300" y="1427750"/>
            <a:ext cx="3000000" cy="10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Number of gets= 22907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Number of puts= 0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Number of deletes= 22907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Number of merges= 394038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666666"/>
              </a:solidFill>
            </a:endParaRPr>
          </a:p>
        </p:txBody>
      </p:sp>
      <p:pic>
        <p:nvPicPr>
          <p:cNvPr id="967" name="Google Shape;967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1800" y="937875"/>
            <a:ext cx="3342733" cy="250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625" y="3224775"/>
            <a:ext cx="3671526" cy="183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p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3444925"/>
            <a:ext cx="2264766" cy="1698575"/>
          </a:xfrm>
          <a:prstGeom prst="rect">
            <a:avLst/>
          </a:prstGeom>
          <a:noFill/>
          <a:ln>
            <a:noFill/>
          </a:ln>
        </p:spPr>
      </p:pic>
      <p:sp>
        <p:nvSpPr>
          <p:cNvPr id="970" name="Google Shape;970;p75"/>
          <p:cNvSpPr txBox="1"/>
          <p:nvPr/>
        </p:nvSpPr>
        <p:spPr>
          <a:xfrm>
            <a:off x="6894825" y="3876550"/>
            <a:ext cx="30000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working set = 4222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key space size = 22907</a:t>
            </a:r>
            <a:endParaRPr sz="105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Join Tumbling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76"/>
          <p:cNvSpPr/>
          <p:nvPr/>
        </p:nvSpPr>
        <p:spPr>
          <a:xfrm>
            <a:off x="2342475" y="3429000"/>
            <a:ext cx="2010900" cy="131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solidFill>
                  <a:srgbClr val="0000FF"/>
                </a:solidFill>
              </a:rPr>
              <a:t>Amplification</a:t>
            </a:r>
            <a:endParaRPr sz="1100" b="1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000FF"/>
                </a:solidFill>
              </a:rPr>
              <a:t>input : 394038</a:t>
            </a:r>
            <a:endParaRPr sz="105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000FF"/>
                </a:solidFill>
              </a:rPr>
              <a:t>interactions : 439852</a:t>
            </a:r>
            <a:endParaRPr sz="105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000FF"/>
                </a:solidFill>
              </a:rPr>
              <a:t> </a:t>
            </a:r>
            <a:endParaRPr sz="105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</a:endParaRPr>
          </a:p>
        </p:txBody>
      </p:sp>
      <p:pic>
        <p:nvPicPr>
          <p:cNvPr id="977" name="Google Shape;977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375" y="1017725"/>
            <a:ext cx="4212950" cy="21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4325" y="1036075"/>
            <a:ext cx="4139550" cy="2069775"/>
          </a:xfrm>
          <a:prstGeom prst="rect">
            <a:avLst/>
          </a:prstGeom>
          <a:noFill/>
          <a:ln>
            <a:noFill/>
          </a:ln>
        </p:spPr>
      </p:pic>
      <p:sp>
        <p:nvSpPr>
          <p:cNvPr id="979" name="Google Shape;979;p76"/>
          <p:cNvSpPr txBox="1"/>
          <p:nvPr/>
        </p:nvSpPr>
        <p:spPr>
          <a:xfrm>
            <a:off x="6632275" y="342900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100" b="1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77"/>
          <p:cNvSpPr txBox="1">
            <a:spLocks noGrp="1"/>
          </p:cNvSpPr>
          <p:nvPr>
            <p:ph type="title"/>
          </p:nvPr>
        </p:nvSpPr>
        <p:spPr>
          <a:xfrm>
            <a:off x="217050" y="129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Sliding</a:t>
            </a:r>
            <a:endParaRPr/>
          </a:p>
        </p:txBody>
      </p:sp>
      <p:pic>
        <p:nvPicPr>
          <p:cNvPr id="985" name="Google Shape;985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02300"/>
            <a:ext cx="3413350" cy="2560025"/>
          </a:xfrm>
          <a:prstGeom prst="rect">
            <a:avLst/>
          </a:prstGeom>
          <a:noFill/>
          <a:ln>
            <a:noFill/>
          </a:ln>
        </p:spPr>
      </p:pic>
      <p:sp>
        <p:nvSpPr>
          <p:cNvPr id="986" name="Google Shape;986;p77"/>
          <p:cNvSpPr txBox="1"/>
          <p:nvPr/>
        </p:nvSpPr>
        <p:spPr>
          <a:xfrm>
            <a:off x="3218650" y="1356900"/>
            <a:ext cx="3000000" cy="10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Number of gets= 137616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Number of puts= 0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Number of deletes= 137616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Number of merges= 2364228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666666"/>
              </a:solidFill>
            </a:endParaRPr>
          </a:p>
        </p:txBody>
      </p:sp>
      <p:pic>
        <p:nvPicPr>
          <p:cNvPr id="987" name="Google Shape;987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9750" y="129600"/>
            <a:ext cx="3685200" cy="276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8" name="Google Shape;988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1775" y="2893500"/>
            <a:ext cx="3000000" cy="22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9" name="Google Shape;989;p77"/>
          <p:cNvSpPr txBox="1"/>
          <p:nvPr/>
        </p:nvSpPr>
        <p:spPr>
          <a:xfrm>
            <a:off x="6860875" y="3577750"/>
            <a:ext cx="30000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434343"/>
                </a:solidFill>
              </a:rPr>
              <a:t>working set = 23864</a:t>
            </a:r>
            <a:endParaRPr sz="105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434343"/>
                </a:solidFill>
              </a:rPr>
              <a:t>key space size = 137616</a:t>
            </a:r>
            <a:endParaRPr sz="1050">
              <a:solidFill>
                <a:srgbClr val="434343"/>
              </a:solidFill>
            </a:endParaRPr>
          </a:p>
        </p:txBody>
      </p:sp>
      <p:pic>
        <p:nvPicPr>
          <p:cNvPr id="990" name="Google Shape;990;p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775" y="3262325"/>
            <a:ext cx="3810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Sliding</a:t>
            </a:r>
            <a:endParaRPr/>
          </a:p>
        </p:txBody>
      </p:sp>
      <p:pic>
        <p:nvPicPr>
          <p:cNvPr id="996" name="Google Shape;996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1175" y="852000"/>
            <a:ext cx="4670150" cy="233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375" y="974600"/>
            <a:ext cx="4179800" cy="2089887"/>
          </a:xfrm>
          <a:prstGeom prst="rect">
            <a:avLst/>
          </a:prstGeom>
          <a:noFill/>
          <a:ln>
            <a:noFill/>
          </a:ln>
        </p:spPr>
      </p:pic>
      <p:sp>
        <p:nvSpPr>
          <p:cNvPr id="998" name="Google Shape;998;p78"/>
          <p:cNvSpPr txBox="1"/>
          <p:nvPr/>
        </p:nvSpPr>
        <p:spPr>
          <a:xfrm>
            <a:off x="2531675" y="3248950"/>
            <a:ext cx="3000000" cy="20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00FF"/>
                </a:solidFill>
              </a:rPr>
              <a:t>Amplification</a:t>
            </a:r>
            <a:endParaRPr sz="1100" b="1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0000FF"/>
                </a:solidFill>
              </a:rPr>
              <a:t>input : 394038</a:t>
            </a:r>
            <a:endParaRPr sz="105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0000FF"/>
                </a:solidFill>
              </a:rPr>
              <a:t>interactions : 2639460</a:t>
            </a:r>
            <a:endParaRPr sz="105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 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666666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100" b="1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79"/>
          <p:cNvSpPr txBox="1">
            <a:spLocks noGrp="1"/>
          </p:cNvSpPr>
          <p:nvPr>
            <p:ph type="title"/>
          </p:nvPr>
        </p:nvSpPr>
        <p:spPr>
          <a:xfrm>
            <a:off x="311700" y="145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Keyed Session  window - Process</a:t>
            </a:r>
            <a:endParaRPr/>
          </a:p>
        </p:txBody>
      </p:sp>
      <p:pic>
        <p:nvPicPr>
          <p:cNvPr id="1004" name="Google Shape;1004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595937"/>
            <a:ext cx="3026026" cy="226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5" name="Google Shape;1005;p79"/>
          <p:cNvSpPr txBox="1"/>
          <p:nvPr/>
        </p:nvSpPr>
        <p:spPr>
          <a:xfrm>
            <a:off x="3072000" y="1009775"/>
            <a:ext cx="3000000" cy="10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Number of gets= 408107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Number of puts= 0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Number of deletes= 129666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Number of merges= 468347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666666"/>
              </a:solidFill>
            </a:endParaRPr>
          </a:p>
        </p:txBody>
      </p:sp>
      <p:pic>
        <p:nvPicPr>
          <p:cNvPr id="1006" name="Google Shape;1006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6101" y="717850"/>
            <a:ext cx="3416200" cy="25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75" y="2571750"/>
            <a:ext cx="5124300" cy="25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96175" y="3280003"/>
            <a:ext cx="2357024" cy="176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9" name="Google Shape;1009;p79"/>
          <p:cNvSpPr txBox="1"/>
          <p:nvPr/>
        </p:nvSpPr>
        <p:spPr>
          <a:xfrm>
            <a:off x="7305050" y="3586725"/>
            <a:ext cx="30000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working set = 804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key space size = 115811</a:t>
            </a:r>
            <a:endParaRPr sz="105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Session  window - Process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5" name="Google Shape;1015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400" y="1163075"/>
            <a:ext cx="4097972" cy="204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3776" y="1163062"/>
            <a:ext cx="3899274" cy="1949637"/>
          </a:xfrm>
          <a:prstGeom prst="rect">
            <a:avLst/>
          </a:prstGeom>
          <a:noFill/>
          <a:ln>
            <a:noFill/>
          </a:ln>
        </p:spPr>
      </p:pic>
      <p:sp>
        <p:nvSpPr>
          <p:cNvPr id="1017" name="Google Shape;1017;p80"/>
          <p:cNvSpPr/>
          <p:nvPr/>
        </p:nvSpPr>
        <p:spPr>
          <a:xfrm>
            <a:off x="3072675" y="3505400"/>
            <a:ext cx="2010900" cy="131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00FF"/>
                </a:solidFill>
              </a:rPr>
              <a:t>Amplification</a:t>
            </a:r>
            <a:endParaRPr sz="1100" b="1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00FF"/>
                </a:solidFill>
              </a:rPr>
              <a:t>Input: </a:t>
            </a:r>
            <a:r>
              <a:rPr lang="en" sz="1050">
                <a:solidFill>
                  <a:srgbClr val="0000FF"/>
                </a:solidFill>
              </a:rPr>
              <a:t>input : 394038</a:t>
            </a:r>
            <a:endParaRPr sz="1100" b="1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00FF"/>
                </a:solidFill>
              </a:rPr>
              <a:t>Interactions: </a:t>
            </a:r>
            <a:r>
              <a:rPr lang="en" sz="1050">
                <a:solidFill>
                  <a:srgbClr val="0000FF"/>
                </a:solidFill>
              </a:rPr>
              <a:t>1006120</a:t>
            </a:r>
            <a:endParaRPr sz="1050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81"/>
          <p:cNvSpPr txBox="1">
            <a:spLocks noGrp="1"/>
          </p:cNvSpPr>
          <p:nvPr>
            <p:ph type="title"/>
          </p:nvPr>
        </p:nvSpPr>
        <p:spPr>
          <a:xfrm>
            <a:off x="311700" y="162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Keyed Session window - Aggregate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3" name="Google Shape;1023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725" y="852275"/>
            <a:ext cx="2845350" cy="21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4" name="Google Shape;1024;p81"/>
          <p:cNvSpPr txBox="1"/>
          <p:nvPr/>
        </p:nvSpPr>
        <p:spPr>
          <a:xfrm>
            <a:off x="3218625" y="1373725"/>
            <a:ext cx="3000000" cy="10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Number of gets= 788342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Number of puts= 380235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Number of deletes= 129666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Number of merges= 88112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666666"/>
              </a:solidFill>
            </a:endParaRPr>
          </a:p>
        </p:txBody>
      </p:sp>
      <p:pic>
        <p:nvPicPr>
          <p:cNvPr id="1025" name="Google Shape;1025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4125" y="162675"/>
            <a:ext cx="3414766" cy="256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Google Shape;1026;p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325" y="3176675"/>
            <a:ext cx="3545276" cy="177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Google Shape;1027;p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54550" y="2906813"/>
            <a:ext cx="2845350" cy="2134013"/>
          </a:xfrm>
          <a:prstGeom prst="rect">
            <a:avLst/>
          </a:prstGeom>
          <a:noFill/>
          <a:ln>
            <a:noFill/>
          </a:ln>
        </p:spPr>
      </p:pic>
      <p:sp>
        <p:nvSpPr>
          <p:cNvPr id="1028" name="Google Shape;1028;p81"/>
          <p:cNvSpPr txBox="1"/>
          <p:nvPr/>
        </p:nvSpPr>
        <p:spPr>
          <a:xfrm>
            <a:off x="7099900" y="3707725"/>
            <a:ext cx="30000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999999"/>
                </a:solidFill>
              </a:rPr>
              <a:t>working set = 804</a:t>
            </a:r>
            <a:endParaRPr sz="1050"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999999"/>
                </a:solidFill>
              </a:rPr>
              <a:t>key space size = 115811</a:t>
            </a:r>
            <a:endParaRPr sz="105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Keyed Session window - Aggregate</a:t>
            </a:r>
            <a:endParaRPr/>
          </a:p>
        </p:txBody>
      </p:sp>
      <p:sp>
        <p:nvSpPr>
          <p:cNvPr id="1034" name="Google Shape;1034;p82"/>
          <p:cNvSpPr/>
          <p:nvPr/>
        </p:nvSpPr>
        <p:spPr>
          <a:xfrm>
            <a:off x="3268100" y="3552175"/>
            <a:ext cx="2010900" cy="131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solidFill>
                  <a:srgbClr val="0000FF"/>
                </a:solidFill>
              </a:rPr>
              <a:t>Amplification</a:t>
            </a:r>
            <a:endParaRPr sz="1100" b="1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00FF"/>
                </a:solidFill>
              </a:rPr>
              <a:t>Input: </a:t>
            </a:r>
            <a:r>
              <a:rPr lang="en" sz="1050">
                <a:solidFill>
                  <a:srgbClr val="0000FF"/>
                </a:solidFill>
              </a:rPr>
              <a:t>input : 394038</a:t>
            </a:r>
            <a:endParaRPr sz="1100" b="1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00FF"/>
                </a:solidFill>
              </a:rPr>
              <a:t>Interactions: </a:t>
            </a:r>
            <a:r>
              <a:rPr lang="en" sz="1050">
                <a:solidFill>
                  <a:srgbClr val="0000FF"/>
                </a:solidFill>
              </a:rPr>
              <a:t>1386355</a:t>
            </a:r>
            <a:endParaRPr sz="1050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 b="1">
              <a:solidFill>
                <a:srgbClr val="0000FF"/>
              </a:solidFill>
            </a:endParaRPr>
          </a:p>
        </p:txBody>
      </p:sp>
      <p:pic>
        <p:nvPicPr>
          <p:cNvPr id="1035" name="Google Shape;1035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4334976" cy="2167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Google Shape;1036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2725" y="1017713"/>
            <a:ext cx="4334976" cy="2167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83"/>
          <p:cNvSpPr txBox="1">
            <a:spLocks noGrp="1"/>
          </p:cNvSpPr>
          <p:nvPr>
            <p:ph type="title"/>
          </p:nvPr>
        </p:nvSpPr>
        <p:spPr>
          <a:xfrm>
            <a:off x="311700" y="145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Continuous Join</a:t>
            </a:r>
            <a:endParaRPr/>
          </a:p>
        </p:txBody>
      </p:sp>
      <p:pic>
        <p:nvPicPr>
          <p:cNvPr id="1042" name="Google Shape;1042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717950"/>
            <a:ext cx="2829574" cy="212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3" name="Google Shape;1043;p83"/>
          <p:cNvSpPr txBox="1"/>
          <p:nvPr/>
        </p:nvSpPr>
        <p:spPr>
          <a:xfrm>
            <a:off x="2903100" y="836225"/>
            <a:ext cx="30000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Total number of deletes: 0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Total number of puts: 38187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Total number of gets: 76940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Total number of merges: 0</a:t>
            </a:r>
            <a:endParaRPr sz="1050">
              <a:solidFill>
                <a:srgbClr val="666666"/>
              </a:solidFill>
            </a:endParaRPr>
          </a:p>
        </p:txBody>
      </p:sp>
      <p:pic>
        <p:nvPicPr>
          <p:cNvPr id="1044" name="Google Shape;1044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2549" y="229588"/>
            <a:ext cx="3416200" cy="25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5" name="Google Shape;1045;p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0324" y="3239775"/>
            <a:ext cx="2310699" cy="1733024"/>
          </a:xfrm>
          <a:prstGeom prst="rect">
            <a:avLst/>
          </a:prstGeom>
          <a:noFill/>
          <a:ln>
            <a:noFill/>
          </a:ln>
        </p:spPr>
      </p:pic>
      <p:sp>
        <p:nvSpPr>
          <p:cNvPr id="1046" name="Google Shape;1046;p83"/>
          <p:cNvSpPr txBox="1"/>
          <p:nvPr/>
        </p:nvSpPr>
        <p:spPr>
          <a:xfrm>
            <a:off x="7368150" y="3644625"/>
            <a:ext cx="30000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working set = 3967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key space size = 3967</a:t>
            </a:r>
            <a:endParaRPr sz="1050">
              <a:solidFill>
                <a:srgbClr val="666666"/>
              </a:solidFill>
            </a:endParaRPr>
          </a:p>
        </p:txBody>
      </p:sp>
      <p:pic>
        <p:nvPicPr>
          <p:cNvPr id="1047" name="Google Shape;1047;p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2200" y="2942437"/>
            <a:ext cx="3873124" cy="1936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Continuous Join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3" name="Google Shape;1053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8650" y="733736"/>
            <a:ext cx="4982300" cy="2491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/>
              <a:t>State workload Characterization</a:t>
            </a:r>
            <a:endParaRPr sz="2400"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1838" y="1937342"/>
            <a:ext cx="2525624" cy="12369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/>
          <p:nvPr/>
        </p:nvSpPr>
        <p:spPr>
          <a:xfrm>
            <a:off x="3943225" y="3187389"/>
            <a:ext cx="384600" cy="522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0075" y="3202475"/>
            <a:ext cx="1021275" cy="10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1313" y="3575046"/>
            <a:ext cx="1094625" cy="10946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4572000" y="3872350"/>
            <a:ext cx="598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155CC"/>
                </a:solidFill>
              </a:rPr>
              <a:t>KV Store</a:t>
            </a:r>
            <a:endParaRPr b="1">
              <a:solidFill>
                <a:srgbClr val="1155CC"/>
              </a:solidFill>
            </a:endParaRPr>
          </a:p>
        </p:txBody>
      </p:sp>
      <p:grpSp>
        <p:nvGrpSpPr>
          <p:cNvPr id="88" name="Google Shape;88;p17"/>
          <p:cNvGrpSpPr/>
          <p:nvPr/>
        </p:nvGrpSpPr>
        <p:grpSpPr>
          <a:xfrm>
            <a:off x="163650" y="1657303"/>
            <a:ext cx="2628900" cy="2425164"/>
            <a:chOff x="191073" y="1456003"/>
            <a:chExt cx="2628900" cy="3159000"/>
          </a:xfrm>
        </p:grpSpPr>
        <p:sp>
          <p:nvSpPr>
            <p:cNvPr id="89" name="Google Shape;89;p17"/>
            <p:cNvSpPr/>
            <p:nvPr/>
          </p:nvSpPr>
          <p:spPr>
            <a:xfrm>
              <a:off x="191073" y="1456003"/>
              <a:ext cx="2628900" cy="31590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04800" algn="l" rtl="0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Char char="●"/>
              </a:pPr>
              <a:r>
                <a:rPr lang="en" sz="1200" b="1">
                  <a:solidFill>
                    <a:srgbClr val="434343"/>
                  </a:solidFill>
                </a:rPr>
                <a:t>Tumbling Windows</a:t>
              </a:r>
              <a:endParaRPr sz="1200" b="1">
                <a:solidFill>
                  <a:srgbClr val="434343"/>
                </a:solidFill>
              </a:endParaRPr>
            </a:p>
            <a:p>
              <a:pPr marL="457200" lvl="0" indent="-304800" algn="l" rtl="0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Char char="●"/>
              </a:pPr>
              <a:r>
                <a:rPr lang="en" sz="1200" b="1">
                  <a:solidFill>
                    <a:srgbClr val="434343"/>
                  </a:solidFill>
                </a:rPr>
                <a:t>Sliding  Windows</a:t>
              </a:r>
              <a:endParaRPr sz="1200" b="1">
                <a:solidFill>
                  <a:srgbClr val="434343"/>
                </a:solidFill>
              </a:endParaRPr>
            </a:p>
            <a:p>
              <a:pPr marL="457200" lvl="0" indent="-304800" algn="l" rtl="0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Char char="●"/>
              </a:pPr>
              <a:r>
                <a:rPr lang="en" sz="1200" b="1">
                  <a:solidFill>
                    <a:srgbClr val="434343"/>
                  </a:solidFill>
                </a:rPr>
                <a:t>Join windows</a:t>
              </a:r>
              <a:endParaRPr sz="1200" b="1">
                <a:solidFill>
                  <a:srgbClr val="434343"/>
                </a:solidFill>
              </a:endParaRPr>
            </a:p>
            <a:p>
              <a:pPr marL="457200" lvl="0" indent="-304800" algn="l" rtl="0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Char char="●"/>
              </a:pPr>
              <a:r>
                <a:rPr lang="en" sz="1200" b="1">
                  <a:solidFill>
                    <a:srgbClr val="434343"/>
                  </a:solidFill>
                </a:rPr>
                <a:t>Session windows</a:t>
              </a:r>
              <a:endParaRPr sz="1200" b="1">
                <a:solidFill>
                  <a:srgbClr val="434343"/>
                </a:solidFill>
              </a:endParaRPr>
            </a:p>
            <a:p>
              <a:pPr marL="457200" lvl="0" indent="-304800" algn="l" rtl="0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Char char="●"/>
              </a:pPr>
              <a:r>
                <a:rPr lang="en" sz="1200" b="1">
                  <a:solidFill>
                    <a:srgbClr val="434343"/>
                  </a:solidFill>
                </a:rPr>
                <a:t>Continuous Join</a:t>
              </a:r>
              <a:endParaRPr sz="1200" b="1">
                <a:solidFill>
                  <a:srgbClr val="434343"/>
                </a:solidFill>
              </a:endParaRPr>
            </a:p>
            <a:p>
              <a:pPr marL="457200" lvl="0" indent="-304800" algn="l" rtl="0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Char char="●"/>
              </a:pPr>
              <a:r>
                <a:rPr lang="en" sz="1200" b="1">
                  <a:solidFill>
                    <a:srgbClr val="434343"/>
                  </a:solidFill>
                </a:rPr>
                <a:t>Continuous Aggregation</a:t>
              </a:r>
              <a:endParaRPr sz="1200" b="1">
                <a:solidFill>
                  <a:srgbClr val="434343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7"/>
            <p:cNvSpPr txBox="1"/>
            <p:nvPr/>
          </p:nvSpPr>
          <p:spPr>
            <a:xfrm>
              <a:off x="708526" y="1600163"/>
              <a:ext cx="1408200" cy="5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980000"/>
                  </a:solidFill>
                </a:rPr>
                <a:t>Applications</a:t>
              </a:r>
              <a:endParaRPr sz="1500" b="1">
                <a:solidFill>
                  <a:srgbClr val="980000"/>
                </a:solidFill>
              </a:endParaRPr>
            </a:p>
          </p:txBody>
        </p:sp>
      </p:grpSp>
      <p:grpSp>
        <p:nvGrpSpPr>
          <p:cNvPr id="91" name="Google Shape;91;p17"/>
          <p:cNvGrpSpPr/>
          <p:nvPr/>
        </p:nvGrpSpPr>
        <p:grpSpPr>
          <a:xfrm>
            <a:off x="5940125" y="1409950"/>
            <a:ext cx="2798700" cy="2862600"/>
            <a:chOff x="5940125" y="1428800"/>
            <a:chExt cx="2798700" cy="2862600"/>
          </a:xfrm>
        </p:grpSpPr>
        <p:sp>
          <p:nvSpPr>
            <p:cNvPr id="92" name="Google Shape;92;p17"/>
            <p:cNvSpPr/>
            <p:nvPr/>
          </p:nvSpPr>
          <p:spPr>
            <a:xfrm>
              <a:off x="5940125" y="1428800"/>
              <a:ext cx="2798700" cy="28626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07975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50"/>
                <a:buChar char="●"/>
              </a:pPr>
              <a:r>
                <a:rPr lang="en" sz="1250" b="1">
                  <a:solidFill>
                    <a:schemeClr val="dk2"/>
                  </a:solidFill>
                </a:rPr>
                <a:t>Read&amp;Write Ratio </a:t>
              </a:r>
              <a:endParaRPr sz="1250" b="1">
                <a:solidFill>
                  <a:schemeClr val="dk2"/>
                </a:solidFill>
              </a:endParaRPr>
            </a:p>
            <a:p>
              <a:pPr marL="457200" lvl="0" indent="-307975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50"/>
                <a:buChar char="●"/>
              </a:pPr>
              <a:r>
                <a:rPr lang="en" sz="1250" b="1">
                  <a:solidFill>
                    <a:schemeClr val="dk2"/>
                  </a:solidFill>
                </a:rPr>
                <a:t>Temporal locality</a:t>
              </a:r>
              <a:endParaRPr sz="1250" b="1">
                <a:solidFill>
                  <a:schemeClr val="dk2"/>
                </a:solidFill>
              </a:endParaRPr>
            </a:p>
            <a:p>
              <a:pPr marL="457200" lvl="0" indent="-307975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50"/>
                <a:buChar char="●"/>
              </a:pPr>
              <a:r>
                <a:rPr lang="en" sz="1250" b="1">
                  <a:solidFill>
                    <a:schemeClr val="dk2"/>
                  </a:solidFill>
                </a:rPr>
                <a:t>Key popularity </a:t>
              </a:r>
              <a:endParaRPr sz="1250" b="1">
                <a:solidFill>
                  <a:schemeClr val="dk2"/>
                </a:solidFill>
              </a:endParaRPr>
            </a:p>
            <a:p>
              <a:pPr marL="457200" lvl="0" indent="-307975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50"/>
                <a:buChar char="●"/>
              </a:pPr>
              <a:r>
                <a:rPr lang="en" sz="1250" b="1">
                  <a:solidFill>
                    <a:schemeClr val="dk2"/>
                  </a:solidFill>
                </a:rPr>
                <a:t>Key space and Working set size </a:t>
              </a:r>
              <a:endParaRPr sz="1250" b="1">
                <a:solidFill>
                  <a:schemeClr val="dk2"/>
                </a:solidFill>
              </a:endParaRPr>
            </a:p>
            <a:p>
              <a:pPr marL="457200" lvl="0" indent="-307975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50"/>
                <a:buChar char="●"/>
              </a:pPr>
              <a:r>
                <a:rPr lang="en" sz="1250" b="1">
                  <a:solidFill>
                    <a:schemeClr val="dk2"/>
                  </a:solidFill>
                </a:rPr>
                <a:t>Event Amplification</a:t>
              </a:r>
              <a:endParaRPr sz="1250" b="1">
                <a:solidFill>
                  <a:schemeClr val="dk2"/>
                </a:solidFill>
              </a:endParaRPr>
            </a:p>
            <a:p>
              <a:pPr marL="457200" lvl="0" indent="-307975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50"/>
                <a:buChar char="●"/>
              </a:pPr>
              <a:r>
                <a:rPr lang="en" sz="1250" b="1">
                  <a:solidFill>
                    <a:schemeClr val="dk2"/>
                  </a:solidFill>
                </a:rPr>
                <a:t>Operation Sequence</a:t>
              </a:r>
              <a:endParaRPr sz="1250" b="1">
                <a:solidFill>
                  <a:schemeClr val="dk2"/>
                </a:solidFill>
              </a:endParaRPr>
            </a:p>
          </p:txBody>
        </p:sp>
        <p:sp>
          <p:nvSpPr>
            <p:cNvPr id="93" name="Google Shape;93;p17"/>
            <p:cNvSpPr txBox="1"/>
            <p:nvPr/>
          </p:nvSpPr>
          <p:spPr>
            <a:xfrm>
              <a:off x="6516425" y="1479800"/>
              <a:ext cx="16461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980000"/>
                  </a:solidFill>
                </a:rPr>
                <a:t>Characteristics </a:t>
              </a:r>
              <a:endParaRPr sz="1500" b="1">
                <a:solidFill>
                  <a:srgbClr val="980000"/>
                </a:solidFill>
              </a:endParaRPr>
            </a:p>
          </p:txBody>
        </p:sp>
      </p:grpSp>
      <p:sp>
        <p:nvSpPr>
          <p:cNvPr id="94" name="Google Shape;94;p17"/>
          <p:cNvSpPr txBox="1"/>
          <p:nvPr/>
        </p:nvSpPr>
        <p:spPr>
          <a:xfrm>
            <a:off x="3182450" y="1493625"/>
            <a:ext cx="2798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980000"/>
                </a:solidFill>
              </a:rPr>
              <a:t>Google Borg Cluster Traces</a:t>
            </a:r>
            <a:endParaRPr sz="1500" b="1">
              <a:solidFill>
                <a:srgbClr val="980000"/>
              </a:solidFill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8723525" y="4805925"/>
            <a:ext cx="5116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666666"/>
                </a:solidFill>
              </a:rPr>
              <a:t>5</a:t>
            </a:r>
            <a:endParaRPr sz="800" b="1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Continuous Aggregation</a:t>
            </a:r>
            <a:endParaRPr/>
          </a:p>
        </p:txBody>
      </p:sp>
      <p:pic>
        <p:nvPicPr>
          <p:cNvPr id="1059" name="Google Shape;1059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63725"/>
            <a:ext cx="3413350" cy="25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0" name="Google Shape;1060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5703" y="306400"/>
            <a:ext cx="3574600" cy="268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1" name="Google Shape;1061;p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825" y="3281725"/>
            <a:ext cx="3292500" cy="164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Google Shape;1062;p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96375" y="3281725"/>
            <a:ext cx="2195000" cy="164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3" name="Google Shape;1063;p85"/>
          <p:cNvSpPr txBox="1"/>
          <p:nvPr/>
        </p:nvSpPr>
        <p:spPr>
          <a:xfrm>
            <a:off x="7099925" y="3991725"/>
            <a:ext cx="30000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working set = 9518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key space size = 9518</a:t>
            </a:r>
            <a:endParaRPr sz="1050">
              <a:solidFill>
                <a:srgbClr val="666666"/>
              </a:solidFill>
            </a:endParaRPr>
          </a:p>
        </p:txBody>
      </p:sp>
      <p:sp>
        <p:nvSpPr>
          <p:cNvPr id="1064" name="Google Shape;1064;p85"/>
          <p:cNvSpPr txBox="1"/>
          <p:nvPr/>
        </p:nvSpPr>
        <p:spPr>
          <a:xfrm>
            <a:off x="3220975" y="1829850"/>
            <a:ext cx="30000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Total number of deletes: 0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Total number of puts: 373605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Total number of gets: 373605</a:t>
            </a:r>
            <a:endParaRPr sz="105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6666"/>
                </a:solidFill>
              </a:rPr>
              <a:t>Total number of merges: 0</a:t>
            </a:r>
            <a:endParaRPr sz="105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86"/>
          <p:cNvSpPr txBox="1">
            <a:spLocks noGrp="1"/>
          </p:cNvSpPr>
          <p:nvPr>
            <p:ph type="title"/>
          </p:nvPr>
        </p:nvSpPr>
        <p:spPr>
          <a:xfrm>
            <a:off x="311700" y="16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Continuous Aggregation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70" name="Google Shape;1070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3600" y="733725"/>
            <a:ext cx="5537450" cy="276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333225" y="2961050"/>
            <a:ext cx="1302300" cy="3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88392"/>
              <a:buNone/>
            </a:pPr>
            <a:r>
              <a:rPr lang="en" sz="1120" b="1">
                <a:solidFill>
                  <a:srgbClr val="980000"/>
                </a:solidFill>
              </a:rPr>
              <a:t>Read&amp;Write Ratio</a:t>
            </a:r>
            <a:endParaRPr sz="1120" b="1">
              <a:solidFill>
                <a:srgbClr val="980000"/>
              </a:solidFill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050" y="3290762"/>
            <a:ext cx="2033725" cy="1554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1453" y="3290750"/>
            <a:ext cx="2216422" cy="15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1450" y="3326100"/>
            <a:ext cx="1800013" cy="1518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00550" y="3218280"/>
            <a:ext cx="2131748" cy="162656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/>
          <p:nvPr/>
        </p:nvSpPr>
        <p:spPr>
          <a:xfrm>
            <a:off x="161400" y="2883800"/>
            <a:ext cx="4487100" cy="2109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8"/>
          <p:cNvSpPr/>
          <p:nvPr/>
        </p:nvSpPr>
        <p:spPr>
          <a:xfrm>
            <a:off x="4723850" y="2883800"/>
            <a:ext cx="4336500" cy="2109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8"/>
          <p:cNvSpPr txBox="1"/>
          <p:nvPr/>
        </p:nvSpPr>
        <p:spPr>
          <a:xfrm>
            <a:off x="936150" y="1549500"/>
            <a:ext cx="6198000" cy="7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8"/>
          <p:cNvSpPr txBox="1"/>
          <p:nvPr/>
        </p:nvSpPr>
        <p:spPr>
          <a:xfrm>
            <a:off x="731700" y="1205175"/>
            <a:ext cx="619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938063" y="2961050"/>
            <a:ext cx="1302300" cy="3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88392"/>
              <a:buNone/>
            </a:pPr>
            <a:r>
              <a:rPr lang="en" sz="1120" b="1">
                <a:solidFill>
                  <a:srgbClr val="980000"/>
                </a:solidFill>
              </a:rPr>
              <a:t>Temporal Locality</a:t>
            </a:r>
            <a:endParaRPr sz="1120" b="1">
              <a:solidFill>
                <a:srgbClr val="980000"/>
              </a:solidFill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333225" y="1140625"/>
            <a:ext cx="47889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50"/>
              <a:buChar char="●"/>
            </a:pPr>
            <a:r>
              <a:rPr lang="en" sz="1250" b="1">
                <a:solidFill>
                  <a:schemeClr val="dk2"/>
                </a:solidFill>
              </a:rPr>
              <a:t>High Temporal locality</a:t>
            </a:r>
            <a:endParaRPr sz="1250" b="1">
              <a:solidFill>
                <a:schemeClr val="dk2"/>
              </a:solidFill>
            </a:endParaRPr>
          </a:p>
          <a:p>
            <a:pPr marL="4572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50"/>
              <a:buChar char="●"/>
            </a:pPr>
            <a:r>
              <a:rPr lang="en" sz="1250" b="1">
                <a:solidFill>
                  <a:schemeClr val="dk2"/>
                </a:solidFill>
              </a:rPr>
              <a:t>Key space and Working set size </a:t>
            </a:r>
            <a:endParaRPr sz="1250" b="1">
              <a:solidFill>
                <a:schemeClr val="dk2"/>
              </a:solidFill>
            </a:endParaRPr>
          </a:p>
          <a:p>
            <a:pPr marL="4572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50"/>
              <a:buChar char="●"/>
            </a:pPr>
            <a:r>
              <a:rPr lang="en" sz="1250" b="1">
                <a:solidFill>
                  <a:schemeClr val="dk2"/>
                </a:solidFill>
              </a:rPr>
              <a:t>Event Amplification</a:t>
            </a:r>
            <a:endParaRPr sz="1250" b="1">
              <a:solidFill>
                <a:schemeClr val="dk2"/>
              </a:solidFill>
            </a:endParaRPr>
          </a:p>
          <a:p>
            <a:pPr marL="4572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50"/>
              <a:buChar char="●"/>
            </a:pPr>
            <a:r>
              <a:rPr lang="en" sz="1250" b="1">
                <a:solidFill>
                  <a:schemeClr val="dk2"/>
                </a:solidFill>
              </a:rPr>
              <a:t>Operation Sequence</a:t>
            </a:r>
            <a:endParaRPr sz="1250" b="1">
              <a:solidFill>
                <a:schemeClr val="dk2"/>
              </a:solidFill>
            </a:endParaRPr>
          </a:p>
          <a:p>
            <a:pPr marL="4572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50"/>
              <a:buChar char="●"/>
            </a:pPr>
            <a:r>
              <a:rPr lang="en" sz="1250" b="1">
                <a:solidFill>
                  <a:schemeClr val="dk2"/>
                </a:solidFill>
              </a:rPr>
              <a:t>YCSB is not able to generate state access workloads</a:t>
            </a:r>
            <a:endParaRPr sz="1250" b="1">
              <a:solidFill>
                <a:schemeClr val="dk2"/>
              </a:solidFill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270663" y="344350"/>
            <a:ext cx="6198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State workload Characterization</a:t>
            </a:r>
            <a:endParaRPr sz="2500" b="1"/>
          </a:p>
        </p:txBody>
      </p:sp>
      <p:sp>
        <p:nvSpPr>
          <p:cNvPr id="112" name="Google Shape;112;p18"/>
          <p:cNvSpPr txBox="1"/>
          <p:nvPr/>
        </p:nvSpPr>
        <p:spPr>
          <a:xfrm>
            <a:off x="8832300" y="4835700"/>
            <a:ext cx="5116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666666"/>
                </a:solidFill>
              </a:rPr>
              <a:t>6</a:t>
            </a:r>
            <a:endParaRPr sz="800" b="1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Gadget : A benchmarking system for accurate and fast evaluation of state managers in streaming systems</a:t>
            </a:r>
            <a:endParaRPr b="1"/>
          </a:p>
        </p:txBody>
      </p:sp>
      <p:sp>
        <p:nvSpPr>
          <p:cNvPr id="118" name="Google Shape;118;p19"/>
          <p:cNvSpPr/>
          <p:nvPr/>
        </p:nvSpPr>
        <p:spPr>
          <a:xfrm>
            <a:off x="660050" y="3029825"/>
            <a:ext cx="1778100" cy="731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 Generator</a:t>
            </a:r>
            <a:endParaRPr/>
          </a:p>
        </p:txBody>
      </p:sp>
      <p:sp>
        <p:nvSpPr>
          <p:cNvPr id="119" name="Google Shape;119;p19"/>
          <p:cNvSpPr/>
          <p:nvPr/>
        </p:nvSpPr>
        <p:spPr>
          <a:xfrm>
            <a:off x="2630950" y="3029825"/>
            <a:ext cx="1778100" cy="731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Window assigner</a:t>
            </a:r>
            <a:endParaRPr/>
          </a:p>
        </p:txBody>
      </p:sp>
      <p:sp>
        <p:nvSpPr>
          <p:cNvPr id="120" name="Google Shape;120;p19"/>
          <p:cNvSpPr/>
          <p:nvPr/>
        </p:nvSpPr>
        <p:spPr>
          <a:xfrm>
            <a:off x="4526575" y="3029825"/>
            <a:ext cx="2269500" cy="731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access generator</a:t>
            </a:r>
            <a:endParaRPr/>
          </a:p>
        </p:txBody>
      </p:sp>
      <p:sp>
        <p:nvSpPr>
          <p:cNvPr id="121" name="Google Shape;121;p19"/>
          <p:cNvSpPr/>
          <p:nvPr/>
        </p:nvSpPr>
        <p:spPr>
          <a:xfrm>
            <a:off x="6992475" y="3029825"/>
            <a:ext cx="1557600" cy="731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Evaluator</a:t>
            </a:r>
            <a:endParaRPr/>
          </a:p>
        </p:txBody>
      </p:sp>
      <p:sp>
        <p:nvSpPr>
          <p:cNvPr id="122" name="Google Shape;122;p19"/>
          <p:cNvSpPr/>
          <p:nvPr/>
        </p:nvSpPr>
        <p:spPr>
          <a:xfrm>
            <a:off x="1377350" y="2235325"/>
            <a:ext cx="6316500" cy="731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Gadget Driver</a:t>
            </a:r>
            <a:endParaRPr/>
          </a:p>
        </p:txBody>
      </p:sp>
      <p:sp>
        <p:nvSpPr>
          <p:cNvPr id="123" name="Google Shape;123;p19"/>
          <p:cNvSpPr txBox="1"/>
          <p:nvPr/>
        </p:nvSpPr>
        <p:spPr>
          <a:xfrm>
            <a:off x="8832300" y="4835700"/>
            <a:ext cx="5116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666666"/>
                </a:solidFill>
              </a:rPr>
              <a:t>7</a:t>
            </a:r>
            <a:endParaRPr sz="800" b="1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/>
          <p:nvPr/>
        </p:nvSpPr>
        <p:spPr>
          <a:xfrm>
            <a:off x="174800" y="1489625"/>
            <a:ext cx="7982100" cy="33933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80000"/>
              </a:solidFill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228600" y="64575"/>
            <a:ext cx="8705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/>
              <a:t>Gadget - Event Generator</a:t>
            </a:r>
            <a:endParaRPr sz="2200" b="1"/>
          </a:p>
        </p:txBody>
      </p:sp>
      <p:grpSp>
        <p:nvGrpSpPr>
          <p:cNvPr id="130" name="Google Shape;130;p20"/>
          <p:cNvGrpSpPr/>
          <p:nvPr/>
        </p:nvGrpSpPr>
        <p:grpSpPr>
          <a:xfrm>
            <a:off x="2351475" y="2083625"/>
            <a:ext cx="400200" cy="1196700"/>
            <a:chOff x="2122875" y="1550225"/>
            <a:chExt cx="400200" cy="1196700"/>
          </a:xfrm>
        </p:grpSpPr>
        <p:sp>
          <p:nvSpPr>
            <p:cNvPr id="131" name="Google Shape;131;p20"/>
            <p:cNvSpPr/>
            <p:nvPr/>
          </p:nvSpPr>
          <p:spPr>
            <a:xfrm>
              <a:off x="2187975" y="1570600"/>
              <a:ext cx="270000" cy="11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0"/>
            <p:cNvSpPr txBox="1"/>
            <p:nvPr/>
          </p:nvSpPr>
          <p:spPr>
            <a:xfrm rot="-5400000">
              <a:off x="2105625" y="2329475"/>
              <a:ext cx="434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980000"/>
                  </a:solidFill>
                </a:rPr>
                <a:t>0.4</a:t>
              </a:r>
              <a:endParaRPr b="1">
                <a:solidFill>
                  <a:srgbClr val="980000"/>
                </a:solidFill>
              </a:endParaRPr>
            </a:p>
          </p:txBody>
        </p:sp>
        <p:sp>
          <p:nvSpPr>
            <p:cNvPr id="133" name="Google Shape;133;p20"/>
            <p:cNvSpPr txBox="1"/>
            <p:nvPr/>
          </p:nvSpPr>
          <p:spPr>
            <a:xfrm rot="-5400000">
              <a:off x="2105625" y="1567475"/>
              <a:ext cx="434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38761D"/>
                  </a:solidFill>
                </a:rPr>
                <a:t>0.5</a:t>
              </a:r>
              <a:endParaRPr b="1">
                <a:solidFill>
                  <a:srgbClr val="38761D"/>
                </a:solidFill>
              </a:endParaRPr>
            </a:p>
          </p:txBody>
        </p:sp>
      </p:grpSp>
      <p:sp>
        <p:nvSpPr>
          <p:cNvPr id="134" name="Google Shape;134;p20"/>
          <p:cNvSpPr txBox="1"/>
          <p:nvPr/>
        </p:nvSpPr>
        <p:spPr>
          <a:xfrm>
            <a:off x="2808675" y="1947725"/>
            <a:ext cx="333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8761D"/>
                </a:solidFill>
              </a:rPr>
              <a:t>ƛ</a:t>
            </a:r>
            <a:endParaRPr sz="2700" b="1">
              <a:solidFill>
                <a:srgbClr val="38761D"/>
              </a:solidFill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2808675" y="2785925"/>
            <a:ext cx="333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80000"/>
                </a:solidFill>
              </a:rPr>
              <a:t>ƛ</a:t>
            </a:r>
            <a:endParaRPr sz="2700" b="1">
              <a:solidFill>
                <a:srgbClr val="980000"/>
              </a:solidFill>
            </a:endParaRPr>
          </a:p>
        </p:txBody>
      </p:sp>
      <p:grpSp>
        <p:nvGrpSpPr>
          <p:cNvPr id="136" name="Google Shape;136;p20"/>
          <p:cNvGrpSpPr/>
          <p:nvPr/>
        </p:nvGrpSpPr>
        <p:grpSpPr>
          <a:xfrm>
            <a:off x="1894275" y="2083625"/>
            <a:ext cx="400200" cy="1196700"/>
            <a:chOff x="2122875" y="1550225"/>
            <a:chExt cx="400200" cy="1196700"/>
          </a:xfrm>
        </p:grpSpPr>
        <p:sp>
          <p:nvSpPr>
            <p:cNvPr id="137" name="Google Shape;137;p20"/>
            <p:cNvSpPr/>
            <p:nvPr/>
          </p:nvSpPr>
          <p:spPr>
            <a:xfrm>
              <a:off x="2187975" y="1570600"/>
              <a:ext cx="270000" cy="11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0"/>
            <p:cNvSpPr txBox="1"/>
            <p:nvPr/>
          </p:nvSpPr>
          <p:spPr>
            <a:xfrm rot="-5400000">
              <a:off x="2105625" y="2329475"/>
              <a:ext cx="434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980000"/>
                  </a:solidFill>
                </a:rPr>
                <a:t>0.6</a:t>
              </a:r>
              <a:endParaRPr b="1">
                <a:solidFill>
                  <a:srgbClr val="980000"/>
                </a:solidFill>
              </a:endParaRPr>
            </a:p>
          </p:txBody>
        </p:sp>
        <p:sp>
          <p:nvSpPr>
            <p:cNvPr id="139" name="Google Shape;139;p20"/>
            <p:cNvSpPr txBox="1"/>
            <p:nvPr/>
          </p:nvSpPr>
          <p:spPr>
            <a:xfrm rot="-5400000">
              <a:off x="2105625" y="1567475"/>
              <a:ext cx="434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38761D"/>
                  </a:solidFill>
                </a:rPr>
                <a:t>1.5</a:t>
              </a:r>
              <a:endParaRPr b="1">
                <a:solidFill>
                  <a:srgbClr val="38761D"/>
                </a:solidFill>
              </a:endParaRPr>
            </a:p>
          </p:txBody>
        </p:sp>
      </p:grpSp>
      <p:grpSp>
        <p:nvGrpSpPr>
          <p:cNvPr id="140" name="Google Shape;140;p20"/>
          <p:cNvGrpSpPr/>
          <p:nvPr/>
        </p:nvGrpSpPr>
        <p:grpSpPr>
          <a:xfrm>
            <a:off x="1437075" y="2083625"/>
            <a:ext cx="400200" cy="1196700"/>
            <a:chOff x="2122875" y="1550225"/>
            <a:chExt cx="400200" cy="1196700"/>
          </a:xfrm>
        </p:grpSpPr>
        <p:sp>
          <p:nvSpPr>
            <p:cNvPr id="141" name="Google Shape;141;p20"/>
            <p:cNvSpPr/>
            <p:nvPr/>
          </p:nvSpPr>
          <p:spPr>
            <a:xfrm>
              <a:off x="2187975" y="1570600"/>
              <a:ext cx="270000" cy="11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0"/>
            <p:cNvSpPr txBox="1"/>
            <p:nvPr/>
          </p:nvSpPr>
          <p:spPr>
            <a:xfrm rot="-5400000">
              <a:off x="2105625" y="2329475"/>
              <a:ext cx="434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980000"/>
                  </a:solidFill>
                </a:rPr>
                <a:t>1.4</a:t>
              </a:r>
              <a:endParaRPr b="1">
                <a:solidFill>
                  <a:srgbClr val="980000"/>
                </a:solidFill>
              </a:endParaRPr>
            </a:p>
          </p:txBody>
        </p:sp>
        <p:sp>
          <p:nvSpPr>
            <p:cNvPr id="143" name="Google Shape;143;p20"/>
            <p:cNvSpPr txBox="1"/>
            <p:nvPr/>
          </p:nvSpPr>
          <p:spPr>
            <a:xfrm rot="-5400000">
              <a:off x="2105625" y="1567475"/>
              <a:ext cx="434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38761D"/>
                  </a:solidFill>
                </a:rPr>
                <a:t>2.3</a:t>
              </a:r>
              <a:endParaRPr b="1">
                <a:solidFill>
                  <a:srgbClr val="38761D"/>
                </a:solidFill>
              </a:endParaRPr>
            </a:p>
          </p:txBody>
        </p:sp>
      </p:grpSp>
      <p:grpSp>
        <p:nvGrpSpPr>
          <p:cNvPr id="144" name="Google Shape;144;p20"/>
          <p:cNvGrpSpPr/>
          <p:nvPr/>
        </p:nvGrpSpPr>
        <p:grpSpPr>
          <a:xfrm>
            <a:off x="903675" y="2083625"/>
            <a:ext cx="400200" cy="1196700"/>
            <a:chOff x="2122875" y="1550225"/>
            <a:chExt cx="400200" cy="1196700"/>
          </a:xfrm>
        </p:grpSpPr>
        <p:sp>
          <p:nvSpPr>
            <p:cNvPr id="145" name="Google Shape;145;p20"/>
            <p:cNvSpPr/>
            <p:nvPr/>
          </p:nvSpPr>
          <p:spPr>
            <a:xfrm>
              <a:off x="2187975" y="1570600"/>
              <a:ext cx="270000" cy="11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0"/>
            <p:cNvSpPr txBox="1"/>
            <p:nvPr/>
          </p:nvSpPr>
          <p:spPr>
            <a:xfrm rot="-5400000">
              <a:off x="2105625" y="2329475"/>
              <a:ext cx="434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980000"/>
                  </a:solidFill>
                </a:rPr>
                <a:t>2.4</a:t>
              </a:r>
              <a:endParaRPr b="1">
                <a:solidFill>
                  <a:srgbClr val="980000"/>
                </a:solidFill>
              </a:endParaRPr>
            </a:p>
          </p:txBody>
        </p:sp>
        <p:sp>
          <p:nvSpPr>
            <p:cNvPr id="147" name="Google Shape;147;p20"/>
            <p:cNvSpPr txBox="1"/>
            <p:nvPr/>
          </p:nvSpPr>
          <p:spPr>
            <a:xfrm rot="-5400000">
              <a:off x="2105625" y="1567475"/>
              <a:ext cx="434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38761D"/>
                  </a:solidFill>
                </a:rPr>
                <a:t>3.6</a:t>
              </a:r>
              <a:endParaRPr b="1">
                <a:solidFill>
                  <a:srgbClr val="38761D"/>
                </a:solidFill>
              </a:endParaRPr>
            </a:p>
          </p:txBody>
        </p:sp>
      </p:grpSp>
      <p:cxnSp>
        <p:nvCxnSpPr>
          <p:cNvPr id="148" name="Google Shape;148;p20"/>
          <p:cNvCxnSpPr>
            <a:stCxn id="133" idx="3"/>
          </p:cNvCxnSpPr>
          <p:nvPr/>
        </p:nvCxnSpPr>
        <p:spPr>
          <a:xfrm rot="10800000" flipH="1">
            <a:off x="2551575" y="1770725"/>
            <a:ext cx="302700" cy="31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9" name="Google Shape;149;p20"/>
          <p:cNvSpPr txBox="1"/>
          <p:nvPr/>
        </p:nvSpPr>
        <p:spPr>
          <a:xfrm>
            <a:off x="2808675" y="1565825"/>
            <a:ext cx="115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Arrival Time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2489800" y="3382325"/>
            <a:ext cx="115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1C00"/>
                </a:solidFill>
              </a:rPr>
              <a:t>Event Time</a:t>
            </a:r>
            <a:endParaRPr>
              <a:solidFill>
                <a:srgbClr val="A61C00"/>
              </a:solidFill>
            </a:endParaRPr>
          </a:p>
        </p:txBody>
      </p:sp>
      <p:cxnSp>
        <p:nvCxnSpPr>
          <p:cNvPr id="151" name="Google Shape;151;p20"/>
          <p:cNvCxnSpPr/>
          <p:nvPr/>
        </p:nvCxnSpPr>
        <p:spPr>
          <a:xfrm>
            <a:off x="2489800" y="3219425"/>
            <a:ext cx="235200" cy="27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2" name="Google Shape;152;p20"/>
          <p:cNvSpPr txBox="1"/>
          <p:nvPr/>
        </p:nvSpPr>
        <p:spPr>
          <a:xfrm>
            <a:off x="3265875" y="2023025"/>
            <a:ext cx="115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Arrival Rate</a:t>
            </a:r>
            <a:endParaRPr>
              <a:solidFill>
                <a:srgbClr val="38761D"/>
              </a:solidFill>
            </a:endParaRPr>
          </a:p>
        </p:txBody>
      </p:sp>
      <p:cxnSp>
        <p:nvCxnSpPr>
          <p:cNvPr id="153" name="Google Shape;153;p20"/>
          <p:cNvCxnSpPr/>
          <p:nvPr/>
        </p:nvCxnSpPr>
        <p:spPr>
          <a:xfrm rot="10800000" flipH="1">
            <a:off x="3065775" y="2268275"/>
            <a:ext cx="263700" cy="3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4" name="Google Shape;154;p20"/>
          <p:cNvSpPr txBox="1"/>
          <p:nvPr/>
        </p:nvSpPr>
        <p:spPr>
          <a:xfrm>
            <a:off x="3294375" y="2862875"/>
            <a:ext cx="115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1C00"/>
                </a:solidFill>
              </a:rPr>
              <a:t>Event Rate</a:t>
            </a:r>
            <a:endParaRPr>
              <a:solidFill>
                <a:srgbClr val="A61C00"/>
              </a:solidFill>
            </a:endParaRPr>
          </a:p>
        </p:txBody>
      </p:sp>
      <p:cxnSp>
        <p:nvCxnSpPr>
          <p:cNvPr id="155" name="Google Shape;155;p20"/>
          <p:cNvCxnSpPr/>
          <p:nvPr/>
        </p:nvCxnSpPr>
        <p:spPr>
          <a:xfrm rot="10800000" flipH="1">
            <a:off x="3065775" y="3106350"/>
            <a:ext cx="263700" cy="3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6" name="Google Shape;156;p20"/>
          <p:cNvSpPr/>
          <p:nvPr/>
        </p:nvSpPr>
        <p:spPr>
          <a:xfrm>
            <a:off x="4420800" y="2098300"/>
            <a:ext cx="473400" cy="128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7" name="Google Shape;157;p20"/>
          <p:cNvCxnSpPr/>
          <p:nvPr/>
        </p:nvCxnSpPr>
        <p:spPr>
          <a:xfrm>
            <a:off x="5053463" y="3014675"/>
            <a:ext cx="698400" cy="6000"/>
          </a:xfrm>
          <a:prstGeom prst="straightConnector1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Google Shape;158;p20"/>
          <p:cNvCxnSpPr/>
          <p:nvPr/>
        </p:nvCxnSpPr>
        <p:spPr>
          <a:xfrm>
            <a:off x="5844688" y="3014675"/>
            <a:ext cx="698400" cy="6000"/>
          </a:xfrm>
          <a:prstGeom prst="straightConnector1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" name="Google Shape;159;p20"/>
          <p:cNvCxnSpPr/>
          <p:nvPr/>
        </p:nvCxnSpPr>
        <p:spPr>
          <a:xfrm>
            <a:off x="6615363" y="3014675"/>
            <a:ext cx="698400" cy="6000"/>
          </a:xfrm>
          <a:prstGeom prst="straightConnector1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" name="Google Shape;160;p20"/>
          <p:cNvCxnSpPr/>
          <p:nvPr/>
        </p:nvCxnSpPr>
        <p:spPr>
          <a:xfrm rot="10800000" flipH="1">
            <a:off x="5053463" y="2753035"/>
            <a:ext cx="3900" cy="272400"/>
          </a:xfrm>
          <a:prstGeom prst="straightConnector1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" name="Google Shape;161;p20"/>
          <p:cNvCxnSpPr/>
          <p:nvPr/>
        </p:nvCxnSpPr>
        <p:spPr>
          <a:xfrm rot="10800000" flipH="1">
            <a:off x="5739263" y="2753035"/>
            <a:ext cx="3900" cy="272400"/>
          </a:xfrm>
          <a:prstGeom prst="straightConnector1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" name="Google Shape;162;p20"/>
          <p:cNvCxnSpPr/>
          <p:nvPr/>
        </p:nvCxnSpPr>
        <p:spPr>
          <a:xfrm rot="10800000" flipH="1">
            <a:off x="5870142" y="2753035"/>
            <a:ext cx="3900" cy="272400"/>
          </a:xfrm>
          <a:prstGeom prst="straightConnector1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20"/>
          <p:cNvCxnSpPr/>
          <p:nvPr/>
        </p:nvCxnSpPr>
        <p:spPr>
          <a:xfrm rot="10800000" flipH="1">
            <a:off x="6534421" y="2753035"/>
            <a:ext cx="3900" cy="272400"/>
          </a:xfrm>
          <a:prstGeom prst="straightConnector1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20"/>
          <p:cNvCxnSpPr/>
          <p:nvPr/>
        </p:nvCxnSpPr>
        <p:spPr>
          <a:xfrm rot="10800000" flipH="1">
            <a:off x="6610621" y="2753035"/>
            <a:ext cx="3900" cy="272400"/>
          </a:xfrm>
          <a:prstGeom prst="straightConnector1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" name="Google Shape;165;p20"/>
          <p:cNvCxnSpPr/>
          <p:nvPr/>
        </p:nvCxnSpPr>
        <p:spPr>
          <a:xfrm rot="10800000" flipH="1">
            <a:off x="7296421" y="2753035"/>
            <a:ext cx="3900" cy="272400"/>
          </a:xfrm>
          <a:prstGeom prst="straightConnector1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6" name="Google Shape;166;p20"/>
          <p:cNvGrpSpPr/>
          <p:nvPr/>
        </p:nvGrpSpPr>
        <p:grpSpPr>
          <a:xfrm>
            <a:off x="6923475" y="1855025"/>
            <a:ext cx="400200" cy="1196700"/>
            <a:chOff x="2122875" y="1550225"/>
            <a:chExt cx="400200" cy="1196700"/>
          </a:xfrm>
        </p:grpSpPr>
        <p:sp>
          <p:nvSpPr>
            <p:cNvPr id="167" name="Google Shape;167;p20"/>
            <p:cNvSpPr/>
            <p:nvPr/>
          </p:nvSpPr>
          <p:spPr>
            <a:xfrm>
              <a:off x="2187975" y="1570600"/>
              <a:ext cx="270000" cy="11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0"/>
            <p:cNvSpPr txBox="1"/>
            <p:nvPr/>
          </p:nvSpPr>
          <p:spPr>
            <a:xfrm rot="-5400000">
              <a:off x="2105625" y="2329475"/>
              <a:ext cx="434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980000"/>
                  </a:solidFill>
                </a:rPr>
                <a:t>0.4</a:t>
              </a:r>
              <a:endParaRPr b="1">
                <a:solidFill>
                  <a:srgbClr val="980000"/>
                </a:solidFill>
              </a:endParaRPr>
            </a:p>
          </p:txBody>
        </p:sp>
        <p:sp>
          <p:nvSpPr>
            <p:cNvPr id="169" name="Google Shape;169;p20"/>
            <p:cNvSpPr txBox="1"/>
            <p:nvPr/>
          </p:nvSpPr>
          <p:spPr>
            <a:xfrm rot="-5400000">
              <a:off x="2105625" y="1567475"/>
              <a:ext cx="434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rgbClr val="38761D"/>
                </a:solidFill>
              </a:endParaRPr>
            </a:p>
          </p:txBody>
        </p:sp>
      </p:grpSp>
      <p:grpSp>
        <p:nvGrpSpPr>
          <p:cNvPr id="170" name="Google Shape;170;p20"/>
          <p:cNvGrpSpPr/>
          <p:nvPr/>
        </p:nvGrpSpPr>
        <p:grpSpPr>
          <a:xfrm>
            <a:off x="6618675" y="1855025"/>
            <a:ext cx="400200" cy="1196700"/>
            <a:chOff x="2122875" y="1550225"/>
            <a:chExt cx="400200" cy="1196700"/>
          </a:xfrm>
        </p:grpSpPr>
        <p:sp>
          <p:nvSpPr>
            <p:cNvPr id="171" name="Google Shape;171;p20"/>
            <p:cNvSpPr/>
            <p:nvPr/>
          </p:nvSpPr>
          <p:spPr>
            <a:xfrm>
              <a:off x="2187975" y="1570600"/>
              <a:ext cx="270000" cy="11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0"/>
            <p:cNvSpPr txBox="1"/>
            <p:nvPr/>
          </p:nvSpPr>
          <p:spPr>
            <a:xfrm rot="-5400000">
              <a:off x="2105625" y="2329475"/>
              <a:ext cx="434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980000"/>
                  </a:solidFill>
                </a:rPr>
                <a:t>0.6</a:t>
              </a:r>
              <a:endParaRPr b="1">
                <a:solidFill>
                  <a:srgbClr val="980000"/>
                </a:solidFill>
              </a:endParaRPr>
            </a:p>
          </p:txBody>
        </p:sp>
        <p:sp>
          <p:nvSpPr>
            <p:cNvPr id="173" name="Google Shape;173;p20"/>
            <p:cNvSpPr txBox="1"/>
            <p:nvPr/>
          </p:nvSpPr>
          <p:spPr>
            <a:xfrm rot="-5400000">
              <a:off x="2105625" y="1567475"/>
              <a:ext cx="434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rgbClr val="38761D"/>
                </a:solidFill>
              </a:endParaRPr>
            </a:p>
          </p:txBody>
        </p:sp>
      </p:grpSp>
      <p:grpSp>
        <p:nvGrpSpPr>
          <p:cNvPr id="174" name="Google Shape;174;p20"/>
          <p:cNvGrpSpPr/>
          <p:nvPr/>
        </p:nvGrpSpPr>
        <p:grpSpPr>
          <a:xfrm>
            <a:off x="6009075" y="1855025"/>
            <a:ext cx="400200" cy="1196700"/>
            <a:chOff x="2122875" y="1550225"/>
            <a:chExt cx="400200" cy="1196700"/>
          </a:xfrm>
        </p:grpSpPr>
        <p:sp>
          <p:nvSpPr>
            <p:cNvPr id="175" name="Google Shape;175;p20"/>
            <p:cNvSpPr/>
            <p:nvPr/>
          </p:nvSpPr>
          <p:spPr>
            <a:xfrm>
              <a:off x="2187975" y="1570600"/>
              <a:ext cx="270000" cy="11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0"/>
            <p:cNvSpPr txBox="1"/>
            <p:nvPr/>
          </p:nvSpPr>
          <p:spPr>
            <a:xfrm rot="-5400000">
              <a:off x="2105625" y="2329475"/>
              <a:ext cx="434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980000"/>
                  </a:solidFill>
                </a:rPr>
                <a:t>1.4</a:t>
              </a:r>
              <a:endParaRPr b="1">
                <a:solidFill>
                  <a:srgbClr val="980000"/>
                </a:solidFill>
              </a:endParaRPr>
            </a:p>
          </p:txBody>
        </p:sp>
        <p:sp>
          <p:nvSpPr>
            <p:cNvPr id="177" name="Google Shape;177;p20"/>
            <p:cNvSpPr txBox="1"/>
            <p:nvPr/>
          </p:nvSpPr>
          <p:spPr>
            <a:xfrm rot="-5400000">
              <a:off x="2105625" y="1567475"/>
              <a:ext cx="434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rgbClr val="38761D"/>
                </a:solidFill>
              </a:endParaRPr>
            </a:p>
          </p:txBody>
        </p:sp>
      </p:grpSp>
      <p:grpSp>
        <p:nvGrpSpPr>
          <p:cNvPr id="178" name="Google Shape;178;p20"/>
          <p:cNvGrpSpPr/>
          <p:nvPr/>
        </p:nvGrpSpPr>
        <p:grpSpPr>
          <a:xfrm>
            <a:off x="5170875" y="1855025"/>
            <a:ext cx="400200" cy="1196700"/>
            <a:chOff x="2122875" y="1550225"/>
            <a:chExt cx="400200" cy="1196700"/>
          </a:xfrm>
        </p:grpSpPr>
        <p:sp>
          <p:nvSpPr>
            <p:cNvPr id="179" name="Google Shape;179;p20"/>
            <p:cNvSpPr/>
            <p:nvPr/>
          </p:nvSpPr>
          <p:spPr>
            <a:xfrm>
              <a:off x="2187975" y="1570600"/>
              <a:ext cx="270000" cy="11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0"/>
            <p:cNvSpPr txBox="1"/>
            <p:nvPr/>
          </p:nvSpPr>
          <p:spPr>
            <a:xfrm rot="-5400000">
              <a:off x="2105625" y="2329475"/>
              <a:ext cx="434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980000"/>
                  </a:solidFill>
                </a:rPr>
                <a:t>2.4</a:t>
              </a:r>
              <a:endParaRPr b="1">
                <a:solidFill>
                  <a:srgbClr val="980000"/>
                </a:solidFill>
              </a:endParaRPr>
            </a:p>
          </p:txBody>
        </p:sp>
        <p:sp>
          <p:nvSpPr>
            <p:cNvPr id="181" name="Google Shape;181;p20"/>
            <p:cNvSpPr txBox="1"/>
            <p:nvPr/>
          </p:nvSpPr>
          <p:spPr>
            <a:xfrm rot="-5400000">
              <a:off x="2105625" y="1567475"/>
              <a:ext cx="434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rgbClr val="38761D"/>
                </a:solidFill>
              </a:endParaRPr>
            </a:p>
          </p:txBody>
        </p:sp>
      </p:grpSp>
      <p:sp>
        <p:nvSpPr>
          <p:cNvPr id="182" name="Google Shape;182;p20"/>
          <p:cNvSpPr txBox="1"/>
          <p:nvPr/>
        </p:nvSpPr>
        <p:spPr>
          <a:xfrm>
            <a:off x="6487125" y="2914625"/>
            <a:ext cx="23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C4587"/>
                </a:solidFill>
              </a:rPr>
              <a:t>1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83" name="Google Shape;183;p20"/>
          <p:cNvSpPr txBox="1"/>
          <p:nvPr/>
        </p:nvSpPr>
        <p:spPr>
          <a:xfrm>
            <a:off x="5725125" y="2914625"/>
            <a:ext cx="23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C4587"/>
                </a:solidFill>
              </a:rPr>
              <a:t>2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84" name="Google Shape;184;p20"/>
          <p:cNvSpPr txBox="1"/>
          <p:nvPr/>
        </p:nvSpPr>
        <p:spPr>
          <a:xfrm>
            <a:off x="4886925" y="2914625"/>
            <a:ext cx="23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C4587"/>
                </a:solidFill>
              </a:rPr>
              <a:t>3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369750" y="767413"/>
            <a:ext cx="619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</p:txBody>
      </p:sp>
      <p:cxnSp>
        <p:nvCxnSpPr>
          <p:cNvPr id="186" name="Google Shape;186;p20"/>
          <p:cNvCxnSpPr/>
          <p:nvPr/>
        </p:nvCxnSpPr>
        <p:spPr>
          <a:xfrm>
            <a:off x="5205863" y="4538675"/>
            <a:ext cx="698400" cy="6000"/>
          </a:xfrm>
          <a:prstGeom prst="straightConnector1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20"/>
          <p:cNvCxnSpPr/>
          <p:nvPr/>
        </p:nvCxnSpPr>
        <p:spPr>
          <a:xfrm>
            <a:off x="5997088" y="4538675"/>
            <a:ext cx="698400" cy="6000"/>
          </a:xfrm>
          <a:prstGeom prst="straightConnector1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20"/>
          <p:cNvCxnSpPr/>
          <p:nvPr/>
        </p:nvCxnSpPr>
        <p:spPr>
          <a:xfrm>
            <a:off x="6767763" y="4538675"/>
            <a:ext cx="698400" cy="6000"/>
          </a:xfrm>
          <a:prstGeom prst="straightConnector1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20"/>
          <p:cNvCxnSpPr/>
          <p:nvPr/>
        </p:nvCxnSpPr>
        <p:spPr>
          <a:xfrm rot="10800000" flipH="1">
            <a:off x="5205863" y="4277035"/>
            <a:ext cx="3900" cy="272400"/>
          </a:xfrm>
          <a:prstGeom prst="straightConnector1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" name="Google Shape;190;p20"/>
          <p:cNvCxnSpPr/>
          <p:nvPr/>
        </p:nvCxnSpPr>
        <p:spPr>
          <a:xfrm rot="10800000" flipH="1">
            <a:off x="5891663" y="4277035"/>
            <a:ext cx="3900" cy="272400"/>
          </a:xfrm>
          <a:prstGeom prst="straightConnector1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" name="Google Shape;191;p20"/>
          <p:cNvCxnSpPr/>
          <p:nvPr/>
        </p:nvCxnSpPr>
        <p:spPr>
          <a:xfrm rot="10800000" flipH="1">
            <a:off x="6022542" y="4277035"/>
            <a:ext cx="3900" cy="272400"/>
          </a:xfrm>
          <a:prstGeom prst="straightConnector1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2" name="Google Shape;192;p20"/>
          <p:cNvCxnSpPr/>
          <p:nvPr/>
        </p:nvCxnSpPr>
        <p:spPr>
          <a:xfrm rot="10800000" flipH="1">
            <a:off x="6686821" y="4277035"/>
            <a:ext cx="3900" cy="272400"/>
          </a:xfrm>
          <a:prstGeom prst="straightConnector1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3" name="Google Shape;193;p20"/>
          <p:cNvCxnSpPr/>
          <p:nvPr/>
        </p:nvCxnSpPr>
        <p:spPr>
          <a:xfrm rot="10800000" flipH="1">
            <a:off x="6763021" y="4277035"/>
            <a:ext cx="3900" cy="272400"/>
          </a:xfrm>
          <a:prstGeom prst="straightConnector1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4" name="Google Shape;194;p20"/>
          <p:cNvCxnSpPr/>
          <p:nvPr/>
        </p:nvCxnSpPr>
        <p:spPr>
          <a:xfrm rot="10800000" flipH="1">
            <a:off x="7448821" y="4277035"/>
            <a:ext cx="3900" cy="272400"/>
          </a:xfrm>
          <a:prstGeom prst="straightConnector1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5" name="Google Shape;195;p20"/>
          <p:cNvGrpSpPr/>
          <p:nvPr/>
        </p:nvGrpSpPr>
        <p:grpSpPr>
          <a:xfrm>
            <a:off x="7075875" y="3379025"/>
            <a:ext cx="400200" cy="1196700"/>
            <a:chOff x="2122875" y="1550225"/>
            <a:chExt cx="400200" cy="1196700"/>
          </a:xfrm>
        </p:grpSpPr>
        <p:sp>
          <p:nvSpPr>
            <p:cNvPr id="196" name="Google Shape;196;p20"/>
            <p:cNvSpPr/>
            <p:nvPr/>
          </p:nvSpPr>
          <p:spPr>
            <a:xfrm>
              <a:off x="2187975" y="1570600"/>
              <a:ext cx="270000" cy="11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0"/>
            <p:cNvSpPr txBox="1"/>
            <p:nvPr/>
          </p:nvSpPr>
          <p:spPr>
            <a:xfrm rot="-5400000">
              <a:off x="2105625" y="2329475"/>
              <a:ext cx="434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980000"/>
                  </a:solidFill>
                </a:rPr>
                <a:t>0.4</a:t>
              </a:r>
              <a:endParaRPr b="1">
                <a:solidFill>
                  <a:srgbClr val="980000"/>
                </a:solidFill>
              </a:endParaRPr>
            </a:p>
          </p:txBody>
        </p:sp>
        <p:sp>
          <p:nvSpPr>
            <p:cNvPr id="198" name="Google Shape;198;p20"/>
            <p:cNvSpPr txBox="1"/>
            <p:nvPr/>
          </p:nvSpPr>
          <p:spPr>
            <a:xfrm rot="-5400000">
              <a:off x="2105625" y="1567475"/>
              <a:ext cx="434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rgbClr val="38761D"/>
                </a:solidFill>
              </a:endParaRPr>
            </a:p>
          </p:txBody>
        </p:sp>
      </p:grpSp>
      <p:sp>
        <p:nvSpPr>
          <p:cNvPr id="199" name="Google Shape;199;p20"/>
          <p:cNvSpPr/>
          <p:nvPr/>
        </p:nvSpPr>
        <p:spPr>
          <a:xfrm>
            <a:off x="6382825" y="3404163"/>
            <a:ext cx="270000" cy="11082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0"/>
          <p:cNvSpPr txBox="1"/>
          <p:nvPr/>
        </p:nvSpPr>
        <p:spPr>
          <a:xfrm rot="-5400000">
            <a:off x="6300475" y="4163038"/>
            <a:ext cx="43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80000"/>
                </a:solidFill>
              </a:rPr>
              <a:t>0.6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201" name="Google Shape;201;p20"/>
          <p:cNvSpPr txBox="1"/>
          <p:nvPr/>
        </p:nvSpPr>
        <p:spPr>
          <a:xfrm rot="-5400000">
            <a:off x="6300475" y="3401038"/>
            <a:ext cx="43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8761D"/>
              </a:solidFill>
            </a:endParaRPr>
          </a:p>
        </p:txBody>
      </p:sp>
      <p:grpSp>
        <p:nvGrpSpPr>
          <p:cNvPr id="202" name="Google Shape;202;p20"/>
          <p:cNvGrpSpPr/>
          <p:nvPr/>
        </p:nvGrpSpPr>
        <p:grpSpPr>
          <a:xfrm>
            <a:off x="6001931" y="3383788"/>
            <a:ext cx="400200" cy="1196700"/>
            <a:chOff x="2122875" y="1550225"/>
            <a:chExt cx="400200" cy="1196700"/>
          </a:xfrm>
        </p:grpSpPr>
        <p:sp>
          <p:nvSpPr>
            <p:cNvPr id="203" name="Google Shape;203;p20"/>
            <p:cNvSpPr/>
            <p:nvPr/>
          </p:nvSpPr>
          <p:spPr>
            <a:xfrm>
              <a:off x="2187975" y="1570600"/>
              <a:ext cx="270000" cy="11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0"/>
            <p:cNvSpPr txBox="1"/>
            <p:nvPr/>
          </p:nvSpPr>
          <p:spPr>
            <a:xfrm rot="-5400000">
              <a:off x="2105625" y="2329475"/>
              <a:ext cx="434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980000"/>
                  </a:solidFill>
                </a:rPr>
                <a:t>1.4</a:t>
              </a:r>
              <a:endParaRPr b="1">
                <a:solidFill>
                  <a:srgbClr val="980000"/>
                </a:solidFill>
              </a:endParaRPr>
            </a:p>
          </p:txBody>
        </p:sp>
        <p:sp>
          <p:nvSpPr>
            <p:cNvPr id="205" name="Google Shape;205;p20"/>
            <p:cNvSpPr txBox="1"/>
            <p:nvPr/>
          </p:nvSpPr>
          <p:spPr>
            <a:xfrm rot="-5400000">
              <a:off x="2105625" y="1567475"/>
              <a:ext cx="434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rgbClr val="38761D"/>
                </a:solidFill>
              </a:endParaRPr>
            </a:p>
          </p:txBody>
        </p:sp>
      </p:grpSp>
      <p:grpSp>
        <p:nvGrpSpPr>
          <p:cNvPr id="206" name="Google Shape;206;p20"/>
          <p:cNvGrpSpPr/>
          <p:nvPr/>
        </p:nvGrpSpPr>
        <p:grpSpPr>
          <a:xfrm>
            <a:off x="5323275" y="3379025"/>
            <a:ext cx="400200" cy="1196700"/>
            <a:chOff x="2122875" y="1550225"/>
            <a:chExt cx="400200" cy="1196700"/>
          </a:xfrm>
        </p:grpSpPr>
        <p:sp>
          <p:nvSpPr>
            <p:cNvPr id="207" name="Google Shape;207;p20"/>
            <p:cNvSpPr/>
            <p:nvPr/>
          </p:nvSpPr>
          <p:spPr>
            <a:xfrm>
              <a:off x="2187975" y="1570600"/>
              <a:ext cx="270000" cy="11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0"/>
            <p:cNvSpPr txBox="1"/>
            <p:nvPr/>
          </p:nvSpPr>
          <p:spPr>
            <a:xfrm rot="-5400000">
              <a:off x="2105625" y="2329475"/>
              <a:ext cx="434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980000"/>
                  </a:solidFill>
                </a:rPr>
                <a:t>2.4</a:t>
              </a:r>
              <a:endParaRPr b="1">
                <a:solidFill>
                  <a:srgbClr val="980000"/>
                </a:solidFill>
              </a:endParaRPr>
            </a:p>
          </p:txBody>
        </p:sp>
        <p:sp>
          <p:nvSpPr>
            <p:cNvPr id="209" name="Google Shape;209;p20"/>
            <p:cNvSpPr txBox="1"/>
            <p:nvPr/>
          </p:nvSpPr>
          <p:spPr>
            <a:xfrm rot="-5400000">
              <a:off x="2105625" y="1567475"/>
              <a:ext cx="434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rgbClr val="38761D"/>
                </a:solidFill>
              </a:endParaRPr>
            </a:p>
          </p:txBody>
        </p:sp>
      </p:grpSp>
      <p:sp>
        <p:nvSpPr>
          <p:cNvPr id="210" name="Google Shape;210;p20"/>
          <p:cNvSpPr txBox="1"/>
          <p:nvPr/>
        </p:nvSpPr>
        <p:spPr>
          <a:xfrm>
            <a:off x="6639525" y="4438625"/>
            <a:ext cx="23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C4587"/>
                </a:solidFill>
              </a:rPr>
              <a:t>1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211" name="Google Shape;211;p20"/>
          <p:cNvSpPr txBox="1"/>
          <p:nvPr/>
        </p:nvSpPr>
        <p:spPr>
          <a:xfrm>
            <a:off x="5877525" y="4438625"/>
            <a:ext cx="23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C4587"/>
                </a:solidFill>
              </a:rPr>
              <a:t>2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212" name="Google Shape;212;p20"/>
          <p:cNvSpPr txBox="1"/>
          <p:nvPr/>
        </p:nvSpPr>
        <p:spPr>
          <a:xfrm>
            <a:off x="5039325" y="4438625"/>
            <a:ext cx="23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C4587"/>
                </a:solidFill>
              </a:rPr>
              <a:t>3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213" name="Google Shape;213;p20"/>
          <p:cNvSpPr txBox="1"/>
          <p:nvPr/>
        </p:nvSpPr>
        <p:spPr>
          <a:xfrm>
            <a:off x="369750" y="766068"/>
            <a:ext cx="619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Key (Zipf- ECDF- Uniform ...) </a:t>
            </a:r>
            <a:endParaRPr/>
          </a:p>
        </p:txBody>
      </p:sp>
      <p:sp>
        <p:nvSpPr>
          <p:cNvPr id="214" name="Google Shape;214;p20"/>
          <p:cNvSpPr txBox="1"/>
          <p:nvPr/>
        </p:nvSpPr>
        <p:spPr>
          <a:xfrm>
            <a:off x="366075" y="495125"/>
            <a:ext cx="733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Events: Each events has four properties:  </a:t>
            </a:r>
            <a:r>
              <a:rPr lang="en">
                <a:solidFill>
                  <a:srgbClr val="980000"/>
                </a:solidFill>
              </a:rPr>
              <a:t>Event Time</a:t>
            </a:r>
            <a:r>
              <a:rPr lang="en">
                <a:solidFill>
                  <a:schemeClr val="dk1"/>
                </a:solidFill>
              </a:rPr>
              <a:t>, </a:t>
            </a:r>
            <a:r>
              <a:rPr lang="en">
                <a:solidFill>
                  <a:srgbClr val="980000"/>
                </a:solidFill>
              </a:rPr>
              <a:t>Arrival Time</a:t>
            </a:r>
            <a:r>
              <a:rPr lang="en">
                <a:solidFill>
                  <a:schemeClr val="dk1"/>
                </a:solidFill>
              </a:rPr>
              <a:t>, </a:t>
            </a:r>
            <a:r>
              <a:rPr lang="en">
                <a:solidFill>
                  <a:srgbClr val="980000"/>
                </a:solidFill>
              </a:rPr>
              <a:t>Key</a:t>
            </a:r>
            <a:r>
              <a:rPr lang="en">
                <a:solidFill>
                  <a:schemeClr val="dk1"/>
                </a:solidFill>
              </a:rPr>
              <a:t> and </a:t>
            </a:r>
            <a:r>
              <a:rPr lang="en">
                <a:solidFill>
                  <a:srgbClr val="980000"/>
                </a:solidFill>
              </a:rPr>
              <a:t>Type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215" name="Google Shape;215;p20"/>
          <p:cNvSpPr/>
          <p:nvPr/>
        </p:nvSpPr>
        <p:spPr>
          <a:xfrm>
            <a:off x="8856850" y="1636200"/>
            <a:ext cx="235200" cy="3393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0"/>
          <p:cNvSpPr/>
          <p:nvPr/>
        </p:nvSpPr>
        <p:spPr>
          <a:xfrm>
            <a:off x="8580625" y="1636200"/>
            <a:ext cx="235200" cy="3393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0"/>
          <p:cNvSpPr/>
          <p:nvPr/>
        </p:nvSpPr>
        <p:spPr>
          <a:xfrm>
            <a:off x="8304400" y="1636200"/>
            <a:ext cx="235200" cy="3393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"/>
          <p:cNvSpPr txBox="1"/>
          <p:nvPr/>
        </p:nvSpPr>
        <p:spPr>
          <a:xfrm rot="-5400000">
            <a:off x="7577850" y="3293225"/>
            <a:ext cx="1638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999999"/>
                </a:solidFill>
              </a:rPr>
              <a:t>Window Management</a:t>
            </a:r>
            <a:endParaRPr sz="1100" b="1">
              <a:solidFill>
                <a:srgbClr val="999999"/>
              </a:solidFill>
            </a:endParaRPr>
          </a:p>
        </p:txBody>
      </p:sp>
      <p:sp>
        <p:nvSpPr>
          <p:cNvPr id="219" name="Google Shape;219;p20"/>
          <p:cNvSpPr txBox="1"/>
          <p:nvPr/>
        </p:nvSpPr>
        <p:spPr>
          <a:xfrm rot="-5400000">
            <a:off x="7795600" y="3168300"/>
            <a:ext cx="1813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999999"/>
                </a:solidFill>
              </a:rPr>
              <a:t>State Access Generator </a:t>
            </a:r>
            <a:endParaRPr sz="1100" b="1">
              <a:solidFill>
                <a:srgbClr val="999999"/>
              </a:solidFill>
            </a:endParaRPr>
          </a:p>
        </p:txBody>
      </p:sp>
      <p:sp>
        <p:nvSpPr>
          <p:cNvPr id="220" name="Google Shape;220;p20"/>
          <p:cNvSpPr txBox="1"/>
          <p:nvPr/>
        </p:nvSpPr>
        <p:spPr>
          <a:xfrm rot="-5400000">
            <a:off x="8070600" y="3148425"/>
            <a:ext cx="1813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999999"/>
                </a:solidFill>
              </a:rPr>
              <a:t>Evaluator</a:t>
            </a:r>
            <a:endParaRPr sz="1100" b="1">
              <a:solidFill>
                <a:srgbClr val="999999"/>
              </a:solidFill>
            </a:endParaRPr>
          </a:p>
        </p:txBody>
      </p:sp>
      <p:sp>
        <p:nvSpPr>
          <p:cNvPr id="221" name="Google Shape;221;p20"/>
          <p:cNvSpPr txBox="1"/>
          <p:nvPr/>
        </p:nvSpPr>
        <p:spPr>
          <a:xfrm>
            <a:off x="375756" y="10567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Out of order events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2" name="Google Shape;222;p20"/>
          <p:cNvSpPr txBox="1"/>
          <p:nvPr/>
        </p:nvSpPr>
        <p:spPr>
          <a:xfrm>
            <a:off x="5447022" y="4614002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Out of order events </a:t>
            </a:r>
            <a:endParaRPr sz="1100" b="1">
              <a:solidFill>
                <a:schemeClr val="dk1"/>
              </a:solidFill>
            </a:endParaRPr>
          </a:p>
        </p:txBody>
      </p:sp>
      <p:sp>
        <p:nvSpPr>
          <p:cNvPr id="223" name="Google Shape;223;p20"/>
          <p:cNvSpPr txBox="1"/>
          <p:nvPr/>
        </p:nvSpPr>
        <p:spPr>
          <a:xfrm>
            <a:off x="7906250" y="4882925"/>
            <a:ext cx="5116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666666"/>
                </a:solidFill>
              </a:rPr>
              <a:t>8</a:t>
            </a:r>
            <a:endParaRPr sz="800" b="1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"/>
          <p:cNvSpPr txBox="1"/>
          <p:nvPr/>
        </p:nvSpPr>
        <p:spPr>
          <a:xfrm>
            <a:off x="344350" y="0"/>
            <a:ext cx="8705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/>
              <a:t>Gadget - Window Manager </a:t>
            </a:r>
            <a:endParaRPr sz="2200" b="1"/>
          </a:p>
        </p:txBody>
      </p:sp>
      <p:sp>
        <p:nvSpPr>
          <p:cNvPr id="229" name="Google Shape;229;p21"/>
          <p:cNvSpPr txBox="1"/>
          <p:nvPr/>
        </p:nvSpPr>
        <p:spPr>
          <a:xfrm>
            <a:off x="344350" y="473625"/>
            <a:ext cx="8096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Gadget Window Types:Tumbling windows, Sliding window, Session windows ...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Gadget Window Properties: Start Time- Finish Time,  Window Key, Window Length, Sliding Length , and  Session Gap  </a:t>
            </a:r>
            <a:endParaRPr/>
          </a:p>
        </p:txBody>
      </p:sp>
      <p:sp>
        <p:nvSpPr>
          <p:cNvPr id="230" name="Google Shape;230;p21"/>
          <p:cNvSpPr/>
          <p:nvPr/>
        </p:nvSpPr>
        <p:spPr>
          <a:xfrm>
            <a:off x="1419225" y="1762125"/>
            <a:ext cx="2057400" cy="2190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WindowKey: wKey1</a:t>
            </a:r>
            <a:endParaRPr/>
          </a:p>
        </p:txBody>
      </p:sp>
      <p:sp>
        <p:nvSpPr>
          <p:cNvPr id="231" name="Google Shape;231;p21"/>
          <p:cNvSpPr/>
          <p:nvPr/>
        </p:nvSpPr>
        <p:spPr>
          <a:xfrm>
            <a:off x="3505200" y="1762125"/>
            <a:ext cx="2057400" cy="2190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windowKey: wKey2</a:t>
            </a:r>
            <a:endParaRPr/>
          </a:p>
        </p:txBody>
      </p:sp>
      <p:sp>
        <p:nvSpPr>
          <p:cNvPr id="232" name="Google Shape;232;p21"/>
          <p:cNvSpPr/>
          <p:nvPr/>
        </p:nvSpPr>
        <p:spPr>
          <a:xfrm>
            <a:off x="5581650" y="1752600"/>
            <a:ext cx="2057400" cy="2190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WindowKey: wKey3</a:t>
            </a:r>
            <a:endParaRPr/>
          </a:p>
        </p:txBody>
      </p:sp>
      <p:cxnSp>
        <p:nvCxnSpPr>
          <p:cNvPr id="233" name="Google Shape;233;p21"/>
          <p:cNvCxnSpPr/>
          <p:nvPr/>
        </p:nvCxnSpPr>
        <p:spPr>
          <a:xfrm rot="10800000">
            <a:off x="1419225" y="1950675"/>
            <a:ext cx="9600" cy="22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4" name="Google Shape;234;p21"/>
          <p:cNvCxnSpPr/>
          <p:nvPr/>
        </p:nvCxnSpPr>
        <p:spPr>
          <a:xfrm rot="10800000">
            <a:off x="3495600" y="1962150"/>
            <a:ext cx="9600" cy="22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5" name="Google Shape;235;p21"/>
          <p:cNvSpPr txBox="1"/>
          <p:nvPr/>
        </p:nvSpPr>
        <p:spPr>
          <a:xfrm>
            <a:off x="1295400" y="2055450"/>
            <a:ext cx="28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236" name="Google Shape;236;p21"/>
          <p:cNvSpPr txBox="1"/>
          <p:nvPr/>
        </p:nvSpPr>
        <p:spPr>
          <a:xfrm>
            <a:off x="3362325" y="2093550"/>
            <a:ext cx="28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237" name="Google Shape;237;p21"/>
          <p:cNvSpPr txBox="1"/>
          <p:nvPr/>
        </p:nvSpPr>
        <p:spPr>
          <a:xfrm>
            <a:off x="5381625" y="2084025"/>
            <a:ext cx="57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cxnSp>
        <p:nvCxnSpPr>
          <p:cNvPr id="238" name="Google Shape;238;p21"/>
          <p:cNvCxnSpPr/>
          <p:nvPr/>
        </p:nvCxnSpPr>
        <p:spPr>
          <a:xfrm rot="10800000">
            <a:off x="5562525" y="1962150"/>
            <a:ext cx="9600" cy="22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9" name="Google Shape;239;p21"/>
          <p:cNvSpPr txBox="1"/>
          <p:nvPr/>
        </p:nvSpPr>
        <p:spPr>
          <a:xfrm>
            <a:off x="1438200" y="2263275"/>
            <a:ext cx="61914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/>
              <a:t>Window Start Time = Floor (EventTime/ Window Length ) * Window Length </a:t>
            </a:r>
            <a:endParaRPr sz="1100" i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/>
              <a:t>Window Finish  Time= Window Finish Time + window StartTime</a:t>
            </a:r>
            <a:endParaRPr sz="1100" i="1"/>
          </a:p>
        </p:txBody>
      </p:sp>
      <p:sp>
        <p:nvSpPr>
          <p:cNvPr id="240" name="Google Shape;240;p21"/>
          <p:cNvSpPr/>
          <p:nvPr/>
        </p:nvSpPr>
        <p:spPr>
          <a:xfrm>
            <a:off x="2847975" y="3271838"/>
            <a:ext cx="408900" cy="133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Key1</a:t>
            </a:r>
            <a:endParaRPr sz="700"/>
          </a:p>
        </p:txBody>
      </p:sp>
      <p:sp>
        <p:nvSpPr>
          <p:cNvPr id="241" name="Google Shape;241;p21"/>
          <p:cNvSpPr/>
          <p:nvPr/>
        </p:nvSpPr>
        <p:spPr>
          <a:xfrm>
            <a:off x="2852750" y="3838725"/>
            <a:ext cx="408900" cy="133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    .</a:t>
            </a: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..</a:t>
            </a:r>
            <a:endParaRPr sz="800"/>
          </a:p>
        </p:txBody>
      </p:sp>
      <p:sp>
        <p:nvSpPr>
          <p:cNvPr id="242" name="Google Shape;242;p21"/>
          <p:cNvSpPr/>
          <p:nvPr/>
        </p:nvSpPr>
        <p:spPr>
          <a:xfrm>
            <a:off x="2852738" y="3981450"/>
            <a:ext cx="408900" cy="133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Key n</a:t>
            </a:r>
            <a:endParaRPr sz="600"/>
          </a:p>
        </p:txBody>
      </p:sp>
      <p:sp>
        <p:nvSpPr>
          <p:cNvPr id="243" name="Google Shape;243;p21"/>
          <p:cNvSpPr/>
          <p:nvPr/>
        </p:nvSpPr>
        <p:spPr>
          <a:xfrm>
            <a:off x="2847975" y="3414713"/>
            <a:ext cx="408900" cy="133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Key3</a:t>
            </a:r>
            <a:endParaRPr sz="700"/>
          </a:p>
        </p:txBody>
      </p:sp>
      <p:sp>
        <p:nvSpPr>
          <p:cNvPr id="244" name="Google Shape;244;p21"/>
          <p:cNvSpPr/>
          <p:nvPr/>
        </p:nvSpPr>
        <p:spPr>
          <a:xfrm>
            <a:off x="2847975" y="3555213"/>
            <a:ext cx="408900" cy="133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    .</a:t>
            </a:r>
            <a:endParaRPr sz="700"/>
          </a:p>
        </p:txBody>
      </p:sp>
      <p:sp>
        <p:nvSpPr>
          <p:cNvPr id="245" name="Google Shape;245;p21"/>
          <p:cNvSpPr/>
          <p:nvPr/>
        </p:nvSpPr>
        <p:spPr>
          <a:xfrm>
            <a:off x="2852063" y="3695700"/>
            <a:ext cx="408900" cy="133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    .  </a:t>
            </a:r>
            <a:endParaRPr sz="700"/>
          </a:p>
        </p:txBody>
      </p:sp>
      <p:cxnSp>
        <p:nvCxnSpPr>
          <p:cNvPr id="246" name="Google Shape;246;p21"/>
          <p:cNvCxnSpPr/>
          <p:nvPr/>
        </p:nvCxnSpPr>
        <p:spPr>
          <a:xfrm rot="10800000" flipH="1">
            <a:off x="3256875" y="3329138"/>
            <a:ext cx="186300" cy="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7" name="Google Shape;247;p21"/>
          <p:cNvSpPr/>
          <p:nvPr/>
        </p:nvSpPr>
        <p:spPr>
          <a:xfrm>
            <a:off x="3443175" y="3262333"/>
            <a:ext cx="223800" cy="1332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1"/>
          <p:cNvSpPr/>
          <p:nvPr/>
        </p:nvSpPr>
        <p:spPr>
          <a:xfrm>
            <a:off x="3676575" y="3262288"/>
            <a:ext cx="223800" cy="1332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1"/>
          <p:cNvSpPr/>
          <p:nvPr/>
        </p:nvSpPr>
        <p:spPr>
          <a:xfrm>
            <a:off x="3905175" y="3262288"/>
            <a:ext cx="223800" cy="1332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0" name="Google Shape;250;p21"/>
          <p:cNvCxnSpPr/>
          <p:nvPr/>
        </p:nvCxnSpPr>
        <p:spPr>
          <a:xfrm rot="10800000" flipH="1">
            <a:off x="3256875" y="3481538"/>
            <a:ext cx="186300" cy="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1" name="Google Shape;251;p21"/>
          <p:cNvSpPr/>
          <p:nvPr/>
        </p:nvSpPr>
        <p:spPr>
          <a:xfrm>
            <a:off x="3443175" y="3414733"/>
            <a:ext cx="223800" cy="1332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2" name="Google Shape;252;p21"/>
          <p:cNvCxnSpPr/>
          <p:nvPr/>
        </p:nvCxnSpPr>
        <p:spPr>
          <a:xfrm rot="10800000" flipH="1">
            <a:off x="3256875" y="4014938"/>
            <a:ext cx="186300" cy="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3" name="Google Shape;253;p21"/>
          <p:cNvSpPr/>
          <p:nvPr/>
        </p:nvSpPr>
        <p:spPr>
          <a:xfrm>
            <a:off x="3443175" y="3948133"/>
            <a:ext cx="223800" cy="1332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1"/>
          <p:cNvSpPr/>
          <p:nvPr/>
        </p:nvSpPr>
        <p:spPr>
          <a:xfrm>
            <a:off x="3676575" y="3948088"/>
            <a:ext cx="223800" cy="1332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1"/>
          <p:cNvSpPr/>
          <p:nvPr/>
        </p:nvSpPr>
        <p:spPr>
          <a:xfrm>
            <a:off x="4986338" y="3195638"/>
            <a:ext cx="408900" cy="133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/>
              <a:t>Time 1</a:t>
            </a:r>
            <a:endParaRPr sz="500"/>
          </a:p>
        </p:txBody>
      </p:sp>
      <p:sp>
        <p:nvSpPr>
          <p:cNvPr id="256" name="Google Shape;256;p21"/>
          <p:cNvSpPr/>
          <p:nvPr/>
        </p:nvSpPr>
        <p:spPr>
          <a:xfrm>
            <a:off x="4986350" y="3762525"/>
            <a:ext cx="408900" cy="133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    .</a:t>
            </a: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..</a:t>
            </a:r>
            <a:endParaRPr sz="800"/>
          </a:p>
        </p:txBody>
      </p:sp>
      <p:sp>
        <p:nvSpPr>
          <p:cNvPr id="257" name="Google Shape;257;p21"/>
          <p:cNvSpPr/>
          <p:nvPr/>
        </p:nvSpPr>
        <p:spPr>
          <a:xfrm>
            <a:off x="4986338" y="3905250"/>
            <a:ext cx="408900" cy="133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/>
              <a:t>Time n</a:t>
            </a:r>
            <a:endParaRPr sz="500"/>
          </a:p>
        </p:txBody>
      </p:sp>
      <p:sp>
        <p:nvSpPr>
          <p:cNvPr id="258" name="Google Shape;258;p21"/>
          <p:cNvSpPr/>
          <p:nvPr/>
        </p:nvSpPr>
        <p:spPr>
          <a:xfrm>
            <a:off x="4986338" y="3338513"/>
            <a:ext cx="408900" cy="133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</a:rPr>
              <a:t>Time 2</a:t>
            </a:r>
            <a:endParaRPr sz="700"/>
          </a:p>
        </p:txBody>
      </p:sp>
      <p:sp>
        <p:nvSpPr>
          <p:cNvPr id="259" name="Google Shape;259;p21"/>
          <p:cNvSpPr/>
          <p:nvPr/>
        </p:nvSpPr>
        <p:spPr>
          <a:xfrm>
            <a:off x="4986338" y="3479013"/>
            <a:ext cx="408900" cy="133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    .</a:t>
            </a:r>
            <a:endParaRPr sz="700"/>
          </a:p>
        </p:txBody>
      </p:sp>
      <p:sp>
        <p:nvSpPr>
          <p:cNvPr id="260" name="Google Shape;260;p21"/>
          <p:cNvSpPr/>
          <p:nvPr/>
        </p:nvSpPr>
        <p:spPr>
          <a:xfrm>
            <a:off x="4985663" y="3619500"/>
            <a:ext cx="408900" cy="133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    .  </a:t>
            </a:r>
            <a:endParaRPr sz="700"/>
          </a:p>
        </p:txBody>
      </p:sp>
      <p:cxnSp>
        <p:nvCxnSpPr>
          <p:cNvPr id="261" name="Google Shape;261;p21"/>
          <p:cNvCxnSpPr/>
          <p:nvPr/>
        </p:nvCxnSpPr>
        <p:spPr>
          <a:xfrm rot="10800000" flipH="1">
            <a:off x="5390475" y="3252938"/>
            <a:ext cx="186300" cy="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2" name="Google Shape;262;p21"/>
          <p:cNvSpPr/>
          <p:nvPr/>
        </p:nvSpPr>
        <p:spPr>
          <a:xfrm>
            <a:off x="5581575" y="3186088"/>
            <a:ext cx="223800" cy="1332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1"/>
          <p:cNvSpPr/>
          <p:nvPr/>
        </p:nvSpPr>
        <p:spPr>
          <a:xfrm>
            <a:off x="5814938" y="3186088"/>
            <a:ext cx="223800" cy="1332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4" name="Google Shape;264;p21"/>
          <p:cNvCxnSpPr/>
          <p:nvPr/>
        </p:nvCxnSpPr>
        <p:spPr>
          <a:xfrm rot="10800000" flipH="1">
            <a:off x="5390475" y="3405338"/>
            <a:ext cx="186300" cy="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5" name="Google Shape;265;p21"/>
          <p:cNvSpPr/>
          <p:nvPr/>
        </p:nvSpPr>
        <p:spPr>
          <a:xfrm>
            <a:off x="5576775" y="3338533"/>
            <a:ext cx="223800" cy="1332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6" name="Google Shape;266;p21"/>
          <p:cNvCxnSpPr/>
          <p:nvPr/>
        </p:nvCxnSpPr>
        <p:spPr>
          <a:xfrm rot="10800000" flipH="1">
            <a:off x="5390475" y="3938738"/>
            <a:ext cx="186300" cy="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7" name="Google Shape;267;p21"/>
          <p:cNvSpPr/>
          <p:nvPr/>
        </p:nvSpPr>
        <p:spPr>
          <a:xfrm>
            <a:off x="5576775" y="3871933"/>
            <a:ext cx="223800" cy="1332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1"/>
          <p:cNvSpPr/>
          <p:nvPr/>
        </p:nvSpPr>
        <p:spPr>
          <a:xfrm>
            <a:off x="5810175" y="3871888"/>
            <a:ext cx="223800" cy="1332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1"/>
          <p:cNvSpPr txBox="1"/>
          <p:nvPr/>
        </p:nvSpPr>
        <p:spPr>
          <a:xfrm rot="-5401481">
            <a:off x="2074279" y="3474350"/>
            <a:ext cx="1392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rgbClr val="434343"/>
                </a:solidFill>
              </a:rPr>
              <a:t>Active Window Dictionary</a:t>
            </a:r>
            <a:endParaRPr sz="700" b="1">
              <a:solidFill>
                <a:srgbClr val="434343"/>
              </a:solidFill>
            </a:endParaRPr>
          </a:p>
        </p:txBody>
      </p:sp>
      <p:sp>
        <p:nvSpPr>
          <p:cNvPr id="270" name="Google Shape;270;p21"/>
          <p:cNvSpPr txBox="1"/>
          <p:nvPr/>
        </p:nvSpPr>
        <p:spPr>
          <a:xfrm rot="-5401437">
            <a:off x="4186431" y="3448150"/>
            <a:ext cx="14358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rgbClr val="434343"/>
                </a:solidFill>
              </a:rPr>
              <a:t>Expiring Window Dictionary</a:t>
            </a:r>
            <a:endParaRPr sz="700" b="1">
              <a:solidFill>
                <a:srgbClr val="434343"/>
              </a:solidFill>
            </a:endParaRPr>
          </a:p>
        </p:txBody>
      </p:sp>
      <p:sp>
        <p:nvSpPr>
          <p:cNvPr id="271" name="Google Shape;271;p21"/>
          <p:cNvSpPr/>
          <p:nvPr/>
        </p:nvSpPr>
        <p:spPr>
          <a:xfrm>
            <a:off x="542838" y="1556050"/>
            <a:ext cx="7982100" cy="33933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80000"/>
              </a:solidFill>
            </a:endParaRPr>
          </a:p>
        </p:txBody>
      </p:sp>
      <p:sp>
        <p:nvSpPr>
          <p:cNvPr id="272" name="Google Shape;272;p21"/>
          <p:cNvSpPr/>
          <p:nvPr/>
        </p:nvSpPr>
        <p:spPr>
          <a:xfrm>
            <a:off x="8856850" y="1636200"/>
            <a:ext cx="235200" cy="3393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1"/>
          <p:cNvSpPr/>
          <p:nvPr/>
        </p:nvSpPr>
        <p:spPr>
          <a:xfrm>
            <a:off x="8580625" y="1636200"/>
            <a:ext cx="235200" cy="3393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1"/>
          <p:cNvSpPr/>
          <p:nvPr/>
        </p:nvSpPr>
        <p:spPr>
          <a:xfrm>
            <a:off x="183075" y="1609725"/>
            <a:ext cx="235200" cy="3393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1"/>
          <p:cNvSpPr txBox="1"/>
          <p:nvPr/>
        </p:nvSpPr>
        <p:spPr>
          <a:xfrm rot="-5400000">
            <a:off x="7795600" y="3168300"/>
            <a:ext cx="1813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999999"/>
                </a:solidFill>
              </a:rPr>
              <a:t>State Access Generator </a:t>
            </a:r>
            <a:endParaRPr sz="1100" b="1">
              <a:solidFill>
                <a:srgbClr val="999999"/>
              </a:solidFill>
            </a:endParaRPr>
          </a:p>
        </p:txBody>
      </p:sp>
      <p:sp>
        <p:nvSpPr>
          <p:cNvPr id="276" name="Google Shape;276;p21"/>
          <p:cNvSpPr txBox="1"/>
          <p:nvPr/>
        </p:nvSpPr>
        <p:spPr>
          <a:xfrm rot="-5400000">
            <a:off x="8070600" y="3148425"/>
            <a:ext cx="1813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999999"/>
                </a:solidFill>
              </a:rPr>
              <a:t>Evaluator</a:t>
            </a:r>
            <a:endParaRPr sz="1100" b="1">
              <a:solidFill>
                <a:srgbClr val="999999"/>
              </a:solidFill>
            </a:endParaRPr>
          </a:p>
        </p:txBody>
      </p:sp>
      <p:sp>
        <p:nvSpPr>
          <p:cNvPr id="277" name="Google Shape;277;p21"/>
          <p:cNvSpPr txBox="1"/>
          <p:nvPr/>
        </p:nvSpPr>
        <p:spPr>
          <a:xfrm rot="-5400000">
            <a:off x="-509125" y="3168300"/>
            <a:ext cx="1638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999999"/>
                </a:solidFill>
              </a:rPr>
              <a:t>Event Generator</a:t>
            </a:r>
            <a:endParaRPr sz="1100" b="1">
              <a:solidFill>
                <a:srgbClr val="999999"/>
              </a:solidFill>
            </a:endParaRPr>
          </a:p>
        </p:txBody>
      </p:sp>
      <p:sp>
        <p:nvSpPr>
          <p:cNvPr id="278" name="Google Shape;278;p21"/>
          <p:cNvSpPr txBox="1"/>
          <p:nvPr/>
        </p:nvSpPr>
        <p:spPr>
          <a:xfrm>
            <a:off x="8297125" y="4835700"/>
            <a:ext cx="5116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666666"/>
                </a:solidFill>
              </a:rPr>
              <a:t>9</a:t>
            </a:r>
            <a:endParaRPr sz="800" b="1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1477</Words>
  <Application>Microsoft Macintosh PowerPoint</Application>
  <PresentationFormat>On-screen Show (16:9)</PresentationFormat>
  <Paragraphs>420</Paragraphs>
  <Slides>51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Arial</vt:lpstr>
      <vt:lpstr>Simple Light</vt:lpstr>
      <vt:lpstr>Toward Workload Aware State Management in Streaming Systems</vt:lpstr>
      <vt:lpstr>State Managers in Streaming Systems</vt:lpstr>
      <vt:lpstr>Research  Problem</vt:lpstr>
      <vt:lpstr>Our methodology   </vt:lpstr>
      <vt:lpstr>State workload Characterization</vt:lpstr>
      <vt:lpstr>Read&amp;Write Ratio</vt:lpstr>
      <vt:lpstr>Gadget : A benchmarking system for accurate and fast evaluation of state managers in streaming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Preliminary Results</vt:lpstr>
      <vt:lpstr>PowerPoint Presentation</vt:lpstr>
      <vt:lpstr>Thank you</vt:lpstr>
      <vt:lpstr>Some more experimental results for different operators</vt:lpstr>
      <vt:lpstr>PowerPoint Presentation</vt:lpstr>
      <vt:lpstr>Read&amp;Write Ratio</vt:lpstr>
      <vt:lpstr>Temporal locality</vt:lpstr>
      <vt:lpstr>Hit Rate</vt:lpstr>
      <vt:lpstr>Key Space Size and  Working Set Size</vt:lpstr>
      <vt:lpstr>Key Popularity </vt:lpstr>
      <vt:lpstr>Experiment Results (Tumbling All Window Aggregation)</vt:lpstr>
      <vt:lpstr>Tumbling ALL Window Aggregation</vt:lpstr>
      <vt:lpstr>Tumbling ALL Window - Apply</vt:lpstr>
      <vt:lpstr>Tumbling ALL Window - Apply </vt:lpstr>
      <vt:lpstr>Sliding All Window - Aggregation</vt:lpstr>
      <vt:lpstr>Sliding All Window - Aggregation </vt:lpstr>
      <vt:lpstr>Sliding All Window- Apply</vt:lpstr>
      <vt:lpstr>Sliding All Window- Apply </vt:lpstr>
      <vt:lpstr>Keyed Windows</vt:lpstr>
      <vt:lpstr>Tumbling Keyed Window- Aggregation</vt:lpstr>
      <vt:lpstr>Tumbling Keyed Window- Aggregation</vt:lpstr>
      <vt:lpstr>Tumbling Keyed Window- Process</vt:lpstr>
      <vt:lpstr>Tumbling Keyed Window- Process</vt:lpstr>
      <vt:lpstr>Sliding Keyed Window- Aggregation</vt:lpstr>
      <vt:lpstr>Sliding Keyed Window- Aggregation </vt:lpstr>
      <vt:lpstr>Sliding Keyed Window- Process</vt:lpstr>
      <vt:lpstr>Sliding Keyed Window- Process </vt:lpstr>
      <vt:lpstr>Join Tumbling</vt:lpstr>
      <vt:lpstr>Join Tumbling </vt:lpstr>
      <vt:lpstr>Join Sliding</vt:lpstr>
      <vt:lpstr>Join Sliding</vt:lpstr>
      <vt:lpstr>Keyed Session  window - Process</vt:lpstr>
      <vt:lpstr>Session  window - Process </vt:lpstr>
      <vt:lpstr>Keyed Session window - Aggregate </vt:lpstr>
      <vt:lpstr>Keyed Session window - Aggregate</vt:lpstr>
      <vt:lpstr>Continuous Join</vt:lpstr>
      <vt:lpstr>Continuous Join </vt:lpstr>
      <vt:lpstr>Continuous Aggregation</vt:lpstr>
      <vt:lpstr>Continuous Aggregation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 Workload Aware State Management in Streaming Systems</dc:title>
  <cp:lastModifiedBy>Asyabi, Esmail</cp:lastModifiedBy>
  <cp:revision>2</cp:revision>
  <dcterms:modified xsi:type="dcterms:W3CDTF">2022-06-06T17:51:16Z</dcterms:modified>
</cp:coreProperties>
</file>