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530" r:id="rId2"/>
    <p:sldId id="618" r:id="rId3"/>
    <p:sldId id="619" r:id="rId4"/>
    <p:sldId id="620" r:id="rId5"/>
    <p:sldId id="621" r:id="rId6"/>
    <p:sldId id="606" r:id="rId7"/>
    <p:sldId id="607" r:id="rId8"/>
    <p:sldId id="608" r:id="rId9"/>
    <p:sldId id="581" r:id="rId10"/>
    <p:sldId id="609" r:id="rId11"/>
    <p:sldId id="610" r:id="rId12"/>
    <p:sldId id="611" r:id="rId13"/>
    <p:sldId id="612" r:id="rId14"/>
    <p:sldId id="613" r:id="rId15"/>
    <p:sldId id="614" r:id="rId16"/>
    <p:sldId id="615" r:id="rId17"/>
    <p:sldId id="616" r:id="rId18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DejaVu LGC Sans"/>
        <a:cs typeface="DejaVu LGC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6" autoAdjust="0"/>
    <p:restoredTop sz="86466" autoAdjust="0"/>
  </p:normalViewPr>
  <p:slideViewPr>
    <p:cSldViewPr>
      <p:cViewPr>
        <p:scale>
          <a:sx n="50" d="100"/>
          <a:sy n="50" d="100"/>
        </p:scale>
        <p:origin x="-2274" y="-89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37783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Calibri" pitchFamily="32" charset="0"/>
              <a:buNone/>
              <a:defRPr/>
            </a:pPr>
            <a:endParaRPr lang="en-US">
              <a:latin typeface="Calibri" pitchFamily="32" charset="0"/>
              <a:ea typeface="+mn-ea"/>
              <a:cs typeface="+mn-cs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Calibri" pitchFamily="32" charset="0"/>
              <a:buNone/>
              <a:defRPr/>
            </a:pPr>
            <a:endParaRPr lang="en-US">
              <a:latin typeface="Calibri" pitchFamily="32" charset="0"/>
              <a:ea typeface="+mn-ea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Calibri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Calibri" pitchFamily="32" charset="0"/>
              <a:buNone/>
              <a:defRPr/>
            </a:pPr>
            <a:endParaRPr lang="en-US">
              <a:latin typeface="Calibri" pitchFamily="32" charset="0"/>
              <a:ea typeface="+mn-ea"/>
              <a:cs typeface="+mn-cs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Calibri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FB513B7C-8A08-4ABA-9627-9D97C79A34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2C5A1-ECF5-4685-B1F4-C17A6F6475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E4A06-04A7-4647-A5D0-A2910430D2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7D0BE-887C-4F6A-A0AC-09918D048C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42F78-BBF8-4679-B0DB-DA97F376BE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621F2-C5AA-4F37-A804-16248B906D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78579-87CD-4020-92F1-59D140796E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B3D57-5F81-402A-A825-4BDE666097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90A9A-115E-4D0F-B433-D988FD1965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193B7-4AAC-44F3-8A15-ABA01149DE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59699-C76C-40B1-B36B-C0BF750AD5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313E3-B9D1-4F8A-9518-911944C3E5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898989"/>
              </a:buClr>
              <a:buSzPct val="100000"/>
              <a:buFont typeface="Calibri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Calibri" pitchFamily="3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8000"/>
              </a:lnSpc>
              <a:buClr>
                <a:srgbClr val="000000"/>
              </a:buClr>
              <a:buSzPct val="100000"/>
              <a:buFont typeface="Calibri" pitchFamily="32" charset="0"/>
              <a:buNone/>
              <a:defRPr/>
            </a:pPr>
            <a:endParaRPr lang="en-US">
              <a:latin typeface="Calibri" pitchFamily="32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898989"/>
              </a:buClr>
              <a:buSzPct val="100000"/>
              <a:buFont typeface="Calibri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Calibri" pitchFamily="32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B72DE1B-550A-48C1-A100-9637EE0DF4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2pPr>
      <a:lvl3pPr algn="ctr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3pPr>
      <a:lvl4pPr algn="ctr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4pPr>
      <a:lvl5pPr algn="ctr" defTabSz="457200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5pPr>
      <a:lvl6pPr marL="4572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6pPr>
      <a:lvl7pPr marL="9144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7pPr>
      <a:lvl8pPr marL="13716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8pPr>
      <a:lvl9pPr marL="18288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9pPr>
    </p:titleStyle>
    <p:bodyStyle>
      <a:lvl1pPr marL="341313" indent="-341313" algn="l" defTabSz="457200" rtl="0" eaLnBrk="0" fontAlgn="base" hangingPunct="0">
        <a:lnSpc>
          <a:spcPct val="98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lnSpc>
          <a:spcPct val="98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8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Lecture outline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Classification</a:t>
            </a:r>
          </a:p>
          <a:p>
            <a:pPr eaLnBrk="1" hangingPunct="1"/>
            <a:r>
              <a:rPr lang="en-US" dirty="0" smtClean="0"/>
              <a:t>Naïve </a:t>
            </a:r>
            <a:r>
              <a:rPr lang="en-US" dirty="0" err="1" smtClean="0"/>
              <a:t>Bayes</a:t>
            </a:r>
            <a:r>
              <a:rPr lang="en-US" smtClean="0"/>
              <a:t> </a:t>
            </a:r>
            <a:r>
              <a:rPr lang="en-US" dirty="0" smtClean="0"/>
              <a:t>c</a:t>
            </a:r>
            <a:r>
              <a:rPr lang="en-US" smtClean="0"/>
              <a:t>lassifier</a:t>
            </a:r>
            <a:endParaRPr lang="en-US" dirty="0" smtClean="0"/>
          </a:p>
          <a:p>
            <a:pPr eaLnBrk="1" hangingPunct="1"/>
            <a:r>
              <a:rPr lang="en-US" dirty="0" smtClean="0"/>
              <a:t>Nearest-neighbor classifier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posterior probabilities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Bayes</a:t>
            </a:r>
            <a:r>
              <a:rPr lang="en-US" dirty="0" smtClean="0"/>
              <a:t> Theorem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P(X)</a:t>
            </a:r>
            <a:r>
              <a:rPr lang="en-US" dirty="0" smtClean="0"/>
              <a:t> is constant and can be ignored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P(Y): </a:t>
            </a:r>
            <a:r>
              <a:rPr lang="en-US" dirty="0" smtClean="0"/>
              <a:t>estimated from training data; compute the fraction of training records in each class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P(X|Y)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14599" y="2252198"/>
          <a:ext cx="3673839" cy="872002"/>
        </p:xfrm>
        <a:graphic>
          <a:graphicData uri="http://schemas.openxmlformats.org/presentationml/2006/ole">
            <p:oleObj spid="_x0000_s115714" name="Equation" r:id="rId3" imgW="168876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</a:t>
            </a:r>
            <a:r>
              <a:rPr lang="en-US" dirty="0" err="1" smtClean="0"/>
              <a:t>Bayes</a:t>
            </a:r>
            <a:r>
              <a:rPr lang="en-US" dirty="0" smtClean="0"/>
              <a:t> Classifier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Attribute set </a:t>
            </a:r>
            <a:r>
              <a:rPr lang="en-US" b="1" dirty="0" smtClean="0">
                <a:solidFill>
                  <a:schemeClr val="accent2"/>
                </a:solidFill>
              </a:rPr>
              <a:t>X = {X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,…,</a:t>
            </a:r>
            <a:r>
              <a:rPr lang="en-US" b="1" dirty="0" err="1" smtClean="0">
                <a:solidFill>
                  <a:schemeClr val="accent2"/>
                </a:solidFill>
              </a:rPr>
              <a:t>X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d</a:t>
            </a:r>
            <a:r>
              <a:rPr lang="en-US" b="1" dirty="0" smtClean="0">
                <a:solidFill>
                  <a:schemeClr val="accent2"/>
                </a:solidFill>
              </a:rPr>
              <a:t>}</a:t>
            </a:r>
            <a:r>
              <a:rPr lang="en-US" dirty="0" smtClean="0"/>
              <a:t> consists of </a:t>
            </a:r>
            <a:r>
              <a:rPr lang="en-US" b="1" dirty="0" smtClean="0">
                <a:solidFill>
                  <a:schemeClr val="accent2"/>
                </a:solidFill>
              </a:rPr>
              <a:t>d</a:t>
            </a:r>
            <a:r>
              <a:rPr lang="en-US" dirty="0" smtClean="0"/>
              <a:t> attributes</a:t>
            </a:r>
          </a:p>
          <a:p>
            <a:endParaRPr lang="en-US" baseline="-25000" dirty="0" smtClean="0"/>
          </a:p>
          <a:p>
            <a:r>
              <a:rPr lang="en-US" dirty="0" smtClean="0"/>
              <a:t>Conditional independence: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/>
              <a:t> conditionally independent of </a:t>
            </a:r>
            <a:r>
              <a:rPr lang="en-US" b="1" dirty="0" smtClean="0">
                <a:solidFill>
                  <a:schemeClr val="accent2"/>
                </a:solidFill>
              </a:rPr>
              <a:t>Y</a:t>
            </a:r>
            <a:r>
              <a:rPr lang="en-US" dirty="0" smtClean="0"/>
              <a:t>, given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chemeClr val="accent2"/>
                </a:solidFill>
              </a:rPr>
              <a:t>Pr(X|Y,Z) = Pr(X|Z)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</a:rPr>
              <a:t>Pr(X,Y|Z) = Pr(X|Z)</a:t>
            </a:r>
            <a:r>
              <a:rPr lang="en-US" b="1" dirty="0" err="1" smtClean="0">
                <a:solidFill>
                  <a:schemeClr val="accent2"/>
                </a:solidFill>
              </a:rPr>
              <a:t>xPr</a:t>
            </a:r>
            <a:r>
              <a:rPr lang="en-US" b="1" dirty="0" smtClean="0">
                <a:solidFill>
                  <a:schemeClr val="accent2"/>
                </a:solidFill>
              </a:rPr>
              <a:t>(Y|Z)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2000" y="1676400"/>
          <a:ext cx="5334000" cy="1140604"/>
        </p:xfrm>
        <a:graphic>
          <a:graphicData uri="http://schemas.openxmlformats.org/presentationml/2006/ole">
            <p:oleObj spid="_x0000_s116738" name="Equation" r:id="rId3" imgW="201924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</a:t>
            </a:r>
            <a:r>
              <a:rPr lang="en-US" dirty="0" err="1" smtClean="0"/>
              <a:t>Bayes</a:t>
            </a:r>
            <a:r>
              <a:rPr lang="en-US" dirty="0" smtClean="0"/>
              <a:t> Classifier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Attribute set </a:t>
            </a:r>
            <a:r>
              <a:rPr lang="en-US" b="1" dirty="0" smtClean="0">
                <a:solidFill>
                  <a:schemeClr val="accent2"/>
                </a:solidFill>
              </a:rPr>
              <a:t>X = {X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,…,</a:t>
            </a:r>
            <a:r>
              <a:rPr lang="en-US" b="1" dirty="0" err="1" smtClean="0">
                <a:solidFill>
                  <a:schemeClr val="accent2"/>
                </a:solidFill>
              </a:rPr>
              <a:t>X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d</a:t>
            </a:r>
            <a:r>
              <a:rPr lang="en-US" b="1" dirty="0" smtClean="0">
                <a:solidFill>
                  <a:schemeClr val="accent2"/>
                </a:solidFill>
              </a:rPr>
              <a:t>}</a:t>
            </a:r>
            <a:r>
              <a:rPr lang="en-US" dirty="0" smtClean="0"/>
              <a:t> consists of </a:t>
            </a:r>
            <a:r>
              <a:rPr lang="en-US" b="1" dirty="0" smtClean="0">
                <a:solidFill>
                  <a:schemeClr val="accent2"/>
                </a:solidFill>
              </a:rPr>
              <a:t>d</a:t>
            </a:r>
            <a:r>
              <a:rPr lang="en-US" dirty="0" smtClean="0"/>
              <a:t> attributes</a:t>
            </a:r>
          </a:p>
          <a:p>
            <a:endParaRPr lang="en-US" baseline="-25000" dirty="0" smtClean="0"/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2000" y="1676400"/>
          <a:ext cx="5334000" cy="1140604"/>
        </p:xfrm>
        <a:graphic>
          <a:graphicData uri="http://schemas.openxmlformats.org/presentationml/2006/ole">
            <p:oleObj spid="_x0000_s117762" name="Equation" r:id="rId3" imgW="2019240" imgH="431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81200" y="3530600"/>
          <a:ext cx="4495800" cy="1498600"/>
        </p:xfrm>
        <a:graphic>
          <a:graphicData uri="http://schemas.openxmlformats.org/presentationml/2006/ole">
            <p:oleObj spid="_x0000_s117763" name="Equation" r:id="rId4" imgW="1904760" imgH="63468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probabilities for categorical attributes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Categorical attribute </a:t>
            </a:r>
            <a:r>
              <a:rPr lang="en-US" sz="2400" b="1" dirty="0" smtClean="0">
                <a:solidFill>
                  <a:schemeClr val="accent2"/>
                </a:solidFill>
              </a:rPr>
              <a:t>X</a:t>
            </a:r>
            <a:r>
              <a:rPr lang="en-US" sz="2400" b="1" baseline="-25000" dirty="0" smtClean="0">
                <a:solidFill>
                  <a:schemeClr val="accent2"/>
                </a:solidFill>
              </a:rPr>
              <a:t>i</a:t>
            </a:r>
          </a:p>
          <a:p>
            <a:r>
              <a:rPr lang="en-US" sz="2400" b="1" dirty="0" smtClean="0">
                <a:solidFill>
                  <a:schemeClr val="accent2"/>
                </a:solidFill>
              </a:rPr>
              <a:t>Pr(Xi = </a:t>
            </a:r>
            <a:r>
              <a:rPr lang="en-US" sz="2400" b="1" dirty="0" err="1" smtClean="0">
                <a:solidFill>
                  <a:schemeClr val="accent2"/>
                </a:solidFill>
              </a:rPr>
              <a:t>xi|Y</a:t>
            </a:r>
            <a:r>
              <a:rPr lang="en-US" sz="2400" b="1" dirty="0" smtClean="0">
                <a:solidFill>
                  <a:schemeClr val="accent2"/>
                </a:solidFill>
              </a:rPr>
              <a:t>=y)</a:t>
            </a:r>
            <a:r>
              <a:rPr lang="en-US" sz="2400" dirty="0" smtClean="0"/>
              <a:t>: fraction of training instances in class </a:t>
            </a:r>
            <a:r>
              <a:rPr lang="en-US" sz="2400" b="1" dirty="0" smtClean="0">
                <a:solidFill>
                  <a:schemeClr val="accent2"/>
                </a:solidFill>
              </a:rPr>
              <a:t>y</a:t>
            </a:r>
            <a:r>
              <a:rPr lang="en-US" sz="2400" dirty="0" smtClean="0"/>
              <a:t> that take value </a:t>
            </a:r>
            <a:r>
              <a:rPr lang="en-US" sz="2400" b="1" dirty="0" smtClean="0">
                <a:solidFill>
                  <a:schemeClr val="accent2"/>
                </a:solidFill>
              </a:rPr>
              <a:t>x</a:t>
            </a:r>
            <a:r>
              <a:rPr lang="en-US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on the </a:t>
            </a:r>
            <a:r>
              <a:rPr lang="en-US" sz="2400" b="1" dirty="0" err="1" smtClean="0">
                <a:solidFill>
                  <a:schemeClr val="accent2"/>
                </a:solidFill>
              </a:rPr>
              <a:t>i</a:t>
            </a:r>
            <a:r>
              <a:rPr lang="en-US" sz="2400" dirty="0" err="1" smtClean="0"/>
              <a:t>-th</a:t>
            </a:r>
            <a:r>
              <a:rPr lang="en-US" sz="2400" dirty="0" smtClean="0"/>
              <a:t> attribute</a:t>
            </a: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1" y="2971800"/>
            <a:ext cx="5257799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1" y="3733800"/>
            <a:ext cx="327660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457200" rtl="0" eaLnBrk="0" fontAlgn="base" latinLnBrk="0" hangingPunct="0">
              <a:lnSpc>
                <a:spcPct val="98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Pr(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homeOwner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2400" b="1" i="0" u="none" strike="noStrike" kern="0" cap="none" spc="0" normalizeH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yes|No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= 3/7</a:t>
            </a:r>
          </a:p>
          <a:p>
            <a:pPr marL="341313" marR="0" lvl="0" indent="-341313" algn="l" defTabSz="457200" rtl="0" eaLnBrk="0" fontAlgn="base" latinLnBrk="0" hangingPunct="0">
              <a:lnSpc>
                <a:spcPct val="98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endParaRPr lang="en-US" sz="2400" b="1" kern="0" dirty="0" smtClean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0" fontAlgn="base" latinLnBrk="0" hangingPunct="0">
              <a:lnSpc>
                <a:spcPct val="98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Pr(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MaritalStatus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Single| Yes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= 2/3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conditional probabilities for continuous attributes?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Discretization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How can we </a:t>
            </a:r>
            <a:r>
              <a:rPr lang="en-US" dirty="0" err="1" smtClean="0"/>
              <a:t>discretize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</a:t>
            </a:r>
            <a:r>
              <a:rPr lang="en-US" dirty="0" err="1" smtClean="0"/>
              <a:t>Bayes</a:t>
            </a:r>
            <a:r>
              <a:rPr lang="en-US" dirty="0" smtClean="0"/>
              <a:t> Classifier: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X’ = (</a:t>
            </a:r>
            <a:r>
              <a:rPr lang="en-US" b="1" dirty="0" err="1" smtClean="0">
                <a:solidFill>
                  <a:schemeClr val="accent2"/>
                </a:solidFill>
              </a:rPr>
              <a:t>HomeOwner</a:t>
            </a:r>
            <a:r>
              <a:rPr lang="en-US" b="1" dirty="0" smtClean="0">
                <a:solidFill>
                  <a:schemeClr val="accent2"/>
                </a:solidFill>
              </a:rPr>
              <a:t> = No, </a:t>
            </a:r>
            <a:r>
              <a:rPr lang="en-US" b="1" dirty="0" err="1" smtClean="0">
                <a:solidFill>
                  <a:schemeClr val="accent2"/>
                </a:solidFill>
              </a:rPr>
              <a:t>MaritalStatus</a:t>
            </a:r>
            <a:r>
              <a:rPr lang="en-US" b="1" dirty="0" smtClean="0">
                <a:solidFill>
                  <a:schemeClr val="accent2"/>
                </a:solidFill>
              </a:rPr>
              <a:t> = Married, Income=120K)</a:t>
            </a:r>
          </a:p>
          <a:p>
            <a:r>
              <a:rPr lang="en-US" dirty="0" smtClean="0"/>
              <a:t>Need to compute </a:t>
            </a:r>
            <a:r>
              <a:rPr lang="en-US" b="1" dirty="0" smtClean="0">
                <a:solidFill>
                  <a:schemeClr val="accent2"/>
                </a:solidFill>
              </a:rPr>
              <a:t>Pr(Y|X’) </a:t>
            </a:r>
            <a:r>
              <a:rPr lang="en-US" dirty="0" smtClean="0"/>
              <a:t>or </a:t>
            </a:r>
            <a:r>
              <a:rPr lang="en-US" b="1" dirty="0" smtClean="0">
                <a:solidFill>
                  <a:schemeClr val="accent2"/>
                </a:solidFill>
              </a:rPr>
              <a:t>Pr(Y)</a:t>
            </a:r>
            <a:r>
              <a:rPr lang="en-US" b="1" dirty="0" err="1" smtClean="0">
                <a:solidFill>
                  <a:schemeClr val="accent2"/>
                </a:solidFill>
              </a:rPr>
              <a:t>xPr</a:t>
            </a:r>
            <a:r>
              <a:rPr lang="en-US" b="1" dirty="0" smtClean="0">
                <a:solidFill>
                  <a:schemeClr val="accent2"/>
                </a:solidFill>
              </a:rPr>
              <a:t>(X’|Y)</a:t>
            </a:r>
          </a:p>
          <a:p>
            <a:r>
              <a:rPr lang="en-US" dirty="0" smtClean="0"/>
              <a:t>But </a:t>
            </a:r>
            <a:r>
              <a:rPr lang="en-US" b="1" dirty="0" smtClean="0">
                <a:solidFill>
                  <a:schemeClr val="accent2"/>
                </a:solidFill>
              </a:rPr>
              <a:t>Pr(X’|Y)</a:t>
            </a:r>
            <a:r>
              <a:rPr lang="en-US" dirty="0" smtClean="0"/>
              <a:t> is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</a:rPr>
              <a:t>Y = No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Pr(HO=</a:t>
            </a:r>
            <a:r>
              <a:rPr lang="en-US" dirty="0" err="1" smtClean="0"/>
              <a:t>No|No</a:t>
            </a:r>
            <a:r>
              <a:rPr lang="en-US" dirty="0" smtClean="0"/>
              <a:t>)</a:t>
            </a:r>
            <a:r>
              <a:rPr lang="en-US" dirty="0" err="1" smtClean="0"/>
              <a:t>xPr</a:t>
            </a:r>
            <a:r>
              <a:rPr lang="en-US" dirty="0" smtClean="0"/>
              <a:t>(MS=</a:t>
            </a:r>
            <a:r>
              <a:rPr lang="en-US" dirty="0" err="1" smtClean="0"/>
              <a:t>Married|No</a:t>
            </a:r>
            <a:r>
              <a:rPr lang="en-US" dirty="0" smtClean="0"/>
              <a:t>)</a:t>
            </a:r>
            <a:r>
              <a:rPr lang="en-US" dirty="0" err="1" smtClean="0"/>
              <a:t>xPr</a:t>
            </a:r>
            <a:r>
              <a:rPr lang="en-US" dirty="0" smtClean="0"/>
              <a:t>(Inc=120K|No) = 4/7x4/7x0.0072 = 0.0024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</a:rPr>
              <a:t>Y=Yes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Pr(HO=</a:t>
            </a:r>
            <a:r>
              <a:rPr lang="en-US" dirty="0" err="1" smtClean="0"/>
              <a:t>No|Yes</a:t>
            </a:r>
            <a:r>
              <a:rPr lang="en-US" dirty="0" smtClean="0"/>
              <a:t>)</a:t>
            </a:r>
            <a:r>
              <a:rPr lang="en-US" dirty="0" err="1" smtClean="0"/>
              <a:t>xPr</a:t>
            </a:r>
            <a:r>
              <a:rPr lang="en-US" dirty="0" smtClean="0"/>
              <a:t>(MS=</a:t>
            </a:r>
            <a:r>
              <a:rPr lang="en-US" dirty="0" err="1" smtClean="0"/>
              <a:t>Married|Yes</a:t>
            </a:r>
            <a:r>
              <a:rPr lang="en-US" dirty="0" smtClean="0"/>
              <a:t>)</a:t>
            </a:r>
            <a:r>
              <a:rPr lang="en-US" dirty="0" err="1" smtClean="0"/>
              <a:t>xPr</a:t>
            </a:r>
            <a:r>
              <a:rPr lang="en-US" dirty="0" smtClean="0"/>
              <a:t>(Inc=120K|Yes) = 1x0x1.2x10</a:t>
            </a:r>
            <a:r>
              <a:rPr lang="en-US" baseline="30000" dirty="0" smtClean="0"/>
              <a:t>-9</a:t>
            </a:r>
            <a:r>
              <a:rPr lang="en-US" dirty="0" smtClean="0"/>
              <a:t> = 0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</a:t>
            </a:r>
            <a:r>
              <a:rPr lang="en-US" dirty="0" err="1" smtClean="0"/>
              <a:t>Bayes</a:t>
            </a:r>
            <a:r>
              <a:rPr lang="en-US" dirty="0" smtClean="0"/>
              <a:t> Classifier: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X’ = (</a:t>
            </a:r>
            <a:r>
              <a:rPr lang="en-US" b="1" dirty="0" err="1" smtClean="0">
                <a:solidFill>
                  <a:schemeClr val="accent2"/>
                </a:solidFill>
              </a:rPr>
              <a:t>HomeOwner</a:t>
            </a:r>
            <a:r>
              <a:rPr lang="en-US" b="1" dirty="0" smtClean="0">
                <a:solidFill>
                  <a:schemeClr val="accent2"/>
                </a:solidFill>
              </a:rPr>
              <a:t> = No, </a:t>
            </a:r>
            <a:r>
              <a:rPr lang="en-US" b="1" dirty="0" err="1" smtClean="0">
                <a:solidFill>
                  <a:schemeClr val="accent2"/>
                </a:solidFill>
              </a:rPr>
              <a:t>MaritalStatus</a:t>
            </a:r>
            <a:r>
              <a:rPr lang="en-US" b="1" dirty="0" smtClean="0">
                <a:solidFill>
                  <a:schemeClr val="accent2"/>
                </a:solidFill>
              </a:rPr>
              <a:t> = Married, Income=120K)</a:t>
            </a:r>
          </a:p>
          <a:p>
            <a:r>
              <a:rPr lang="en-US" dirty="0" smtClean="0"/>
              <a:t>Need to compute </a:t>
            </a:r>
            <a:r>
              <a:rPr lang="en-US" b="1" dirty="0" smtClean="0">
                <a:solidFill>
                  <a:schemeClr val="accent2"/>
                </a:solidFill>
              </a:rPr>
              <a:t>Pr(Y|X’) </a:t>
            </a:r>
            <a:r>
              <a:rPr lang="en-US" dirty="0" smtClean="0"/>
              <a:t>or </a:t>
            </a:r>
            <a:r>
              <a:rPr lang="en-US" b="1" dirty="0" smtClean="0">
                <a:solidFill>
                  <a:schemeClr val="accent2"/>
                </a:solidFill>
              </a:rPr>
              <a:t>Pr(Y)</a:t>
            </a:r>
            <a:r>
              <a:rPr lang="en-US" b="1" dirty="0" err="1" smtClean="0">
                <a:solidFill>
                  <a:schemeClr val="accent2"/>
                </a:solidFill>
              </a:rPr>
              <a:t>xPr</a:t>
            </a:r>
            <a:r>
              <a:rPr lang="en-US" b="1" dirty="0" smtClean="0">
                <a:solidFill>
                  <a:schemeClr val="accent2"/>
                </a:solidFill>
              </a:rPr>
              <a:t>(X’|Y)</a:t>
            </a:r>
          </a:p>
          <a:p>
            <a:r>
              <a:rPr lang="en-US" dirty="0" smtClean="0"/>
              <a:t>But </a:t>
            </a:r>
            <a:r>
              <a:rPr lang="en-US" b="1" dirty="0" smtClean="0">
                <a:solidFill>
                  <a:schemeClr val="accent2"/>
                </a:solidFill>
              </a:rPr>
              <a:t>Pr(X’|Y = Yes)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chemeClr val="accent2"/>
                </a:solidFill>
              </a:rPr>
              <a:t>0</a:t>
            </a:r>
            <a:r>
              <a:rPr lang="en-US" dirty="0" smtClean="0"/>
              <a:t>?</a:t>
            </a:r>
          </a:p>
          <a:p>
            <a:r>
              <a:rPr lang="en-US" dirty="0" smtClean="0"/>
              <a:t>Correction process: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lvl="2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00399" y="4495800"/>
          <a:ext cx="3920613" cy="838200"/>
        </p:xfrm>
        <a:graphic>
          <a:graphicData uri="http://schemas.openxmlformats.org/presentationml/2006/ole">
            <p:oleObj spid="_x0000_s118786" name="Equation" r:id="rId3" imgW="1841400" imgH="39348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5410200"/>
            <a:ext cx="624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2"/>
                </a:solidFill>
              </a:rPr>
              <a:t>n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c</a:t>
            </a:r>
            <a:r>
              <a:rPr lang="en-US" b="1" dirty="0" smtClean="0">
                <a:solidFill>
                  <a:schemeClr val="accent2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> number of training examples from class </a:t>
            </a:r>
            <a:r>
              <a:rPr lang="en-US" b="1" dirty="0" err="1" smtClean="0">
                <a:solidFill>
                  <a:schemeClr val="accent2"/>
                </a:solidFill>
              </a:rPr>
              <a:t>y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dirty="0" smtClean="0">
                <a:solidFill>
                  <a:schemeClr val="tx1"/>
                </a:solidFill>
              </a:rPr>
              <a:t> that take value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b="1" baseline="-25000" dirty="0" smtClean="0">
                <a:solidFill>
                  <a:schemeClr val="accent2"/>
                </a:solidFill>
              </a:rPr>
              <a:t>i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n: </a:t>
            </a:r>
            <a:r>
              <a:rPr lang="en-US" dirty="0" smtClean="0">
                <a:solidFill>
                  <a:schemeClr val="tx1"/>
                </a:solidFill>
              </a:rPr>
              <a:t>total number of instances from class </a:t>
            </a:r>
            <a:r>
              <a:rPr lang="en-US" b="1" dirty="0" err="1" smtClean="0">
                <a:solidFill>
                  <a:schemeClr val="accent2"/>
                </a:solidFill>
              </a:rPr>
              <a:t>y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m:</a:t>
            </a:r>
            <a:r>
              <a:rPr lang="en-US" dirty="0" smtClean="0">
                <a:solidFill>
                  <a:schemeClr val="tx1"/>
                </a:solidFill>
              </a:rPr>
              <a:t> equivalent sample size (balance between prior and posterior)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p: </a:t>
            </a:r>
            <a:r>
              <a:rPr lang="en-US" dirty="0" smtClean="0">
                <a:solidFill>
                  <a:schemeClr val="tx1"/>
                </a:solidFill>
              </a:rPr>
              <a:t> user-specified parameter (prior probability)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Naïve </a:t>
            </a:r>
            <a:r>
              <a:rPr lang="en-US" dirty="0" err="1" smtClean="0"/>
              <a:t>Bayes</a:t>
            </a:r>
            <a:r>
              <a:rPr lang="en-US" dirty="0" smtClean="0"/>
              <a:t> Classifier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Robust to isolated noise points </a:t>
            </a:r>
          </a:p>
          <a:p>
            <a:pPr lvl="1"/>
            <a:r>
              <a:rPr lang="en-US" dirty="0" smtClean="0"/>
              <a:t>noise points are averaged out</a:t>
            </a:r>
          </a:p>
          <a:p>
            <a:r>
              <a:rPr lang="en-US" dirty="0" smtClean="0"/>
              <a:t>Handles missing values </a:t>
            </a:r>
          </a:p>
          <a:p>
            <a:pPr lvl="1"/>
            <a:r>
              <a:rPr lang="en-US" dirty="0" smtClean="0"/>
              <a:t>Ignoring missing-value examples</a:t>
            </a:r>
          </a:p>
          <a:p>
            <a:r>
              <a:rPr lang="en-US" dirty="0" smtClean="0"/>
              <a:t>Robust to irrelevant attributes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b="1" baseline="-25000" dirty="0" smtClean="0">
                <a:solidFill>
                  <a:schemeClr val="accent2"/>
                </a:solidFill>
              </a:rPr>
              <a:t>i</a:t>
            </a:r>
            <a:r>
              <a:rPr lang="en-US" dirty="0" smtClean="0"/>
              <a:t> is irrelevant, </a:t>
            </a:r>
            <a:r>
              <a:rPr lang="en-US" b="1" dirty="0" smtClean="0">
                <a:solidFill>
                  <a:schemeClr val="accent2"/>
                </a:solidFill>
              </a:rPr>
              <a:t>P(</a:t>
            </a:r>
            <a:r>
              <a:rPr lang="en-US" b="1" dirty="0" err="1" smtClean="0">
                <a:solidFill>
                  <a:schemeClr val="accent2"/>
                </a:solidFill>
              </a:rPr>
              <a:t>X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b="1" dirty="0" err="1" smtClean="0">
                <a:solidFill>
                  <a:schemeClr val="accent2"/>
                </a:solidFill>
              </a:rPr>
              <a:t>|Y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 becomes almost uniform</a:t>
            </a:r>
          </a:p>
          <a:p>
            <a:r>
              <a:rPr lang="en-US" dirty="0" smtClean="0"/>
              <a:t>Correlated attributes degrade the performance of NB classifier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Eager </a:t>
            </a:r>
            <a:r>
              <a:rPr lang="en-US" dirty="0" err="1" smtClean="0"/>
              <a:t>vs</a:t>
            </a:r>
            <a:r>
              <a:rPr lang="en-US" dirty="0" smtClean="0"/>
              <a:t> Lazy learners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Eager learners: learn the model as soon as the training data becomes available</a:t>
            </a:r>
          </a:p>
          <a:p>
            <a:endParaRPr lang="en-US" dirty="0" smtClean="0"/>
          </a:p>
          <a:p>
            <a:r>
              <a:rPr lang="en-US" dirty="0" smtClean="0"/>
              <a:t>Lazy learners: delay model-building until testing data needs to be classified</a:t>
            </a:r>
          </a:p>
          <a:p>
            <a:pPr lvl="1"/>
            <a:r>
              <a:rPr lang="en-US" dirty="0" smtClean="0"/>
              <a:t>Rote classifier: memorizes the entire training data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k-nearest neighbor classifiers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3400" y="1600200"/>
          <a:ext cx="7848600" cy="3640138"/>
        </p:xfrm>
        <a:graphic>
          <a:graphicData uri="http://schemas.openxmlformats.org/presentationml/2006/ole">
            <p:oleObj spid="_x0000_s140290" name="VISIO" r:id="rId3" imgW="9756360" imgH="4523760" progId="">
              <p:embed/>
            </p:oleObj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0" y="5257800"/>
            <a:ext cx="7696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sz="2400" b="0" dirty="0">
                <a:solidFill>
                  <a:schemeClr val="tx1"/>
                </a:solidFill>
              </a:rPr>
              <a:t>    </a:t>
            </a:r>
            <a:r>
              <a:rPr lang="en-US" sz="2400" b="1" dirty="0" smtClean="0">
                <a:solidFill>
                  <a:schemeClr val="accent2"/>
                </a:solidFill>
              </a:rPr>
              <a:t>k</a:t>
            </a:r>
            <a:r>
              <a:rPr lang="en-US" sz="2400" b="0" dirty="0" smtClean="0">
                <a:solidFill>
                  <a:schemeClr val="tx1"/>
                </a:solidFill>
              </a:rPr>
              <a:t>-nearest </a:t>
            </a:r>
            <a:r>
              <a:rPr lang="en-US" sz="2400" b="0" dirty="0">
                <a:solidFill>
                  <a:schemeClr val="tx1"/>
                </a:solidFill>
              </a:rPr>
              <a:t>neighbors of a record </a:t>
            </a:r>
            <a:r>
              <a:rPr lang="en-US" sz="2400" b="1" dirty="0">
                <a:solidFill>
                  <a:schemeClr val="accent2"/>
                </a:solidFill>
              </a:rPr>
              <a:t>x</a:t>
            </a:r>
            <a:r>
              <a:rPr lang="en-US" sz="2400" b="0" dirty="0">
                <a:solidFill>
                  <a:schemeClr val="tx1"/>
                </a:solidFill>
              </a:rPr>
              <a:t> are data points that have the </a:t>
            </a:r>
            <a:r>
              <a:rPr lang="en-US" sz="2400" b="1" dirty="0">
                <a:solidFill>
                  <a:schemeClr val="accent2"/>
                </a:solidFill>
              </a:rPr>
              <a:t>k</a:t>
            </a:r>
            <a:r>
              <a:rPr lang="en-US" sz="2400" b="0" dirty="0">
                <a:solidFill>
                  <a:schemeClr val="tx1"/>
                </a:solidFill>
              </a:rPr>
              <a:t> smallest distance to </a:t>
            </a:r>
            <a:r>
              <a:rPr lang="en-US" sz="2400" b="1" dirty="0">
                <a:solidFill>
                  <a:schemeClr val="accent2"/>
                </a:solidFill>
              </a:rPr>
              <a:t>x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/>
              <a:t>-nearest neighbor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data record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/>
              <a:t> find its </a:t>
            </a:r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/>
              <a:t> closest points</a:t>
            </a:r>
          </a:p>
          <a:p>
            <a:pPr lvl="1"/>
            <a:r>
              <a:rPr lang="en-US" dirty="0" smtClean="0"/>
              <a:t>Closeness: Euclidean, Hamming, </a:t>
            </a:r>
            <a:r>
              <a:rPr lang="en-US" dirty="0" err="1" smtClean="0"/>
              <a:t>Jaccard</a:t>
            </a:r>
            <a:r>
              <a:rPr lang="en-US" dirty="0" smtClean="0"/>
              <a:t> distance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Determine the class of </a:t>
            </a:r>
            <a:r>
              <a:rPr lang="en-US" b="1" dirty="0" smtClean="0">
                <a:solidFill>
                  <a:schemeClr val="accent2"/>
                </a:solidFill>
              </a:rPr>
              <a:t>x </a:t>
            </a:r>
            <a:r>
              <a:rPr lang="en-US" dirty="0" smtClean="0"/>
              <a:t>based on the classes in the neighbor list</a:t>
            </a:r>
          </a:p>
          <a:p>
            <a:pPr lvl="1"/>
            <a:r>
              <a:rPr lang="en-US" dirty="0" smtClean="0"/>
              <a:t>Majority vote</a:t>
            </a:r>
          </a:p>
          <a:p>
            <a:pPr lvl="1"/>
            <a:r>
              <a:rPr lang="en-US" dirty="0" smtClean="0"/>
              <a:t>Weigh the vote according to distance</a:t>
            </a:r>
          </a:p>
          <a:p>
            <a:pPr lvl="2"/>
            <a:r>
              <a:rPr lang="en-US" dirty="0" smtClean="0"/>
              <a:t> e.g., weight factor, w = 1/d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Probabilistic voting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nearest-neighbor classifiers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Instance of </a:t>
            </a:r>
            <a:r>
              <a:rPr lang="en-US" b="1" i="1" dirty="0" smtClean="0"/>
              <a:t>instance-based</a:t>
            </a:r>
            <a:r>
              <a:rPr lang="en-US" dirty="0" smtClean="0"/>
              <a:t> learning</a:t>
            </a:r>
          </a:p>
          <a:p>
            <a:r>
              <a:rPr lang="en-US" dirty="0" smtClean="0"/>
              <a:t>No model building (lazy learners)</a:t>
            </a:r>
          </a:p>
          <a:p>
            <a:pPr lvl="1"/>
            <a:r>
              <a:rPr lang="en-US" dirty="0" smtClean="0"/>
              <a:t>Lazy learners: computational time in classification</a:t>
            </a:r>
          </a:p>
          <a:p>
            <a:pPr lvl="1"/>
            <a:r>
              <a:rPr lang="en-US" dirty="0" smtClean="0"/>
              <a:t>Eager learners: computational time in model building</a:t>
            </a:r>
          </a:p>
          <a:p>
            <a:r>
              <a:rPr lang="en-US" dirty="0" smtClean="0"/>
              <a:t>Decision trees try to find global models, k-NN take into account local information</a:t>
            </a:r>
          </a:p>
          <a:p>
            <a:r>
              <a:rPr lang="en-US" dirty="0" smtClean="0"/>
              <a:t>K-NN classifiers depend a lot on the choice of proximity measure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Bayes</a:t>
            </a:r>
            <a:r>
              <a:rPr lang="en-US" dirty="0" smtClean="0"/>
              <a:t>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X, Y </a:t>
            </a:r>
            <a:r>
              <a:rPr lang="en-US" dirty="0" smtClean="0"/>
              <a:t>random variables</a:t>
            </a:r>
          </a:p>
          <a:p>
            <a:r>
              <a:rPr lang="en-US" dirty="0" smtClean="0"/>
              <a:t>Joint probability: </a:t>
            </a:r>
            <a:r>
              <a:rPr lang="en-US" b="1" dirty="0" smtClean="0">
                <a:solidFill>
                  <a:schemeClr val="accent2"/>
                </a:solidFill>
              </a:rPr>
              <a:t>Pr(X=</a:t>
            </a:r>
            <a:r>
              <a:rPr lang="en-US" b="1" dirty="0" err="1" smtClean="0">
                <a:solidFill>
                  <a:schemeClr val="accent2"/>
                </a:solidFill>
              </a:rPr>
              <a:t>x,Y</a:t>
            </a:r>
            <a:r>
              <a:rPr lang="en-US" b="1" dirty="0" smtClean="0">
                <a:solidFill>
                  <a:schemeClr val="accent2"/>
                </a:solidFill>
              </a:rPr>
              <a:t>=y)</a:t>
            </a:r>
          </a:p>
          <a:p>
            <a:r>
              <a:rPr lang="en-US" dirty="0" smtClean="0"/>
              <a:t>Conditional probability: </a:t>
            </a:r>
            <a:r>
              <a:rPr lang="en-US" b="1" dirty="0" smtClean="0">
                <a:solidFill>
                  <a:schemeClr val="accent2"/>
                </a:solidFill>
              </a:rPr>
              <a:t>Pr(Y=y | X=x)</a:t>
            </a:r>
          </a:p>
          <a:p>
            <a:r>
              <a:rPr lang="en-US" dirty="0" smtClean="0"/>
              <a:t>Relationship between joint and conditional probability distributions</a:t>
            </a:r>
          </a:p>
          <a:p>
            <a:endParaRPr lang="en-US" dirty="0" smtClean="0"/>
          </a:p>
          <a:p>
            <a:r>
              <a:rPr lang="en-US" b="1" dirty="0" err="1" smtClean="0">
                <a:solidFill>
                  <a:srgbClr val="FF0000"/>
                </a:solidFill>
              </a:rPr>
              <a:t>Bayes</a:t>
            </a:r>
            <a:r>
              <a:rPr lang="en-US" b="1" dirty="0" smtClean="0">
                <a:solidFill>
                  <a:srgbClr val="FF0000"/>
                </a:solidFill>
              </a:rPr>
              <a:t> Theorem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05000" y="4572000"/>
          <a:ext cx="6600825" cy="457200"/>
        </p:xfrm>
        <a:graphic>
          <a:graphicData uri="http://schemas.openxmlformats.org/presentationml/2006/ole">
            <p:oleObj spid="_x0000_s114690" name="Equation" r:id="rId3" imgW="2933640" imgH="203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95600" y="5562599"/>
          <a:ext cx="3581400" cy="914401"/>
        </p:xfrm>
        <a:graphic>
          <a:graphicData uri="http://schemas.openxmlformats.org/presentationml/2006/ole">
            <p:oleObj spid="_x0000_s114691" name="Equation" r:id="rId4" imgW="168876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Bayes</a:t>
            </a:r>
            <a:r>
              <a:rPr lang="en-US" dirty="0" smtClean="0"/>
              <a:t> Theorem for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/>
              <a:t>: attribute set</a:t>
            </a:r>
          </a:p>
          <a:p>
            <a:r>
              <a:rPr lang="en-US" b="1" i="1" dirty="0" smtClean="0">
                <a:solidFill>
                  <a:schemeClr val="accent2"/>
                </a:solidFill>
              </a:rPr>
              <a:t>Y</a:t>
            </a:r>
            <a:r>
              <a:rPr lang="en-US" dirty="0" smtClean="0"/>
              <a:t>: class variable</a:t>
            </a:r>
          </a:p>
          <a:p>
            <a:r>
              <a:rPr lang="en-US" b="1" i="1" dirty="0" smtClean="0">
                <a:solidFill>
                  <a:schemeClr val="accent2"/>
                </a:solidFill>
              </a:rPr>
              <a:t>Y</a:t>
            </a:r>
            <a:r>
              <a:rPr lang="en-US" dirty="0" smtClean="0"/>
              <a:t> depends on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/>
              <a:t> in a </a:t>
            </a:r>
            <a:r>
              <a:rPr lang="en-US" b="1" i="1" dirty="0" smtClean="0"/>
              <a:t>non-</a:t>
            </a:r>
            <a:r>
              <a:rPr lang="en-US" b="1" i="1" dirty="0" err="1" smtClean="0"/>
              <a:t>determininstic</a:t>
            </a:r>
            <a:r>
              <a:rPr lang="en-US" dirty="0" smtClean="0"/>
              <a:t> way</a:t>
            </a:r>
          </a:p>
          <a:p>
            <a:r>
              <a:rPr lang="en-US" dirty="0" smtClean="0"/>
              <a:t>We can capture this dependence using </a:t>
            </a:r>
          </a:p>
          <a:p>
            <a:pPr>
              <a:buNone/>
            </a:pPr>
            <a:r>
              <a:rPr lang="en-US" dirty="0" smtClean="0"/>
              <a:t>					</a:t>
            </a:r>
            <a:r>
              <a:rPr lang="en-US" b="1" dirty="0" smtClean="0">
                <a:solidFill>
                  <a:schemeClr val="accent2"/>
                </a:solidFill>
              </a:rPr>
              <a:t>Pr(</a:t>
            </a:r>
            <a:r>
              <a:rPr lang="en-US" b="1" i="1" dirty="0" smtClean="0">
                <a:solidFill>
                  <a:schemeClr val="accent2"/>
                </a:solidFill>
              </a:rPr>
              <a:t>Y</a:t>
            </a:r>
            <a:r>
              <a:rPr lang="en-US" b="1" dirty="0" smtClean="0">
                <a:solidFill>
                  <a:schemeClr val="accent2"/>
                </a:solidFill>
              </a:rPr>
              <a:t>|X)</a:t>
            </a:r>
            <a:r>
              <a:rPr lang="en-US" dirty="0" smtClean="0"/>
              <a:t> :  Posterior probability</a:t>
            </a:r>
          </a:p>
          <a:p>
            <a:pPr>
              <a:buNone/>
            </a:pPr>
            <a:r>
              <a:rPr lang="en-US" dirty="0" smtClean="0"/>
              <a:t>								</a:t>
            </a:r>
            <a:r>
              <a:rPr lang="en-US" b="1" dirty="0" err="1" smtClean="0">
                <a:solidFill>
                  <a:srgbClr val="FF0000"/>
                </a:solidFill>
              </a:rPr>
              <a:t>vs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					</a:t>
            </a:r>
            <a:r>
              <a:rPr lang="en-US" b="1" dirty="0" smtClean="0">
                <a:solidFill>
                  <a:schemeClr val="accent2"/>
                </a:solidFill>
              </a:rPr>
              <a:t>Pr(</a:t>
            </a:r>
            <a:r>
              <a:rPr lang="en-US" b="1" i="1" dirty="0" smtClean="0">
                <a:solidFill>
                  <a:schemeClr val="accent2"/>
                </a:solidFill>
              </a:rPr>
              <a:t>Y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: Prior probability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Classifier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phase:</a:t>
            </a:r>
          </a:p>
          <a:p>
            <a:pPr lvl="1"/>
            <a:r>
              <a:rPr lang="en-US" dirty="0" smtClean="0"/>
              <a:t>Learning the posterior probabilities </a:t>
            </a:r>
            <a:r>
              <a:rPr lang="en-US" b="1" dirty="0" smtClean="0">
                <a:solidFill>
                  <a:schemeClr val="accent2"/>
                </a:solidFill>
              </a:rPr>
              <a:t>Pr(Y|X)</a:t>
            </a:r>
            <a:r>
              <a:rPr lang="en-US" dirty="0" smtClean="0"/>
              <a:t> for every combination of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chemeClr val="accent2"/>
                </a:solidFill>
              </a:rPr>
              <a:t>Y</a:t>
            </a:r>
            <a:r>
              <a:rPr lang="en-US" dirty="0" smtClean="0"/>
              <a:t> based on training data</a:t>
            </a:r>
          </a:p>
          <a:p>
            <a:endParaRPr lang="en-US" dirty="0" smtClean="0"/>
          </a:p>
          <a:p>
            <a:r>
              <a:rPr lang="en-US" dirty="0" smtClean="0"/>
              <a:t>Test phase:</a:t>
            </a:r>
          </a:p>
          <a:p>
            <a:pPr lvl="1"/>
            <a:r>
              <a:rPr lang="en-US" dirty="0" smtClean="0"/>
              <a:t>For test record </a:t>
            </a:r>
            <a:r>
              <a:rPr lang="en-US" b="1" dirty="0" smtClean="0">
                <a:solidFill>
                  <a:schemeClr val="accent2"/>
                </a:solidFill>
              </a:rPr>
              <a:t>X’</a:t>
            </a:r>
            <a:r>
              <a:rPr lang="en-US" dirty="0" smtClean="0"/>
              <a:t>, compute the class </a:t>
            </a:r>
            <a:r>
              <a:rPr lang="en-US" b="1" dirty="0" smtClean="0">
                <a:solidFill>
                  <a:schemeClr val="accent2"/>
                </a:solidFill>
              </a:rPr>
              <a:t>Y’</a:t>
            </a:r>
            <a:r>
              <a:rPr lang="en-US" dirty="0" smtClean="0"/>
              <a:t> that </a:t>
            </a:r>
            <a:r>
              <a:rPr lang="en-US" i="1" dirty="0" smtClean="0"/>
              <a:t>maximizes the posterior probability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chemeClr val="accent2"/>
                </a:solidFill>
              </a:rPr>
              <a:t>Pr(Y’|X’)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50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762000"/>
            <a:ext cx="5257799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128588"/>
            <a:ext cx="8228013" cy="14335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r>
              <a:rPr lang="en-US" sz="4400" kern="0" dirty="0" err="1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Bayes</a:t>
            </a:r>
            <a:r>
              <a:rPr lang="en-US" sz="44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Classification: Example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4262735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X’=(Home Owner=No, Marital Status=Married, </a:t>
            </a:r>
            <a:r>
              <a:rPr lang="en-US" sz="2400" dirty="0" err="1" smtClean="0">
                <a:solidFill>
                  <a:schemeClr val="accent2"/>
                </a:solidFill>
              </a:rPr>
              <a:t>AnnualIncome</a:t>
            </a:r>
            <a:r>
              <a:rPr lang="en-US" sz="2400" dirty="0" smtClean="0">
                <a:solidFill>
                  <a:schemeClr val="accent2"/>
                </a:solidFill>
              </a:rPr>
              <a:t>=120K)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796135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Compute: </a:t>
            </a:r>
            <a:r>
              <a:rPr lang="en-US" sz="2400" b="1" dirty="0" smtClean="0">
                <a:solidFill>
                  <a:schemeClr val="accent2"/>
                </a:solidFill>
              </a:rPr>
              <a:t>Pr(</a:t>
            </a:r>
            <a:r>
              <a:rPr lang="en-US" sz="2400" b="1" dirty="0" err="1" smtClean="0">
                <a:solidFill>
                  <a:schemeClr val="accent2"/>
                </a:solidFill>
              </a:rPr>
              <a:t>Yes|X</a:t>
            </a:r>
            <a:r>
              <a:rPr lang="en-US" sz="2400" b="1" dirty="0" smtClean="0">
                <a:solidFill>
                  <a:schemeClr val="accent2"/>
                </a:solidFill>
              </a:rPr>
              <a:t>’)</a:t>
            </a:r>
            <a:r>
              <a:rPr lang="en-US" sz="2400" dirty="0" smtClean="0">
                <a:solidFill>
                  <a:schemeClr val="accent2"/>
                </a:solidFill>
              </a:rPr>
              <a:t>, </a:t>
            </a:r>
            <a:r>
              <a:rPr lang="en-US" sz="2400" b="1" dirty="0" smtClean="0">
                <a:solidFill>
                  <a:schemeClr val="accent2"/>
                </a:solidFill>
              </a:rPr>
              <a:t>Pr(</a:t>
            </a:r>
            <a:r>
              <a:rPr lang="en-US" sz="2400" b="1" dirty="0" err="1" smtClean="0">
                <a:solidFill>
                  <a:schemeClr val="accent2"/>
                </a:solidFill>
              </a:rPr>
              <a:t>No|X</a:t>
            </a:r>
            <a:r>
              <a:rPr lang="en-US" sz="2400" b="1" dirty="0" smtClean="0">
                <a:solidFill>
                  <a:schemeClr val="accent2"/>
                </a:solidFill>
              </a:rPr>
              <a:t>’) </a:t>
            </a:r>
            <a:r>
              <a:rPr lang="en-US" sz="2400" dirty="0" smtClean="0">
                <a:solidFill>
                  <a:schemeClr val="tx1"/>
                </a:solidFill>
              </a:rPr>
              <a:t>pick No or Yes with max Prob.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5481935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How can we compute these probabilities??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DejaVu LGC Sans"/>
        <a:cs typeface="DejaVu LGC Sans"/>
      </a:majorFont>
      <a:minorFont>
        <a:latin typeface="Calibri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17696</TotalTime>
  <Words>626</Words>
  <Application>Microsoft Office PowerPoint</Application>
  <PresentationFormat>On-screen Show (4:3)</PresentationFormat>
  <Paragraphs>108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VISIO</vt:lpstr>
      <vt:lpstr>Equation</vt:lpstr>
      <vt:lpstr>Lecture outline</vt:lpstr>
      <vt:lpstr>Eager vs Lazy learners</vt:lpstr>
      <vt:lpstr>k-nearest neighbor classifiers</vt:lpstr>
      <vt:lpstr>k-nearest neighbor classification</vt:lpstr>
      <vt:lpstr>Characteristics of nearest-neighbor classifiers</vt:lpstr>
      <vt:lpstr>Bayes Theorem</vt:lpstr>
      <vt:lpstr>Bayes Theorem for Classification</vt:lpstr>
      <vt:lpstr>Building the Classifier</vt:lpstr>
      <vt:lpstr>Slide 9</vt:lpstr>
      <vt:lpstr>Computing posterior probabilities</vt:lpstr>
      <vt:lpstr>Naïve Bayes Classifier</vt:lpstr>
      <vt:lpstr>Naïve Bayes Classifier</vt:lpstr>
      <vt:lpstr>Conditional probabilities for categorical attributes </vt:lpstr>
      <vt:lpstr>Estimating conditional probabilities for continuous attributes?</vt:lpstr>
      <vt:lpstr>Naïve Bayes Classifier: Example</vt:lpstr>
      <vt:lpstr>Naïve Bayes Classifier: Example</vt:lpstr>
      <vt:lpstr>Characteristics of Naïve Bayes Classifier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Evimaria</dc:creator>
  <cp:lastModifiedBy>Windows User</cp:lastModifiedBy>
  <cp:revision>589</cp:revision>
  <dcterms:modified xsi:type="dcterms:W3CDTF">2011-10-31T16:52:40Z</dcterms:modified>
</cp:coreProperties>
</file>