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537" r:id="rId2"/>
    <p:sldId id="583" r:id="rId3"/>
    <p:sldId id="584" r:id="rId4"/>
    <p:sldId id="585" r:id="rId5"/>
    <p:sldId id="586" r:id="rId6"/>
    <p:sldId id="587" r:id="rId7"/>
    <p:sldId id="588" r:id="rId8"/>
    <p:sldId id="591" r:id="rId9"/>
    <p:sldId id="593" r:id="rId10"/>
    <p:sldId id="594" r:id="rId11"/>
    <p:sldId id="595" r:id="rId12"/>
    <p:sldId id="596" r:id="rId13"/>
    <p:sldId id="597" r:id="rId14"/>
    <p:sldId id="598" r:id="rId15"/>
    <p:sldId id="599" r:id="rId16"/>
    <p:sldId id="600" r:id="rId17"/>
    <p:sldId id="601" r:id="rId18"/>
    <p:sldId id="602" r:id="rId19"/>
    <p:sldId id="603" r:id="rId20"/>
    <p:sldId id="605" r:id="rId21"/>
    <p:sldId id="606" r:id="rId22"/>
    <p:sldId id="607" r:id="rId23"/>
    <p:sldId id="612" r:id="rId24"/>
    <p:sldId id="611" r:id="rId25"/>
    <p:sldId id="613" r:id="rId26"/>
    <p:sldId id="614" r:id="rId27"/>
    <p:sldId id="615" r:id="rId28"/>
    <p:sldId id="617" r:id="rId29"/>
    <p:sldId id="618" r:id="rId30"/>
    <p:sldId id="621" r:id="rId31"/>
    <p:sldId id="622" r:id="rId32"/>
    <p:sldId id="623" r:id="rId33"/>
    <p:sldId id="624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30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7D5C0C6-6456-4555-A32A-05F817A48D15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2F98179-191A-4FDE-ABEB-B957A9F7B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2227AB-A40C-4F36-9E9E-1D4A8F6110D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DB39D6-1DA0-42C1-8C8F-344F71B06D2E}" type="slidenum">
              <a:rPr lang="en-US"/>
              <a:pPr/>
              <a:t>28</a:t>
            </a:fld>
            <a:endParaRPr lang="en-US"/>
          </a:p>
        </p:txBody>
      </p:sp>
      <p:sp>
        <p:nvSpPr>
          <p:cNvPr id="346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previous slide illuminates the intuitive tradeoff between privacy and utility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28869-5295-486A-A354-62F8B3202CB9}" type="slidenum">
              <a:rPr lang="en-US"/>
              <a:pPr/>
              <a:t>29</a:t>
            </a:fld>
            <a:endParaRPr lang="en-US"/>
          </a:p>
        </p:txBody>
      </p:sp>
      <p:sp>
        <p:nvSpPr>
          <p:cNvPr id="353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BF02A-301D-4C36-8B4F-460E4E5DA472}" type="slidenum">
              <a:rPr lang="en-US"/>
              <a:pPr/>
              <a:t>30</a:t>
            </a:fld>
            <a:endParaRPr lang="en-US"/>
          </a:p>
        </p:txBody>
      </p:sp>
      <p:sp>
        <p:nvSpPr>
          <p:cNvPr id="390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C9FF20-7CFB-42D4-8D85-3FC4C0EA47B5}" type="slidenum">
              <a:rPr lang="en-US"/>
              <a:pPr/>
              <a:t>31</a:t>
            </a:fld>
            <a:endParaRPr 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this example, after we divide Zip into two intervals, we can’t divide up the values of Age into smaller intervals without violating k-anonymity.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7F85DD-1B8B-4209-9B5F-06D6E8924E7F}" type="slidenum">
              <a:rPr lang="en-US"/>
              <a:pPr/>
              <a:t>32</a:t>
            </a:fld>
            <a:endParaRPr lang="en-US"/>
          </a:p>
        </p:txBody>
      </p:sp>
      <p:sp>
        <p:nvSpPr>
          <p:cNvPr id="391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DE16E7-BEFC-420C-B572-CC7FBFDBB88A}" type="slidenum">
              <a:rPr lang="en-US"/>
              <a:pPr/>
              <a:t>33</a:t>
            </a:fld>
            <a:endParaRPr 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807733-5AEC-4D79-8D2B-445D139867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B0EF60-7D8A-4567-B052-5AF226CFCE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B73A59-4DF5-47B7-A849-869F65660F7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Overall process dp-erdosgallai-transform the graph into something close to the original graph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172A7D-5CBE-4D90-9C50-853EF4C4DAD3}" type="slidenum">
              <a:rPr lang="en-US"/>
              <a:pPr/>
              <a:t>23</a:t>
            </a:fld>
            <a:endParaRPr lang="en-US"/>
          </a:p>
        </p:txBody>
      </p:sp>
      <p:sp>
        <p:nvSpPr>
          <p:cNvPr id="198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AAF35-9845-430B-9576-43E806256206}" type="slidenum">
              <a:rPr lang="en-US"/>
              <a:pPr/>
              <a:t>24</a:t>
            </a:fld>
            <a:endParaRPr 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One study found that 87% of the US population is uniquely identified by DOB, Sex, Zipcode (Sweeney 2002)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AE6A10-B706-428C-9AE6-D726BD623F06}" type="slidenum">
              <a:rPr lang="en-US"/>
              <a:pPr/>
              <a:t>25</a:t>
            </a:fld>
            <a:endParaRPr lang="en-US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 parameter roughly indicates the “degree” of anonymity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EC8A79-9DD8-4013-B165-8408875914F5}" type="slidenum">
              <a:rPr lang="en-US"/>
              <a:pPr/>
              <a:t>26</a:t>
            </a:fld>
            <a:endParaRPr lang="en-US"/>
          </a:p>
        </p:txBody>
      </p:sp>
      <p:sp>
        <p:nvSpPr>
          <p:cNvPr id="270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example, this data is 2-anonymous.</a:t>
            </a:r>
          </a:p>
          <a:p>
            <a:r>
              <a:rPr lang="en-US"/>
              <a:t>Next -- DIVERSITY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E4D3A-3C4B-4AF4-801E-9D36CF90BE05}" type="slidenum">
              <a:rPr lang="en-US"/>
              <a:pPr/>
              <a:t>27</a:t>
            </a:fld>
            <a:endParaRPr lang="en-US"/>
          </a:p>
        </p:txBody>
      </p:sp>
      <p:sp>
        <p:nvSpPr>
          <p:cNvPr id="201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C4C14-3C0E-4F17-895D-265884A6382A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616EB-ACD4-4391-A3E4-5A5C584C9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258E1-D272-4B59-AE79-D713111EE5E8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30FA1-3398-4C26-BB5C-FA23275DD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903CF-4EB8-493F-8170-EFBCF3EDBF00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17BC-1D56-4070-84ED-DB3175E6F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188913"/>
            <a:ext cx="7705725" cy="1008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700213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00213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E031D-7A8C-4292-A62D-1C675E6E1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8" y="871538"/>
            <a:ext cx="8245475" cy="498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76413"/>
            <a:ext cx="7775575" cy="390207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AD85A-5DD4-456F-9AD3-3A9CD9F24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500813"/>
            <a:ext cx="3811588" cy="2460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Evimaria Terzi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5456238" y="6500813"/>
            <a:ext cx="1946275" cy="2460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0404B-0AF1-47F9-B053-D0BE0B19FBE6}" type="datetime1">
              <a:rPr lang="en-US"/>
              <a:pPr>
                <a:defRPr/>
              </a:pPr>
              <a:t>12/1/2010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8" y="871538"/>
            <a:ext cx="8245475" cy="498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6413"/>
            <a:ext cx="3811588" cy="3902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8" y="1776413"/>
            <a:ext cx="3811587" cy="1874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9788" y="3803650"/>
            <a:ext cx="3811587" cy="1874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B6C5D-D208-4D1D-96FC-03542004C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447800" y="6500813"/>
            <a:ext cx="3811588" cy="2460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Evimaria Terzi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5456238" y="6500813"/>
            <a:ext cx="1946275" cy="2460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1DD44-6615-46E0-8B36-7C7612F30B93}" type="datetime1">
              <a:rPr lang="en-US"/>
              <a:pPr>
                <a:defRPr/>
              </a:pPr>
              <a:t>12/1/2010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695D1-F4B7-4AA3-9B36-F110B4D2126C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74CA1-9653-4E95-8F41-B37B325C5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E007E-845E-4612-AEAE-2BF95607B68C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A4BCE-ADD3-46EA-8C23-C7CBE70D3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DD7FE-8C4D-44F8-B8D6-25CEB94F5CF8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55C0B-1FDA-4641-BD3D-7CE2B1609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44E25-A4FF-481E-BE66-E3C42AF12A8B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65801-8D75-4BFA-8D2F-9DFE2C10C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3CCD4-C709-43D2-8CBE-3FBD55F5E1B1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DFC03-648B-48CD-9EF0-42014B48E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014D5-F42B-4C91-85B5-D2EAFF233C6E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72207-7D90-46B6-9654-73EEE25AF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F2D27-879B-4499-B94D-735948FB3838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E661E-D151-4316-A700-D3EC2DF3B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AFE72-9375-4B31-83FF-2D8FA8791071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59059-6CE0-46FA-81BD-7FAA2A661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73917D-EC6B-4A72-B631-926F0D316057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D2B2F2-F4B1-458D-B61F-70406D0DC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80" r:id="rId12"/>
    <p:sldLayoutId id="2147483681" r:id="rId13"/>
    <p:sldLayoutId id="214748368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E7AFB68B-0D0C-4F7F-B4C0-D0C32D2F20C8}" type="slidenum">
              <a:rPr lang="en-US"/>
              <a:pPr algn="l"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Evimaria Terzi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79A8CD42-CBE1-493A-8356-4B7595C8A1FD}" type="datetime1">
              <a:rPr lang="en-US"/>
              <a:pPr algn="r">
                <a:defRPr/>
              </a:pPr>
              <a:t>12/1/2010</a:t>
            </a:fld>
            <a:endParaRPr lang="en-US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/>
              <a:t>Towards identity-</a:t>
            </a:r>
            <a:r>
              <a:rPr lang="en-US" dirty="0" err="1" smtClean="0"/>
              <a:t>anonymization</a:t>
            </a:r>
            <a:r>
              <a:rPr lang="en-US" dirty="0" smtClean="0"/>
              <a:t> on graphs</a:t>
            </a:r>
          </a:p>
          <a:p>
            <a:pPr lvl="1">
              <a:buFont typeface="Arial" charset="0"/>
              <a:buNone/>
            </a:pPr>
            <a:r>
              <a:rPr lang="en-US" dirty="0" smtClean="0"/>
              <a:t>	K. Liu &amp; E. </a:t>
            </a:r>
            <a:r>
              <a:rPr lang="en-US" dirty="0" err="1" smtClean="0"/>
              <a:t>Terzi</a:t>
            </a:r>
            <a:r>
              <a:rPr lang="en-US" dirty="0" smtClean="0"/>
              <a:t>, SIGMOD 2008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28613" y="661988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sz="3600" b="1">
                <a:solidFill>
                  <a:schemeClr val="tx2"/>
                </a:solidFill>
                <a:latin typeface="Calibri" pitchFamily="34" charset="0"/>
              </a:rPr>
              <a:t>Degree-sequence anonymization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08000" y="1674813"/>
            <a:ext cx="7823200" cy="714375"/>
          </a:xfrm>
          <a:prstGeom prst="rect">
            <a:avLst/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lIns="91282" tIns="45643" rIns="91282" bIns="45643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[</a:t>
            </a:r>
            <a:r>
              <a:rPr lang="en-US" sz="2000">
                <a:solidFill>
                  <a:srgbClr val="0066FF"/>
                </a:solidFill>
                <a:latin typeface="Calibri" pitchFamily="34" charset="0"/>
              </a:rPr>
              <a:t>k-anonymous sequence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] A sequence of integers</a:t>
            </a:r>
            <a:r>
              <a:rPr lang="en-US" sz="2000">
                <a:solidFill>
                  <a:schemeClr val="hlink"/>
                </a:solidFill>
                <a:latin typeface="Calibri" pitchFamily="34" charset="0"/>
              </a:rPr>
              <a:t> </a:t>
            </a:r>
            <a:r>
              <a:rPr lang="en-US" sz="2000" b="1" i="1">
                <a:solidFill>
                  <a:srgbClr val="FF9900"/>
                </a:solidFill>
                <a:latin typeface="Calibri" pitchFamily="34" charset="0"/>
              </a:rPr>
              <a:t>d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 is </a:t>
            </a:r>
            <a:r>
              <a:rPr lang="en-US" sz="2000" b="1" i="1">
                <a:solidFill>
                  <a:srgbClr val="FF9900"/>
                </a:solidFill>
                <a:latin typeface="Calibri" pitchFamily="34" charset="0"/>
              </a:rPr>
              <a:t>k</a:t>
            </a:r>
            <a:r>
              <a:rPr lang="en-US" sz="2000" i="1">
                <a:solidFill>
                  <a:schemeClr val="bg1"/>
                </a:solidFill>
                <a:latin typeface="Calibri" pitchFamily="34" charset="0"/>
              </a:rPr>
              <a:t>-anonymous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 if every distinct element value in </a:t>
            </a:r>
            <a:r>
              <a:rPr lang="en-US" sz="2000" b="1" i="1">
                <a:solidFill>
                  <a:srgbClr val="FF9900"/>
                </a:solidFill>
                <a:latin typeface="Calibri" pitchFamily="34" charset="0"/>
              </a:rPr>
              <a:t>d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 appears at least </a:t>
            </a:r>
            <a:r>
              <a:rPr lang="en-US" sz="2000" b="1" i="1">
                <a:solidFill>
                  <a:srgbClr val="FF9900"/>
                </a:solidFill>
                <a:latin typeface="Calibri" pitchFamily="34" charset="0"/>
              </a:rPr>
              <a:t>k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 times.</a:t>
            </a:r>
            <a:r>
              <a:rPr lang="en-US" sz="2000">
                <a:latin typeface="Calibri" pitchFamily="34" charset="0"/>
              </a:rPr>
              <a:t>     </a:t>
            </a:r>
          </a:p>
        </p:txBody>
      </p:sp>
      <p:sp>
        <p:nvSpPr>
          <p:cNvPr id="710727" name="Text Box 71"/>
          <p:cNvSpPr txBox="1">
            <a:spLocks noChangeArrowheads="1"/>
          </p:cNvSpPr>
          <p:nvPr/>
        </p:nvSpPr>
        <p:spPr bwMode="auto">
          <a:xfrm>
            <a:off x="493713" y="4244975"/>
            <a:ext cx="8110537" cy="1200150"/>
          </a:xfrm>
          <a:prstGeom prst="rect">
            <a:avLst/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lIns="91282" tIns="45643" rIns="91282" bIns="45643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[</a:t>
            </a:r>
            <a:r>
              <a:rPr lang="en-US" sz="2400">
                <a:solidFill>
                  <a:srgbClr val="0066FF"/>
                </a:solidFill>
                <a:latin typeface="Calibri" pitchFamily="34" charset="0"/>
              </a:rPr>
              <a:t>degree-sequence anonymization</a:t>
            </a:r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] Given degree sequence </a:t>
            </a:r>
            <a:r>
              <a:rPr lang="en-US" sz="2400" b="1" i="1">
                <a:solidFill>
                  <a:srgbClr val="FF9900"/>
                </a:solidFill>
                <a:latin typeface="Calibri" pitchFamily="34" charset="0"/>
              </a:rPr>
              <a:t>d</a:t>
            </a:r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, and integer</a:t>
            </a:r>
            <a:r>
              <a:rPr lang="en-US" sz="2400">
                <a:solidFill>
                  <a:srgbClr val="0066FF"/>
                </a:solidFill>
                <a:latin typeface="Calibri" pitchFamily="34" charset="0"/>
              </a:rPr>
              <a:t> </a:t>
            </a:r>
            <a:r>
              <a:rPr lang="en-US" sz="2400" b="1" i="1">
                <a:solidFill>
                  <a:srgbClr val="FF9900"/>
                </a:solidFill>
                <a:latin typeface="Calibri" pitchFamily="34" charset="0"/>
              </a:rPr>
              <a:t>k</a:t>
            </a:r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, construct </a:t>
            </a:r>
            <a:r>
              <a:rPr lang="en-US" sz="2400" b="1" i="1">
                <a:solidFill>
                  <a:srgbClr val="FF9900"/>
                </a:solidFill>
                <a:latin typeface="Calibri" pitchFamily="34" charset="0"/>
              </a:rPr>
              <a:t>k</a:t>
            </a:r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-anonymous sequence </a:t>
            </a:r>
            <a:r>
              <a:rPr lang="en-US" sz="2400" b="1" i="1">
                <a:solidFill>
                  <a:srgbClr val="FF9900"/>
                </a:solidFill>
                <a:latin typeface="Calibri" pitchFamily="34" charset="0"/>
              </a:rPr>
              <a:t>d’</a:t>
            </a:r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such that </a:t>
            </a:r>
            <a:r>
              <a:rPr lang="en-US" sz="2400" b="1" i="1">
                <a:solidFill>
                  <a:srgbClr val="FF9900"/>
                </a:solidFill>
                <a:latin typeface="Calibri" pitchFamily="34" charset="0"/>
              </a:rPr>
              <a:t>||d’-d||</a:t>
            </a:r>
            <a:r>
              <a:rPr lang="en-US" sz="2400" b="1">
                <a:solidFill>
                  <a:srgbClr val="0066FF"/>
                </a:solidFill>
                <a:latin typeface="Calibri" pitchFamily="34" charset="0"/>
              </a:rPr>
              <a:t> </a:t>
            </a:r>
            <a:r>
              <a:rPr lang="en-US" sz="2400" b="1">
                <a:solidFill>
                  <a:schemeClr val="hlink"/>
                </a:solidFill>
                <a:latin typeface="Calibri" pitchFamily="34" charset="0"/>
              </a:rPr>
              <a:t>is minimized</a:t>
            </a:r>
          </a:p>
        </p:txBody>
      </p:sp>
      <p:sp>
        <p:nvSpPr>
          <p:cNvPr id="710728" name="Text Box 72"/>
          <p:cNvSpPr txBox="1">
            <a:spLocks noChangeArrowheads="1"/>
          </p:cNvSpPr>
          <p:nvPr/>
        </p:nvSpPr>
        <p:spPr bwMode="auto">
          <a:xfrm>
            <a:off x="2195513" y="2781300"/>
            <a:ext cx="4681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[100,100, 100, 98, 98,15,15,15]</a:t>
            </a:r>
          </a:p>
        </p:txBody>
      </p:sp>
      <p:sp>
        <p:nvSpPr>
          <p:cNvPr id="710729" name="Text Box 73"/>
          <p:cNvSpPr txBox="1">
            <a:spLocks noChangeArrowheads="1"/>
          </p:cNvSpPr>
          <p:nvPr/>
        </p:nvSpPr>
        <p:spPr bwMode="auto">
          <a:xfrm>
            <a:off x="250825" y="5870575"/>
            <a:ext cx="8642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alibri" pitchFamily="34" charset="0"/>
              </a:rPr>
              <a:t>Increase/decrease of degrees correspond to additions/deletions of edges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727" grpId="0" animBg="1"/>
      <p:bldP spid="710728" grpId="0"/>
      <p:bldP spid="7107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61988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sz="3600" b="1">
                <a:solidFill>
                  <a:schemeClr val="tx2"/>
                </a:solidFill>
                <a:latin typeface="Calibri" pitchFamily="34" charset="0"/>
              </a:rPr>
              <a:t>Algorithm for degree-sequence anonymization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33700" y="2292350"/>
            <a:ext cx="3509963" cy="3081338"/>
            <a:chOff x="567" y="1616"/>
            <a:chExt cx="2041" cy="1769"/>
          </a:xfrm>
        </p:grpSpPr>
        <p:grpSp>
          <p:nvGrpSpPr>
            <p:cNvPr id="28708" name="Group 6"/>
            <p:cNvGrpSpPr>
              <a:grpSpLocks/>
            </p:cNvGrpSpPr>
            <p:nvPr/>
          </p:nvGrpSpPr>
          <p:grpSpPr bwMode="auto">
            <a:xfrm>
              <a:off x="567" y="1616"/>
              <a:ext cx="1769" cy="1769"/>
              <a:chOff x="1383" y="1616"/>
              <a:chExt cx="1769" cy="1769"/>
            </a:xfrm>
          </p:grpSpPr>
          <p:sp>
            <p:nvSpPr>
              <p:cNvPr id="28710" name="Line 7"/>
              <p:cNvSpPr>
                <a:spLocks noChangeShapeType="1"/>
              </p:cNvSpPr>
              <p:nvPr/>
            </p:nvSpPr>
            <p:spPr bwMode="auto">
              <a:xfrm>
                <a:off x="1383" y="3385"/>
                <a:ext cx="1769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1" name="Line 8"/>
              <p:cNvSpPr>
                <a:spLocks noChangeShapeType="1"/>
              </p:cNvSpPr>
              <p:nvPr/>
            </p:nvSpPr>
            <p:spPr bwMode="auto">
              <a:xfrm flipV="1">
                <a:off x="1383" y="1616"/>
                <a:ext cx="0" cy="1769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2" name="Oval 9"/>
              <p:cNvSpPr>
                <a:spLocks noChangeArrowheads="1"/>
              </p:cNvSpPr>
              <p:nvPr/>
            </p:nvSpPr>
            <p:spPr bwMode="auto">
              <a:xfrm>
                <a:off x="1429" y="1842"/>
                <a:ext cx="45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8713" name="Oval 10"/>
              <p:cNvSpPr>
                <a:spLocks noChangeArrowheads="1"/>
              </p:cNvSpPr>
              <p:nvPr/>
            </p:nvSpPr>
            <p:spPr bwMode="auto">
              <a:xfrm>
                <a:off x="1565" y="1888"/>
                <a:ext cx="45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8714" name="Oval 11"/>
              <p:cNvSpPr>
                <a:spLocks noChangeArrowheads="1"/>
              </p:cNvSpPr>
              <p:nvPr/>
            </p:nvSpPr>
            <p:spPr bwMode="auto">
              <a:xfrm>
                <a:off x="1701" y="1979"/>
                <a:ext cx="45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8715" name="Oval 12"/>
              <p:cNvSpPr>
                <a:spLocks noChangeArrowheads="1"/>
              </p:cNvSpPr>
              <p:nvPr/>
            </p:nvSpPr>
            <p:spPr bwMode="auto">
              <a:xfrm>
                <a:off x="1837" y="2115"/>
                <a:ext cx="45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8716" name="Oval 13"/>
              <p:cNvSpPr>
                <a:spLocks noChangeArrowheads="1"/>
              </p:cNvSpPr>
              <p:nvPr/>
            </p:nvSpPr>
            <p:spPr bwMode="auto">
              <a:xfrm>
                <a:off x="1973" y="2432"/>
                <a:ext cx="45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8717" name="Oval 14"/>
              <p:cNvSpPr>
                <a:spLocks noChangeArrowheads="1"/>
              </p:cNvSpPr>
              <p:nvPr/>
            </p:nvSpPr>
            <p:spPr bwMode="auto">
              <a:xfrm>
                <a:off x="2109" y="2522"/>
                <a:ext cx="45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8718" name="Oval 15"/>
              <p:cNvSpPr>
                <a:spLocks noChangeArrowheads="1"/>
              </p:cNvSpPr>
              <p:nvPr/>
            </p:nvSpPr>
            <p:spPr bwMode="auto">
              <a:xfrm>
                <a:off x="2245" y="2749"/>
                <a:ext cx="45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8719" name="Oval 16"/>
              <p:cNvSpPr>
                <a:spLocks noChangeArrowheads="1"/>
              </p:cNvSpPr>
              <p:nvPr/>
            </p:nvSpPr>
            <p:spPr bwMode="auto">
              <a:xfrm>
                <a:off x="2381" y="2794"/>
                <a:ext cx="45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8720" name="Oval 17"/>
              <p:cNvSpPr>
                <a:spLocks noChangeArrowheads="1"/>
              </p:cNvSpPr>
              <p:nvPr/>
            </p:nvSpPr>
            <p:spPr bwMode="auto">
              <a:xfrm>
                <a:off x="2517" y="3067"/>
                <a:ext cx="45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8721" name="Oval 18"/>
              <p:cNvSpPr>
                <a:spLocks noChangeArrowheads="1"/>
              </p:cNvSpPr>
              <p:nvPr/>
            </p:nvSpPr>
            <p:spPr bwMode="auto">
              <a:xfrm>
                <a:off x="2653" y="3066"/>
                <a:ext cx="45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8722" name="Oval 19"/>
              <p:cNvSpPr>
                <a:spLocks noChangeArrowheads="1"/>
              </p:cNvSpPr>
              <p:nvPr/>
            </p:nvSpPr>
            <p:spPr bwMode="auto">
              <a:xfrm>
                <a:off x="2789" y="3248"/>
                <a:ext cx="45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8723" name="Oval 20"/>
              <p:cNvSpPr>
                <a:spLocks noChangeArrowheads="1"/>
              </p:cNvSpPr>
              <p:nvPr/>
            </p:nvSpPr>
            <p:spPr bwMode="auto">
              <a:xfrm>
                <a:off x="2925" y="3249"/>
                <a:ext cx="45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28709" name="Text Box 21"/>
            <p:cNvSpPr txBox="1">
              <a:spLocks noChangeArrowheads="1"/>
            </p:cNvSpPr>
            <p:nvPr/>
          </p:nvSpPr>
          <p:spPr bwMode="auto">
            <a:xfrm>
              <a:off x="1020" y="1706"/>
              <a:ext cx="1588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alibri" pitchFamily="34" charset="0"/>
                </a:rPr>
                <a:t>Original degree sequence</a:t>
              </a:r>
            </a:p>
          </p:txBody>
        </p:sp>
      </p:grpSp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2930525" y="2276475"/>
            <a:ext cx="3081338" cy="3081338"/>
            <a:chOff x="3107" y="1026"/>
            <a:chExt cx="1769" cy="1769"/>
          </a:xfrm>
        </p:grpSpPr>
        <p:sp>
          <p:nvSpPr>
            <p:cNvPr id="28693" name="Text Box 38"/>
            <p:cNvSpPr txBox="1">
              <a:spLocks noChangeArrowheads="1"/>
            </p:cNvSpPr>
            <p:nvPr/>
          </p:nvSpPr>
          <p:spPr bwMode="auto">
            <a:xfrm>
              <a:off x="4150" y="1298"/>
              <a:ext cx="408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alibri" pitchFamily="34" charset="0"/>
                </a:rPr>
                <a:t>k=2</a:t>
              </a:r>
            </a:p>
          </p:txBody>
        </p:sp>
        <p:sp>
          <p:nvSpPr>
            <p:cNvPr id="28694" name="Line 60"/>
            <p:cNvSpPr>
              <a:spLocks noChangeShapeType="1"/>
            </p:cNvSpPr>
            <p:nvPr/>
          </p:nvSpPr>
          <p:spPr bwMode="auto">
            <a:xfrm>
              <a:off x="3107" y="2795"/>
              <a:ext cx="176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Line 61"/>
            <p:cNvSpPr>
              <a:spLocks noChangeShapeType="1"/>
            </p:cNvSpPr>
            <p:nvPr/>
          </p:nvSpPr>
          <p:spPr bwMode="auto">
            <a:xfrm flipV="1">
              <a:off x="3107" y="1026"/>
              <a:ext cx="0" cy="176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Oval 70"/>
            <p:cNvSpPr>
              <a:spLocks noChangeArrowheads="1"/>
            </p:cNvSpPr>
            <p:nvPr/>
          </p:nvSpPr>
          <p:spPr bwMode="auto">
            <a:xfrm>
              <a:off x="4241" y="2477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697" name="Oval 71"/>
            <p:cNvSpPr>
              <a:spLocks noChangeArrowheads="1"/>
            </p:cNvSpPr>
            <p:nvPr/>
          </p:nvSpPr>
          <p:spPr bwMode="auto">
            <a:xfrm>
              <a:off x="4377" y="2476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698" name="Oval 72"/>
            <p:cNvSpPr>
              <a:spLocks noChangeArrowheads="1"/>
            </p:cNvSpPr>
            <p:nvPr/>
          </p:nvSpPr>
          <p:spPr bwMode="auto">
            <a:xfrm>
              <a:off x="4513" y="2658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699" name="Oval 73"/>
            <p:cNvSpPr>
              <a:spLocks noChangeArrowheads="1"/>
            </p:cNvSpPr>
            <p:nvPr/>
          </p:nvSpPr>
          <p:spPr bwMode="auto">
            <a:xfrm>
              <a:off x="4649" y="2659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700" name="Oval 75"/>
            <p:cNvSpPr>
              <a:spLocks noChangeArrowheads="1"/>
            </p:cNvSpPr>
            <p:nvPr/>
          </p:nvSpPr>
          <p:spPr bwMode="auto">
            <a:xfrm>
              <a:off x="3152" y="1298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701" name="Oval 76"/>
            <p:cNvSpPr>
              <a:spLocks noChangeArrowheads="1"/>
            </p:cNvSpPr>
            <p:nvPr/>
          </p:nvSpPr>
          <p:spPr bwMode="auto">
            <a:xfrm>
              <a:off x="3288" y="1298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702" name="Oval 77"/>
            <p:cNvSpPr>
              <a:spLocks noChangeArrowheads="1"/>
            </p:cNvSpPr>
            <p:nvPr/>
          </p:nvSpPr>
          <p:spPr bwMode="auto">
            <a:xfrm>
              <a:off x="3424" y="1479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703" name="Oval 78"/>
            <p:cNvSpPr>
              <a:spLocks noChangeArrowheads="1"/>
            </p:cNvSpPr>
            <p:nvPr/>
          </p:nvSpPr>
          <p:spPr bwMode="auto">
            <a:xfrm>
              <a:off x="3561" y="1479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704" name="Oval 79"/>
            <p:cNvSpPr>
              <a:spLocks noChangeArrowheads="1"/>
            </p:cNvSpPr>
            <p:nvPr/>
          </p:nvSpPr>
          <p:spPr bwMode="auto">
            <a:xfrm>
              <a:off x="3697" y="1888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705" name="Oval 80"/>
            <p:cNvSpPr>
              <a:spLocks noChangeArrowheads="1"/>
            </p:cNvSpPr>
            <p:nvPr/>
          </p:nvSpPr>
          <p:spPr bwMode="auto">
            <a:xfrm>
              <a:off x="3833" y="1887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706" name="Oval 81"/>
            <p:cNvSpPr>
              <a:spLocks noChangeArrowheads="1"/>
            </p:cNvSpPr>
            <p:nvPr/>
          </p:nvSpPr>
          <p:spPr bwMode="auto">
            <a:xfrm>
              <a:off x="3969" y="2205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707" name="Oval 82"/>
            <p:cNvSpPr>
              <a:spLocks noChangeArrowheads="1"/>
            </p:cNvSpPr>
            <p:nvPr/>
          </p:nvSpPr>
          <p:spPr bwMode="auto">
            <a:xfrm>
              <a:off x="4105" y="2205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5" name="Group 101"/>
          <p:cNvGrpSpPr>
            <a:grpSpLocks/>
          </p:cNvGrpSpPr>
          <p:nvPr/>
        </p:nvGrpSpPr>
        <p:grpSpPr bwMode="auto">
          <a:xfrm>
            <a:off x="2916238" y="2276475"/>
            <a:ext cx="3081337" cy="3081338"/>
            <a:chOff x="3243" y="1071"/>
            <a:chExt cx="1769" cy="1769"/>
          </a:xfrm>
        </p:grpSpPr>
        <p:sp>
          <p:nvSpPr>
            <p:cNvPr id="28678" name="Text Box 86"/>
            <p:cNvSpPr txBox="1">
              <a:spLocks noChangeArrowheads="1"/>
            </p:cNvSpPr>
            <p:nvPr/>
          </p:nvSpPr>
          <p:spPr bwMode="auto">
            <a:xfrm>
              <a:off x="4286" y="1343"/>
              <a:ext cx="408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alibri" pitchFamily="34" charset="0"/>
                </a:rPr>
                <a:t>k=4</a:t>
              </a:r>
            </a:p>
          </p:txBody>
        </p:sp>
        <p:sp>
          <p:nvSpPr>
            <p:cNvPr id="28679" name="Line 87"/>
            <p:cNvSpPr>
              <a:spLocks noChangeShapeType="1"/>
            </p:cNvSpPr>
            <p:nvPr/>
          </p:nvSpPr>
          <p:spPr bwMode="auto">
            <a:xfrm>
              <a:off x="3243" y="2840"/>
              <a:ext cx="176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Line 88"/>
            <p:cNvSpPr>
              <a:spLocks noChangeShapeType="1"/>
            </p:cNvSpPr>
            <p:nvPr/>
          </p:nvSpPr>
          <p:spPr bwMode="auto">
            <a:xfrm flipV="1">
              <a:off x="3243" y="1071"/>
              <a:ext cx="0" cy="176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Oval 89"/>
            <p:cNvSpPr>
              <a:spLocks noChangeArrowheads="1"/>
            </p:cNvSpPr>
            <p:nvPr/>
          </p:nvSpPr>
          <p:spPr bwMode="auto">
            <a:xfrm>
              <a:off x="4377" y="2613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682" name="Oval 90"/>
            <p:cNvSpPr>
              <a:spLocks noChangeArrowheads="1"/>
            </p:cNvSpPr>
            <p:nvPr/>
          </p:nvSpPr>
          <p:spPr bwMode="auto">
            <a:xfrm>
              <a:off x="4513" y="2613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683" name="Oval 91"/>
            <p:cNvSpPr>
              <a:spLocks noChangeArrowheads="1"/>
            </p:cNvSpPr>
            <p:nvPr/>
          </p:nvSpPr>
          <p:spPr bwMode="auto">
            <a:xfrm>
              <a:off x="4649" y="2614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684" name="Oval 92"/>
            <p:cNvSpPr>
              <a:spLocks noChangeArrowheads="1"/>
            </p:cNvSpPr>
            <p:nvPr/>
          </p:nvSpPr>
          <p:spPr bwMode="auto">
            <a:xfrm>
              <a:off x="4785" y="2614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685" name="Oval 93"/>
            <p:cNvSpPr>
              <a:spLocks noChangeArrowheads="1"/>
            </p:cNvSpPr>
            <p:nvPr/>
          </p:nvSpPr>
          <p:spPr bwMode="auto">
            <a:xfrm>
              <a:off x="3288" y="1434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686" name="Oval 94"/>
            <p:cNvSpPr>
              <a:spLocks noChangeArrowheads="1"/>
            </p:cNvSpPr>
            <p:nvPr/>
          </p:nvSpPr>
          <p:spPr bwMode="auto">
            <a:xfrm>
              <a:off x="3424" y="1434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687" name="Oval 95"/>
            <p:cNvSpPr>
              <a:spLocks noChangeArrowheads="1"/>
            </p:cNvSpPr>
            <p:nvPr/>
          </p:nvSpPr>
          <p:spPr bwMode="auto">
            <a:xfrm>
              <a:off x="3560" y="1434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688" name="Oval 96"/>
            <p:cNvSpPr>
              <a:spLocks noChangeArrowheads="1"/>
            </p:cNvSpPr>
            <p:nvPr/>
          </p:nvSpPr>
          <p:spPr bwMode="auto">
            <a:xfrm>
              <a:off x="3697" y="1434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689" name="Oval 97"/>
            <p:cNvSpPr>
              <a:spLocks noChangeArrowheads="1"/>
            </p:cNvSpPr>
            <p:nvPr/>
          </p:nvSpPr>
          <p:spPr bwMode="auto">
            <a:xfrm>
              <a:off x="3833" y="2114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690" name="Oval 98"/>
            <p:cNvSpPr>
              <a:spLocks noChangeArrowheads="1"/>
            </p:cNvSpPr>
            <p:nvPr/>
          </p:nvSpPr>
          <p:spPr bwMode="auto">
            <a:xfrm>
              <a:off x="3969" y="2114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691" name="Oval 99"/>
            <p:cNvSpPr>
              <a:spLocks noChangeArrowheads="1"/>
            </p:cNvSpPr>
            <p:nvPr/>
          </p:nvSpPr>
          <p:spPr bwMode="auto">
            <a:xfrm>
              <a:off x="4105" y="2115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692" name="Oval 100"/>
            <p:cNvSpPr>
              <a:spLocks noChangeArrowheads="1"/>
            </p:cNvSpPr>
            <p:nvPr/>
          </p:nvSpPr>
          <p:spPr bwMode="auto">
            <a:xfrm>
              <a:off x="4241" y="2115"/>
              <a:ext cx="45" cy="4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DP for degree-sequence anonymization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3660775" y="2787650"/>
          <a:ext cx="2398713" cy="777875"/>
        </p:xfrm>
        <a:graphic>
          <a:graphicData uri="http://schemas.openxmlformats.org/presentationml/2006/ole">
            <p:oleObj spid="_x0000_s2050" name="Equation" r:id="rId3" imgW="1371600" imgH="4442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2168525" y="4159250"/>
          <a:ext cx="3771900" cy="485775"/>
        </p:xfrm>
        <a:graphic>
          <a:graphicData uri="http://schemas.openxmlformats.org/presentationml/2006/ole">
            <p:oleObj spid="_x0000_s2051" name="Equation" r:id="rId4" imgW="2171520" imgH="279360" progId="Equation.3">
              <p:embed/>
            </p:oleObj>
          </a:graphicData>
        </a:graphic>
      </p:graphicFrame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61913" y="4652963"/>
            <a:ext cx="8686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000">
                <a:latin typeface="Calibri" pitchFamily="34" charset="0"/>
              </a:rPr>
              <a:t>Dynamic Programming with </a:t>
            </a:r>
            <a:r>
              <a:rPr lang="en-US" sz="2000" b="1">
                <a:solidFill>
                  <a:srgbClr val="0033CC"/>
                </a:solidFill>
                <a:latin typeface="Calibri" pitchFamily="34" charset="0"/>
              </a:rPr>
              <a:t>O(nk)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324100" y="5084763"/>
          <a:ext cx="4638675" cy="503237"/>
        </p:xfrm>
        <a:graphic>
          <a:graphicData uri="http://schemas.openxmlformats.org/presentationml/2006/ole">
            <p:oleObj spid="_x0000_s2052" name="Equation" r:id="rId5" imgW="2692080" imgH="291960" progId="Equation.3">
              <p:embed/>
            </p:oleObj>
          </a:graphicData>
        </a:graphic>
      </p:graphicFrame>
      <p:sp>
        <p:nvSpPr>
          <p:cNvPr id="2055" name="Oval 17"/>
          <p:cNvSpPr>
            <a:spLocks noChangeArrowheads="1"/>
          </p:cNvSpPr>
          <p:nvPr/>
        </p:nvSpPr>
        <p:spPr bwMode="auto">
          <a:xfrm>
            <a:off x="3059113" y="5156200"/>
            <a:ext cx="2016125" cy="433388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6" name="Rectangle 18"/>
          <p:cNvSpPr>
            <a:spLocks noChangeArrowheads="1"/>
          </p:cNvSpPr>
          <p:nvPr/>
        </p:nvSpPr>
        <p:spPr bwMode="auto">
          <a:xfrm>
            <a:off x="61913" y="3429000"/>
            <a:ext cx="86868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000" b="1" i="1">
                <a:solidFill>
                  <a:srgbClr val="0033CC"/>
                </a:solidFill>
                <a:latin typeface="Calibri" pitchFamily="34" charset="0"/>
              </a:rPr>
              <a:t>DA(1, n)</a:t>
            </a:r>
            <a:r>
              <a:rPr lang="en-US" sz="2000">
                <a:latin typeface="Calibri" pitchFamily="34" charset="0"/>
              </a:rPr>
              <a:t> : the optimal degree-sequence anonymization cost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000">
                <a:latin typeface="Calibri" pitchFamily="34" charset="0"/>
              </a:rPr>
              <a:t>Dynamic Programming with </a:t>
            </a:r>
            <a:r>
              <a:rPr lang="en-US" sz="2000" b="1">
                <a:solidFill>
                  <a:srgbClr val="0033CC"/>
                </a:solidFill>
                <a:latin typeface="Calibri" pitchFamily="34" charset="0"/>
              </a:rPr>
              <a:t>O(n</a:t>
            </a:r>
            <a:r>
              <a:rPr lang="en-US" sz="2000" b="1" baseline="30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en-US" sz="2000" b="1">
                <a:solidFill>
                  <a:srgbClr val="0033CC"/>
                </a:solidFill>
                <a:latin typeface="Calibri" pitchFamily="34" charset="0"/>
              </a:rPr>
              <a:t>)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2057" name="Rectangle 19"/>
          <p:cNvSpPr>
            <a:spLocks noChangeArrowheads="1"/>
          </p:cNvSpPr>
          <p:nvPr/>
        </p:nvSpPr>
        <p:spPr bwMode="auto">
          <a:xfrm>
            <a:off x="61913" y="2420938"/>
            <a:ext cx="8686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000" b="1" i="1">
                <a:solidFill>
                  <a:srgbClr val="0033CC"/>
                </a:solidFill>
                <a:latin typeface="Calibri" pitchFamily="34" charset="0"/>
              </a:rPr>
              <a:t>C(i, j)</a:t>
            </a:r>
            <a:r>
              <a:rPr lang="en-US" sz="2000">
                <a:latin typeface="Calibri" pitchFamily="34" charset="0"/>
              </a:rPr>
              <a:t> : anonymization cost when all nodes </a:t>
            </a:r>
            <a:r>
              <a:rPr lang="en-US" sz="2000" i="1">
                <a:solidFill>
                  <a:srgbClr val="0033CC"/>
                </a:solidFill>
                <a:latin typeface="Calibri" pitchFamily="34" charset="0"/>
              </a:rPr>
              <a:t>i, i+1, …, j</a:t>
            </a:r>
            <a:r>
              <a:rPr lang="en-US" sz="2000">
                <a:latin typeface="Calibri" pitchFamily="34" charset="0"/>
              </a:rPr>
              <a:t> are put in the same anonymized group, i.e., </a:t>
            </a:r>
            <a:endParaRPr lang="en-US" sz="2000" b="1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2058" name="Rectangle 20"/>
          <p:cNvSpPr>
            <a:spLocks noChangeArrowheads="1"/>
          </p:cNvSpPr>
          <p:nvPr/>
        </p:nvSpPr>
        <p:spPr bwMode="auto">
          <a:xfrm>
            <a:off x="61913" y="1627188"/>
            <a:ext cx="86868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000" b="1" i="1">
                <a:solidFill>
                  <a:srgbClr val="0033CC"/>
                </a:solidFill>
                <a:latin typeface="Calibri" pitchFamily="34" charset="0"/>
              </a:rPr>
              <a:t>d 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(</a:t>
            </a:r>
            <a:r>
              <a:rPr lang="en-US" sz="2000" i="1">
                <a:solidFill>
                  <a:srgbClr val="0033CC"/>
                </a:solidFill>
                <a:latin typeface="Calibri" pitchFamily="34" charset="0"/>
              </a:rPr>
              <a:t>1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) ≥ </a:t>
            </a:r>
            <a:r>
              <a:rPr lang="en-US" sz="2000" b="1" i="1">
                <a:solidFill>
                  <a:srgbClr val="0033CC"/>
                </a:solidFill>
                <a:latin typeface="Calibri" pitchFamily="34" charset="0"/>
              </a:rPr>
              <a:t>d 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(</a:t>
            </a:r>
            <a:r>
              <a:rPr lang="en-US" sz="2000" i="1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) ≥… ≥ </a:t>
            </a:r>
            <a:r>
              <a:rPr lang="en-US" sz="2000" b="1" i="1">
                <a:solidFill>
                  <a:srgbClr val="0033CC"/>
                </a:solidFill>
                <a:latin typeface="Calibri" pitchFamily="34" charset="0"/>
              </a:rPr>
              <a:t>d 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(</a:t>
            </a:r>
            <a:r>
              <a:rPr lang="en-US" sz="2000" i="1">
                <a:solidFill>
                  <a:srgbClr val="0033CC"/>
                </a:solidFill>
                <a:latin typeface="Calibri" pitchFamily="34" charset="0"/>
              </a:rPr>
              <a:t>i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) ≥… ≥ </a:t>
            </a:r>
            <a:r>
              <a:rPr lang="en-US" sz="2000" b="1" i="1">
                <a:solidFill>
                  <a:srgbClr val="0033CC"/>
                </a:solidFill>
                <a:latin typeface="Calibri" pitchFamily="34" charset="0"/>
              </a:rPr>
              <a:t>d 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(</a:t>
            </a:r>
            <a:r>
              <a:rPr lang="en-US" sz="2000" i="1">
                <a:solidFill>
                  <a:srgbClr val="0033CC"/>
                </a:solidFill>
                <a:latin typeface="Calibri" pitchFamily="34" charset="0"/>
              </a:rPr>
              <a:t>n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)</a:t>
            </a:r>
            <a:r>
              <a:rPr lang="en-US" sz="2000">
                <a:latin typeface="Calibri" pitchFamily="34" charset="0"/>
              </a:rPr>
              <a:t> : original degree sequence.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000" b="1" i="1">
                <a:solidFill>
                  <a:srgbClr val="0033CC"/>
                </a:solidFill>
                <a:latin typeface="Calibri" pitchFamily="34" charset="0"/>
              </a:rPr>
              <a:t>d’ 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(</a:t>
            </a:r>
            <a:r>
              <a:rPr lang="en-US" sz="2000" i="1">
                <a:solidFill>
                  <a:srgbClr val="0033CC"/>
                </a:solidFill>
                <a:latin typeface="Calibri" pitchFamily="34" charset="0"/>
              </a:rPr>
              <a:t>1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) ≥ </a:t>
            </a:r>
            <a:r>
              <a:rPr lang="en-US" sz="2000" b="1" i="1">
                <a:solidFill>
                  <a:srgbClr val="0033CC"/>
                </a:solidFill>
                <a:latin typeface="Calibri" pitchFamily="34" charset="0"/>
              </a:rPr>
              <a:t>d’ 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(</a:t>
            </a:r>
            <a:r>
              <a:rPr lang="en-US" sz="2000" i="1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) ≥…≥ </a:t>
            </a:r>
            <a:r>
              <a:rPr lang="en-US" sz="2000" b="1" i="1">
                <a:solidFill>
                  <a:srgbClr val="0033CC"/>
                </a:solidFill>
                <a:latin typeface="Calibri" pitchFamily="34" charset="0"/>
              </a:rPr>
              <a:t>d</a:t>
            </a:r>
            <a:r>
              <a:rPr lang="en-US" sz="2000" i="1">
                <a:solidFill>
                  <a:srgbClr val="0033CC"/>
                </a:solidFill>
                <a:latin typeface="Calibri" pitchFamily="34" charset="0"/>
              </a:rPr>
              <a:t>’ 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(</a:t>
            </a:r>
            <a:r>
              <a:rPr lang="en-US" sz="2000" i="1">
                <a:solidFill>
                  <a:srgbClr val="0033CC"/>
                </a:solidFill>
                <a:latin typeface="Calibri" pitchFamily="34" charset="0"/>
              </a:rPr>
              <a:t>i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) ≥…≥ </a:t>
            </a:r>
            <a:r>
              <a:rPr lang="en-US" sz="2000" b="1" i="1">
                <a:solidFill>
                  <a:srgbClr val="0033CC"/>
                </a:solidFill>
                <a:latin typeface="Calibri" pitchFamily="34" charset="0"/>
              </a:rPr>
              <a:t>d’ 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(</a:t>
            </a:r>
            <a:r>
              <a:rPr lang="en-US" sz="2000" i="1">
                <a:solidFill>
                  <a:srgbClr val="0033CC"/>
                </a:solidFill>
                <a:latin typeface="Calibri" pitchFamily="34" charset="0"/>
              </a:rPr>
              <a:t>n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)</a:t>
            </a:r>
            <a:r>
              <a:rPr lang="en-US" sz="2000">
                <a:latin typeface="Calibri" pitchFamily="34" charset="0"/>
              </a:rPr>
              <a:t> : k-anonymized degree sequence.</a:t>
            </a:r>
            <a:endParaRPr lang="en-US" sz="2000" b="1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2059" name="Rectangle 21"/>
          <p:cNvSpPr>
            <a:spLocks noChangeArrowheads="1"/>
          </p:cNvSpPr>
          <p:nvPr/>
        </p:nvSpPr>
        <p:spPr bwMode="auto">
          <a:xfrm>
            <a:off x="107950" y="5616575"/>
            <a:ext cx="8686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000">
                <a:latin typeface="Calibri" pitchFamily="34" charset="0"/>
              </a:rPr>
              <a:t>Dynamic Programming can be done in </a:t>
            </a:r>
            <a:r>
              <a:rPr lang="en-US" sz="2000" b="1">
                <a:solidFill>
                  <a:srgbClr val="0033CC"/>
                </a:solidFill>
                <a:latin typeface="Calibri" pitchFamily="34" charset="0"/>
              </a:rPr>
              <a:t>O(n) </a:t>
            </a:r>
            <a:r>
              <a:rPr lang="en-US" sz="2000">
                <a:latin typeface="Calibri" pitchFamily="34" charset="0"/>
              </a:rPr>
              <a:t>with some additional bookkeeping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latin typeface="Verdana" pitchFamily="34" charset="0"/>
              </a:rPr>
              <a:t>GraphAnonymization</a:t>
            </a:r>
            <a:r>
              <a:rPr lang="en-US"/>
              <a:t> algorithm</a:t>
            </a:r>
          </a:p>
        </p:txBody>
      </p:sp>
      <p:graphicFrame>
        <p:nvGraphicFramePr>
          <p:cNvPr id="843779" name="Group 3"/>
          <p:cNvGraphicFramePr>
            <a:graphicFrameLocks noGrp="1"/>
          </p:cNvGraphicFramePr>
          <p:nvPr>
            <p:ph idx="1"/>
          </p:nvPr>
        </p:nvGraphicFramePr>
        <p:xfrm>
          <a:off x="673100" y="1916113"/>
          <a:ext cx="7337425" cy="4401004"/>
        </p:xfrm>
        <a:graphic>
          <a:graphicData uri="http://schemas.openxmlformats.org/drawingml/2006/table">
            <a:tbl>
              <a:tblPr/>
              <a:tblGrid>
                <a:gridCol w="7337425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Input: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Graph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with degree sequence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integer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Output: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-degree anonymous graph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G’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1282" marR="91282" marT="45643" marB="456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1638"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Degree Sequence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Anonymization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]: </a:t>
                      </a: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Contruct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an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anonymized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degree sequence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d’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from the original degree sequence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Graph Construction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]: </a:t>
                      </a: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[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Construct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]: Given degree sequence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d'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construct a new graph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en-US" sz="2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(V, E</a:t>
                      </a:r>
                      <a:r>
                        <a:rPr kumimoji="0" lang="en-US" sz="2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such that the degree sequence of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en-US" sz="2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is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d‘</a:t>
                      </a: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Transform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]: Transform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en-US" sz="2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(V, E</a:t>
                      </a:r>
                      <a:r>
                        <a:rPr kumimoji="0" lang="en-US" sz="2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to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en-US" sz="2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’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(V, E</a:t>
                      </a:r>
                      <a:r>
                        <a:rPr kumimoji="0" lang="en-US" sz="2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’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 so that </a:t>
                      </a: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SymDiff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(G’,G)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is minimized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91282" marR="91282" marT="45643" marB="456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Are all degree sequences realizable?</a:t>
            </a:r>
          </a:p>
        </p:txBody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70088"/>
            <a:ext cx="8229600" cy="44116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A degree sequence </a:t>
            </a:r>
            <a:r>
              <a:rPr lang="en-US" b="1" i="1">
                <a:solidFill>
                  <a:srgbClr val="0066FF"/>
                </a:solidFill>
              </a:rPr>
              <a:t>d</a:t>
            </a:r>
            <a:r>
              <a:rPr lang="en-US"/>
              <a:t> is </a:t>
            </a:r>
            <a:r>
              <a:rPr lang="en-US" b="1">
                <a:solidFill>
                  <a:srgbClr val="009900"/>
                </a:solidFill>
              </a:rPr>
              <a:t>realizable</a:t>
            </a:r>
            <a:r>
              <a:rPr lang="en-US"/>
              <a:t> if there exists a simple undirected graph with nodes having degree sequence </a:t>
            </a:r>
            <a:r>
              <a:rPr lang="en-US" b="1" i="1">
                <a:solidFill>
                  <a:srgbClr val="0066FF"/>
                </a:solidFill>
              </a:rPr>
              <a:t>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Not all vectors of integers are realizable degree sequences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d = {4,2,2,2,1} 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How can we decide?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Realizability of degree sequences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468313" y="1900238"/>
            <a:ext cx="8135937" cy="188912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lIns="91282" tIns="45643" rIns="91282" bIns="45643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</a:rPr>
              <a:t>[</a:t>
            </a:r>
            <a:r>
              <a:rPr lang="en-US" sz="2000" b="1">
                <a:solidFill>
                  <a:schemeClr val="tx2"/>
                </a:solidFill>
                <a:latin typeface="Calibri" pitchFamily="34" charset="0"/>
              </a:rPr>
              <a:t>Erdös and Gallai</a:t>
            </a:r>
            <a:r>
              <a:rPr lang="en-US" sz="2000">
                <a:latin typeface="Calibri" pitchFamily="34" charset="0"/>
              </a:rPr>
              <a:t>] A degree sequence </a:t>
            </a:r>
            <a:r>
              <a:rPr lang="en-US" sz="2000" b="1" i="1">
                <a:latin typeface="Calibri" pitchFamily="34" charset="0"/>
              </a:rPr>
              <a:t>d</a:t>
            </a:r>
            <a:r>
              <a:rPr lang="en-US" sz="2000">
                <a:latin typeface="Calibri" pitchFamily="34" charset="0"/>
              </a:rPr>
              <a:t> with </a:t>
            </a:r>
            <a:r>
              <a:rPr kumimoji="1" lang="en-US" sz="2000" b="1" i="1">
                <a:latin typeface="Calibri" pitchFamily="34" charset="0"/>
              </a:rPr>
              <a:t>d</a:t>
            </a:r>
            <a:r>
              <a:rPr kumimoji="1" lang="en-US" sz="2000">
                <a:latin typeface="Calibri" pitchFamily="34" charset="0"/>
              </a:rPr>
              <a:t>(</a:t>
            </a:r>
            <a:r>
              <a:rPr kumimoji="1" lang="en-US" sz="2000" i="1">
                <a:latin typeface="Calibri" pitchFamily="34" charset="0"/>
              </a:rPr>
              <a:t>1</a:t>
            </a:r>
            <a:r>
              <a:rPr kumimoji="1" lang="en-US" sz="2000">
                <a:latin typeface="Calibri" pitchFamily="34" charset="0"/>
              </a:rPr>
              <a:t>) ≥ </a:t>
            </a:r>
            <a:r>
              <a:rPr kumimoji="1" lang="en-US" sz="2000" b="1" i="1">
                <a:latin typeface="Calibri" pitchFamily="34" charset="0"/>
              </a:rPr>
              <a:t>d</a:t>
            </a:r>
            <a:r>
              <a:rPr kumimoji="1" lang="en-US" sz="2000">
                <a:latin typeface="Calibri" pitchFamily="34" charset="0"/>
              </a:rPr>
              <a:t>(</a:t>
            </a:r>
            <a:r>
              <a:rPr kumimoji="1" lang="en-US" sz="2000" i="1">
                <a:latin typeface="Calibri" pitchFamily="34" charset="0"/>
              </a:rPr>
              <a:t>2</a:t>
            </a:r>
            <a:r>
              <a:rPr kumimoji="1" lang="en-US" sz="2000">
                <a:latin typeface="Calibri" pitchFamily="34" charset="0"/>
              </a:rPr>
              <a:t>) ≥… ≥ </a:t>
            </a:r>
            <a:r>
              <a:rPr kumimoji="1" lang="en-US" sz="2000" b="1" i="1">
                <a:latin typeface="Calibri" pitchFamily="34" charset="0"/>
              </a:rPr>
              <a:t>d</a:t>
            </a:r>
            <a:r>
              <a:rPr kumimoji="1" lang="en-US" sz="2000">
                <a:latin typeface="Calibri" pitchFamily="34" charset="0"/>
              </a:rPr>
              <a:t>(</a:t>
            </a:r>
            <a:r>
              <a:rPr kumimoji="1" lang="en-US" sz="2000" i="1">
                <a:latin typeface="Calibri" pitchFamily="34" charset="0"/>
              </a:rPr>
              <a:t>i</a:t>
            </a:r>
            <a:r>
              <a:rPr kumimoji="1" lang="en-US" sz="2000">
                <a:latin typeface="Calibri" pitchFamily="34" charset="0"/>
              </a:rPr>
              <a:t>) ≥… ≥ </a:t>
            </a:r>
            <a:r>
              <a:rPr kumimoji="1" lang="en-US" sz="2000" b="1" i="1">
                <a:latin typeface="Calibri" pitchFamily="34" charset="0"/>
              </a:rPr>
              <a:t>d</a:t>
            </a:r>
            <a:r>
              <a:rPr kumimoji="1" lang="en-US" sz="2000">
                <a:latin typeface="Calibri" pitchFamily="34" charset="0"/>
              </a:rPr>
              <a:t>(</a:t>
            </a:r>
            <a:r>
              <a:rPr kumimoji="1" lang="en-US" sz="2000" i="1">
                <a:latin typeface="Calibri" pitchFamily="34" charset="0"/>
              </a:rPr>
              <a:t>n</a:t>
            </a:r>
            <a:r>
              <a:rPr kumimoji="1" lang="en-US" sz="2000">
                <a:latin typeface="Calibri" pitchFamily="34" charset="0"/>
              </a:rPr>
              <a:t>) and </a:t>
            </a:r>
            <a:r>
              <a:rPr kumimoji="1" lang="el-GR" sz="2000">
                <a:latin typeface="Calibri" pitchFamily="34" charset="0"/>
              </a:rPr>
              <a:t>Σ</a:t>
            </a:r>
            <a:r>
              <a:rPr kumimoji="1" lang="en-US" sz="2000" b="1" i="1">
                <a:latin typeface="Calibri" pitchFamily="34" charset="0"/>
              </a:rPr>
              <a:t>d</a:t>
            </a:r>
            <a:r>
              <a:rPr kumimoji="1" lang="en-US" sz="2000" i="1">
                <a:latin typeface="Calibri" pitchFamily="34" charset="0"/>
              </a:rPr>
              <a:t>(i)</a:t>
            </a:r>
            <a:r>
              <a:rPr kumimoji="1" lang="en-US" sz="2000">
                <a:latin typeface="Calibri" pitchFamily="34" charset="0"/>
              </a:rPr>
              <a:t> even, is realizable if and only if </a:t>
            </a:r>
            <a:br>
              <a:rPr kumimoji="1" lang="en-US" sz="2000">
                <a:latin typeface="Calibri" pitchFamily="34" charset="0"/>
              </a:rPr>
            </a:br>
            <a:endParaRPr kumimoji="1" lang="en-US" sz="200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kumimoji="1" lang="en-US" sz="200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kumimoji="1" lang="el-GR">
              <a:latin typeface="Calibri" pitchFamily="34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00113" y="2809875"/>
          <a:ext cx="7056437" cy="935038"/>
        </p:xfrm>
        <a:graphic>
          <a:graphicData uri="http://schemas.openxmlformats.org/presentationml/2006/ole">
            <p:oleObj spid="_x0000_s3074" name="Equation" r:id="rId3" imgW="3454200" imgH="431640" progId="">
              <p:embed/>
            </p:oleObj>
          </a:graphicData>
        </a:graphic>
      </p:graphicFrame>
      <p:sp>
        <p:nvSpPr>
          <p:cNvPr id="712721" name="Text Box 17"/>
          <p:cNvSpPr txBox="1">
            <a:spLocks noChangeArrowheads="1"/>
          </p:cNvSpPr>
          <p:nvPr/>
        </p:nvSpPr>
        <p:spPr bwMode="auto">
          <a:xfrm>
            <a:off x="539750" y="4149725"/>
            <a:ext cx="8135938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Input:</a:t>
            </a:r>
            <a:r>
              <a:rPr lang="en-US" sz="2000">
                <a:latin typeface="Calibri" pitchFamily="34" charset="0"/>
              </a:rPr>
              <a:t> Degree sequence </a:t>
            </a:r>
            <a:r>
              <a:rPr lang="en-US" sz="2000" b="1" i="1">
                <a:solidFill>
                  <a:srgbClr val="0066FF"/>
                </a:solidFill>
                <a:latin typeface="Calibri" pitchFamily="34" charset="0"/>
              </a:rPr>
              <a:t>d’</a:t>
            </a:r>
          </a:p>
          <a:p>
            <a:r>
              <a:rPr lang="en-US" sz="2000" b="1">
                <a:latin typeface="Calibri" pitchFamily="34" charset="0"/>
              </a:rPr>
              <a:t>Output:</a:t>
            </a:r>
            <a:r>
              <a:rPr lang="en-US" sz="2000">
                <a:latin typeface="Calibri" pitchFamily="34" charset="0"/>
              </a:rPr>
              <a:t> Graph </a:t>
            </a:r>
            <a:r>
              <a:rPr lang="en-US" sz="2000" b="1" i="1">
                <a:solidFill>
                  <a:srgbClr val="0033CC"/>
                </a:solidFill>
                <a:latin typeface="Calibri" pitchFamily="34" charset="0"/>
              </a:rPr>
              <a:t>G</a:t>
            </a:r>
            <a:r>
              <a:rPr lang="en-US" sz="2000" b="1" i="1" baseline="30000">
                <a:solidFill>
                  <a:srgbClr val="0033CC"/>
                </a:solidFill>
                <a:latin typeface="Calibri" pitchFamily="34" charset="0"/>
              </a:rPr>
              <a:t>0</a:t>
            </a:r>
            <a:r>
              <a:rPr lang="en-US" sz="2000" b="1" i="1">
                <a:solidFill>
                  <a:srgbClr val="0033CC"/>
                </a:solidFill>
                <a:latin typeface="Calibri" pitchFamily="34" charset="0"/>
              </a:rPr>
              <a:t>(V, E</a:t>
            </a:r>
            <a:r>
              <a:rPr lang="en-US" sz="2000" b="1" i="1" baseline="30000">
                <a:solidFill>
                  <a:srgbClr val="0033CC"/>
                </a:solidFill>
                <a:latin typeface="Calibri" pitchFamily="34" charset="0"/>
              </a:rPr>
              <a:t>0</a:t>
            </a:r>
            <a:r>
              <a:rPr lang="en-US" sz="2000" b="1" i="1">
                <a:solidFill>
                  <a:srgbClr val="0033CC"/>
                </a:solidFill>
                <a:latin typeface="Calibri" pitchFamily="34" charset="0"/>
              </a:rPr>
              <a:t>)</a:t>
            </a:r>
            <a:r>
              <a:rPr lang="en-US" sz="2000" i="1">
                <a:latin typeface="Calibri" pitchFamily="34" charset="0"/>
              </a:rPr>
              <a:t> </a:t>
            </a:r>
            <a:r>
              <a:rPr lang="en-US" sz="2000">
                <a:latin typeface="Calibri" pitchFamily="34" charset="0"/>
              </a:rPr>
              <a:t>with degree sequence </a:t>
            </a:r>
            <a:r>
              <a:rPr lang="en-US" sz="2000" b="1" i="1">
                <a:solidFill>
                  <a:srgbClr val="0066FF"/>
                </a:solidFill>
                <a:latin typeface="Calibri" pitchFamily="34" charset="0"/>
              </a:rPr>
              <a:t>d’</a:t>
            </a:r>
            <a:r>
              <a:rPr lang="en-US" sz="2000">
                <a:latin typeface="Calibri" pitchFamily="34" charset="0"/>
              </a:rPr>
              <a:t> or </a:t>
            </a:r>
            <a:r>
              <a:rPr lang="en-US" sz="2000" b="1" i="1">
                <a:latin typeface="Calibri" pitchFamily="34" charset="0"/>
              </a:rPr>
              <a:t>NO!</a:t>
            </a:r>
            <a:r>
              <a:rPr lang="en-US" sz="2000">
                <a:latin typeface="Calibri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alibri" pitchFamily="34" charset="0"/>
                <a:sym typeface="Wingdings" pitchFamily="2" charset="2"/>
              </a:rPr>
              <a:t></a:t>
            </a:r>
            <a:r>
              <a:rPr lang="en-US" sz="2000">
                <a:latin typeface="Calibri" pitchFamily="34" charset="0"/>
              </a:rPr>
              <a:t>If the degree sequence </a:t>
            </a:r>
            <a:r>
              <a:rPr lang="en-US" sz="2000" b="1" i="1">
                <a:solidFill>
                  <a:srgbClr val="0066FF"/>
                </a:solidFill>
                <a:latin typeface="Calibri" pitchFamily="34" charset="0"/>
              </a:rPr>
              <a:t>d’</a:t>
            </a:r>
            <a:r>
              <a:rPr lang="en-US" sz="2000">
                <a:latin typeface="Calibri" pitchFamily="34" charset="0"/>
              </a:rPr>
              <a:t> is NOT realizable?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Convert it into a realizable and </a:t>
            </a:r>
            <a:r>
              <a:rPr lang="en-US" sz="2000" b="1" i="1">
                <a:solidFill>
                  <a:srgbClr val="0066FF"/>
                </a:solidFill>
                <a:latin typeface="Calibri" pitchFamily="34" charset="0"/>
              </a:rPr>
              <a:t>k</a:t>
            </a:r>
            <a:r>
              <a:rPr lang="en-US" sz="2000">
                <a:latin typeface="Calibri" pitchFamily="34" charset="0"/>
              </a:rPr>
              <a:t>-anonymous degree 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latin typeface="Verdana" pitchFamily="34" charset="0"/>
              </a:rPr>
              <a:t>GraphAnonymization</a:t>
            </a:r>
            <a:r>
              <a:rPr lang="en-US"/>
              <a:t> algorithm</a:t>
            </a:r>
          </a:p>
        </p:txBody>
      </p:sp>
      <p:graphicFrame>
        <p:nvGraphicFramePr>
          <p:cNvPr id="844803" name="Group 3"/>
          <p:cNvGraphicFramePr>
            <a:graphicFrameLocks noGrp="1"/>
          </p:cNvGraphicFramePr>
          <p:nvPr>
            <p:ph idx="1"/>
          </p:nvPr>
        </p:nvGraphicFramePr>
        <p:xfrm>
          <a:off x="673100" y="2095500"/>
          <a:ext cx="7337425" cy="4401004"/>
        </p:xfrm>
        <a:graphic>
          <a:graphicData uri="http://schemas.openxmlformats.org/drawingml/2006/table">
            <a:tbl>
              <a:tblPr/>
              <a:tblGrid>
                <a:gridCol w="7337425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Input: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Graph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with degree sequence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integer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Output: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-degree anonymous graph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G’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1282" marR="91282" marT="45643" marB="456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1638"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Degree Sequence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Anonymization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]: </a:t>
                      </a: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Contruct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an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anonymized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degree sequence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d’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from the original degree sequence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Graph Construction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]: </a:t>
                      </a: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Construct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]: Given degree sequence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d'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construct a new graph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en-US" sz="2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(V, E</a:t>
                      </a:r>
                      <a:r>
                        <a:rPr kumimoji="0" lang="en-US" sz="2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such that the degree sequence of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en-US" sz="2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is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d‘</a:t>
                      </a: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[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Transform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]: Transform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en-US" sz="2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(V, E</a:t>
                      </a:r>
                      <a:r>
                        <a:rPr kumimoji="0" lang="en-US" sz="2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to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en-US" sz="2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’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(V, E</a:t>
                      </a:r>
                      <a:r>
                        <a:rPr kumimoji="0" lang="en-US" sz="2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’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so that </a:t>
                      </a: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SymDiff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(G’,G)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is minimized. </a:t>
                      </a:r>
                    </a:p>
                  </a:txBody>
                  <a:tcPr marL="91282" marR="91282" marT="45643" marB="456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95288" y="511175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sz="3600" b="1">
                <a:solidFill>
                  <a:schemeClr val="tx2"/>
                </a:solidFill>
                <a:latin typeface="Calibri" pitchFamily="34" charset="0"/>
              </a:rPr>
              <a:t>Graph-transformation algorithm </a:t>
            </a:r>
          </a:p>
        </p:txBody>
      </p:sp>
      <p:sp>
        <p:nvSpPr>
          <p:cNvPr id="32771" name="Rectangle 11"/>
          <p:cNvSpPr>
            <a:spLocks noChangeArrowheads="1"/>
          </p:cNvSpPr>
          <p:nvPr/>
        </p:nvSpPr>
        <p:spPr bwMode="auto">
          <a:xfrm>
            <a:off x="277813" y="2060575"/>
            <a:ext cx="86868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000">
                <a:solidFill>
                  <a:srgbClr val="FF0000"/>
                </a:solidFill>
                <a:latin typeface="Calibri" pitchFamily="34" charset="0"/>
              </a:rPr>
              <a:t>GreedySwap</a:t>
            </a:r>
            <a:r>
              <a:rPr lang="en-US" sz="2000">
                <a:latin typeface="Calibri" pitchFamily="34" charset="0"/>
              </a:rPr>
              <a:t> transforms </a:t>
            </a:r>
            <a:r>
              <a:rPr lang="en-US" sz="2000" b="1" i="1">
                <a:solidFill>
                  <a:srgbClr val="0033CC"/>
                </a:solidFill>
                <a:latin typeface="Calibri" pitchFamily="34" charset="0"/>
              </a:rPr>
              <a:t>G</a:t>
            </a:r>
            <a:r>
              <a:rPr lang="en-US" sz="2000" b="1" i="1" baseline="30000">
                <a:solidFill>
                  <a:srgbClr val="0033CC"/>
                </a:solidFill>
                <a:latin typeface="Calibri" pitchFamily="34" charset="0"/>
              </a:rPr>
              <a:t>0</a:t>
            </a:r>
            <a:r>
              <a:rPr lang="en-US" sz="2000" b="1" i="1">
                <a:solidFill>
                  <a:srgbClr val="0033CC"/>
                </a:solidFill>
                <a:latin typeface="Calibri" pitchFamily="34" charset="0"/>
              </a:rPr>
              <a:t> = (V, E</a:t>
            </a:r>
            <a:r>
              <a:rPr lang="en-US" sz="2000" b="1" i="1" baseline="30000">
                <a:solidFill>
                  <a:srgbClr val="0033CC"/>
                </a:solidFill>
                <a:latin typeface="Calibri" pitchFamily="34" charset="0"/>
              </a:rPr>
              <a:t>0</a:t>
            </a:r>
            <a:r>
              <a:rPr lang="en-US" sz="2000" b="1" i="1">
                <a:solidFill>
                  <a:srgbClr val="0033CC"/>
                </a:solidFill>
                <a:latin typeface="Calibri" pitchFamily="34" charset="0"/>
              </a:rPr>
              <a:t>)</a:t>
            </a:r>
            <a:r>
              <a:rPr lang="en-US" sz="2000">
                <a:latin typeface="Calibri" pitchFamily="34" charset="0"/>
              </a:rPr>
              <a:t> into </a:t>
            </a:r>
            <a:r>
              <a:rPr lang="en-US" sz="2000" b="1" i="1">
                <a:solidFill>
                  <a:srgbClr val="0033CC"/>
                </a:solidFill>
                <a:latin typeface="Calibri" pitchFamily="34" charset="0"/>
              </a:rPr>
              <a:t>G’(V, E’)</a:t>
            </a:r>
            <a:r>
              <a:rPr lang="en-US" sz="2000">
                <a:latin typeface="Calibri" pitchFamily="34" charset="0"/>
              </a:rPr>
              <a:t> with the same degree sequence </a:t>
            </a:r>
            <a:r>
              <a:rPr lang="en-US" sz="2000" b="1" i="1">
                <a:solidFill>
                  <a:srgbClr val="0033CC"/>
                </a:solidFill>
                <a:latin typeface="Calibri" pitchFamily="34" charset="0"/>
              </a:rPr>
              <a:t>d’</a:t>
            </a:r>
            <a:r>
              <a:rPr lang="en-US" sz="2000">
                <a:latin typeface="Calibri" pitchFamily="34" charset="0"/>
              </a:rPr>
              <a:t>, and min symmetric difference </a:t>
            </a:r>
            <a:r>
              <a:rPr lang="en-US" sz="2000" b="1" i="1">
                <a:solidFill>
                  <a:srgbClr val="0033CC"/>
                </a:solidFill>
                <a:latin typeface="Calibri" pitchFamily="34" charset="0"/>
              </a:rPr>
              <a:t>SymDiff(G’,G)</a:t>
            </a:r>
            <a:r>
              <a:rPr lang="en-US" sz="2000">
                <a:latin typeface="Calibri" pitchFamily="34" charset="0"/>
              </a:rPr>
              <a:t> .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20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000">
                <a:solidFill>
                  <a:srgbClr val="FF0000"/>
                </a:solidFill>
                <a:latin typeface="Calibri" pitchFamily="34" charset="0"/>
              </a:rPr>
              <a:t>GreedySwap</a:t>
            </a:r>
            <a:r>
              <a:rPr lang="en-US" sz="2000">
                <a:latin typeface="Calibri" pitchFamily="34" charset="0"/>
              </a:rPr>
              <a:t> is a greedy heuristic with several iterations.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20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000">
                <a:latin typeface="Calibri" pitchFamily="34" charset="0"/>
              </a:rPr>
              <a:t>At each step, </a:t>
            </a:r>
            <a:r>
              <a:rPr lang="en-US" sz="2000">
                <a:solidFill>
                  <a:srgbClr val="FF0000"/>
                </a:solidFill>
                <a:latin typeface="Calibri" pitchFamily="34" charset="0"/>
              </a:rPr>
              <a:t>GreedySwap</a:t>
            </a:r>
            <a:r>
              <a:rPr lang="en-US" sz="2000">
                <a:latin typeface="Calibri" pitchFamily="34" charset="0"/>
              </a:rPr>
              <a:t> swaps a pair of edges to make the graph more similar to the original graph </a:t>
            </a:r>
            <a:r>
              <a:rPr lang="en-US" sz="2000" b="1" i="1">
                <a:solidFill>
                  <a:srgbClr val="0033CC"/>
                </a:solidFill>
                <a:latin typeface="Calibri" pitchFamily="34" charset="0"/>
              </a:rPr>
              <a:t>G</a:t>
            </a:r>
            <a:r>
              <a:rPr lang="en-US" sz="2000" i="1">
                <a:latin typeface="Calibri" pitchFamily="34" charset="0"/>
              </a:rPr>
              <a:t>, </a:t>
            </a:r>
            <a:r>
              <a:rPr lang="en-US" sz="2000">
                <a:latin typeface="Calibri" pitchFamily="34" charset="0"/>
              </a:rPr>
              <a:t>while leaving the nodes’ degrees intact.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468313"/>
            <a:ext cx="7124700" cy="779462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Valid swappable pairs of edges</a:t>
            </a:r>
          </a:p>
        </p:txBody>
      </p:sp>
      <p:pic>
        <p:nvPicPr>
          <p:cNvPr id="3379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25" y="1844675"/>
            <a:ext cx="4953000" cy="310991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sp>
        <p:nvSpPr>
          <p:cNvPr id="718854" name="Text Box 6"/>
          <p:cNvSpPr txBox="1">
            <a:spLocks noChangeArrowheads="1"/>
          </p:cNvSpPr>
          <p:nvPr/>
        </p:nvSpPr>
        <p:spPr bwMode="auto">
          <a:xfrm>
            <a:off x="900113" y="5661025"/>
            <a:ext cx="741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A swap is </a:t>
            </a:r>
            <a:r>
              <a:rPr lang="en-US" sz="2400" b="1" i="1">
                <a:latin typeface="Calibri" pitchFamily="34" charset="0"/>
              </a:rPr>
              <a:t>valid</a:t>
            </a:r>
            <a:r>
              <a:rPr lang="en-US" sz="2400">
                <a:latin typeface="Calibri" pitchFamily="34" charset="0"/>
              </a:rPr>
              <a:t> if the resulting graph is 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GreedySwap algorithm</a:t>
            </a:r>
          </a:p>
        </p:txBody>
      </p:sp>
      <p:graphicFrame>
        <p:nvGraphicFramePr>
          <p:cNvPr id="805921" name="Group 33"/>
          <p:cNvGraphicFramePr>
            <a:graphicFrameLocks noGrp="1"/>
          </p:cNvGraphicFramePr>
          <p:nvPr>
            <p:ph idx="1"/>
          </p:nvPr>
        </p:nvGraphicFramePr>
        <p:xfrm>
          <a:off x="468313" y="3008313"/>
          <a:ext cx="7993062" cy="2560012"/>
        </p:xfrm>
        <a:graphic>
          <a:graphicData uri="http://schemas.openxmlformats.org/drawingml/2006/table">
            <a:tbl>
              <a:tblPr/>
              <a:tblGrid>
                <a:gridCol w="7993062"/>
              </a:tblGrid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Input: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 pliable graph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en-US" sz="20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(V, E</a:t>
                      </a:r>
                      <a:r>
                        <a:rPr kumimoji="0" lang="en-US" sz="20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, fixed graph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G(V,E)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Output: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Graph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G’(V, E’)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with the same degree sequence as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en-US" sz="20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(V,E</a:t>
                      </a:r>
                      <a:r>
                        <a:rPr kumimoji="0" lang="en-US" sz="20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1282" marR="91282" marT="45643" marB="456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0163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i=0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Repeat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   find the valid swap in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G</a:t>
                      </a:r>
                      <a:r>
                        <a:rPr kumimoji="0" lang="en-US" sz="20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i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that most reduces its symmetric difference with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G 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and form graph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G</a:t>
                      </a:r>
                      <a:r>
                        <a:rPr kumimoji="0" lang="en-US" sz="20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i+1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 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i++</a:t>
                      </a:r>
                      <a:endParaRPr kumimoji="0" lang="en-US" sz="20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91282" marR="91282" marT="45643" marB="456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sz="3600" b="1">
                <a:solidFill>
                  <a:schemeClr val="tx2"/>
                </a:solidFill>
                <a:latin typeface="Calibri" pitchFamily="34" charset="0"/>
              </a:rPr>
              <a:t>Growing Privacy Concerns</a:t>
            </a:r>
          </a:p>
        </p:txBody>
      </p:sp>
      <p:pic>
        <p:nvPicPr>
          <p:cNvPr id="20483" name="Picture 5" descr="forb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2203450"/>
            <a:ext cx="2185988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323850" y="3500438"/>
            <a:ext cx="5295900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latin typeface="Verdana" pitchFamily="34" charset="0"/>
              </a:rPr>
              <a:t>“Detailed information on an individual’s credit, health, and financial status, on characteristic purchasing patterns, and on other personal preferences is routinely recorded and analyzed by a variety of governmental and commercial organizations.”  </a:t>
            </a:r>
          </a:p>
          <a:p>
            <a:pPr algn="r">
              <a:spcBef>
                <a:spcPct val="50000"/>
              </a:spcBef>
            </a:pPr>
            <a:r>
              <a:rPr lang="en-US" altLang="zh-CN" sz="1400">
                <a:latin typeface="Verdana" pitchFamily="34" charset="0"/>
              </a:rPr>
              <a:t>- </a:t>
            </a:r>
            <a:r>
              <a:rPr lang="en-US" altLang="zh-CN" sz="1200">
                <a:latin typeface="Verdana" pitchFamily="34" charset="0"/>
              </a:rPr>
              <a:t>M. J. Cronin, “e-Privacy?” Hoover Digest, 2000.</a:t>
            </a:r>
          </a:p>
        </p:txBody>
      </p:sp>
      <p:sp>
        <p:nvSpPr>
          <p:cNvPr id="20485" name="Rectangle 17"/>
          <p:cNvSpPr>
            <a:spLocks noChangeArrowheads="1"/>
          </p:cNvSpPr>
          <p:nvPr/>
        </p:nvSpPr>
        <p:spPr bwMode="auto">
          <a:xfrm>
            <a:off x="228600" y="2349500"/>
            <a:ext cx="628808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>
                <a:latin typeface="Calibri" pitchFamily="34" charset="0"/>
              </a:rPr>
              <a:t>Person specific information is being routinely collected.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Experiments	</a:t>
            </a:r>
          </a:p>
        </p:txBody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/>
              <a:t>Datasets:</a:t>
            </a:r>
            <a:r>
              <a:rPr lang="en-US"/>
              <a:t> Co-authors, Enron emails, powergrid, Erdos-Renyi, small-world and power-law graphs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/>
              <a:t>Goal:</a:t>
            </a:r>
            <a:r>
              <a:rPr lang="en-US"/>
              <a:t> degree-anonymization does not destroy the structure of the graph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Average path length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Clustering coefficient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Exponent of power-law distribution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Experiments: Clustering coefficient and Avg Path Length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0" y="2563813"/>
          <a:ext cx="4500563" cy="3960812"/>
        </p:xfrm>
        <a:graphic>
          <a:graphicData uri="http://schemas.openxmlformats.org/presentationml/2006/ole">
            <p:oleObj spid="_x0000_s4098" name="Bitmap Image" r:id="rId3" imgW="6354062" imgH="4439270" progId="PBrush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4284663" y="2708275"/>
          <a:ext cx="4859337" cy="3816350"/>
        </p:xfrm>
        <a:graphic>
          <a:graphicData uri="http://schemas.openxmlformats.org/presentationml/2006/ole">
            <p:oleObj spid="_x0000_s4099" name="Bitmap Image" r:id="rId4" imgW="6257143" imgH="4238095" progId="PBrush">
              <p:embed/>
            </p:oleObj>
          </a:graphicData>
        </a:graphic>
      </p:graphicFrame>
      <p:sp>
        <p:nvSpPr>
          <p:cNvPr id="4101" name="Rectangle 11"/>
          <p:cNvSpPr>
            <a:spLocks noChangeArrowheads="1"/>
          </p:cNvSpPr>
          <p:nvPr/>
        </p:nvSpPr>
        <p:spPr bwMode="auto">
          <a:xfrm>
            <a:off x="457200" y="1916113"/>
            <a:ext cx="829151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000" b="1">
                <a:latin typeface="Calibri" pitchFamily="34" charset="0"/>
              </a:rPr>
              <a:t>Co-author</a:t>
            </a:r>
            <a:r>
              <a:rPr lang="en-US" sz="2000">
                <a:latin typeface="Calibri" pitchFamily="34" charset="0"/>
              </a:rPr>
              <a:t> dataset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000">
                <a:latin typeface="Calibri" pitchFamily="34" charset="0"/>
              </a:rPr>
              <a:t>APL and CC do not change dramatically even for large values of </a:t>
            </a:r>
            <a:r>
              <a:rPr lang="en-US" sz="2000" b="1" i="1">
                <a:solidFill>
                  <a:srgbClr val="0033CC"/>
                </a:solidFill>
                <a:latin typeface="Calibri" pitchFamily="34" charset="0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468313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sz="3600" b="1">
                <a:solidFill>
                  <a:schemeClr val="tx2"/>
                </a:solidFill>
                <a:latin typeface="Calibri" pitchFamily="34" charset="0"/>
              </a:rPr>
              <a:t>Experiments: Edge intersections</a:t>
            </a:r>
          </a:p>
        </p:txBody>
      </p:sp>
      <p:graphicFrame>
        <p:nvGraphicFramePr>
          <p:cNvPr id="720967" name="Group 71"/>
          <p:cNvGraphicFramePr>
            <a:graphicFrameLocks noGrp="1"/>
          </p:cNvGraphicFramePr>
          <p:nvPr>
            <p:ph sz="half" idx="2"/>
          </p:nvPr>
        </p:nvGraphicFramePr>
        <p:xfrm>
          <a:off x="3917950" y="2066925"/>
          <a:ext cx="4038600" cy="3235645"/>
        </p:xfrm>
        <a:graphic>
          <a:graphicData uri="http://schemas.openxmlformats.org/drawingml/2006/table">
            <a:tbl>
              <a:tblPr/>
              <a:tblGrid>
                <a:gridCol w="2309813"/>
                <a:gridCol w="1728787"/>
              </a:tblGrid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Synthetic datasets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Small world graphs*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0.99 (0.01)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Random graphs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0.99 (0.01)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Power law graphs**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0.93 (0.04)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Real datasets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0.95 (0.16)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Powergrid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0.97 (0.01)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Co-authors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0.91(0.01)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96" name="Text Box 54"/>
          <p:cNvSpPr txBox="1">
            <a:spLocks noChangeArrowheads="1"/>
          </p:cNvSpPr>
          <p:nvPr/>
        </p:nvSpPr>
        <p:spPr bwMode="auto">
          <a:xfrm>
            <a:off x="179388" y="5876925"/>
            <a:ext cx="8964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(*)</a:t>
            </a:r>
            <a:r>
              <a:rPr lang="en-US">
                <a:latin typeface="Calibri" pitchFamily="34" charset="0"/>
              </a:rPr>
              <a:t> </a:t>
            </a:r>
            <a:r>
              <a:rPr lang="en-US" sz="1600">
                <a:latin typeface="Calibri" pitchFamily="34" charset="0"/>
              </a:rPr>
              <a:t>L. Barabasi and R. Albert: Emergence of  scaling in random networks. </a:t>
            </a:r>
            <a:r>
              <a:rPr lang="en-US" sz="1600" i="1">
                <a:latin typeface="Calibri" pitchFamily="34" charset="0"/>
              </a:rPr>
              <a:t>Science 1999.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36897" name="Text Box 62"/>
          <p:cNvSpPr txBox="1">
            <a:spLocks noChangeArrowheads="1"/>
          </p:cNvSpPr>
          <p:nvPr/>
        </p:nvSpPr>
        <p:spPr bwMode="auto">
          <a:xfrm>
            <a:off x="179388" y="6302375"/>
            <a:ext cx="89646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(**) Watts, D. J. Networks, dynamics, and the small-world phenomenon. </a:t>
            </a:r>
            <a:r>
              <a:rPr lang="en-US" sz="1600" i="1">
                <a:latin typeface="Calibri" pitchFamily="34" charset="0"/>
              </a:rPr>
              <a:t>American Journal of Sociology </a:t>
            </a:r>
            <a:r>
              <a:rPr lang="en-US" sz="1600">
                <a:latin typeface="Calibri" pitchFamily="34" charset="0"/>
              </a:rPr>
              <a:t>1999</a:t>
            </a:r>
          </a:p>
        </p:txBody>
      </p:sp>
      <p:sp>
        <p:nvSpPr>
          <p:cNvPr id="36898" name="Text Box 63"/>
          <p:cNvSpPr txBox="1">
            <a:spLocks noChangeArrowheads="1"/>
          </p:cNvSpPr>
          <p:nvPr/>
        </p:nvSpPr>
        <p:spPr bwMode="auto">
          <a:xfrm>
            <a:off x="395288" y="1916113"/>
            <a:ext cx="31686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alibri" pitchFamily="34" charset="0"/>
              </a:rPr>
              <a:t>Edge intersection achieved by the </a:t>
            </a:r>
            <a:r>
              <a:rPr lang="en-US" sz="2000">
                <a:solidFill>
                  <a:srgbClr val="FF0000"/>
                </a:solidFill>
                <a:latin typeface="Calibri" pitchFamily="34" charset="0"/>
              </a:rPr>
              <a:t>GreedySwap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en-US" sz="2000">
                <a:latin typeface="Calibri" pitchFamily="34" charset="0"/>
              </a:rPr>
              <a:t>algorithm for different datasets.</a:t>
            </a:r>
          </a:p>
          <a:p>
            <a:pPr>
              <a:spcBef>
                <a:spcPct val="50000"/>
              </a:spcBef>
            </a:pPr>
            <a:endParaRPr lang="en-US" sz="200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latin typeface="Calibri" pitchFamily="34" charset="0"/>
              </a:rPr>
              <a:t>Parenthesis value indicates the original value of edge intersection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DB4D-5BEA-469C-9C4A-970876EB7CA7}" type="slidenum">
              <a:rPr lang="en-US"/>
              <a:pPr/>
              <a:t>23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in transaction data</a:t>
            </a:r>
            <a:endParaRPr lang="en-US" dirty="0"/>
          </a:p>
        </p:txBody>
      </p:sp>
      <p:sp>
        <p:nvSpPr>
          <p:cNvPr id="197635" name="Text Box 3"/>
          <p:cNvSpPr txBox="1">
            <a:spLocks noChangeArrowheads="1"/>
          </p:cNvSpPr>
          <p:nvPr/>
        </p:nvSpPr>
        <p:spPr bwMode="auto">
          <a:xfrm>
            <a:off x="152400" y="1614488"/>
            <a:ext cx="3352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Voter Registration List</a:t>
            </a: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4038600" y="16002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Patient Records</a:t>
            </a:r>
          </a:p>
        </p:txBody>
      </p:sp>
      <p:sp>
        <p:nvSpPr>
          <p:cNvPr id="197637" name="Rectangle 5"/>
          <p:cNvSpPr>
            <a:spLocks noChangeArrowheads="1"/>
          </p:cNvSpPr>
          <p:nvPr/>
        </p:nvSpPr>
        <p:spPr bwMode="auto">
          <a:xfrm>
            <a:off x="2794000" y="3689350"/>
            <a:ext cx="10080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02237</a:t>
            </a:r>
          </a:p>
        </p:txBody>
      </p:sp>
      <p:sp>
        <p:nvSpPr>
          <p:cNvPr id="197638" name="Rectangle 6"/>
          <p:cNvSpPr>
            <a:spLocks noChangeArrowheads="1"/>
          </p:cNvSpPr>
          <p:nvPr/>
        </p:nvSpPr>
        <p:spPr bwMode="auto">
          <a:xfrm>
            <a:off x="1862138" y="3689350"/>
            <a:ext cx="93186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Female</a:t>
            </a:r>
          </a:p>
        </p:txBody>
      </p:sp>
      <p:sp>
        <p:nvSpPr>
          <p:cNvPr id="197639" name="Rectangle 7"/>
          <p:cNvSpPr>
            <a:spLocks noChangeArrowheads="1"/>
          </p:cNvSpPr>
          <p:nvPr/>
        </p:nvSpPr>
        <p:spPr bwMode="auto">
          <a:xfrm>
            <a:off x="930275" y="3689350"/>
            <a:ext cx="9318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4/19/72</a:t>
            </a:r>
          </a:p>
        </p:txBody>
      </p:sp>
      <p:sp>
        <p:nvSpPr>
          <p:cNvPr id="197640" name="Rectangle 8"/>
          <p:cNvSpPr>
            <a:spLocks noChangeArrowheads="1"/>
          </p:cNvSpPr>
          <p:nvPr/>
        </p:nvSpPr>
        <p:spPr bwMode="auto">
          <a:xfrm>
            <a:off x="155575" y="3689350"/>
            <a:ext cx="774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Ellen</a:t>
            </a:r>
          </a:p>
        </p:txBody>
      </p:sp>
      <p:sp>
        <p:nvSpPr>
          <p:cNvPr id="197641" name="Rectangle 9"/>
          <p:cNvSpPr>
            <a:spLocks noChangeArrowheads="1"/>
          </p:cNvSpPr>
          <p:nvPr/>
        </p:nvSpPr>
        <p:spPr bwMode="auto">
          <a:xfrm>
            <a:off x="2794000" y="3354388"/>
            <a:ext cx="10080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02174</a:t>
            </a:r>
          </a:p>
        </p:txBody>
      </p:sp>
      <p:sp>
        <p:nvSpPr>
          <p:cNvPr id="197642" name="Rectangle 10"/>
          <p:cNvSpPr>
            <a:spLocks noChangeArrowheads="1"/>
          </p:cNvSpPr>
          <p:nvPr/>
        </p:nvSpPr>
        <p:spPr bwMode="auto">
          <a:xfrm>
            <a:off x="1862138" y="3354388"/>
            <a:ext cx="9318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Male</a:t>
            </a:r>
          </a:p>
        </p:txBody>
      </p:sp>
      <p:sp>
        <p:nvSpPr>
          <p:cNvPr id="197643" name="Rectangle 11"/>
          <p:cNvSpPr>
            <a:spLocks noChangeArrowheads="1"/>
          </p:cNvSpPr>
          <p:nvPr/>
        </p:nvSpPr>
        <p:spPr bwMode="auto">
          <a:xfrm>
            <a:off x="930275" y="3354388"/>
            <a:ext cx="9318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2/21/84</a:t>
            </a:r>
          </a:p>
        </p:txBody>
      </p:sp>
      <p:sp>
        <p:nvSpPr>
          <p:cNvPr id="197644" name="Rectangle 12"/>
          <p:cNvSpPr>
            <a:spLocks noChangeArrowheads="1"/>
          </p:cNvSpPr>
          <p:nvPr/>
        </p:nvSpPr>
        <p:spPr bwMode="auto">
          <a:xfrm>
            <a:off x="155575" y="3354388"/>
            <a:ext cx="774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Dan</a:t>
            </a:r>
          </a:p>
        </p:txBody>
      </p:sp>
      <p:sp>
        <p:nvSpPr>
          <p:cNvPr id="197645" name="Rectangle 13"/>
          <p:cNvSpPr>
            <a:spLocks noChangeArrowheads="1"/>
          </p:cNvSpPr>
          <p:nvPr/>
        </p:nvSpPr>
        <p:spPr bwMode="auto">
          <a:xfrm>
            <a:off x="2794000" y="3019425"/>
            <a:ext cx="10080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90210</a:t>
            </a:r>
          </a:p>
        </p:txBody>
      </p:sp>
      <p:sp>
        <p:nvSpPr>
          <p:cNvPr id="197646" name="Rectangle 14"/>
          <p:cNvSpPr>
            <a:spLocks noChangeArrowheads="1"/>
          </p:cNvSpPr>
          <p:nvPr/>
        </p:nvSpPr>
        <p:spPr bwMode="auto">
          <a:xfrm>
            <a:off x="1862138" y="3019425"/>
            <a:ext cx="93186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Female</a:t>
            </a:r>
          </a:p>
        </p:txBody>
      </p:sp>
      <p:sp>
        <p:nvSpPr>
          <p:cNvPr id="197647" name="Rectangle 15"/>
          <p:cNvSpPr>
            <a:spLocks noChangeArrowheads="1"/>
          </p:cNvSpPr>
          <p:nvPr/>
        </p:nvSpPr>
        <p:spPr bwMode="auto">
          <a:xfrm>
            <a:off x="930275" y="3019425"/>
            <a:ext cx="9318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10/1/44</a:t>
            </a:r>
          </a:p>
        </p:txBody>
      </p:sp>
      <p:sp>
        <p:nvSpPr>
          <p:cNvPr id="197648" name="Rectangle 16"/>
          <p:cNvSpPr>
            <a:spLocks noChangeArrowheads="1"/>
          </p:cNvSpPr>
          <p:nvPr/>
        </p:nvSpPr>
        <p:spPr bwMode="auto">
          <a:xfrm>
            <a:off x="155575" y="3019425"/>
            <a:ext cx="774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Carol</a:t>
            </a:r>
          </a:p>
        </p:txBody>
      </p:sp>
      <p:sp>
        <p:nvSpPr>
          <p:cNvPr id="197649" name="Rectangle 17"/>
          <p:cNvSpPr>
            <a:spLocks noChangeArrowheads="1"/>
          </p:cNvSpPr>
          <p:nvPr/>
        </p:nvSpPr>
        <p:spPr bwMode="auto">
          <a:xfrm>
            <a:off x="2794000" y="2684463"/>
            <a:ext cx="10080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55410</a:t>
            </a:r>
          </a:p>
        </p:txBody>
      </p:sp>
      <p:sp>
        <p:nvSpPr>
          <p:cNvPr id="197650" name="Rectangle 18"/>
          <p:cNvSpPr>
            <a:spLocks noChangeArrowheads="1"/>
          </p:cNvSpPr>
          <p:nvPr/>
        </p:nvSpPr>
        <p:spPr bwMode="auto">
          <a:xfrm>
            <a:off x="1862138" y="2684463"/>
            <a:ext cx="9318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Female</a:t>
            </a:r>
          </a:p>
        </p:txBody>
      </p:sp>
      <p:sp>
        <p:nvSpPr>
          <p:cNvPr id="197651" name="Rectangle 19"/>
          <p:cNvSpPr>
            <a:spLocks noChangeArrowheads="1"/>
          </p:cNvSpPr>
          <p:nvPr/>
        </p:nvSpPr>
        <p:spPr bwMode="auto">
          <a:xfrm>
            <a:off x="930275" y="2684463"/>
            <a:ext cx="9318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1/10/81</a:t>
            </a:r>
          </a:p>
        </p:txBody>
      </p:sp>
      <p:sp>
        <p:nvSpPr>
          <p:cNvPr id="197652" name="Rectangle 20"/>
          <p:cNvSpPr>
            <a:spLocks noChangeArrowheads="1"/>
          </p:cNvSpPr>
          <p:nvPr/>
        </p:nvSpPr>
        <p:spPr bwMode="auto">
          <a:xfrm>
            <a:off x="155575" y="2684463"/>
            <a:ext cx="774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Beth</a:t>
            </a:r>
          </a:p>
        </p:txBody>
      </p:sp>
      <p:sp>
        <p:nvSpPr>
          <p:cNvPr id="197653" name="Rectangle 21"/>
          <p:cNvSpPr>
            <a:spLocks noChangeArrowheads="1"/>
          </p:cNvSpPr>
          <p:nvPr/>
        </p:nvSpPr>
        <p:spPr bwMode="auto">
          <a:xfrm>
            <a:off x="2794000" y="2349500"/>
            <a:ext cx="1008063" cy="3349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53715</a:t>
            </a:r>
          </a:p>
        </p:txBody>
      </p:sp>
      <p:sp>
        <p:nvSpPr>
          <p:cNvPr id="197654" name="Rectangle 22"/>
          <p:cNvSpPr>
            <a:spLocks noChangeArrowheads="1"/>
          </p:cNvSpPr>
          <p:nvPr/>
        </p:nvSpPr>
        <p:spPr bwMode="auto">
          <a:xfrm>
            <a:off x="1862138" y="2349500"/>
            <a:ext cx="931862" cy="3349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Male</a:t>
            </a:r>
          </a:p>
        </p:txBody>
      </p:sp>
      <p:sp>
        <p:nvSpPr>
          <p:cNvPr id="197655" name="Rectangle 23"/>
          <p:cNvSpPr>
            <a:spLocks noChangeArrowheads="1"/>
          </p:cNvSpPr>
          <p:nvPr/>
        </p:nvSpPr>
        <p:spPr bwMode="auto">
          <a:xfrm>
            <a:off x="930275" y="2349500"/>
            <a:ext cx="931863" cy="3349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1/21/76</a:t>
            </a:r>
          </a:p>
        </p:txBody>
      </p:sp>
      <p:sp>
        <p:nvSpPr>
          <p:cNvPr id="197656" name="Rectangle 24"/>
          <p:cNvSpPr>
            <a:spLocks noChangeArrowheads="1"/>
          </p:cNvSpPr>
          <p:nvPr/>
        </p:nvSpPr>
        <p:spPr bwMode="auto">
          <a:xfrm>
            <a:off x="155575" y="2349500"/>
            <a:ext cx="774700" cy="3349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Andre</a:t>
            </a:r>
          </a:p>
        </p:txBody>
      </p:sp>
      <p:sp>
        <p:nvSpPr>
          <p:cNvPr id="197657" name="Rectangle 25"/>
          <p:cNvSpPr>
            <a:spLocks noChangeArrowheads="1"/>
          </p:cNvSpPr>
          <p:nvPr/>
        </p:nvSpPr>
        <p:spPr bwMode="auto">
          <a:xfrm>
            <a:off x="2794000" y="2014538"/>
            <a:ext cx="10080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/>
              <a:t>Zipcode</a:t>
            </a:r>
          </a:p>
        </p:txBody>
      </p:sp>
      <p:sp>
        <p:nvSpPr>
          <p:cNvPr id="197658" name="Rectangle 26"/>
          <p:cNvSpPr>
            <a:spLocks noChangeArrowheads="1"/>
          </p:cNvSpPr>
          <p:nvPr/>
        </p:nvSpPr>
        <p:spPr bwMode="auto">
          <a:xfrm>
            <a:off x="1862138" y="2014538"/>
            <a:ext cx="9318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/>
              <a:t>Sex</a:t>
            </a:r>
          </a:p>
        </p:txBody>
      </p:sp>
      <p:sp>
        <p:nvSpPr>
          <p:cNvPr id="197659" name="Rectangle 27"/>
          <p:cNvSpPr>
            <a:spLocks noChangeArrowheads="1"/>
          </p:cNvSpPr>
          <p:nvPr/>
        </p:nvSpPr>
        <p:spPr bwMode="auto">
          <a:xfrm>
            <a:off x="930275" y="2014538"/>
            <a:ext cx="9318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/>
              <a:t>DOB</a:t>
            </a:r>
          </a:p>
        </p:txBody>
      </p:sp>
      <p:sp>
        <p:nvSpPr>
          <p:cNvPr id="197660" name="Rectangle 28"/>
          <p:cNvSpPr>
            <a:spLocks noChangeArrowheads="1"/>
          </p:cNvSpPr>
          <p:nvPr/>
        </p:nvSpPr>
        <p:spPr bwMode="auto">
          <a:xfrm>
            <a:off x="155575" y="2014538"/>
            <a:ext cx="774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/>
              <a:t>Name</a:t>
            </a:r>
          </a:p>
        </p:txBody>
      </p:sp>
      <p:sp>
        <p:nvSpPr>
          <p:cNvPr id="197661" name="Line 29"/>
          <p:cNvSpPr>
            <a:spLocks noChangeShapeType="1"/>
          </p:cNvSpPr>
          <p:nvPr/>
        </p:nvSpPr>
        <p:spPr bwMode="auto">
          <a:xfrm>
            <a:off x="155575" y="2014538"/>
            <a:ext cx="36464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62" name="Line 30"/>
          <p:cNvSpPr>
            <a:spLocks noChangeShapeType="1"/>
          </p:cNvSpPr>
          <p:nvPr/>
        </p:nvSpPr>
        <p:spPr bwMode="auto">
          <a:xfrm>
            <a:off x="155575" y="2349500"/>
            <a:ext cx="3646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63" name="Line 31"/>
          <p:cNvSpPr>
            <a:spLocks noChangeShapeType="1"/>
          </p:cNvSpPr>
          <p:nvPr/>
        </p:nvSpPr>
        <p:spPr bwMode="auto">
          <a:xfrm>
            <a:off x="155575" y="2684463"/>
            <a:ext cx="3646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64" name="Line 32"/>
          <p:cNvSpPr>
            <a:spLocks noChangeShapeType="1"/>
          </p:cNvSpPr>
          <p:nvPr/>
        </p:nvSpPr>
        <p:spPr bwMode="auto">
          <a:xfrm>
            <a:off x="155575" y="3019425"/>
            <a:ext cx="3646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65" name="Line 33"/>
          <p:cNvSpPr>
            <a:spLocks noChangeShapeType="1"/>
          </p:cNvSpPr>
          <p:nvPr/>
        </p:nvSpPr>
        <p:spPr bwMode="auto">
          <a:xfrm>
            <a:off x="155575" y="3354388"/>
            <a:ext cx="3646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66" name="Line 34"/>
          <p:cNvSpPr>
            <a:spLocks noChangeShapeType="1"/>
          </p:cNvSpPr>
          <p:nvPr/>
        </p:nvSpPr>
        <p:spPr bwMode="auto">
          <a:xfrm>
            <a:off x="155575" y="3689350"/>
            <a:ext cx="3646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67" name="Line 35"/>
          <p:cNvSpPr>
            <a:spLocks noChangeShapeType="1"/>
          </p:cNvSpPr>
          <p:nvPr/>
        </p:nvSpPr>
        <p:spPr bwMode="auto">
          <a:xfrm>
            <a:off x="155575" y="4024313"/>
            <a:ext cx="36464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68" name="Line 36"/>
          <p:cNvSpPr>
            <a:spLocks noChangeShapeType="1"/>
          </p:cNvSpPr>
          <p:nvPr/>
        </p:nvSpPr>
        <p:spPr bwMode="auto">
          <a:xfrm>
            <a:off x="155575" y="2014538"/>
            <a:ext cx="0" cy="20097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69" name="Line 37"/>
          <p:cNvSpPr>
            <a:spLocks noChangeShapeType="1"/>
          </p:cNvSpPr>
          <p:nvPr/>
        </p:nvSpPr>
        <p:spPr bwMode="auto">
          <a:xfrm>
            <a:off x="930275" y="2014538"/>
            <a:ext cx="0" cy="2009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70" name="Line 38"/>
          <p:cNvSpPr>
            <a:spLocks noChangeShapeType="1"/>
          </p:cNvSpPr>
          <p:nvPr/>
        </p:nvSpPr>
        <p:spPr bwMode="auto">
          <a:xfrm>
            <a:off x="1862138" y="2014538"/>
            <a:ext cx="0" cy="2009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71" name="Line 39"/>
          <p:cNvSpPr>
            <a:spLocks noChangeShapeType="1"/>
          </p:cNvSpPr>
          <p:nvPr/>
        </p:nvSpPr>
        <p:spPr bwMode="auto">
          <a:xfrm>
            <a:off x="2794000" y="2014538"/>
            <a:ext cx="0" cy="2009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72" name="Line 40"/>
          <p:cNvSpPr>
            <a:spLocks noChangeShapeType="1"/>
          </p:cNvSpPr>
          <p:nvPr/>
        </p:nvSpPr>
        <p:spPr bwMode="auto">
          <a:xfrm>
            <a:off x="3802063" y="2014538"/>
            <a:ext cx="0" cy="20097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73" name="Rectangle 41"/>
          <p:cNvSpPr>
            <a:spLocks noChangeArrowheads="1"/>
          </p:cNvSpPr>
          <p:nvPr/>
        </p:nvSpPr>
        <p:spPr bwMode="auto">
          <a:xfrm>
            <a:off x="4114800" y="3990975"/>
            <a:ext cx="457200" cy="3349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6</a:t>
            </a:r>
          </a:p>
        </p:txBody>
      </p:sp>
      <p:sp>
        <p:nvSpPr>
          <p:cNvPr id="197674" name="Rectangle 42"/>
          <p:cNvSpPr>
            <a:spLocks noChangeArrowheads="1"/>
          </p:cNvSpPr>
          <p:nvPr/>
        </p:nvSpPr>
        <p:spPr bwMode="auto">
          <a:xfrm>
            <a:off x="4114800" y="3656013"/>
            <a:ext cx="457200" cy="3349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5</a:t>
            </a:r>
          </a:p>
        </p:txBody>
      </p:sp>
      <p:sp>
        <p:nvSpPr>
          <p:cNvPr id="197675" name="Rectangle 43"/>
          <p:cNvSpPr>
            <a:spLocks noChangeArrowheads="1"/>
          </p:cNvSpPr>
          <p:nvPr/>
        </p:nvSpPr>
        <p:spPr bwMode="auto">
          <a:xfrm>
            <a:off x="4114800" y="3321050"/>
            <a:ext cx="457200" cy="3349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4</a:t>
            </a:r>
          </a:p>
        </p:txBody>
      </p:sp>
      <p:sp>
        <p:nvSpPr>
          <p:cNvPr id="197676" name="Rectangle 44"/>
          <p:cNvSpPr>
            <a:spLocks noChangeArrowheads="1"/>
          </p:cNvSpPr>
          <p:nvPr/>
        </p:nvSpPr>
        <p:spPr bwMode="auto">
          <a:xfrm>
            <a:off x="4114800" y="2986088"/>
            <a:ext cx="457200" cy="33496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3</a:t>
            </a:r>
          </a:p>
        </p:txBody>
      </p:sp>
      <p:sp>
        <p:nvSpPr>
          <p:cNvPr id="197677" name="Rectangle 45"/>
          <p:cNvSpPr>
            <a:spLocks noChangeArrowheads="1"/>
          </p:cNvSpPr>
          <p:nvPr/>
        </p:nvSpPr>
        <p:spPr bwMode="auto">
          <a:xfrm>
            <a:off x="4114800" y="2651125"/>
            <a:ext cx="457200" cy="33496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2</a:t>
            </a:r>
          </a:p>
        </p:txBody>
      </p:sp>
      <p:sp>
        <p:nvSpPr>
          <p:cNvPr id="197678" name="Rectangle 46"/>
          <p:cNvSpPr>
            <a:spLocks noChangeArrowheads="1"/>
          </p:cNvSpPr>
          <p:nvPr/>
        </p:nvSpPr>
        <p:spPr bwMode="auto">
          <a:xfrm>
            <a:off x="4114800" y="2316163"/>
            <a:ext cx="457200" cy="3349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1</a:t>
            </a:r>
          </a:p>
        </p:txBody>
      </p:sp>
      <p:sp>
        <p:nvSpPr>
          <p:cNvPr id="197679" name="Rectangle 47"/>
          <p:cNvSpPr>
            <a:spLocks noChangeArrowheads="1"/>
          </p:cNvSpPr>
          <p:nvPr/>
        </p:nvSpPr>
        <p:spPr bwMode="auto">
          <a:xfrm>
            <a:off x="4114800" y="1981200"/>
            <a:ext cx="4572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/>
              <a:t>ID</a:t>
            </a:r>
          </a:p>
        </p:txBody>
      </p:sp>
      <p:sp>
        <p:nvSpPr>
          <p:cNvPr id="197680" name="Rectangle 48"/>
          <p:cNvSpPr>
            <a:spLocks noChangeArrowheads="1"/>
          </p:cNvSpPr>
          <p:nvPr/>
        </p:nvSpPr>
        <p:spPr bwMode="auto">
          <a:xfrm>
            <a:off x="7467600" y="3990975"/>
            <a:ext cx="1558925" cy="3349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HIV</a:t>
            </a:r>
          </a:p>
        </p:txBody>
      </p:sp>
      <p:sp>
        <p:nvSpPr>
          <p:cNvPr id="197681" name="Rectangle 49"/>
          <p:cNvSpPr>
            <a:spLocks noChangeArrowheads="1"/>
          </p:cNvSpPr>
          <p:nvPr/>
        </p:nvSpPr>
        <p:spPr bwMode="auto">
          <a:xfrm>
            <a:off x="6477000" y="3990975"/>
            <a:ext cx="990600" cy="3349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53708</a:t>
            </a:r>
          </a:p>
        </p:txBody>
      </p:sp>
      <p:sp>
        <p:nvSpPr>
          <p:cNvPr id="197682" name="Rectangle 50"/>
          <p:cNvSpPr>
            <a:spLocks noChangeArrowheads="1"/>
          </p:cNvSpPr>
          <p:nvPr/>
        </p:nvSpPr>
        <p:spPr bwMode="auto">
          <a:xfrm>
            <a:off x="5562600" y="3990975"/>
            <a:ext cx="914400" cy="3349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Female</a:t>
            </a:r>
          </a:p>
        </p:txBody>
      </p:sp>
      <p:sp>
        <p:nvSpPr>
          <p:cNvPr id="197683" name="Rectangle 51"/>
          <p:cNvSpPr>
            <a:spLocks noChangeArrowheads="1"/>
          </p:cNvSpPr>
          <p:nvPr/>
        </p:nvSpPr>
        <p:spPr bwMode="auto">
          <a:xfrm>
            <a:off x="4572000" y="3990975"/>
            <a:ext cx="990600" cy="3349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2/28/86</a:t>
            </a:r>
          </a:p>
        </p:txBody>
      </p:sp>
      <p:sp>
        <p:nvSpPr>
          <p:cNvPr id="197684" name="Rectangle 52"/>
          <p:cNvSpPr>
            <a:spLocks noChangeArrowheads="1"/>
          </p:cNvSpPr>
          <p:nvPr/>
        </p:nvSpPr>
        <p:spPr bwMode="auto">
          <a:xfrm>
            <a:off x="7467600" y="3656013"/>
            <a:ext cx="1558925" cy="3349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Flu</a:t>
            </a:r>
          </a:p>
        </p:txBody>
      </p:sp>
      <p:sp>
        <p:nvSpPr>
          <p:cNvPr id="197685" name="Rectangle 53"/>
          <p:cNvSpPr>
            <a:spLocks noChangeArrowheads="1"/>
          </p:cNvSpPr>
          <p:nvPr/>
        </p:nvSpPr>
        <p:spPr bwMode="auto">
          <a:xfrm>
            <a:off x="6477000" y="3656013"/>
            <a:ext cx="990600" cy="3349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53708</a:t>
            </a:r>
          </a:p>
        </p:txBody>
      </p:sp>
      <p:sp>
        <p:nvSpPr>
          <p:cNvPr id="197686" name="Rectangle 54"/>
          <p:cNvSpPr>
            <a:spLocks noChangeArrowheads="1"/>
          </p:cNvSpPr>
          <p:nvPr/>
        </p:nvSpPr>
        <p:spPr bwMode="auto">
          <a:xfrm>
            <a:off x="5562600" y="3656013"/>
            <a:ext cx="914400" cy="3349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Female</a:t>
            </a:r>
          </a:p>
        </p:txBody>
      </p:sp>
      <p:sp>
        <p:nvSpPr>
          <p:cNvPr id="197687" name="Rectangle 55"/>
          <p:cNvSpPr>
            <a:spLocks noChangeArrowheads="1"/>
          </p:cNvSpPr>
          <p:nvPr/>
        </p:nvSpPr>
        <p:spPr bwMode="auto">
          <a:xfrm>
            <a:off x="4572000" y="3656013"/>
            <a:ext cx="990600" cy="3349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2/28/86</a:t>
            </a:r>
          </a:p>
        </p:txBody>
      </p:sp>
      <p:sp>
        <p:nvSpPr>
          <p:cNvPr id="197688" name="Rectangle 56"/>
          <p:cNvSpPr>
            <a:spLocks noChangeArrowheads="1"/>
          </p:cNvSpPr>
          <p:nvPr/>
        </p:nvSpPr>
        <p:spPr bwMode="auto">
          <a:xfrm>
            <a:off x="7467600" y="3321050"/>
            <a:ext cx="1558925" cy="3349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Hepatitis</a:t>
            </a:r>
          </a:p>
        </p:txBody>
      </p:sp>
      <p:sp>
        <p:nvSpPr>
          <p:cNvPr id="197689" name="Rectangle 57"/>
          <p:cNvSpPr>
            <a:spLocks noChangeArrowheads="1"/>
          </p:cNvSpPr>
          <p:nvPr/>
        </p:nvSpPr>
        <p:spPr bwMode="auto">
          <a:xfrm>
            <a:off x="6477000" y="3321050"/>
            <a:ext cx="990600" cy="3349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53715</a:t>
            </a:r>
          </a:p>
        </p:txBody>
      </p:sp>
      <p:sp>
        <p:nvSpPr>
          <p:cNvPr id="197690" name="Rectangle 58"/>
          <p:cNvSpPr>
            <a:spLocks noChangeArrowheads="1"/>
          </p:cNvSpPr>
          <p:nvPr/>
        </p:nvSpPr>
        <p:spPr bwMode="auto">
          <a:xfrm>
            <a:off x="5562600" y="3321050"/>
            <a:ext cx="914400" cy="3349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Female</a:t>
            </a:r>
          </a:p>
        </p:txBody>
      </p:sp>
      <p:sp>
        <p:nvSpPr>
          <p:cNvPr id="197691" name="Rectangle 59"/>
          <p:cNvSpPr>
            <a:spLocks noChangeArrowheads="1"/>
          </p:cNvSpPr>
          <p:nvPr/>
        </p:nvSpPr>
        <p:spPr bwMode="auto">
          <a:xfrm>
            <a:off x="4572000" y="3321050"/>
            <a:ext cx="990600" cy="3349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4/13/86</a:t>
            </a:r>
          </a:p>
        </p:txBody>
      </p:sp>
      <p:sp>
        <p:nvSpPr>
          <p:cNvPr id="197692" name="Rectangle 60"/>
          <p:cNvSpPr>
            <a:spLocks noChangeArrowheads="1"/>
          </p:cNvSpPr>
          <p:nvPr/>
        </p:nvSpPr>
        <p:spPr bwMode="auto">
          <a:xfrm>
            <a:off x="7467600" y="2986088"/>
            <a:ext cx="1558925" cy="33496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Bronchitis</a:t>
            </a:r>
          </a:p>
        </p:txBody>
      </p:sp>
      <p:sp>
        <p:nvSpPr>
          <p:cNvPr id="197693" name="Rectangle 61"/>
          <p:cNvSpPr>
            <a:spLocks noChangeArrowheads="1"/>
          </p:cNvSpPr>
          <p:nvPr/>
        </p:nvSpPr>
        <p:spPr bwMode="auto">
          <a:xfrm>
            <a:off x="6477000" y="2986088"/>
            <a:ext cx="990600" cy="33496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53715</a:t>
            </a:r>
          </a:p>
        </p:txBody>
      </p:sp>
      <p:sp>
        <p:nvSpPr>
          <p:cNvPr id="197694" name="Rectangle 62"/>
          <p:cNvSpPr>
            <a:spLocks noChangeArrowheads="1"/>
          </p:cNvSpPr>
          <p:nvPr/>
        </p:nvSpPr>
        <p:spPr bwMode="auto">
          <a:xfrm>
            <a:off x="5562600" y="2986088"/>
            <a:ext cx="914400" cy="33496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Male</a:t>
            </a:r>
          </a:p>
        </p:txBody>
      </p:sp>
      <p:sp>
        <p:nvSpPr>
          <p:cNvPr id="197695" name="Rectangle 63"/>
          <p:cNvSpPr>
            <a:spLocks noChangeArrowheads="1"/>
          </p:cNvSpPr>
          <p:nvPr/>
        </p:nvSpPr>
        <p:spPr bwMode="auto">
          <a:xfrm>
            <a:off x="4572000" y="2986088"/>
            <a:ext cx="990600" cy="33496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9/1/86</a:t>
            </a:r>
          </a:p>
        </p:txBody>
      </p:sp>
      <p:sp>
        <p:nvSpPr>
          <p:cNvPr id="197696" name="Rectangle 64"/>
          <p:cNvSpPr>
            <a:spLocks noChangeArrowheads="1"/>
          </p:cNvSpPr>
          <p:nvPr/>
        </p:nvSpPr>
        <p:spPr bwMode="auto">
          <a:xfrm>
            <a:off x="7467600" y="2651125"/>
            <a:ext cx="1558925" cy="33496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Broken Arm</a:t>
            </a:r>
          </a:p>
        </p:txBody>
      </p:sp>
      <p:sp>
        <p:nvSpPr>
          <p:cNvPr id="197697" name="Rectangle 65"/>
          <p:cNvSpPr>
            <a:spLocks noChangeArrowheads="1"/>
          </p:cNvSpPr>
          <p:nvPr/>
        </p:nvSpPr>
        <p:spPr bwMode="auto">
          <a:xfrm>
            <a:off x="6477000" y="2651125"/>
            <a:ext cx="990600" cy="33496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53703</a:t>
            </a:r>
          </a:p>
        </p:txBody>
      </p:sp>
      <p:sp>
        <p:nvSpPr>
          <p:cNvPr id="197698" name="Rectangle 66"/>
          <p:cNvSpPr>
            <a:spLocks noChangeArrowheads="1"/>
          </p:cNvSpPr>
          <p:nvPr/>
        </p:nvSpPr>
        <p:spPr bwMode="auto">
          <a:xfrm>
            <a:off x="5562600" y="2651125"/>
            <a:ext cx="914400" cy="33496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Male</a:t>
            </a:r>
          </a:p>
        </p:txBody>
      </p:sp>
      <p:sp>
        <p:nvSpPr>
          <p:cNvPr id="197699" name="Rectangle 67"/>
          <p:cNvSpPr>
            <a:spLocks noChangeArrowheads="1"/>
          </p:cNvSpPr>
          <p:nvPr/>
        </p:nvSpPr>
        <p:spPr bwMode="auto">
          <a:xfrm>
            <a:off x="4572000" y="2651125"/>
            <a:ext cx="990600" cy="33496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1/21/76</a:t>
            </a:r>
          </a:p>
        </p:txBody>
      </p:sp>
      <p:sp>
        <p:nvSpPr>
          <p:cNvPr id="197700" name="Rectangle 68"/>
          <p:cNvSpPr>
            <a:spLocks noChangeArrowheads="1"/>
          </p:cNvSpPr>
          <p:nvPr/>
        </p:nvSpPr>
        <p:spPr bwMode="auto">
          <a:xfrm>
            <a:off x="7467600" y="2316163"/>
            <a:ext cx="1558925" cy="3349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Flu</a:t>
            </a:r>
          </a:p>
        </p:txBody>
      </p:sp>
      <p:sp>
        <p:nvSpPr>
          <p:cNvPr id="197701" name="Rectangle 69"/>
          <p:cNvSpPr>
            <a:spLocks noChangeArrowheads="1"/>
          </p:cNvSpPr>
          <p:nvPr/>
        </p:nvSpPr>
        <p:spPr bwMode="auto">
          <a:xfrm>
            <a:off x="6477000" y="2316163"/>
            <a:ext cx="990600" cy="3349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53715</a:t>
            </a:r>
          </a:p>
        </p:txBody>
      </p:sp>
      <p:sp>
        <p:nvSpPr>
          <p:cNvPr id="197702" name="Rectangle 70"/>
          <p:cNvSpPr>
            <a:spLocks noChangeArrowheads="1"/>
          </p:cNvSpPr>
          <p:nvPr/>
        </p:nvSpPr>
        <p:spPr bwMode="auto">
          <a:xfrm>
            <a:off x="5562600" y="2316163"/>
            <a:ext cx="914400" cy="3349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Male</a:t>
            </a:r>
          </a:p>
        </p:txBody>
      </p:sp>
      <p:sp>
        <p:nvSpPr>
          <p:cNvPr id="197703" name="Rectangle 71"/>
          <p:cNvSpPr>
            <a:spLocks noChangeArrowheads="1"/>
          </p:cNvSpPr>
          <p:nvPr/>
        </p:nvSpPr>
        <p:spPr bwMode="auto">
          <a:xfrm>
            <a:off x="4572000" y="2316163"/>
            <a:ext cx="990600" cy="3349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0"/>
              <a:t>1/21/76</a:t>
            </a:r>
          </a:p>
        </p:txBody>
      </p:sp>
      <p:sp>
        <p:nvSpPr>
          <p:cNvPr id="197704" name="Rectangle 72"/>
          <p:cNvSpPr>
            <a:spLocks noChangeArrowheads="1"/>
          </p:cNvSpPr>
          <p:nvPr/>
        </p:nvSpPr>
        <p:spPr bwMode="auto">
          <a:xfrm>
            <a:off x="7467600" y="1981200"/>
            <a:ext cx="155892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/>
              <a:t>Disease</a:t>
            </a:r>
          </a:p>
        </p:txBody>
      </p:sp>
      <p:sp>
        <p:nvSpPr>
          <p:cNvPr id="197705" name="Rectangle 73"/>
          <p:cNvSpPr>
            <a:spLocks noChangeArrowheads="1"/>
          </p:cNvSpPr>
          <p:nvPr/>
        </p:nvSpPr>
        <p:spPr bwMode="auto">
          <a:xfrm>
            <a:off x="6477000" y="1981200"/>
            <a:ext cx="9906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/>
              <a:t>Zipcode</a:t>
            </a:r>
          </a:p>
        </p:txBody>
      </p:sp>
      <p:sp>
        <p:nvSpPr>
          <p:cNvPr id="197706" name="Rectangle 74"/>
          <p:cNvSpPr>
            <a:spLocks noChangeArrowheads="1"/>
          </p:cNvSpPr>
          <p:nvPr/>
        </p:nvSpPr>
        <p:spPr bwMode="auto">
          <a:xfrm>
            <a:off x="5562600" y="1981200"/>
            <a:ext cx="9144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/>
              <a:t>Sex</a:t>
            </a:r>
          </a:p>
        </p:txBody>
      </p:sp>
      <p:sp>
        <p:nvSpPr>
          <p:cNvPr id="197707" name="Rectangle 75"/>
          <p:cNvSpPr>
            <a:spLocks noChangeArrowheads="1"/>
          </p:cNvSpPr>
          <p:nvPr/>
        </p:nvSpPr>
        <p:spPr bwMode="auto">
          <a:xfrm>
            <a:off x="4572000" y="1981200"/>
            <a:ext cx="9906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/>
              <a:t>DOB</a:t>
            </a:r>
          </a:p>
        </p:txBody>
      </p:sp>
      <p:sp>
        <p:nvSpPr>
          <p:cNvPr id="197708" name="Line 76"/>
          <p:cNvSpPr>
            <a:spLocks noChangeShapeType="1"/>
          </p:cNvSpPr>
          <p:nvPr/>
        </p:nvSpPr>
        <p:spPr bwMode="auto">
          <a:xfrm>
            <a:off x="4114800" y="1981200"/>
            <a:ext cx="49117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709" name="Line 77"/>
          <p:cNvSpPr>
            <a:spLocks noChangeShapeType="1"/>
          </p:cNvSpPr>
          <p:nvPr/>
        </p:nvSpPr>
        <p:spPr bwMode="auto">
          <a:xfrm>
            <a:off x="4114800" y="2316163"/>
            <a:ext cx="4911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710" name="Line 78"/>
          <p:cNvSpPr>
            <a:spLocks noChangeShapeType="1"/>
          </p:cNvSpPr>
          <p:nvPr/>
        </p:nvSpPr>
        <p:spPr bwMode="auto">
          <a:xfrm>
            <a:off x="4114800" y="2651125"/>
            <a:ext cx="4911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711" name="Line 79"/>
          <p:cNvSpPr>
            <a:spLocks noChangeShapeType="1"/>
          </p:cNvSpPr>
          <p:nvPr/>
        </p:nvSpPr>
        <p:spPr bwMode="auto">
          <a:xfrm>
            <a:off x="4114800" y="2986088"/>
            <a:ext cx="4911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712" name="Line 80"/>
          <p:cNvSpPr>
            <a:spLocks noChangeShapeType="1"/>
          </p:cNvSpPr>
          <p:nvPr/>
        </p:nvSpPr>
        <p:spPr bwMode="auto">
          <a:xfrm>
            <a:off x="4114800" y="3321050"/>
            <a:ext cx="4911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713" name="Line 81"/>
          <p:cNvSpPr>
            <a:spLocks noChangeShapeType="1"/>
          </p:cNvSpPr>
          <p:nvPr/>
        </p:nvSpPr>
        <p:spPr bwMode="auto">
          <a:xfrm>
            <a:off x="4114800" y="3656013"/>
            <a:ext cx="4911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714" name="Line 82"/>
          <p:cNvSpPr>
            <a:spLocks noChangeShapeType="1"/>
          </p:cNvSpPr>
          <p:nvPr/>
        </p:nvSpPr>
        <p:spPr bwMode="auto">
          <a:xfrm>
            <a:off x="4114800" y="4325938"/>
            <a:ext cx="49117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715" name="Line 83"/>
          <p:cNvSpPr>
            <a:spLocks noChangeShapeType="1"/>
          </p:cNvSpPr>
          <p:nvPr/>
        </p:nvSpPr>
        <p:spPr bwMode="auto">
          <a:xfrm>
            <a:off x="4114800" y="1981200"/>
            <a:ext cx="0" cy="234473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716" name="Line 84"/>
          <p:cNvSpPr>
            <a:spLocks noChangeShapeType="1"/>
          </p:cNvSpPr>
          <p:nvPr/>
        </p:nvSpPr>
        <p:spPr bwMode="auto">
          <a:xfrm>
            <a:off x="5562600" y="1981200"/>
            <a:ext cx="0" cy="2344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717" name="Line 85"/>
          <p:cNvSpPr>
            <a:spLocks noChangeShapeType="1"/>
          </p:cNvSpPr>
          <p:nvPr/>
        </p:nvSpPr>
        <p:spPr bwMode="auto">
          <a:xfrm>
            <a:off x="6477000" y="1981200"/>
            <a:ext cx="0" cy="2344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718" name="Line 86"/>
          <p:cNvSpPr>
            <a:spLocks noChangeShapeType="1"/>
          </p:cNvSpPr>
          <p:nvPr/>
        </p:nvSpPr>
        <p:spPr bwMode="auto">
          <a:xfrm>
            <a:off x="7467600" y="1981200"/>
            <a:ext cx="0" cy="2344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719" name="Line 87"/>
          <p:cNvSpPr>
            <a:spLocks noChangeShapeType="1"/>
          </p:cNvSpPr>
          <p:nvPr/>
        </p:nvSpPr>
        <p:spPr bwMode="auto">
          <a:xfrm>
            <a:off x="9026525" y="1981200"/>
            <a:ext cx="0" cy="234473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720" name="Line 88"/>
          <p:cNvSpPr>
            <a:spLocks noChangeShapeType="1"/>
          </p:cNvSpPr>
          <p:nvPr/>
        </p:nvSpPr>
        <p:spPr bwMode="auto">
          <a:xfrm>
            <a:off x="4114800" y="3990975"/>
            <a:ext cx="4911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721" name="Line 89"/>
          <p:cNvSpPr>
            <a:spLocks noChangeShapeType="1"/>
          </p:cNvSpPr>
          <p:nvPr/>
        </p:nvSpPr>
        <p:spPr bwMode="auto">
          <a:xfrm>
            <a:off x="4572000" y="1981200"/>
            <a:ext cx="0" cy="2344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5D42331C-AE30-4DA3-BA6C-CD132DA7DF42}" type="slidenum">
              <a:rPr lang="en-US"/>
              <a:pPr/>
              <a:t>24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</a:t>
            </a:r>
            <a:r>
              <a:rPr lang="en-US" i="1"/>
              <a:t>De-Identification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Identifiers</a:t>
            </a:r>
            <a:r>
              <a:rPr lang="en-US" dirty="0"/>
              <a:t> typically removed</a:t>
            </a:r>
            <a:endParaRPr lang="en-US" b="1" dirty="0">
              <a:solidFill>
                <a:schemeClr val="accent2"/>
              </a:solidFill>
            </a:endParaRPr>
          </a:p>
          <a:p>
            <a:pPr lvl="1"/>
            <a:r>
              <a:rPr lang="en-US" dirty="0"/>
              <a:t>e.g., Name and Social Security #</a:t>
            </a:r>
          </a:p>
          <a:p>
            <a:r>
              <a:rPr lang="en-US" dirty="0"/>
              <a:t>Threat of re-identification by linking public data sets using other attributes</a:t>
            </a:r>
          </a:p>
          <a:p>
            <a:pPr lvl="1"/>
            <a:r>
              <a:rPr lang="en-US" dirty="0"/>
              <a:t>e.g., DOB, Sex, and </a:t>
            </a:r>
            <a:r>
              <a:rPr lang="en-US" dirty="0" err="1"/>
              <a:t>Zipcode</a:t>
            </a:r>
            <a:endParaRPr lang="en-US" dirty="0"/>
          </a:p>
          <a:p>
            <a:r>
              <a:rPr lang="en-US" dirty="0"/>
              <a:t>Refer to the set of attributes available externally as the </a:t>
            </a:r>
            <a:r>
              <a:rPr lang="en-US" b="1" dirty="0">
                <a:solidFill>
                  <a:schemeClr val="bg2"/>
                </a:solidFill>
              </a:rPr>
              <a:t>quasi-identifier</a:t>
            </a:r>
          </a:p>
          <a:p>
            <a:pPr lvl="1"/>
            <a:r>
              <a:rPr lang="en-US" dirty="0"/>
              <a:t>Assume known based on the domain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CDABF607-A888-43EF-8636-473000C8C36A}" type="slidenum">
              <a:rPr lang="en-US"/>
              <a:pPr/>
              <a:t>25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k</a:t>
            </a:r>
            <a:r>
              <a:rPr lang="en-US" dirty="0"/>
              <a:t>-Anonymity </a:t>
            </a:r>
            <a:br>
              <a:rPr lang="en-US" dirty="0"/>
            </a:br>
            <a:endParaRPr lang="en-US" sz="2400" b="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Intuitive means of protecting </a:t>
            </a:r>
            <a:r>
              <a:rPr lang="en-US" b="1" i="1" dirty="0">
                <a:solidFill>
                  <a:srgbClr val="FF0000"/>
                </a:solidFill>
              </a:rPr>
              <a:t>identity</a:t>
            </a:r>
          </a:p>
          <a:p>
            <a:pPr>
              <a:lnSpc>
                <a:spcPct val="90000"/>
              </a:lnSpc>
            </a:pPr>
            <a:r>
              <a:rPr lang="en-US" dirty="0"/>
              <a:t>Single published table </a:t>
            </a:r>
            <a:r>
              <a:rPr lang="en-US" b="1" i="1" dirty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90000"/>
              </a:lnSpc>
            </a:pPr>
            <a:r>
              <a:rPr lang="en-US" dirty="0"/>
              <a:t>Generalize / suppress quasi-identifier values so no individual uniquely identified from a group smaller than 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group of records with identical quasi-identifier values is a </a:t>
            </a:r>
            <a:r>
              <a:rPr lang="en-US" b="1" dirty="0">
                <a:solidFill>
                  <a:srgbClr val="FF0000"/>
                </a:solidFill>
              </a:rPr>
              <a:t>QI-group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Table </a:t>
            </a:r>
            <a:r>
              <a:rPr lang="en-US" b="1" i="1" dirty="0">
                <a:solidFill>
                  <a:srgbClr val="FF0000"/>
                </a:solidFill>
              </a:rPr>
              <a:t>T</a:t>
            </a:r>
            <a:r>
              <a:rPr lang="en-US" dirty="0"/>
              <a:t> is 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  <a:r>
              <a:rPr lang="en-US" b="1" dirty="0">
                <a:solidFill>
                  <a:srgbClr val="FF0000"/>
                </a:solidFill>
              </a:rPr>
              <a:t>-anonymous</a:t>
            </a:r>
            <a:r>
              <a:rPr lang="en-US" dirty="0"/>
              <a:t> if the size of each QI-group is at least 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  <a:r>
              <a:rPr lang="en-US" dirty="0"/>
              <a:t>.</a:t>
            </a:r>
            <a:endParaRPr lang="en-US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F9EC-3237-470F-AC11-2419A4C59C76}" type="slidenum">
              <a:rPr lang="en-US"/>
              <a:pPr/>
              <a:t>26</a:t>
            </a:fld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69315" name="Text Box 3"/>
          <p:cNvSpPr txBox="1">
            <a:spLocks noChangeArrowheads="1"/>
          </p:cNvSpPr>
          <p:nvPr/>
        </p:nvSpPr>
        <p:spPr bwMode="auto">
          <a:xfrm>
            <a:off x="152400" y="1614488"/>
            <a:ext cx="3352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Voter Registration List</a:t>
            </a:r>
          </a:p>
        </p:txBody>
      </p:sp>
      <p:sp>
        <p:nvSpPr>
          <p:cNvPr id="269316" name="Text Box 4"/>
          <p:cNvSpPr txBox="1">
            <a:spLocks noChangeArrowheads="1"/>
          </p:cNvSpPr>
          <p:nvPr/>
        </p:nvSpPr>
        <p:spPr bwMode="auto">
          <a:xfrm>
            <a:off x="4038600" y="16002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Patient Records</a:t>
            </a:r>
          </a:p>
        </p:txBody>
      </p:sp>
      <p:graphicFrame>
        <p:nvGraphicFramePr>
          <p:cNvPr id="269317" name="Group 5"/>
          <p:cNvGraphicFramePr>
            <a:graphicFrameLocks noGrp="1"/>
          </p:cNvGraphicFramePr>
          <p:nvPr>
            <p:ph idx="1"/>
          </p:nvPr>
        </p:nvGraphicFramePr>
        <p:xfrm>
          <a:off x="155575" y="2014538"/>
          <a:ext cx="3646488" cy="2011680"/>
        </p:xfrm>
        <a:graphic>
          <a:graphicData uri="http://schemas.openxmlformats.org/drawingml/2006/table">
            <a:tbl>
              <a:tblPr/>
              <a:tblGrid>
                <a:gridCol w="774700"/>
                <a:gridCol w="931863"/>
                <a:gridCol w="931862"/>
                <a:gridCol w="1008063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Zipcode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1/21/76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53715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1/10/81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55410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10/1/44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2/21/84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02174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4/19/72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02237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9406" name="Group 94"/>
          <p:cNvGraphicFramePr>
            <a:graphicFrameLocks noGrp="1"/>
          </p:cNvGraphicFramePr>
          <p:nvPr/>
        </p:nvGraphicFramePr>
        <p:xfrm>
          <a:off x="4114800" y="1981200"/>
          <a:ext cx="4911725" cy="2346960"/>
        </p:xfrm>
        <a:graphic>
          <a:graphicData uri="http://schemas.openxmlformats.org/drawingml/2006/table">
            <a:tbl>
              <a:tblPr/>
              <a:tblGrid>
                <a:gridCol w="457200"/>
                <a:gridCol w="990600"/>
                <a:gridCol w="914400"/>
                <a:gridCol w="990600"/>
                <a:gridCol w="1558925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Zipcode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1/21/76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537**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1/21/76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537**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Broken Arm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53715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Bronchitis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53715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Hepatitis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2/28/86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53708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2/28/86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53708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D48-2EDB-4C6E-A038-0E0DF0BC686F}" type="slidenum">
              <a:rPr lang="en-US"/>
              <a:pPr/>
              <a:t>27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00707" name="Text Box 3"/>
          <p:cNvSpPr txBox="1">
            <a:spLocks noChangeArrowheads="1"/>
          </p:cNvSpPr>
          <p:nvPr/>
        </p:nvSpPr>
        <p:spPr bwMode="auto">
          <a:xfrm>
            <a:off x="152400" y="1614488"/>
            <a:ext cx="3352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Voter Registration List</a:t>
            </a: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4038600" y="16002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Patient Records</a:t>
            </a:r>
          </a:p>
        </p:txBody>
      </p:sp>
      <p:graphicFrame>
        <p:nvGraphicFramePr>
          <p:cNvPr id="200709" name="Group 5"/>
          <p:cNvGraphicFramePr>
            <a:graphicFrameLocks noGrp="1"/>
          </p:cNvGraphicFramePr>
          <p:nvPr>
            <p:ph idx="1"/>
          </p:nvPr>
        </p:nvGraphicFramePr>
        <p:xfrm>
          <a:off x="155575" y="2014538"/>
          <a:ext cx="3646488" cy="2011680"/>
        </p:xfrm>
        <a:graphic>
          <a:graphicData uri="http://schemas.openxmlformats.org/drawingml/2006/table">
            <a:tbl>
              <a:tblPr/>
              <a:tblGrid>
                <a:gridCol w="774700"/>
                <a:gridCol w="931863"/>
                <a:gridCol w="931862"/>
                <a:gridCol w="1008063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Zipcode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1/21/76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53715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1/10/81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55410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10/1/44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2/21/84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02174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4/19/72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02237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0804" name="Group 100"/>
          <p:cNvGraphicFramePr>
            <a:graphicFrameLocks noGrp="1"/>
          </p:cNvGraphicFramePr>
          <p:nvPr/>
        </p:nvGraphicFramePr>
        <p:xfrm>
          <a:off x="4114800" y="1981200"/>
          <a:ext cx="4911725" cy="2346960"/>
        </p:xfrm>
        <a:graphic>
          <a:graphicData uri="http://schemas.openxmlformats.org/drawingml/2006/table">
            <a:tbl>
              <a:tblPr/>
              <a:tblGrid>
                <a:gridCol w="457200"/>
                <a:gridCol w="990600"/>
                <a:gridCol w="914400"/>
                <a:gridCol w="990600"/>
                <a:gridCol w="1558925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Zipcode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1/21/76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537**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Hepatitis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1/21/76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537**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Hepatitis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53715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Bronchitis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53715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Hepatitis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2/28/86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53708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2/28/86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53708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F79F0D26-E9DB-4C34-97BA-4CC9939F5635}" type="slidenum">
              <a:rPr lang="en-US"/>
              <a:pPr/>
              <a:t>28</a:t>
            </a:fld>
            <a:endParaRPr lang="en-US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Competing Goals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  <a:latin typeface="Script MT Bold" pitchFamily="66" charset="0"/>
              </a:rPr>
              <a:t>Privacy</a:t>
            </a:r>
            <a:r>
              <a:rPr lang="en-US" dirty="0"/>
              <a:t> vs. </a:t>
            </a:r>
            <a:r>
              <a:rPr lang="en-US" sz="3600" dirty="0">
                <a:solidFill>
                  <a:srgbClr val="FF0000"/>
                </a:solidFill>
                <a:latin typeface="Script MT Bold" pitchFamily="66" charset="0"/>
              </a:rPr>
              <a:t>Utility</a:t>
            </a:r>
          </a:p>
          <a:p>
            <a:r>
              <a:rPr lang="en-US" dirty="0"/>
              <a:t>Released data should be as useful as possible, while respecting privacy constraints.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4E4B4AE3-5796-4EAE-A772-656EEA0EAE07}" type="slidenum">
              <a:rPr lang="en-US"/>
              <a:pPr/>
              <a:t>29</a:t>
            </a:fld>
            <a:endParaRPr lang="en-US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Questions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dirty="0" smtClean="0"/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How </a:t>
            </a:r>
            <a:r>
              <a:rPr lang="en-US" dirty="0"/>
              <a:t>should we manipulate published data to satisfy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-anonymity? </a:t>
            </a:r>
            <a:r>
              <a:rPr lang="en-US" dirty="0"/>
              <a:t>Preserve utility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sz="3600" b="1">
                <a:solidFill>
                  <a:schemeClr val="tx2"/>
                </a:solidFill>
                <a:latin typeface="Calibri" pitchFamily="34" charset="0"/>
              </a:rPr>
              <a:t>Proliferation of Graph Data</a:t>
            </a:r>
          </a:p>
        </p:txBody>
      </p:sp>
      <p:pic>
        <p:nvPicPr>
          <p:cNvPr id="21507" name="Picture 6" descr="LogoDot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625" y="4819650"/>
            <a:ext cx="19526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8" descr="facebook-sample-lg-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1773238"/>
            <a:ext cx="54768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9"/>
          <p:cNvSpPr txBox="1">
            <a:spLocks noChangeArrowheads="1"/>
          </p:cNvSpPr>
          <p:nvPr/>
        </p:nvSpPr>
        <p:spPr bwMode="auto">
          <a:xfrm>
            <a:off x="1619250" y="5516563"/>
            <a:ext cx="2641600" cy="3048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lIns="91282" tIns="45643" rIns="91282" bIns="45643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http://www.touchgraph.com/</a:t>
            </a:r>
          </a:p>
        </p:txBody>
      </p:sp>
      <p:pic>
        <p:nvPicPr>
          <p:cNvPr id="21510" name="Picture 10" descr="pic_logo_119x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70775" y="2187575"/>
            <a:ext cx="1133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11" descr="welcome_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7763" y="3213100"/>
            <a:ext cx="11874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167CBCE1-E5A6-4D6F-94C7-EEADE3FE5E18}" type="slidenum">
              <a:rPr lang="en-US"/>
              <a:pPr/>
              <a:t>30</a:t>
            </a:fld>
            <a:endParaRPr lang="en-US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/>
              <a:t>Single-Dimensional Global Recoding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3200" dirty="0" smtClean="0"/>
              <a:t>Each quasi-identifier attribute </a:t>
            </a:r>
            <a:r>
              <a:rPr lang="en-US" sz="3200" b="1" i="1" dirty="0" smtClean="0"/>
              <a:t>X</a:t>
            </a:r>
            <a:r>
              <a:rPr lang="en-US" sz="3200" b="1" i="1" baseline="-25000" dirty="0" smtClean="0"/>
              <a:t>i</a:t>
            </a:r>
            <a:r>
              <a:rPr lang="en-US" sz="3200" dirty="0" smtClean="0"/>
              <a:t> has some domain of unique values (</a:t>
            </a:r>
            <a:r>
              <a:rPr lang="en-US" sz="3200" b="1" i="1" dirty="0" err="1" smtClean="0"/>
              <a:t>D</a:t>
            </a:r>
            <a:r>
              <a:rPr lang="en-US" sz="3200" b="1" i="1" baseline="-25000" dirty="0" err="1" smtClean="0"/>
              <a:t>Xi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Map </a:t>
            </a:r>
            <a:r>
              <a:rPr lang="en-US" sz="3200" dirty="0"/>
              <a:t>each </a:t>
            </a:r>
            <a:r>
              <a:rPr lang="en-US" sz="3200" b="1" i="1" dirty="0" err="1"/>
              <a:t>D</a:t>
            </a:r>
            <a:r>
              <a:rPr lang="en-US" sz="3200" b="1" i="1" baseline="-25000" dirty="0" err="1"/>
              <a:t>Xi</a:t>
            </a:r>
            <a:r>
              <a:rPr lang="en-US" sz="3200" dirty="0"/>
              <a:t> to “generalized” set of values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EFE83C9D-7BF8-43BE-B0A3-8253963496E6}" type="slidenum">
              <a:rPr lang="en-US"/>
              <a:pPr/>
              <a:t>31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/>
              <a:t>Single-Dimensional Global Recoding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1450975"/>
          </a:xfrm>
        </p:spPr>
        <p:txBody>
          <a:bodyPr/>
          <a:lstStyle/>
          <a:p>
            <a:r>
              <a:rPr lang="en-US" sz="2800" dirty="0"/>
              <a:t>Divide each quasi-identifier domain (individually) into </a:t>
            </a:r>
            <a:r>
              <a:rPr lang="en-US" sz="2800" b="1" i="1" dirty="0">
                <a:solidFill>
                  <a:srgbClr val="FF0000"/>
                </a:solidFill>
              </a:rPr>
              <a:t>ranges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z="2000" dirty="0"/>
              <a:t>	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762000" y="5111750"/>
            <a:ext cx="7429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20000"/>
              </a:spcBef>
            </a:pPr>
            <a:r>
              <a:rPr lang="en-US" sz="1600"/>
              <a:t>28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762000" y="4584700"/>
            <a:ext cx="7429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20000"/>
              </a:spcBef>
            </a:pPr>
            <a:r>
              <a:rPr lang="en-US" sz="1600"/>
              <a:t>27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762000" y="4057650"/>
            <a:ext cx="7429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20000"/>
              </a:spcBef>
            </a:pPr>
            <a:r>
              <a:rPr lang="en-US" sz="1600"/>
              <a:t>26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990850" y="3517900"/>
            <a:ext cx="742950" cy="2120900"/>
            <a:chOff x="1884" y="2504"/>
            <a:chExt cx="468" cy="1336"/>
          </a:xfrm>
        </p:grpSpPr>
        <p:sp>
          <p:nvSpPr>
            <p:cNvPr id="62472" name="Rectangle 8"/>
            <p:cNvSpPr>
              <a:spLocks noChangeArrowheads="1"/>
            </p:cNvSpPr>
            <p:nvPr/>
          </p:nvSpPr>
          <p:spPr bwMode="auto">
            <a:xfrm>
              <a:off x="1884" y="3508"/>
              <a:ext cx="468" cy="33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1600" b="0"/>
            </a:p>
          </p:txBody>
        </p:sp>
        <p:sp>
          <p:nvSpPr>
            <p:cNvPr id="62473" name="Rectangle 9"/>
            <p:cNvSpPr>
              <a:spLocks noChangeArrowheads="1"/>
            </p:cNvSpPr>
            <p:nvPr/>
          </p:nvSpPr>
          <p:spPr bwMode="auto">
            <a:xfrm>
              <a:off x="1884" y="3176"/>
              <a:ext cx="468" cy="33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1600" b="0"/>
            </a:p>
          </p:txBody>
        </p:sp>
        <p:sp>
          <p:nvSpPr>
            <p:cNvPr id="62474" name="Rectangle 10"/>
            <p:cNvSpPr>
              <a:spLocks noChangeArrowheads="1"/>
            </p:cNvSpPr>
            <p:nvPr/>
          </p:nvSpPr>
          <p:spPr bwMode="auto">
            <a:xfrm>
              <a:off x="1884" y="2884"/>
              <a:ext cx="468" cy="33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1600" b="0"/>
            </a:p>
          </p:txBody>
        </p:sp>
        <p:sp>
          <p:nvSpPr>
            <p:cNvPr id="62475" name="Rectangle 11"/>
            <p:cNvSpPr>
              <a:spLocks noChangeArrowheads="1"/>
            </p:cNvSpPr>
            <p:nvPr/>
          </p:nvSpPr>
          <p:spPr bwMode="auto">
            <a:xfrm>
              <a:off x="1884" y="2504"/>
              <a:ext cx="468" cy="43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1600" b="0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504950" y="3530600"/>
            <a:ext cx="1485900" cy="2108200"/>
            <a:chOff x="948" y="2512"/>
            <a:chExt cx="936" cy="1328"/>
          </a:xfrm>
        </p:grpSpPr>
        <p:sp>
          <p:nvSpPr>
            <p:cNvPr id="62477" name="Rectangle 13"/>
            <p:cNvSpPr>
              <a:spLocks noChangeArrowheads="1"/>
            </p:cNvSpPr>
            <p:nvPr/>
          </p:nvSpPr>
          <p:spPr bwMode="auto">
            <a:xfrm>
              <a:off x="1416" y="3508"/>
              <a:ext cx="468" cy="3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1600" b="0"/>
            </a:p>
          </p:txBody>
        </p:sp>
        <p:sp>
          <p:nvSpPr>
            <p:cNvPr id="62478" name="Rectangle 14"/>
            <p:cNvSpPr>
              <a:spLocks noChangeArrowheads="1"/>
            </p:cNvSpPr>
            <p:nvPr/>
          </p:nvSpPr>
          <p:spPr bwMode="auto">
            <a:xfrm>
              <a:off x="948" y="3508"/>
              <a:ext cx="468" cy="3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1600" b="0"/>
            </a:p>
          </p:txBody>
        </p:sp>
        <p:sp>
          <p:nvSpPr>
            <p:cNvPr id="62479" name="Rectangle 15"/>
            <p:cNvSpPr>
              <a:spLocks noChangeArrowheads="1"/>
            </p:cNvSpPr>
            <p:nvPr/>
          </p:nvSpPr>
          <p:spPr bwMode="auto">
            <a:xfrm>
              <a:off x="1416" y="3176"/>
              <a:ext cx="468" cy="3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1600" b="0"/>
            </a:p>
          </p:txBody>
        </p:sp>
        <p:sp>
          <p:nvSpPr>
            <p:cNvPr id="62480" name="Rectangle 16"/>
            <p:cNvSpPr>
              <a:spLocks noChangeArrowheads="1"/>
            </p:cNvSpPr>
            <p:nvPr/>
          </p:nvSpPr>
          <p:spPr bwMode="auto">
            <a:xfrm>
              <a:off x="948" y="3176"/>
              <a:ext cx="468" cy="3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1600" b="0"/>
            </a:p>
          </p:txBody>
        </p:sp>
        <p:sp>
          <p:nvSpPr>
            <p:cNvPr id="62481" name="Rectangle 17"/>
            <p:cNvSpPr>
              <a:spLocks noChangeArrowheads="1"/>
            </p:cNvSpPr>
            <p:nvPr/>
          </p:nvSpPr>
          <p:spPr bwMode="auto">
            <a:xfrm>
              <a:off x="1416" y="2844"/>
              <a:ext cx="468" cy="3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1600" b="0"/>
            </a:p>
          </p:txBody>
        </p:sp>
        <p:sp>
          <p:nvSpPr>
            <p:cNvPr id="62482" name="Rectangle 18"/>
            <p:cNvSpPr>
              <a:spLocks noChangeArrowheads="1"/>
            </p:cNvSpPr>
            <p:nvPr/>
          </p:nvSpPr>
          <p:spPr bwMode="auto">
            <a:xfrm>
              <a:off x="948" y="2844"/>
              <a:ext cx="468" cy="3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1600" b="0"/>
            </a:p>
          </p:txBody>
        </p:sp>
        <p:sp>
          <p:nvSpPr>
            <p:cNvPr id="62483" name="Rectangle 19"/>
            <p:cNvSpPr>
              <a:spLocks noChangeArrowheads="1"/>
            </p:cNvSpPr>
            <p:nvPr/>
          </p:nvSpPr>
          <p:spPr bwMode="auto">
            <a:xfrm>
              <a:off x="1416" y="2512"/>
              <a:ext cx="468" cy="3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1600" b="0"/>
            </a:p>
          </p:txBody>
        </p:sp>
        <p:sp>
          <p:nvSpPr>
            <p:cNvPr id="62484" name="Rectangle 20"/>
            <p:cNvSpPr>
              <a:spLocks noChangeArrowheads="1"/>
            </p:cNvSpPr>
            <p:nvPr/>
          </p:nvSpPr>
          <p:spPr bwMode="auto">
            <a:xfrm>
              <a:off x="948" y="2512"/>
              <a:ext cx="468" cy="3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1600" b="0"/>
            </a:p>
          </p:txBody>
        </p:sp>
      </p:grp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762000" y="3530600"/>
            <a:ext cx="7429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20000"/>
              </a:spcBef>
            </a:pPr>
            <a:r>
              <a:rPr lang="en-US" sz="1600"/>
              <a:t>25</a:t>
            </a:r>
          </a:p>
        </p:txBody>
      </p:sp>
      <p:sp>
        <p:nvSpPr>
          <p:cNvPr id="62486" name="Rectangle 22"/>
          <p:cNvSpPr>
            <a:spLocks noChangeArrowheads="1"/>
          </p:cNvSpPr>
          <p:nvPr/>
        </p:nvSpPr>
        <p:spPr bwMode="auto">
          <a:xfrm>
            <a:off x="2990850" y="3003550"/>
            <a:ext cx="7429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spcBef>
                <a:spcPct val="20000"/>
              </a:spcBef>
            </a:pPr>
            <a:r>
              <a:rPr lang="en-US" sz="1400"/>
              <a:t>53712</a:t>
            </a:r>
          </a:p>
        </p:txBody>
      </p:sp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2247900" y="3003550"/>
            <a:ext cx="7429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spcBef>
                <a:spcPct val="20000"/>
              </a:spcBef>
            </a:pPr>
            <a:r>
              <a:rPr lang="en-US" sz="1400"/>
              <a:t>53711</a:t>
            </a:r>
          </a:p>
        </p:txBody>
      </p:sp>
      <p:sp>
        <p:nvSpPr>
          <p:cNvPr id="62488" name="Rectangle 24"/>
          <p:cNvSpPr>
            <a:spLocks noChangeArrowheads="1"/>
          </p:cNvSpPr>
          <p:nvPr/>
        </p:nvSpPr>
        <p:spPr bwMode="auto">
          <a:xfrm>
            <a:off x="1504950" y="3003550"/>
            <a:ext cx="7429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spcBef>
                <a:spcPct val="20000"/>
              </a:spcBef>
            </a:pPr>
            <a:r>
              <a:rPr lang="en-US" sz="1400"/>
              <a:t>53710</a:t>
            </a:r>
          </a:p>
        </p:txBody>
      </p:sp>
      <p:sp>
        <p:nvSpPr>
          <p:cNvPr id="62489" name="Rectangle 25"/>
          <p:cNvSpPr>
            <a:spLocks noChangeArrowheads="1"/>
          </p:cNvSpPr>
          <p:nvPr/>
        </p:nvSpPr>
        <p:spPr bwMode="auto">
          <a:xfrm>
            <a:off x="762000" y="3003550"/>
            <a:ext cx="7429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1600" b="0"/>
          </a:p>
        </p:txBody>
      </p:sp>
      <p:sp>
        <p:nvSpPr>
          <p:cNvPr id="62490" name="Line 26"/>
          <p:cNvSpPr>
            <a:spLocks noChangeShapeType="1"/>
          </p:cNvSpPr>
          <p:nvPr/>
        </p:nvSpPr>
        <p:spPr bwMode="auto">
          <a:xfrm>
            <a:off x="1219200" y="3079750"/>
            <a:ext cx="7429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1" name="Line 27"/>
          <p:cNvSpPr>
            <a:spLocks noChangeShapeType="1"/>
          </p:cNvSpPr>
          <p:nvPr/>
        </p:nvSpPr>
        <p:spPr bwMode="auto">
          <a:xfrm>
            <a:off x="1219200" y="3079750"/>
            <a:ext cx="0" cy="527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2" name="Line 28"/>
          <p:cNvSpPr>
            <a:spLocks noChangeShapeType="1"/>
          </p:cNvSpPr>
          <p:nvPr/>
        </p:nvSpPr>
        <p:spPr bwMode="auto">
          <a:xfrm>
            <a:off x="1962150" y="3079750"/>
            <a:ext cx="7429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3" name="Line 29"/>
          <p:cNvSpPr>
            <a:spLocks noChangeShapeType="1"/>
          </p:cNvSpPr>
          <p:nvPr/>
        </p:nvSpPr>
        <p:spPr bwMode="auto">
          <a:xfrm>
            <a:off x="1219200" y="3606800"/>
            <a:ext cx="0" cy="527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4" name="Line 30"/>
          <p:cNvSpPr>
            <a:spLocks noChangeShapeType="1"/>
          </p:cNvSpPr>
          <p:nvPr/>
        </p:nvSpPr>
        <p:spPr bwMode="auto">
          <a:xfrm>
            <a:off x="2705100" y="3079750"/>
            <a:ext cx="7429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5" name="Line 31"/>
          <p:cNvSpPr>
            <a:spLocks noChangeShapeType="1"/>
          </p:cNvSpPr>
          <p:nvPr/>
        </p:nvSpPr>
        <p:spPr bwMode="auto">
          <a:xfrm>
            <a:off x="3448050" y="3079750"/>
            <a:ext cx="7429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6" name="Line 32"/>
          <p:cNvSpPr>
            <a:spLocks noChangeShapeType="1"/>
          </p:cNvSpPr>
          <p:nvPr/>
        </p:nvSpPr>
        <p:spPr bwMode="auto">
          <a:xfrm>
            <a:off x="3733800" y="3530600"/>
            <a:ext cx="0" cy="210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7" name="Line 33"/>
          <p:cNvSpPr>
            <a:spLocks noChangeShapeType="1"/>
          </p:cNvSpPr>
          <p:nvPr/>
        </p:nvSpPr>
        <p:spPr bwMode="auto">
          <a:xfrm>
            <a:off x="1504950" y="3530600"/>
            <a:ext cx="148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8" name="Line 34"/>
          <p:cNvSpPr>
            <a:spLocks noChangeShapeType="1"/>
          </p:cNvSpPr>
          <p:nvPr/>
        </p:nvSpPr>
        <p:spPr bwMode="auto">
          <a:xfrm>
            <a:off x="1219200" y="4133850"/>
            <a:ext cx="0" cy="527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9" name="Line 35"/>
          <p:cNvSpPr>
            <a:spLocks noChangeShapeType="1"/>
          </p:cNvSpPr>
          <p:nvPr/>
        </p:nvSpPr>
        <p:spPr bwMode="auto">
          <a:xfrm>
            <a:off x="1219200" y="4660900"/>
            <a:ext cx="0" cy="10541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00" name="Line 36"/>
          <p:cNvSpPr>
            <a:spLocks noChangeShapeType="1"/>
          </p:cNvSpPr>
          <p:nvPr/>
        </p:nvSpPr>
        <p:spPr bwMode="auto">
          <a:xfrm>
            <a:off x="1504950" y="3530600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01" name="Line 37"/>
          <p:cNvSpPr>
            <a:spLocks noChangeShapeType="1"/>
          </p:cNvSpPr>
          <p:nvPr/>
        </p:nvSpPr>
        <p:spPr bwMode="auto">
          <a:xfrm>
            <a:off x="2990850" y="3530600"/>
            <a:ext cx="7429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02" name="Line 38"/>
          <p:cNvSpPr>
            <a:spLocks noChangeShapeType="1"/>
          </p:cNvSpPr>
          <p:nvPr/>
        </p:nvSpPr>
        <p:spPr bwMode="auto">
          <a:xfrm>
            <a:off x="2990850" y="3530600"/>
            <a:ext cx="0" cy="210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03" name="Line 39"/>
          <p:cNvSpPr>
            <a:spLocks noChangeShapeType="1"/>
          </p:cNvSpPr>
          <p:nvPr/>
        </p:nvSpPr>
        <p:spPr bwMode="auto">
          <a:xfrm>
            <a:off x="4191000" y="3079750"/>
            <a:ext cx="0" cy="527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04" name="Line 40"/>
          <p:cNvSpPr>
            <a:spLocks noChangeShapeType="1"/>
          </p:cNvSpPr>
          <p:nvPr/>
        </p:nvSpPr>
        <p:spPr bwMode="auto">
          <a:xfrm>
            <a:off x="1504950" y="5638800"/>
            <a:ext cx="22288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05" name="Line 41"/>
          <p:cNvSpPr>
            <a:spLocks noChangeShapeType="1"/>
          </p:cNvSpPr>
          <p:nvPr/>
        </p:nvSpPr>
        <p:spPr bwMode="auto">
          <a:xfrm>
            <a:off x="1504950" y="4584700"/>
            <a:ext cx="0" cy="10541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06" name="Oval 42"/>
          <p:cNvSpPr>
            <a:spLocks noChangeArrowheads="1"/>
          </p:cNvSpPr>
          <p:nvPr/>
        </p:nvSpPr>
        <p:spPr bwMode="auto">
          <a:xfrm>
            <a:off x="2514600" y="528955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7" name="Oval 43"/>
          <p:cNvSpPr>
            <a:spLocks noChangeArrowheads="1"/>
          </p:cNvSpPr>
          <p:nvPr/>
        </p:nvSpPr>
        <p:spPr bwMode="auto">
          <a:xfrm>
            <a:off x="2514600" y="368935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8" name="Oval 44"/>
          <p:cNvSpPr>
            <a:spLocks noChangeArrowheads="1"/>
          </p:cNvSpPr>
          <p:nvPr/>
        </p:nvSpPr>
        <p:spPr bwMode="auto">
          <a:xfrm>
            <a:off x="1752600" y="475615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9" name="Oval 45"/>
          <p:cNvSpPr>
            <a:spLocks noChangeArrowheads="1"/>
          </p:cNvSpPr>
          <p:nvPr/>
        </p:nvSpPr>
        <p:spPr bwMode="auto">
          <a:xfrm>
            <a:off x="2514600" y="422275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10" name="Oval 46"/>
          <p:cNvSpPr>
            <a:spLocks noChangeArrowheads="1"/>
          </p:cNvSpPr>
          <p:nvPr/>
        </p:nvSpPr>
        <p:spPr bwMode="auto">
          <a:xfrm>
            <a:off x="3276600" y="368935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11" name="Oval 47"/>
          <p:cNvSpPr>
            <a:spLocks noChangeArrowheads="1"/>
          </p:cNvSpPr>
          <p:nvPr/>
        </p:nvSpPr>
        <p:spPr bwMode="auto">
          <a:xfrm>
            <a:off x="3276600" y="475615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5410200" y="3155950"/>
            <a:ext cx="3048000" cy="2555875"/>
            <a:chOff x="3408" y="2276"/>
            <a:chExt cx="1920" cy="1610"/>
          </a:xfrm>
        </p:grpSpPr>
        <p:sp>
          <p:nvSpPr>
            <p:cNvPr id="62513" name="Rectangle 49"/>
            <p:cNvSpPr>
              <a:spLocks noChangeArrowheads="1"/>
            </p:cNvSpPr>
            <p:nvPr/>
          </p:nvSpPr>
          <p:spPr bwMode="auto">
            <a:xfrm>
              <a:off x="4122" y="2736"/>
              <a:ext cx="1206" cy="230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b="0"/>
                <a:t>[53710-53711]</a:t>
              </a:r>
            </a:p>
          </p:txBody>
        </p:sp>
        <p:sp>
          <p:nvSpPr>
            <p:cNvPr id="62514" name="Rectangle 50"/>
            <p:cNvSpPr>
              <a:spLocks noChangeArrowheads="1"/>
            </p:cNvSpPr>
            <p:nvPr/>
          </p:nvSpPr>
          <p:spPr bwMode="auto">
            <a:xfrm>
              <a:off x="3408" y="2736"/>
              <a:ext cx="714" cy="230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b="0"/>
                <a:t>[25-28]</a:t>
              </a:r>
            </a:p>
          </p:txBody>
        </p:sp>
        <p:sp>
          <p:nvSpPr>
            <p:cNvPr id="62515" name="Rectangle 51"/>
            <p:cNvSpPr>
              <a:spLocks noChangeArrowheads="1"/>
            </p:cNvSpPr>
            <p:nvPr/>
          </p:nvSpPr>
          <p:spPr bwMode="auto">
            <a:xfrm>
              <a:off x="4122" y="2966"/>
              <a:ext cx="1206" cy="230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b="0"/>
                <a:t>[53710-53711]</a:t>
              </a:r>
            </a:p>
          </p:txBody>
        </p:sp>
        <p:sp>
          <p:nvSpPr>
            <p:cNvPr id="62516" name="Rectangle 52"/>
            <p:cNvSpPr>
              <a:spLocks noChangeArrowheads="1"/>
            </p:cNvSpPr>
            <p:nvPr/>
          </p:nvSpPr>
          <p:spPr bwMode="auto">
            <a:xfrm>
              <a:off x="3408" y="2966"/>
              <a:ext cx="714" cy="230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b="0"/>
                <a:t>[25-28]</a:t>
              </a:r>
            </a:p>
          </p:txBody>
        </p:sp>
        <p:sp>
          <p:nvSpPr>
            <p:cNvPr id="62517" name="Rectangle 53"/>
            <p:cNvSpPr>
              <a:spLocks noChangeArrowheads="1"/>
            </p:cNvSpPr>
            <p:nvPr/>
          </p:nvSpPr>
          <p:spPr bwMode="auto">
            <a:xfrm>
              <a:off x="4122" y="3656"/>
              <a:ext cx="1206" cy="23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b="0"/>
                <a:t>53712</a:t>
              </a:r>
            </a:p>
          </p:txBody>
        </p:sp>
        <p:sp>
          <p:nvSpPr>
            <p:cNvPr id="62518" name="Rectangle 54"/>
            <p:cNvSpPr>
              <a:spLocks noChangeArrowheads="1"/>
            </p:cNvSpPr>
            <p:nvPr/>
          </p:nvSpPr>
          <p:spPr bwMode="auto">
            <a:xfrm>
              <a:off x="3408" y="3656"/>
              <a:ext cx="714" cy="23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b="0"/>
                <a:t>[25-28]</a:t>
              </a:r>
            </a:p>
          </p:txBody>
        </p:sp>
        <p:sp>
          <p:nvSpPr>
            <p:cNvPr id="62519" name="Rectangle 55"/>
            <p:cNvSpPr>
              <a:spLocks noChangeArrowheads="1"/>
            </p:cNvSpPr>
            <p:nvPr/>
          </p:nvSpPr>
          <p:spPr bwMode="auto">
            <a:xfrm>
              <a:off x="4122" y="3426"/>
              <a:ext cx="1206" cy="23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b="0"/>
                <a:t>53712</a:t>
              </a:r>
            </a:p>
          </p:txBody>
        </p:sp>
        <p:sp>
          <p:nvSpPr>
            <p:cNvPr id="62520" name="Rectangle 56"/>
            <p:cNvSpPr>
              <a:spLocks noChangeArrowheads="1"/>
            </p:cNvSpPr>
            <p:nvPr/>
          </p:nvSpPr>
          <p:spPr bwMode="auto">
            <a:xfrm>
              <a:off x="3408" y="3426"/>
              <a:ext cx="714" cy="23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b="0"/>
                <a:t>[25-28]</a:t>
              </a:r>
            </a:p>
          </p:txBody>
        </p:sp>
        <p:sp>
          <p:nvSpPr>
            <p:cNvPr id="62521" name="Rectangle 57"/>
            <p:cNvSpPr>
              <a:spLocks noChangeArrowheads="1"/>
            </p:cNvSpPr>
            <p:nvPr/>
          </p:nvSpPr>
          <p:spPr bwMode="auto">
            <a:xfrm>
              <a:off x="4122" y="3196"/>
              <a:ext cx="1206" cy="230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b="0"/>
                <a:t>[53710-53711]</a:t>
              </a:r>
            </a:p>
          </p:txBody>
        </p:sp>
        <p:sp>
          <p:nvSpPr>
            <p:cNvPr id="62522" name="Rectangle 58"/>
            <p:cNvSpPr>
              <a:spLocks noChangeArrowheads="1"/>
            </p:cNvSpPr>
            <p:nvPr/>
          </p:nvSpPr>
          <p:spPr bwMode="auto">
            <a:xfrm>
              <a:off x="3408" y="3196"/>
              <a:ext cx="714" cy="230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b="0"/>
                <a:t>[25-28]</a:t>
              </a:r>
            </a:p>
          </p:txBody>
        </p:sp>
        <p:sp>
          <p:nvSpPr>
            <p:cNvPr id="62523" name="Rectangle 59"/>
            <p:cNvSpPr>
              <a:spLocks noChangeArrowheads="1"/>
            </p:cNvSpPr>
            <p:nvPr/>
          </p:nvSpPr>
          <p:spPr bwMode="auto">
            <a:xfrm>
              <a:off x="4122" y="2506"/>
              <a:ext cx="1206" cy="230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b="0"/>
                <a:t>[53710-53711]</a:t>
              </a:r>
            </a:p>
          </p:txBody>
        </p:sp>
        <p:sp>
          <p:nvSpPr>
            <p:cNvPr id="62524" name="Rectangle 60"/>
            <p:cNvSpPr>
              <a:spLocks noChangeArrowheads="1"/>
            </p:cNvSpPr>
            <p:nvPr/>
          </p:nvSpPr>
          <p:spPr bwMode="auto">
            <a:xfrm>
              <a:off x="3408" y="2506"/>
              <a:ext cx="714" cy="230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b="0"/>
                <a:t>[25-28]</a:t>
              </a:r>
            </a:p>
          </p:txBody>
        </p:sp>
        <p:sp>
          <p:nvSpPr>
            <p:cNvPr id="62525" name="Rectangle 61"/>
            <p:cNvSpPr>
              <a:spLocks noChangeArrowheads="1"/>
            </p:cNvSpPr>
            <p:nvPr/>
          </p:nvSpPr>
          <p:spPr bwMode="auto">
            <a:xfrm>
              <a:off x="4122" y="2276"/>
              <a:ext cx="120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/>
                <a:t>Zipcode</a:t>
              </a:r>
            </a:p>
          </p:txBody>
        </p:sp>
        <p:sp>
          <p:nvSpPr>
            <p:cNvPr id="62526" name="Rectangle 62"/>
            <p:cNvSpPr>
              <a:spLocks noChangeArrowheads="1"/>
            </p:cNvSpPr>
            <p:nvPr/>
          </p:nvSpPr>
          <p:spPr bwMode="auto">
            <a:xfrm>
              <a:off x="3408" y="2276"/>
              <a:ext cx="71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/>
                <a:t>Age</a:t>
              </a:r>
            </a:p>
          </p:txBody>
        </p:sp>
        <p:sp>
          <p:nvSpPr>
            <p:cNvPr id="62527" name="Line 63"/>
            <p:cNvSpPr>
              <a:spLocks noChangeShapeType="1"/>
            </p:cNvSpPr>
            <p:nvPr/>
          </p:nvSpPr>
          <p:spPr bwMode="auto">
            <a:xfrm>
              <a:off x="3408" y="2276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28" name="Line 64"/>
            <p:cNvSpPr>
              <a:spLocks noChangeShapeType="1"/>
            </p:cNvSpPr>
            <p:nvPr/>
          </p:nvSpPr>
          <p:spPr bwMode="auto">
            <a:xfrm>
              <a:off x="3408" y="2506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29" name="Line 65"/>
            <p:cNvSpPr>
              <a:spLocks noChangeShapeType="1"/>
            </p:cNvSpPr>
            <p:nvPr/>
          </p:nvSpPr>
          <p:spPr bwMode="auto">
            <a:xfrm>
              <a:off x="3408" y="3196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30" name="Line 66"/>
            <p:cNvSpPr>
              <a:spLocks noChangeShapeType="1"/>
            </p:cNvSpPr>
            <p:nvPr/>
          </p:nvSpPr>
          <p:spPr bwMode="auto">
            <a:xfrm>
              <a:off x="3408" y="3426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31" name="Line 67"/>
            <p:cNvSpPr>
              <a:spLocks noChangeShapeType="1"/>
            </p:cNvSpPr>
            <p:nvPr/>
          </p:nvSpPr>
          <p:spPr bwMode="auto">
            <a:xfrm>
              <a:off x="3408" y="3656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32" name="Line 68"/>
            <p:cNvSpPr>
              <a:spLocks noChangeShapeType="1"/>
            </p:cNvSpPr>
            <p:nvPr/>
          </p:nvSpPr>
          <p:spPr bwMode="auto">
            <a:xfrm>
              <a:off x="3408" y="3886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33" name="Line 69"/>
            <p:cNvSpPr>
              <a:spLocks noChangeShapeType="1"/>
            </p:cNvSpPr>
            <p:nvPr/>
          </p:nvSpPr>
          <p:spPr bwMode="auto">
            <a:xfrm>
              <a:off x="3408" y="2276"/>
              <a:ext cx="0" cy="161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34" name="Line 70"/>
            <p:cNvSpPr>
              <a:spLocks noChangeShapeType="1"/>
            </p:cNvSpPr>
            <p:nvPr/>
          </p:nvSpPr>
          <p:spPr bwMode="auto">
            <a:xfrm>
              <a:off x="4122" y="2276"/>
              <a:ext cx="0" cy="16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35" name="Line 71"/>
            <p:cNvSpPr>
              <a:spLocks noChangeShapeType="1"/>
            </p:cNvSpPr>
            <p:nvPr/>
          </p:nvSpPr>
          <p:spPr bwMode="auto">
            <a:xfrm>
              <a:off x="5328" y="2276"/>
              <a:ext cx="0" cy="161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36" name="Line 72"/>
            <p:cNvSpPr>
              <a:spLocks noChangeShapeType="1"/>
            </p:cNvSpPr>
            <p:nvPr/>
          </p:nvSpPr>
          <p:spPr bwMode="auto">
            <a:xfrm>
              <a:off x="3408" y="2736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37" name="Line 73"/>
            <p:cNvSpPr>
              <a:spLocks noChangeShapeType="1"/>
            </p:cNvSpPr>
            <p:nvPr/>
          </p:nvSpPr>
          <p:spPr bwMode="auto">
            <a:xfrm>
              <a:off x="3408" y="2966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538" name="AutoShape 74"/>
          <p:cNvSpPr>
            <a:spLocks noChangeArrowheads="1"/>
          </p:cNvSpPr>
          <p:nvPr/>
        </p:nvSpPr>
        <p:spPr bwMode="auto">
          <a:xfrm rot="10800000">
            <a:off x="3962400" y="3917950"/>
            <a:ext cx="1219200" cy="12192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62539" name="Line 75"/>
          <p:cNvSpPr>
            <a:spLocks noChangeShapeType="1"/>
          </p:cNvSpPr>
          <p:nvPr/>
        </p:nvSpPr>
        <p:spPr bwMode="auto">
          <a:xfrm>
            <a:off x="1447800" y="4527550"/>
            <a:ext cx="2286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41" name="Text Box 77"/>
          <p:cNvSpPr txBox="1">
            <a:spLocks noChangeArrowheads="1"/>
          </p:cNvSpPr>
          <p:nvPr/>
        </p:nvSpPr>
        <p:spPr bwMode="auto">
          <a:xfrm>
            <a:off x="838200" y="28194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k=2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6A5E3DBE-939E-44AC-969C-5F60ED6DFED7}" type="slidenum">
              <a:rPr lang="en-US"/>
              <a:pPr/>
              <a:t>32</a:t>
            </a:fld>
            <a:endParaRPr lang="en-US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/>
              <a:t>Multidimensional Global Recoding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FF0000"/>
                </a:solidFill>
                <a:latin typeface="Script MT Bold" pitchFamily="66" charset="0"/>
              </a:rPr>
              <a:t>Flexible Alternative…</a:t>
            </a:r>
          </a:p>
          <a:p>
            <a:pPr lvl="1"/>
            <a:r>
              <a:rPr lang="en-US" dirty="0" smtClean="0"/>
              <a:t>Map </a:t>
            </a:r>
            <a:r>
              <a:rPr lang="en-US" b="1" i="1" dirty="0"/>
              <a:t>D</a:t>
            </a:r>
            <a:r>
              <a:rPr lang="en-US" b="1" i="1" baseline="-25000" dirty="0"/>
              <a:t>X1</a:t>
            </a:r>
            <a:r>
              <a:rPr lang="en-US" b="1" i="1" dirty="0"/>
              <a:t> x … x </a:t>
            </a:r>
            <a:r>
              <a:rPr lang="en-US" b="1" i="1" dirty="0" err="1"/>
              <a:t>D</a:t>
            </a:r>
            <a:r>
              <a:rPr lang="en-US" b="1" i="1" baseline="-25000" dirty="0" err="1"/>
              <a:t>Xn</a:t>
            </a:r>
            <a:r>
              <a:rPr lang="en-US" dirty="0"/>
              <a:t> to “generalized” set of vector values</a:t>
            </a:r>
          </a:p>
          <a:p>
            <a:pPr lvl="1"/>
            <a:r>
              <a:rPr lang="en-US" dirty="0"/>
              <a:t>Every single-dimensional recoding can be expressed as a multidimensional recoding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92282D7F-321E-46F9-988B-7812C9436A15}" type="slidenum">
              <a:rPr lang="en-US"/>
              <a:pPr/>
              <a:t>33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/>
              <a:t>Multidimensional Global Recoding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1595438"/>
          </a:xfrm>
        </p:spPr>
        <p:txBody>
          <a:bodyPr/>
          <a:lstStyle/>
          <a:p>
            <a:r>
              <a:rPr lang="en-US" sz="2800" dirty="0"/>
              <a:t>Set of non-overlapping hyper-rectangular </a:t>
            </a:r>
            <a:r>
              <a:rPr lang="en-US" sz="2800" b="1" i="1" dirty="0">
                <a:solidFill>
                  <a:srgbClr val="FF0000"/>
                </a:solidFill>
              </a:rPr>
              <a:t>regions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covering domain space</a:t>
            </a:r>
            <a:endParaRPr lang="en-US" sz="2800" b="1" i="1" dirty="0">
              <a:solidFill>
                <a:srgbClr val="006600"/>
              </a:solidFill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990850" y="5156200"/>
            <a:ext cx="742950" cy="5270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en-US" sz="1600" b="0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2247900" y="5156200"/>
            <a:ext cx="742950" cy="5270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en-US" sz="1600" b="0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1504950" y="5156200"/>
            <a:ext cx="742950" cy="5270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en-US" sz="1600" b="0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762000" y="5156200"/>
            <a:ext cx="7429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20000"/>
              </a:spcBef>
            </a:pPr>
            <a:r>
              <a:rPr lang="en-US" sz="1600"/>
              <a:t>28</a:t>
            </a: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2990850" y="4629150"/>
            <a:ext cx="742950" cy="5270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en-US" sz="1600" b="0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2247900" y="4629150"/>
            <a:ext cx="742950" cy="5270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en-US" sz="1600" b="0"/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1504950" y="4629150"/>
            <a:ext cx="742950" cy="5270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en-US" sz="1600" b="0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762000" y="4629150"/>
            <a:ext cx="7429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20000"/>
              </a:spcBef>
            </a:pPr>
            <a:r>
              <a:rPr lang="en-US" sz="1600"/>
              <a:t>27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2990850" y="4102100"/>
            <a:ext cx="742950" cy="5270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en-US" sz="1600" b="0"/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2247900" y="4102100"/>
            <a:ext cx="742950" cy="5270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en-US" sz="1600" b="0"/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1504950" y="4102100"/>
            <a:ext cx="742950" cy="5270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en-US" sz="1600" b="0"/>
          </a:p>
        </p:txBody>
      </p:sp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762000" y="4102100"/>
            <a:ext cx="7429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20000"/>
              </a:spcBef>
            </a:pPr>
            <a:r>
              <a:rPr lang="en-US" sz="1600"/>
              <a:t>26</a:t>
            </a:r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2990850" y="3575050"/>
            <a:ext cx="742950" cy="5270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en-US" sz="1600" b="0"/>
          </a:p>
        </p:txBody>
      </p:sp>
      <p:sp>
        <p:nvSpPr>
          <p:cNvPr id="64529" name="Rectangle 17"/>
          <p:cNvSpPr>
            <a:spLocks noChangeArrowheads="1"/>
          </p:cNvSpPr>
          <p:nvPr/>
        </p:nvSpPr>
        <p:spPr bwMode="auto">
          <a:xfrm>
            <a:off x="2247900" y="3575050"/>
            <a:ext cx="742950" cy="5270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en-US" sz="1600" b="0"/>
          </a:p>
        </p:txBody>
      </p:sp>
      <p:sp>
        <p:nvSpPr>
          <p:cNvPr id="64530" name="Rectangle 18"/>
          <p:cNvSpPr>
            <a:spLocks noChangeArrowheads="1"/>
          </p:cNvSpPr>
          <p:nvPr/>
        </p:nvSpPr>
        <p:spPr bwMode="auto">
          <a:xfrm>
            <a:off x="1504950" y="3575050"/>
            <a:ext cx="742950" cy="5270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endParaRPr lang="en-US" sz="1600" b="0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762000" y="3575050"/>
            <a:ext cx="7429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20000"/>
              </a:spcBef>
            </a:pPr>
            <a:r>
              <a:rPr lang="en-US" sz="1600"/>
              <a:t>25</a:t>
            </a:r>
          </a:p>
        </p:txBody>
      </p:sp>
      <p:sp>
        <p:nvSpPr>
          <p:cNvPr id="64532" name="Rectangle 20"/>
          <p:cNvSpPr>
            <a:spLocks noChangeArrowheads="1"/>
          </p:cNvSpPr>
          <p:nvPr/>
        </p:nvSpPr>
        <p:spPr bwMode="auto">
          <a:xfrm>
            <a:off x="2990850" y="3048000"/>
            <a:ext cx="7429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spcBef>
                <a:spcPct val="20000"/>
              </a:spcBef>
            </a:pPr>
            <a:r>
              <a:rPr lang="en-US" sz="1400"/>
              <a:t>53712</a:t>
            </a:r>
          </a:p>
        </p:txBody>
      </p:sp>
      <p:sp>
        <p:nvSpPr>
          <p:cNvPr id="64533" name="Rectangle 21"/>
          <p:cNvSpPr>
            <a:spLocks noChangeArrowheads="1"/>
          </p:cNvSpPr>
          <p:nvPr/>
        </p:nvSpPr>
        <p:spPr bwMode="auto">
          <a:xfrm>
            <a:off x="2247900" y="3048000"/>
            <a:ext cx="7429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spcBef>
                <a:spcPct val="20000"/>
              </a:spcBef>
            </a:pPr>
            <a:r>
              <a:rPr lang="en-US" sz="1400"/>
              <a:t>53711</a:t>
            </a:r>
          </a:p>
        </p:txBody>
      </p:sp>
      <p:sp>
        <p:nvSpPr>
          <p:cNvPr id="64534" name="Rectangle 22"/>
          <p:cNvSpPr>
            <a:spLocks noChangeArrowheads="1"/>
          </p:cNvSpPr>
          <p:nvPr/>
        </p:nvSpPr>
        <p:spPr bwMode="auto">
          <a:xfrm>
            <a:off x="1504950" y="3048000"/>
            <a:ext cx="7429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spcBef>
                <a:spcPct val="20000"/>
              </a:spcBef>
            </a:pPr>
            <a:r>
              <a:rPr lang="en-US" sz="1400"/>
              <a:t>53710</a:t>
            </a:r>
          </a:p>
        </p:txBody>
      </p:sp>
      <p:sp>
        <p:nvSpPr>
          <p:cNvPr id="64535" name="Rectangle 23"/>
          <p:cNvSpPr>
            <a:spLocks noChangeArrowheads="1"/>
          </p:cNvSpPr>
          <p:nvPr/>
        </p:nvSpPr>
        <p:spPr bwMode="auto">
          <a:xfrm>
            <a:off x="762000" y="3048000"/>
            <a:ext cx="7429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1600" b="0"/>
          </a:p>
        </p:txBody>
      </p:sp>
      <p:sp>
        <p:nvSpPr>
          <p:cNvPr id="64536" name="Line 24"/>
          <p:cNvSpPr>
            <a:spLocks noChangeShapeType="1"/>
          </p:cNvSpPr>
          <p:nvPr/>
        </p:nvSpPr>
        <p:spPr bwMode="auto">
          <a:xfrm>
            <a:off x="3733800" y="3575050"/>
            <a:ext cx="0" cy="210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7" name="Line 25"/>
          <p:cNvSpPr>
            <a:spLocks noChangeShapeType="1"/>
          </p:cNvSpPr>
          <p:nvPr/>
        </p:nvSpPr>
        <p:spPr bwMode="auto">
          <a:xfrm>
            <a:off x="1504950" y="3575050"/>
            <a:ext cx="148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8" name="Line 26"/>
          <p:cNvSpPr>
            <a:spLocks noChangeShapeType="1"/>
          </p:cNvSpPr>
          <p:nvPr/>
        </p:nvSpPr>
        <p:spPr bwMode="auto">
          <a:xfrm>
            <a:off x="1504950" y="3575050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9" name="Line 27"/>
          <p:cNvSpPr>
            <a:spLocks noChangeShapeType="1"/>
          </p:cNvSpPr>
          <p:nvPr/>
        </p:nvSpPr>
        <p:spPr bwMode="auto">
          <a:xfrm>
            <a:off x="2990850" y="3575050"/>
            <a:ext cx="7429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0" name="Line 28"/>
          <p:cNvSpPr>
            <a:spLocks noChangeShapeType="1"/>
          </p:cNvSpPr>
          <p:nvPr/>
        </p:nvSpPr>
        <p:spPr bwMode="auto">
          <a:xfrm>
            <a:off x="2990850" y="3575050"/>
            <a:ext cx="0" cy="210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1" name="Line 29"/>
          <p:cNvSpPr>
            <a:spLocks noChangeShapeType="1"/>
          </p:cNvSpPr>
          <p:nvPr/>
        </p:nvSpPr>
        <p:spPr bwMode="auto">
          <a:xfrm>
            <a:off x="1504950" y="5683250"/>
            <a:ext cx="22288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2" name="Line 30"/>
          <p:cNvSpPr>
            <a:spLocks noChangeShapeType="1"/>
          </p:cNvSpPr>
          <p:nvPr/>
        </p:nvSpPr>
        <p:spPr bwMode="auto">
          <a:xfrm>
            <a:off x="1504950" y="4629150"/>
            <a:ext cx="0" cy="10541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>
            <a:off x="1504950" y="4629150"/>
            <a:ext cx="148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4" name="Oval 32"/>
          <p:cNvSpPr>
            <a:spLocks noChangeArrowheads="1"/>
          </p:cNvSpPr>
          <p:nvPr/>
        </p:nvSpPr>
        <p:spPr bwMode="auto">
          <a:xfrm>
            <a:off x="2514600" y="5334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45" name="Oval 33"/>
          <p:cNvSpPr>
            <a:spLocks noChangeArrowheads="1"/>
          </p:cNvSpPr>
          <p:nvPr/>
        </p:nvSpPr>
        <p:spPr bwMode="auto">
          <a:xfrm>
            <a:off x="2514600" y="3733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46" name="Oval 34"/>
          <p:cNvSpPr>
            <a:spLocks noChangeArrowheads="1"/>
          </p:cNvSpPr>
          <p:nvPr/>
        </p:nvSpPr>
        <p:spPr bwMode="auto">
          <a:xfrm>
            <a:off x="1752600" y="4800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47" name="Oval 35"/>
          <p:cNvSpPr>
            <a:spLocks noChangeArrowheads="1"/>
          </p:cNvSpPr>
          <p:nvPr/>
        </p:nvSpPr>
        <p:spPr bwMode="auto">
          <a:xfrm>
            <a:off x="2514600" y="4267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48" name="Oval 36"/>
          <p:cNvSpPr>
            <a:spLocks noChangeArrowheads="1"/>
          </p:cNvSpPr>
          <p:nvPr/>
        </p:nvSpPr>
        <p:spPr bwMode="auto">
          <a:xfrm>
            <a:off x="3276600" y="3733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49" name="Oval 37"/>
          <p:cNvSpPr>
            <a:spLocks noChangeArrowheads="1"/>
          </p:cNvSpPr>
          <p:nvPr/>
        </p:nvSpPr>
        <p:spPr bwMode="auto">
          <a:xfrm>
            <a:off x="3276600" y="4800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4581" name="Group 69"/>
          <p:cNvGraphicFramePr>
            <a:graphicFrameLocks noGrp="1"/>
          </p:cNvGraphicFramePr>
          <p:nvPr/>
        </p:nvGraphicFramePr>
        <p:xfrm>
          <a:off x="5486400" y="3200400"/>
          <a:ext cx="3048000" cy="2560320"/>
        </p:xfrm>
        <a:graphic>
          <a:graphicData uri="http://schemas.openxmlformats.org/drawingml/2006/table">
            <a:tbl>
              <a:tblPr/>
              <a:tblGrid>
                <a:gridCol w="1133475"/>
                <a:gridCol w="1914525"/>
              </a:tblGrid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Zipcode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[25-26]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[53710-53711]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[25-26]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[53710-53711]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[27-28]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[53710-53711]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[27-28]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[53710-53711]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[25-28]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53712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[25-28]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53712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64576" name="AutoShape 64"/>
          <p:cNvSpPr>
            <a:spLocks noChangeArrowheads="1"/>
          </p:cNvSpPr>
          <p:nvPr/>
        </p:nvSpPr>
        <p:spPr bwMode="auto">
          <a:xfrm rot="10800000">
            <a:off x="3962400" y="3962400"/>
            <a:ext cx="1219200" cy="12192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64577" name="Text Box 65"/>
          <p:cNvSpPr txBox="1">
            <a:spLocks noChangeArrowheads="1"/>
          </p:cNvSpPr>
          <p:nvPr/>
        </p:nvSpPr>
        <p:spPr bwMode="auto">
          <a:xfrm>
            <a:off x="762000" y="29718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k=2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Privacy breaches on graph data</a:t>
            </a:r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Identity disclosure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Identity of individuals associated with nodes is disclosed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Link disclosure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Relationships between individuals are disclosed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Content disclosure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Attribute data associated with a node is disclosed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Identity anonymization on graphs</a:t>
            </a:r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35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Question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How to share a network in a manner that permits useful analysis without disclosing the identity of the individuals involved?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Observations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Simply removing the identifying information of the nodes before publishing the actual graph does not guarantee identity anonymization.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	L. Backstrom, C. Dwork, and J. Kleinberg, “Wherefore art thou R3579X?: Anonymized social netwoks, hidden patterns, and structural steganography,” In WWW 2007.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	J. Kleinberg, “Challenges in Social Network Data: Processes, Privacy and Paradoxes, ” KDD 2007 Keynote Talk.</a:t>
            </a:r>
          </a:p>
          <a:p>
            <a:pPr>
              <a:lnSpc>
                <a:spcPct val="80000"/>
              </a:lnSpc>
            </a:pPr>
            <a:endParaRPr lang="en-US" sz="1400" smtClean="0"/>
          </a:p>
          <a:p>
            <a:pPr>
              <a:lnSpc>
                <a:spcPct val="80000"/>
              </a:lnSpc>
            </a:pPr>
            <a:r>
              <a:rPr lang="en-US" sz="2400" smtClean="0"/>
              <a:t>Can we borrow ideas from </a:t>
            </a:r>
            <a:r>
              <a:rPr lang="en-US" sz="2400" b="1" i="1" smtClean="0">
                <a:solidFill>
                  <a:srgbClr val="0066FF"/>
                </a:solidFill>
              </a:rPr>
              <a:t>k</a:t>
            </a:r>
            <a:r>
              <a:rPr lang="en-US" sz="2400" smtClean="0"/>
              <a:t>-anonymity?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What if you want to prevent the following from happening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Assume that adversary </a:t>
            </a:r>
            <a:r>
              <a:rPr lang="en-US" b="1" smtClean="0">
                <a:solidFill>
                  <a:srgbClr val="0066FF"/>
                </a:solidFill>
              </a:rPr>
              <a:t>A</a:t>
            </a:r>
            <a:r>
              <a:rPr lang="en-US" smtClean="0"/>
              <a:t> knows that </a:t>
            </a:r>
            <a:r>
              <a:rPr lang="en-US" b="1" smtClean="0">
                <a:solidFill>
                  <a:srgbClr val="0066FF"/>
                </a:solidFill>
              </a:rPr>
              <a:t>B</a:t>
            </a:r>
            <a:r>
              <a:rPr lang="en-US" smtClean="0"/>
              <a:t> has </a:t>
            </a:r>
            <a:r>
              <a:rPr lang="en-US" smtClean="0">
                <a:solidFill>
                  <a:srgbClr val="FF0000"/>
                </a:solidFill>
              </a:rPr>
              <a:t>327 connections</a:t>
            </a:r>
            <a:r>
              <a:rPr lang="en-US" smtClean="0"/>
              <a:t> in a social network! </a:t>
            </a:r>
          </a:p>
          <a:p>
            <a:endParaRPr lang="en-US" smtClean="0"/>
          </a:p>
          <a:p>
            <a:r>
              <a:rPr lang="en-US" smtClean="0"/>
              <a:t>If the graph is released by removing the identity of the nodes</a:t>
            </a:r>
          </a:p>
          <a:p>
            <a:pPr lvl="1"/>
            <a:r>
              <a:rPr lang="en-US" b="1" smtClean="0">
                <a:solidFill>
                  <a:srgbClr val="0066FF"/>
                </a:solidFill>
              </a:rPr>
              <a:t>A</a:t>
            </a:r>
            <a:r>
              <a:rPr lang="en-US" smtClean="0"/>
              <a:t> can find all nodes that have degree </a:t>
            </a:r>
            <a:r>
              <a:rPr lang="en-US" smtClean="0">
                <a:solidFill>
                  <a:srgbClr val="FF0000"/>
                </a:solidFill>
              </a:rPr>
              <a:t>327</a:t>
            </a:r>
          </a:p>
          <a:p>
            <a:pPr lvl="1"/>
            <a:r>
              <a:rPr lang="en-US" smtClean="0"/>
              <a:t>If there is only one node with degree </a:t>
            </a:r>
            <a:r>
              <a:rPr lang="en-US" smtClean="0">
                <a:solidFill>
                  <a:srgbClr val="FF0000"/>
                </a:solidFill>
              </a:rPr>
              <a:t>327</a:t>
            </a:r>
            <a:r>
              <a:rPr lang="en-US" smtClean="0"/>
              <a:t>, </a:t>
            </a:r>
            <a:r>
              <a:rPr lang="en-US" b="1" smtClean="0">
                <a:solidFill>
                  <a:srgbClr val="0066FF"/>
                </a:solidFill>
              </a:rPr>
              <a:t>A</a:t>
            </a:r>
            <a:r>
              <a:rPr lang="en-US" smtClean="0"/>
              <a:t> can identify this node as being </a:t>
            </a:r>
            <a:r>
              <a:rPr lang="en-US" b="1" smtClean="0">
                <a:solidFill>
                  <a:srgbClr val="0066FF"/>
                </a:solidFill>
              </a:rPr>
              <a:t>B</a:t>
            </a:r>
            <a:r>
              <a:rPr lang="en-US" smtClean="0"/>
              <a:t>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Privacy model</a:t>
            </a:r>
          </a:p>
        </p:txBody>
      </p:sp>
      <p:sp>
        <p:nvSpPr>
          <p:cNvPr id="25603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1219200"/>
          </a:xfrm>
          <a:solidFill>
            <a:schemeClr val="tx2"/>
          </a:solidFill>
          <a:ln w="12700" cap="sq">
            <a:solidFill>
              <a:schemeClr val="tx1"/>
            </a:solidFill>
          </a:ln>
        </p:spPr>
        <p:txBody>
          <a:bodyPr/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[</a:t>
            </a:r>
            <a:r>
              <a:rPr lang="en-US" sz="2400" smtClean="0">
                <a:solidFill>
                  <a:schemeClr val="hlink"/>
                </a:solidFill>
              </a:rPr>
              <a:t>k-degree anonymity</a:t>
            </a:r>
            <a:r>
              <a:rPr lang="en-US" sz="2400" smtClean="0">
                <a:solidFill>
                  <a:schemeClr val="bg1"/>
                </a:solidFill>
              </a:rPr>
              <a:t>] A graph </a:t>
            </a:r>
            <a:r>
              <a:rPr lang="en-US" sz="2400" b="1" i="1" smtClean="0">
                <a:solidFill>
                  <a:srgbClr val="FF9900"/>
                </a:solidFill>
              </a:rPr>
              <a:t>G(V, E)</a:t>
            </a:r>
            <a:r>
              <a:rPr lang="en-US" sz="2400" smtClean="0">
                <a:solidFill>
                  <a:schemeClr val="bg1"/>
                </a:solidFill>
              </a:rPr>
              <a:t> is </a:t>
            </a:r>
            <a:r>
              <a:rPr lang="en-US" sz="2400" b="1" i="1" smtClean="0">
                <a:solidFill>
                  <a:srgbClr val="FF9900"/>
                </a:solidFill>
              </a:rPr>
              <a:t>k</a:t>
            </a:r>
            <a:r>
              <a:rPr lang="en-US" sz="2400" i="1" smtClean="0">
                <a:solidFill>
                  <a:schemeClr val="bg1"/>
                </a:solidFill>
              </a:rPr>
              <a:t>-degree anonymous</a:t>
            </a:r>
            <a:r>
              <a:rPr lang="en-US" sz="2400" smtClean="0">
                <a:solidFill>
                  <a:schemeClr val="bg1"/>
                </a:solidFill>
              </a:rPr>
              <a:t> if every node in </a:t>
            </a:r>
            <a:r>
              <a:rPr lang="en-US" sz="2400" b="1" i="1" smtClean="0">
                <a:solidFill>
                  <a:srgbClr val="FF9900"/>
                </a:solidFill>
              </a:rPr>
              <a:t>V</a:t>
            </a:r>
            <a:r>
              <a:rPr lang="en-US" sz="2400" smtClean="0">
                <a:solidFill>
                  <a:schemeClr val="bg1"/>
                </a:solidFill>
              </a:rPr>
              <a:t> has the same degree as </a:t>
            </a:r>
            <a:r>
              <a:rPr lang="en-US" sz="2400" b="1" i="1" smtClean="0">
                <a:solidFill>
                  <a:srgbClr val="FF9900"/>
                </a:solidFill>
              </a:rPr>
              <a:t>k-1</a:t>
            </a:r>
            <a:r>
              <a:rPr lang="en-US" sz="2400" smtClean="0">
                <a:solidFill>
                  <a:schemeClr val="bg1"/>
                </a:solidFill>
              </a:rPr>
              <a:t> other nodes in </a:t>
            </a:r>
            <a:r>
              <a:rPr lang="en-US" sz="2400" b="1" i="1" smtClean="0">
                <a:solidFill>
                  <a:srgbClr val="FF9900"/>
                </a:solidFill>
              </a:rPr>
              <a:t>V</a:t>
            </a:r>
            <a:r>
              <a:rPr lang="en-US" sz="240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07588" name="Text Box 4"/>
          <p:cNvSpPr txBox="1">
            <a:spLocks noChangeArrowheads="1"/>
          </p:cNvSpPr>
          <p:nvPr/>
        </p:nvSpPr>
        <p:spPr bwMode="auto">
          <a:xfrm>
            <a:off x="519113" y="5056188"/>
            <a:ext cx="8229600" cy="1252537"/>
          </a:xfrm>
          <a:prstGeom prst="rect">
            <a:avLst/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lvl="1" indent="-1127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kumimoji="1" lang="en-US" sz="2400">
                <a:solidFill>
                  <a:schemeClr val="bg1"/>
                </a:solidFill>
                <a:latin typeface="Calibri" pitchFamily="34" charset="0"/>
              </a:rPr>
              <a:t>[</a:t>
            </a:r>
            <a:r>
              <a:rPr kumimoji="1" lang="en-US" sz="2400">
                <a:solidFill>
                  <a:schemeClr val="hlink"/>
                </a:solidFill>
                <a:latin typeface="Calibri" pitchFamily="34" charset="0"/>
              </a:rPr>
              <a:t>Properties</a:t>
            </a:r>
            <a:r>
              <a:rPr kumimoji="1" lang="en-US" sz="2400">
                <a:solidFill>
                  <a:schemeClr val="bg1"/>
                </a:solidFill>
                <a:latin typeface="Calibri" pitchFamily="34" charset="0"/>
              </a:rPr>
              <a:t>]</a:t>
            </a:r>
            <a:r>
              <a:rPr kumimoji="1" lang="en-US" sz="2400">
                <a:latin typeface="Calibri" pitchFamily="34" charset="0"/>
              </a:rPr>
              <a:t> </a:t>
            </a:r>
            <a:r>
              <a:rPr kumimoji="1" lang="en-US" sz="2400">
                <a:solidFill>
                  <a:schemeClr val="bg1"/>
                </a:solidFill>
                <a:latin typeface="Calibri" pitchFamily="34" charset="0"/>
              </a:rPr>
              <a:t>It prevents the re-identification of individuals by adversaries with </a:t>
            </a:r>
            <a:r>
              <a:rPr kumimoji="1" lang="en-US" sz="2400" i="1">
                <a:solidFill>
                  <a:schemeClr val="bg1"/>
                </a:solidFill>
                <a:latin typeface="Calibri" pitchFamily="34" charset="0"/>
              </a:rPr>
              <a:t>a priori</a:t>
            </a:r>
            <a:r>
              <a:rPr kumimoji="1" lang="en-US" sz="2400">
                <a:solidFill>
                  <a:schemeClr val="bg1"/>
                </a:solidFill>
                <a:latin typeface="Calibri" pitchFamily="34" charset="0"/>
              </a:rPr>
              <a:t> knowledge of the degree of certain nodes</a:t>
            </a:r>
            <a:r>
              <a:rPr kumimoji="1" lang="en-US" sz="2400">
                <a:latin typeface="Calibri" pitchFamily="34" charset="0"/>
              </a:rPr>
              <a:t>. </a:t>
            </a:r>
            <a:endParaRPr kumimoji="1" lang="en-US" sz="2800">
              <a:latin typeface="Calibri" pitchFamily="34" charset="0"/>
            </a:endParaRPr>
          </a:p>
        </p:txBody>
      </p:sp>
      <p:grpSp>
        <p:nvGrpSpPr>
          <p:cNvPr id="25605" name="Group 7"/>
          <p:cNvGrpSpPr>
            <a:grpSpLocks/>
          </p:cNvGrpSpPr>
          <p:nvPr/>
        </p:nvGrpSpPr>
        <p:grpSpPr bwMode="auto">
          <a:xfrm>
            <a:off x="1485900" y="2852738"/>
            <a:ext cx="2120900" cy="1638300"/>
            <a:chOff x="3888" y="696"/>
            <a:chExt cx="1336" cy="1032"/>
          </a:xfrm>
        </p:grpSpPr>
        <p:cxnSp>
          <p:nvCxnSpPr>
            <p:cNvPr id="25618" name="AutoShape 8"/>
            <p:cNvCxnSpPr>
              <a:cxnSpLocks noChangeShapeType="1"/>
            </p:cNvCxnSpPr>
            <p:nvPr/>
          </p:nvCxnSpPr>
          <p:spPr bwMode="auto">
            <a:xfrm flipH="1" flipV="1">
              <a:off x="4464" y="952"/>
              <a:ext cx="368" cy="248"/>
            </a:xfrm>
            <a:prstGeom prst="straightConnector1">
              <a:avLst/>
            </a:prstGeom>
            <a:noFill/>
            <a:ln w="12700" cap="sq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</p:cxnSp>
        <p:cxnSp>
          <p:nvCxnSpPr>
            <p:cNvPr id="25619" name="AutoShape 9"/>
            <p:cNvCxnSpPr>
              <a:cxnSpLocks noChangeShapeType="1"/>
            </p:cNvCxnSpPr>
            <p:nvPr/>
          </p:nvCxnSpPr>
          <p:spPr bwMode="auto">
            <a:xfrm flipV="1">
              <a:off x="4120" y="952"/>
              <a:ext cx="336" cy="248"/>
            </a:xfrm>
            <a:prstGeom prst="straightConnector1">
              <a:avLst/>
            </a:prstGeom>
            <a:noFill/>
            <a:ln w="12700" cap="sq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</p:cxnSp>
        <p:cxnSp>
          <p:nvCxnSpPr>
            <p:cNvPr id="25620" name="AutoShape 10"/>
            <p:cNvCxnSpPr>
              <a:cxnSpLocks noChangeShapeType="1"/>
            </p:cNvCxnSpPr>
            <p:nvPr/>
          </p:nvCxnSpPr>
          <p:spPr bwMode="auto">
            <a:xfrm flipH="1">
              <a:off x="4256" y="1528"/>
              <a:ext cx="440" cy="1"/>
            </a:xfrm>
            <a:prstGeom prst="straightConnector1">
              <a:avLst/>
            </a:prstGeom>
            <a:noFill/>
            <a:ln w="12700" cap="sq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</p:cxnSp>
        <p:sp>
          <p:nvSpPr>
            <p:cNvPr id="25621" name="Text Box 11"/>
            <p:cNvSpPr txBox="1">
              <a:spLocks noChangeArrowheads="1"/>
            </p:cNvSpPr>
            <p:nvPr/>
          </p:nvSpPr>
          <p:spPr bwMode="auto">
            <a:xfrm>
              <a:off x="4296" y="696"/>
              <a:ext cx="464" cy="192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lIns="91282" tIns="45643" rIns="91282" bIns="45643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Calibri" pitchFamily="34" charset="0"/>
                </a:rPr>
                <a:t>A (2)</a:t>
              </a:r>
            </a:p>
          </p:txBody>
        </p:sp>
        <p:sp>
          <p:nvSpPr>
            <p:cNvPr id="25622" name="Text Box 12"/>
            <p:cNvSpPr txBox="1">
              <a:spLocks noChangeArrowheads="1"/>
            </p:cNvSpPr>
            <p:nvPr/>
          </p:nvSpPr>
          <p:spPr bwMode="auto">
            <a:xfrm>
              <a:off x="3888" y="976"/>
              <a:ext cx="464" cy="192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lIns="91282" tIns="45643" rIns="91282" bIns="45643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Calibri" pitchFamily="34" charset="0"/>
                </a:rPr>
                <a:t>B (1)</a:t>
              </a:r>
            </a:p>
          </p:txBody>
        </p:sp>
        <p:sp>
          <p:nvSpPr>
            <p:cNvPr id="25623" name="Text Box 13"/>
            <p:cNvSpPr txBox="1">
              <a:spLocks noChangeArrowheads="1"/>
            </p:cNvSpPr>
            <p:nvPr/>
          </p:nvSpPr>
          <p:spPr bwMode="auto">
            <a:xfrm>
              <a:off x="4760" y="992"/>
              <a:ext cx="464" cy="192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lIns="91282" tIns="45643" rIns="91282" bIns="45643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Calibri" pitchFamily="34" charset="0"/>
                </a:rPr>
                <a:t>E (1)</a:t>
              </a:r>
            </a:p>
          </p:txBody>
        </p:sp>
        <p:sp>
          <p:nvSpPr>
            <p:cNvPr id="25624" name="Text Box 14"/>
            <p:cNvSpPr txBox="1">
              <a:spLocks noChangeArrowheads="1"/>
            </p:cNvSpPr>
            <p:nvPr/>
          </p:nvSpPr>
          <p:spPr bwMode="auto">
            <a:xfrm>
              <a:off x="4096" y="1528"/>
              <a:ext cx="464" cy="192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lIns="91282" tIns="45643" rIns="91282" bIns="45643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Calibri" pitchFamily="34" charset="0"/>
                </a:rPr>
                <a:t>C (1)</a:t>
              </a:r>
            </a:p>
          </p:txBody>
        </p:sp>
        <p:sp>
          <p:nvSpPr>
            <p:cNvPr id="25625" name="Text Box 15"/>
            <p:cNvSpPr txBox="1">
              <a:spLocks noChangeArrowheads="1"/>
            </p:cNvSpPr>
            <p:nvPr/>
          </p:nvSpPr>
          <p:spPr bwMode="auto">
            <a:xfrm>
              <a:off x="4552" y="1536"/>
              <a:ext cx="464" cy="192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lIns="91282" tIns="45643" rIns="91282" bIns="45643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Calibri" pitchFamily="34" charset="0"/>
                </a:rPr>
                <a:t>D (1)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953000" y="2928938"/>
            <a:ext cx="2120900" cy="1638300"/>
            <a:chOff x="3968" y="3072"/>
            <a:chExt cx="1336" cy="1032"/>
          </a:xfrm>
        </p:grpSpPr>
        <p:cxnSp>
          <p:nvCxnSpPr>
            <p:cNvPr id="25609" name="AutoShape 17"/>
            <p:cNvCxnSpPr>
              <a:cxnSpLocks noChangeShapeType="1"/>
            </p:cNvCxnSpPr>
            <p:nvPr/>
          </p:nvCxnSpPr>
          <p:spPr bwMode="auto">
            <a:xfrm flipH="1" flipV="1">
              <a:off x="4544" y="3328"/>
              <a:ext cx="368" cy="248"/>
            </a:xfrm>
            <a:prstGeom prst="straightConnector1">
              <a:avLst/>
            </a:prstGeom>
            <a:noFill/>
            <a:ln w="12700" cap="sq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</p:cxnSp>
        <p:cxnSp>
          <p:nvCxnSpPr>
            <p:cNvPr id="25610" name="AutoShape 18"/>
            <p:cNvCxnSpPr>
              <a:cxnSpLocks noChangeShapeType="1"/>
            </p:cNvCxnSpPr>
            <p:nvPr/>
          </p:nvCxnSpPr>
          <p:spPr bwMode="auto">
            <a:xfrm flipV="1">
              <a:off x="4200" y="3328"/>
              <a:ext cx="336" cy="248"/>
            </a:xfrm>
            <a:prstGeom prst="straightConnector1">
              <a:avLst/>
            </a:prstGeom>
            <a:noFill/>
            <a:ln w="12700" cap="sq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</p:cxnSp>
        <p:cxnSp>
          <p:nvCxnSpPr>
            <p:cNvPr id="25611" name="AutoShape 19"/>
            <p:cNvCxnSpPr>
              <a:cxnSpLocks noChangeShapeType="1"/>
            </p:cNvCxnSpPr>
            <p:nvPr/>
          </p:nvCxnSpPr>
          <p:spPr bwMode="auto">
            <a:xfrm flipH="1">
              <a:off x="4336" y="3904"/>
              <a:ext cx="440" cy="1"/>
            </a:xfrm>
            <a:prstGeom prst="straightConnector1">
              <a:avLst/>
            </a:prstGeom>
            <a:noFill/>
            <a:ln w="12700" cap="sq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</p:cxnSp>
        <p:sp>
          <p:nvSpPr>
            <p:cNvPr id="25612" name="Text Box 20"/>
            <p:cNvSpPr txBox="1">
              <a:spLocks noChangeArrowheads="1"/>
            </p:cNvSpPr>
            <p:nvPr/>
          </p:nvSpPr>
          <p:spPr bwMode="auto">
            <a:xfrm>
              <a:off x="4376" y="3072"/>
              <a:ext cx="464" cy="192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lIns="91282" tIns="45643" rIns="91282" bIns="45643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Calibri" pitchFamily="34" charset="0"/>
                </a:rPr>
                <a:t>A (2)</a:t>
              </a:r>
            </a:p>
          </p:txBody>
        </p:sp>
        <p:sp>
          <p:nvSpPr>
            <p:cNvPr id="25613" name="Text Box 21"/>
            <p:cNvSpPr txBox="1">
              <a:spLocks noChangeArrowheads="1"/>
            </p:cNvSpPr>
            <p:nvPr/>
          </p:nvSpPr>
          <p:spPr bwMode="auto">
            <a:xfrm>
              <a:off x="3968" y="3352"/>
              <a:ext cx="464" cy="192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lIns="91282" tIns="45643" rIns="91282" bIns="45643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Calibri" pitchFamily="34" charset="0"/>
                </a:rPr>
                <a:t>B (2)</a:t>
              </a:r>
            </a:p>
          </p:txBody>
        </p:sp>
        <p:sp>
          <p:nvSpPr>
            <p:cNvPr id="25614" name="Text Box 22"/>
            <p:cNvSpPr txBox="1">
              <a:spLocks noChangeArrowheads="1"/>
            </p:cNvSpPr>
            <p:nvPr/>
          </p:nvSpPr>
          <p:spPr bwMode="auto">
            <a:xfrm>
              <a:off x="4840" y="3368"/>
              <a:ext cx="464" cy="192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lIns="91282" tIns="45643" rIns="91282" bIns="45643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Calibri" pitchFamily="34" charset="0"/>
                </a:rPr>
                <a:t>E (2)</a:t>
              </a:r>
            </a:p>
          </p:txBody>
        </p:sp>
        <p:sp>
          <p:nvSpPr>
            <p:cNvPr id="25615" name="Text Box 23"/>
            <p:cNvSpPr txBox="1">
              <a:spLocks noChangeArrowheads="1"/>
            </p:cNvSpPr>
            <p:nvPr/>
          </p:nvSpPr>
          <p:spPr bwMode="auto">
            <a:xfrm>
              <a:off x="4176" y="3904"/>
              <a:ext cx="464" cy="192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lIns="91282" tIns="45643" rIns="91282" bIns="45643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Calibri" pitchFamily="34" charset="0"/>
                </a:rPr>
                <a:t>C (1)</a:t>
              </a:r>
            </a:p>
          </p:txBody>
        </p:sp>
        <p:sp>
          <p:nvSpPr>
            <p:cNvPr id="25616" name="Text Box 24"/>
            <p:cNvSpPr txBox="1">
              <a:spLocks noChangeArrowheads="1"/>
            </p:cNvSpPr>
            <p:nvPr/>
          </p:nvSpPr>
          <p:spPr bwMode="auto">
            <a:xfrm>
              <a:off x="4632" y="3912"/>
              <a:ext cx="464" cy="192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lIns="91282" tIns="45643" rIns="91282" bIns="45643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Calibri" pitchFamily="34" charset="0"/>
                </a:rPr>
                <a:t>D (1)</a:t>
              </a:r>
            </a:p>
          </p:txBody>
        </p:sp>
        <p:cxnSp>
          <p:nvCxnSpPr>
            <p:cNvPr id="25617" name="AutoShape 25"/>
            <p:cNvCxnSpPr>
              <a:cxnSpLocks noChangeShapeType="1"/>
            </p:cNvCxnSpPr>
            <p:nvPr/>
          </p:nvCxnSpPr>
          <p:spPr bwMode="auto">
            <a:xfrm flipV="1">
              <a:off x="4200" y="3568"/>
              <a:ext cx="712" cy="8"/>
            </a:xfrm>
            <a:prstGeom prst="straightConnector1">
              <a:avLst/>
            </a:prstGeom>
            <a:noFill/>
            <a:ln w="12700" cap="sq">
              <a:solidFill>
                <a:schemeClr val="hlink"/>
              </a:solidFill>
              <a:round/>
              <a:headEnd/>
              <a:tailEnd/>
            </a:ln>
          </p:spPr>
        </p:cxnSp>
      </p:grpSp>
      <p:sp>
        <p:nvSpPr>
          <p:cNvPr id="707610" name="Line 26"/>
          <p:cNvSpPr>
            <a:spLocks noChangeShapeType="1"/>
          </p:cNvSpPr>
          <p:nvPr/>
        </p:nvSpPr>
        <p:spPr bwMode="auto">
          <a:xfrm>
            <a:off x="3352800" y="3792538"/>
            <a:ext cx="15113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282" tIns="45643" rIns="91282" bIns="45643"/>
          <a:lstStyle/>
          <a:p>
            <a:endParaRPr lang="en-US"/>
          </a:p>
        </p:txBody>
      </p:sp>
      <p:sp>
        <p:nvSpPr>
          <p:cNvPr id="707611" name="Text Box 27"/>
          <p:cNvSpPr txBox="1">
            <a:spLocks noChangeArrowheads="1"/>
          </p:cNvSpPr>
          <p:nvPr/>
        </p:nvSpPr>
        <p:spPr bwMode="auto">
          <a:xfrm>
            <a:off x="3479800" y="3462338"/>
            <a:ext cx="1397000" cy="3048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lIns="91282" tIns="45643" rIns="91282" bIns="45643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anonymization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0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588" grpId="0" animBg="1"/>
      <p:bldP spid="707610" grpId="0" animBg="1"/>
      <p:bldP spid="7076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Problem Definition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4581525"/>
            <a:ext cx="8229600" cy="1008063"/>
          </a:xfrm>
          <a:noFill/>
        </p:spPr>
        <p:txBody>
          <a:bodyPr/>
          <a:lstStyle/>
          <a:p>
            <a:r>
              <a:rPr lang="en-US" sz="2000" smtClean="0"/>
              <a:t>Symmetric difference between graphs </a:t>
            </a:r>
            <a:r>
              <a:rPr lang="en-US" sz="2000" b="1" i="1" smtClean="0">
                <a:solidFill>
                  <a:srgbClr val="0066FF"/>
                </a:solidFill>
              </a:rPr>
              <a:t>G(V,E)</a:t>
            </a:r>
            <a:r>
              <a:rPr lang="en-US" sz="2000" smtClean="0"/>
              <a:t> and </a:t>
            </a:r>
            <a:r>
              <a:rPr lang="en-US" sz="2000" b="1" i="1" smtClean="0">
                <a:solidFill>
                  <a:srgbClr val="0066FF"/>
                </a:solidFill>
              </a:rPr>
              <a:t>G’(V,E’)</a:t>
            </a:r>
            <a:r>
              <a:rPr lang="en-US" sz="2000" smtClean="0"/>
              <a:t> :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23850" y="1614488"/>
            <a:ext cx="8496300" cy="2390775"/>
          </a:xfrm>
          <a:prstGeom prst="rect">
            <a:avLst/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lIns="91282" tIns="45643" rIns="91282" bIns="45643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Given a graph </a:t>
            </a:r>
            <a:r>
              <a:rPr lang="en-US" sz="2000" b="1" i="1">
                <a:solidFill>
                  <a:srgbClr val="FF9900"/>
                </a:solidFill>
                <a:latin typeface="Calibri" pitchFamily="34" charset="0"/>
              </a:rPr>
              <a:t>G(V, E)</a:t>
            </a:r>
            <a:r>
              <a:rPr lang="en-US" sz="2000" i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and an integer </a:t>
            </a:r>
            <a:r>
              <a:rPr lang="en-US" sz="2000" b="1" i="1">
                <a:solidFill>
                  <a:srgbClr val="FF9900"/>
                </a:solidFill>
                <a:latin typeface="Calibri" pitchFamily="34" charset="0"/>
              </a:rPr>
              <a:t>k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, modify </a:t>
            </a:r>
            <a:r>
              <a:rPr lang="en-US" sz="2000" b="1" i="1">
                <a:solidFill>
                  <a:srgbClr val="FF9900"/>
                </a:solidFill>
                <a:latin typeface="Calibri" pitchFamily="34" charset="0"/>
              </a:rPr>
              <a:t>G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 via a</a:t>
            </a:r>
            <a:r>
              <a:rPr lang="en-US" sz="2000">
                <a:latin typeface="Calibri" pitchFamily="34" charset="0"/>
              </a:rPr>
              <a:t> </a:t>
            </a:r>
            <a:r>
              <a:rPr lang="en-US" sz="2000" b="1">
                <a:solidFill>
                  <a:schemeClr val="hlink"/>
                </a:solidFill>
                <a:latin typeface="Calibri" pitchFamily="34" charset="0"/>
              </a:rPr>
              <a:t>minimal</a:t>
            </a:r>
            <a:r>
              <a:rPr lang="en-US" sz="2000">
                <a:latin typeface="Calibri" pitchFamily="34" charset="0"/>
              </a:rPr>
              <a:t> 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set of </a:t>
            </a:r>
            <a:r>
              <a:rPr lang="en-US" sz="2000">
                <a:solidFill>
                  <a:schemeClr val="hlink"/>
                </a:solidFill>
                <a:latin typeface="Calibri" pitchFamily="34" charset="0"/>
              </a:rPr>
              <a:t>edge addition or deletion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 operations to construct a new graph </a:t>
            </a:r>
            <a:r>
              <a:rPr lang="en-US" sz="2000" b="1" i="1">
                <a:solidFill>
                  <a:srgbClr val="FF9900"/>
                </a:solidFill>
                <a:latin typeface="Calibri" pitchFamily="34" charset="0"/>
              </a:rPr>
              <a:t>G’(V’, E’)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 such that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	1) </a:t>
            </a:r>
            <a:r>
              <a:rPr lang="en-US" sz="2000" b="1" i="1">
                <a:solidFill>
                  <a:srgbClr val="FF9900"/>
                </a:solidFill>
                <a:latin typeface="Calibri" pitchFamily="34" charset="0"/>
              </a:rPr>
              <a:t>G’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 is </a:t>
            </a:r>
            <a:r>
              <a:rPr lang="en-US" sz="2000" b="1" i="1">
                <a:solidFill>
                  <a:srgbClr val="FF9900"/>
                </a:solidFill>
                <a:latin typeface="Calibri" pitchFamily="34" charset="0"/>
              </a:rPr>
              <a:t>k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-degree anonymous;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	2) </a:t>
            </a:r>
            <a:r>
              <a:rPr lang="en-US" sz="2000" b="1" i="1">
                <a:solidFill>
                  <a:srgbClr val="FF9900"/>
                </a:solidFill>
                <a:latin typeface="Calibri" pitchFamily="34" charset="0"/>
              </a:rPr>
              <a:t>V’ = V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	3) The </a:t>
            </a:r>
            <a:r>
              <a:rPr lang="en-US" sz="2000" b="1" i="1">
                <a:solidFill>
                  <a:schemeClr val="hlink"/>
                </a:solidFill>
                <a:latin typeface="Calibri" pitchFamily="34" charset="0"/>
              </a:rPr>
              <a:t>symmetric difference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 of </a:t>
            </a:r>
            <a:r>
              <a:rPr lang="en-US" sz="2000" b="1" i="1">
                <a:solidFill>
                  <a:srgbClr val="FF9900"/>
                </a:solidFill>
                <a:latin typeface="Calibri" pitchFamily="34" charset="0"/>
              </a:rPr>
              <a:t>G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 and </a:t>
            </a:r>
            <a:r>
              <a:rPr lang="en-US" sz="2000" b="1" i="1">
                <a:solidFill>
                  <a:srgbClr val="FF9900"/>
                </a:solidFill>
                <a:latin typeface="Calibri" pitchFamily="34" charset="0"/>
              </a:rPr>
              <a:t>G’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 is as small as possible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2124075" y="5229225"/>
          <a:ext cx="4176713" cy="431800"/>
        </p:xfrm>
        <a:graphic>
          <a:graphicData uri="http://schemas.openxmlformats.org/presentationml/2006/ole">
            <p:oleObj spid="_x0000_s1026" name="Equation" r:id="rId3" imgW="20952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latin typeface="Verdana" pitchFamily="34" charset="0"/>
              </a:rPr>
              <a:t>GraphAnonymization</a:t>
            </a:r>
            <a:r>
              <a:rPr lang="en-US"/>
              <a:t> algorithm</a:t>
            </a:r>
          </a:p>
        </p:txBody>
      </p:sp>
      <p:graphicFrame>
        <p:nvGraphicFramePr>
          <p:cNvPr id="709666" name="Group 34"/>
          <p:cNvGraphicFramePr>
            <a:graphicFrameLocks noGrp="1"/>
          </p:cNvGraphicFramePr>
          <p:nvPr>
            <p:ph idx="1"/>
          </p:nvPr>
        </p:nvGraphicFramePr>
        <p:xfrm>
          <a:off x="673100" y="2095500"/>
          <a:ext cx="7337425" cy="4401004"/>
        </p:xfrm>
        <a:graphic>
          <a:graphicData uri="http://schemas.openxmlformats.org/drawingml/2006/table">
            <a:tbl>
              <a:tblPr/>
              <a:tblGrid>
                <a:gridCol w="7337425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Input: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Graph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with degree sequence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integer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Output: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-degree anonymous graph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G’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1282" marR="91282" marT="45643" marB="456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1638"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Degree Sequence Anonymization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]: </a:t>
                      </a: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Contruct an anonymized degree sequence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’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from the original degree sequence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Graph Construction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]: </a:t>
                      </a: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[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Construct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]: Given degree sequence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d'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construct a new graph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en-US" sz="20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(V, E</a:t>
                      </a:r>
                      <a:r>
                        <a:rPr kumimoji="0" lang="en-US" sz="20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such that the degree sequence of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en-US" sz="20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is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d‘</a:t>
                      </a: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[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Transform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]: Transform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en-US" sz="20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(V, E</a:t>
                      </a:r>
                      <a:r>
                        <a:rPr kumimoji="0" lang="en-US" sz="20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to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en-US" sz="20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’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(V, E</a:t>
                      </a:r>
                      <a:r>
                        <a:rPr kumimoji="0" lang="en-US" sz="20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’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so that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SymDiff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(G’,G)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is minimized. </a:t>
                      </a:r>
                    </a:p>
                  </a:txBody>
                  <a:tcPr marL="91282" marR="91282" marT="45643" marB="456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25615</TotalTime>
  <Words>1909</Words>
  <Application>Microsoft Office PowerPoint</Application>
  <PresentationFormat>On-screen Show (4:3)</PresentationFormat>
  <Paragraphs>461</Paragraphs>
  <Slides>33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Office Theme</vt:lpstr>
      <vt:lpstr>Equation</vt:lpstr>
      <vt:lpstr>Bitmap Image</vt:lpstr>
      <vt:lpstr>Slide 1</vt:lpstr>
      <vt:lpstr>Slide 2</vt:lpstr>
      <vt:lpstr>Slide 3</vt:lpstr>
      <vt:lpstr>Privacy breaches on graph data</vt:lpstr>
      <vt:lpstr>Identity anonymization on graphs</vt:lpstr>
      <vt:lpstr>What if you want to prevent the following from happening</vt:lpstr>
      <vt:lpstr>Privacy model</vt:lpstr>
      <vt:lpstr>Problem Definition</vt:lpstr>
      <vt:lpstr>GraphAnonymization algorithm</vt:lpstr>
      <vt:lpstr>Slide 10</vt:lpstr>
      <vt:lpstr>Slide 11</vt:lpstr>
      <vt:lpstr>DP for degree-sequence anonymization</vt:lpstr>
      <vt:lpstr>GraphAnonymization algorithm</vt:lpstr>
      <vt:lpstr>Are all degree sequences realizable?</vt:lpstr>
      <vt:lpstr>Realizability of degree sequences</vt:lpstr>
      <vt:lpstr>GraphAnonymization algorithm</vt:lpstr>
      <vt:lpstr>Slide 17</vt:lpstr>
      <vt:lpstr>Valid swappable pairs of edges</vt:lpstr>
      <vt:lpstr>GreedySwap algorithm</vt:lpstr>
      <vt:lpstr>Experiments </vt:lpstr>
      <vt:lpstr>Experiments: Clustering coefficient and Avg Path Length</vt:lpstr>
      <vt:lpstr>Slide 22</vt:lpstr>
      <vt:lpstr>Privacy in transaction data</vt:lpstr>
      <vt:lpstr>Data De-Identification</vt:lpstr>
      <vt:lpstr>k-Anonymity  </vt:lpstr>
      <vt:lpstr>Example</vt:lpstr>
      <vt:lpstr>Example</vt:lpstr>
      <vt:lpstr>Competing Goals</vt:lpstr>
      <vt:lpstr>Key Questions</vt:lpstr>
      <vt:lpstr>Single-Dimensional Global Recoding</vt:lpstr>
      <vt:lpstr>Single-Dimensional Global Recoding</vt:lpstr>
      <vt:lpstr>Multidimensional Global Recoding</vt:lpstr>
      <vt:lpstr>Multidimensional Global Recoding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Analysis</dc:title>
  <dc:creator>Evimaria</dc:creator>
  <cp:lastModifiedBy>Windows User</cp:lastModifiedBy>
  <cp:revision>905</cp:revision>
  <dcterms:created xsi:type="dcterms:W3CDTF">2009-09-14T03:33:17Z</dcterms:created>
  <dcterms:modified xsi:type="dcterms:W3CDTF">2010-12-06T19:14:29Z</dcterms:modified>
</cp:coreProperties>
</file>