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7" r:id="rId2"/>
    <p:sldId id="303" r:id="rId3"/>
    <p:sldId id="259" r:id="rId4"/>
    <p:sldId id="264" r:id="rId5"/>
    <p:sldId id="260" r:id="rId6"/>
    <p:sldId id="261" r:id="rId7"/>
    <p:sldId id="304" r:id="rId8"/>
    <p:sldId id="267" r:id="rId9"/>
    <p:sldId id="318" r:id="rId10"/>
    <p:sldId id="320" r:id="rId11"/>
    <p:sldId id="324" r:id="rId12"/>
    <p:sldId id="322" r:id="rId13"/>
    <p:sldId id="325" r:id="rId14"/>
    <p:sldId id="326" r:id="rId15"/>
    <p:sldId id="327" r:id="rId16"/>
    <p:sldId id="306" r:id="rId17"/>
    <p:sldId id="307" r:id="rId18"/>
    <p:sldId id="308" r:id="rId19"/>
    <p:sldId id="309" r:id="rId20"/>
    <p:sldId id="279" r:id="rId21"/>
    <p:sldId id="321" r:id="rId22"/>
    <p:sldId id="335" r:id="rId23"/>
    <p:sldId id="310" r:id="rId24"/>
    <p:sldId id="328" r:id="rId25"/>
    <p:sldId id="329" r:id="rId26"/>
    <p:sldId id="332" r:id="rId27"/>
    <p:sldId id="314" r:id="rId28"/>
    <p:sldId id="311" r:id="rId29"/>
    <p:sldId id="312" r:id="rId30"/>
    <p:sldId id="315" r:id="rId31"/>
    <p:sldId id="316" r:id="rId32"/>
    <p:sldId id="317" r:id="rId33"/>
    <p:sldId id="333" r:id="rId34"/>
    <p:sldId id="334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752EA6A-8E66-4AE8-9C9D-972334BB6B9A}" type="datetimeFigureOut">
              <a:rPr lang="en-US"/>
              <a:pPr>
                <a:defRPr/>
              </a:pPr>
              <a:t>10/6/2011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991F022-5B4D-4881-83FE-C7F4794335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3CBF30-66C4-417F-A5F3-84B98A23C4E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E6A083-D0E9-4C17-AC7D-681D0D2561F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5FBCED1-B333-4B92-9E78-4F1B7A5E6A5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D25D22F-D041-4815-891E-8B00B66CAB6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93738"/>
            <a:ext cx="4552950" cy="34147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0787" cy="41132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1225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88397DB-6CAA-408B-A68F-D91072EC6B0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93738"/>
            <a:ext cx="4552950" cy="34147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0787" cy="41132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1225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A1081A1-592E-4E52-8990-A0052F9412C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B2F5BC6-E852-495A-B4FD-EE3BF7DE5EC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6A48B9B-DA17-4384-8898-2B20785991E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5DF7E1-C5C1-410D-869C-D7EAFDC0D2C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93738"/>
            <a:ext cx="4552950" cy="34147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0787" cy="41132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1225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3C8CD43-4123-4C5E-BA48-D55537549FE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31F1FBA-8F06-4247-BB36-E4F18732725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17214F7-3751-4F39-BF6F-9B38A46AE63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7D065D-9DD9-432C-A6DD-1041CB37323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EDDB382-CD89-4A2F-9200-1536B8C6FE8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0C17C3-9B45-4FD5-8D03-64983A4501D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C9F89F-D014-4B67-B3A7-F49036C2EDB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85B0C-0560-4313-A4BB-A6749BFAA339}" type="datetimeFigureOut">
              <a:rPr lang="en-US"/>
              <a:pPr>
                <a:defRPr/>
              </a:pPr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3B89A-8769-4D74-9231-E52BD3666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F25DA-F5B1-44B1-A439-E95B319A3746}" type="datetimeFigureOut">
              <a:rPr lang="en-US"/>
              <a:pPr>
                <a:defRPr/>
              </a:pPr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3094F-EED3-489A-8B08-6841278A2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E6A0-DF91-46BA-B2DC-42893E90C5A8}" type="datetimeFigureOut">
              <a:rPr lang="en-US"/>
              <a:pPr>
                <a:defRPr/>
              </a:pPr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CB652-4181-46C0-8783-4F95CDC36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1538C-EBCD-4B8F-9EFC-C13882562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26887-37EC-4CEE-9023-6A10637CFE2A}" type="datetimeFigureOut">
              <a:rPr lang="en-US"/>
              <a:pPr>
                <a:defRPr/>
              </a:pPr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D0BCF-65B4-4983-8152-9B583E155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3216F-A30D-47D9-8F30-218C73CC9F0C}" type="datetimeFigureOut">
              <a:rPr lang="en-US"/>
              <a:pPr>
                <a:defRPr/>
              </a:pPr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D36D2-03E7-417D-80E5-4D68AAA614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664DD-439E-4F01-B510-67EAA7288631}" type="datetimeFigureOut">
              <a:rPr lang="en-US"/>
              <a:pPr>
                <a:defRPr/>
              </a:pPr>
              <a:t>10/6/2011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34920-0CE7-40C7-A11E-3EE3E7199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1F163-F380-4447-A9BF-29C4DE3DECE3}" type="datetimeFigureOut">
              <a:rPr lang="en-US"/>
              <a:pPr>
                <a:defRPr/>
              </a:pPr>
              <a:t>10/6/2011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E1611-2C18-41BD-BCF2-2A9407F3C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9BD45-3FA7-4D1B-986D-EEBA83403ABD}" type="datetimeFigureOut">
              <a:rPr lang="en-US"/>
              <a:pPr>
                <a:defRPr/>
              </a:pPr>
              <a:t>10/6/2011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548FC-804E-4E7E-9DE8-5C6EEDB749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D8E86-00C5-40D9-ABD5-456E4C7A0462}" type="datetimeFigureOut">
              <a:rPr lang="en-US"/>
              <a:pPr>
                <a:defRPr/>
              </a:pPr>
              <a:t>10/6/2011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AEC03-DF1A-4941-912D-B9B37EC14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B53C4-24B6-4C40-A461-10C0BCFE55BC}" type="datetimeFigureOut">
              <a:rPr lang="en-US"/>
              <a:pPr>
                <a:defRPr/>
              </a:pPr>
              <a:t>10/6/2011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4CB9A-8514-4783-8421-63F0693F5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973DD-5835-4DD4-84E6-3207BCD2394A}" type="datetimeFigureOut">
              <a:rPr lang="en-US"/>
              <a:pPr>
                <a:defRPr/>
              </a:pPr>
              <a:t>10/6/2011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2EFAC-B5B3-4C70-BA57-E872DB2CD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892F473-041E-457C-A101-890427BEAF03}" type="datetimeFigureOut">
              <a:rPr lang="en-US"/>
              <a:pPr>
                <a:defRPr/>
              </a:pPr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0D650E7-B5C3-44D3-8869-5AF6CF6B55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Clustering: Partition Clustering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001000" cy="838200"/>
          </a:xfrm>
        </p:spPr>
        <p:txBody>
          <a:bodyPr lIns="92075" tIns="46038" rIns="92075" bIns="46038"/>
          <a:lstStyle/>
          <a:p>
            <a:r>
              <a:rPr lang="en-US" smtClean="0"/>
              <a:t>Distance functions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5181600"/>
          </a:xfrm>
        </p:spPr>
        <p:txBody>
          <a:bodyPr lIns="92075" tIns="46038" rIns="92075" bIns="46038" rtlCol="0"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The distance </a:t>
            </a:r>
            <a:r>
              <a:rPr lang="en-US" sz="2400" b="1" dirty="0" smtClean="0">
                <a:solidFill>
                  <a:schemeClr val="accent1"/>
                </a:solidFill>
              </a:rPr>
              <a:t>d(x, y) </a:t>
            </a:r>
            <a:r>
              <a:rPr lang="en-US" sz="2400" dirty="0" smtClean="0"/>
              <a:t>between two objects </a:t>
            </a:r>
            <a:r>
              <a:rPr lang="en-US" sz="2400" b="1" dirty="0" err="1" smtClean="0">
                <a:solidFill>
                  <a:schemeClr val="accent1"/>
                </a:solidFill>
              </a:rPr>
              <a:t>x</a:t>
            </a:r>
            <a:r>
              <a:rPr lang="en-US" sz="2400" dirty="0" err="1" smtClean="0"/>
              <a:t>and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chemeClr val="accent1"/>
                </a:solidFill>
              </a:rPr>
              <a:t>y</a:t>
            </a:r>
            <a:r>
              <a:rPr lang="en-US" sz="2400" i="1" dirty="0" smtClean="0"/>
              <a:t> </a:t>
            </a:r>
            <a:r>
              <a:rPr lang="en-US" sz="2400" dirty="0" smtClean="0"/>
              <a:t>is a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metric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if</a:t>
            </a:r>
            <a:endParaRPr lang="en-US" sz="24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b="1" dirty="0" smtClean="0">
                <a:solidFill>
                  <a:schemeClr val="accent1"/>
                </a:solidFill>
              </a:rPr>
              <a:t>d(</a:t>
            </a:r>
            <a:r>
              <a:rPr lang="en-US" sz="2000" b="1" dirty="0" err="1" smtClean="0">
                <a:solidFill>
                  <a:schemeClr val="accent1"/>
                </a:solidFill>
              </a:rPr>
              <a:t>i</a:t>
            </a:r>
            <a:r>
              <a:rPr lang="en-US" sz="2000" b="1" dirty="0" smtClean="0">
                <a:solidFill>
                  <a:schemeClr val="accent1"/>
                </a:solidFill>
              </a:rPr>
              <a:t>, j)</a:t>
            </a:r>
            <a:r>
              <a:rPr lang="en-US" sz="2000" b="1" dirty="0" smtClean="0">
                <a:solidFill>
                  <a:schemeClr val="accent1"/>
                </a:solidFill>
                <a:sym typeface="Symbol" pitchFamily="18" charset="2"/>
              </a:rPr>
              <a:t>0 </a:t>
            </a:r>
            <a:r>
              <a:rPr lang="en-US" sz="2000" dirty="0" smtClean="0">
                <a:sym typeface="Symbol" pitchFamily="18" charset="2"/>
              </a:rPr>
              <a:t>(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non-negativity</a:t>
            </a:r>
            <a:r>
              <a:rPr lang="en-US" sz="2000" dirty="0" smtClean="0">
                <a:sym typeface="Symbol" pitchFamily="18" charset="2"/>
              </a:rPr>
              <a:t>)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b="1" dirty="0" smtClean="0">
                <a:solidFill>
                  <a:schemeClr val="accent1"/>
                </a:solidFill>
              </a:rPr>
              <a:t>d(</a:t>
            </a:r>
            <a:r>
              <a:rPr lang="en-US" sz="2000" b="1" dirty="0" err="1" smtClean="0">
                <a:solidFill>
                  <a:schemeClr val="accent1"/>
                </a:solidFill>
              </a:rPr>
              <a:t>i</a:t>
            </a:r>
            <a:r>
              <a:rPr lang="en-US" sz="2000" b="1" dirty="0" smtClean="0">
                <a:solidFill>
                  <a:schemeClr val="accent1"/>
                </a:solidFill>
              </a:rPr>
              <a:t>, </a:t>
            </a:r>
            <a:r>
              <a:rPr lang="en-US" sz="2000" b="1" dirty="0" err="1" smtClean="0">
                <a:solidFill>
                  <a:schemeClr val="accent1"/>
                </a:solidFill>
              </a:rPr>
              <a:t>i</a:t>
            </a:r>
            <a:r>
              <a:rPr lang="en-US" sz="2000" b="1" dirty="0" smtClean="0">
                <a:solidFill>
                  <a:schemeClr val="accent1"/>
                </a:solidFill>
              </a:rPr>
              <a:t>)</a:t>
            </a:r>
            <a:r>
              <a:rPr lang="en-US" sz="2000" b="1" dirty="0" smtClean="0">
                <a:solidFill>
                  <a:schemeClr val="accent1"/>
                </a:solidFill>
                <a:sym typeface="Symbol" pitchFamily="18" charset="2"/>
              </a:rPr>
              <a:t>=0 </a:t>
            </a:r>
            <a:r>
              <a:rPr lang="en-US" sz="2000" dirty="0" smtClean="0">
                <a:sym typeface="Symbol" pitchFamily="18" charset="2"/>
              </a:rPr>
              <a:t>(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isolation</a:t>
            </a:r>
            <a:r>
              <a:rPr lang="en-US" sz="2000" dirty="0" smtClean="0">
                <a:sym typeface="Symbol" pitchFamily="18" charset="2"/>
              </a:rPr>
              <a:t>)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b="1" dirty="0" smtClean="0">
                <a:solidFill>
                  <a:schemeClr val="accent1"/>
                </a:solidFill>
              </a:rPr>
              <a:t>d(</a:t>
            </a:r>
            <a:r>
              <a:rPr lang="en-US" sz="2000" b="1" dirty="0" err="1" smtClean="0">
                <a:solidFill>
                  <a:schemeClr val="accent1"/>
                </a:solidFill>
              </a:rPr>
              <a:t>i</a:t>
            </a:r>
            <a:r>
              <a:rPr lang="en-US" sz="2000" b="1" dirty="0" smtClean="0">
                <a:solidFill>
                  <a:schemeClr val="accent1"/>
                </a:solidFill>
              </a:rPr>
              <a:t>, j)</a:t>
            </a:r>
            <a:r>
              <a:rPr lang="en-US" sz="2000" b="1" dirty="0" smtClean="0">
                <a:solidFill>
                  <a:schemeClr val="accent1"/>
                </a:solidFill>
                <a:sym typeface="Symbol" pitchFamily="18" charset="2"/>
              </a:rPr>
              <a:t>= </a:t>
            </a:r>
            <a:r>
              <a:rPr lang="en-US" sz="2000" b="1" dirty="0" smtClean="0">
                <a:solidFill>
                  <a:schemeClr val="accent1"/>
                </a:solidFill>
              </a:rPr>
              <a:t>d(j, </a:t>
            </a:r>
            <a:r>
              <a:rPr lang="en-US" sz="2000" b="1" dirty="0" err="1" smtClean="0">
                <a:solidFill>
                  <a:schemeClr val="accent1"/>
                </a:solidFill>
              </a:rPr>
              <a:t>i</a:t>
            </a:r>
            <a:r>
              <a:rPr lang="en-US" sz="2000" b="1" dirty="0" smtClean="0">
                <a:solidFill>
                  <a:schemeClr val="accent1"/>
                </a:solidFill>
              </a:rPr>
              <a:t>)</a:t>
            </a:r>
            <a:r>
              <a:rPr lang="en-US" sz="2000" b="1" dirty="0" smtClean="0">
                <a:solidFill>
                  <a:schemeClr val="accent1"/>
                </a:solidFill>
                <a:sym typeface="Symbol" pitchFamily="18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(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symmetry</a:t>
            </a:r>
            <a:r>
              <a:rPr lang="en-US" sz="2000" dirty="0" smtClean="0">
                <a:sym typeface="Symbol" pitchFamily="18" charset="2"/>
              </a:rPr>
              <a:t>)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b="1" dirty="0" smtClean="0">
                <a:solidFill>
                  <a:schemeClr val="accent1"/>
                </a:solidFill>
              </a:rPr>
              <a:t>d(</a:t>
            </a:r>
            <a:r>
              <a:rPr lang="en-US" sz="2000" b="1" dirty="0" err="1" smtClean="0">
                <a:solidFill>
                  <a:schemeClr val="accent1"/>
                </a:solidFill>
              </a:rPr>
              <a:t>i</a:t>
            </a:r>
            <a:r>
              <a:rPr lang="en-US" sz="2000" b="1" dirty="0" smtClean="0">
                <a:solidFill>
                  <a:schemeClr val="accent1"/>
                </a:solidFill>
              </a:rPr>
              <a:t>, j) </a:t>
            </a:r>
            <a:r>
              <a:rPr lang="en-US" sz="2000" b="1" dirty="0" smtClean="0">
                <a:solidFill>
                  <a:schemeClr val="accent1"/>
                </a:solidFill>
                <a:sym typeface="Symbol" pitchFamily="18" charset="2"/>
              </a:rPr>
              <a:t>≤ </a:t>
            </a:r>
            <a:r>
              <a:rPr lang="en-US" sz="2000" b="1" dirty="0" smtClean="0">
                <a:solidFill>
                  <a:schemeClr val="accent1"/>
                </a:solidFill>
              </a:rPr>
              <a:t>d(</a:t>
            </a:r>
            <a:r>
              <a:rPr lang="en-US" sz="2000" b="1" dirty="0" err="1" smtClean="0">
                <a:solidFill>
                  <a:schemeClr val="accent1"/>
                </a:solidFill>
              </a:rPr>
              <a:t>i</a:t>
            </a:r>
            <a:r>
              <a:rPr lang="en-US" sz="2000" b="1" dirty="0" smtClean="0">
                <a:solidFill>
                  <a:schemeClr val="accent1"/>
                </a:solidFill>
              </a:rPr>
              <a:t>, h)+d(h, j) 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FF0000"/>
                </a:solidFill>
              </a:rPr>
              <a:t>triangular inequality</a:t>
            </a:r>
            <a:r>
              <a:rPr lang="en-US" sz="2000" dirty="0" smtClean="0"/>
              <a:t>) [</a:t>
            </a:r>
            <a:r>
              <a:rPr lang="en-US" sz="2000" b="1" dirty="0" smtClean="0">
                <a:solidFill>
                  <a:srgbClr val="FF0000"/>
                </a:solidFill>
              </a:rPr>
              <a:t>Why do we need it?</a:t>
            </a:r>
            <a:r>
              <a:rPr lang="en-US" sz="2000" dirty="0" smtClean="0"/>
              <a:t>]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The definitions of distance functions are usually different for </a:t>
            </a:r>
            <a:r>
              <a:rPr lang="en-US" sz="2400" dirty="0" smtClean="0">
                <a:solidFill>
                  <a:srgbClr val="FF0000"/>
                </a:solidFill>
              </a:rPr>
              <a:t>real</a:t>
            </a:r>
            <a:r>
              <a:rPr lang="en-US" sz="2400" dirty="0" smtClean="0"/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boolean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categorical,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FF0000"/>
                </a:solidFill>
              </a:rPr>
              <a:t>ordinal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variables.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Weights may be associated with different variables based on applications and data semantics.</a:t>
            </a:r>
            <a:endParaRPr lang="en-US" sz="2400" dirty="0" smtClean="0"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5126038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Data Structures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229600" cy="4530725"/>
          </a:xfrm>
        </p:spPr>
        <p:txBody>
          <a:bodyPr/>
          <a:lstStyle/>
          <a:p>
            <a:r>
              <a:rPr lang="en-US" i="1" smtClean="0">
                <a:solidFill>
                  <a:srgbClr val="FF0000"/>
                </a:solidFill>
              </a:rPr>
              <a:t>data</a:t>
            </a:r>
            <a:r>
              <a:rPr lang="en-US" smtClean="0"/>
              <a:t> matrix</a:t>
            </a:r>
          </a:p>
          <a:p>
            <a:pPr lvl="1">
              <a:buFont typeface="Arial" charset="0"/>
              <a:buNone/>
            </a:pPr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i="1" smtClean="0">
                <a:solidFill>
                  <a:srgbClr val="FF0000"/>
                </a:solidFill>
              </a:rPr>
              <a:t>Distance </a:t>
            </a:r>
            <a:r>
              <a:rPr lang="en-US" smtClean="0"/>
              <a:t>matrix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903788" y="2057400"/>
          <a:ext cx="2944812" cy="2016125"/>
        </p:xfrm>
        <a:graphic>
          <a:graphicData uri="http://schemas.openxmlformats.org/presentationml/2006/ole">
            <p:oleObj spid="_x0000_s1026" name="Equation" r:id="rId4" imgW="1676160" imgH="1218960" progId="Equation.3">
              <p:embed/>
            </p:oleObj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5257800" y="4648200"/>
          <a:ext cx="3429000" cy="1970088"/>
        </p:xfrm>
        <a:graphic>
          <a:graphicData uri="http://schemas.openxmlformats.org/presentationml/2006/ole">
            <p:oleObj spid="_x0000_s1027" name="Equation" r:id="rId5" imgW="1828800" imgH="1143000" progId="Equation.3">
              <p:embed/>
            </p:oleObj>
          </a:graphicData>
        </a:graphic>
      </p:graphicFrame>
      <p:sp>
        <p:nvSpPr>
          <p:cNvPr id="1030" name="AutoShape 7"/>
          <p:cNvSpPr>
            <a:spLocks/>
          </p:cNvSpPr>
          <p:nvPr/>
        </p:nvSpPr>
        <p:spPr bwMode="auto">
          <a:xfrm rot="5400000">
            <a:off x="6248400" y="304800"/>
            <a:ext cx="381000" cy="2971800"/>
          </a:xfrm>
          <a:prstGeom prst="leftBrace">
            <a:avLst>
              <a:gd name="adj1" fmla="val 65000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31" name="Text Box 8"/>
          <p:cNvSpPr txBox="1">
            <a:spLocks noChangeArrowheads="1"/>
          </p:cNvSpPr>
          <p:nvPr/>
        </p:nvSpPr>
        <p:spPr bwMode="auto">
          <a:xfrm>
            <a:off x="5410200" y="1295400"/>
            <a:ext cx="23495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Calibri" pitchFamily="34" charset="0"/>
              </a:rPr>
              <a:t>attributes/dimensions</a:t>
            </a:r>
          </a:p>
        </p:txBody>
      </p:sp>
      <p:sp>
        <p:nvSpPr>
          <p:cNvPr id="1032" name="Text Box 9"/>
          <p:cNvSpPr txBox="1">
            <a:spLocks noChangeArrowheads="1"/>
          </p:cNvSpPr>
          <p:nvPr/>
        </p:nvSpPr>
        <p:spPr bwMode="auto">
          <a:xfrm rot="-5400000">
            <a:off x="3448844" y="2799556"/>
            <a:ext cx="157638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Calibri" pitchFamily="34" charset="0"/>
              </a:rPr>
              <a:t>tuples/objects</a:t>
            </a:r>
          </a:p>
        </p:txBody>
      </p:sp>
      <p:sp>
        <p:nvSpPr>
          <p:cNvPr id="1033" name="AutoShape 10"/>
          <p:cNvSpPr>
            <a:spLocks/>
          </p:cNvSpPr>
          <p:nvPr/>
        </p:nvSpPr>
        <p:spPr bwMode="auto">
          <a:xfrm>
            <a:off x="4419600" y="2057400"/>
            <a:ext cx="304800" cy="1905000"/>
          </a:xfrm>
          <a:prstGeom prst="leftBrace">
            <a:avLst>
              <a:gd name="adj1" fmla="val 52083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34" name="AutoShape 12"/>
          <p:cNvSpPr>
            <a:spLocks/>
          </p:cNvSpPr>
          <p:nvPr/>
        </p:nvSpPr>
        <p:spPr bwMode="auto">
          <a:xfrm rot="5400000">
            <a:off x="6781800" y="3048000"/>
            <a:ext cx="381000" cy="2971800"/>
          </a:xfrm>
          <a:prstGeom prst="leftBrace">
            <a:avLst>
              <a:gd name="adj1" fmla="val 65000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35" name="Text Box 13"/>
          <p:cNvSpPr txBox="1">
            <a:spLocks noChangeArrowheads="1"/>
          </p:cNvSpPr>
          <p:nvPr/>
        </p:nvSpPr>
        <p:spPr bwMode="auto">
          <a:xfrm>
            <a:off x="6477000" y="4038600"/>
            <a:ext cx="9017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Calibri" pitchFamily="34" charset="0"/>
              </a:rPr>
              <a:t>objects</a:t>
            </a:r>
          </a:p>
        </p:txBody>
      </p:sp>
      <p:sp>
        <p:nvSpPr>
          <p:cNvPr id="1036" name="AutoShape 14"/>
          <p:cNvSpPr>
            <a:spLocks/>
          </p:cNvSpPr>
          <p:nvPr/>
        </p:nvSpPr>
        <p:spPr bwMode="auto">
          <a:xfrm>
            <a:off x="4876800" y="4724400"/>
            <a:ext cx="304800" cy="1752600"/>
          </a:xfrm>
          <a:prstGeom prst="leftBrace">
            <a:avLst>
              <a:gd name="adj1" fmla="val 47917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37" name="Text Box 15"/>
          <p:cNvSpPr txBox="1">
            <a:spLocks noChangeArrowheads="1"/>
          </p:cNvSpPr>
          <p:nvPr/>
        </p:nvSpPr>
        <p:spPr bwMode="auto">
          <a:xfrm rot="-5400000">
            <a:off x="4243388" y="5357812"/>
            <a:ext cx="9017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Calibri" pitchFamily="34" charset="0"/>
              </a:rPr>
              <a:t>objects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Distance functions for binary vectors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029200" y="4267200"/>
          <a:ext cx="3276602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86"/>
                <a:gridCol w="468086"/>
                <a:gridCol w="468086"/>
                <a:gridCol w="468086"/>
                <a:gridCol w="468086"/>
                <a:gridCol w="468086"/>
                <a:gridCol w="468086"/>
              </a:tblGrid>
              <a:tr h="304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Q6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570038"/>
            <a:ext cx="8229600" cy="4525962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b="1" dirty="0" err="1">
                <a:latin typeface="+mn-lt"/>
              </a:rPr>
              <a:t>Jaccard</a:t>
            </a:r>
            <a:r>
              <a:rPr lang="en-US" sz="3200" b="1" dirty="0">
                <a:latin typeface="+mn-lt"/>
              </a:rPr>
              <a:t> similarity </a:t>
            </a:r>
            <a:r>
              <a:rPr lang="en-US" sz="3200" dirty="0">
                <a:latin typeface="+mn-lt"/>
              </a:rPr>
              <a:t>between binary vectors </a:t>
            </a:r>
            <a:r>
              <a:rPr lang="en-US" sz="3200" b="1" dirty="0">
                <a:solidFill>
                  <a:schemeClr val="accent1"/>
                </a:solidFill>
                <a:latin typeface="+mn-lt"/>
              </a:rPr>
              <a:t>X</a:t>
            </a:r>
            <a:r>
              <a:rPr lang="en-US" sz="3200" dirty="0">
                <a:latin typeface="+mn-lt"/>
              </a:rPr>
              <a:t> and </a:t>
            </a:r>
            <a:r>
              <a:rPr lang="en-US" sz="3200" b="1" dirty="0">
                <a:solidFill>
                  <a:schemeClr val="accent1"/>
                </a:solidFill>
                <a:latin typeface="+mn-lt"/>
              </a:rPr>
              <a:t>Y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3200" dirty="0"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b="1" dirty="0" err="1">
                <a:latin typeface="+mn-lt"/>
              </a:rPr>
              <a:t>Jaccard</a:t>
            </a:r>
            <a:r>
              <a:rPr lang="en-US" sz="3200" b="1" dirty="0">
                <a:latin typeface="+mn-lt"/>
              </a:rPr>
              <a:t> distance </a:t>
            </a:r>
            <a:r>
              <a:rPr lang="en-US" sz="3200" dirty="0">
                <a:latin typeface="+mn-lt"/>
              </a:rPr>
              <a:t>between binary vectors </a:t>
            </a:r>
            <a:r>
              <a:rPr lang="en-US" sz="3200" b="1" dirty="0">
                <a:solidFill>
                  <a:schemeClr val="accent1"/>
                </a:solidFill>
                <a:latin typeface="+mn-lt"/>
              </a:rPr>
              <a:t>X</a:t>
            </a:r>
            <a:r>
              <a:rPr lang="en-US" sz="3200" dirty="0">
                <a:latin typeface="+mn-lt"/>
              </a:rPr>
              <a:t> and </a:t>
            </a:r>
            <a:r>
              <a:rPr lang="en-US" sz="3200" b="1" dirty="0">
                <a:solidFill>
                  <a:schemeClr val="accent1"/>
                </a:solidFill>
                <a:latin typeface="+mn-lt"/>
              </a:rPr>
              <a:t>Y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latin typeface="+mn-lt"/>
              </a:rPr>
              <a:t>	</a:t>
            </a:r>
            <a:r>
              <a:rPr lang="en-US" sz="3200" dirty="0" err="1">
                <a:latin typeface="+mn-lt"/>
              </a:rPr>
              <a:t>Jdist</a:t>
            </a:r>
            <a:r>
              <a:rPr lang="en-US" sz="3200" dirty="0">
                <a:latin typeface="+mn-lt"/>
              </a:rPr>
              <a:t>(X,Y) = 1- </a:t>
            </a:r>
            <a:r>
              <a:rPr lang="en-US" sz="3200" dirty="0" err="1">
                <a:latin typeface="+mn-lt"/>
              </a:rPr>
              <a:t>JSim</a:t>
            </a:r>
            <a:r>
              <a:rPr lang="en-US" sz="3200" dirty="0">
                <a:latin typeface="+mn-lt"/>
              </a:rPr>
              <a:t>(X,Y)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dirty="0"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</a:rPr>
              <a:t>Example: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err="1">
                <a:latin typeface="+mn-lt"/>
              </a:rPr>
              <a:t>JSim</a:t>
            </a:r>
            <a:r>
              <a:rPr lang="en-US" sz="3200" dirty="0">
                <a:latin typeface="+mn-lt"/>
              </a:rPr>
              <a:t> = 1/6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err="1">
                <a:latin typeface="+mn-lt"/>
              </a:rPr>
              <a:t>Jdist</a:t>
            </a:r>
            <a:r>
              <a:rPr lang="en-US" sz="3200" dirty="0">
                <a:latin typeface="+mn-lt"/>
              </a:rPr>
              <a:t> =  5/6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dirty="0">
              <a:latin typeface="+mn-lt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762000" y="2057400"/>
          <a:ext cx="2438400" cy="685800"/>
        </p:xfrm>
        <a:graphic>
          <a:graphicData uri="http://schemas.openxmlformats.org/presentationml/2006/ole">
            <p:oleObj spid="_x0000_s2050" name="Equation" r:id="rId3" imgW="130788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9144000" cy="1066800"/>
          </a:xfrm>
        </p:spPr>
        <p:txBody>
          <a:bodyPr/>
          <a:lstStyle/>
          <a:p>
            <a:r>
              <a:rPr lang="en-US" sz="4000" smtClean="0"/>
              <a:t>Distance functions for real-valued vectors</a:t>
            </a:r>
            <a:endParaRPr lang="en-US" smtClean="0"/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50292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 b="1" smtClean="0">
                <a:solidFill>
                  <a:srgbClr val="FF0000"/>
                </a:solidFill>
              </a:rPr>
              <a:t>L</a:t>
            </a:r>
            <a:r>
              <a:rPr lang="en-US" sz="2400" b="1" baseline="-25000" smtClean="0">
                <a:solidFill>
                  <a:srgbClr val="FF0000"/>
                </a:solidFill>
              </a:rPr>
              <a:t>p</a:t>
            </a:r>
            <a:r>
              <a:rPr lang="en-US" sz="2400" smtClean="0"/>
              <a:t> norms or </a:t>
            </a:r>
            <a:r>
              <a:rPr lang="en-US" sz="2400" i="1" smtClean="0">
                <a:solidFill>
                  <a:srgbClr val="FF0000"/>
                </a:solidFill>
              </a:rPr>
              <a:t>Minkowski</a:t>
            </a:r>
            <a:r>
              <a:rPr lang="en-US" sz="2400" i="1" smtClean="0"/>
              <a:t> distance</a:t>
            </a:r>
            <a:r>
              <a:rPr lang="en-US" sz="2400" smtClean="0"/>
              <a:t>:</a:t>
            </a:r>
          </a:p>
          <a:p>
            <a:pPr>
              <a:lnSpc>
                <a:spcPct val="120000"/>
              </a:lnSpc>
            </a:pPr>
            <a:endParaRPr lang="en-US" sz="2400" smtClean="0"/>
          </a:p>
          <a:p>
            <a:pPr>
              <a:lnSpc>
                <a:spcPct val="120000"/>
              </a:lnSpc>
            </a:pPr>
            <a:endParaRPr lang="en-US" sz="2400" smtClean="0"/>
          </a:p>
          <a:p>
            <a:pPr lvl="1">
              <a:lnSpc>
                <a:spcPct val="120000"/>
              </a:lnSpc>
              <a:buFont typeface="Wingdings" pitchFamily="2" charset="2"/>
              <a:buNone/>
            </a:pPr>
            <a:endParaRPr lang="en-US" sz="2000" smtClean="0"/>
          </a:p>
          <a:p>
            <a:pPr lvl="1">
              <a:lnSpc>
                <a:spcPct val="120000"/>
              </a:lnSpc>
              <a:buFont typeface="Wingdings" pitchFamily="2" charset="2"/>
              <a:buNone/>
            </a:pPr>
            <a:r>
              <a:rPr lang="en-US" sz="2000" smtClean="0"/>
              <a:t>where</a:t>
            </a:r>
            <a:r>
              <a:rPr lang="en-US" sz="2000" b="1" smtClean="0">
                <a:solidFill>
                  <a:schemeClr val="accent1"/>
                </a:solidFill>
              </a:rPr>
              <a:t> </a:t>
            </a:r>
            <a:r>
              <a:rPr lang="en-US" sz="2000" b="1" i="1" smtClean="0">
                <a:solidFill>
                  <a:schemeClr val="accent1"/>
                </a:solidFill>
              </a:rPr>
              <a:t>p</a:t>
            </a:r>
            <a:r>
              <a:rPr lang="en-US" sz="2000" b="1" smtClean="0">
                <a:solidFill>
                  <a:schemeClr val="accent1"/>
                </a:solidFill>
              </a:rPr>
              <a:t> </a:t>
            </a:r>
            <a:r>
              <a:rPr lang="en-US" sz="2000" smtClean="0"/>
              <a:t>is a positive integer</a:t>
            </a:r>
          </a:p>
          <a:p>
            <a:pPr>
              <a:lnSpc>
                <a:spcPct val="120000"/>
              </a:lnSpc>
            </a:pPr>
            <a:endParaRPr lang="en-US" sz="2400" smtClean="0"/>
          </a:p>
          <a:p>
            <a:pPr>
              <a:lnSpc>
                <a:spcPct val="120000"/>
              </a:lnSpc>
            </a:pPr>
            <a:r>
              <a:rPr lang="en-US" sz="2400" smtClean="0"/>
              <a:t>If </a:t>
            </a:r>
            <a:r>
              <a:rPr lang="en-US" sz="2400" b="1" smtClean="0">
                <a:solidFill>
                  <a:schemeClr val="accent1"/>
                </a:solidFill>
              </a:rPr>
              <a:t>p = 1, L</a:t>
            </a:r>
            <a:r>
              <a:rPr lang="en-US" sz="2400" b="1" baseline="-25000" smtClean="0">
                <a:solidFill>
                  <a:schemeClr val="accent1"/>
                </a:solidFill>
              </a:rPr>
              <a:t>1</a:t>
            </a:r>
            <a:r>
              <a:rPr lang="en-US" sz="2400" b="1" smtClean="0">
                <a:solidFill>
                  <a:schemeClr val="accent1"/>
                </a:solidFill>
              </a:rPr>
              <a:t> </a:t>
            </a:r>
            <a:r>
              <a:rPr lang="en-US" sz="2400" smtClean="0"/>
              <a:t>is the </a:t>
            </a:r>
            <a:r>
              <a:rPr lang="en-US" sz="2400" i="1" smtClean="0">
                <a:solidFill>
                  <a:srgbClr val="FF0000"/>
                </a:solidFill>
              </a:rPr>
              <a:t>Manhattan (or city block) </a:t>
            </a:r>
            <a:r>
              <a:rPr lang="en-US" sz="2400" smtClean="0"/>
              <a:t>distance:</a:t>
            </a:r>
            <a:endParaRPr lang="en-US" sz="2400" i="1" smtClean="0"/>
          </a:p>
          <a:p>
            <a:pPr>
              <a:lnSpc>
                <a:spcPct val="120000"/>
              </a:lnSpc>
            </a:pPr>
            <a:endParaRPr lang="en-US" sz="2400" i="1" smtClean="0"/>
          </a:p>
          <a:p>
            <a:pPr lvl="1">
              <a:lnSpc>
                <a:spcPct val="120000"/>
              </a:lnSpc>
              <a:buFont typeface="Wingdings" pitchFamily="2" charset="2"/>
              <a:buNone/>
            </a:pPr>
            <a:endParaRPr lang="en-US" sz="2000" smtClean="0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457200" y="1968500"/>
          <a:ext cx="7848600" cy="1155700"/>
        </p:xfrm>
        <a:graphic>
          <a:graphicData uri="http://schemas.openxmlformats.org/presentationml/2006/ole">
            <p:oleObj spid="_x0000_s3074" name="Equation" r:id="rId4" imgW="7226280" imgH="850680" progId="Equation.3">
              <p:embed/>
            </p:oleObj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914400" y="5165725"/>
          <a:ext cx="7620000" cy="1158875"/>
        </p:xfrm>
        <a:graphic>
          <a:graphicData uri="http://schemas.openxmlformats.org/presentationml/2006/ole">
            <p:oleObj spid="_x0000_s3075" name="Equation" r:id="rId5" imgW="5206680" imgH="6984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7391400" cy="990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Distance functions for real-valued vectors</a:t>
            </a:r>
            <a:endParaRPr lang="en-US" dirty="0" smtClean="0"/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mtClean="0"/>
              <a:t>If</a:t>
            </a:r>
            <a:r>
              <a:rPr lang="en-US" i="1" smtClean="0"/>
              <a:t> </a:t>
            </a:r>
            <a:r>
              <a:rPr lang="en-US" b="1" smtClean="0">
                <a:solidFill>
                  <a:schemeClr val="accent1"/>
                </a:solidFill>
              </a:rPr>
              <a:t>p = 2, L</a:t>
            </a:r>
            <a:r>
              <a:rPr lang="en-US" b="1" baseline="-25000" smtClean="0">
                <a:solidFill>
                  <a:schemeClr val="accent1"/>
                </a:solidFill>
              </a:rPr>
              <a:t>2</a:t>
            </a:r>
            <a:r>
              <a:rPr lang="en-US" b="1" smtClean="0">
                <a:solidFill>
                  <a:schemeClr val="accent1"/>
                </a:solidFill>
              </a:rPr>
              <a:t> </a:t>
            </a:r>
            <a:r>
              <a:rPr lang="en-US" smtClean="0"/>
              <a:t>is the </a:t>
            </a:r>
            <a:r>
              <a:rPr lang="en-US" b="1" smtClean="0">
                <a:solidFill>
                  <a:srgbClr val="FF0000"/>
                </a:solidFill>
              </a:rPr>
              <a:t>Euclidean distance</a:t>
            </a:r>
            <a:r>
              <a:rPr lang="en-US" smtClean="0"/>
              <a:t>:</a:t>
            </a:r>
          </a:p>
          <a:p>
            <a:pPr>
              <a:lnSpc>
                <a:spcPct val="110000"/>
              </a:lnSpc>
            </a:pPr>
            <a:endParaRPr lang="en-US" smtClean="0"/>
          </a:p>
          <a:p>
            <a:pPr>
              <a:lnSpc>
                <a:spcPct val="110000"/>
              </a:lnSpc>
            </a:pPr>
            <a:r>
              <a:rPr lang="en-US" smtClean="0"/>
              <a:t>Also one can use </a:t>
            </a:r>
            <a:r>
              <a:rPr lang="en-US" b="1" smtClean="0">
                <a:solidFill>
                  <a:srgbClr val="FF0000"/>
                </a:solidFill>
              </a:rPr>
              <a:t>weighted distance</a:t>
            </a:r>
            <a:r>
              <a:rPr lang="en-US" smtClean="0"/>
              <a:t>:</a:t>
            </a:r>
          </a:p>
          <a:p>
            <a:pPr>
              <a:lnSpc>
                <a:spcPct val="110000"/>
              </a:lnSpc>
            </a:pPr>
            <a:endParaRPr lang="en-US" smtClean="0"/>
          </a:p>
          <a:p>
            <a:pPr>
              <a:lnSpc>
                <a:spcPct val="110000"/>
              </a:lnSpc>
            </a:pPr>
            <a:endParaRPr lang="en-US" smtClean="0"/>
          </a:p>
          <a:p>
            <a:pPr>
              <a:lnSpc>
                <a:spcPct val="110000"/>
              </a:lnSpc>
            </a:pPr>
            <a:endParaRPr lang="en-US" smtClean="0"/>
          </a:p>
          <a:p>
            <a:pPr>
              <a:lnSpc>
                <a:spcPct val="110000"/>
              </a:lnSpc>
            </a:pPr>
            <a:r>
              <a:rPr lang="en-US" smtClean="0"/>
              <a:t>Very often </a:t>
            </a:r>
            <a:r>
              <a:rPr lang="en-US" b="1" smtClean="0">
                <a:solidFill>
                  <a:srgbClr val="FF0000"/>
                </a:solidFill>
              </a:rPr>
              <a:t>L</a:t>
            </a:r>
            <a:r>
              <a:rPr lang="en-US" b="1" baseline="-25000" smtClean="0">
                <a:solidFill>
                  <a:srgbClr val="FF0000"/>
                </a:solidFill>
              </a:rPr>
              <a:t>p</a:t>
            </a:r>
            <a:r>
              <a:rPr lang="en-US" b="1" baseline="30000" smtClean="0">
                <a:solidFill>
                  <a:srgbClr val="FF0000"/>
                </a:solidFill>
              </a:rPr>
              <a:t>p</a:t>
            </a:r>
            <a:r>
              <a:rPr lang="en-US" smtClean="0"/>
              <a:t> is used instead of L</a:t>
            </a:r>
            <a:r>
              <a:rPr lang="en-US" baseline="-25000" smtClean="0"/>
              <a:t>p</a:t>
            </a:r>
            <a:r>
              <a:rPr lang="en-US" smtClean="0"/>
              <a:t> (why?)</a:t>
            </a:r>
            <a:endParaRPr lang="en-US" baseline="-25000" smtClean="0"/>
          </a:p>
          <a:p>
            <a:pPr>
              <a:lnSpc>
                <a:spcPct val="110000"/>
              </a:lnSpc>
            </a:pPr>
            <a:endParaRPr lang="en-US" smtClean="0"/>
          </a:p>
          <a:p>
            <a:pPr>
              <a:lnSpc>
                <a:spcPct val="110000"/>
              </a:lnSpc>
            </a:pPr>
            <a:endParaRPr lang="en-US" smtClean="0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2152650" y="2152650"/>
          <a:ext cx="4827588" cy="544513"/>
        </p:xfrm>
        <a:graphic>
          <a:graphicData uri="http://schemas.openxmlformats.org/presentationml/2006/ole">
            <p:oleObj spid="_x0000_s4098" name="Equation" r:id="rId4" imgW="4825800" imgH="545760" progId="Equation.3">
              <p:embed/>
            </p:oleObj>
          </a:graphicData>
        </a:graphic>
      </p:graphicFrame>
      <p:graphicFrame>
        <p:nvGraphicFramePr>
          <p:cNvPr id="4099" name="Object 7"/>
          <p:cNvGraphicFramePr>
            <a:graphicFrameLocks noChangeAspect="1"/>
          </p:cNvGraphicFramePr>
          <p:nvPr/>
        </p:nvGraphicFramePr>
        <p:xfrm>
          <a:off x="1624013" y="3657600"/>
          <a:ext cx="5767387" cy="544513"/>
        </p:xfrm>
        <a:graphic>
          <a:graphicData uri="http://schemas.openxmlformats.org/presentationml/2006/ole">
            <p:oleObj spid="_x0000_s4099" name="Equation" r:id="rId5" imgW="5765760" imgH="54576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676400" y="4648200"/>
          <a:ext cx="4776788" cy="531813"/>
        </p:xfrm>
        <a:graphic>
          <a:graphicData uri="http://schemas.openxmlformats.org/presentationml/2006/ole">
            <p:oleObj spid="_x0000_s4100" name="Equation" r:id="rId6" imgW="4775040" imgH="53316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r>
              <a:rPr lang="en-US" sz="4000" smtClean="0"/>
              <a:t>Partitioning algorithms: basic concept</a:t>
            </a:r>
            <a:endParaRPr lang="en-US" sz="3600" b="1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71600"/>
            <a:ext cx="8534400" cy="3505200"/>
          </a:xfrm>
        </p:spPr>
        <p:txBody>
          <a:bodyPr lIns="92075" tIns="46038" rIns="92075" bIns="46038"/>
          <a:lstStyle/>
          <a:p>
            <a:pPr>
              <a:lnSpc>
                <a:spcPct val="110000"/>
              </a:lnSpc>
            </a:pPr>
            <a:endParaRPr lang="en-US" sz="2400" u="sng" smtClean="0"/>
          </a:p>
          <a:p>
            <a:pPr>
              <a:lnSpc>
                <a:spcPct val="110000"/>
              </a:lnSpc>
            </a:pPr>
            <a:r>
              <a:rPr lang="en-US" sz="2400" smtClean="0"/>
              <a:t>Construct a partition of a set of </a:t>
            </a:r>
            <a:r>
              <a:rPr lang="en-US" sz="2400" b="1" i="1" smtClean="0">
                <a:solidFill>
                  <a:schemeClr val="accent1"/>
                </a:solidFill>
              </a:rPr>
              <a:t>n</a:t>
            </a:r>
            <a:r>
              <a:rPr lang="en-US" sz="2400" smtClean="0"/>
              <a:t> objects into a set of </a:t>
            </a:r>
            <a:r>
              <a:rPr lang="en-US" sz="2400" b="1" i="1" smtClean="0">
                <a:solidFill>
                  <a:schemeClr val="accent1"/>
                </a:solidFill>
              </a:rPr>
              <a:t>k</a:t>
            </a:r>
            <a:r>
              <a:rPr lang="en-US" sz="2400" smtClean="0"/>
              <a:t> clusters</a:t>
            </a:r>
          </a:p>
          <a:p>
            <a:pPr lvl="1">
              <a:lnSpc>
                <a:spcPct val="110000"/>
              </a:lnSpc>
            </a:pPr>
            <a:r>
              <a:rPr lang="en-US" sz="2000" smtClean="0"/>
              <a:t>Each object belongs to </a:t>
            </a:r>
            <a:r>
              <a:rPr lang="en-US" sz="2000" b="1" smtClean="0"/>
              <a:t>exactly one </a:t>
            </a:r>
            <a:r>
              <a:rPr lang="en-US" sz="2000" smtClean="0"/>
              <a:t>cluster</a:t>
            </a:r>
          </a:p>
          <a:p>
            <a:pPr lvl="1">
              <a:lnSpc>
                <a:spcPct val="110000"/>
              </a:lnSpc>
            </a:pPr>
            <a:r>
              <a:rPr lang="en-US" sz="2000" smtClean="0"/>
              <a:t>The number of clusters </a:t>
            </a:r>
            <a:r>
              <a:rPr lang="en-US" sz="2000" b="1" smtClean="0">
                <a:solidFill>
                  <a:schemeClr val="accent1"/>
                </a:solidFill>
              </a:rPr>
              <a:t>k</a:t>
            </a:r>
            <a:r>
              <a:rPr lang="en-US" sz="2000" smtClean="0"/>
              <a:t> is given in advance</a:t>
            </a:r>
          </a:p>
          <a:p>
            <a:pPr lvl="1">
              <a:lnSpc>
                <a:spcPct val="110000"/>
              </a:lnSpc>
              <a:buFont typeface="Arial" charset="0"/>
              <a:buNone/>
            </a:pPr>
            <a:r>
              <a:rPr lang="en-US" sz="2000" smtClean="0"/>
              <a:t>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k-means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Given a set </a:t>
            </a:r>
            <a:r>
              <a:rPr lang="en-US" b="1" dirty="0" smtClean="0">
                <a:solidFill>
                  <a:schemeClr val="accent1"/>
                </a:solidFill>
              </a:rPr>
              <a:t>X</a:t>
            </a:r>
            <a:r>
              <a:rPr lang="en-US" dirty="0" smtClean="0"/>
              <a:t> of </a:t>
            </a:r>
            <a:r>
              <a:rPr lang="en-US" b="1" dirty="0" smtClean="0">
                <a:solidFill>
                  <a:schemeClr val="accent1"/>
                </a:solidFill>
              </a:rPr>
              <a:t>n</a:t>
            </a:r>
            <a:r>
              <a:rPr lang="en-US" dirty="0" smtClean="0"/>
              <a:t> points in a </a:t>
            </a:r>
            <a:r>
              <a:rPr lang="en-US" b="1" dirty="0" smtClean="0">
                <a:solidFill>
                  <a:schemeClr val="accent1"/>
                </a:solidFill>
              </a:rPr>
              <a:t>d</a:t>
            </a:r>
            <a:r>
              <a:rPr lang="en-US" dirty="0" smtClean="0"/>
              <a:t>-dimensional space and an integer </a:t>
            </a:r>
            <a:r>
              <a:rPr lang="en-US" b="1" dirty="0" smtClean="0">
                <a:solidFill>
                  <a:schemeClr val="accent1"/>
                </a:solidFill>
              </a:rPr>
              <a:t>k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Task: </a:t>
            </a:r>
            <a:r>
              <a:rPr lang="en-US" dirty="0" smtClean="0"/>
              <a:t>choose a set  of </a:t>
            </a:r>
            <a:r>
              <a:rPr lang="en-US" b="1" dirty="0" smtClean="0">
                <a:solidFill>
                  <a:schemeClr val="accent1"/>
                </a:solidFill>
              </a:rPr>
              <a:t>k</a:t>
            </a:r>
            <a:r>
              <a:rPr lang="en-US" dirty="0" smtClean="0"/>
              <a:t> points </a:t>
            </a:r>
            <a:r>
              <a:rPr lang="en-US" b="1" dirty="0" smtClean="0">
                <a:solidFill>
                  <a:schemeClr val="accent1"/>
                </a:solidFill>
              </a:rPr>
              <a:t>{c</a:t>
            </a:r>
            <a:r>
              <a:rPr lang="en-US" b="1" baseline="-25000" dirty="0" smtClean="0">
                <a:solidFill>
                  <a:schemeClr val="accent1"/>
                </a:solidFill>
              </a:rPr>
              <a:t>1</a:t>
            </a:r>
            <a:r>
              <a:rPr lang="en-US" b="1" dirty="0" smtClean="0">
                <a:solidFill>
                  <a:schemeClr val="accent1"/>
                </a:solidFill>
              </a:rPr>
              <a:t>, c</a:t>
            </a:r>
            <a:r>
              <a:rPr lang="en-US" b="1" baseline="-25000" dirty="0" smtClean="0">
                <a:solidFill>
                  <a:schemeClr val="accent1"/>
                </a:solidFill>
              </a:rPr>
              <a:t>2</a:t>
            </a:r>
            <a:r>
              <a:rPr lang="en-US" b="1" dirty="0" smtClean="0">
                <a:solidFill>
                  <a:schemeClr val="accent1"/>
                </a:solidFill>
              </a:rPr>
              <a:t>,…,c</a:t>
            </a:r>
            <a:r>
              <a:rPr lang="en-US" b="1" baseline="-25000" dirty="0" smtClean="0">
                <a:solidFill>
                  <a:schemeClr val="accent1"/>
                </a:solidFill>
              </a:rPr>
              <a:t>k</a:t>
            </a:r>
            <a:r>
              <a:rPr lang="en-US" b="1" dirty="0" smtClean="0">
                <a:solidFill>
                  <a:schemeClr val="accent1"/>
                </a:solidFill>
              </a:rPr>
              <a:t>} </a:t>
            </a:r>
            <a:r>
              <a:rPr lang="en-US" dirty="0" smtClean="0"/>
              <a:t>in the </a:t>
            </a:r>
            <a:r>
              <a:rPr lang="en-US" b="1" dirty="0" smtClean="0">
                <a:solidFill>
                  <a:schemeClr val="accent1"/>
                </a:solidFill>
              </a:rPr>
              <a:t>d</a:t>
            </a:r>
            <a:r>
              <a:rPr lang="en-US" dirty="0" smtClean="0"/>
              <a:t>-dimensional space to form clusters </a:t>
            </a:r>
            <a:r>
              <a:rPr lang="en-US" b="1" dirty="0" smtClean="0">
                <a:solidFill>
                  <a:schemeClr val="accent1"/>
                </a:solidFill>
              </a:rPr>
              <a:t>{C</a:t>
            </a:r>
            <a:r>
              <a:rPr lang="en-US" b="1" baseline="-25000" dirty="0" smtClean="0">
                <a:solidFill>
                  <a:schemeClr val="accent1"/>
                </a:solidFill>
              </a:rPr>
              <a:t>1</a:t>
            </a:r>
            <a:r>
              <a:rPr lang="en-US" b="1" dirty="0" smtClean="0">
                <a:solidFill>
                  <a:schemeClr val="accent1"/>
                </a:solidFill>
              </a:rPr>
              <a:t>, C</a:t>
            </a:r>
            <a:r>
              <a:rPr lang="en-US" b="1" baseline="-25000" dirty="0" smtClean="0">
                <a:solidFill>
                  <a:schemeClr val="accent1"/>
                </a:solidFill>
              </a:rPr>
              <a:t>2</a:t>
            </a:r>
            <a:r>
              <a:rPr lang="en-US" b="1" dirty="0" smtClean="0">
                <a:solidFill>
                  <a:schemeClr val="accent1"/>
                </a:solidFill>
              </a:rPr>
              <a:t>,…,C</a:t>
            </a:r>
            <a:r>
              <a:rPr lang="en-US" b="1" baseline="-25000" dirty="0" smtClean="0">
                <a:solidFill>
                  <a:schemeClr val="accent1"/>
                </a:solidFill>
              </a:rPr>
              <a:t>k</a:t>
            </a:r>
            <a:r>
              <a:rPr lang="en-US" b="1" dirty="0" smtClean="0">
                <a:solidFill>
                  <a:schemeClr val="accent1"/>
                </a:solidFill>
              </a:rPr>
              <a:t>} </a:t>
            </a:r>
            <a:r>
              <a:rPr lang="en-US" dirty="0" smtClean="0"/>
              <a:t>such that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is minimized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Some special cases: k = 1, k = 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274888" y="3733800"/>
          <a:ext cx="4710112" cy="1371600"/>
        </p:xfrm>
        <a:graphic>
          <a:graphicData uri="http://schemas.openxmlformats.org/presentationml/2006/ole">
            <p:oleObj spid="_x0000_s5122" name="Equation" r:id="rId3" imgW="168876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Algorithmic properties of the k-means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NP-hard if the dimensionality of the data is at least 2 (</a:t>
            </a:r>
            <a:r>
              <a:rPr lang="en-US" b="1" dirty="0" smtClean="0">
                <a:solidFill>
                  <a:schemeClr val="accent1"/>
                </a:solidFill>
              </a:rPr>
              <a:t>d&gt;=2</a:t>
            </a:r>
            <a:r>
              <a:rPr lang="en-US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Finding the best solution in polynomial time is infeasible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For </a:t>
            </a:r>
            <a:r>
              <a:rPr lang="en-US" b="1" dirty="0" smtClean="0">
                <a:solidFill>
                  <a:schemeClr val="accent1"/>
                </a:solidFill>
              </a:rPr>
              <a:t>d=1</a:t>
            </a:r>
            <a:r>
              <a:rPr lang="en-US" dirty="0" smtClean="0"/>
              <a:t> the problem is solvable in polynomial time (how?)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 simple iterative algorithm works quite well in practice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k-means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One way of solving the </a:t>
            </a:r>
            <a:r>
              <a:rPr lang="en-US" b="1" dirty="0" smtClean="0">
                <a:solidFill>
                  <a:schemeClr val="accent1"/>
                </a:solidFill>
              </a:rPr>
              <a:t>k</a:t>
            </a:r>
            <a:r>
              <a:rPr lang="en-US" dirty="0" smtClean="0"/>
              <a:t>-means problem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Randomly pick </a:t>
            </a:r>
            <a:r>
              <a:rPr lang="en-US" b="1" dirty="0" smtClean="0">
                <a:solidFill>
                  <a:schemeClr val="accent1"/>
                </a:solidFill>
              </a:rPr>
              <a:t>k</a:t>
            </a:r>
            <a:r>
              <a:rPr lang="en-US" dirty="0" smtClean="0"/>
              <a:t> cluster centers  </a:t>
            </a:r>
            <a:r>
              <a:rPr lang="en-US" b="1" dirty="0" smtClean="0">
                <a:solidFill>
                  <a:schemeClr val="accent1"/>
                </a:solidFill>
              </a:rPr>
              <a:t>{c</a:t>
            </a:r>
            <a:r>
              <a:rPr lang="en-US" b="1" baseline="-25000" dirty="0" smtClean="0">
                <a:solidFill>
                  <a:schemeClr val="accent1"/>
                </a:solidFill>
              </a:rPr>
              <a:t>1</a:t>
            </a:r>
            <a:r>
              <a:rPr lang="en-US" b="1" dirty="0" smtClean="0">
                <a:solidFill>
                  <a:schemeClr val="accent1"/>
                </a:solidFill>
              </a:rPr>
              <a:t>,…,c</a:t>
            </a:r>
            <a:r>
              <a:rPr lang="en-US" b="1" baseline="-25000" dirty="0" smtClean="0">
                <a:solidFill>
                  <a:schemeClr val="accent1"/>
                </a:solidFill>
              </a:rPr>
              <a:t>k</a:t>
            </a:r>
            <a:r>
              <a:rPr lang="en-US" b="1" dirty="0" smtClean="0">
                <a:solidFill>
                  <a:schemeClr val="accent1"/>
                </a:solidFill>
              </a:rPr>
              <a:t>}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>
              <a:solidFill>
                <a:schemeClr val="accent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For each </a:t>
            </a:r>
            <a:r>
              <a:rPr lang="en-US" b="1" dirty="0" err="1" smtClean="0">
                <a:solidFill>
                  <a:schemeClr val="accent1"/>
                </a:solidFill>
              </a:rPr>
              <a:t>i</a:t>
            </a:r>
            <a:r>
              <a:rPr lang="en-US" dirty="0" smtClean="0"/>
              <a:t>, set the cluster </a:t>
            </a:r>
            <a:r>
              <a:rPr lang="en-US" b="1" dirty="0" err="1" smtClean="0">
                <a:solidFill>
                  <a:schemeClr val="accent1"/>
                </a:solidFill>
              </a:rPr>
              <a:t>C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i</a:t>
            </a:r>
            <a:r>
              <a:rPr lang="en-US" dirty="0" smtClean="0"/>
              <a:t> to be the set of points in </a:t>
            </a:r>
            <a:r>
              <a:rPr lang="en-US" b="1" dirty="0" smtClean="0">
                <a:solidFill>
                  <a:schemeClr val="accent1"/>
                </a:solidFill>
              </a:rPr>
              <a:t>X</a:t>
            </a:r>
            <a:r>
              <a:rPr lang="en-US" dirty="0" smtClean="0"/>
              <a:t> that are closer to </a:t>
            </a:r>
            <a:r>
              <a:rPr lang="en-US" b="1" dirty="0" err="1" smtClean="0">
                <a:solidFill>
                  <a:schemeClr val="accent1"/>
                </a:solidFill>
              </a:rPr>
              <a:t>c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i</a:t>
            </a:r>
            <a:r>
              <a:rPr lang="en-US" dirty="0" smtClean="0"/>
              <a:t> than they are to </a:t>
            </a:r>
            <a:r>
              <a:rPr lang="en-US" b="1" dirty="0" err="1" smtClean="0">
                <a:solidFill>
                  <a:schemeClr val="accent1"/>
                </a:solidFill>
              </a:rPr>
              <a:t>c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j</a:t>
            </a:r>
            <a:r>
              <a:rPr lang="en-US" dirty="0" smtClean="0"/>
              <a:t> for all </a:t>
            </a:r>
            <a:r>
              <a:rPr lang="en-US" b="1" dirty="0" err="1" smtClean="0">
                <a:solidFill>
                  <a:schemeClr val="accent1"/>
                </a:solidFill>
              </a:rPr>
              <a:t>i≠j</a:t>
            </a:r>
            <a:endParaRPr lang="en-US" b="1" dirty="0" smtClean="0">
              <a:solidFill>
                <a:schemeClr val="accent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>
              <a:solidFill>
                <a:schemeClr val="accent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For each </a:t>
            </a:r>
            <a:r>
              <a:rPr lang="en-US" b="1" dirty="0" err="1" smtClean="0">
                <a:solidFill>
                  <a:schemeClr val="accent1"/>
                </a:solidFill>
              </a:rPr>
              <a:t>i</a:t>
            </a:r>
            <a:r>
              <a:rPr lang="en-US" dirty="0" smtClean="0"/>
              <a:t> let </a:t>
            </a:r>
            <a:r>
              <a:rPr lang="en-US" b="1" dirty="0" err="1" smtClean="0">
                <a:solidFill>
                  <a:schemeClr val="accent1"/>
                </a:solidFill>
              </a:rPr>
              <a:t>c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i</a:t>
            </a:r>
            <a:r>
              <a:rPr lang="en-US" dirty="0" smtClean="0"/>
              <a:t> be the center of cluster </a:t>
            </a:r>
            <a:r>
              <a:rPr lang="en-US" b="1" dirty="0" err="1" smtClean="0">
                <a:solidFill>
                  <a:schemeClr val="accent1"/>
                </a:solidFill>
              </a:rPr>
              <a:t>C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i</a:t>
            </a:r>
            <a:r>
              <a:rPr lang="en-US" b="1" baseline="-25000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(mean of the vectors in </a:t>
            </a:r>
            <a:r>
              <a:rPr lang="en-US" b="1" dirty="0" err="1" smtClean="0">
                <a:solidFill>
                  <a:schemeClr val="accent1"/>
                </a:solidFill>
              </a:rPr>
              <a:t>C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i</a:t>
            </a:r>
            <a:r>
              <a:rPr lang="en-US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aseline="-25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Repeat until convergence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Properties of the k-means algorithm</a:t>
            </a: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Finds a local optimum</a:t>
            </a:r>
          </a:p>
          <a:p>
            <a:endParaRPr lang="en-US" smtClean="0"/>
          </a:p>
          <a:p>
            <a:r>
              <a:rPr lang="en-US" smtClean="0"/>
              <a:t>Converges often quickly (but not always)</a:t>
            </a:r>
          </a:p>
          <a:p>
            <a:endParaRPr lang="en-US" smtClean="0"/>
          </a:p>
          <a:p>
            <a:r>
              <a:rPr lang="en-US" smtClean="0"/>
              <a:t>The choice of initial points can have large influence in the result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Distance/Similarity between data objects</a:t>
            </a:r>
          </a:p>
          <a:p>
            <a:r>
              <a:rPr lang="en-US" smtClean="0"/>
              <a:t>Data objects as geometric data points</a:t>
            </a:r>
          </a:p>
          <a:p>
            <a:r>
              <a:rPr lang="en-US" smtClean="0"/>
              <a:t>Clustering problems and algorithms </a:t>
            </a:r>
          </a:p>
          <a:p>
            <a:pPr lvl="1"/>
            <a:r>
              <a:rPr lang="en-US" smtClean="0"/>
              <a:t>K-means</a:t>
            </a:r>
          </a:p>
          <a:p>
            <a:pPr lvl="1"/>
            <a:r>
              <a:rPr lang="en-US" smtClean="0"/>
              <a:t>K-median</a:t>
            </a:r>
          </a:p>
          <a:p>
            <a:pPr lvl="1"/>
            <a:r>
              <a:rPr lang="en-US" smtClean="0"/>
              <a:t>K-center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/>
              <a:t>Two different K-means Clusterings</a:t>
            </a: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7963" y="990600"/>
            <a:ext cx="3043237" cy="2282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609600" y="4419600"/>
            <a:ext cx="80010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400" b="1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105400" y="3660775"/>
            <a:ext cx="3048000" cy="2587625"/>
            <a:chOff x="3216" y="2306"/>
            <a:chExt cx="1920" cy="1630"/>
          </a:xfrm>
        </p:grpSpPr>
        <p:pic>
          <p:nvPicPr>
            <p:cNvPr id="24586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16" y="2306"/>
              <a:ext cx="1917" cy="14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24587" name="Text Box 7"/>
            <p:cNvSpPr txBox="1">
              <a:spLocks noChangeArrowheads="1"/>
            </p:cNvSpPr>
            <p:nvPr/>
          </p:nvSpPr>
          <p:spPr bwMode="auto">
            <a:xfrm>
              <a:off x="3408" y="3705"/>
              <a:ext cx="172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/>
                <a:t>Sub-optimal Clustering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990600" y="3660775"/>
            <a:ext cx="3043238" cy="2587625"/>
            <a:chOff x="624" y="2306"/>
            <a:chExt cx="1917" cy="1630"/>
          </a:xfrm>
        </p:grpSpPr>
        <p:pic>
          <p:nvPicPr>
            <p:cNvPr id="24584" name="Picture 9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24" y="2306"/>
              <a:ext cx="1917" cy="14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24585" name="Text Box 10"/>
            <p:cNvSpPr txBox="1">
              <a:spLocks noChangeArrowheads="1"/>
            </p:cNvSpPr>
            <p:nvPr/>
          </p:nvSpPr>
          <p:spPr bwMode="auto">
            <a:xfrm>
              <a:off x="912" y="3705"/>
              <a:ext cx="144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/>
                <a:t>Optimal Clustering</a:t>
              </a:r>
            </a:p>
          </p:txBody>
        </p:sp>
      </p:grpSp>
      <p:sp>
        <p:nvSpPr>
          <p:cNvPr id="24583" name="Text Box 11"/>
          <p:cNvSpPr txBox="1">
            <a:spLocks noChangeArrowheads="1"/>
          </p:cNvSpPr>
          <p:nvPr/>
        </p:nvSpPr>
        <p:spPr bwMode="auto">
          <a:xfrm>
            <a:off x="5257800" y="1524000"/>
            <a:ext cx="22098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Original 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 k-means algorithm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Finds a local optimum</a:t>
            </a:r>
          </a:p>
          <a:p>
            <a:r>
              <a:rPr lang="en-US" smtClean="0"/>
              <a:t>Converges often quickly (but not always)</a:t>
            </a:r>
          </a:p>
          <a:p>
            <a:r>
              <a:rPr lang="en-US" smtClean="0"/>
              <a:t>The choice of initial points can have large influence</a:t>
            </a:r>
          </a:p>
          <a:p>
            <a:pPr lvl="1"/>
            <a:r>
              <a:rPr lang="en-US" smtClean="0"/>
              <a:t>Clusters of different densities</a:t>
            </a:r>
          </a:p>
          <a:p>
            <a:pPr lvl="1"/>
            <a:r>
              <a:rPr lang="en-US" smtClean="0"/>
              <a:t>Clusters of different sizes</a:t>
            </a:r>
          </a:p>
          <a:p>
            <a:pPr lvl="1">
              <a:buFont typeface="Arial" charset="0"/>
              <a:buNone/>
            </a:pPr>
            <a:endParaRPr lang="en-US" smtClean="0"/>
          </a:p>
          <a:p>
            <a:r>
              <a:rPr lang="en-US" smtClean="0"/>
              <a:t>Outliers can also cause a problem (Example?)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Some alternatives to random initialization of the central points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92100" indent="-292100">
              <a:lnSpc>
                <a:spcPct val="90000"/>
              </a:lnSpc>
            </a:pPr>
            <a:r>
              <a:rPr lang="en-US" smtClean="0"/>
              <a:t>Multiple runs</a:t>
            </a:r>
          </a:p>
          <a:p>
            <a:pPr marL="800100" lvl="1" indent="-342900">
              <a:lnSpc>
                <a:spcPct val="90000"/>
              </a:lnSpc>
            </a:pPr>
            <a:r>
              <a:rPr lang="en-US" smtClean="0"/>
              <a:t>Helps, but probability is not on your side</a:t>
            </a:r>
          </a:p>
          <a:p>
            <a:pPr marL="800100" lvl="1" indent="-342900">
              <a:lnSpc>
                <a:spcPct val="90000"/>
              </a:lnSpc>
            </a:pPr>
            <a:endParaRPr lang="en-US" smtClean="0"/>
          </a:p>
          <a:p>
            <a:pPr marL="292100" indent="-292100">
              <a:lnSpc>
                <a:spcPct val="90000"/>
              </a:lnSpc>
            </a:pPr>
            <a:r>
              <a:rPr lang="en-US" smtClean="0"/>
              <a:t>Select original set of  points by methods other than random . E.g.,  pick the most distant (from each other) points as cluster centers (kmeans++ algorithm)</a:t>
            </a:r>
          </a:p>
          <a:p>
            <a:pPr marL="292100" indent="-292100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The k-median problem</a:t>
            </a: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Given a set </a:t>
            </a:r>
            <a:r>
              <a:rPr lang="en-US" b="1" smtClean="0">
                <a:solidFill>
                  <a:schemeClr val="accent1"/>
                </a:solidFill>
              </a:rPr>
              <a:t>X</a:t>
            </a:r>
            <a:r>
              <a:rPr lang="en-US" smtClean="0"/>
              <a:t> of </a:t>
            </a:r>
            <a:r>
              <a:rPr lang="en-US" b="1" smtClean="0">
                <a:solidFill>
                  <a:schemeClr val="accent1"/>
                </a:solidFill>
              </a:rPr>
              <a:t>n</a:t>
            </a:r>
            <a:r>
              <a:rPr lang="en-US" smtClean="0"/>
              <a:t> points in a </a:t>
            </a:r>
            <a:r>
              <a:rPr lang="en-US" b="1" smtClean="0">
                <a:solidFill>
                  <a:schemeClr val="accent1"/>
                </a:solidFill>
              </a:rPr>
              <a:t>d</a:t>
            </a:r>
            <a:r>
              <a:rPr lang="en-US" smtClean="0"/>
              <a:t>-dimensional space and an integer </a:t>
            </a:r>
            <a:r>
              <a:rPr lang="en-US" b="1" smtClean="0">
                <a:solidFill>
                  <a:schemeClr val="accent1"/>
                </a:solidFill>
              </a:rPr>
              <a:t>k</a:t>
            </a:r>
          </a:p>
          <a:p>
            <a:endParaRPr lang="en-US" smtClean="0"/>
          </a:p>
          <a:p>
            <a:r>
              <a:rPr lang="en-US" b="1" smtClean="0">
                <a:solidFill>
                  <a:srgbClr val="FF0000"/>
                </a:solidFill>
              </a:rPr>
              <a:t>Task: </a:t>
            </a:r>
            <a:r>
              <a:rPr lang="en-US" smtClean="0"/>
              <a:t>choose a set of </a:t>
            </a:r>
            <a:r>
              <a:rPr lang="en-US" b="1" smtClean="0">
                <a:solidFill>
                  <a:schemeClr val="accent1"/>
                </a:solidFill>
              </a:rPr>
              <a:t>k</a:t>
            </a:r>
            <a:r>
              <a:rPr lang="en-US" smtClean="0"/>
              <a:t> points </a:t>
            </a:r>
            <a:r>
              <a:rPr lang="en-US" b="1" smtClean="0">
                <a:solidFill>
                  <a:schemeClr val="accent1"/>
                </a:solidFill>
              </a:rPr>
              <a:t>{c</a:t>
            </a:r>
            <a:r>
              <a:rPr lang="en-US" b="1" baseline="-25000" smtClean="0">
                <a:solidFill>
                  <a:schemeClr val="accent1"/>
                </a:solidFill>
              </a:rPr>
              <a:t>1</a:t>
            </a:r>
            <a:r>
              <a:rPr lang="en-US" b="1" smtClean="0">
                <a:solidFill>
                  <a:schemeClr val="accent1"/>
                </a:solidFill>
              </a:rPr>
              <a:t>,c</a:t>
            </a:r>
            <a:r>
              <a:rPr lang="en-US" b="1" baseline="-25000" smtClean="0">
                <a:solidFill>
                  <a:schemeClr val="accent1"/>
                </a:solidFill>
              </a:rPr>
              <a:t>2</a:t>
            </a:r>
            <a:r>
              <a:rPr lang="en-US" b="1" smtClean="0">
                <a:solidFill>
                  <a:schemeClr val="accent1"/>
                </a:solidFill>
              </a:rPr>
              <a:t>,…,c</a:t>
            </a:r>
            <a:r>
              <a:rPr lang="en-US" b="1" baseline="-25000" smtClean="0">
                <a:solidFill>
                  <a:schemeClr val="accent1"/>
                </a:solidFill>
              </a:rPr>
              <a:t>k</a:t>
            </a:r>
            <a:r>
              <a:rPr lang="en-US" b="1" smtClean="0">
                <a:solidFill>
                  <a:schemeClr val="accent1"/>
                </a:solidFill>
              </a:rPr>
              <a:t>} </a:t>
            </a:r>
            <a:r>
              <a:rPr lang="en-US" smtClean="0"/>
              <a:t>from </a:t>
            </a:r>
            <a:r>
              <a:rPr lang="en-US" b="1" smtClean="0">
                <a:solidFill>
                  <a:schemeClr val="accent1"/>
                </a:solidFill>
              </a:rPr>
              <a:t>X</a:t>
            </a:r>
            <a:r>
              <a:rPr lang="en-US" smtClean="0"/>
              <a:t> and form clusters </a:t>
            </a:r>
            <a:r>
              <a:rPr lang="en-US" b="1" smtClean="0">
                <a:solidFill>
                  <a:schemeClr val="accent1"/>
                </a:solidFill>
              </a:rPr>
              <a:t>{C</a:t>
            </a:r>
            <a:r>
              <a:rPr lang="en-US" b="1" baseline="-25000" smtClean="0">
                <a:solidFill>
                  <a:schemeClr val="accent1"/>
                </a:solidFill>
              </a:rPr>
              <a:t>1</a:t>
            </a:r>
            <a:r>
              <a:rPr lang="en-US" b="1" smtClean="0">
                <a:solidFill>
                  <a:schemeClr val="accent1"/>
                </a:solidFill>
              </a:rPr>
              <a:t>,C</a:t>
            </a:r>
            <a:r>
              <a:rPr lang="en-US" b="1" baseline="-25000" smtClean="0">
                <a:solidFill>
                  <a:schemeClr val="accent1"/>
                </a:solidFill>
              </a:rPr>
              <a:t>2</a:t>
            </a:r>
            <a:r>
              <a:rPr lang="en-US" b="1" smtClean="0">
                <a:solidFill>
                  <a:schemeClr val="accent1"/>
                </a:solidFill>
              </a:rPr>
              <a:t>,…,C</a:t>
            </a:r>
            <a:r>
              <a:rPr lang="en-US" b="1" baseline="-25000" smtClean="0">
                <a:solidFill>
                  <a:schemeClr val="accent1"/>
                </a:solidFill>
              </a:rPr>
              <a:t>k</a:t>
            </a:r>
            <a:r>
              <a:rPr lang="en-US" b="1" smtClean="0">
                <a:solidFill>
                  <a:schemeClr val="accent1"/>
                </a:solidFill>
              </a:rPr>
              <a:t>}  </a:t>
            </a:r>
            <a:r>
              <a:rPr lang="en-US" smtClean="0"/>
              <a:t>such that </a:t>
            </a:r>
          </a:p>
          <a:p>
            <a:endParaRPr lang="en-US" smtClean="0"/>
          </a:p>
          <a:p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	is minimized</a:t>
            </a:r>
          </a:p>
          <a:p>
            <a:endParaRPr lang="en-US" smtClean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2451100" y="4152900"/>
          <a:ext cx="4354513" cy="1371600"/>
        </p:xfrm>
        <a:graphic>
          <a:graphicData uri="http://schemas.openxmlformats.org/presentationml/2006/ole">
            <p:oleObj spid="_x0000_s6146" name="Equation" r:id="rId3" imgW="156204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5775"/>
            <a:ext cx="8153400" cy="828675"/>
          </a:xfrm>
        </p:spPr>
        <p:txBody>
          <a:bodyPr/>
          <a:lstStyle/>
          <a:p>
            <a:r>
              <a:rPr lang="en-US" sz="4000" smtClean="0"/>
              <a:t>The</a:t>
            </a:r>
            <a:r>
              <a:rPr lang="en-US" sz="4000" i="1" smtClean="0"/>
              <a:t> k</a:t>
            </a:r>
            <a:r>
              <a:rPr lang="en-US" sz="4000" smtClean="0"/>
              <a:t>-</a:t>
            </a:r>
            <a:r>
              <a:rPr lang="en-US" sz="4000" i="1" smtClean="0"/>
              <a:t>medoids</a:t>
            </a:r>
            <a:r>
              <a:rPr lang="en-US" smtClean="0"/>
              <a:t> </a:t>
            </a:r>
            <a:r>
              <a:rPr lang="en-US" sz="4000" smtClean="0"/>
              <a:t>algorithm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5029200"/>
          </a:xfrm>
        </p:spPr>
        <p:txBody>
          <a:bodyPr rtlCol="0">
            <a:normAutofit fontScale="92500"/>
          </a:bodyPr>
          <a:lstStyle/>
          <a:p>
            <a:pPr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smtClean="0"/>
              <a:t>Or … PAM</a:t>
            </a:r>
            <a:r>
              <a:rPr lang="en-US" dirty="0" smtClean="0"/>
              <a:t> (Partitioning Around </a:t>
            </a:r>
            <a:r>
              <a:rPr lang="en-US" dirty="0" err="1" smtClean="0"/>
              <a:t>Medoids</a:t>
            </a:r>
            <a:r>
              <a:rPr lang="en-US" dirty="0" smtClean="0"/>
              <a:t>, 1987)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lvl="1"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Choose randomly </a:t>
            </a:r>
            <a:r>
              <a:rPr lang="en-US" b="1" dirty="0" smtClean="0">
                <a:solidFill>
                  <a:schemeClr val="accent1"/>
                </a:solidFill>
              </a:rPr>
              <a:t>k</a:t>
            </a:r>
            <a:r>
              <a:rPr lang="en-US" dirty="0" smtClean="0"/>
              <a:t> </a:t>
            </a:r>
            <a:r>
              <a:rPr lang="en-US" dirty="0" err="1" smtClean="0"/>
              <a:t>medoids</a:t>
            </a:r>
            <a:r>
              <a:rPr lang="en-US" dirty="0" smtClean="0"/>
              <a:t> from the original dataset </a:t>
            </a:r>
            <a:r>
              <a:rPr lang="en-US" b="1" dirty="0" smtClean="0">
                <a:solidFill>
                  <a:schemeClr val="accent1"/>
                </a:solidFill>
              </a:rPr>
              <a:t>X</a:t>
            </a:r>
            <a:r>
              <a:rPr lang="en-US" dirty="0" smtClean="0"/>
              <a:t> </a:t>
            </a:r>
          </a:p>
          <a:p>
            <a:pPr lvl="1"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Assign each of the </a:t>
            </a:r>
            <a:r>
              <a:rPr lang="en-US" b="1" dirty="0" smtClean="0">
                <a:solidFill>
                  <a:schemeClr val="accent1"/>
                </a:solidFill>
              </a:rPr>
              <a:t>n-k</a:t>
            </a:r>
            <a:r>
              <a:rPr lang="en-US" dirty="0" smtClean="0"/>
              <a:t> remaining points in </a:t>
            </a:r>
            <a:r>
              <a:rPr lang="en-US" b="1" dirty="0" smtClean="0">
                <a:solidFill>
                  <a:schemeClr val="accent1"/>
                </a:solidFill>
              </a:rPr>
              <a:t>X</a:t>
            </a:r>
            <a:r>
              <a:rPr lang="en-US" dirty="0" smtClean="0"/>
              <a:t> to their closest </a:t>
            </a:r>
            <a:r>
              <a:rPr lang="en-US" dirty="0" err="1" smtClean="0"/>
              <a:t>medoid</a:t>
            </a:r>
            <a:endParaRPr lang="en-US" dirty="0" smtClean="0"/>
          </a:p>
          <a:p>
            <a:pPr lvl="1"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iteratively replace one of the </a:t>
            </a:r>
            <a:r>
              <a:rPr lang="en-US" dirty="0" err="1" smtClean="0"/>
              <a:t>medoids</a:t>
            </a:r>
            <a:r>
              <a:rPr lang="en-US" dirty="0" smtClean="0"/>
              <a:t> by one of the non-</a:t>
            </a:r>
            <a:r>
              <a:rPr lang="en-US" dirty="0" err="1" smtClean="0"/>
              <a:t>medoids</a:t>
            </a:r>
            <a:r>
              <a:rPr lang="en-US" dirty="0" smtClean="0"/>
              <a:t> if it improves the total clustering cost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5775"/>
            <a:ext cx="8153400" cy="828675"/>
          </a:xfrm>
        </p:spPr>
        <p:txBody>
          <a:bodyPr/>
          <a:lstStyle/>
          <a:p>
            <a:r>
              <a:rPr lang="en-US" sz="4000" smtClean="0"/>
              <a:t>Discussion of PAM algorithm</a:t>
            </a:r>
            <a:endParaRPr lang="en-US" sz="5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5029200"/>
          </a:xfrm>
        </p:spPr>
        <p:txBody>
          <a:bodyPr/>
          <a:lstStyle/>
          <a:p>
            <a:pPr marL="533400" indent="-533400">
              <a:lnSpc>
                <a:spcPct val="120000"/>
              </a:lnSpc>
            </a:pPr>
            <a:r>
              <a:rPr lang="en-US" smtClean="0"/>
              <a:t>The algorithm is very similar to the k-means algorithm</a:t>
            </a:r>
          </a:p>
          <a:p>
            <a:pPr marL="533400" indent="-533400">
              <a:lnSpc>
                <a:spcPct val="120000"/>
              </a:lnSpc>
            </a:pPr>
            <a:endParaRPr lang="en-US" smtClean="0"/>
          </a:p>
          <a:p>
            <a:pPr marL="533400" indent="-533400">
              <a:lnSpc>
                <a:spcPct val="120000"/>
              </a:lnSpc>
            </a:pPr>
            <a:r>
              <a:rPr lang="en-US" smtClean="0"/>
              <a:t>It has the same advantages and disadvantages</a:t>
            </a:r>
          </a:p>
          <a:p>
            <a:pPr marL="533400" indent="-533400">
              <a:lnSpc>
                <a:spcPct val="120000"/>
              </a:lnSpc>
              <a:buFont typeface="Arial" charset="0"/>
              <a:buNone/>
            </a:pPr>
            <a:endParaRPr lang="en-US" smtClean="0"/>
          </a:p>
          <a:p>
            <a:pPr marL="533400" indent="-533400">
              <a:lnSpc>
                <a:spcPct val="120000"/>
              </a:lnSpc>
            </a:pPr>
            <a:r>
              <a:rPr lang="en-US" smtClean="0"/>
              <a:t>How about efficiency?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458200" cy="762000"/>
          </a:xfrm>
        </p:spPr>
        <p:txBody>
          <a:bodyPr/>
          <a:lstStyle/>
          <a:p>
            <a:r>
              <a:rPr lang="en-US" sz="4000" smtClean="0"/>
              <a:t>CLARA (Clustering Large Applications)</a:t>
            </a:r>
            <a:endParaRPr lang="en-US" sz="2900" b="1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47244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 smtClean="0"/>
              <a:t>It draws </a:t>
            </a:r>
            <a:r>
              <a:rPr lang="en-US" sz="2400" b="1" i="1" smtClean="0"/>
              <a:t>multiple samples</a:t>
            </a:r>
            <a:r>
              <a:rPr lang="en-US" sz="2400" b="1" smtClean="0"/>
              <a:t> </a:t>
            </a:r>
            <a:r>
              <a:rPr lang="en-US" sz="2400" smtClean="0"/>
              <a:t>of the data set, applies </a:t>
            </a:r>
            <a:r>
              <a:rPr lang="en-US" sz="2400" i="1" smtClean="0"/>
              <a:t>PAM</a:t>
            </a:r>
            <a:r>
              <a:rPr lang="en-US" sz="2400" smtClean="0"/>
              <a:t> on each sample, and gives the best clustering as the output</a:t>
            </a:r>
          </a:p>
          <a:p>
            <a:pPr>
              <a:lnSpc>
                <a:spcPct val="120000"/>
              </a:lnSpc>
            </a:pPr>
            <a:r>
              <a:rPr lang="en-US" sz="2400" u="sng" smtClean="0"/>
              <a:t>Strength</a:t>
            </a:r>
            <a:r>
              <a:rPr lang="en-US" sz="2400" smtClean="0"/>
              <a:t>: deals with larger data sets than </a:t>
            </a:r>
            <a:r>
              <a:rPr lang="en-US" sz="2400" i="1" smtClean="0"/>
              <a:t>PAM</a:t>
            </a:r>
          </a:p>
          <a:p>
            <a:pPr>
              <a:lnSpc>
                <a:spcPct val="120000"/>
              </a:lnSpc>
            </a:pPr>
            <a:endParaRPr lang="en-US" sz="2400" smtClean="0"/>
          </a:p>
          <a:p>
            <a:pPr>
              <a:lnSpc>
                <a:spcPct val="120000"/>
              </a:lnSpc>
            </a:pPr>
            <a:r>
              <a:rPr lang="en-US" sz="2400" u="sng" smtClean="0"/>
              <a:t>Weakness:</a:t>
            </a:r>
            <a:endParaRPr lang="en-US" sz="2400" smtClean="0"/>
          </a:p>
          <a:p>
            <a:pPr lvl="1">
              <a:lnSpc>
                <a:spcPct val="120000"/>
              </a:lnSpc>
            </a:pPr>
            <a:r>
              <a:rPr lang="en-US" sz="2000" smtClean="0"/>
              <a:t>Efficiency depends on the sample size</a:t>
            </a:r>
          </a:p>
          <a:p>
            <a:pPr lvl="1">
              <a:lnSpc>
                <a:spcPct val="120000"/>
              </a:lnSpc>
            </a:pPr>
            <a:r>
              <a:rPr lang="en-US" sz="2000" smtClean="0"/>
              <a:t>A good clustering based on samples will not necessarily represent a good clustering of the whole data set if the sample is biased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k-center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Given a set </a:t>
            </a:r>
            <a:r>
              <a:rPr lang="en-US" b="1" dirty="0" smtClean="0">
                <a:solidFill>
                  <a:schemeClr val="accent1"/>
                </a:solidFill>
              </a:rPr>
              <a:t>X</a:t>
            </a:r>
            <a:r>
              <a:rPr lang="en-US" dirty="0" smtClean="0"/>
              <a:t> of </a:t>
            </a:r>
            <a:r>
              <a:rPr lang="en-US" b="1" dirty="0" smtClean="0">
                <a:solidFill>
                  <a:schemeClr val="accent1"/>
                </a:solidFill>
              </a:rPr>
              <a:t>n</a:t>
            </a:r>
            <a:r>
              <a:rPr lang="en-US" dirty="0" smtClean="0"/>
              <a:t> points in a </a:t>
            </a:r>
            <a:r>
              <a:rPr lang="en-US" b="1" dirty="0" smtClean="0">
                <a:solidFill>
                  <a:schemeClr val="accent1"/>
                </a:solidFill>
              </a:rPr>
              <a:t>d</a:t>
            </a:r>
            <a:r>
              <a:rPr lang="en-US" dirty="0" smtClean="0"/>
              <a:t>-dimensional space and an integer </a:t>
            </a:r>
            <a:r>
              <a:rPr lang="en-US" b="1" dirty="0" smtClean="0">
                <a:solidFill>
                  <a:schemeClr val="accent1"/>
                </a:solidFill>
              </a:rPr>
              <a:t>k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Task: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find a partitioning of the points in </a:t>
            </a:r>
            <a:r>
              <a:rPr lang="en-US" b="1" dirty="0" smtClean="0">
                <a:solidFill>
                  <a:schemeClr val="accent1"/>
                </a:solidFill>
              </a:rPr>
              <a:t>X </a:t>
            </a:r>
            <a:r>
              <a:rPr lang="en-US" dirty="0" smtClean="0"/>
              <a:t>into</a:t>
            </a:r>
            <a:r>
              <a:rPr lang="en-US" b="1" dirty="0" smtClean="0">
                <a:solidFill>
                  <a:schemeClr val="accent1"/>
                </a:solidFill>
              </a:rPr>
              <a:t> k </a:t>
            </a:r>
            <a:r>
              <a:rPr lang="en-US" dirty="0" smtClean="0"/>
              <a:t>clusters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{</a:t>
            </a:r>
            <a:r>
              <a:rPr lang="en-US" b="1" dirty="0" smtClean="0">
                <a:solidFill>
                  <a:schemeClr val="accent1"/>
                </a:solidFill>
              </a:rPr>
              <a:t>C</a:t>
            </a:r>
            <a:r>
              <a:rPr lang="en-US" b="1" baseline="-25000" dirty="0" smtClean="0">
                <a:solidFill>
                  <a:schemeClr val="accent1"/>
                </a:solidFill>
              </a:rPr>
              <a:t>1</a:t>
            </a:r>
            <a:r>
              <a:rPr lang="en-US" b="1" dirty="0" smtClean="0">
                <a:solidFill>
                  <a:schemeClr val="accent1"/>
                </a:solidFill>
              </a:rPr>
              <a:t>,C</a:t>
            </a:r>
            <a:r>
              <a:rPr lang="en-US" b="1" baseline="-25000" dirty="0" smtClean="0">
                <a:solidFill>
                  <a:schemeClr val="accent1"/>
                </a:solidFill>
              </a:rPr>
              <a:t>2</a:t>
            </a:r>
            <a:r>
              <a:rPr lang="en-US" b="1" dirty="0" smtClean="0">
                <a:solidFill>
                  <a:schemeClr val="accent1"/>
                </a:solidFill>
              </a:rPr>
              <a:t>,…,C</a:t>
            </a:r>
            <a:r>
              <a:rPr lang="en-US" b="1" baseline="-25000" dirty="0" smtClean="0">
                <a:solidFill>
                  <a:schemeClr val="accent1"/>
                </a:solidFill>
              </a:rPr>
              <a:t>k</a:t>
            </a:r>
            <a:r>
              <a:rPr lang="en-US" b="1" dirty="0" smtClean="0">
                <a:solidFill>
                  <a:schemeClr val="accent1"/>
                </a:solidFill>
              </a:rPr>
              <a:t>}, </a:t>
            </a:r>
            <a:r>
              <a:rPr lang="en-US" dirty="0" smtClean="0"/>
              <a:t>such that the maximum cluster diameter (i.e., the distance of the two furthest points with the cluster) is minimized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2133600" y="5486400"/>
          <a:ext cx="4921250" cy="762000"/>
        </p:xfrm>
        <a:graphic>
          <a:graphicData uri="http://schemas.openxmlformats.org/presentationml/2006/ole">
            <p:oleObj spid="_x0000_s7170" name="Equation" r:id="rId3" imgW="176508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Algorithmic properties of the k-centers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NP-hard if the dimensionality of the data is at least 2 (d&gt;=2)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Finding the best solution in polynomial time is infeasible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For d=1 the problem is solvable in polynomial time (how?)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 simple combinatorial algorithm works well in practice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furthest-first traversal algorithm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Pick any data point and label it as point </a:t>
            </a:r>
            <a:r>
              <a:rPr lang="en-US" sz="2800" b="1" dirty="0" smtClean="0">
                <a:solidFill>
                  <a:schemeClr val="accent1"/>
                </a:solidFill>
              </a:rPr>
              <a:t>1</a:t>
            </a:r>
          </a:p>
          <a:p>
            <a:r>
              <a:rPr lang="en-US" sz="2800" dirty="0" smtClean="0"/>
              <a:t>For </a:t>
            </a:r>
            <a:r>
              <a:rPr lang="en-US" sz="2800" b="1" dirty="0" err="1" smtClean="0">
                <a:solidFill>
                  <a:schemeClr val="accent1"/>
                </a:solidFill>
              </a:rPr>
              <a:t>i</a:t>
            </a:r>
            <a:r>
              <a:rPr lang="en-US" sz="2800" b="1" dirty="0" smtClean="0">
                <a:solidFill>
                  <a:schemeClr val="accent1"/>
                </a:solidFill>
              </a:rPr>
              <a:t>=2,3,…,k</a:t>
            </a:r>
          </a:p>
          <a:p>
            <a:pPr lvl="1"/>
            <a:r>
              <a:rPr lang="en-US" sz="2400" dirty="0" smtClean="0"/>
              <a:t>Find the unlabelled point furthest from </a:t>
            </a:r>
            <a:r>
              <a:rPr lang="en-US" sz="2400" b="1" dirty="0" smtClean="0">
                <a:solidFill>
                  <a:schemeClr val="accent1"/>
                </a:solidFill>
              </a:rPr>
              <a:t>{1,2,…,i-1} </a:t>
            </a:r>
            <a:r>
              <a:rPr lang="en-US" sz="2400" dirty="0" smtClean="0"/>
              <a:t>and label it as </a:t>
            </a:r>
            <a:r>
              <a:rPr lang="en-US" sz="2400" b="1" dirty="0" err="1" smtClean="0">
                <a:solidFill>
                  <a:schemeClr val="accent1"/>
                </a:solidFill>
              </a:rPr>
              <a:t>i</a:t>
            </a:r>
            <a:r>
              <a:rPr lang="en-US" sz="2400" dirty="0" smtClean="0"/>
              <a:t>. </a:t>
            </a:r>
          </a:p>
          <a:p>
            <a:pPr lvl="1">
              <a:buFont typeface="Arial" charset="0"/>
              <a:buNone/>
            </a:pPr>
            <a:r>
              <a:rPr lang="en-US" sz="2400" dirty="0" smtClean="0"/>
              <a:t>	//Use </a:t>
            </a:r>
            <a:r>
              <a:rPr lang="en-US" sz="2400" b="1" dirty="0" smtClean="0">
                <a:solidFill>
                  <a:schemeClr val="accent1"/>
                </a:solidFill>
              </a:rPr>
              <a:t>d(</a:t>
            </a:r>
            <a:r>
              <a:rPr lang="en-US" sz="2400" b="1" dirty="0" err="1" smtClean="0">
                <a:solidFill>
                  <a:schemeClr val="accent1"/>
                </a:solidFill>
              </a:rPr>
              <a:t>x,S</a:t>
            </a:r>
            <a:r>
              <a:rPr lang="en-US" sz="2400" b="1" dirty="0" smtClean="0">
                <a:solidFill>
                  <a:schemeClr val="accent1"/>
                </a:solidFill>
              </a:rPr>
              <a:t>) = </a:t>
            </a:r>
            <a:r>
              <a:rPr lang="en-US" sz="2400" b="1" dirty="0" err="1" smtClean="0">
                <a:solidFill>
                  <a:schemeClr val="accent1"/>
                </a:solidFill>
              </a:rPr>
              <a:t>min</a:t>
            </a:r>
            <a:r>
              <a:rPr lang="en-US" sz="2400" b="1" baseline="-25000" dirty="0" err="1" smtClean="0">
                <a:solidFill>
                  <a:schemeClr val="accent1"/>
                </a:solidFill>
              </a:rPr>
              <a:t>y</a:t>
            </a:r>
            <a:r>
              <a:rPr lang="az-Cyrl-AZ" sz="2400" b="1" baseline="-25000" dirty="0" smtClean="0">
                <a:solidFill>
                  <a:schemeClr val="accent1"/>
                </a:solidFill>
              </a:rPr>
              <a:t>є</a:t>
            </a:r>
            <a:r>
              <a:rPr lang="en-US" sz="2400" b="1" baseline="-25000" dirty="0" smtClean="0">
                <a:solidFill>
                  <a:schemeClr val="accent1"/>
                </a:solidFill>
              </a:rPr>
              <a:t>S</a:t>
            </a:r>
            <a:r>
              <a:rPr lang="en-US" sz="2400" b="1" dirty="0" smtClean="0">
                <a:solidFill>
                  <a:schemeClr val="accent1"/>
                </a:solidFill>
              </a:rPr>
              <a:t> d(</a:t>
            </a:r>
            <a:r>
              <a:rPr lang="en-US" sz="2400" b="1" dirty="0" err="1" smtClean="0">
                <a:solidFill>
                  <a:schemeClr val="accent1"/>
                </a:solidFill>
              </a:rPr>
              <a:t>x,y</a:t>
            </a:r>
            <a:r>
              <a:rPr lang="en-US" sz="2400" b="1" dirty="0" smtClean="0">
                <a:solidFill>
                  <a:schemeClr val="accent1"/>
                </a:solidFill>
              </a:rPr>
              <a:t>)</a:t>
            </a:r>
            <a:r>
              <a:rPr lang="en-US" sz="2400" dirty="0" smtClean="0"/>
              <a:t> to identify the distance //of a point from a set</a:t>
            </a:r>
          </a:p>
          <a:p>
            <a:pPr lvl="1"/>
            <a:r>
              <a:rPr lang="el-GR" sz="2400" b="1" dirty="0" smtClean="0">
                <a:solidFill>
                  <a:schemeClr val="accent1"/>
                </a:solidFill>
              </a:rPr>
              <a:t>π</a:t>
            </a:r>
            <a:r>
              <a:rPr lang="en-US" sz="2400" b="1" dirty="0" smtClean="0">
                <a:solidFill>
                  <a:schemeClr val="accent1"/>
                </a:solidFill>
              </a:rPr>
              <a:t>(</a:t>
            </a:r>
            <a:r>
              <a:rPr lang="en-US" sz="2400" b="1" dirty="0" err="1" smtClean="0">
                <a:solidFill>
                  <a:schemeClr val="accent1"/>
                </a:solidFill>
              </a:rPr>
              <a:t>i</a:t>
            </a:r>
            <a:r>
              <a:rPr lang="en-US" sz="2400" b="1" dirty="0" smtClean="0">
                <a:solidFill>
                  <a:schemeClr val="accent1"/>
                </a:solidFill>
              </a:rPr>
              <a:t>) = </a:t>
            </a:r>
            <a:r>
              <a:rPr lang="en-US" sz="2400" b="1" dirty="0" err="1" smtClean="0">
                <a:solidFill>
                  <a:schemeClr val="accent1"/>
                </a:solidFill>
              </a:rPr>
              <a:t>argmin</a:t>
            </a:r>
            <a:r>
              <a:rPr lang="en-US" sz="2400" b="1" baseline="-25000" dirty="0" err="1" smtClean="0">
                <a:solidFill>
                  <a:schemeClr val="accent1"/>
                </a:solidFill>
              </a:rPr>
              <a:t>j</a:t>
            </a:r>
            <a:r>
              <a:rPr lang="en-US" sz="2400" b="1" baseline="-25000" dirty="0" smtClean="0">
                <a:solidFill>
                  <a:schemeClr val="accent1"/>
                </a:solidFill>
              </a:rPr>
              <a:t>&lt;i</a:t>
            </a:r>
            <a:r>
              <a:rPr lang="en-US" sz="2400" b="1" dirty="0" smtClean="0">
                <a:solidFill>
                  <a:schemeClr val="accent1"/>
                </a:solidFill>
              </a:rPr>
              <a:t>d(</a:t>
            </a:r>
            <a:r>
              <a:rPr lang="en-US" sz="2400" b="1" dirty="0" err="1" smtClean="0">
                <a:solidFill>
                  <a:schemeClr val="accent1"/>
                </a:solidFill>
              </a:rPr>
              <a:t>i,j</a:t>
            </a:r>
            <a:r>
              <a:rPr lang="en-US" sz="2400" b="1" dirty="0" smtClean="0">
                <a:solidFill>
                  <a:schemeClr val="accent1"/>
                </a:solidFill>
              </a:rPr>
              <a:t>)</a:t>
            </a:r>
          </a:p>
          <a:p>
            <a:pPr lvl="1"/>
            <a:r>
              <a:rPr lang="en-US" sz="2400" b="1" dirty="0" err="1" smtClean="0">
                <a:solidFill>
                  <a:schemeClr val="accent1"/>
                </a:solidFill>
              </a:rPr>
              <a:t>R</a:t>
            </a:r>
            <a:r>
              <a:rPr lang="en-US" sz="2400" b="1" baseline="-25000" dirty="0" err="1" smtClean="0">
                <a:solidFill>
                  <a:schemeClr val="accent1"/>
                </a:solidFill>
              </a:rPr>
              <a:t>i</a:t>
            </a:r>
            <a:r>
              <a:rPr lang="en-US" sz="2400" b="1" dirty="0" smtClean="0">
                <a:solidFill>
                  <a:schemeClr val="accent1"/>
                </a:solidFill>
              </a:rPr>
              <a:t>=d(</a:t>
            </a:r>
            <a:r>
              <a:rPr lang="en-US" sz="2400" b="1" dirty="0" err="1" smtClean="0">
                <a:solidFill>
                  <a:schemeClr val="accent1"/>
                </a:solidFill>
              </a:rPr>
              <a:t>i</a:t>
            </a:r>
            <a:r>
              <a:rPr lang="en-US" sz="2400" b="1" dirty="0" smtClean="0">
                <a:solidFill>
                  <a:schemeClr val="accent1"/>
                </a:solidFill>
              </a:rPr>
              <a:t>,</a:t>
            </a:r>
            <a:r>
              <a:rPr lang="el-GR" sz="2400" b="1" dirty="0" smtClean="0">
                <a:solidFill>
                  <a:schemeClr val="accent1"/>
                </a:solidFill>
              </a:rPr>
              <a:t>π</a:t>
            </a:r>
            <a:r>
              <a:rPr lang="en-US" sz="2400" b="1" dirty="0" smtClean="0">
                <a:solidFill>
                  <a:schemeClr val="accent1"/>
                </a:solidFill>
              </a:rPr>
              <a:t>(</a:t>
            </a:r>
            <a:r>
              <a:rPr lang="en-US" sz="2400" b="1" dirty="0" err="1" smtClean="0">
                <a:solidFill>
                  <a:schemeClr val="accent1"/>
                </a:solidFill>
              </a:rPr>
              <a:t>i</a:t>
            </a:r>
            <a:r>
              <a:rPr lang="en-US" sz="2400" b="1" dirty="0" smtClean="0">
                <a:solidFill>
                  <a:schemeClr val="accent1"/>
                </a:solidFill>
              </a:rPr>
              <a:t>))</a:t>
            </a:r>
          </a:p>
          <a:p>
            <a:r>
              <a:rPr lang="en-US" sz="2800" dirty="0" smtClean="0"/>
              <a:t>Assign the remaining unlabelled points to their closest </a:t>
            </a:r>
            <a:r>
              <a:rPr lang="en-US" sz="2800" dirty="0" err="1" smtClean="0"/>
              <a:t>labelled</a:t>
            </a:r>
            <a:r>
              <a:rPr lang="en-US" sz="2800" dirty="0" smtClean="0"/>
              <a:t> 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731838"/>
          </a:xfrm>
        </p:spPr>
        <p:txBody>
          <a:bodyPr/>
          <a:lstStyle/>
          <a:p>
            <a:r>
              <a:rPr lang="en-US" sz="4000" smtClean="0"/>
              <a:t>What is clustering?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29600" cy="1133475"/>
          </a:xfrm>
        </p:spPr>
        <p:txBody>
          <a:bodyPr rtlCol="0">
            <a:normAutofit lnSpcReduction="10000"/>
          </a:bodyPr>
          <a:lstStyle/>
          <a:p>
            <a:pPr marL="292100" indent="-2921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A </a:t>
            </a:r>
            <a:r>
              <a:rPr lang="en-US" sz="2400" b="1" dirty="0" smtClean="0"/>
              <a:t>grouping</a:t>
            </a:r>
            <a:r>
              <a:rPr lang="en-US" sz="2400" dirty="0" smtClean="0"/>
              <a:t> of data objects such that the objects </a:t>
            </a:r>
            <a:r>
              <a:rPr lang="en-US" sz="2400" b="1" dirty="0" smtClean="0"/>
              <a:t>within a group are similar</a:t>
            </a:r>
            <a:r>
              <a:rPr lang="en-US" sz="2400" dirty="0" smtClean="0"/>
              <a:t> (or related) to one another </a:t>
            </a:r>
            <a:r>
              <a:rPr lang="en-US" sz="2400" b="1" dirty="0" smtClean="0"/>
              <a:t>and different from (or unrelated to) the objects in other groups</a:t>
            </a:r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3276600" y="3570288"/>
            <a:ext cx="3048000" cy="2678112"/>
            <a:chOff x="2160" y="2544"/>
            <a:chExt cx="1920" cy="1687"/>
          </a:xfrm>
        </p:grpSpPr>
        <p:sp>
          <p:nvSpPr>
            <p:cNvPr id="12303" name="Line 5"/>
            <p:cNvSpPr>
              <a:spLocks noChangeShapeType="1"/>
            </p:cNvSpPr>
            <p:nvPr/>
          </p:nvSpPr>
          <p:spPr bwMode="auto">
            <a:xfrm>
              <a:off x="2736" y="2544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4" name="Line 6"/>
            <p:cNvSpPr>
              <a:spLocks noChangeShapeType="1"/>
            </p:cNvSpPr>
            <p:nvPr/>
          </p:nvSpPr>
          <p:spPr bwMode="auto">
            <a:xfrm>
              <a:off x="2736" y="3696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5" name="Freeform 7"/>
            <p:cNvSpPr>
              <a:spLocks/>
            </p:cNvSpPr>
            <p:nvPr/>
          </p:nvSpPr>
          <p:spPr bwMode="auto">
            <a:xfrm>
              <a:off x="2226" y="3696"/>
              <a:ext cx="510" cy="535"/>
            </a:xfrm>
            <a:custGeom>
              <a:avLst/>
              <a:gdLst>
                <a:gd name="T0" fmla="*/ 510 w 510"/>
                <a:gd name="T1" fmla="*/ 0 h 535"/>
                <a:gd name="T2" fmla="*/ 0 w 510"/>
                <a:gd name="T3" fmla="*/ 535 h 535"/>
                <a:gd name="T4" fmla="*/ 0 60000 65536"/>
                <a:gd name="T5" fmla="*/ 0 60000 65536"/>
                <a:gd name="T6" fmla="*/ 0 w 510"/>
                <a:gd name="T7" fmla="*/ 0 h 535"/>
                <a:gd name="T8" fmla="*/ 510 w 510"/>
                <a:gd name="T9" fmla="*/ 535 h 53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0" h="535">
                  <a:moveTo>
                    <a:pt x="510" y="0"/>
                  </a:moveTo>
                  <a:lnTo>
                    <a:pt x="0" y="535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2306" name="AutoShape 8"/>
            <p:cNvSpPr>
              <a:spLocks noChangeArrowheads="1"/>
            </p:cNvSpPr>
            <p:nvPr/>
          </p:nvSpPr>
          <p:spPr bwMode="auto">
            <a:xfrm>
              <a:off x="3264" y="2880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2307" name="AutoShape 9"/>
            <p:cNvSpPr>
              <a:spLocks noChangeArrowheads="1"/>
            </p:cNvSpPr>
            <p:nvPr/>
          </p:nvSpPr>
          <p:spPr bwMode="auto">
            <a:xfrm>
              <a:off x="3408" y="2880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2308" name="AutoShape 10"/>
            <p:cNvSpPr>
              <a:spLocks noChangeArrowheads="1"/>
            </p:cNvSpPr>
            <p:nvPr/>
          </p:nvSpPr>
          <p:spPr bwMode="auto">
            <a:xfrm>
              <a:off x="3360" y="273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2309" name="AutoShape 11"/>
            <p:cNvSpPr>
              <a:spLocks noChangeArrowheads="1"/>
            </p:cNvSpPr>
            <p:nvPr/>
          </p:nvSpPr>
          <p:spPr bwMode="auto">
            <a:xfrm>
              <a:off x="3360" y="3024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2310" name="AutoShape 12"/>
            <p:cNvSpPr>
              <a:spLocks noChangeArrowheads="1"/>
            </p:cNvSpPr>
            <p:nvPr/>
          </p:nvSpPr>
          <p:spPr bwMode="auto">
            <a:xfrm>
              <a:off x="3600" y="2880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2311" name="AutoShape 13"/>
            <p:cNvSpPr>
              <a:spLocks noChangeArrowheads="1"/>
            </p:cNvSpPr>
            <p:nvPr/>
          </p:nvSpPr>
          <p:spPr bwMode="auto">
            <a:xfrm>
              <a:off x="3504" y="2784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2312" name="AutoShape 14"/>
            <p:cNvSpPr>
              <a:spLocks noChangeArrowheads="1"/>
            </p:cNvSpPr>
            <p:nvPr/>
          </p:nvSpPr>
          <p:spPr bwMode="auto">
            <a:xfrm>
              <a:off x="3168" y="273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2313" name="AutoShape 15"/>
            <p:cNvSpPr>
              <a:spLocks noChangeArrowheads="1"/>
            </p:cNvSpPr>
            <p:nvPr/>
          </p:nvSpPr>
          <p:spPr bwMode="auto">
            <a:xfrm>
              <a:off x="3504" y="297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2314" name="AutoShape 16"/>
            <p:cNvSpPr>
              <a:spLocks noChangeArrowheads="1"/>
            </p:cNvSpPr>
            <p:nvPr/>
          </p:nvSpPr>
          <p:spPr bwMode="auto">
            <a:xfrm>
              <a:off x="3168" y="297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2315" name="AutoShape 17"/>
            <p:cNvSpPr>
              <a:spLocks noChangeArrowheads="1"/>
            </p:cNvSpPr>
            <p:nvPr/>
          </p:nvSpPr>
          <p:spPr bwMode="auto">
            <a:xfrm>
              <a:off x="2160" y="3264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2316" name="AutoShape 18"/>
            <p:cNvSpPr>
              <a:spLocks noChangeArrowheads="1"/>
            </p:cNvSpPr>
            <p:nvPr/>
          </p:nvSpPr>
          <p:spPr bwMode="auto">
            <a:xfrm>
              <a:off x="2304" y="3312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2317" name="AutoShape 19"/>
            <p:cNvSpPr>
              <a:spLocks noChangeArrowheads="1"/>
            </p:cNvSpPr>
            <p:nvPr/>
          </p:nvSpPr>
          <p:spPr bwMode="auto">
            <a:xfrm>
              <a:off x="2304" y="3456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2318" name="AutoShape 20"/>
            <p:cNvSpPr>
              <a:spLocks noChangeArrowheads="1"/>
            </p:cNvSpPr>
            <p:nvPr/>
          </p:nvSpPr>
          <p:spPr bwMode="auto">
            <a:xfrm>
              <a:off x="2448" y="3312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2319" name="AutoShape 21"/>
            <p:cNvSpPr>
              <a:spLocks noChangeArrowheads="1"/>
            </p:cNvSpPr>
            <p:nvPr/>
          </p:nvSpPr>
          <p:spPr bwMode="auto">
            <a:xfrm>
              <a:off x="2352" y="3168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2320" name="AutoShape 22"/>
            <p:cNvSpPr>
              <a:spLocks noChangeArrowheads="1"/>
            </p:cNvSpPr>
            <p:nvPr/>
          </p:nvSpPr>
          <p:spPr bwMode="auto">
            <a:xfrm>
              <a:off x="2448" y="3456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2321" name="AutoShape 23"/>
            <p:cNvSpPr>
              <a:spLocks noChangeArrowheads="1"/>
            </p:cNvSpPr>
            <p:nvPr/>
          </p:nvSpPr>
          <p:spPr bwMode="auto">
            <a:xfrm>
              <a:off x="2160" y="3408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2322" name="AutoShape 24"/>
            <p:cNvSpPr>
              <a:spLocks noChangeArrowheads="1"/>
            </p:cNvSpPr>
            <p:nvPr/>
          </p:nvSpPr>
          <p:spPr bwMode="auto">
            <a:xfrm>
              <a:off x="3504" y="3552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2323" name="AutoShape 25"/>
            <p:cNvSpPr>
              <a:spLocks noChangeArrowheads="1"/>
            </p:cNvSpPr>
            <p:nvPr/>
          </p:nvSpPr>
          <p:spPr bwMode="auto">
            <a:xfrm>
              <a:off x="3792" y="3600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2324" name="AutoShape 26"/>
            <p:cNvSpPr>
              <a:spLocks noChangeArrowheads="1"/>
            </p:cNvSpPr>
            <p:nvPr/>
          </p:nvSpPr>
          <p:spPr bwMode="auto">
            <a:xfrm>
              <a:off x="3648" y="369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2325" name="AutoShape 27"/>
            <p:cNvSpPr>
              <a:spLocks noChangeArrowheads="1"/>
            </p:cNvSpPr>
            <p:nvPr/>
          </p:nvSpPr>
          <p:spPr bwMode="auto">
            <a:xfrm>
              <a:off x="3504" y="3792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2326" name="AutoShape 28"/>
            <p:cNvSpPr>
              <a:spLocks noChangeArrowheads="1"/>
            </p:cNvSpPr>
            <p:nvPr/>
          </p:nvSpPr>
          <p:spPr bwMode="auto">
            <a:xfrm>
              <a:off x="3696" y="3792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2327" name="AutoShape 29"/>
            <p:cNvSpPr>
              <a:spLocks noChangeArrowheads="1"/>
            </p:cNvSpPr>
            <p:nvPr/>
          </p:nvSpPr>
          <p:spPr bwMode="auto">
            <a:xfrm flipV="1">
              <a:off x="3504" y="3648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2328" name="AutoShape 30"/>
            <p:cNvSpPr>
              <a:spLocks noChangeArrowheads="1"/>
            </p:cNvSpPr>
            <p:nvPr/>
          </p:nvSpPr>
          <p:spPr bwMode="auto">
            <a:xfrm>
              <a:off x="3696" y="3504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5257800" y="2667000"/>
            <a:ext cx="3048000" cy="2514600"/>
            <a:chOff x="3312" y="1584"/>
            <a:chExt cx="1920" cy="1584"/>
          </a:xfrm>
        </p:grpSpPr>
        <p:sp>
          <p:nvSpPr>
            <p:cNvPr id="12301" name="Line 32"/>
            <p:cNvSpPr>
              <a:spLocks noChangeShapeType="1"/>
            </p:cNvSpPr>
            <p:nvPr/>
          </p:nvSpPr>
          <p:spPr bwMode="auto">
            <a:xfrm flipH="1" flipV="1">
              <a:off x="3312" y="2736"/>
              <a:ext cx="144" cy="432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AutoShape 33"/>
            <p:cNvSpPr>
              <a:spLocks noChangeArrowheads="1"/>
            </p:cNvSpPr>
            <p:nvPr/>
          </p:nvSpPr>
          <p:spPr bwMode="auto">
            <a:xfrm>
              <a:off x="3984" y="1584"/>
              <a:ext cx="1248" cy="672"/>
            </a:xfrm>
            <a:prstGeom prst="wedgeRectCallout">
              <a:avLst>
                <a:gd name="adj1" fmla="val -93509"/>
                <a:gd name="adj2" fmla="val 150894"/>
              </a:avLst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>
                  <a:latin typeface="Tahoma" pitchFamily="34" charset="0"/>
                </a:rPr>
                <a:t>Inter-cluster distances are maximized</a:t>
              </a:r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2895600" y="3657600"/>
            <a:ext cx="3276600" cy="2286000"/>
            <a:chOff x="1824" y="2208"/>
            <a:chExt cx="2064" cy="1440"/>
          </a:xfrm>
        </p:grpSpPr>
        <p:sp>
          <p:nvSpPr>
            <p:cNvPr id="12298" name="Oval 35"/>
            <p:cNvSpPr>
              <a:spLocks noChangeArrowheads="1"/>
            </p:cNvSpPr>
            <p:nvPr/>
          </p:nvSpPr>
          <p:spPr bwMode="auto">
            <a:xfrm>
              <a:off x="1824" y="2592"/>
              <a:ext cx="816" cy="720"/>
            </a:xfrm>
            <a:prstGeom prst="ellips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2299" name="Oval 36"/>
            <p:cNvSpPr>
              <a:spLocks noChangeArrowheads="1"/>
            </p:cNvSpPr>
            <p:nvPr/>
          </p:nvSpPr>
          <p:spPr bwMode="auto">
            <a:xfrm>
              <a:off x="2928" y="2208"/>
              <a:ext cx="720" cy="624"/>
            </a:xfrm>
            <a:prstGeom prst="ellips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2300" name="Oval 37"/>
            <p:cNvSpPr>
              <a:spLocks noChangeArrowheads="1"/>
            </p:cNvSpPr>
            <p:nvPr/>
          </p:nvSpPr>
          <p:spPr bwMode="auto">
            <a:xfrm>
              <a:off x="3216" y="3024"/>
              <a:ext cx="672" cy="624"/>
            </a:xfrm>
            <a:prstGeom prst="ellips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1295400" y="2971800"/>
            <a:ext cx="2286000" cy="1676400"/>
            <a:chOff x="816" y="1776"/>
            <a:chExt cx="1440" cy="1056"/>
          </a:xfrm>
        </p:grpSpPr>
        <p:sp>
          <p:nvSpPr>
            <p:cNvPr id="12296" name="Line 39"/>
            <p:cNvSpPr>
              <a:spLocks noChangeShapeType="1"/>
            </p:cNvSpPr>
            <p:nvPr/>
          </p:nvSpPr>
          <p:spPr bwMode="auto">
            <a:xfrm flipV="1">
              <a:off x="2064" y="2736"/>
              <a:ext cx="192" cy="96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AutoShape 40"/>
            <p:cNvSpPr>
              <a:spLocks noChangeArrowheads="1"/>
            </p:cNvSpPr>
            <p:nvPr/>
          </p:nvSpPr>
          <p:spPr bwMode="auto">
            <a:xfrm>
              <a:off x="816" y="1776"/>
              <a:ext cx="1248" cy="672"/>
            </a:xfrm>
            <a:prstGeom prst="wedgeRectCallout">
              <a:avLst>
                <a:gd name="adj1" fmla="val 56250"/>
                <a:gd name="adj2" fmla="val 92856"/>
              </a:avLst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>
                  <a:latin typeface="Tahoma" pitchFamily="34" charset="0"/>
                </a:rPr>
                <a:t>Intra-cluster distances are minimized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furthest-first traversal is a 2-approximation algorithm</a:t>
            </a:r>
            <a:endParaRPr lang="en-US" dirty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0000"/>
                </a:solidFill>
              </a:rPr>
              <a:t>Claim1</a:t>
            </a:r>
            <a:r>
              <a:rPr lang="en-US" smtClean="0"/>
              <a:t>: </a:t>
            </a:r>
            <a:r>
              <a:rPr lang="en-US" b="1" smtClean="0">
                <a:solidFill>
                  <a:schemeClr val="accent1"/>
                </a:solidFill>
              </a:rPr>
              <a:t>R</a:t>
            </a:r>
            <a:r>
              <a:rPr lang="en-US" b="1" baseline="-25000" smtClean="0">
                <a:solidFill>
                  <a:schemeClr val="accent1"/>
                </a:solidFill>
              </a:rPr>
              <a:t>1</a:t>
            </a:r>
            <a:r>
              <a:rPr lang="en-US" b="1" smtClean="0">
                <a:solidFill>
                  <a:schemeClr val="accent1"/>
                </a:solidFill>
              </a:rPr>
              <a:t>≥R</a:t>
            </a:r>
            <a:r>
              <a:rPr lang="en-US" b="1" baseline="-25000" smtClean="0">
                <a:solidFill>
                  <a:schemeClr val="accent1"/>
                </a:solidFill>
              </a:rPr>
              <a:t>2</a:t>
            </a:r>
            <a:r>
              <a:rPr lang="en-US" b="1" smtClean="0">
                <a:solidFill>
                  <a:schemeClr val="accent1"/>
                </a:solidFill>
              </a:rPr>
              <a:t> ≥… ≥R</a:t>
            </a:r>
            <a:r>
              <a:rPr lang="en-US" b="1" baseline="-25000" smtClean="0">
                <a:solidFill>
                  <a:schemeClr val="accent1"/>
                </a:solidFill>
              </a:rPr>
              <a:t>n</a:t>
            </a:r>
          </a:p>
          <a:p>
            <a:endParaRPr lang="en-US" baseline="-25000" smtClean="0"/>
          </a:p>
          <a:p>
            <a:r>
              <a:rPr lang="en-US" b="1" smtClean="0">
                <a:solidFill>
                  <a:srgbClr val="FF0000"/>
                </a:solidFill>
              </a:rPr>
              <a:t>Proof:</a:t>
            </a:r>
          </a:p>
          <a:p>
            <a:pPr lvl="1"/>
            <a:r>
              <a:rPr lang="en-US" b="1" smtClean="0">
                <a:solidFill>
                  <a:schemeClr val="accent1"/>
                </a:solidFill>
              </a:rPr>
              <a:t>R</a:t>
            </a:r>
            <a:r>
              <a:rPr lang="en-US" b="1" baseline="-25000" smtClean="0">
                <a:solidFill>
                  <a:schemeClr val="accent1"/>
                </a:solidFill>
              </a:rPr>
              <a:t>j</a:t>
            </a:r>
            <a:r>
              <a:rPr lang="en-US" b="1" smtClean="0">
                <a:solidFill>
                  <a:schemeClr val="accent1"/>
                </a:solidFill>
              </a:rPr>
              <a:t>=d(j,</a:t>
            </a:r>
            <a:r>
              <a:rPr lang="el-GR" b="1" smtClean="0">
                <a:solidFill>
                  <a:schemeClr val="accent1"/>
                </a:solidFill>
              </a:rPr>
              <a:t>π</a:t>
            </a:r>
            <a:r>
              <a:rPr lang="en-US" b="1" smtClean="0">
                <a:solidFill>
                  <a:schemeClr val="accent1"/>
                </a:solidFill>
              </a:rPr>
              <a:t>(j)) = d(j,{1,2,…,j-1})</a:t>
            </a:r>
          </a:p>
          <a:p>
            <a:pPr lvl="1">
              <a:buFont typeface="Arial" charset="0"/>
              <a:buNone/>
            </a:pPr>
            <a:r>
              <a:rPr lang="en-US" b="1" smtClean="0">
                <a:solidFill>
                  <a:schemeClr val="accent1"/>
                </a:solidFill>
              </a:rPr>
              <a:t>	    ≤d(j,{1,2,…,i-1})  //j &gt; i</a:t>
            </a:r>
          </a:p>
          <a:p>
            <a:pPr lvl="1">
              <a:buFont typeface="Arial" charset="0"/>
              <a:buNone/>
            </a:pPr>
            <a:r>
              <a:rPr lang="en-US" b="1" smtClean="0">
                <a:solidFill>
                  <a:schemeClr val="accent1"/>
                </a:solidFill>
              </a:rPr>
              <a:t>	    ≤d(i,{1,2,…,i-1}) = R</a:t>
            </a:r>
            <a:r>
              <a:rPr lang="en-US" b="1" baseline="-25000" smtClean="0">
                <a:solidFill>
                  <a:schemeClr val="accent1"/>
                </a:solidFill>
              </a:rPr>
              <a:t>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furthest-first traversal is a 2-approximation algorithm</a:t>
            </a:r>
            <a:endParaRPr lang="en-US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b="1" smtClean="0">
                <a:solidFill>
                  <a:srgbClr val="FF0000"/>
                </a:solidFill>
              </a:rPr>
              <a:t>Claim 2:</a:t>
            </a:r>
            <a:r>
              <a:rPr lang="en-US" smtClean="0"/>
              <a:t> If </a:t>
            </a:r>
            <a:r>
              <a:rPr lang="en-US" b="1" smtClean="0">
                <a:solidFill>
                  <a:schemeClr val="accent1"/>
                </a:solidFill>
              </a:rPr>
              <a:t>C</a:t>
            </a:r>
            <a:r>
              <a:rPr lang="en-US" smtClean="0"/>
              <a:t> is the clustering reported by the farthest algorithm, then </a:t>
            </a:r>
            <a:r>
              <a:rPr lang="en-US" b="1" smtClean="0">
                <a:solidFill>
                  <a:schemeClr val="accent1"/>
                </a:solidFill>
              </a:rPr>
              <a:t>R(C)=R</a:t>
            </a:r>
            <a:r>
              <a:rPr lang="en-US" b="1" baseline="-25000" smtClean="0">
                <a:solidFill>
                  <a:schemeClr val="accent1"/>
                </a:solidFill>
              </a:rPr>
              <a:t>k+1</a:t>
            </a:r>
            <a:r>
              <a:rPr lang="en-US" b="1" smtClean="0">
                <a:solidFill>
                  <a:schemeClr val="accent1"/>
                </a:solidFill>
              </a:rPr>
              <a:t> </a:t>
            </a:r>
          </a:p>
          <a:p>
            <a:endParaRPr lang="en-US" baseline="-25000" smtClean="0"/>
          </a:p>
          <a:p>
            <a:r>
              <a:rPr lang="en-US" b="1" smtClean="0">
                <a:solidFill>
                  <a:srgbClr val="FF0000"/>
                </a:solidFill>
              </a:rPr>
              <a:t>Proof:</a:t>
            </a:r>
          </a:p>
          <a:p>
            <a:pPr lvl="1"/>
            <a:r>
              <a:rPr lang="en-US" smtClean="0"/>
              <a:t>For all </a:t>
            </a:r>
            <a:r>
              <a:rPr lang="en-US" b="1" smtClean="0">
                <a:solidFill>
                  <a:schemeClr val="accent1"/>
                </a:solidFill>
              </a:rPr>
              <a:t>i &gt; k</a:t>
            </a:r>
            <a:r>
              <a:rPr lang="en-US" smtClean="0"/>
              <a:t> we have that</a:t>
            </a:r>
          </a:p>
          <a:p>
            <a:pPr lvl="1">
              <a:buFont typeface="Arial" charset="0"/>
              <a:buNone/>
            </a:pPr>
            <a:r>
              <a:rPr lang="en-US" smtClean="0"/>
              <a:t>	</a:t>
            </a:r>
            <a:r>
              <a:rPr lang="en-US" b="1" smtClean="0">
                <a:solidFill>
                  <a:schemeClr val="accent1"/>
                </a:solidFill>
              </a:rPr>
              <a:t>d(i, {1,2,…,k})≤ d(k+1,{1,2,…,k}) = R</a:t>
            </a:r>
            <a:r>
              <a:rPr lang="en-US" b="1" baseline="-25000" smtClean="0">
                <a:solidFill>
                  <a:schemeClr val="accent1"/>
                </a:solidFill>
              </a:rPr>
              <a:t>k+1</a:t>
            </a:r>
            <a:endParaRPr lang="en-US" b="1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furthest-first traversal is a 2-approximation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Theorem:</a:t>
            </a:r>
            <a:r>
              <a:rPr lang="en-US" dirty="0" smtClean="0"/>
              <a:t> If </a:t>
            </a:r>
            <a:r>
              <a:rPr lang="en-US" b="1" dirty="0" smtClean="0">
                <a:solidFill>
                  <a:schemeClr val="accent1"/>
                </a:solidFill>
              </a:rPr>
              <a:t>C</a:t>
            </a:r>
            <a:r>
              <a:rPr lang="en-US" dirty="0" smtClean="0"/>
              <a:t> is the clustering reported by the farthest algorithm, and </a:t>
            </a:r>
            <a:r>
              <a:rPr lang="en-US" b="1" dirty="0" smtClean="0">
                <a:solidFill>
                  <a:schemeClr val="accent1"/>
                </a:solidFill>
              </a:rPr>
              <a:t>C</a:t>
            </a:r>
            <a:r>
              <a:rPr lang="en-US" b="1" baseline="30000" dirty="0" smtClean="0">
                <a:solidFill>
                  <a:schemeClr val="accent1"/>
                </a:solidFill>
              </a:rPr>
              <a:t>*</a:t>
            </a:r>
            <a:r>
              <a:rPr lang="en-US" dirty="0" smtClean="0"/>
              <a:t>is the optimal clustering, then then </a:t>
            </a:r>
            <a:r>
              <a:rPr lang="en-US" b="1" dirty="0" smtClean="0">
                <a:solidFill>
                  <a:schemeClr val="accent1"/>
                </a:solidFill>
              </a:rPr>
              <a:t>R(C)≤2xR(C</a:t>
            </a:r>
            <a:r>
              <a:rPr lang="en-US" b="1" baseline="30000" dirty="0" smtClean="0">
                <a:solidFill>
                  <a:schemeClr val="accent1"/>
                </a:solidFill>
              </a:rPr>
              <a:t>*</a:t>
            </a:r>
            <a:r>
              <a:rPr lang="en-US" b="1" dirty="0" smtClean="0">
                <a:solidFill>
                  <a:schemeClr val="accent1"/>
                </a:solidFill>
              </a:rPr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aseline="-25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Proof: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Let </a:t>
            </a:r>
            <a:r>
              <a:rPr lang="en-US" b="1" dirty="0" smtClean="0">
                <a:solidFill>
                  <a:schemeClr val="accent1"/>
                </a:solidFill>
              </a:rPr>
              <a:t>C*</a:t>
            </a:r>
            <a:r>
              <a:rPr lang="en-US" b="1" baseline="-25000" dirty="0" smtClean="0">
                <a:solidFill>
                  <a:schemeClr val="accent1"/>
                </a:solidFill>
              </a:rPr>
              <a:t>1</a:t>
            </a:r>
            <a:r>
              <a:rPr lang="en-US" b="1" dirty="0" smtClean="0">
                <a:solidFill>
                  <a:schemeClr val="accent1"/>
                </a:solidFill>
              </a:rPr>
              <a:t>, C*</a:t>
            </a:r>
            <a:r>
              <a:rPr lang="en-US" b="1" baseline="-25000" dirty="0" smtClean="0">
                <a:solidFill>
                  <a:schemeClr val="accent1"/>
                </a:solidFill>
              </a:rPr>
              <a:t>2</a:t>
            </a:r>
            <a:r>
              <a:rPr lang="en-US" b="1" dirty="0" smtClean="0">
                <a:solidFill>
                  <a:schemeClr val="accent1"/>
                </a:solidFill>
              </a:rPr>
              <a:t>,…, C*</a:t>
            </a:r>
            <a:r>
              <a:rPr lang="en-US" b="1" baseline="-25000" dirty="0" smtClean="0">
                <a:solidFill>
                  <a:schemeClr val="accent1"/>
                </a:solidFill>
              </a:rPr>
              <a:t>k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be the clusters of the optimal k-clustering.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If these clusters contain points </a:t>
            </a:r>
            <a:r>
              <a:rPr lang="en-US" b="1" dirty="0" smtClean="0">
                <a:solidFill>
                  <a:schemeClr val="accent1"/>
                </a:solidFill>
              </a:rPr>
              <a:t>{1,…,k} </a:t>
            </a:r>
            <a:r>
              <a:rPr lang="en-US" dirty="0" smtClean="0"/>
              <a:t>then </a:t>
            </a:r>
            <a:r>
              <a:rPr lang="en-US" b="1" dirty="0" smtClean="0">
                <a:solidFill>
                  <a:schemeClr val="accent1"/>
                </a:solidFill>
              </a:rPr>
              <a:t>R(C)≤ 2R(C</a:t>
            </a:r>
            <a:r>
              <a:rPr lang="en-US" b="1" baseline="30000" dirty="0" smtClean="0">
                <a:solidFill>
                  <a:schemeClr val="accent1"/>
                </a:solidFill>
              </a:rPr>
              <a:t>*</a:t>
            </a:r>
            <a:r>
              <a:rPr lang="en-US" b="1" dirty="0" smtClean="0">
                <a:solidFill>
                  <a:schemeClr val="accent1"/>
                </a:solidFill>
              </a:rPr>
              <a:t>) </a:t>
            </a:r>
            <a:r>
              <a:rPr lang="en-US" dirty="0" smtClean="0"/>
              <a:t>(triangle inequality)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Otherwise suppose that one of these clusters contains two or more of the points in </a:t>
            </a:r>
            <a:r>
              <a:rPr lang="en-US" b="1" dirty="0" smtClean="0">
                <a:solidFill>
                  <a:schemeClr val="accent1"/>
                </a:solidFill>
              </a:rPr>
              <a:t>{1,…,k}</a:t>
            </a:r>
            <a:r>
              <a:rPr lang="en-US" dirty="0" smtClean="0"/>
              <a:t>. These points are at distance at least </a:t>
            </a:r>
            <a:r>
              <a:rPr lang="en-US" b="1" dirty="0" err="1" smtClean="0">
                <a:solidFill>
                  <a:schemeClr val="accent1"/>
                </a:solidFill>
              </a:rPr>
              <a:t>R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k</a:t>
            </a:r>
            <a:r>
              <a:rPr lang="en-US" dirty="0" smtClean="0"/>
              <a:t> from each other. Thus clusters must have radius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aseline="-25000" dirty="0" smtClean="0"/>
              <a:t>	</a:t>
            </a:r>
            <a:r>
              <a:rPr lang="en-US" b="1" dirty="0" smtClean="0">
                <a:solidFill>
                  <a:schemeClr val="accent1"/>
                </a:solidFill>
              </a:rPr>
              <a:t>½ </a:t>
            </a:r>
            <a:r>
              <a:rPr lang="en-US" b="1" dirty="0" err="1" smtClean="0">
                <a:solidFill>
                  <a:schemeClr val="accent1"/>
                </a:solidFill>
              </a:rPr>
              <a:t>R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k</a:t>
            </a:r>
            <a:r>
              <a:rPr lang="en-US" b="1" baseline="-25000" dirty="0" smtClean="0">
                <a:solidFill>
                  <a:schemeClr val="accent1"/>
                </a:solidFill>
              </a:rPr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≥ ½ R</a:t>
            </a:r>
            <a:r>
              <a:rPr lang="en-US" b="1" baseline="-25000" dirty="0" smtClean="0">
                <a:solidFill>
                  <a:schemeClr val="accent1"/>
                </a:solidFill>
              </a:rPr>
              <a:t>k+1</a:t>
            </a:r>
            <a:r>
              <a:rPr lang="en-US" b="1" dirty="0" smtClean="0">
                <a:solidFill>
                  <a:schemeClr val="accent1"/>
                </a:solidFill>
              </a:rPr>
              <a:t>= ½ R(C)</a:t>
            </a:r>
            <a:endParaRPr lang="en-US" b="1" baseline="-25000" dirty="0" smtClean="0">
              <a:solidFill>
                <a:schemeClr val="accent1"/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What is the right number of clusters?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…or who sets the value of </a:t>
            </a:r>
            <a:r>
              <a:rPr lang="en-US" b="1" dirty="0" smtClean="0">
                <a:solidFill>
                  <a:schemeClr val="accent1"/>
                </a:solidFill>
              </a:rPr>
              <a:t>k</a:t>
            </a:r>
            <a:r>
              <a:rPr lang="en-US" dirty="0" smtClean="0"/>
              <a:t>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For n points to be clustered consider the case where </a:t>
            </a:r>
            <a:r>
              <a:rPr lang="en-US" b="1" dirty="0" smtClean="0">
                <a:solidFill>
                  <a:schemeClr val="accent1"/>
                </a:solidFill>
              </a:rPr>
              <a:t>k=n</a:t>
            </a:r>
            <a:r>
              <a:rPr lang="en-US" dirty="0" smtClean="0"/>
              <a:t>. What is the value of the error function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What happens when </a:t>
            </a:r>
            <a:r>
              <a:rPr lang="en-US" b="1" dirty="0" smtClean="0">
                <a:solidFill>
                  <a:schemeClr val="accent1"/>
                </a:solidFill>
              </a:rPr>
              <a:t>k = 1</a:t>
            </a:r>
            <a:r>
              <a:rPr lang="en-US" dirty="0" smtClean="0"/>
              <a:t>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Since we want to minimize the error why don’t we select always </a:t>
            </a:r>
            <a:r>
              <a:rPr lang="en-US" b="1" dirty="0" smtClean="0">
                <a:solidFill>
                  <a:schemeClr val="accent1"/>
                </a:solidFill>
              </a:rPr>
              <a:t>k = n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Occam’s razor and the minimum description length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Clustering provides a description of the data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For a description to be good it has to be: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Not too general</a:t>
            </a: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Not too specific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Penalize for every extra parameter that one has to pay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Penalize the number of bits you need to describe the extra parameter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So for a clustering </a:t>
            </a:r>
            <a:r>
              <a:rPr lang="en-US" b="1" dirty="0" smtClean="0">
                <a:solidFill>
                  <a:schemeClr val="accent1"/>
                </a:solidFill>
              </a:rPr>
              <a:t>C</a:t>
            </a:r>
            <a:r>
              <a:rPr lang="en-US" dirty="0" smtClean="0"/>
              <a:t>, extend the cost function as follows: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>
                <a:solidFill>
                  <a:schemeClr val="accent1"/>
                </a:solidFill>
              </a:rPr>
              <a:t>NewCost</a:t>
            </a:r>
            <a:r>
              <a:rPr lang="en-US" b="1" dirty="0" smtClean="0">
                <a:solidFill>
                  <a:schemeClr val="accent1"/>
                </a:solidFill>
              </a:rPr>
              <a:t>(C) = Cost( C ) + |C| x </a:t>
            </a:r>
            <a:r>
              <a:rPr lang="en-US" b="1" dirty="0" err="1" smtClean="0">
                <a:solidFill>
                  <a:schemeClr val="accent1"/>
                </a:solidFill>
              </a:rPr>
              <a:t>logn</a:t>
            </a:r>
            <a:endParaRPr lang="en-US" b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8004175" cy="1036638"/>
          </a:xfrm>
        </p:spPr>
        <p:txBody>
          <a:bodyPr lIns="92075" tIns="46038" rIns="92075" bIns="46038"/>
          <a:lstStyle/>
          <a:p>
            <a:r>
              <a:rPr lang="en-US" sz="4000" smtClean="0"/>
              <a:t>Outliers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924800" cy="5029200"/>
          </a:xfrm>
        </p:spPr>
        <p:txBody>
          <a:bodyPr lIns="92075" tIns="46038" rIns="92075" bIns="46038"/>
          <a:lstStyle/>
          <a:p>
            <a:pPr>
              <a:lnSpc>
                <a:spcPct val="110000"/>
              </a:lnSpc>
            </a:pPr>
            <a:r>
              <a:rPr lang="en-US" sz="2400" b="1" smtClean="0"/>
              <a:t>Outliers</a:t>
            </a:r>
            <a:r>
              <a:rPr lang="en-US" sz="2400" smtClean="0"/>
              <a:t> are </a:t>
            </a:r>
            <a:r>
              <a:rPr lang="en-US" sz="2400" b="1" smtClean="0"/>
              <a:t>objects that do not belong to any cluster </a:t>
            </a:r>
            <a:r>
              <a:rPr lang="en-US" sz="2400" smtClean="0"/>
              <a:t>or form clusters of very small cardinality</a:t>
            </a:r>
          </a:p>
          <a:p>
            <a:pPr>
              <a:lnSpc>
                <a:spcPct val="110000"/>
              </a:lnSpc>
            </a:pPr>
            <a:endParaRPr lang="en-US" sz="2400" smtClean="0"/>
          </a:p>
          <a:p>
            <a:pPr>
              <a:lnSpc>
                <a:spcPct val="110000"/>
              </a:lnSpc>
            </a:pPr>
            <a:endParaRPr lang="en-US" sz="2400" smtClean="0"/>
          </a:p>
          <a:p>
            <a:pPr>
              <a:lnSpc>
                <a:spcPct val="110000"/>
              </a:lnSpc>
            </a:pPr>
            <a:endParaRPr lang="en-US" sz="2400" smtClean="0"/>
          </a:p>
          <a:p>
            <a:pPr>
              <a:lnSpc>
                <a:spcPct val="110000"/>
              </a:lnSpc>
            </a:pPr>
            <a:endParaRPr lang="en-US" sz="2400" smtClean="0"/>
          </a:p>
          <a:p>
            <a:pPr>
              <a:lnSpc>
                <a:spcPct val="110000"/>
              </a:lnSpc>
            </a:pPr>
            <a:endParaRPr lang="en-US" sz="2400" smtClean="0"/>
          </a:p>
          <a:p>
            <a:pPr>
              <a:lnSpc>
                <a:spcPct val="110000"/>
              </a:lnSpc>
            </a:pPr>
            <a:endParaRPr lang="en-US" sz="2400" smtClean="0"/>
          </a:p>
          <a:p>
            <a:pPr>
              <a:lnSpc>
                <a:spcPct val="110000"/>
              </a:lnSpc>
            </a:pPr>
            <a:r>
              <a:rPr lang="en-US" sz="2400" smtClean="0"/>
              <a:t>In some applications we are interested in discovering outliers, not clusters (</a:t>
            </a:r>
            <a:r>
              <a:rPr lang="en-US" sz="2400" smtClean="0">
                <a:solidFill>
                  <a:srgbClr val="0000FF"/>
                </a:solidFill>
              </a:rPr>
              <a:t>outlier analysis</a:t>
            </a:r>
            <a:r>
              <a:rPr lang="en-US" sz="2400" smtClean="0"/>
              <a:t>)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6477000" y="4848225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3048000" y="4848225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6858000" y="4086225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13319" name="Group 7"/>
          <p:cNvGrpSpPr>
            <a:grpSpLocks/>
          </p:cNvGrpSpPr>
          <p:nvPr/>
        </p:nvGrpSpPr>
        <p:grpSpPr bwMode="auto">
          <a:xfrm>
            <a:off x="4141788" y="4435475"/>
            <a:ext cx="173037" cy="173038"/>
            <a:chOff x="1900" y="3589"/>
            <a:chExt cx="109" cy="109"/>
          </a:xfrm>
        </p:grpSpPr>
        <p:sp>
          <p:nvSpPr>
            <p:cNvPr id="13363" name="Line 8"/>
            <p:cNvSpPr>
              <a:spLocks noChangeShapeType="1"/>
            </p:cNvSpPr>
            <p:nvPr/>
          </p:nvSpPr>
          <p:spPr bwMode="auto">
            <a:xfrm>
              <a:off x="1900" y="3637"/>
              <a:ext cx="1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4" name="Line 9"/>
            <p:cNvSpPr>
              <a:spLocks noChangeShapeType="1"/>
            </p:cNvSpPr>
            <p:nvPr/>
          </p:nvSpPr>
          <p:spPr bwMode="auto">
            <a:xfrm rot="-5400000">
              <a:off x="1896" y="3644"/>
              <a:ext cx="1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320" name="Group 10"/>
          <p:cNvGrpSpPr>
            <a:grpSpLocks/>
          </p:cNvGrpSpPr>
          <p:nvPr/>
        </p:nvGrpSpPr>
        <p:grpSpPr bwMode="auto">
          <a:xfrm>
            <a:off x="5160963" y="3216275"/>
            <a:ext cx="173037" cy="173038"/>
            <a:chOff x="1900" y="3589"/>
            <a:chExt cx="109" cy="109"/>
          </a:xfrm>
        </p:grpSpPr>
        <p:sp>
          <p:nvSpPr>
            <p:cNvPr id="13361" name="Line 11"/>
            <p:cNvSpPr>
              <a:spLocks noChangeShapeType="1"/>
            </p:cNvSpPr>
            <p:nvPr/>
          </p:nvSpPr>
          <p:spPr bwMode="auto">
            <a:xfrm>
              <a:off x="1900" y="3637"/>
              <a:ext cx="1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2" name="Line 12"/>
            <p:cNvSpPr>
              <a:spLocks noChangeShapeType="1"/>
            </p:cNvSpPr>
            <p:nvPr/>
          </p:nvSpPr>
          <p:spPr bwMode="auto">
            <a:xfrm rot="-5400000">
              <a:off x="1896" y="3644"/>
              <a:ext cx="1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321" name="Group 13"/>
          <p:cNvGrpSpPr>
            <a:grpSpLocks/>
          </p:cNvGrpSpPr>
          <p:nvPr/>
        </p:nvGrpSpPr>
        <p:grpSpPr bwMode="auto">
          <a:xfrm>
            <a:off x="2924175" y="3549650"/>
            <a:ext cx="173038" cy="173038"/>
            <a:chOff x="1900" y="3589"/>
            <a:chExt cx="109" cy="109"/>
          </a:xfrm>
        </p:grpSpPr>
        <p:sp>
          <p:nvSpPr>
            <p:cNvPr id="13359" name="Line 14"/>
            <p:cNvSpPr>
              <a:spLocks noChangeShapeType="1"/>
            </p:cNvSpPr>
            <p:nvPr/>
          </p:nvSpPr>
          <p:spPr bwMode="auto">
            <a:xfrm>
              <a:off x="1900" y="3637"/>
              <a:ext cx="1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0" name="Line 15"/>
            <p:cNvSpPr>
              <a:spLocks noChangeShapeType="1"/>
            </p:cNvSpPr>
            <p:nvPr/>
          </p:nvSpPr>
          <p:spPr bwMode="auto">
            <a:xfrm rot="-5400000">
              <a:off x="1896" y="3644"/>
              <a:ext cx="1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22" name="AutoShape 17"/>
          <p:cNvSpPr>
            <a:spLocks noChangeArrowheads="1"/>
          </p:cNvSpPr>
          <p:nvPr/>
        </p:nvSpPr>
        <p:spPr bwMode="auto">
          <a:xfrm>
            <a:off x="2786063" y="3935413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23" name="AutoShape 18"/>
          <p:cNvSpPr>
            <a:spLocks noChangeArrowheads="1"/>
          </p:cNvSpPr>
          <p:nvPr/>
        </p:nvSpPr>
        <p:spPr bwMode="auto">
          <a:xfrm>
            <a:off x="2592388" y="3741738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24" name="AutoShape 19"/>
          <p:cNvSpPr>
            <a:spLocks noChangeArrowheads="1"/>
          </p:cNvSpPr>
          <p:nvPr/>
        </p:nvSpPr>
        <p:spPr bwMode="auto">
          <a:xfrm>
            <a:off x="3092450" y="3765550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25" name="AutoShape 20"/>
          <p:cNvSpPr>
            <a:spLocks noChangeArrowheads="1"/>
          </p:cNvSpPr>
          <p:nvPr/>
        </p:nvSpPr>
        <p:spPr bwMode="auto">
          <a:xfrm>
            <a:off x="2852738" y="3425825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26" name="AutoShape 21"/>
          <p:cNvSpPr>
            <a:spLocks noChangeArrowheads="1"/>
          </p:cNvSpPr>
          <p:nvPr/>
        </p:nvSpPr>
        <p:spPr bwMode="auto">
          <a:xfrm>
            <a:off x="2500313" y="3967163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27" name="AutoShape 22"/>
          <p:cNvSpPr>
            <a:spLocks noChangeArrowheads="1"/>
          </p:cNvSpPr>
          <p:nvPr/>
        </p:nvSpPr>
        <p:spPr bwMode="auto">
          <a:xfrm>
            <a:off x="2638425" y="3498850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28" name="AutoShape 23"/>
          <p:cNvSpPr>
            <a:spLocks noChangeArrowheads="1"/>
          </p:cNvSpPr>
          <p:nvPr/>
        </p:nvSpPr>
        <p:spPr bwMode="auto">
          <a:xfrm>
            <a:off x="5030788" y="2962275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29" name="AutoShape 24"/>
          <p:cNvSpPr>
            <a:spLocks noChangeArrowheads="1"/>
          </p:cNvSpPr>
          <p:nvPr/>
        </p:nvSpPr>
        <p:spPr bwMode="auto">
          <a:xfrm>
            <a:off x="4921250" y="3592513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30" name="AutoShape 25"/>
          <p:cNvSpPr>
            <a:spLocks noChangeArrowheads="1"/>
          </p:cNvSpPr>
          <p:nvPr/>
        </p:nvSpPr>
        <p:spPr bwMode="auto">
          <a:xfrm>
            <a:off x="5291138" y="3238500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31" name="AutoShape 26"/>
          <p:cNvSpPr>
            <a:spLocks noChangeArrowheads="1"/>
          </p:cNvSpPr>
          <p:nvPr/>
        </p:nvSpPr>
        <p:spPr bwMode="auto">
          <a:xfrm>
            <a:off x="4778375" y="3303588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32" name="AutoShape 27"/>
          <p:cNvSpPr>
            <a:spLocks noChangeArrowheads="1"/>
          </p:cNvSpPr>
          <p:nvPr/>
        </p:nvSpPr>
        <p:spPr bwMode="auto">
          <a:xfrm>
            <a:off x="5883275" y="3355975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33" name="AutoShape 28"/>
          <p:cNvSpPr>
            <a:spLocks noChangeArrowheads="1"/>
          </p:cNvSpPr>
          <p:nvPr/>
        </p:nvSpPr>
        <p:spPr bwMode="auto">
          <a:xfrm>
            <a:off x="5705475" y="3667125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34" name="AutoShape 30"/>
          <p:cNvSpPr>
            <a:spLocks noChangeArrowheads="1"/>
          </p:cNvSpPr>
          <p:nvPr/>
        </p:nvSpPr>
        <p:spPr bwMode="auto">
          <a:xfrm>
            <a:off x="3116263" y="4079875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35" name="AutoShape 31"/>
          <p:cNvSpPr>
            <a:spLocks noChangeArrowheads="1"/>
          </p:cNvSpPr>
          <p:nvPr/>
        </p:nvSpPr>
        <p:spPr bwMode="auto">
          <a:xfrm>
            <a:off x="3744913" y="4116388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36" name="AutoShape 32"/>
          <p:cNvSpPr>
            <a:spLocks noChangeArrowheads="1"/>
          </p:cNvSpPr>
          <p:nvPr/>
        </p:nvSpPr>
        <p:spPr bwMode="auto">
          <a:xfrm>
            <a:off x="5365750" y="3743325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37" name="AutoShape 33"/>
          <p:cNvSpPr>
            <a:spLocks noChangeArrowheads="1"/>
          </p:cNvSpPr>
          <p:nvPr/>
        </p:nvSpPr>
        <p:spPr bwMode="auto">
          <a:xfrm>
            <a:off x="4475163" y="4238625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38" name="AutoShape 34"/>
          <p:cNvSpPr>
            <a:spLocks noChangeArrowheads="1"/>
          </p:cNvSpPr>
          <p:nvPr/>
        </p:nvSpPr>
        <p:spPr bwMode="auto">
          <a:xfrm>
            <a:off x="4208463" y="4737100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39" name="AutoShape 35"/>
          <p:cNvSpPr>
            <a:spLocks noChangeArrowheads="1"/>
          </p:cNvSpPr>
          <p:nvPr/>
        </p:nvSpPr>
        <p:spPr bwMode="auto">
          <a:xfrm>
            <a:off x="4359275" y="4527550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40" name="AutoShape 36"/>
          <p:cNvSpPr>
            <a:spLocks noChangeArrowheads="1"/>
          </p:cNvSpPr>
          <p:nvPr/>
        </p:nvSpPr>
        <p:spPr bwMode="auto">
          <a:xfrm>
            <a:off x="3286125" y="3482975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41" name="AutoShape 37"/>
          <p:cNvSpPr>
            <a:spLocks noChangeArrowheads="1"/>
          </p:cNvSpPr>
          <p:nvPr/>
        </p:nvSpPr>
        <p:spPr bwMode="auto">
          <a:xfrm>
            <a:off x="3914775" y="4443413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42" name="AutoShape 38"/>
          <p:cNvSpPr>
            <a:spLocks noChangeArrowheads="1"/>
          </p:cNvSpPr>
          <p:nvPr/>
        </p:nvSpPr>
        <p:spPr bwMode="auto">
          <a:xfrm>
            <a:off x="3908425" y="4683125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43" name="AutoShape 39"/>
          <p:cNvSpPr>
            <a:spLocks noChangeArrowheads="1"/>
          </p:cNvSpPr>
          <p:nvPr/>
        </p:nvSpPr>
        <p:spPr bwMode="auto">
          <a:xfrm>
            <a:off x="3305175" y="3155950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44" name="AutoShape 40"/>
          <p:cNvSpPr>
            <a:spLocks noChangeArrowheads="1"/>
          </p:cNvSpPr>
          <p:nvPr/>
        </p:nvSpPr>
        <p:spPr bwMode="auto">
          <a:xfrm>
            <a:off x="4583113" y="2673350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45" name="AutoShape 41"/>
          <p:cNvSpPr>
            <a:spLocks noChangeArrowheads="1"/>
          </p:cNvSpPr>
          <p:nvPr/>
        </p:nvSpPr>
        <p:spPr bwMode="auto">
          <a:xfrm>
            <a:off x="3176588" y="2870200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46" name="AutoShape 42"/>
          <p:cNvSpPr>
            <a:spLocks noChangeArrowheads="1"/>
          </p:cNvSpPr>
          <p:nvPr/>
        </p:nvSpPr>
        <p:spPr bwMode="auto">
          <a:xfrm>
            <a:off x="4051300" y="3959225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47" name="AutoShape 43"/>
          <p:cNvSpPr>
            <a:spLocks noChangeArrowheads="1"/>
          </p:cNvSpPr>
          <p:nvPr/>
        </p:nvSpPr>
        <p:spPr bwMode="auto">
          <a:xfrm>
            <a:off x="4216400" y="4200525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48" name="AutoShape 44"/>
          <p:cNvSpPr>
            <a:spLocks noChangeArrowheads="1"/>
          </p:cNvSpPr>
          <p:nvPr/>
        </p:nvSpPr>
        <p:spPr bwMode="auto">
          <a:xfrm>
            <a:off x="4572000" y="4697413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49" name="Freeform 45"/>
          <p:cNvSpPr>
            <a:spLocks/>
          </p:cNvSpPr>
          <p:nvPr/>
        </p:nvSpPr>
        <p:spPr bwMode="auto">
          <a:xfrm>
            <a:off x="4437063" y="2514600"/>
            <a:ext cx="1747837" cy="1709738"/>
          </a:xfrm>
          <a:custGeom>
            <a:avLst/>
            <a:gdLst>
              <a:gd name="T0" fmla="*/ 1652587 w 1101"/>
              <a:gd name="T1" fmla="*/ 466725 h 1077"/>
              <a:gd name="T2" fmla="*/ 1709737 w 1101"/>
              <a:gd name="T3" fmla="*/ 769938 h 1077"/>
              <a:gd name="T4" fmla="*/ 1608137 w 1101"/>
              <a:gd name="T5" fmla="*/ 1476375 h 1077"/>
              <a:gd name="T6" fmla="*/ 1508124 w 1101"/>
              <a:gd name="T7" fmla="*/ 1651001 h 1077"/>
              <a:gd name="T8" fmla="*/ 1349374 w 1101"/>
              <a:gd name="T9" fmla="*/ 1708151 h 1077"/>
              <a:gd name="T10" fmla="*/ 944562 w 1101"/>
              <a:gd name="T11" fmla="*/ 1651001 h 1077"/>
              <a:gd name="T12" fmla="*/ 771525 w 1101"/>
              <a:gd name="T13" fmla="*/ 1577975 h 1077"/>
              <a:gd name="T14" fmla="*/ 728662 w 1101"/>
              <a:gd name="T15" fmla="*/ 1563688 h 1077"/>
              <a:gd name="T16" fmla="*/ 511175 w 1101"/>
              <a:gd name="T17" fmla="*/ 1390650 h 1077"/>
              <a:gd name="T18" fmla="*/ 368300 w 1101"/>
              <a:gd name="T19" fmla="*/ 1274763 h 1077"/>
              <a:gd name="T20" fmla="*/ 165100 w 1101"/>
              <a:gd name="T21" fmla="*/ 1087438 h 1077"/>
              <a:gd name="T22" fmla="*/ 6350 w 1101"/>
              <a:gd name="T23" fmla="*/ 712788 h 1077"/>
              <a:gd name="T24" fmla="*/ 20637 w 1101"/>
              <a:gd name="T25" fmla="*/ 206375 h 1077"/>
              <a:gd name="T26" fmla="*/ 295275 w 1101"/>
              <a:gd name="T27" fmla="*/ 33338 h 1077"/>
              <a:gd name="T28" fmla="*/ 352425 w 1101"/>
              <a:gd name="T29" fmla="*/ 19050 h 1077"/>
              <a:gd name="T30" fmla="*/ 669925 w 1101"/>
              <a:gd name="T31" fmla="*/ 47625 h 1077"/>
              <a:gd name="T32" fmla="*/ 915987 w 1101"/>
              <a:gd name="T33" fmla="*/ 163513 h 1077"/>
              <a:gd name="T34" fmla="*/ 1103312 w 1101"/>
              <a:gd name="T35" fmla="*/ 279400 h 1077"/>
              <a:gd name="T36" fmla="*/ 1219199 w 1101"/>
              <a:gd name="T37" fmla="*/ 322263 h 1077"/>
              <a:gd name="T38" fmla="*/ 1652587 w 1101"/>
              <a:gd name="T39" fmla="*/ 466725 h 107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101"/>
              <a:gd name="T61" fmla="*/ 0 h 1077"/>
              <a:gd name="T62" fmla="*/ 1101 w 1101"/>
              <a:gd name="T63" fmla="*/ 1077 h 107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101" h="1077">
                <a:moveTo>
                  <a:pt x="1041" y="294"/>
                </a:moveTo>
                <a:cubicBezTo>
                  <a:pt x="1062" y="357"/>
                  <a:pt x="1070" y="419"/>
                  <a:pt x="1077" y="485"/>
                </a:cubicBezTo>
                <a:cubicBezTo>
                  <a:pt x="1072" y="641"/>
                  <a:pt x="1101" y="797"/>
                  <a:pt x="1013" y="930"/>
                </a:cubicBezTo>
                <a:cubicBezTo>
                  <a:pt x="1001" y="966"/>
                  <a:pt x="984" y="1017"/>
                  <a:pt x="950" y="1040"/>
                </a:cubicBezTo>
                <a:cubicBezTo>
                  <a:pt x="920" y="1060"/>
                  <a:pt x="884" y="1065"/>
                  <a:pt x="850" y="1076"/>
                </a:cubicBezTo>
                <a:cubicBezTo>
                  <a:pt x="677" y="1068"/>
                  <a:pt x="701" y="1077"/>
                  <a:pt x="595" y="1040"/>
                </a:cubicBezTo>
                <a:cubicBezTo>
                  <a:pt x="556" y="1026"/>
                  <a:pt x="527" y="1007"/>
                  <a:pt x="486" y="994"/>
                </a:cubicBezTo>
                <a:cubicBezTo>
                  <a:pt x="477" y="991"/>
                  <a:pt x="459" y="985"/>
                  <a:pt x="459" y="985"/>
                </a:cubicBezTo>
                <a:cubicBezTo>
                  <a:pt x="417" y="943"/>
                  <a:pt x="369" y="911"/>
                  <a:pt x="322" y="876"/>
                </a:cubicBezTo>
                <a:cubicBezTo>
                  <a:pt x="287" y="850"/>
                  <a:pt x="271" y="816"/>
                  <a:pt x="232" y="803"/>
                </a:cubicBezTo>
                <a:cubicBezTo>
                  <a:pt x="196" y="768"/>
                  <a:pt x="131" y="726"/>
                  <a:pt x="104" y="685"/>
                </a:cubicBezTo>
                <a:cubicBezTo>
                  <a:pt x="56" y="611"/>
                  <a:pt x="21" y="536"/>
                  <a:pt x="4" y="449"/>
                </a:cubicBezTo>
                <a:cubicBezTo>
                  <a:pt x="7" y="343"/>
                  <a:pt x="0" y="236"/>
                  <a:pt x="13" y="130"/>
                </a:cubicBezTo>
                <a:cubicBezTo>
                  <a:pt x="22" y="60"/>
                  <a:pt x="139" y="33"/>
                  <a:pt x="186" y="21"/>
                </a:cubicBezTo>
                <a:cubicBezTo>
                  <a:pt x="198" y="18"/>
                  <a:pt x="222" y="12"/>
                  <a:pt x="222" y="12"/>
                </a:cubicBezTo>
                <a:cubicBezTo>
                  <a:pt x="289" y="15"/>
                  <a:pt x="362" y="0"/>
                  <a:pt x="422" y="30"/>
                </a:cubicBezTo>
                <a:cubicBezTo>
                  <a:pt x="473" y="56"/>
                  <a:pt x="525" y="77"/>
                  <a:pt x="577" y="103"/>
                </a:cubicBezTo>
                <a:cubicBezTo>
                  <a:pt x="619" y="124"/>
                  <a:pt x="655" y="153"/>
                  <a:pt x="695" y="176"/>
                </a:cubicBezTo>
                <a:cubicBezTo>
                  <a:pt x="718" y="189"/>
                  <a:pt x="745" y="192"/>
                  <a:pt x="768" y="203"/>
                </a:cubicBezTo>
                <a:cubicBezTo>
                  <a:pt x="844" y="240"/>
                  <a:pt x="955" y="294"/>
                  <a:pt x="1041" y="29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50" name="Freeform 46"/>
          <p:cNvSpPr>
            <a:spLocks/>
          </p:cNvSpPr>
          <p:nvPr/>
        </p:nvSpPr>
        <p:spPr bwMode="auto">
          <a:xfrm>
            <a:off x="3636963" y="3703638"/>
            <a:ext cx="1457325" cy="1531937"/>
          </a:xfrm>
          <a:custGeom>
            <a:avLst/>
            <a:gdLst>
              <a:gd name="T0" fmla="*/ 360363 w 918"/>
              <a:gd name="T1" fmla="*/ 1298575 h 965"/>
              <a:gd name="T2" fmla="*/ 303213 w 918"/>
              <a:gd name="T3" fmla="*/ 1241425 h 965"/>
              <a:gd name="T4" fmla="*/ 187325 w 918"/>
              <a:gd name="T5" fmla="*/ 1169987 h 965"/>
              <a:gd name="T6" fmla="*/ 128588 w 918"/>
              <a:gd name="T7" fmla="*/ 1111250 h 965"/>
              <a:gd name="T8" fmla="*/ 71438 w 918"/>
              <a:gd name="T9" fmla="*/ 1025525 h 965"/>
              <a:gd name="T10" fmla="*/ 0 w 918"/>
              <a:gd name="T11" fmla="*/ 736600 h 965"/>
              <a:gd name="T12" fmla="*/ 14288 w 918"/>
              <a:gd name="T13" fmla="*/ 317500 h 965"/>
              <a:gd name="T14" fmla="*/ 128588 w 918"/>
              <a:gd name="T15" fmla="*/ 215900 h 965"/>
              <a:gd name="T16" fmla="*/ 461963 w 918"/>
              <a:gd name="T17" fmla="*/ 0 h 965"/>
              <a:gd name="T18" fmla="*/ 620713 w 918"/>
              <a:gd name="T19" fmla="*/ 28575 h 965"/>
              <a:gd name="T20" fmla="*/ 779462 w 918"/>
              <a:gd name="T21" fmla="*/ 87312 h 965"/>
              <a:gd name="T22" fmla="*/ 1096963 w 918"/>
              <a:gd name="T23" fmla="*/ 260350 h 965"/>
              <a:gd name="T24" fmla="*/ 1139825 w 918"/>
              <a:gd name="T25" fmla="*/ 346075 h 965"/>
              <a:gd name="T26" fmla="*/ 1182688 w 918"/>
              <a:gd name="T27" fmla="*/ 390525 h 965"/>
              <a:gd name="T28" fmla="*/ 1284288 w 918"/>
              <a:gd name="T29" fmla="*/ 549275 h 965"/>
              <a:gd name="T30" fmla="*/ 1341438 w 918"/>
              <a:gd name="T31" fmla="*/ 677862 h 965"/>
              <a:gd name="T32" fmla="*/ 1370013 w 918"/>
              <a:gd name="T33" fmla="*/ 822325 h 965"/>
              <a:gd name="T34" fmla="*/ 1412875 w 918"/>
              <a:gd name="T35" fmla="*/ 966787 h 965"/>
              <a:gd name="T36" fmla="*/ 1457325 w 918"/>
              <a:gd name="T37" fmla="*/ 1227137 h 965"/>
              <a:gd name="T38" fmla="*/ 1312863 w 918"/>
              <a:gd name="T39" fmla="*/ 1471612 h 965"/>
              <a:gd name="T40" fmla="*/ 1196975 w 918"/>
              <a:gd name="T41" fmla="*/ 1501775 h 965"/>
              <a:gd name="T42" fmla="*/ 1139825 w 918"/>
              <a:gd name="T43" fmla="*/ 1516062 h 965"/>
              <a:gd name="T44" fmla="*/ 561975 w 918"/>
              <a:gd name="T45" fmla="*/ 1487487 h 965"/>
              <a:gd name="T46" fmla="*/ 388937 w 918"/>
              <a:gd name="T47" fmla="*/ 1371600 h 965"/>
              <a:gd name="T48" fmla="*/ 360363 w 918"/>
              <a:gd name="T49" fmla="*/ 1298575 h 96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18"/>
              <a:gd name="T76" fmla="*/ 0 h 965"/>
              <a:gd name="T77" fmla="*/ 918 w 918"/>
              <a:gd name="T78" fmla="*/ 965 h 965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18" h="965">
                <a:moveTo>
                  <a:pt x="227" y="818"/>
                </a:moveTo>
                <a:cubicBezTo>
                  <a:pt x="178" y="802"/>
                  <a:pt x="216" y="822"/>
                  <a:pt x="191" y="782"/>
                </a:cubicBezTo>
                <a:cubicBezTo>
                  <a:pt x="176" y="757"/>
                  <a:pt x="144" y="746"/>
                  <a:pt x="118" y="737"/>
                </a:cubicBezTo>
                <a:cubicBezTo>
                  <a:pt x="106" y="724"/>
                  <a:pt x="92" y="714"/>
                  <a:pt x="81" y="700"/>
                </a:cubicBezTo>
                <a:cubicBezTo>
                  <a:pt x="68" y="683"/>
                  <a:pt x="45" y="646"/>
                  <a:pt x="45" y="646"/>
                </a:cubicBezTo>
                <a:cubicBezTo>
                  <a:pt x="30" y="585"/>
                  <a:pt x="10" y="526"/>
                  <a:pt x="0" y="464"/>
                </a:cubicBezTo>
                <a:cubicBezTo>
                  <a:pt x="3" y="376"/>
                  <a:pt x="1" y="288"/>
                  <a:pt x="9" y="200"/>
                </a:cubicBezTo>
                <a:cubicBezTo>
                  <a:pt x="11" y="175"/>
                  <a:pt x="74" y="139"/>
                  <a:pt x="81" y="136"/>
                </a:cubicBezTo>
                <a:cubicBezTo>
                  <a:pt x="153" y="101"/>
                  <a:pt x="222" y="22"/>
                  <a:pt x="291" y="0"/>
                </a:cubicBezTo>
                <a:cubicBezTo>
                  <a:pt x="314" y="3"/>
                  <a:pt x="364" y="5"/>
                  <a:pt x="391" y="18"/>
                </a:cubicBezTo>
                <a:cubicBezTo>
                  <a:pt x="430" y="37"/>
                  <a:pt x="446" y="46"/>
                  <a:pt x="491" y="55"/>
                </a:cubicBezTo>
                <a:cubicBezTo>
                  <a:pt x="555" y="98"/>
                  <a:pt x="638" y="100"/>
                  <a:pt x="691" y="164"/>
                </a:cubicBezTo>
                <a:cubicBezTo>
                  <a:pt x="760" y="248"/>
                  <a:pt x="665" y="138"/>
                  <a:pt x="718" y="218"/>
                </a:cubicBezTo>
                <a:cubicBezTo>
                  <a:pt x="725" y="229"/>
                  <a:pt x="737" y="236"/>
                  <a:pt x="745" y="246"/>
                </a:cubicBezTo>
                <a:cubicBezTo>
                  <a:pt x="770" y="278"/>
                  <a:pt x="782" y="319"/>
                  <a:pt x="809" y="346"/>
                </a:cubicBezTo>
                <a:cubicBezTo>
                  <a:pt x="830" y="410"/>
                  <a:pt x="816" y="384"/>
                  <a:pt x="845" y="427"/>
                </a:cubicBezTo>
                <a:cubicBezTo>
                  <a:pt x="851" y="457"/>
                  <a:pt x="856" y="488"/>
                  <a:pt x="863" y="518"/>
                </a:cubicBezTo>
                <a:cubicBezTo>
                  <a:pt x="871" y="549"/>
                  <a:pt x="884" y="578"/>
                  <a:pt x="890" y="609"/>
                </a:cubicBezTo>
                <a:cubicBezTo>
                  <a:pt x="902" y="666"/>
                  <a:pt x="900" y="718"/>
                  <a:pt x="918" y="773"/>
                </a:cubicBezTo>
                <a:cubicBezTo>
                  <a:pt x="910" y="845"/>
                  <a:pt x="904" y="901"/>
                  <a:pt x="827" y="927"/>
                </a:cubicBezTo>
                <a:cubicBezTo>
                  <a:pt x="803" y="935"/>
                  <a:pt x="778" y="940"/>
                  <a:pt x="754" y="946"/>
                </a:cubicBezTo>
                <a:cubicBezTo>
                  <a:pt x="742" y="949"/>
                  <a:pt x="718" y="955"/>
                  <a:pt x="718" y="955"/>
                </a:cubicBezTo>
                <a:cubicBezTo>
                  <a:pt x="668" y="954"/>
                  <a:pt x="462" y="965"/>
                  <a:pt x="354" y="937"/>
                </a:cubicBezTo>
                <a:cubicBezTo>
                  <a:pt x="316" y="927"/>
                  <a:pt x="272" y="891"/>
                  <a:pt x="245" y="864"/>
                </a:cubicBezTo>
                <a:cubicBezTo>
                  <a:pt x="231" y="850"/>
                  <a:pt x="192" y="818"/>
                  <a:pt x="227" y="818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51" name="Freeform 47"/>
          <p:cNvSpPr>
            <a:spLocks/>
          </p:cNvSpPr>
          <p:nvPr/>
        </p:nvSpPr>
        <p:spPr bwMode="auto">
          <a:xfrm>
            <a:off x="2338388" y="2578100"/>
            <a:ext cx="1379537" cy="1862138"/>
          </a:xfrm>
          <a:custGeom>
            <a:avLst/>
            <a:gdLst>
              <a:gd name="T0" fmla="*/ 1196975 w 869"/>
              <a:gd name="T1" fmla="*/ 1255713 h 1173"/>
              <a:gd name="T2" fmla="*/ 1109662 w 869"/>
              <a:gd name="T3" fmla="*/ 1500188 h 1173"/>
              <a:gd name="T4" fmla="*/ 1038225 w 869"/>
              <a:gd name="T5" fmla="*/ 1717676 h 1173"/>
              <a:gd name="T6" fmla="*/ 1009650 w 869"/>
              <a:gd name="T7" fmla="*/ 1803401 h 1173"/>
              <a:gd name="T8" fmla="*/ 981075 w 869"/>
              <a:gd name="T9" fmla="*/ 1833563 h 1173"/>
              <a:gd name="T10" fmla="*/ 893762 w 869"/>
              <a:gd name="T11" fmla="*/ 1862138 h 1173"/>
              <a:gd name="T12" fmla="*/ 460375 w 869"/>
              <a:gd name="T13" fmla="*/ 1817688 h 1173"/>
              <a:gd name="T14" fmla="*/ 201612 w 869"/>
              <a:gd name="T15" fmla="*/ 1703388 h 1173"/>
              <a:gd name="T16" fmla="*/ 57150 w 869"/>
              <a:gd name="T17" fmla="*/ 1601788 h 1173"/>
              <a:gd name="T18" fmla="*/ 0 w 869"/>
              <a:gd name="T19" fmla="*/ 1516063 h 1173"/>
              <a:gd name="T20" fmla="*/ 128587 w 869"/>
              <a:gd name="T21" fmla="*/ 793750 h 1173"/>
              <a:gd name="T22" fmla="*/ 173037 w 869"/>
              <a:gd name="T23" fmla="*/ 374650 h 1173"/>
              <a:gd name="T24" fmla="*/ 244475 w 869"/>
              <a:gd name="T25" fmla="*/ 260350 h 1173"/>
              <a:gd name="T26" fmla="*/ 317500 w 869"/>
              <a:gd name="T27" fmla="*/ 215900 h 1173"/>
              <a:gd name="T28" fmla="*/ 490537 w 869"/>
              <a:gd name="T29" fmla="*/ 115888 h 1173"/>
              <a:gd name="T30" fmla="*/ 561975 w 869"/>
              <a:gd name="T31" fmla="*/ 71438 h 1173"/>
              <a:gd name="T32" fmla="*/ 677862 w 869"/>
              <a:gd name="T33" fmla="*/ 0 h 1173"/>
              <a:gd name="T34" fmla="*/ 1125537 w 869"/>
              <a:gd name="T35" fmla="*/ 130175 h 1173"/>
              <a:gd name="T36" fmla="*/ 1284287 w 869"/>
              <a:gd name="T37" fmla="*/ 317500 h 1173"/>
              <a:gd name="T38" fmla="*/ 1341437 w 869"/>
              <a:gd name="T39" fmla="*/ 404813 h 1173"/>
              <a:gd name="T40" fmla="*/ 1370012 w 869"/>
              <a:gd name="T41" fmla="*/ 490538 h 1173"/>
              <a:gd name="T42" fmla="*/ 1254125 w 869"/>
              <a:gd name="T43" fmla="*/ 1125538 h 1173"/>
              <a:gd name="T44" fmla="*/ 1196975 w 869"/>
              <a:gd name="T45" fmla="*/ 1255713 h 117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869"/>
              <a:gd name="T70" fmla="*/ 0 h 1173"/>
              <a:gd name="T71" fmla="*/ 869 w 869"/>
              <a:gd name="T72" fmla="*/ 1173 h 117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869" h="1173">
                <a:moveTo>
                  <a:pt x="754" y="791"/>
                </a:moveTo>
                <a:cubicBezTo>
                  <a:pt x="743" y="846"/>
                  <a:pt x="731" y="899"/>
                  <a:pt x="699" y="945"/>
                </a:cubicBezTo>
                <a:cubicBezTo>
                  <a:pt x="684" y="991"/>
                  <a:pt x="669" y="1036"/>
                  <a:pt x="654" y="1082"/>
                </a:cubicBezTo>
                <a:cubicBezTo>
                  <a:pt x="648" y="1100"/>
                  <a:pt x="649" y="1122"/>
                  <a:pt x="636" y="1136"/>
                </a:cubicBezTo>
                <a:cubicBezTo>
                  <a:pt x="630" y="1142"/>
                  <a:pt x="626" y="1151"/>
                  <a:pt x="618" y="1155"/>
                </a:cubicBezTo>
                <a:cubicBezTo>
                  <a:pt x="601" y="1164"/>
                  <a:pt x="563" y="1173"/>
                  <a:pt x="563" y="1173"/>
                </a:cubicBezTo>
                <a:cubicBezTo>
                  <a:pt x="471" y="1168"/>
                  <a:pt x="379" y="1170"/>
                  <a:pt x="290" y="1145"/>
                </a:cubicBezTo>
                <a:cubicBezTo>
                  <a:pt x="231" y="1129"/>
                  <a:pt x="182" y="1097"/>
                  <a:pt x="127" y="1073"/>
                </a:cubicBezTo>
                <a:cubicBezTo>
                  <a:pt x="93" y="1058"/>
                  <a:pt x="60" y="1039"/>
                  <a:pt x="36" y="1009"/>
                </a:cubicBezTo>
                <a:cubicBezTo>
                  <a:pt x="23" y="992"/>
                  <a:pt x="0" y="955"/>
                  <a:pt x="0" y="955"/>
                </a:cubicBezTo>
                <a:cubicBezTo>
                  <a:pt x="11" y="805"/>
                  <a:pt x="33" y="644"/>
                  <a:pt x="81" y="500"/>
                </a:cubicBezTo>
                <a:cubicBezTo>
                  <a:pt x="92" y="412"/>
                  <a:pt x="99" y="324"/>
                  <a:pt x="109" y="236"/>
                </a:cubicBezTo>
                <a:cubicBezTo>
                  <a:pt x="113" y="197"/>
                  <a:pt x="118" y="176"/>
                  <a:pt x="154" y="164"/>
                </a:cubicBezTo>
                <a:cubicBezTo>
                  <a:pt x="193" y="123"/>
                  <a:pt x="147" y="165"/>
                  <a:pt x="200" y="136"/>
                </a:cubicBezTo>
                <a:cubicBezTo>
                  <a:pt x="241" y="114"/>
                  <a:pt x="266" y="87"/>
                  <a:pt x="309" y="73"/>
                </a:cubicBezTo>
                <a:cubicBezTo>
                  <a:pt x="343" y="37"/>
                  <a:pt x="308" y="68"/>
                  <a:pt x="354" y="45"/>
                </a:cubicBezTo>
                <a:cubicBezTo>
                  <a:pt x="383" y="30"/>
                  <a:pt x="395" y="11"/>
                  <a:pt x="427" y="0"/>
                </a:cubicBezTo>
                <a:cubicBezTo>
                  <a:pt x="520" y="23"/>
                  <a:pt x="626" y="29"/>
                  <a:pt x="709" y="82"/>
                </a:cubicBezTo>
                <a:cubicBezTo>
                  <a:pt x="738" y="125"/>
                  <a:pt x="765" y="172"/>
                  <a:pt x="809" y="200"/>
                </a:cubicBezTo>
                <a:cubicBezTo>
                  <a:pt x="821" y="218"/>
                  <a:pt x="838" y="234"/>
                  <a:pt x="845" y="255"/>
                </a:cubicBezTo>
                <a:cubicBezTo>
                  <a:pt x="851" y="273"/>
                  <a:pt x="863" y="309"/>
                  <a:pt x="863" y="309"/>
                </a:cubicBezTo>
                <a:cubicBezTo>
                  <a:pt x="858" y="436"/>
                  <a:pt x="869" y="596"/>
                  <a:pt x="790" y="709"/>
                </a:cubicBezTo>
                <a:cubicBezTo>
                  <a:pt x="787" y="717"/>
                  <a:pt x="776" y="791"/>
                  <a:pt x="754" y="791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52" name="Line 48"/>
          <p:cNvSpPr>
            <a:spLocks noChangeShapeType="1"/>
          </p:cNvSpPr>
          <p:nvPr/>
        </p:nvSpPr>
        <p:spPr bwMode="auto">
          <a:xfrm flipV="1">
            <a:off x="1676400" y="3095625"/>
            <a:ext cx="838200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endParaRPr lang="en-US"/>
          </a:p>
        </p:txBody>
      </p:sp>
      <p:sp>
        <p:nvSpPr>
          <p:cNvPr id="13353" name="Text Box 49"/>
          <p:cNvSpPr txBox="1">
            <a:spLocks noChangeArrowheads="1"/>
          </p:cNvSpPr>
          <p:nvPr/>
        </p:nvSpPr>
        <p:spPr bwMode="auto">
          <a:xfrm>
            <a:off x="762000" y="3324225"/>
            <a:ext cx="11303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rgbClr val="0000FF"/>
                </a:solidFill>
                <a:latin typeface="Calibri" pitchFamily="34" charset="0"/>
              </a:rPr>
              <a:t>cluster</a:t>
            </a:r>
          </a:p>
        </p:txBody>
      </p:sp>
      <p:sp>
        <p:nvSpPr>
          <p:cNvPr id="13354" name="Line 50"/>
          <p:cNvSpPr>
            <a:spLocks noChangeShapeType="1"/>
          </p:cNvSpPr>
          <p:nvPr/>
        </p:nvSpPr>
        <p:spPr bwMode="auto">
          <a:xfrm flipV="1">
            <a:off x="6629400" y="4772025"/>
            <a:ext cx="7620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endParaRPr lang="en-US"/>
          </a:p>
        </p:txBody>
      </p:sp>
      <p:sp>
        <p:nvSpPr>
          <p:cNvPr id="13355" name="Text Box 51"/>
          <p:cNvSpPr txBox="1">
            <a:spLocks noChangeArrowheads="1"/>
          </p:cNvSpPr>
          <p:nvPr/>
        </p:nvSpPr>
        <p:spPr bwMode="auto">
          <a:xfrm>
            <a:off x="7391400" y="4467225"/>
            <a:ext cx="124936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outliers</a:t>
            </a:r>
          </a:p>
        </p:txBody>
      </p:sp>
      <p:sp>
        <p:nvSpPr>
          <p:cNvPr id="13356" name="AutoShape 57"/>
          <p:cNvSpPr>
            <a:spLocks noChangeArrowheads="1"/>
          </p:cNvSpPr>
          <p:nvPr/>
        </p:nvSpPr>
        <p:spPr bwMode="auto">
          <a:xfrm>
            <a:off x="7086600" y="4162425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57" name="Line 58"/>
          <p:cNvSpPr>
            <a:spLocks noChangeShapeType="1"/>
          </p:cNvSpPr>
          <p:nvPr/>
        </p:nvSpPr>
        <p:spPr bwMode="auto">
          <a:xfrm>
            <a:off x="6934200" y="4238625"/>
            <a:ext cx="457200" cy="533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endParaRPr lang="en-US"/>
          </a:p>
        </p:txBody>
      </p:sp>
      <p:sp>
        <p:nvSpPr>
          <p:cNvPr id="13358" name="Line 59"/>
          <p:cNvSpPr>
            <a:spLocks noChangeShapeType="1"/>
          </p:cNvSpPr>
          <p:nvPr/>
        </p:nvSpPr>
        <p:spPr bwMode="auto">
          <a:xfrm>
            <a:off x="7162800" y="4314825"/>
            <a:ext cx="22860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84288" y="457200"/>
            <a:ext cx="7297737" cy="782638"/>
          </a:xfrm>
        </p:spPr>
        <p:txBody>
          <a:bodyPr lIns="92075" tIns="46038" rIns="92075" bIns="46038"/>
          <a:lstStyle/>
          <a:p>
            <a:r>
              <a:rPr lang="en-US" smtClean="0"/>
              <a:t>Why do we cluster?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 lIns="92075" tIns="46038" rIns="92075" bIns="46038"/>
          <a:lstStyle/>
          <a:p>
            <a:r>
              <a:rPr lang="en-US" sz="2400" smtClean="0"/>
              <a:t>Clustering : given a collection of data objects group them so that</a:t>
            </a:r>
          </a:p>
          <a:p>
            <a:pPr lvl="1"/>
            <a:r>
              <a:rPr lang="en-US" sz="2000" smtClean="0"/>
              <a:t>Similar to one another within the same cluster</a:t>
            </a:r>
          </a:p>
          <a:p>
            <a:pPr lvl="1"/>
            <a:r>
              <a:rPr lang="en-US" sz="2000" smtClean="0"/>
              <a:t>Dissimilar to the objects in other clusters</a:t>
            </a:r>
          </a:p>
          <a:p>
            <a:endParaRPr lang="en-US" sz="2400" smtClean="0"/>
          </a:p>
          <a:p>
            <a:r>
              <a:rPr lang="en-US" sz="2400" smtClean="0"/>
              <a:t>Clustering  results  are used:</a:t>
            </a:r>
          </a:p>
          <a:p>
            <a:pPr lvl="1"/>
            <a:r>
              <a:rPr lang="en-US" sz="2000" smtClean="0"/>
              <a:t>As a </a:t>
            </a:r>
            <a:r>
              <a:rPr lang="en-US" sz="2000" smtClean="0">
                <a:solidFill>
                  <a:srgbClr val="0000FF"/>
                </a:solidFill>
              </a:rPr>
              <a:t>stand-alone tool</a:t>
            </a:r>
            <a:r>
              <a:rPr lang="en-US" sz="2000" smtClean="0"/>
              <a:t> to get insight into data distribution</a:t>
            </a:r>
          </a:p>
          <a:p>
            <a:pPr lvl="2"/>
            <a:r>
              <a:rPr lang="en-US" sz="1800" smtClean="0"/>
              <a:t>Visualization of clusters may unveil important information</a:t>
            </a:r>
          </a:p>
          <a:p>
            <a:pPr lvl="1"/>
            <a:r>
              <a:rPr lang="en-US" sz="2000" smtClean="0"/>
              <a:t>As a </a:t>
            </a:r>
            <a:r>
              <a:rPr lang="en-US" sz="2000" smtClean="0">
                <a:solidFill>
                  <a:srgbClr val="0000FF"/>
                </a:solidFill>
              </a:rPr>
              <a:t>preprocessing step</a:t>
            </a:r>
            <a:r>
              <a:rPr lang="en-US" sz="2000" smtClean="0"/>
              <a:t> for other algorithms</a:t>
            </a:r>
          </a:p>
          <a:p>
            <a:pPr lvl="2"/>
            <a:r>
              <a:rPr lang="en-US" sz="1800" smtClean="0"/>
              <a:t>Efficient indexing or compression often relies on clustering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84288" y="457200"/>
            <a:ext cx="7297737" cy="782638"/>
          </a:xfrm>
        </p:spPr>
        <p:txBody>
          <a:bodyPr lIns="92075" tIns="46038" rIns="92075" bIns="46038"/>
          <a:lstStyle/>
          <a:p>
            <a:r>
              <a:rPr lang="en-US" smtClean="0"/>
              <a:t>Applications of clustering?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876800"/>
          </a:xfrm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mtClean="0"/>
              <a:t>Image Processing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cluster images based on their visual content</a:t>
            </a:r>
          </a:p>
          <a:p>
            <a:pPr>
              <a:lnSpc>
                <a:spcPct val="90000"/>
              </a:lnSpc>
            </a:pPr>
            <a:r>
              <a:rPr lang="en-US" smtClean="0"/>
              <a:t>Web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Cluster groups of users based on their access patterns on webpages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Cluster webpages based on their content</a:t>
            </a: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mtClean="0"/>
              <a:t>Bioinformatics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Cluster similar proteins together (similarity wrt chemical structure and/or functionality etc)</a:t>
            </a:r>
          </a:p>
          <a:p>
            <a:pPr>
              <a:lnSpc>
                <a:spcPct val="90000"/>
              </a:lnSpc>
            </a:pPr>
            <a:r>
              <a:rPr lang="en-US" smtClean="0"/>
              <a:t>Many more…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clustering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Group observations into groups so that the observations belonging in the same group are similar, whereas observations in different groups are different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Basic questions: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What does “similar” mean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What is a good partition of the objects? I.e., how is the quality of a solution measured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How to find a good partition of the observations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07313" cy="828675"/>
          </a:xfrm>
        </p:spPr>
        <p:txBody>
          <a:bodyPr lIns="92075" tIns="46038" rIns="92075" bIns="46038"/>
          <a:lstStyle/>
          <a:p>
            <a:r>
              <a:rPr lang="en-US" smtClean="0"/>
              <a:t>Observations to cluster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924800" cy="5105400"/>
          </a:xfrm>
        </p:spPr>
        <p:txBody>
          <a:bodyPr lIns="92075" tIns="46038" rIns="92075" bIns="46038"/>
          <a:lstStyle/>
          <a:p>
            <a:pPr>
              <a:lnSpc>
                <a:spcPct val="140000"/>
              </a:lnSpc>
            </a:pPr>
            <a:r>
              <a:rPr lang="en-US" sz="1800" u="sng" smtClean="0"/>
              <a:t>Real-value attributes/variables</a:t>
            </a:r>
          </a:p>
          <a:p>
            <a:pPr lvl="1">
              <a:lnSpc>
                <a:spcPct val="140000"/>
              </a:lnSpc>
            </a:pPr>
            <a:r>
              <a:rPr lang="en-US" sz="1600" smtClean="0"/>
              <a:t>e.g., salary, height</a:t>
            </a:r>
          </a:p>
          <a:p>
            <a:pPr>
              <a:lnSpc>
                <a:spcPct val="140000"/>
              </a:lnSpc>
            </a:pPr>
            <a:r>
              <a:rPr lang="en-US" sz="1800" u="sng" smtClean="0"/>
              <a:t>Binary attributes</a:t>
            </a:r>
          </a:p>
          <a:p>
            <a:pPr lvl="1">
              <a:lnSpc>
                <a:spcPct val="140000"/>
              </a:lnSpc>
            </a:pPr>
            <a:r>
              <a:rPr lang="en-US" sz="1600" smtClean="0"/>
              <a:t>e.g., gender (M/F), has_cancer(T/F)</a:t>
            </a:r>
          </a:p>
          <a:p>
            <a:pPr>
              <a:lnSpc>
                <a:spcPct val="140000"/>
              </a:lnSpc>
            </a:pPr>
            <a:r>
              <a:rPr lang="en-US" sz="1800" u="sng" smtClean="0"/>
              <a:t>Nominal (categorical) attributes</a:t>
            </a:r>
          </a:p>
          <a:p>
            <a:pPr lvl="1">
              <a:lnSpc>
                <a:spcPct val="140000"/>
              </a:lnSpc>
            </a:pPr>
            <a:r>
              <a:rPr lang="en-US" sz="1600" smtClean="0"/>
              <a:t>e.g., religion (Christian, Muslim, Buddhist, Hindu, etc.)</a:t>
            </a:r>
          </a:p>
          <a:p>
            <a:pPr>
              <a:lnSpc>
                <a:spcPct val="140000"/>
              </a:lnSpc>
            </a:pPr>
            <a:r>
              <a:rPr lang="en-US" sz="1800" u="sng" smtClean="0"/>
              <a:t>Ordinal/Ranked attributes</a:t>
            </a:r>
          </a:p>
          <a:p>
            <a:pPr lvl="1">
              <a:lnSpc>
                <a:spcPct val="140000"/>
              </a:lnSpc>
            </a:pPr>
            <a:r>
              <a:rPr lang="en-US" sz="1600" smtClean="0"/>
              <a:t>e.g., military rank (soldier, sergeant, lutenant, captain, etc.)</a:t>
            </a:r>
          </a:p>
          <a:p>
            <a:pPr>
              <a:lnSpc>
                <a:spcPct val="140000"/>
              </a:lnSpc>
            </a:pPr>
            <a:r>
              <a:rPr lang="en-US" sz="1800" u="sng" smtClean="0"/>
              <a:t>Variables of mixed types</a:t>
            </a:r>
          </a:p>
          <a:p>
            <a:pPr lvl="1">
              <a:lnSpc>
                <a:spcPct val="140000"/>
              </a:lnSpc>
            </a:pPr>
            <a:r>
              <a:rPr lang="en-US" sz="1600" smtClean="0"/>
              <a:t>multiple attributes with various types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Observations to cluster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Usually data objects consist of a set of attributes (also known as </a:t>
            </a:r>
            <a:r>
              <a:rPr lang="en-US" b="1" dirty="0" smtClean="0"/>
              <a:t>dimensions</a:t>
            </a:r>
            <a:r>
              <a:rPr lang="en-US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J. Smith, 20, 200K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If all </a:t>
            </a:r>
            <a:r>
              <a:rPr lang="en-US" b="1" dirty="0" smtClean="0">
                <a:solidFill>
                  <a:schemeClr val="accent1"/>
                </a:solidFill>
              </a:rPr>
              <a:t>d</a:t>
            </a:r>
            <a:r>
              <a:rPr lang="en-US" dirty="0" smtClean="0"/>
              <a:t> dimensions are </a:t>
            </a:r>
            <a:r>
              <a:rPr lang="en-US" b="1" i="1" dirty="0" smtClean="0"/>
              <a:t>real-valued </a:t>
            </a:r>
            <a:r>
              <a:rPr lang="en-US" dirty="0" smtClean="0"/>
              <a:t>then we can </a:t>
            </a:r>
            <a:r>
              <a:rPr lang="en-US" b="1" i="1" dirty="0" smtClean="0"/>
              <a:t>visualize</a:t>
            </a:r>
            <a:r>
              <a:rPr lang="en-US" dirty="0" smtClean="0"/>
              <a:t> each data point as points in a </a:t>
            </a:r>
            <a:r>
              <a:rPr lang="en-US" b="1" i="1" dirty="0" smtClean="0">
                <a:solidFill>
                  <a:schemeClr val="accent1"/>
                </a:solidFill>
              </a:rPr>
              <a:t>d</a:t>
            </a:r>
            <a:r>
              <a:rPr lang="en-US" b="1" i="1" dirty="0" smtClean="0"/>
              <a:t>-dimensional space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If all </a:t>
            </a:r>
            <a:r>
              <a:rPr lang="en-US" b="1" dirty="0" smtClean="0">
                <a:solidFill>
                  <a:schemeClr val="accent1"/>
                </a:solidFill>
              </a:rPr>
              <a:t>d </a:t>
            </a:r>
            <a:r>
              <a:rPr lang="en-US" dirty="0" smtClean="0"/>
              <a:t>dimensions are </a:t>
            </a:r>
            <a:r>
              <a:rPr lang="en-US" b="1" i="1" dirty="0" smtClean="0"/>
              <a:t>binary</a:t>
            </a:r>
            <a:r>
              <a:rPr lang="en-US" dirty="0" smtClean="0"/>
              <a:t> then we can think of each data point as a </a:t>
            </a:r>
            <a:r>
              <a:rPr lang="en-US" b="1" i="1" dirty="0" smtClean="0"/>
              <a:t>binary vector  </a:t>
            </a:r>
            <a:endParaRPr lang="en-US" b="1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1625</Words>
  <Application>Microsoft Office PowerPoint</Application>
  <PresentationFormat>On-screen Show (4:3)</PresentationFormat>
  <Paragraphs>301</Paragraphs>
  <Slides>34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Office Theme</vt:lpstr>
      <vt:lpstr>Equation</vt:lpstr>
      <vt:lpstr>Microsoft Equation 3.0</vt:lpstr>
      <vt:lpstr>Clustering: Partition Clustering</vt:lpstr>
      <vt:lpstr>Lecture outline</vt:lpstr>
      <vt:lpstr>What is clustering?</vt:lpstr>
      <vt:lpstr>Outliers </vt:lpstr>
      <vt:lpstr>Why do we cluster?</vt:lpstr>
      <vt:lpstr>Applications of clustering?</vt:lpstr>
      <vt:lpstr>The clustering task</vt:lpstr>
      <vt:lpstr>Observations to cluster</vt:lpstr>
      <vt:lpstr>Observations to cluster</vt:lpstr>
      <vt:lpstr>Distance functions</vt:lpstr>
      <vt:lpstr>Data Structures</vt:lpstr>
      <vt:lpstr>Distance functions for binary vectors</vt:lpstr>
      <vt:lpstr>Distance functions for real-valued vectors</vt:lpstr>
      <vt:lpstr>Distance functions for real-valued vectors</vt:lpstr>
      <vt:lpstr>Partitioning algorithms: basic concept</vt:lpstr>
      <vt:lpstr>The k-means problem</vt:lpstr>
      <vt:lpstr>Algorithmic properties of the k-means problem</vt:lpstr>
      <vt:lpstr>The k-means algorithm</vt:lpstr>
      <vt:lpstr>Properties of the k-means algorithm</vt:lpstr>
      <vt:lpstr>Two different K-means Clusterings</vt:lpstr>
      <vt:lpstr>Discussion k-means algorithm</vt:lpstr>
      <vt:lpstr>Some alternatives to random initialization of the central points</vt:lpstr>
      <vt:lpstr>The k-median problem</vt:lpstr>
      <vt:lpstr>The k-medoids algorithm</vt:lpstr>
      <vt:lpstr>Discussion of PAM algorithm</vt:lpstr>
      <vt:lpstr>CLARA (Clustering Large Applications)</vt:lpstr>
      <vt:lpstr>The k-center problem</vt:lpstr>
      <vt:lpstr>Algorithmic properties of the k-centers problem</vt:lpstr>
      <vt:lpstr>The furthest-first traversal algorithm</vt:lpstr>
      <vt:lpstr>The furthest-first traversal is a 2-approximation algorithm</vt:lpstr>
      <vt:lpstr>The furthest-first traversal is a 2-approximation algorithm</vt:lpstr>
      <vt:lpstr>The furthest-first traversal is a 2-approximation algorithm</vt:lpstr>
      <vt:lpstr>What is the right number of clusters?</vt:lpstr>
      <vt:lpstr> Occam’s razor and the minimum description length principle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Cluster Analysis</dc:title>
  <dc:creator>Evimaria</dc:creator>
  <cp:lastModifiedBy>Windows User</cp:lastModifiedBy>
  <cp:revision>85</cp:revision>
  <dcterms:created xsi:type="dcterms:W3CDTF">2009-09-14T03:33:17Z</dcterms:created>
  <dcterms:modified xsi:type="dcterms:W3CDTF">2011-10-06T20:54:52Z</dcterms:modified>
</cp:coreProperties>
</file>