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376" r:id="rId2"/>
    <p:sldId id="337" r:id="rId3"/>
    <p:sldId id="339" r:id="rId4"/>
    <p:sldId id="340" r:id="rId5"/>
    <p:sldId id="375" r:id="rId6"/>
    <p:sldId id="341" r:id="rId7"/>
    <p:sldId id="344" r:id="rId8"/>
    <p:sldId id="345" r:id="rId9"/>
    <p:sldId id="346" r:id="rId10"/>
    <p:sldId id="347" r:id="rId11"/>
    <p:sldId id="348" r:id="rId12"/>
    <p:sldId id="349" r:id="rId13"/>
    <p:sldId id="353" r:id="rId14"/>
    <p:sldId id="359" r:id="rId15"/>
    <p:sldId id="360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DejaVu LGC Sans"/>
        <a:cs typeface="DejaVu LGC San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DejaVu LGC Sans"/>
        <a:cs typeface="DejaVu LGC San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DejaVu LGC Sans"/>
        <a:cs typeface="DejaVu LGC San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DejaVu LGC Sans"/>
        <a:cs typeface="DejaVu LGC San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DejaVu LGC Sans"/>
        <a:cs typeface="DejaVu LGC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DejaVu LGC Sans"/>
        <a:cs typeface="DejaVu LGC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DejaVu LGC Sans"/>
        <a:cs typeface="DejaVu LGC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DejaVu LGC Sans"/>
        <a:cs typeface="DejaVu LGC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DejaVu LGC Sans"/>
        <a:cs typeface="DejaVu LGC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30" y="-10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defRPr/>
            </a:pPr>
            <a:endParaRPr lang="en-US"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defRPr/>
            </a:pPr>
            <a:endParaRPr lang="en-US"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defRPr/>
            </a:pPr>
            <a:endParaRPr lang="en-US"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fld id="{9048FB9E-72EA-472F-8C81-EC1C350961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46747AC4-2833-43C6-A8F0-D88520E9D53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7A9FF66D-5074-47C6-8AC5-340851907590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12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0EC4C09-D988-4333-92F1-74168DC6AE8A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13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AB653A9A-5BFE-4EC6-B039-3AD73BB2CBA8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14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7B4D92A0-150D-4977-AC4D-728DAB0F9518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15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BACF43D0-7CB3-4F5C-90B2-34FF4F81DBB4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3DBBCB9-95B5-4E94-9E85-DBD7E641AEC3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4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8B93804F-0ED6-4A9A-A18A-ED84E5E88630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6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EA7E4EB-3277-4DB5-B09B-78058240F006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7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4DC4B22-F4AD-4CE0-8F86-F554C095BEC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8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F624BDB-DF75-4D3C-B8A8-42042B9E3733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9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746C3622-613F-462C-91DC-2690075B1B4A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10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13BA095A-0B97-4DA7-BF7C-B8B494241F30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11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53B35-2900-4074-9F3B-0BE42ABDFB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A4098-E89E-44D3-B7DF-6BF24CD049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68DE-0F3F-45A7-9151-364891E40A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defRPr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DAD6-9D1D-42E4-8BD1-44357141D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defRPr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5E4D9-18F1-4E26-B5E3-B5E607B8E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C21A1-EA77-4714-8EB8-0C989E5487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D2E2-C85A-4B0C-BB19-86559D914A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80A4-994F-4D8C-87C2-B1CE371B9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1BF4C-757C-44C2-A643-BCC2E3602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C0724-50C0-45F9-BFAA-A2FDBA4F1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95D70-C901-447E-A88D-EBCAD792F0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98F45-499D-4366-83AC-CA74BBAEBB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0ABC-EF52-4B78-B4E7-0883B1D02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defRPr/>
            </a:pPr>
            <a:endParaRPr lang="en-US"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7EF8F43-C736-4517-9781-22F7B2688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2pPr>
      <a:lvl3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3pPr>
      <a:lvl4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4pPr>
      <a:lvl5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5pPr>
      <a:lvl6pPr marL="4572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6pPr>
      <a:lvl7pPr marL="9144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7pPr>
      <a:lvl8pPr marL="1371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8pPr>
      <a:lvl9pPr marL="18288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9pPr>
    </p:titleStyle>
    <p:bodyStyle>
      <a:lvl1pPr marL="341313" indent="-341313" algn="l" defTabSz="457200" rtl="0" eaLnBrk="0" fontAlgn="base" hangingPunct="0">
        <a:lnSpc>
          <a:spcPct val="9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Clustering </a:t>
            </a:r>
            <a:r>
              <a:rPr lang="en-US" sz="2800" dirty="0" smtClean="0"/>
              <a:t>aggregation 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Reference: A</a:t>
            </a:r>
            <a:r>
              <a:rPr lang="en-US" sz="2400" dirty="0" smtClean="0"/>
              <a:t>. </a:t>
            </a:r>
            <a:r>
              <a:rPr lang="en-US" sz="2400" dirty="0" err="1" smtClean="0"/>
              <a:t>Gionis</a:t>
            </a:r>
            <a:r>
              <a:rPr lang="en-US" sz="2400" dirty="0" smtClean="0"/>
              <a:t>, H. </a:t>
            </a:r>
            <a:r>
              <a:rPr lang="en-US" sz="2400" dirty="0" err="1" smtClean="0"/>
              <a:t>Mannila</a:t>
            </a:r>
            <a:r>
              <a:rPr lang="en-US" sz="2400" dirty="0" smtClean="0"/>
              <a:t>, P. </a:t>
            </a:r>
            <a:r>
              <a:rPr lang="en-US" sz="2400" dirty="0" err="1" smtClean="0"/>
              <a:t>Tsaparas</a:t>
            </a:r>
            <a:r>
              <a:rPr lang="en-US" sz="2400" dirty="0" smtClean="0"/>
              <a:t>: Clustering aggregation, ICDE </a:t>
            </a:r>
            <a:r>
              <a:rPr lang="en-US" sz="2400" dirty="0" smtClean="0"/>
              <a:t>2004</a:t>
            </a:r>
            <a:endParaRPr lang="en-US" sz="24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Co-clustering (or bi-clustering)</a:t>
            </a:r>
          </a:p>
          <a:p>
            <a:r>
              <a:rPr lang="en-US" sz="2400" dirty="0" smtClean="0"/>
              <a:t>References: </a:t>
            </a:r>
          </a:p>
          <a:p>
            <a:pPr lvl="1"/>
            <a:r>
              <a:rPr lang="en-US" sz="2000" dirty="0" smtClean="0"/>
              <a:t>A. </a:t>
            </a:r>
            <a:r>
              <a:rPr lang="en-US" sz="2000" dirty="0" err="1" smtClean="0"/>
              <a:t>Anagnostopoulos</a:t>
            </a:r>
            <a:r>
              <a:rPr lang="en-US" sz="2000" dirty="0" smtClean="0"/>
              <a:t>, A. </a:t>
            </a:r>
            <a:r>
              <a:rPr lang="en-US" sz="2000" dirty="0" err="1" smtClean="0"/>
              <a:t>Dasgupta</a:t>
            </a:r>
            <a:r>
              <a:rPr lang="en-US" sz="2000" dirty="0" smtClean="0"/>
              <a:t> and R. Kumar: Approximation Algorithms for co-clustering, PODS 2008.</a:t>
            </a:r>
          </a:p>
          <a:p>
            <a:pPr lvl="1"/>
            <a:r>
              <a:rPr lang="en-US" sz="2000" dirty="0" smtClean="0"/>
              <a:t>K. </a:t>
            </a:r>
            <a:r>
              <a:rPr lang="en-US" sz="2000" dirty="0" err="1" smtClean="0"/>
              <a:t>Puolamaki</a:t>
            </a:r>
            <a:r>
              <a:rPr lang="en-US" sz="2000" dirty="0" smtClean="0"/>
              <a:t>. S. </a:t>
            </a:r>
            <a:r>
              <a:rPr lang="en-US" sz="2000" dirty="0" err="1" smtClean="0"/>
              <a:t>Hanhijarvi</a:t>
            </a:r>
            <a:r>
              <a:rPr lang="en-US" sz="2000" dirty="0" smtClean="0"/>
              <a:t> and G. </a:t>
            </a:r>
            <a:r>
              <a:rPr lang="en-US" sz="2000" dirty="0" err="1" smtClean="0"/>
              <a:t>Garriga</a:t>
            </a:r>
            <a:r>
              <a:rPr lang="en-US" sz="2000" dirty="0" smtClean="0"/>
              <a:t>: An approximation ratio for </a:t>
            </a:r>
            <a:r>
              <a:rPr lang="en-US" sz="2000" dirty="0" err="1" smtClean="0"/>
              <a:t>biclustering</a:t>
            </a:r>
            <a:r>
              <a:rPr lang="en-US" sz="2000" dirty="0" smtClean="0"/>
              <a:t>, Information Processing Letters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clustering aggregation?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Privacy preserving clustering</a:t>
            </a:r>
          </a:p>
          <a:p>
            <a:pPr lvl="1" eaLnBrk="1" hangingPunct="1"/>
            <a:r>
              <a:rPr lang="en-US" smtClean="0"/>
              <a:t>different companies have data for the same users. They can compute an aggregate clustering without sharing the actual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Complexity of Clustering Aggregation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/>
            <a:r>
              <a:rPr lang="en-US" sz="2400" smtClean="0"/>
              <a:t>The clustering aggregation problem is NP-hard</a:t>
            </a:r>
          </a:p>
          <a:p>
            <a:pPr lvl="1" eaLnBrk="1" hangingPunct="1"/>
            <a:r>
              <a:rPr lang="en-US" sz="2000" smtClean="0"/>
              <a:t>the median partition problem [Barthelemy and LeClerc 1995].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400" smtClean="0"/>
              <a:t>Look for heuristics and approximate solutions.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>
              <a:solidFill>
                <a:srgbClr val="0066FF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987675" y="5013325"/>
            <a:ext cx="286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/>
              <a:t>ALG(I) ≤ c OPT(I)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 simple </a:t>
            </a:r>
            <a:r>
              <a:rPr lang="en-US" sz="4000" b="1" smtClean="0">
                <a:solidFill>
                  <a:schemeClr val="accent2"/>
                </a:solidFill>
              </a:rPr>
              <a:t>2</a:t>
            </a:r>
            <a:r>
              <a:rPr lang="en-US" sz="4000" smtClean="0"/>
              <a:t>-approximation algorithm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disagreement distance </a:t>
            </a:r>
            <a:r>
              <a:rPr lang="en-US" b="1" smtClean="0">
                <a:solidFill>
                  <a:srgbClr val="0066FF"/>
                </a:solidFill>
              </a:rPr>
              <a:t>D(C,P)</a:t>
            </a:r>
            <a:r>
              <a:rPr lang="en-US" smtClean="0"/>
              <a:t> is a metric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algorithm </a:t>
            </a:r>
            <a:r>
              <a:rPr lang="en-US" b="1" smtClean="0">
                <a:solidFill>
                  <a:schemeClr val="bg2"/>
                </a:solidFill>
              </a:rPr>
              <a:t>BEST</a:t>
            </a:r>
            <a:r>
              <a:rPr lang="en-US" smtClean="0"/>
              <a:t>: Select among the input clusterings the clustering </a:t>
            </a:r>
            <a:r>
              <a:rPr lang="en-US" b="1" smtClean="0">
                <a:solidFill>
                  <a:srgbClr val="FF9900"/>
                </a:solidFill>
              </a:rPr>
              <a:t>C</a:t>
            </a:r>
            <a:r>
              <a:rPr lang="en-US" b="1" baseline="30000" smtClean="0">
                <a:solidFill>
                  <a:srgbClr val="FF9900"/>
                </a:solidFill>
              </a:rPr>
              <a:t>*</a:t>
            </a:r>
            <a:r>
              <a:rPr lang="en-US" smtClean="0"/>
              <a:t> that minimizes </a:t>
            </a:r>
            <a:r>
              <a:rPr lang="en-US" b="1" smtClean="0">
                <a:solidFill>
                  <a:srgbClr val="0066FF"/>
                </a:solidFill>
              </a:rPr>
              <a:t>D(C</a:t>
            </a:r>
            <a:r>
              <a:rPr lang="en-US" b="1" baseline="30000" smtClean="0">
                <a:solidFill>
                  <a:srgbClr val="0066FF"/>
                </a:solidFill>
              </a:rPr>
              <a:t>*</a:t>
            </a:r>
            <a:r>
              <a:rPr lang="en-US" b="1" smtClean="0">
                <a:solidFill>
                  <a:srgbClr val="0066FF"/>
                </a:solidFill>
              </a:rPr>
              <a:t>).</a:t>
            </a:r>
          </a:p>
          <a:p>
            <a:pPr lvl="1" eaLnBrk="1" hangingPunct="1"/>
            <a:r>
              <a:rPr lang="en-US" smtClean="0"/>
              <a:t>a </a:t>
            </a:r>
            <a:r>
              <a:rPr lang="en-US" smtClean="0">
                <a:solidFill>
                  <a:srgbClr val="009900"/>
                </a:solidFill>
              </a:rPr>
              <a:t>2</a:t>
            </a:r>
            <a:r>
              <a:rPr lang="en-US" smtClean="0"/>
              <a:t>-approximate solution. Why?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3-approximation algorithm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solidFill>
                  <a:schemeClr val="bg2"/>
                </a:solidFill>
              </a:rPr>
              <a:t>BALLS</a:t>
            </a:r>
            <a:r>
              <a:rPr lang="en-US" dirty="0" smtClean="0"/>
              <a:t> algorithm: </a:t>
            </a:r>
          </a:p>
          <a:p>
            <a:pPr lvl="1" eaLnBrk="1" hangingPunct="1"/>
            <a:r>
              <a:rPr lang="en-US" dirty="0" smtClean="0"/>
              <a:t>Select a point </a:t>
            </a:r>
            <a:r>
              <a:rPr lang="en-US" b="1" dirty="0" smtClean="0">
                <a:solidFill>
                  <a:srgbClr val="0066FF"/>
                </a:solidFill>
              </a:rPr>
              <a:t>x</a:t>
            </a:r>
            <a:r>
              <a:rPr lang="en-US" dirty="0" smtClean="0"/>
              <a:t> and look at the set of points </a:t>
            </a:r>
            <a:r>
              <a:rPr lang="en-US" b="1" dirty="0" smtClean="0">
                <a:solidFill>
                  <a:schemeClr val="accent2"/>
                </a:solidFill>
              </a:rPr>
              <a:t>B</a:t>
            </a:r>
            <a:r>
              <a:rPr lang="en-US" dirty="0" smtClean="0"/>
              <a:t> within distance </a:t>
            </a:r>
            <a:r>
              <a:rPr lang="en-US" b="1" dirty="0" smtClean="0">
                <a:solidFill>
                  <a:srgbClr val="009900"/>
                </a:solidFill>
              </a:rPr>
              <a:t>½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0066FF"/>
                </a:solidFill>
              </a:rPr>
              <a:t>x</a:t>
            </a:r>
          </a:p>
          <a:p>
            <a:pPr lvl="1" eaLnBrk="1" hangingPunct="1"/>
            <a:r>
              <a:rPr lang="en-US" dirty="0" smtClean="0"/>
              <a:t>If the average distance of </a:t>
            </a:r>
            <a:r>
              <a:rPr lang="en-US" b="1" dirty="0" smtClean="0">
                <a:solidFill>
                  <a:srgbClr val="0066FF"/>
                </a:solidFill>
              </a:rPr>
              <a:t>x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33CC"/>
                </a:solidFill>
              </a:rPr>
              <a:t>B</a:t>
            </a:r>
            <a:r>
              <a:rPr lang="en-US" dirty="0" smtClean="0"/>
              <a:t> is less than </a:t>
            </a:r>
            <a:r>
              <a:rPr lang="en-US" dirty="0" smtClean="0">
                <a:solidFill>
                  <a:srgbClr val="009900"/>
                </a:solidFill>
              </a:rPr>
              <a:t>¼</a:t>
            </a:r>
            <a:r>
              <a:rPr lang="en-US" dirty="0" smtClean="0"/>
              <a:t> then create the cluster </a:t>
            </a:r>
            <a:r>
              <a:rPr lang="en-US" b="1" dirty="0" smtClean="0">
                <a:solidFill>
                  <a:srgbClr val="0033CC"/>
                </a:solidFill>
              </a:rPr>
              <a:t>B</a:t>
            </a:r>
            <a:r>
              <a:rPr lang="en-US" sz="2400" b="1" dirty="0" smtClean="0">
                <a:solidFill>
                  <a:srgbClr val="0033CC"/>
                </a:solidFill>
                <a:sym typeface="SymbolPS"/>
              </a:rPr>
              <a:t>U</a:t>
            </a:r>
            <a:r>
              <a:rPr lang="en-US" b="1" dirty="0" smtClean="0">
                <a:solidFill>
                  <a:srgbClr val="0033CC"/>
                </a:solidFill>
                <a:sym typeface="SymbolPS"/>
              </a:rPr>
              <a:t>{p</a:t>
            </a:r>
            <a:r>
              <a:rPr lang="en-US" b="1" dirty="0" smtClean="0">
                <a:solidFill>
                  <a:srgbClr val="0033CC"/>
                </a:solidFill>
                <a:sym typeface="SymbolPS"/>
              </a:rPr>
              <a:t>}</a:t>
            </a:r>
          </a:p>
          <a:p>
            <a:pPr lvl="1" eaLnBrk="1" hangingPunct="1"/>
            <a:r>
              <a:rPr lang="en-US" dirty="0" smtClean="0">
                <a:sym typeface="SymbolPS"/>
              </a:rPr>
              <a:t>Otherwise, create a singleton cluster </a:t>
            </a:r>
            <a:r>
              <a:rPr lang="en-US" b="1" dirty="0" smtClean="0">
                <a:solidFill>
                  <a:srgbClr val="0033CC"/>
                </a:solidFill>
                <a:sym typeface="SymbolPS"/>
              </a:rPr>
              <a:t>{p}</a:t>
            </a:r>
          </a:p>
          <a:p>
            <a:pPr lvl="1" eaLnBrk="1" hangingPunct="1"/>
            <a:r>
              <a:rPr lang="en-US" dirty="0" smtClean="0">
                <a:sym typeface="SymbolPS"/>
              </a:rPr>
              <a:t>Repeat until all points are exhausted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Theorem: The </a:t>
            </a:r>
            <a:r>
              <a:rPr lang="en-US" b="1" dirty="0" smtClean="0"/>
              <a:t>BALLS</a:t>
            </a:r>
            <a:r>
              <a:rPr lang="en-US" dirty="0" smtClean="0"/>
              <a:t> algorithm has </a:t>
            </a:r>
            <a:r>
              <a:rPr lang="en-US" dirty="0" smtClean="0">
                <a:solidFill>
                  <a:schemeClr val="tx2"/>
                </a:solidFill>
              </a:rPr>
              <a:t>worst-case</a:t>
            </a:r>
            <a:r>
              <a:rPr lang="en-US" dirty="0" smtClean="0"/>
              <a:t> approximation factor </a:t>
            </a:r>
            <a:r>
              <a:rPr lang="en-US" b="1" dirty="0" smtClean="0">
                <a:solidFill>
                  <a:srgbClr val="0099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algorithms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bg2"/>
                </a:solidFill>
              </a:rPr>
              <a:t>AGGLO</a:t>
            </a:r>
            <a:r>
              <a:rPr lang="en-US" sz="2400" smtClean="0"/>
              <a:t>: </a:t>
            </a:r>
          </a:p>
          <a:p>
            <a:pPr lvl="1" eaLnBrk="1" hangingPunct="1"/>
            <a:r>
              <a:rPr lang="en-US" sz="2000" smtClean="0"/>
              <a:t>Start with all points in singleton clusters</a:t>
            </a:r>
          </a:p>
          <a:p>
            <a:pPr lvl="1" eaLnBrk="1" hangingPunct="1"/>
            <a:r>
              <a:rPr lang="en-US" sz="2000" smtClean="0"/>
              <a:t>Merge the two clusters with the smallest average inter-cluster edge weight</a:t>
            </a:r>
          </a:p>
          <a:p>
            <a:pPr lvl="1" eaLnBrk="1" hangingPunct="1"/>
            <a:r>
              <a:rPr lang="en-US" sz="2000" smtClean="0"/>
              <a:t>Repeat until the average weight is more than </a:t>
            </a:r>
            <a:r>
              <a:rPr lang="en-US" sz="2000" smtClean="0">
                <a:solidFill>
                  <a:srgbClr val="009900"/>
                </a:solidFill>
              </a:rPr>
              <a:t>½</a:t>
            </a:r>
            <a:r>
              <a:rPr lang="en-US" sz="2000" smtClean="0"/>
              <a:t>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>
                <a:solidFill>
                  <a:schemeClr val="bg2"/>
                </a:solidFill>
              </a:rPr>
              <a:t>LOCAL</a:t>
            </a:r>
            <a:r>
              <a:rPr lang="en-US" sz="2400" smtClean="0"/>
              <a:t>: </a:t>
            </a:r>
          </a:p>
          <a:p>
            <a:pPr lvl="1" eaLnBrk="1" hangingPunct="1"/>
            <a:r>
              <a:rPr lang="en-US" sz="2000" smtClean="0"/>
              <a:t>Start with a random partition of the points </a:t>
            </a:r>
          </a:p>
          <a:p>
            <a:pPr lvl="1" eaLnBrk="1" hangingPunct="1"/>
            <a:r>
              <a:rPr lang="en-US" sz="2000" smtClean="0"/>
              <a:t>Remove a point from a cluster and try to merge it to another cluster, or create a singleton to improve the cost of aggregation. </a:t>
            </a:r>
          </a:p>
          <a:p>
            <a:pPr lvl="1" eaLnBrk="1" hangingPunct="1"/>
            <a:r>
              <a:rPr lang="en-US" sz="2000" smtClean="0"/>
              <a:t>Repeat until no further improvements are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Clustering Robustness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26628" name="Picture 4" descr="mi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692275"/>
            <a:ext cx="2735262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mix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700213"/>
            <a:ext cx="27368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ix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700213"/>
            <a:ext cx="27368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mix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241800"/>
            <a:ext cx="28813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mix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4179888"/>
            <a:ext cx="295275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1" name="Picture 9" descr="mix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325" y="4221163"/>
            <a:ext cx="291306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6555E-6 L -0.33646 -0.219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46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Clustering </a:t>
            </a:r>
            <a:r>
              <a:rPr lang="en-US" sz="2800" dirty="0" smtClean="0"/>
              <a:t>aggregation 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Reference: A</a:t>
            </a:r>
            <a:r>
              <a:rPr lang="en-US" sz="2400" dirty="0" smtClean="0"/>
              <a:t>. </a:t>
            </a:r>
            <a:r>
              <a:rPr lang="en-US" sz="2400" dirty="0" err="1" smtClean="0"/>
              <a:t>Gionis</a:t>
            </a:r>
            <a:r>
              <a:rPr lang="en-US" sz="2400" dirty="0" smtClean="0"/>
              <a:t>, H. </a:t>
            </a:r>
            <a:r>
              <a:rPr lang="en-US" sz="2400" dirty="0" err="1" smtClean="0"/>
              <a:t>Mannila</a:t>
            </a:r>
            <a:r>
              <a:rPr lang="en-US" sz="2400" dirty="0" smtClean="0"/>
              <a:t>, P. </a:t>
            </a:r>
            <a:r>
              <a:rPr lang="en-US" sz="2400" dirty="0" err="1" smtClean="0"/>
              <a:t>Tsaparas</a:t>
            </a:r>
            <a:r>
              <a:rPr lang="en-US" sz="2400" dirty="0" smtClean="0"/>
              <a:t>: Clustering aggregation, ICDE </a:t>
            </a:r>
            <a:r>
              <a:rPr lang="en-US" sz="2400" dirty="0" smtClean="0"/>
              <a:t>2004</a:t>
            </a:r>
            <a:endParaRPr lang="en-US" sz="24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Co-clustering (or bi-clustering)</a:t>
            </a:r>
          </a:p>
          <a:p>
            <a:r>
              <a:rPr lang="en-US" sz="2400" dirty="0" smtClean="0"/>
              <a:t>References: </a:t>
            </a:r>
          </a:p>
          <a:p>
            <a:pPr lvl="1"/>
            <a:r>
              <a:rPr lang="en-US" sz="2000" dirty="0" smtClean="0"/>
              <a:t>A. </a:t>
            </a:r>
            <a:r>
              <a:rPr lang="en-US" sz="2000" dirty="0" err="1" smtClean="0"/>
              <a:t>Anagnostopoulos</a:t>
            </a:r>
            <a:r>
              <a:rPr lang="en-US" sz="2000" dirty="0" smtClean="0"/>
              <a:t>, A. </a:t>
            </a:r>
            <a:r>
              <a:rPr lang="en-US" sz="2000" dirty="0" err="1" smtClean="0"/>
              <a:t>Dasgupta</a:t>
            </a:r>
            <a:r>
              <a:rPr lang="en-US" sz="2000" dirty="0" smtClean="0"/>
              <a:t> and R. Kumar: Approximation Algorithms for co-clustering, PODS 2008.</a:t>
            </a:r>
          </a:p>
          <a:p>
            <a:pPr lvl="1"/>
            <a:r>
              <a:rPr lang="en-US" sz="2000" dirty="0" smtClean="0"/>
              <a:t>K. </a:t>
            </a:r>
            <a:r>
              <a:rPr lang="en-US" sz="2000" dirty="0" err="1" smtClean="0"/>
              <a:t>Puolamaki</a:t>
            </a:r>
            <a:r>
              <a:rPr lang="en-US" sz="2000" dirty="0" smtClean="0"/>
              <a:t>. S. </a:t>
            </a:r>
            <a:r>
              <a:rPr lang="en-US" sz="2000" dirty="0" err="1" smtClean="0"/>
              <a:t>Hanhijarvi</a:t>
            </a:r>
            <a:r>
              <a:rPr lang="en-US" sz="2000" dirty="0" smtClean="0"/>
              <a:t> and G. </a:t>
            </a:r>
            <a:r>
              <a:rPr lang="en-US" sz="2000" dirty="0" err="1" smtClean="0"/>
              <a:t>Garriga</a:t>
            </a:r>
            <a:r>
              <a:rPr lang="en-US" sz="2000" dirty="0" smtClean="0"/>
              <a:t>: An approximation ratio for </a:t>
            </a:r>
            <a:r>
              <a:rPr lang="en-US" sz="2000" dirty="0" err="1" smtClean="0"/>
              <a:t>biclustering</a:t>
            </a:r>
            <a:r>
              <a:rPr lang="en-US" sz="2000" dirty="0" smtClean="0"/>
              <a:t>, Information Processing Letters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0"/>
          <p:cNvSpPr txBox="1">
            <a:spLocks noChangeArrowheads="1"/>
          </p:cNvSpPr>
          <p:nvPr/>
        </p:nvSpPr>
        <p:spPr bwMode="auto">
          <a:xfrm>
            <a:off x="5157788" y="6135688"/>
            <a:ext cx="511175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 b="1" i="1">
                <a:latin typeface="Times New Roman" pitchFamily="18" charset="0"/>
              </a:rPr>
              <a:t>A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22300" y="3538538"/>
            <a:ext cx="3182938" cy="30003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400" i="1" baseline="30000">
              <a:latin typeface="Times New Roman" pitchFamily="18" charset="0"/>
            </a:endParaRPr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1135063" y="3648075"/>
            <a:ext cx="1719262" cy="1536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>
          <a:xfrm>
            <a:off x="476250" y="0"/>
            <a:ext cx="8229600" cy="849313"/>
          </a:xfrm>
        </p:spPr>
        <p:txBody>
          <a:bodyPr anchor="t"/>
          <a:lstStyle/>
          <a:p>
            <a:pPr eaLnBrk="1" hangingPunct="1"/>
            <a:r>
              <a:rPr lang="en-US" smtClean="0"/>
              <a:t>Clustering</a:t>
            </a:r>
          </a:p>
        </p:txBody>
      </p:sp>
      <p:graphicFrame>
        <p:nvGraphicFramePr>
          <p:cNvPr id="68613" name="Group 5"/>
          <p:cNvGraphicFramePr>
            <a:graphicFrameLocks noGrp="1"/>
          </p:cNvGraphicFramePr>
          <p:nvPr>
            <p:ph idx="1"/>
          </p:nvPr>
        </p:nvGraphicFramePr>
        <p:xfrm>
          <a:off x="4206875" y="4014788"/>
          <a:ext cx="2339975" cy="2157413"/>
        </p:xfrm>
        <a:graphic>
          <a:graphicData uri="http://schemas.openxmlformats.org/drawingml/2006/table">
            <a:tbl>
              <a:tblPr/>
              <a:tblGrid>
                <a:gridCol w="390525"/>
                <a:gridCol w="388938"/>
                <a:gridCol w="390525"/>
                <a:gridCol w="390525"/>
                <a:gridCol w="388937"/>
                <a:gridCol w="390525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3" name="Oval 52"/>
          <p:cNvSpPr>
            <a:spLocks noChangeArrowheads="1"/>
          </p:cNvSpPr>
          <p:nvPr/>
        </p:nvSpPr>
        <p:spPr bwMode="auto">
          <a:xfrm>
            <a:off x="1903413" y="3759200"/>
            <a:ext cx="109537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894" name="Oval 53"/>
          <p:cNvSpPr>
            <a:spLocks noChangeArrowheads="1"/>
          </p:cNvSpPr>
          <p:nvPr/>
        </p:nvSpPr>
        <p:spPr bwMode="auto">
          <a:xfrm>
            <a:off x="2085975" y="4087813"/>
            <a:ext cx="109538" cy="1095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895" name="Oval 54"/>
          <p:cNvSpPr>
            <a:spLocks noChangeArrowheads="1"/>
          </p:cNvSpPr>
          <p:nvPr/>
        </p:nvSpPr>
        <p:spPr bwMode="auto">
          <a:xfrm>
            <a:off x="1390650" y="4416425"/>
            <a:ext cx="109538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896" name="Oval 55"/>
          <p:cNvSpPr>
            <a:spLocks noChangeArrowheads="1"/>
          </p:cNvSpPr>
          <p:nvPr/>
        </p:nvSpPr>
        <p:spPr bwMode="auto">
          <a:xfrm>
            <a:off x="1974850" y="4929188"/>
            <a:ext cx="109538" cy="1095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897" name="Oval 56"/>
          <p:cNvSpPr>
            <a:spLocks noChangeArrowheads="1"/>
          </p:cNvSpPr>
          <p:nvPr/>
        </p:nvSpPr>
        <p:spPr bwMode="auto">
          <a:xfrm>
            <a:off x="2341563" y="4635500"/>
            <a:ext cx="109537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898" name="Oval 57"/>
          <p:cNvSpPr>
            <a:spLocks noChangeArrowheads="1"/>
          </p:cNvSpPr>
          <p:nvPr/>
        </p:nvSpPr>
        <p:spPr bwMode="auto">
          <a:xfrm>
            <a:off x="1903413" y="6099175"/>
            <a:ext cx="109537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899" name="Oval 58"/>
          <p:cNvSpPr>
            <a:spLocks noChangeArrowheads="1"/>
          </p:cNvSpPr>
          <p:nvPr/>
        </p:nvSpPr>
        <p:spPr bwMode="auto">
          <a:xfrm>
            <a:off x="2232025" y="5807075"/>
            <a:ext cx="109538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900" name="Oval 59"/>
          <p:cNvSpPr>
            <a:spLocks noChangeArrowheads="1"/>
          </p:cNvSpPr>
          <p:nvPr/>
        </p:nvSpPr>
        <p:spPr bwMode="auto">
          <a:xfrm>
            <a:off x="1536700" y="5659438"/>
            <a:ext cx="1317625" cy="804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901" name="Oval 60"/>
          <p:cNvSpPr>
            <a:spLocks noChangeArrowheads="1"/>
          </p:cNvSpPr>
          <p:nvPr/>
        </p:nvSpPr>
        <p:spPr bwMode="auto">
          <a:xfrm>
            <a:off x="1828800" y="4306888"/>
            <a:ext cx="109538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902" name="Oval 61"/>
          <p:cNvSpPr>
            <a:spLocks noChangeArrowheads="1"/>
          </p:cNvSpPr>
          <p:nvPr/>
        </p:nvSpPr>
        <p:spPr bwMode="auto">
          <a:xfrm>
            <a:off x="2085975" y="5953125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5903" name="Line 62"/>
          <p:cNvSpPr>
            <a:spLocks noChangeShapeType="1"/>
          </p:cNvSpPr>
          <p:nvPr/>
        </p:nvSpPr>
        <p:spPr bwMode="auto">
          <a:xfrm>
            <a:off x="2085975" y="3832225"/>
            <a:ext cx="2047875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04" name="Line 63"/>
          <p:cNvSpPr>
            <a:spLocks noChangeShapeType="1"/>
          </p:cNvSpPr>
          <p:nvPr/>
        </p:nvSpPr>
        <p:spPr bwMode="auto">
          <a:xfrm>
            <a:off x="2195513" y="4160838"/>
            <a:ext cx="1938337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05" name="Line 64"/>
          <p:cNvSpPr>
            <a:spLocks noChangeShapeType="1"/>
          </p:cNvSpPr>
          <p:nvPr/>
        </p:nvSpPr>
        <p:spPr bwMode="auto">
          <a:xfrm>
            <a:off x="1536700" y="4489450"/>
            <a:ext cx="259715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06" name="Line 65"/>
          <p:cNvSpPr>
            <a:spLocks noChangeShapeType="1"/>
          </p:cNvSpPr>
          <p:nvPr/>
        </p:nvSpPr>
        <p:spPr bwMode="auto">
          <a:xfrm flipV="1">
            <a:off x="2414588" y="5734050"/>
            <a:ext cx="1719262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07" name="Line 66"/>
          <p:cNvSpPr>
            <a:spLocks noChangeShapeType="1"/>
          </p:cNvSpPr>
          <p:nvPr/>
        </p:nvSpPr>
        <p:spPr bwMode="auto">
          <a:xfrm flipV="1">
            <a:off x="2085975" y="6026150"/>
            <a:ext cx="2047875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08" name="Line 67"/>
          <p:cNvSpPr>
            <a:spLocks noChangeShapeType="1"/>
          </p:cNvSpPr>
          <p:nvPr/>
        </p:nvSpPr>
        <p:spPr bwMode="auto">
          <a:xfrm>
            <a:off x="255588" y="5549900"/>
            <a:ext cx="8302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9" name="Line 68"/>
          <p:cNvSpPr>
            <a:spLocks noChangeShapeType="1"/>
          </p:cNvSpPr>
          <p:nvPr/>
        </p:nvSpPr>
        <p:spPr bwMode="auto">
          <a:xfrm>
            <a:off x="2122488" y="5002213"/>
            <a:ext cx="2011362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10" name="Line 69"/>
          <p:cNvSpPr>
            <a:spLocks noChangeShapeType="1"/>
          </p:cNvSpPr>
          <p:nvPr/>
        </p:nvSpPr>
        <p:spPr bwMode="auto">
          <a:xfrm>
            <a:off x="2487613" y="4710113"/>
            <a:ext cx="1646237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11" name="Text Box 71"/>
          <p:cNvSpPr txBox="1">
            <a:spLocks noChangeArrowheads="1"/>
          </p:cNvSpPr>
          <p:nvPr/>
        </p:nvSpPr>
        <p:spPr bwMode="auto">
          <a:xfrm>
            <a:off x="438150" y="1162050"/>
            <a:ext cx="6362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 points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b="1" dirty="0" err="1">
                <a:solidFill>
                  <a:schemeClr val="tx1"/>
                </a:solidFill>
              </a:rPr>
              <a:t>R</a:t>
            </a:r>
            <a:r>
              <a:rPr lang="en-US" sz="2400" i="1" baseline="30000" dirty="0" err="1">
                <a:solidFill>
                  <a:schemeClr val="tx1"/>
                </a:solidFill>
                <a:latin typeface="Times New Roman" pitchFamily="18" charset="0"/>
              </a:rPr>
              <a:t>n</a:t>
            </a:r>
            <a:endParaRPr lang="en-US" sz="2400" baseline="30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Group them to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clusters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Represent them by a matrix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2400" dirty="0" err="1">
                <a:solidFill>
                  <a:schemeClr val="tx1"/>
                </a:solidFill>
                <a:sym typeface="Symbol" pitchFamily="18" charset="2"/>
              </a:rPr>
              <a:t>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R</a:t>
            </a:r>
            <a:r>
              <a:rPr lang="en-US" sz="2400" i="1" baseline="30000" dirty="0" err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sz="2400" baseline="30000" dirty="0" err="1">
                <a:solidFill>
                  <a:schemeClr val="tx1"/>
                </a:solidFill>
                <a:latin typeface="Times New Roman" pitchFamily="18" charset="0"/>
              </a:rPr>
              <a:t>×</a:t>
            </a:r>
            <a:r>
              <a:rPr lang="en-US" sz="2400" i="1" baseline="30000" dirty="0" err="1">
                <a:solidFill>
                  <a:schemeClr val="tx1"/>
                </a:solidFill>
                <a:latin typeface="Times New Roman" pitchFamily="18" charset="0"/>
              </a:rPr>
              <a:t>n</a:t>
            </a:r>
            <a:endParaRPr lang="en-US" sz="2400" i="1" baseline="30000" dirty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2400" dirty="0">
                <a:solidFill>
                  <a:schemeClr val="tx1"/>
                </a:solidFill>
              </a:rPr>
              <a:t> A point corresponds to a row of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Cluster:</a:t>
            </a:r>
            <a:r>
              <a:rPr lang="en-US" sz="2400" dirty="0">
                <a:solidFill>
                  <a:schemeClr val="tx1"/>
                </a:solidFill>
              </a:rPr>
              <a:t> Partition the rows to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groups</a:t>
            </a:r>
          </a:p>
        </p:txBody>
      </p:sp>
      <p:sp>
        <p:nvSpPr>
          <p:cNvPr id="35912" name="Line 72"/>
          <p:cNvSpPr>
            <a:spLocks noChangeShapeType="1"/>
          </p:cNvSpPr>
          <p:nvPr/>
        </p:nvSpPr>
        <p:spPr bwMode="auto">
          <a:xfrm>
            <a:off x="6986588" y="4014788"/>
            <a:ext cx="0" cy="2157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913" name="Text Box 73"/>
          <p:cNvSpPr txBox="1">
            <a:spLocks noChangeArrowheads="1"/>
          </p:cNvSpPr>
          <p:nvPr/>
        </p:nvSpPr>
        <p:spPr bwMode="auto">
          <a:xfrm>
            <a:off x="6804025" y="4856163"/>
            <a:ext cx="4397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 b="1" i="1">
                <a:solidFill>
                  <a:schemeClr val="tx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35914" name="Line 74"/>
          <p:cNvSpPr>
            <a:spLocks noChangeShapeType="1"/>
          </p:cNvSpPr>
          <p:nvPr/>
        </p:nvSpPr>
        <p:spPr bwMode="auto">
          <a:xfrm>
            <a:off x="4206875" y="3721100"/>
            <a:ext cx="2341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915" name="Text Box 75"/>
          <p:cNvSpPr txBox="1">
            <a:spLocks noChangeArrowheads="1"/>
          </p:cNvSpPr>
          <p:nvPr/>
        </p:nvSpPr>
        <p:spPr bwMode="auto">
          <a:xfrm>
            <a:off x="5194300" y="3465513"/>
            <a:ext cx="3286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 b="1" i="1">
                <a:solidFill>
                  <a:schemeClr val="tx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585788" y="3502025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/>
              <a:t>R</a:t>
            </a:r>
            <a:r>
              <a:rPr lang="en-US" sz="2400" i="1" baseline="30000"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ransition advTm="5157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3"/>
          <p:cNvSpPr>
            <a:spLocks noChangeArrowheads="1"/>
          </p:cNvSpPr>
          <p:nvPr/>
        </p:nvSpPr>
        <p:spPr bwMode="auto">
          <a:xfrm>
            <a:off x="3913188" y="3429000"/>
            <a:ext cx="987425" cy="1390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9313"/>
          </a:xfrm>
        </p:spPr>
        <p:txBody>
          <a:bodyPr anchor="t"/>
          <a:lstStyle/>
          <a:p>
            <a:pPr eaLnBrk="1" hangingPunct="1"/>
            <a:r>
              <a:rPr lang="en-US" smtClean="0"/>
              <a:t>Co-Clustering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/>
        </p:nvGraphicFramePr>
        <p:xfrm>
          <a:off x="2743200" y="3392488"/>
          <a:ext cx="2232025" cy="2057403"/>
        </p:xfrm>
        <a:graphic>
          <a:graphicData uri="http://schemas.openxmlformats.org/drawingml/2006/table">
            <a:tbl>
              <a:tblPr/>
              <a:tblGrid>
                <a:gridCol w="373063"/>
                <a:gridCol w="371475"/>
                <a:gridCol w="371475"/>
                <a:gridCol w="371475"/>
                <a:gridCol w="371475"/>
                <a:gridCol w="373062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5" name="Text Box 90"/>
          <p:cNvSpPr txBox="1">
            <a:spLocks noChangeArrowheads="1"/>
          </p:cNvSpPr>
          <p:nvPr/>
        </p:nvSpPr>
        <p:spPr bwMode="auto">
          <a:xfrm>
            <a:off x="3657600" y="5549900"/>
            <a:ext cx="51276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6916" name="Line 94"/>
          <p:cNvSpPr>
            <a:spLocks noChangeShapeType="1"/>
          </p:cNvSpPr>
          <p:nvPr/>
        </p:nvSpPr>
        <p:spPr bwMode="auto">
          <a:xfrm>
            <a:off x="2743200" y="4891088"/>
            <a:ext cx="2232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7" name="Text Box 95"/>
          <p:cNvSpPr txBox="1">
            <a:spLocks noChangeArrowheads="1"/>
          </p:cNvSpPr>
          <p:nvPr/>
        </p:nvSpPr>
        <p:spPr bwMode="auto">
          <a:xfrm>
            <a:off x="255588" y="1014413"/>
            <a:ext cx="8705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b="1">
                <a:solidFill>
                  <a:srgbClr val="FF0000"/>
                </a:solidFill>
              </a:rPr>
              <a:t> Co-Clustering:</a:t>
            </a:r>
            <a:r>
              <a:rPr lang="en-US" sz="3200" b="1"/>
              <a:t> </a:t>
            </a:r>
            <a:r>
              <a:rPr lang="en-US" sz="3200" b="1">
                <a:solidFill>
                  <a:schemeClr val="tx1"/>
                </a:solidFill>
              </a:rPr>
              <a:t>Cluster rows and columns of </a:t>
            </a:r>
            <a:r>
              <a:rPr lang="en-US" sz="3200" b="1" i="1">
                <a:solidFill>
                  <a:schemeClr val="tx1"/>
                </a:solidFill>
                <a:latin typeface="Times New Roman" pitchFamily="18" charset="0"/>
              </a:rPr>
              <a:t>A </a:t>
            </a:r>
            <a:r>
              <a:rPr lang="en-US" sz="3200" b="1">
                <a:solidFill>
                  <a:schemeClr val="tx1"/>
                </a:solidFill>
              </a:rPr>
              <a:t>simultaneously:</a:t>
            </a:r>
          </a:p>
        </p:txBody>
      </p:sp>
      <p:sp>
        <p:nvSpPr>
          <p:cNvPr id="36918" name="Line 96"/>
          <p:cNvSpPr>
            <a:spLocks noChangeShapeType="1"/>
          </p:cNvSpPr>
          <p:nvPr/>
        </p:nvSpPr>
        <p:spPr bwMode="auto">
          <a:xfrm>
            <a:off x="3840163" y="3392488"/>
            <a:ext cx="0" cy="2047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9" name="Text Box 161"/>
          <p:cNvSpPr txBox="1">
            <a:spLocks noChangeArrowheads="1"/>
          </p:cNvSpPr>
          <p:nvPr/>
        </p:nvSpPr>
        <p:spPr bwMode="auto">
          <a:xfrm>
            <a:off x="1573213" y="4306888"/>
            <a:ext cx="89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800" b="1" i="1">
                <a:solidFill>
                  <a:schemeClr val="tx1"/>
                </a:solidFill>
                <a:latin typeface="Times New Roman" pitchFamily="18" charset="0"/>
              </a:rPr>
              <a:t>k </a:t>
            </a:r>
            <a:r>
              <a:rPr lang="en-US" sz="2800" b="1">
                <a:solidFill>
                  <a:schemeClr val="tx1"/>
                </a:solidFill>
              </a:rPr>
              <a:t>= 2</a:t>
            </a:r>
          </a:p>
        </p:txBody>
      </p:sp>
      <p:sp>
        <p:nvSpPr>
          <p:cNvPr id="36920" name="Text Box 162"/>
          <p:cNvSpPr txBox="1">
            <a:spLocks noChangeArrowheads="1"/>
          </p:cNvSpPr>
          <p:nvPr/>
        </p:nvSpPr>
        <p:spPr bwMode="auto">
          <a:xfrm>
            <a:off x="3365500" y="2733675"/>
            <a:ext cx="873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sz="2800" b="1" i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= 2</a:t>
            </a:r>
          </a:p>
        </p:txBody>
      </p:sp>
      <p:sp>
        <p:nvSpPr>
          <p:cNvPr id="36921" name="Text Box 164"/>
          <p:cNvSpPr txBox="1">
            <a:spLocks noChangeArrowheads="1"/>
          </p:cNvSpPr>
          <p:nvPr/>
        </p:nvSpPr>
        <p:spPr bwMode="auto">
          <a:xfrm>
            <a:off x="5962650" y="2990850"/>
            <a:ext cx="194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800" b="1">
                <a:solidFill>
                  <a:srgbClr val="FF0000"/>
                </a:solidFill>
              </a:rPr>
              <a:t>Co-cluster</a:t>
            </a:r>
          </a:p>
        </p:txBody>
      </p:sp>
      <p:sp>
        <p:nvSpPr>
          <p:cNvPr id="36922" name="Oval 165"/>
          <p:cNvSpPr>
            <a:spLocks noChangeArrowheads="1"/>
          </p:cNvSpPr>
          <p:nvPr/>
        </p:nvSpPr>
        <p:spPr bwMode="auto">
          <a:xfrm>
            <a:off x="5815013" y="2843213"/>
            <a:ext cx="2268537" cy="8413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6923" name="Line 166"/>
          <p:cNvSpPr>
            <a:spLocks noChangeShapeType="1"/>
          </p:cNvSpPr>
          <p:nvPr/>
        </p:nvSpPr>
        <p:spPr bwMode="auto">
          <a:xfrm flipH="1">
            <a:off x="4937125" y="3575050"/>
            <a:ext cx="1244600" cy="292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3526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87412"/>
          </a:xfrm>
        </p:spPr>
        <p:txBody>
          <a:bodyPr anchor="t"/>
          <a:lstStyle/>
          <a:p>
            <a:pPr eaLnBrk="1" hangingPunct="1"/>
            <a:r>
              <a:rPr lang="en-US" smtClean="0"/>
              <a:t>Motivation: Sponsored Search</a:t>
            </a:r>
          </a:p>
        </p:txBody>
      </p:sp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1271588"/>
            <a:ext cx="5392737" cy="2898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549275" y="4562475"/>
            <a:ext cx="81565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200"/>
              <a:t>Main revenue for search engines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200"/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200"/>
              <a:t> </a:t>
            </a:r>
            <a:r>
              <a:rPr lang="en-US" sz="2200">
                <a:solidFill>
                  <a:schemeClr val="tx1"/>
                </a:solidFill>
              </a:rPr>
              <a:t>Advertisers bid on keywords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A user makes a query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Show ads of advertisers that are relevant and have high bids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User clicks or not an ad</a:t>
            </a: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5705475" y="1746250"/>
            <a:ext cx="1208088" cy="24145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7607300" y="1855788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rgbClr val="FF0000"/>
                </a:solidFill>
              </a:rPr>
              <a:t>Ads</a:t>
            </a:r>
          </a:p>
        </p:txBody>
      </p:sp>
      <p:sp>
        <p:nvSpPr>
          <p:cNvPr id="37895" name="Line 11"/>
          <p:cNvSpPr>
            <a:spLocks noChangeShapeType="1"/>
          </p:cNvSpPr>
          <p:nvPr/>
        </p:nvSpPr>
        <p:spPr bwMode="auto">
          <a:xfrm flipH="1">
            <a:off x="6950075" y="2149475"/>
            <a:ext cx="657225" cy="438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Rectangle 12"/>
          <p:cNvSpPr>
            <a:spLocks noChangeArrowheads="1"/>
          </p:cNvSpPr>
          <p:nvPr/>
        </p:nvSpPr>
        <p:spPr bwMode="auto">
          <a:xfrm>
            <a:off x="1646238" y="2038350"/>
            <a:ext cx="3949700" cy="1135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7897" name="Line 13"/>
          <p:cNvSpPr>
            <a:spLocks noChangeShapeType="1"/>
          </p:cNvSpPr>
          <p:nvPr/>
        </p:nvSpPr>
        <p:spPr bwMode="auto">
          <a:xfrm flipH="1">
            <a:off x="5595938" y="2038350"/>
            <a:ext cx="2011362" cy="257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7929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Clustering aggregation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Many different clusterings for the same dataset!</a:t>
            </a:r>
          </a:p>
          <a:p>
            <a:pPr eaLnBrk="1" hangingPunct="1"/>
            <a:endParaRPr lang="en-US" sz="2400" smtClean="0"/>
          </a:p>
          <a:p>
            <a:pPr lvl="1" eaLnBrk="1" hangingPunct="1"/>
            <a:r>
              <a:rPr lang="en-US" sz="2000" smtClean="0"/>
              <a:t>Different objective functions</a:t>
            </a:r>
          </a:p>
          <a:p>
            <a:pPr lvl="1" eaLnBrk="1" hangingPunct="1"/>
            <a:r>
              <a:rPr lang="en-US" sz="2000" smtClean="0"/>
              <a:t>Different  algorithms</a:t>
            </a:r>
          </a:p>
          <a:p>
            <a:pPr lvl="1" eaLnBrk="1" hangingPunct="1"/>
            <a:r>
              <a:rPr lang="en-US" sz="2000" smtClean="0"/>
              <a:t>Different number of clusters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400" smtClean="0"/>
              <a:t>Which clustering is the best?</a:t>
            </a:r>
          </a:p>
          <a:p>
            <a:pPr lvl="1" eaLnBrk="1" hangingPunct="1"/>
            <a:r>
              <a:rPr lang="en-US" sz="2000" smtClean="0"/>
              <a:t>Aggregation: we do not need to decide, but rather find a reconciliation between different outputs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dq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213" y="1928813"/>
            <a:ext cx="498157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Motivation: Sponsored Search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09538" y="1965325"/>
            <a:ext cx="38401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8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For every</a:t>
            </a:r>
          </a:p>
          <a:p>
            <a:pPr marL="228600" indent="-228600">
              <a:lnSpc>
                <a:spcPct val="98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>
                <a:solidFill>
                  <a:schemeClr val="tx1"/>
                </a:solidFill>
              </a:rPr>
              <a:t>	(</a:t>
            </a:r>
            <a:r>
              <a:rPr lang="en-US" sz="2000" i="1">
                <a:solidFill>
                  <a:schemeClr val="tx1"/>
                </a:solidFill>
              </a:rPr>
              <a:t>advertiser, keyword</a:t>
            </a:r>
            <a:r>
              <a:rPr lang="en-US" sz="2000">
                <a:solidFill>
                  <a:schemeClr val="tx1"/>
                </a:solidFill>
              </a:rPr>
              <a:t>) pair</a:t>
            </a:r>
          </a:p>
          <a:p>
            <a:pPr marL="228600" indent="-228600">
              <a:lnSpc>
                <a:spcPct val="98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>
                <a:solidFill>
                  <a:schemeClr val="tx1"/>
                </a:solidFill>
              </a:rPr>
              <a:t>	we have:</a:t>
            </a:r>
          </a:p>
          <a:p>
            <a:pPr marL="742950" lvl="1" indent="-285750">
              <a:lnSpc>
                <a:spcPct val="98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Bid amount</a:t>
            </a:r>
          </a:p>
          <a:p>
            <a:pPr marL="742950" lvl="1" indent="-285750">
              <a:lnSpc>
                <a:spcPct val="98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Impressions</a:t>
            </a:r>
          </a:p>
          <a:p>
            <a:pPr marL="742950" lvl="1" indent="-285750">
              <a:lnSpc>
                <a:spcPct val="98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# clicks</a:t>
            </a:r>
          </a:p>
          <a:p>
            <a:pPr marL="228600" indent="-228600">
              <a:lnSpc>
                <a:spcPct val="98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Mine information at query time </a:t>
            </a:r>
          </a:p>
          <a:p>
            <a:pPr marL="742950" lvl="1" indent="-285750">
              <a:lnSpc>
                <a:spcPct val="98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Maximize # clicks / revenue</a:t>
            </a:r>
          </a:p>
        </p:txBody>
      </p:sp>
    </p:spTree>
  </p:cSld>
  <p:clrMapOvr>
    <a:masterClrMapping/>
  </p:clrMapOvr>
  <p:transition advTm="5343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6050" y="2100263"/>
            <a:ext cx="1096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rgbClr val="FF0000"/>
                </a:solidFill>
              </a:rPr>
              <a:t>Ski boots</a:t>
            </a:r>
          </a:p>
        </p:txBody>
      </p:sp>
      <p:sp>
        <p:nvSpPr>
          <p:cNvPr id="39939" name="Rectangle 3" descr="Large grid"/>
          <p:cNvSpPr>
            <a:spLocks noChangeArrowheads="1"/>
          </p:cNvSpPr>
          <p:nvPr/>
        </p:nvSpPr>
        <p:spPr bwMode="auto">
          <a:xfrm>
            <a:off x="1169988" y="1308100"/>
            <a:ext cx="3511550" cy="4864100"/>
          </a:xfrm>
          <a:prstGeom prst="rect">
            <a:avLst/>
          </a:prstGeom>
          <a:pattFill prst="lgGrid">
            <a:fgClr>
              <a:srgbClr val="B2B2B2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sz="4200" smtClean="0"/>
              <a:t>Co-Clusters in Sponsored Search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19450" y="6208713"/>
            <a:ext cx="1281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1600" b="1">
                <a:cs typeface="Arial" pitchFamily="34" charset="0"/>
              </a:rPr>
              <a:t>Advertiser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 rot="-5400000">
            <a:off x="341313" y="3863975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1600" b="1">
                <a:cs typeface="Arial" pitchFamily="34" charset="0"/>
              </a:rPr>
              <a:t>Keywords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3025" y="2611438"/>
            <a:ext cx="1243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rgbClr val="FF0000"/>
                </a:solidFill>
              </a:rPr>
              <a:t>Vancouver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1169988" y="2259013"/>
            <a:ext cx="35115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1169988" y="2770188"/>
            <a:ext cx="35115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1573213" y="1308100"/>
            <a:ext cx="0" cy="4864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2414588" y="1308100"/>
            <a:ext cx="0" cy="4864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206500" y="6134100"/>
            <a:ext cx="841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rgbClr val="FF0000"/>
                </a:solidFill>
              </a:rPr>
              <a:t>Air France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974850" y="6134100"/>
            <a:ext cx="1390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rgbClr val="FF0000"/>
                </a:solidFill>
              </a:rPr>
              <a:t>Skis.com</a:t>
            </a:r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2305050" y="2149475"/>
            <a:ext cx="219075" cy="219075"/>
          </a:xfrm>
          <a:prstGeom prst="ellipse">
            <a:avLst/>
          </a:prstGeom>
          <a:solidFill>
            <a:srgbClr val="CC0099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230813" y="1235075"/>
            <a:ext cx="2120900" cy="666750"/>
          </a:xfrm>
          <a:prstGeom prst="rect">
            <a:avLst/>
          </a:prstGeom>
          <a:noFill/>
          <a:ln w="2540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rgbClr val="CC0099"/>
                </a:solidFill>
              </a:rPr>
              <a:t>Bids of skis.com for “ski boots”</a:t>
            </a: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2524125" y="1454150"/>
            <a:ext cx="2706688" cy="731838"/>
          </a:xfrm>
          <a:prstGeom prst="line">
            <a:avLst/>
          </a:prstGeom>
          <a:noFill/>
          <a:ln w="25400">
            <a:solidFill>
              <a:srgbClr val="CC00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1352550" y="5440363"/>
            <a:ext cx="803275" cy="547687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2925763" y="3063875"/>
            <a:ext cx="987425" cy="766763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>
            <a:off x="2230438" y="5221288"/>
            <a:ext cx="3365500" cy="3651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3986213" y="3465513"/>
            <a:ext cx="1719262" cy="1536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4973638" y="4781550"/>
            <a:ext cx="3694112" cy="877888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5230813" y="4965700"/>
            <a:ext cx="351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rgbClr val="FF0000"/>
                </a:solidFill>
              </a:rPr>
              <a:t>Markets = co-clusters</a:t>
            </a: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1169988" y="3027363"/>
            <a:ext cx="4243387" cy="0"/>
          </a:xfrm>
          <a:prstGeom prst="line">
            <a:avLst/>
          </a:prstGeom>
          <a:noFill/>
          <a:ln w="254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1169988" y="3867150"/>
            <a:ext cx="4206875" cy="0"/>
          </a:xfrm>
          <a:prstGeom prst="line">
            <a:avLst/>
          </a:prstGeom>
          <a:noFill/>
          <a:ln w="254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4827588" y="313690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rgbClr val="FF3399"/>
                </a:solidFill>
              </a:rPr>
              <a:t>All these keywords are relevant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rgbClr val="FF3399"/>
                </a:solidFill>
              </a:rPr>
              <a:t>to a set of advertisers</a:t>
            </a:r>
          </a:p>
        </p:txBody>
      </p:sp>
      <p:sp>
        <p:nvSpPr>
          <p:cNvPr id="39962" name="Line 27"/>
          <p:cNvSpPr>
            <a:spLocks noChangeShapeType="1"/>
          </p:cNvSpPr>
          <p:nvPr/>
        </p:nvSpPr>
        <p:spPr bwMode="auto">
          <a:xfrm>
            <a:off x="3913188" y="1162050"/>
            <a:ext cx="36512" cy="5413375"/>
          </a:xfrm>
          <a:prstGeom prst="line">
            <a:avLst/>
          </a:prstGeom>
          <a:noFill/>
          <a:ln w="254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Line 28"/>
          <p:cNvSpPr>
            <a:spLocks noChangeShapeType="1"/>
          </p:cNvSpPr>
          <p:nvPr/>
        </p:nvSpPr>
        <p:spPr bwMode="auto">
          <a:xfrm>
            <a:off x="2889250" y="1162050"/>
            <a:ext cx="36513" cy="5413375"/>
          </a:xfrm>
          <a:prstGeom prst="line">
            <a:avLst/>
          </a:prstGeom>
          <a:noFill/>
          <a:ln w="254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0273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2800"/>
          </a:xfrm>
        </p:spPr>
        <p:txBody>
          <a:bodyPr anchor="t"/>
          <a:lstStyle/>
          <a:p>
            <a:pPr eaLnBrk="1" hangingPunct="1"/>
            <a:r>
              <a:rPr lang="en-US" sz="4000" smtClean="0"/>
              <a:t>Co-Clustering in Sponsored Search</a:t>
            </a:r>
          </a:p>
        </p:txBody>
      </p:sp>
      <p:sp>
        <p:nvSpPr>
          <p:cNvPr id="40963" name="Text Box 20"/>
          <p:cNvSpPr txBox="1">
            <a:spLocks noChangeArrowheads="1"/>
          </p:cNvSpPr>
          <p:nvPr/>
        </p:nvSpPr>
        <p:spPr bwMode="auto">
          <a:xfrm>
            <a:off x="549275" y="1417638"/>
            <a:ext cx="7899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tx1"/>
                </a:solidFill>
              </a:rPr>
              <a:t>Applications: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400"/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chemeClr val="tx1"/>
                </a:solidFill>
              </a:rPr>
              <a:t>Keyword suggestion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2400">
                <a:solidFill>
                  <a:schemeClr val="tx1"/>
                </a:solidFill>
              </a:rPr>
              <a:t> Recommend to advertisers other relevant keywords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Broad matching / market expansion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2400">
                <a:solidFill>
                  <a:schemeClr val="tx1"/>
                </a:solidFill>
              </a:rPr>
              <a:t> Include more advertisers to a query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Isolate submarkets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2400">
                <a:solidFill>
                  <a:schemeClr val="tx1"/>
                </a:solidFill>
              </a:rPr>
              <a:t> Important for economists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2400">
                <a:solidFill>
                  <a:schemeClr val="tx1"/>
                </a:solidFill>
              </a:rPr>
              <a:t> Apply different advertising approaches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Build taxonomies of advertisers / keywords</a:t>
            </a:r>
          </a:p>
        </p:txBody>
      </p:sp>
    </p:spTree>
  </p:cSld>
  <p:clrMapOvr>
    <a:masterClrMapping/>
  </p:clrMapOvr>
  <p:transition advTm="7993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157788" y="6135688"/>
            <a:ext cx="511175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 b="1" i="1">
                <a:latin typeface="Times New Roman" pitchFamily="18" charset="0"/>
              </a:rPr>
              <a:t>A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22300" y="3538538"/>
            <a:ext cx="3182938" cy="30003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400" i="1" baseline="30000">
              <a:latin typeface="Times New Roman" pitchFamily="18" charset="0"/>
            </a:endParaRP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1135063" y="3648075"/>
            <a:ext cx="1719262" cy="1536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476250" y="0"/>
            <a:ext cx="8229600" cy="849313"/>
          </a:xfrm>
        </p:spPr>
        <p:txBody>
          <a:bodyPr anchor="t"/>
          <a:lstStyle/>
          <a:p>
            <a:pPr eaLnBrk="1" hangingPunct="1"/>
            <a:r>
              <a:rPr lang="en-US" smtClean="0"/>
              <a:t>Clustering of the rows</a:t>
            </a:r>
          </a:p>
        </p:txBody>
      </p:sp>
      <p:graphicFrame>
        <p:nvGraphicFramePr>
          <p:cNvPr id="69638" name="Group 6"/>
          <p:cNvGraphicFramePr>
            <a:graphicFrameLocks noGrp="1"/>
          </p:cNvGraphicFramePr>
          <p:nvPr>
            <p:ph idx="1"/>
          </p:nvPr>
        </p:nvGraphicFramePr>
        <p:xfrm>
          <a:off x="4206875" y="4014788"/>
          <a:ext cx="2339975" cy="2157413"/>
        </p:xfrm>
        <a:graphic>
          <a:graphicData uri="http://schemas.openxmlformats.org/drawingml/2006/table">
            <a:tbl>
              <a:tblPr/>
              <a:tblGrid>
                <a:gridCol w="390525"/>
                <a:gridCol w="388938"/>
                <a:gridCol w="390525"/>
                <a:gridCol w="390525"/>
                <a:gridCol w="388937"/>
                <a:gridCol w="390525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61" name="Oval 53"/>
          <p:cNvSpPr>
            <a:spLocks noChangeArrowheads="1"/>
          </p:cNvSpPr>
          <p:nvPr/>
        </p:nvSpPr>
        <p:spPr bwMode="auto">
          <a:xfrm>
            <a:off x="1903413" y="3759200"/>
            <a:ext cx="109537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62" name="Oval 54"/>
          <p:cNvSpPr>
            <a:spLocks noChangeArrowheads="1"/>
          </p:cNvSpPr>
          <p:nvPr/>
        </p:nvSpPr>
        <p:spPr bwMode="auto">
          <a:xfrm>
            <a:off x="2085975" y="4087813"/>
            <a:ext cx="109538" cy="1095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63" name="Oval 55"/>
          <p:cNvSpPr>
            <a:spLocks noChangeArrowheads="1"/>
          </p:cNvSpPr>
          <p:nvPr/>
        </p:nvSpPr>
        <p:spPr bwMode="auto">
          <a:xfrm>
            <a:off x="1390650" y="4416425"/>
            <a:ext cx="109538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64" name="Oval 56"/>
          <p:cNvSpPr>
            <a:spLocks noChangeArrowheads="1"/>
          </p:cNvSpPr>
          <p:nvPr/>
        </p:nvSpPr>
        <p:spPr bwMode="auto">
          <a:xfrm>
            <a:off x="1974850" y="4929188"/>
            <a:ext cx="109538" cy="1095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65" name="Oval 57"/>
          <p:cNvSpPr>
            <a:spLocks noChangeArrowheads="1"/>
          </p:cNvSpPr>
          <p:nvPr/>
        </p:nvSpPr>
        <p:spPr bwMode="auto">
          <a:xfrm>
            <a:off x="2341563" y="4635500"/>
            <a:ext cx="109537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66" name="Oval 58"/>
          <p:cNvSpPr>
            <a:spLocks noChangeArrowheads="1"/>
          </p:cNvSpPr>
          <p:nvPr/>
        </p:nvSpPr>
        <p:spPr bwMode="auto">
          <a:xfrm>
            <a:off x="1903413" y="6099175"/>
            <a:ext cx="109537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67" name="Oval 59"/>
          <p:cNvSpPr>
            <a:spLocks noChangeArrowheads="1"/>
          </p:cNvSpPr>
          <p:nvPr/>
        </p:nvSpPr>
        <p:spPr bwMode="auto">
          <a:xfrm>
            <a:off x="2232025" y="5807075"/>
            <a:ext cx="109538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68" name="Oval 60"/>
          <p:cNvSpPr>
            <a:spLocks noChangeArrowheads="1"/>
          </p:cNvSpPr>
          <p:nvPr/>
        </p:nvSpPr>
        <p:spPr bwMode="auto">
          <a:xfrm>
            <a:off x="1536700" y="5659438"/>
            <a:ext cx="1317625" cy="804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69" name="Oval 61"/>
          <p:cNvSpPr>
            <a:spLocks noChangeArrowheads="1"/>
          </p:cNvSpPr>
          <p:nvPr/>
        </p:nvSpPr>
        <p:spPr bwMode="auto">
          <a:xfrm>
            <a:off x="1828800" y="4306888"/>
            <a:ext cx="109538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70" name="Oval 62"/>
          <p:cNvSpPr>
            <a:spLocks noChangeArrowheads="1"/>
          </p:cNvSpPr>
          <p:nvPr/>
        </p:nvSpPr>
        <p:spPr bwMode="auto">
          <a:xfrm>
            <a:off x="2085975" y="5953125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>
            <a:off x="2085975" y="3832225"/>
            <a:ext cx="2047875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>
            <a:off x="2195513" y="4160838"/>
            <a:ext cx="1938337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1536700" y="4489450"/>
            <a:ext cx="259715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74" name="Line 66"/>
          <p:cNvSpPr>
            <a:spLocks noChangeShapeType="1"/>
          </p:cNvSpPr>
          <p:nvPr/>
        </p:nvSpPr>
        <p:spPr bwMode="auto">
          <a:xfrm flipV="1">
            <a:off x="2414588" y="5734050"/>
            <a:ext cx="1719262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75" name="Line 67"/>
          <p:cNvSpPr>
            <a:spLocks noChangeShapeType="1"/>
          </p:cNvSpPr>
          <p:nvPr/>
        </p:nvSpPr>
        <p:spPr bwMode="auto">
          <a:xfrm flipV="1">
            <a:off x="2085975" y="6026150"/>
            <a:ext cx="2047875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255588" y="5549900"/>
            <a:ext cx="8302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7" name="Line 69"/>
          <p:cNvSpPr>
            <a:spLocks noChangeShapeType="1"/>
          </p:cNvSpPr>
          <p:nvPr/>
        </p:nvSpPr>
        <p:spPr bwMode="auto">
          <a:xfrm>
            <a:off x="2122488" y="5002213"/>
            <a:ext cx="2011362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>
            <a:off x="2487613" y="4710113"/>
            <a:ext cx="1646237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79" name="Text Box 71"/>
          <p:cNvSpPr txBox="1">
            <a:spLocks noChangeArrowheads="1"/>
          </p:cNvSpPr>
          <p:nvPr/>
        </p:nvSpPr>
        <p:spPr bwMode="auto">
          <a:xfrm>
            <a:off x="438150" y="1162050"/>
            <a:ext cx="75628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/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sz="2400">
                <a:solidFill>
                  <a:schemeClr val="tx1"/>
                </a:solidFill>
              </a:rPr>
              <a:t> points in </a:t>
            </a:r>
            <a:r>
              <a:rPr lang="en-US" sz="2400" b="1">
                <a:solidFill>
                  <a:schemeClr val="accent2"/>
                </a:solidFill>
              </a:rPr>
              <a:t>R</a:t>
            </a:r>
            <a:r>
              <a:rPr lang="en-US" sz="2400" b="1" i="1" baseline="30000">
                <a:solidFill>
                  <a:schemeClr val="accent2"/>
                </a:solidFill>
                <a:latin typeface="Times New Roman" pitchFamily="18" charset="0"/>
              </a:rPr>
              <a:t>n</a:t>
            </a:r>
            <a:endParaRPr lang="en-US" sz="2400" b="1" baseline="300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Group them to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en-US" sz="2400">
                <a:solidFill>
                  <a:schemeClr val="tx1"/>
                </a:solidFill>
              </a:rPr>
              <a:t> clusters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Represent them by a matrix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R</a:t>
            </a:r>
            <a:r>
              <a:rPr lang="en-US" sz="2400" b="1" i="1" baseline="3000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sz="2400" b="1" baseline="30000">
                <a:solidFill>
                  <a:schemeClr val="accent2"/>
                </a:solidFill>
                <a:latin typeface="Times New Roman" pitchFamily="18" charset="0"/>
              </a:rPr>
              <a:t>×</a:t>
            </a:r>
            <a:r>
              <a:rPr lang="en-US" sz="2400" b="1" i="1" baseline="30000">
                <a:solidFill>
                  <a:schemeClr val="accent2"/>
                </a:solidFill>
                <a:latin typeface="Times New Roman" pitchFamily="18" charset="0"/>
              </a:rPr>
              <a:t>n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2400">
                <a:solidFill>
                  <a:schemeClr val="tx1"/>
                </a:solidFill>
              </a:rPr>
              <a:t> A point corresponds to a row of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</a:rPr>
              <a:t>Clustering:</a:t>
            </a:r>
            <a:r>
              <a:rPr lang="en-US" sz="2400">
                <a:solidFill>
                  <a:schemeClr val="tx1"/>
                </a:solidFill>
              </a:rPr>
              <a:t> Partitioning of the rows into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en-US" sz="2400">
                <a:solidFill>
                  <a:schemeClr val="tx1"/>
                </a:solidFill>
              </a:rPr>
              <a:t> groups</a:t>
            </a:r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>
            <a:off x="6986588" y="4014788"/>
            <a:ext cx="0" cy="2157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81" name="Text Box 73"/>
          <p:cNvSpPr txBox="1">
            <a:spLocks noChangeArrowheads="1"/>
          </p:cNvSpPr>
          <p:nvPr/>
        </p:nvSpPr>
        <p:spPr bwMode="auto">
          <a:xfrm>
            <a:off x="6804025" y="4856163"/>
            <a:ext cx="4397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 b="1" i="1">
                <a:solidFill>
                  <a:schemeClr val="tx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>
            <a:off x="4206875" y="3721100"/>
            <a:ext cx="2341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83" name="Text Box 75"/>
          <p:cNvSpPr txBox="1">
            <a:spLocks noChangeArrowheads="1"/>
          </p:cNvSpPr>
          <p:nvPr/>
        </p:nvSpPr>
        <p:spPr bwMode="auto">
          <a:xfrm>
            <a:off x="5194300" y="3465513"/>
            <a:ext cx="3286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 b="1" i="1">
                <a:solidFill>
                  <a:schemeClr val="tx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43084" name="Rectangle 76"/>
          <p:cNvSpPr>
            <a:spLocks noChangeArrowheads="1"/>
          </p:cNvSpPr>
          <p:nvPr/>
        </p:nvSpPr>
        <p:spPr bwMode="auto">
          <a:xfrm>
            <a:off x="585788" y="3502025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/>
              <a:t>R</a:t>
            </a:r>
            <a:r>
              <a:rPr lang="en-US" sz="2400" i="1" baseline="30000"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ransition advTm="1890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76288"/>
          </a:xfrm>
        </p:spPr>
        <p:txBody>
          <a:bodyPr anchor="t"/>
          <a:lstStyle/>
          <a:p>
            <a:pPr eaLnBrk="1" hangingPunct="1"/>
            <a:r>
              <a:rPr lang="en-US" smtClean="0"/>
              <a:t>Clustering of the columns</a:t>
            </a: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65125" y="941388"/>
            <a:ext cx="2085975" cy="19669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36" name="Oval 3"/>
          <p:cNvSpPr>
            <a:spLocks noChangeArrowheads="1"/>
          </p:cNvSpPr>
          <p:nvPr/>
        </p:nvSpPr>
        <p:spPr bwMode="auto">
          <a:xfrm>
            <a:off x="701675" y="1012825"/>
            <a:ext cx="1125538" cy="1008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37" name="Oval 52"/>
          <p:cNvSpPr>
            <a:spLocks noChangeArrowheads="1"/>
          </p:cNvSpPr>
          <p:nvPr/>
        </p:nvSpPr>
        <p:spPr bwMode="auto">
          <a:xfrm>
            <a:off x="1204913" y="1085850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38" name="Oval 53"/>
          <p:cNvSpPr>
            <a:spLocks noChangeArrowheads="1"/>
          </p:cNvSpPr>
          <p:nvPr/>
        </p:nvSpPr>
        <p:spPr bwMode="auto">
          <a:xfrm>
            <a:off x="1323975" y="130175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39" name="Oval 54"/>
          <p:cNvSpPr>
            <a:spLocks noChangeArrowheads="1"/>
          </p:cNvSpPr>
          <p:nvPr/>
        </p:nvSpPr>
        <p:spPr bwMode="auto">
          <a:xfrm>
            <a:off x="868363" y="1517650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40" name="Oval 55"/>
          <p:cNvSpPr>
            <a:spLocks noChangeArrowheads="1"/>
          </p:cNvSpPr>
          <p:nvPr/>
        </p:nvSpPr>
        <p:spPr bwMode="auto">
          <a:xfrm>
            <a:off x="1250950" y="1852613"/>
            <a:ext cx="73025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41" name="Oval 56"/>
          <p:cNvSpPr>
            <a:spLocks noChangeArrowheads="1"/>
          </p:cNvSpPr>
          <p:nvPr/>
        </p:nvSpPr>
        <p:spPr bwMode="auto">
          <a:xfrm>
            <a:off x="1492250" y="16605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42" name="Oval 57"/>
          <p:cNvSpPr>
            <a:spLocks noChangeArrowheads="1"/>
          </p:cNvSpPr>
          <p:nvPr/>
        </p:nvSpPr>
        <p:spPr bwMode="auto">
          <a:xfrm>
            <a:off x="1204913" y="2619375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43" name="Oval 58"/>
          <p:cNvSpPr>
            <a:spLocks noChangeArrowheads="1"/>
          </p:cNvSpPr>
          <p:nvPr/>
        </p:nvSpPr>
        <p:spPr bwMode="auto">
          <a:xfrm>
            <a:off x="1420813" y="2428875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44" name="Oval 59"/>
          <p:cNvSpPr>
            <a:spLocks noChangeArrowheads="1"/>
          </p:cNvSpPr>
          <p:nvPr/>
        </p:nvSpPr>
        <p:spPr bwMode="auto">
          <a:xfrm>
            <a:off x="963613" y="2260600"/>
            <a:ext cx="863600" cy="598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45" name="Oval 60"/>
          <p:cNvSpPr>
            <a:spLocks noChangeArrowheads="1"/>
          </p:cNvSpPr>
          <p:nvPr/>
        </p:nvSpPr>
        <p:spPr bwMode="auto">
          <a:xfrm>
            <a:off x="1109663" y="1420813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4046" name="Oval 61"/>
          <p:cNvSpPr>
            <a:spLocks noChangeArrowheads="1"/>
          </p:cNvSpPr>
          <p:nvPr/>
        </p:nvSpPr>
        <p:spPr bwMode="auto">
          <a:xfrm>
            <a:off x="1279525" y="2478088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graphicFrame>
        <p:nvGraphicFramePr>
          <p:cNvPr id="26694" name="Group 70"/>
          <p:cNvGraphicFramePr>
            <a:graphicFrameLocks noGrp="1"/>
          </p:cNvGraphicFramePr>
          <p:nvPr/>
        </p:nvGraphicFramePr>
        <p:xfrm>
          <a:off x="2971800" y="4191000"/>
          <a:ext cx="2232025" cy="2057403"/>
        </p:xfrm>
        <a:graphic>
          <a:graphicData uri="http://schemas.openxmlformats.org/drawingml/2006/table">
            <a:tbl>
              <a:tblPr/>
              <a:tblGrid>
                <a:gridCol w="373062"/>
                <a:gridCol w="371475"/>
                <a:gridCol w="371475"/>
                <a:gridCol w="371475"/>
                <a:gridCol w="371475"/>
                <a:gridCol w="373063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81" name="Group 157"/>
          <p:cNvGraphicFramePr>
            <a:graphicFrameLocks noGrp="1"/>
          </p:cNvGraphicFramePr>
          <p:nvPr/>
        </p:nvGraphicFramePr>
        <p:xfrm>
          <a:off x="6172200" y="4221163"/>
          <a:ext cx="2524125" cy="2026920"/>
        </p:xfrm>
        <a:graphic>
          <a:graphicData uri="http://schemas.openxmlformats.org/drawingml/2006/table">
            <a:tbl>
              <a:tblPr/>
              <a:tblGrid>
                <a:gridCol w="420688"/>
                <a:gridCol w="420687"/>
                <a:gridCol w="420688"/>
                <a:gridCol w="420687"/>
                <a:gridCol w="420688"/>
                <a:gridCol w="420687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41" name="Line 204"/>
          <p:cNvSpPr>
            <a:spLocks noChangeShapeType="1"/>
          </p:cNvSpPr>
          <p:nvPr/>
        </p:nvSpPr>
        <p:spPr bwMode="auto">
          <a:xfrm>
            <a:off x="1371600" y="2514600"/>
            <a:ext cx="2341563" cy="3402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142" name="Line 205"/>
          <p:cNvSpPr>
            <a:spLocks noChangeShapeType="1"/>
          </p:cNvSpPr>
          <p:nvPr/>
        </p:nvSpPr>
        <p:spPr bwMode="auto">
          <a:xfrm>
            <a:off x="1219200" y="1524000"/>
            <a:ext cx="35052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143" name="Text Box 206"/>
          <p:cNvSpPr txBox="1">
            <a:spLocks noChangeArrowheads="1"/>
          </p:cNvSpPr>
          <p:nvPr/>
        </p:nvSpPr>
        <p:spPr bwMode="auto">
          <a:xfrm>
            <a:off x="1169988" y="6245225"/>
            <a:ext cx="5127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i="1">
                <a:latin typeface="Times New Roman" pitchFamily="18" charset="0"/>
              </a:rPr>
              <a:t>A</a:t>
            </a:r>
          </a:p>
        </p:txBody>
      </p:sp>
      <p:sp>
        <p:nvSpPr>
          <p:cNvPr id="44144" name="Text Box 209"/>
          <p:cNvSpPr txBox="1">
            <a:spLocks noChangeArrowheads="1"/>
          </p:cNvSpPr>
          <p:nvPr/>
        </p:nvSpPr>
        <p:spPr bwMode="auto">
          <a:xfrm>
            <a:off x="2852738" y="6245225"/>
            <a:ext cx="4397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i="1">
                <a:latin typeface="Times New Roman" pitchFamily="18" charset="0"/>
              </a:rPr>
              <a:t>R</a:t>
            </a:r>
          </a:p>
        </p:txBody>
      </p:sp>
      <p:sp>
        <p:nvSpPr>
          <p:cNvPr id="44145" name="Line 215"/>
          <p:cNvSpPr>
            <a:spLocks noChangeShapeType="1"/>
          </p:cNvSpPr>
          <p:nvPr/>
        </p:nvSpPr>
        <p:spPr bwMode="auto">
          <a:xfrm flipH="1" flipV="1">
            <a:off x="4038600" y="3657600"/>
            <a:ext cx="46038" cy="292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6" name="Text Box 217"/>
          <p:cNvSpPr txBox="1">
            <a:spLocks noChangeArrowheads="1"/>
          </p:cNvSpPr>
          <p:nvPr/>
        </p:nvSpPr>
        <p:spPr bwMode="auto">
          <a:xfrm>
            <a:off x="2590800" y="941388"/>
            <a:ext cx="65532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/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chemeClr val="tx1"/>
                </a:solidFill>
              </a:rPr>
              <a:t> points in </a:t>
            </a:r>
            <a:r>
              <a:rPr lang="en-US" sz="2400" b="1">
                <a:solidFill>
                  <a:schemeClr val="accent2"/>
                </a:solidFill>
              </a:rPr>
              <a:t>R</a:t>
            </a:r>
            <a:r>
              <a:rPr lang="en-US" sz="2400" b="1" i="1" baseline="30000">
                <a:solidFill>
                  <a:schemeClr val="accent2"/>
                </a:solidFill>
                <a:latin typeface="Times New Roman" pitchFamily="18" charset="0"/>
              </a:rPr>
              <a:t>m</a:t>
            </a:r>
            <a:endParaRPr lang="en-US" sz="2400" b="1" baseline="300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Group them to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en-US" sz="2400">
                <a:solidFill>
                  <a:schemeClr val="tx1"/>
                </a:solidFill>
              </a:rPr>
              <a:t> clusters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Represent them by a matrix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R</a:t>
            </a:r>
            <a:r>
              <a:rPr lang="en-US" sz="2400" b="1" i="1" baseline="3000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sz="2400" b="1" baseline="30000">
                <a:solidFill>
                  <a:schemeClr val="accent2"/>
                </a:solidFill>
                <a:latin typeface="Times New Roman" pitchFamily="18" charset="0"/>
              </a:rPr>
              <a:t>×</a:t>
            </a:r>
            <a:r>
              <a:rPr lang="en-US" sz="2400" b="1" i="1" baseline="30000">
                <a:solidFill>
                  <a:schemeClr val="accent2"/>
                </a:solidFill>
                <a:latin typeface="Times New Roman" pitchFamily="18" charset="0"/>
              </a:rPr>
              <a:t>n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sz="2400">
                <a:solidFill>
                  <a:schemeClr val="tx1"/>
                </a:solidFill>
              </a:rPr>
              <a:t> A point corresponds to a column of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</a:rPr>
              <a:t>Clustering:</a:t>
            </a:r>
            <a:r>
              <a:rPr lang="en-US" sz="2400">
                <a:solidFill>
                  <a:schemeClr val="tx1"/>
                </a:solidFill>
              </a:rPr>
              <a:t> Partitioning of the columns into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en-US" sz="2400">
                <a:solidFill>
                  <a:schemeClr val="tx1"/>
                </a:solidFill>
              </a:rPr>
              <a:t> groups</a:t>
            </a:r>
          </a:p>
        </p:txBody>
      </p:sp>
      <p:sp>
        <p:nvSpPr>
          <p:cNvPr id="44147" name="Rectangle 223"/>
          <p:cNvSpPr>
            <a:spLocks noChangeArrowheads="1"/>
          </p:cNvSpPr>
          <p:nvPr/>
        </p:nvSpPr>
        <p:spPr bwMode="auto">
          <a:xfrm>
            <a:off x="328613" y="904875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/>
              <a:t>R</a:t>
            </a:r>
            <a:r>
              <a:rPr lang="en-US" sz="2400" i="1" baseline="30000">
                <a:latin typeface="Times New Roman" pitchFamily="18" charset="0"/>
              </a:rPr>
              <a:t>n</a:t>
            </a:r>
          </a:p>
        </p:txBody>
      </p:sp>
      <p:sp>
        <p:nvSpPr>
          <p:cNvPr id="44148" name="Line 72"/>
          <p:cNvSpPr>
            <a:spLocks noChangeShapeType="1"/>
          </p:cNvSpPr>
          <p:nvPr/>
        </p:nvSpPr>
        <p:spPr bwMode="auto">
          <a:xfrm>
            <a:off x="5808663" y="4114800"/>
            <a:ext cx="0" cy="2157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44149" name="Text Box 73"/>
          <p:cNvSpPr txBox="1">
            <a:spLocks noChangeArrowheads="1"/>
          </p:cNvSpPr>
          <p:nvPr/>
        </p:nvSpPr>
        <p:spPr bwMode="auto">
          <a:xfrm>
            <a:off x="5580063" y="5029200"/>
            <a:ext cx="4397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 b="1" i="1">
                <a:solidFill>
                  <a:schemeClr val="tx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44150" name="Line 74"/>
          <p:cNvSpPr>
            <a:spLocks noChangeShapeType="1"/>
          </p:cNvSpPr>
          <p:nvPr/>
        </p:nvSpPr>
        <p:spPr bwMode="auto">
          <a:xfrm>
            <a:off x="6248400" y="4049713"/>
            <a:ext cx="2341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44151" name="Text Box 75"/>
          <p:cNvSpPr txBox="1">
            <a:spLocks noChangeArrowheads="1"/>
          </p:cNvSpPr>
          <p:nvPr/>
        </p:nvSpPr>
        <p:spPr bwMode="auto">
          <a:xfrm>
            <a:off x="7235825" y="3794125"/>
            <a:ext cx="3286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 b="1" i="1">
                <a:solidFill>
                  <a:schemeClr val="tx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44152" name="Line 215"/>
          <p:cNvSpPr>
            <a:spLocks noChangeShapeType="1"/>
          </p:cNvSpPr>
          <p:nvPr/>
        </p:nvSpPr>
        <p:spPr bwMode="auto">
          <a:xfrm flipH="1" flipV="1">
            <a:off x="7391400" y="3657600"/>
            <a:ext cx="46038" cy="292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1426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62"/>
          <p:cNvSpPr>
            <a:spLocks noChangeArrowheads="1"/>
          </p:cNvSpPr>
          <p:nvPr/>
        </p:nvSpPr>
        <p:spPr bwMode="auto">
          <a:xfrm>
            <a:off x="6072188" y="1417638"/>
            <a:ext cx="2266950" cy="1279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5059" name="Rectangle 1048"/>
          <p:cNvSpPr>
            <a:spLocks noChangeArrowheads="1"/>
          </p:cNvSpPr>
          <p:nvPr/>
        </p:nvSpPr>
        <p:spPr bwMode="auto">
          <a:xfrm>
            <a:off x="1022350" y="1417638"/>
            <a:ext cx="2012950" cy="1279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5060" name="Rectangle 1045"/>
          <p:cNvSpPr>
            <a:spLocks noChangeArrowheads="1"/>
          </p:cNvSpPr>
          <p:nvPr/>
        </p:nvSpPr>
        <p:spPr bwMode="auto">
          <a:xfrm>
            <a:off x="6108700" y="1673225"/>
            <a:ext cx="2230438" cy="219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5061" name="Rectangle 1040"/>
          <p:cNvSpPr>
            <a:spLocks noChangeArrowheads="1"/>
          </p:cNvSpPr>
          <p:nvPr/>
        </p:nvSpPr>
        <p:spPr bwMode="auto">
          <a:xfrm>
            <a:off x="1058863" y="1673225"/>
            <a:ext cx="1976437" cy="219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5062" name="Text Box 1015"/>
          <p:cNvSpPr txBox="1">
            <a:spLocks noChangeArrowheads="1"/>
          </p:cNvSpPr>
          <p:nvPr/>
        </p:nvSpPr>
        <p:spPr bwMode="auto">
          <a:xfrm>
            <a:off x="6875463" y="3246438"/>
            <a:ext cx="1135062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 b="1" i="1">
                <a:latin typeface="Times New Roman" pitchFamily="18" charset="0"/>
              </a:rPr>
              <a:t>R M</a:t>
            </a:r>
          </a:p>
        </p:txBody>
      </p:sp>
      <p:sp>
        <p:nvSpPr>
          <p:cNvPr id="45063" name="Text Box 1012"/>
          <p:cNvSpPr txBox="1">
            <a:spLocks noChangeArrowheads="1"/>
          </p:cNvSpPr>
          <p:nvPr/>
        </p:nvSpPr>
        <p:spPr bwMode="auto">
          <a:xfrm>
            <a:off x="1863725" y="3246438"/>
            <a:ext cx="51276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 b="1" i="1">
                <a:latin typeface="Times New Roman" pitchFamily="18" charset="0"/>
              </a:rPr>
              <a:t>A</a:t>
            </a:r>
          </a:p>
        </p:txBody>
      </p:sp>
      <p:sp>
        <p:nvSpPr>
          <p:cNvPr id="450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9600" cy="812800"/>
          </a:xfrm>
        </p:spPr>
        <p:txBody>
          <a:bodyPr anchor="t"/>
          <a:lstStyle/>
          <a:p>
            <a:pPr eaLnBrk="1" hangingPunct="1"/>
            <a:r>
              <a:rPr lang="en-US" smtClean="0"/>
              <a:t>Cost of clustering</a:t>
            </a:r>
          </a:p>
        </p:txBody>
      </p:sp>
      <p:graphicFrame>
        <p:nvGraphicFramePr>
          <p:cNvPr id="53250" name="Group 1026"/>
          <p:cNvGraphicFramePr>
            <a:graphicFrameLocks noGrp="1"/>
          </p:cNvGraphicFramePr>
          <p:nvPr/>
        </p:nvGraphicFramePr>
        <p:xfrm>
          <a:off x="985838" y="1381125"/>
          <a:ext cx="2122487" cy="1920240"/>
        </p:xfrm>
        <a:graphic>
          <a:graphicData uri="http://schemas.openxmlformats.org/drawingml/2006/table">
            <a:tbl>
              <a:tblPr/>
              <a:tblGrid>
                <a:gridCol w="354012"/>
                <a:gridCol w="354013"/>
                <a:gridCol w="354012"/>
                <a:gridCol w="352425"/>
                <a:gridCol w="354013"/>
                <a:gridCol w="354012"/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261" name="Group 1037"/>
          <p:cNvGraphicFramePr>
            <a:graphicFrameLocks noGrp="1"/>
          </p:cNvGraphicFramePr>
          <p:nvPr/>
        </p:nvGraphicFramePr>
        <p:xfrm>
          <a:off x="6035675" y="1381125"/>
          <a:ext cx="2378075" cy="1920240"/>
        </p:xfrm>
        <a:graphic>
          <a:graphicData uri="http://schemas.openxmlformats.org/drawingml/2006/table">
            <a:tbl>
              <a:tblPr/>
              <a:tblGrid>
                <a:gridCol w="396875"/>
                <a:gridCol w="395288"/>
                <a:gridCol w="396875"/>
                <a:gridCol w="396875"/>
                <a:gridCol w="395287"/>
                <a:gridCol w="396875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59" name="Line 1016"/>
          <p:cNvSpPr>
            <a:spLocks noChangeShapeType="1"/>
          </p:cNvSpPr>
          <p:nvPr/>
        </p:nvSpPr>
        <p:spPr bwMode="auto">
          <a:xfrm flipV="1">
            <a:off x="657225" y="2733675"/>
            <a:ext cx="24511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0" name="Line 1017"/>
          <p:cNvSpPr>
            <a:spLocks noChangeShapeType="1"/>
          </p:cNvSpPr>
          <p:nvPr/>
        </p:nvSpPr>
        <p:spPr bwMode="auto">
          <a:xfrm>
            <a:off x="6035675" y="2770188"/>
            <a:ext cx="2378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1" name="Text Box 1049"/>
          <p:cNvSpPr txBox="1">
            <a:spLocks noChangeArrowheads="1"/>
          </p:cNvSpPr>
          <p:nvPr/>
        </p:nvSpPr>
        <p:spPr bwMode="auto">
          <a:xfrm>
            <a:off x="401638" y="1820863"/>
            <a:ext cx="622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800" b="1" i="1">
                <a:latin typeface="Times New Roman" pitchFamily="18" charset="0"/>
              </a:rPr>
              <a:t>A</a:t>
            </a:r>
            <a:r>
              <a:rPr lang="en-US" sz="2800" b="1" i="1" baseline="-25000">
                <a:latin typeface="Times New Roman" pitchFamily="18" charset="0"/>
              </a:rPr>
              <a:t>I</a:t>
            </a:r>
            <a:endParaRPr lang="en-US" sz="2800" b="1" i="1">
              <a:latin typeface="Times New Roman" pitchFamily="18" charset="0"/>
            </a:endParaRPr>
          </a:p>
        </p:txBody>
      </p:sp>
      <p:sp>
        <p:nvSpPr>
          <p:cNvPr id="45162" name="Line 1050"/>
          <p:cNvSpPr>
            <a:spLocks noChangeShapeType="1"/>
          </p:cNvSpPr>
          <p:nvPr/>
        </p:nvSpPr>
        <p:spPr bwMode="auto">
          <a:xfrm flipV="1">
            <a:off x="657225" y="1381125"/>
            <a:ext cx="24511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3" name="TextBox 21"/>
          <p:cNvSpPr txBox="1">
            <a:spLocks noChangeArrowheads="1"/>
          </p:cNvSpPr>
          <p:nvPr/>
        </p:nvSpPr>
        <p:spPr bwMode="auto">
          <a:xfrm>
            <a:off x="838200" y="3429000"/>
            <a:ext cx="2286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Original data points </a:t>
            </a:r>
            <a:r>
              <a:rPr lang="en-US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5164" name="TextBox 22"/>
          <p:cNvSpPr txBox="1">
            <a:spLocks noChangeArrowheads="1"/>
          </p:cNvSpPr>
          <p:nvPr/>
        </p:nvSpPr>
        <p:spPr bwMode="auto">
          <a:xfrm>
            <a:off x="6096000" y="3429000"/>
            <a:ext cx="2286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Data representation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A’</a:t>
            </a:r>
          </a:p>
        </p:txBody>
      </p:sp>
      <p:sp>
        <p:nvSpPr>
          <p:cNvPr id="45165" name="Text Box 20"/>
          <p:cNvSpPr txBox="1">
            <a:spLocks noChangeArrowheads="1"/>
          </p:cNvSpPr>
          <p:nvPr/>
        </p:nvSpPr>
        <p:spPr bwMode="auto">
          <a:xfrm>
            <a:off x="549275" y="3886200"/>
            <a:ext cx="78994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In</a:t>
            </a:r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 b="1">
                <a:solidFill>
                  <a:schemeClr val="accent2"/>
                </a:solidFill>
              </a:rPr>
              <a:t>A’</a:t>
            </a:r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every point in</a:t>
            </a:r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 b="1">
                <a:solidFill>
                  <a:schemeClr val="accent2"/>
                </a:solidFill>
              </a:rPr>
              <a:t>A</a:t>
            </a:r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(row or column)</a:t>
            </a:r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is replaced by the corresponding representative (row or column)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 The quality of the clustering is measured by computing distances between the data in the cells of </a:t>
            </a:r>
            <a:r>
              <a:rPr lang="en-US" sz="2200" b="1">
                <a:solidFill>
                  <a:schemeClr val="accent2"/>
                </a:solidFill>
              </a:rPr>
              <a:t>A</a:t>
            </a:r>
            <a:r>
              <a:rPr lang="en-US" sz="2200">
                <a:solidFill>
                  <a:schemeClr val="tx1"/>
                </a:solidFill>
              </a:rPr>
              <a:t> and </a:t>
            </a:r>
            <a:r>
              <a:rPr lang="en-US" sz="2200" b="1">
                <a:solidFill>
                  <a:schemeClr val="accent2"/>
                </a:solidFill>
              </a:rPr>
              <a:t>A’</a:t>
            </a:r>
            <a:r>
              <a:rPr lang="en-US" sz="220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>
                <a:solidFill>
                  <a:schemeClr val="accent2"/>
                </a:solidFill>
              </a:rPr>
              <a:t>k</a:t>
            </a:r>
            <a:r>
              <a:rPr lang="en-US" sz="2400" b="1">
                <a:solidFill>
                  <a:schemeClr val="tx1"/>
                </a:solidFill>
              </a:rPr>
              <a:t>-means clustering</a:t>
            </a:r>
            <a:r>
              <a:rPr lang="en-US" sz="2400">
                <a:solidFill>
                  <a:schemeClr val="tx1"/>
                </a:solidFill>
              </a:rPr>
              <a:t>: </a:t>
            </a:r>
            <a:r>
              <a:rPr lang="en-US" sz="2400" b="1">
                <a:solidFill>
                  <a:schemeClr val="accent2"/>
                </a:solidFill>
              </a:rPr>
              <a:t>cost = </a:t>
            </a:r>
            <a:r>
              <a:rPr lang="en-US" sz="3200" b="1">
                <a:solidFill>
                  <a:schemeClr val="accent2"/>
                </a:solidFill>
              </a:rPr>
              <a:t>∑</a:t>
            </a:r>
            <a:r>
              <a:rPr lang="en-US" sz="2400" b="1" baseline="-25000">
                <a:solidFill>
                  <a:schemeClr val="accent2"/>
                </a:solidFill>
              </a:rPr>
              <a:t>i=1…n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chemeClr val="accent2"/>
                </a:solidFill>
              </a:rPr>
              <a:t>∑</a:t>
            </a:r>
            <a:r>
              <a:rPr lang="en-US" sz="2400" b="1" baseline="-25000">
                <a:solidFill>
                  <a:schemeClr val="accent2"/>
                </a:solidFill>
              </a:rPr>
              <a:t>j=1…m </a:t>
            </a:r>
            <a:r>
              <a:rPr lang="en-US" sz="3200" b="1">
                <a:solidFill>
                  <a:schemeClr val="accent2"/>
                </a:solidFill>
              </a:rPr>
              <a:t>(</a:t>
            </a:r>
            <a:r>
              <a:rPr lang="en-US" sz="2400" b="1">
                <a:solidFill>
                  <a:schemeClr val="accent2"/>
                </a:solidFill>
              </a:rPr>
              <a:t>A(i,j)-A’(i,j)</a:t>
            </a:r>
            <a:r>
              <a:rPr lang="en-US" sz="3200" b="1">
                <a:solidFill>
                  <a:schemeClr val="accent2"/>
                </a:solidFill>
              </a:rPr>
              <a:t>)</a:t>
            </a:r>
            <a:r>
              <a:rPr lang="en-US" sz="2400" b="1" baseline="30000">
                <a:solidFill>
                  <a:schemeClr val="accent2"/>
                </a:solidFill>
              </a:rPr>
              <a:t>2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 k</a:t>
            </a:r>
            <a:r>
              <a:rPr lang="en-US" sz="2400" b="1">
                <a:solidFill>
                  <a:schemeClr val="tx1"/>
                </a:solidFill>
              </a:rPr>
              <a:t>-median clustering</a:t>
            </a:r>
            <a:r>
              <a:rPr lang="en-US" sz="2400">
                <a:solidFill>
                  <a:schemeClr val="tx1"/>
                </a:solidFill>
              </a:rPr>
              <a:t>: </a:t>
            </a:r>
            <a:r>
              <a:rPr lang="en-US" sz="2400" b="1">
                <a:solidFill>
                  <a:schemeClr val="accent2"/>
                </a:solidFill>
              </a:rPr>
              <a:t>cost = </a:t>
            </a:r>
            <a:r>
              <a:rPr lang="en-US" sz="3200" b="1">
                <a:solidFill>
                  <a:schemeClr val="accent2"/>
                </a:solidFill>
              </a:rPr>
              <a:t>∑</a:t>
            </a:r>
            <a:r>
              <a:rPr lang="en-US" sz="2400" b="1" baseline="-25000">
                <a:solidFill>
                  <a:schemeClr val="accent2"/>
                </a:solidFill>
              </a:rPr>
              <a:t>i=1…n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chemeClr val="accent2"/>
                </a:solidFill>
              </a:rPr>
              <a:t>∑</a:t>
            </a:r>
            <a:r>
              <a:rPr lang="en-US" sz="2400" b="1" baseline="-25000">
                <a:solidFill>
                  <a:schemeClr val="accent2"/>
                </a:solidFill>
              </a:rPr>
              <a:t>j=1…m </a:t>
            </a:r>
            <a:r>
              <a:rPr lang="en-US" sz="3200" b="1">
                <a:solidFill>
                  <a:schemeClr val="accent2"/>
                </a:solidFill>
              </a:rPr>
              <a:t>|</a:t>
            </a:r>
            <a:r>
              <a:rPr lang="en-US" sz="2400" b="1">
                <a:solidFill>
                  <a:schemeClr val="accent2"/>
                </a:solidFill>
              </a:rPr>
              <a:t>A(i,j)-A’(i,j)</a:t>
            </a:r>
            <a:r>
              <a:rPr lang="en-US" sz="3200" b="1">
                <a:solidFill>
                  <a:schemeClr val="accent2"/>
                </a:solidFill>
              </a:rPr>
              <a:t>|</a:t>
            </a:r>
            <a:endParaRPr lang="en-US" sz="24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734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9313"/>
          </a:xfrm>
        </p:spPr>
        <p:txBody>
          <a:bodyPr anchor="t"/>
          <a:lstStyle/>
          <a:p>
            <a:pPr eaLnBrk="1" hangingPunct="1"/>
            <a:r>
              <a:rPr lang="en-US" smtClean="0"/>
              <a:t>Co-Clustering</a:t>
            </a:r>
          </a:p>
        </p:txBody>
      </p:sp>
      <p:graphicFrame>
        <p:nvGraphicFramePr>
          <p:cNvPr id="28687" name="Group 15"/>
          <p:cNvGraphicFramePr>
            <a:graphicFrameLocks noGrp="1"/>
          </p:cNvGraphicFramePr>
          <p:nvPr/>
        </p:nvGraphicFramePr>
        <p:xfrm>
          <a:off x="1219200" y="3200400"/>
          <a:ext cx="2232025" cy="2057403"/>
        </p:xfrm>
        <a:graphic>
          <a:graphicData uri="http://schemas.openxmlformats.org/drawingml/2006/table">
            <a:tbl>
              <a:tblPr/>
              <a:tblGrid>
                <a:gridCol w="373062"/>
                <a:gridCol w="371475"/>
                <a:gridCol w="371475"/>
                <a:gridCol w="371475"/>
                <a:gridCol w="371475"/>
                <a:gridCol w="373063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30" name="Text Box 151"/>
          <p:cNvSpPr txBox="1">
            <a:spLocks noChangeArrowheads="1"/>
          </p:cNvSpPr>
          <p:nvPr/>
        </p:nvSpPr>
        <p:spPr bwMode="auto">
          <a:xfrm>
            <a:off x="1169988" y="6245225"/>
            <a:ext cx="5127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i="1">
                <a:latin typeface="Times New Roman" pitchFamily="18" charset="0"/>
              </a:rPr>
              <a:t>A</a:t>
            </a:r>
          </a:p>
        </p:txBody>
      </p:sp>
      <p:sp>
        <p:nvSpPr>
          <p:cNvPr id="46131" name="Text Box 152"/>
          <p:cNvSpPr txBox="1">
            <a:spLocks noChangeArrowheads="1"/>
          </p:cNvSpPr>
          <p:nvPr/>
        </p:nvSpPr>
        <p:spPr bwMode="auto">
          <a:xfrm>
            <a:off x="3803650" y="6245225"/>
            <a:ext cx="549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i="1">
                <a:latin typeface="Times New Roman" pitchFamily="18" charset="0"/>
              </a:rPr>
              <a:t>M</a:t>
            </a:r>
          </a:p>
        </p:txBody>
      </p:sp>
      <p:sp>
        <p:nvSpPr>
          <p:cNvPr id="46132" name="Text Box 153"/>
          <p:cNvSpPr txBox="1">
            <a:spLocks noChangeArrowheads="1"/>
          </p:cNvSpPr>
          <p:nvPr/>
        </p:nvSpPr>
        <p:spPr bwMode="auto">
          <a:xfrm>
            <a:off x="2998788" y="6245225"/>
            <a:ext cx="4397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i="1">
                <a:latin typeface="Times New Roman" pitchFamily="18" charset="0"/>
              </a:rPr>
              <a:t>R</a:t>
            </a:r>
          </a:p>
        </p:txBody>
      </p:sp>
      <p:sp>
        <p:nvSpPr>
          <p:cNvPr id="46133" name="Text Box 154"/>
          <p:cNvSpPr txBox="1">
            <a:spLocks noChangeArrowheads="1"/>
          </p:cNvSpPr>
          <p:nvPr/>
        </p:nvSpPr>
        <p:spPr bwMode="auto">
          <a:xfrm>
            <a:off x="7315200" y="6245225"/>
            <a:ext cx="1096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i="1">
                <a:latin typeface="Times New Roman" pitchFamily="18" charset="0"/>
              </a:rPr>
              <a:t>R M C</a:t>
            </a:r>
          </a:p>
        </p:txBody>
      </p:sp>
      <p:sp>
        <p:nvSpPr>
          <p:cNvPr id="46134" name="Line 155"/>
          <p:cNvSpPr>
            <a:spLocks noChangeShapeType="1"/>
          </p:cNvSpPr>
          <p:nvPr/>
        </p:nvSpPr>
        <p:spPr bwMode="auto">
          <a:xfrm>
            <a:off x="1219200" y="4699000"/>
            <a:ext cx="2232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35" name="Text Box 157"/>
          <p:cNvSpPr txBox="1">
            <a:spLocks noChangeArrowheads="1"/>
          </p:cNvSpPr>
          <p:nvPr/>
        </p:nvSpPr>
        <p:spPr bwMode="auto">
          <a:xfrm>
            <a:off x="255588" y="1014413"/>
            <a:ext cx="8705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Co-Clustering:</a:t>
            </a:r>
            <a:r>
              <a:rPr lang="en-US" sz="2000">
                <a:solidFill>
                  <a:srgbClr val="FF0000"/>
                </a:solidFill>
              </a:rPr>
              <a:t> Cluster rows and columns of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</a:t>
            </a:r>
            <a:r>
              <a:rPr lang="en-US" sz="2000" b="1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US" sz="2000" i="1" baseline="3000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20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 i="1" baseline="3000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000">
                <a:solidFill>
                  <a:srgbClr val="FF0000"/>
                </a:solidFill>
              </a:rPr>
              <a:t> simultaneously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b="1" i="1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US" sz="2000">
                <a:solidFill>
                  <a:schemeClr val="tx1"/>
                </a:solidFill>
              </a:rPr>
              <a:t> row clusters, </a:t>
            </a:r>
            <a:r>
              <a:rPr lang="en-US" sz="2000" b="1" i="1">
                <a:solidFill>
                  <a:schemeClr val="tx1"/>
                </a:solidFill>
              </a:rPr>
              <a:t>ℓ</a:t>
            </a:r>
            <a:r>
              <a:rPr lang="en-US" sz="2000" i="1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column clusters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Every cell in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is represented by a cell in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A’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All cells in the same co-cluster  are represented by the same value in the cells of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A’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6136" name="Line 163"/>
          <p:cNvSpPr>
            <a:spLocks noChangeShapeType="1"/>
          </p:cNvSpPr>
          <p:nvPr/>
        </p:nvSpPr>
        <p:spPr bwMode="auto">
          <a:xfrm>
            <a:off x="2316163" y="3200400"/>
            <a:ext cx="0" cy="2047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905" name="Group 233"/>
          <p:cNvGraphicFramePr>
            <a:graphicFrameLocks noGrp="1"/>
          </p:cNvGraphicFramePr>
          <p:nvPr/>
        </p:nvGraphicFramePr>
        <p:xfrm>
          <a:off x="5181600" y="3200400"/>
          <a:ext cx="2232025" cy="2026920"/>
        </p:xfrm>
        <a:graphic>
          <a:graphicData uri="http://schemas.openxmlformats.org/drawingml/2006/table">
            <a:tbl>
              <a:tblPr/>
              <a:tblGrid>
                <a:gridCol w="373063"/>
                <a:gridCol w="371475"/>
                <a:gridCol w="371475"/>
                <a:gridCol w="371475"/>
                <a:gridCol w="371475"/>
                <a:gridCol w="373062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84" name="Text Box 241"/>
          <p:cNvSpPr txBox="1">
            <a:spLocks noChangeArrowheads="1"/>
          </p:cNvSpPr>
          <p:nvPr/>
        </p:nvSpPr>
        <p:spPr bwMode="auto">
          <a:xfrm>
            <a:off x="5194300" y="6245225"/>
            <a:ext cx="549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i="1">
                <a:latin typeface="Times New Roman" pitchFamily="18" charset="0"/>
              </a:rPr>
              <a:t>C</a:t>
            </a:r>
          </a:p>
        </p:txBody>
      </p:sp>
      <p:sp>
        <p:nvSpPr>
          <p:cNvPr id="46185" name="Line 242"/>
          <p:cNvSpPr>
            <a:spLocks noChangeShapeType="1"/>
          </p:cNvSpPr>
          <p:nvPr/>
        </p:nvSpPr>
        <p:spPr bwMode="auto">
          <a:xfrm>
            <a:off x="5181600" y="4625975"/>
            <a:ext cx="2232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86" name="Line 243"/>
          <p:cNvSpPr>
            <a:spLocks noChangeShapeType="1"/>
          </p:cNvSpPr>
          <p:nvPr/>
        </p:nvSpPr>
        <p:spPr bwMode="auto">
          <a:xfrm>
            <a:off x="6316663" y="3200400"/>
            <a:ext cx="0" cy="2047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87" name="TextBox 25"/>
          <p:cNvSpPr txBox="1">
            <a:spLocks noChangeArrowheads="1"/>
          </p:cNvSpPr>
          <p:nvPr/>
        </p:nvSpPr>
        <p:spPr bwMode="auto">
          <a:xfrm>
            <a:off x="990600" y="5410200"/>
            <a:ext cx="2667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Original data </a:t>
            </a:r>
            <a:r>
              <a:rPr lang="en-US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6188" name="TextBox 26"/>
          <p:cNvSpPr txBox="1">
            <a:spLocks noChangeArrowheads="1"/>
          </p:cNvSpPr>
          <p:nvPr/>
        </p:nvSpPr>
        <p:spPr bwMode="auto">
          <a:xfrm>
            <a:off x="5029200" y="5427663"/>
            <a:ext cx="2819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Co-cluster representation </a:t>
            </a:r>
            <a:r>
              <a:rPr lang="en-US" b="1">
                <a:solidFill>
                  <a:schemeClr val="accent2"/>
                </a:solidFill>
              </a:rPr>
              <a:t>A’</a:t>
            </a:r>
          </a:p>
        </p:txBody>
      </p:sp>
    </p:spTree>
  </p:cSld>
  <p:clrMapOvr>
    <a:masterClrMapping/>
  </p:clrMapOvr>
  <p:transition advTm="8007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59"/>
          <p:cNvSpPr>
            <a:spLocks noChangeArrowheads="1"/>
          </p:cNvSpPr>
          <p:nvPr/>
        </p:nvSpPr>
        <p:spPr bwMode="auto">
          <a:xfrm>
            <a:off x="2268538" y="1123950"/>
            <a:ext cx="987425" cy="1427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7107" name="Rectangle 175"/>
          <p:cNvSpPr>
            <a:spLocks noChangeArrowheads="1"/>
          </p:cNvSpPr>
          <p:nvPr/>
        </p:nvSpPr>
        <p:spPr bwMode="auto">
          <a:xfrm>
            <a:off x="2670175" y="1965325"/>
            <a:ext cx="219075" cy="29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7108" name="Rectangle 167"/>
          <p:cNvSpPr>
            <a:spLocks noChangeArrowheads="1"/>
          </p:cNvSpPr>
          <p:nvPr/>
        </p:nvSpPr>
        <p:spPr bwMode="auto">
          <a:xfrm>
            <a:off x="7207250" y="1123950"/>
            <a:ext cx="987425" cy="1427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7109" name="Line 156"/>
          <p:cNvSpPr>
            <a:spLocks noChangeShapeType="1"/>
          </p:cNvSpPr>
          <p:nvPr/>
        </p:nvSpPr>
        <p:spPr bwMode="auto">
          <a:xfrm>
            <a:off x="7170738" y="1087438"/>
            <a:ext cx="0" cy="2012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Rectangle 174"/>
          <p:cNvSpPr>
            <a:spLocks noChangeArrowheads="1"/>
          </p:cNvSpPr>
          <p:nvPr/>
        </p:nvSpPr>
        <p:spPr bwMode="auto">
          <a:xfrm>
            <a:off x="7608888" y="1965325"/>
            <a:ext cx="219075" cy="29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71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9313"/>
          </a:xfrm>
        </p:spPr>
        <p:txBody>
          <a:bodyPr anchor="t"/>
          <a:lstStyle/>
          <a:p>
            <a:pPr eaLnBrk="1" hangingPunct="1"/>
            <a:r>
              <a:rPr lang="en-US" sz="4000" smtClean="0"/>
              <a:t>Co-Clustering Objective Function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1096963" y="1087438"/>
          <a:ext cx="2232025" cy="2057403"/>
        </p:xfrm>
        <a:graphic>
          <a:graphicData uri="http://schemas.openxmlformats.org/drawingml/2006/table">
            <a:tbl>
              <a:tblPr/>
              <a:tblGrid>
                <a:gridCol w="373062"/>
                <a:gridCol w="371475"/>
                <a:gridCol w="371475"/>
                <a:gridCol w="371475"/>
                <a:gridCol w="371475"/>
                <a:gridCol w="373063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9" name="Text Box 90"/>
          <p:cNvSpPr txBox="1">
            <a:spLocks noChangeArrowheads="1"/>
          </p:cNvSpPr>
          <p:nvPr/>
        </p:nvSpPr>
        <p:spPr bwMode="auto">
          <a:xfrm>
            <a:off x="2011363" y="3244850"/>
            <a:ext cx="51276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 b="1" i="1">
                <a:latin typeface="Times New Roman" pitchFamily="18" charset="0"/>
              </a:rPr>
              <a:t>A</a:t>
            </a:r>
          </a:p>
        </p:txBody>
      </p:sp>
      <p:sp>
        <p:nvSpPr>
          <p:cNvPr id="47160" name="Text Box 93"/>
          <p:cNvSpPr txBox="1">
            <a:spLocks noChangeArrowheads="1"/>
          </p:cNvSpPr>
          <p:nvPr/>
        </p:nvSpPr>
        <p:spPr bwMode="auto">
          <a:xfrm>
            <a:off x="6583363" y="3244850"/>
            <a:ext cx="138906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 b="1" i="1">
                <a:latin typeface="Times New Roman" pitchFamily="18" charset="0"/>
              </a:rPr>
              <a:t>R M C</a:t>
            </a:r>
          </a:p>
        </p:txBody>
      </p:sp>
      <p:sp>
        <p:nvSpPr>
          <p:cNvPr id="47161" name="Line 94"/>
          <p:cNvSpPr>
            <a:spLocks noChangeShapeType="1"/>
          </p:cNvSpPr>
          <p:nvPr/>
        </p:nvSpPr>
        <p:spPr bwMode="auto">
          <a:xfrm>
            <a:off x="1096963" y="2586038"/>
            <a:ext cx="2232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2" name="Line 96"/>
          <p:cNvSpPr>
            <a:spLocks noChangeShapeType="1"/>
          </p:cNvSpPr>
          <p:nvPr/>
        </p:nvSpPr>
        <p:spPr bwMode="auto">
          <a:xfrm>
            <a:off x="2193925" y="1087438"/>
            <a:ext cx="0" cy="2047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826" name="Group 106"/>
          <p:cNvGraphicFramePr>
            <a:graphicFrameLocks noGrp="1"/>
          </p:cNvGraphicFramePr>
          <p:nvPr/>
        </p:nvGraphicFramePr>
        <p:xfrm>
          <a:off x="6035675" y="1087438"/>
          <a:ext cx="2232025" cy="2026920"/>
        </p:xfrm>
        <a:graphic>
          <a:graphicData uri="http://schemas.openxmlformats.org/drawingml/2006/table">
            <a:tbl>
              <a:tblPr/>
              <a:tblGrid>
                <a:gridCol w="373063"/>
                <a:gridCol w="371475"/>
                <a:gridCol w="371475"/>
                <a:gridCol w="371475"/>
                <a:gridCol w="371475"/>
                <a:gridCol w="373062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10" name="Line 155"/>
          <p:cNvSpPr>
            <a:spLocks noChangeShapeType="1"/>
          </p:cNvSpPr>
          <p:nvPr/>
        </p:nvSpPr>
        <p:spPr bwMode="auto">
          <a:xfrm>
            <a:off x="6035675" y="2587625"/>
            <a:ext cx="2232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11" name="Text Box 20"/>
          <p:cNvSpPr txBox="1">
            <a:spLocks noChangeArrowheads="1"/>
          </p:cNvSpPr>
          <p:nvPr/>
        </p:nvSpPr>
        <p:spPr bwMode="auto">
          <a:xfrm>
            <a:off x="549275" y="3886200"/>
            <a:ext cx="78994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In</a:t>
            </a:r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 b="1">
                <a:solidFill>
                  <a:schemeClr val="accent2"/>
                </a:solidFill>
              </a:rPr>
              <a:t>A’</a:t>
            </a:r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every point in</a:t>
            </a:r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 b="1">
                <a:solidFill>
                  <a:schemeClr val="accent2"/>
                </a:solidFill>
              </a:rPr>
              <a:t>A</a:t>
            </a:r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(row or column)</a:t>
            </a:r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is replaced by the corresponding representative (row or column)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 The quality of the clustering is measured by computing distances between the data in the cells of </a:t>
            </a:r>
            <a:r>
              <a:rPr lang="en-US" sz="2200" b="1">
                <a:solidFill>
                  <a:schemeClr val="accent2"/>
                </a:solidFill>
              </a:rPr>
              <a:t>A</a:t>
            </a:r>
            <a:r>
              <a:rPr lang="en-US" sz="2200">
                <a:solidFill>
                  <a:schemeClr val="tx1"/>
                </a:solidFill>
              </a:rPr>
              <a:t> and </a:t>
            </a:r>
            <a:r>
              <a:rPr lang="en-US" sz="2200" b="1">
                <a:solidFill>
                  <a:schemeClr val="accent2"/>
                </a:solidFill>
              </a:rPr>
              <a:t>A’</a:t>
            </a:r>
            <a:r>
              <a:rPr lang="en-US" sz="220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>
                <a:solidFill>
                  <a:schemeClr val="accent2"/>
                </a:solidFill>
              </a:rPr>
              <a:t>k</a:t>
            </a:r>
            <a:r>
              <a:rPr lang="en-US" sz="2400" b="1">
                <a:solidFill>
                  <a:schemeClr val="tx1"/>
                </a:solidFill>
              </a:rPr>
              <a:t>-means Co-clustering</a:t>
            </a:r>
            <a:r>
              <a:rPr lang="en-US" sz="2400">
                <a:solidFill>
                  <a:schemeClr val="tx1"/>
                </a:solidFill>
              </a:rPr>
              <a:t>: </a:t>
            </a:r>
            <a:r>
              <a:rPr lang="en-US" sz="2400" b="1">
                <a:solidFill>
                  <a:schemeClr val="accent2"/>
                </a:solidFill>
              </a:rPr>
              <a:t>cost = </a:t>
            </a:r>
            <a:r>
              <a:rPr lang="en-US" sz="3200" b="1">
                <a:solidFill>
                  <a:schemeClr val="accent2"/>
                </a:solidFill>
              </a:rPr>
              <a:t>∑</a:t>
            </a:r>
            <a:r>
              <a:rPr lang="en-US" sz="2400" b="1" baseline="-25000">
                <a:solidFill>
                  <a:schemeClr val="accent2"/>
                </a:solidFill>
              </a:rPr>
              <a:t>i=1…n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chemeClr val="accent2"/>
                </a:solidFill>
              </a:rPr>
              <a:t>∑</a:t>
            </a:r>
            <a:r>
              <a:rPr lang="en-US" sz="2400" b="1" baseline="-25000">
                <a:solidFill>
                  <a:schemeClr val="accent2"/>
                </a:solidFill>
              </a:rPr>
              <a:t>j=1…m </a:t>
            </a:r>
            <a:r>
              <a:rPr lang="en-US" sz="3200" b="1">
                <a:solidFill>
                  <a:schemeClr val="accent2"/>
                </a:solidFill>
              </a:rPr>
              <a:t>(</a:t>
            </a:r>
            <a:r>
              <a:rPr lang="en-US" sz="2400" b="1">
                <a:solidFill>
                  <a:schemeClr val="accent2"/>
                </a:solidFill>
              </a:rPr>
              <a:t>A(i,j)-A’(i,j)</a:t>
            </a:r>
            <a:r>
              <a:rPr lang="en-US" sz="3200" b="1">
                <a:solidFill>
                  <a:schemeClr val="accent2"/>
                </a:solidFill>
              </a:rPr>
              <a:t>)</a:t>
            </a:r>
            <a:r>
              <a:rPr lang="en-US" sz="2400" b="1" baseline="30000">
                <a:solidFill>
                  <a:schemeClr val="accent2"/>
                </a:solidFill>
              </a:rPr>
              <a:t>2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 k</a:t>
            </a:r>
            <a:r>
              <a:rPr lang="en-US" sz="2400" b="1">
                <a:solidFill>
                  <a:schemeClr val="tx1"/>
                </a:solidFill>
              </a:rPr>
              <a:t>-median Co-clustering</a:t>
            </a:r>
            <a:r>
              <a:rPr lang="en-US" sz="2400">
                <a:solidFill>
                  <a:schemeClr val="tx1"/>
                </a:solidFill>
              </a:rPr>
              <a:t>: </a:t>
            </a:r>
            <a:r>
              <a:rPr lang="en-US" sz="2400" b="1">
                <a:solidFill>
                  <a:schemeClr val="accent2"/>
                </a:solidFill>
              </a:rPr>
              <a:t>cost = </a:t>
            </a:r>
            <a:r>
              <a:rPr lang="en-US" sz="3200" b="1">
                <a:solidFill>
                  <a:schemeClr val="accent2"/>
                </a:solidFill>
              </a:rPr>
              <a:t>∑</a:t>
            </a:r>
            <a:r>
              <a:rPr lang="en-US" sz="2400" b="1" baseline="-25000">
                <a:solidFill>
                  <a:schemeClr val="accent2"/>
                </a:solidFill>
              </a:rPr>
              <a:t>i=1…n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chemeClr val="accent2"/>
                </a:solidFill>
              </a:rPr>
              <a:t>∑</a:t>
            </a:r>
            <a:r>
              <a:rPr lang="en-US" sz="2400" b="1" baseline="-25000">
                <a:solidFill>
                  <a:schemeClr val="accent2"/>
                </a:solidFill>
              </a:rPr>
              <a:t>j=1…m </a:t>
            </a:r>
            <a:r>
              <a:rPr lang="en-US" sz="3200" b="1">
                <a:solidFill>
                  <a:schemeClr val="accent2"/>
                </a:solidFill>
              </a:rPr>
              <a:t>|</a:t>
            </a:r>
            <a:r>
              <a:rPr lang="en-US" sz="2400" b="1">
                <a:solidFill>
                  <a:schemeClr val="accent2"/>
                </a:solidFill>
              </a:rPr>
              <a:t>A(i,j)-A’(i,j)</a:t>
            </a:r>
            <a:r>
              <a:rPr lang="en-US" sz="3200" b="1">
                <a:solidFill>
                  <a:schemeClr val="accent2"/>
                </a:solidFill>
              </a:rPr>
              <a:t>|</a:t>
            </a:r>
            <a:endParaRPr lang="en-US" sz="24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592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Background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58188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A.k.a.: biclustering, block clustering, …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Many objective functions in co-clustering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 This is one of the easier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 Others factor out row-column average (priors)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 Others based on information theoretic ideas (e.g. KL divergence)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lot of existing work, but mostly heuristic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smtClean="0"/>
              <a:t> </a:t>
            </a:r>
            <a:r>
              <a:rPr lang="en-US" sz="2000" i="1" smtClean="0">
                <a:latin typeface="Times New Roman" pitchFamily="18" charset="0"/>
              </a:rPr>
              <a:t>k</a:t>
            </a:r>
            <a:r>
              <a:rPr lang="en-US" sz="2000" smtClean="0"/>
              <a:t>-means style, alternate between rows/columns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Spectral techniques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82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Cluster rows of </a:t>
            </a: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Cluster columns of </a:t>
            </a: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Combine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6546850" y="1600200"/>
            <a:ext cx="1133475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57" name="Oval 6"/>
          <p:cNvSpPr>
            <a:spLocks noChangeArrowheads="1"/>
          </p:cNvSpPr>
          <p:nvPr/>
        </p:nvSpPr>
        <p:spPr bwMode="auto">
          <a:xfrm>
            <a:off x="6619875" y="1673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58" name="Oval 7"/>
          <p:cNvSpPr>
            <a:spLocks noChangeArrowheads="1"/>
          </p:cNvSpPr>
          <p:nvPr/>
        </p:nvSpPr>
        <p:spPr bwMode="auto">
          <a:xfrm>
            <a:off x="6729413" y="1673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59" name="Oval 8"/>
          <p:cNvSpPr>
            <a:spLocks noChangeArrowheads="1"/>
          </p:cNvSpPr>
          <p:nvPr/>
        </p:nvSpPr>
        <p:spPr bwMode="auto">
          <a:xfrm>
            <a:off x="6838950" y="1673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60" name="Oval 9"/>
          <p:cNvSpPr>
            <a:spLocks noChangeArrowheads="1"/>
          </p:cNvSpPr>
          <p:nvPr/>
        </p:nvSpPr>
        <p:spPr bwMode="auto">
          <a:xfrm>
            <a:off x="6948488" y="1673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61" name="Oval 10"/>
          <p:cNvSpPr>
            <a:spLocks noChangeArrowheads="1"/>
          </p:cNvSpPr>
          <p:nvPr/>
        </p:nvSpPr>
        <p:spPr bwMode="auto">
          <a:xfrm>
            <a:off x="7059613" y="1673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62" name="Oval 11"/>
          <p:cNvSpPr>
            <a:spLocks noChangeArrowheads="1"/>
          </p:cNvSpPr>
          <p:nvPr/>
        </p:nvSpPr>
        <p:spPr bwMode="auto">
          <a:xfrm>
            <a:off x="7169150" y="1673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63" name="Oval 12"/>
          <p:cNvSpPr>
            <a:spLocks noChangeArrowheads="1"/>
          </p:cNvSpPr>
          <p:nvPr/>
        </p:nvSpPr>
        <p:spPr bwMode="auto">
          <a:xfrm>
            <a:off x="7278688" y="1673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64" name="Oval 13"/>
          <p:cNvSpPr>
            <a:spLocks noChangeArrowheads="1"/>
          </p:cNvSpPr>
          <p:nvPr/>
        </p:nvSpPr>
        <p:spPr bwMode="auto">
          <a:xfrm>
            <a:off x="7388225" y="1673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65" name="Oval 14"/>
          <p:cNvSpPr>
            <a:spLocks noChangeArrowheads="1"/>
          </p:cNvSpPr>
          <p:nvPr/>
        </p:nvSpPr>
        <p:spPr bwMode="auto">
          <a:xfrm>
            <a:off x="7497763" y="1673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66" name="Oval 15"/>
          <p:cNvSpPr>
            <a:spLocks noChangeArrowheads="1"/>
          </p:cNvSpPr>
          <p:nvPr/>
        </p:nvSpPr>
        <p:spPr bwMode="auto">
          <a:xfrm>
            <a:off x="7607300" y="1673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67" name="Oval 16"/>
          <p:cNvSpPr>
            <a:spLocks noChangeArrowheads="1"/>
          </p:cNvSpPr>
          <p:nvPr/>
        </p:nvSpPr>
        <p:spPr bwMode="auto">
          <a:xfrm>
            <a:off x="6619875" y="17827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68" name="Oval 17"/>
          <p:cNvSpPr>
            <a:spLocks noChangeArrowheads="1"/>
          </p:cNvSpPr>
          <p:nvPr/>
        </p:nvSpPr>
        <p:spPr bwMode="auto">
          <a:xfrm>
            <a:off x="6729413" y="17827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69" name="Oval 18"/>
          <p:cNvSpPr>
            <a:spLocks noChangeArrowheads="1"/>
          </p:cNvSpPr>
          <p:nvPr/>
        </p:nvSpPr>
        <p:spPr bwMode="auto">
          <a:xfrm>
            <a:off x="6838950" y="17827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70" name="Oval 19"/>
          <p:cNvSpPr>
            <a:spLocks noChangeArrowheads="1"/>
          </p:cNvSpPr>
          <p:nvPr/>
        </p:nvSpPr>
        <p:spPr bwMode="auto">
          <a:xfrm>
            <a:off x="6948488" y="17827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71" name="Oval 20"/>
          <p:cNvSpPr>
            <a:spLocks noChangeArrowheads="1"/>
          </p:cNvSpPr>
          <p:nvPr/>
        </p:nvSpPr>
        <p:spPr bwMode="auto">
          <a:xfrm>
            <a:off x="7059613" y="17827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72" name="Oval 21"/>
          <p:cNvSpPr>
            <a:spLocks noChangeArrowheads="1"/>
          </p:cNvSpPr>
          <p:nvPr/>
        </p:nvSpPr>
        <p:spPr bwMode="auto">
          <a:xfrm>
            <a:off x="7169150" y="17827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73" name="Oval 22"/>
          <p:cNvSpPr>
            <a:spLocks noChangeArrowheads="1"/>
          </p:cNvSpPr>
          <p:nvPr/>
        </p:nvSpPr>
        <p:spPr bwMode="auto">
          <a:xfrm>
            <a:off x="7278688" y="17827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74" name="Oval 23"/>
          <p:cNvSpPr>
            <a:spLocks noChangeArrowheads="1"/>
          </p:cNvSpPr>
          <p:nvPr/>
        </p:nvSpPr>
        <p:spPr bwMode="auto">
          <a:xfrm>
            <a:off x="7388225" y="17827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75" name="Oval 24"/>
          <p:cNvSpPr>
            <a:spLocks noChangeArrowheads="1"/>
          </p:cNvSpPr>
          <p:nvPr/>
        </p:nvSpPr>
        <p:spPr bwMode="auto">
          <a:xfrm>
            <a:off x="7497763" y="17827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76" name="Oval 25"/>
          <p:cNvSpPr>
            <a:spLocks noChangeArrowheads="1"/>
          </p:cNvSpPr>
          <p:nvPr/>
        </p:nvSpPr>
        <p:spPr bwMode="auto">
          <a:xfrm>
            <a:off x="7607300" y="17827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77" name="Oval 26"/>
          <p:cNvSpPr>
            <a:spLocks noChangeArrowheads="1"/>
          </p:cNvSpPr>
          <p:nvPr/>
        </p:nvSpPr>
        <p:spPr bwMode="auto">
          <a:xfrm>
            <a:off x="6619875" y="18923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78" name="Oval 27"/>
          <p:cNvSpPr>
            <a:spLocks noChangeArrowheads="1"/>
          </p:cNvSpPr>
          <p:nvPr/>
        </p:nvSpPr>
        <p:spPr bwMode="auto">
          <a:xfrm>
            <a:off x="6729413" y="18923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79" name="Oval 28"/>
          <p:cNvSpPr>
            <a:spLocks noChangeArrowheads="1"/>
          </p:cNvSpPr>
          <p:nvPr/>
        </p:nvSpPr>
        <p:spPr bwMode="auto">
          <a:xfrm>
            <a:off x="6838950" y="18923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80" name="Oval 29"/>
          <p:cNvSpPr>
            <a:spLocks noChangeArrowheads="1"/>
          </p:cNvSpPr>
          <p:nvPr/>
        </p:nvSpPr>
        <p:spPr bwMode="auto">
          <a:xfrm>
            <a:off x="6948488" y="18923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81" name="Oval 30"/>
          <p:cNvSpPr>
            <a:spLocks noChangeArrowheads="1"/>
          </p:cNvSpPr>
          <p:nvPr/>
        </p:nvSpPr>
        <p:spPr bwMode="auto">
          <a:xfrm>
            <a:off x="7059613" y="18923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82" name="Oval 31"/>
          <p:cNvSpPr>
            <a:spLocks noChangeArrowheads="1"/>
          </p:cNvSpPr>
          <p:nvPr/>
        </p:nvSpPr>
        <p:spPr bwMode="auto">
          <a:xfrm>
            <a:off x="7169150" y="18923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83" name="Oval 32"/>
          <p:cNvSpPr>
            <a:spLocks noChangeArrowheads="1"/>
          </p:cNvSpPr>
          <p:nvPr/>
        </p:nvSpPr>
        <p:spPr bwMode="auto">
          <a:xfrm>
            <a:off x="7278688" y="18923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84" name="Oval 33"/>
          <p:cNvSpPr>
            <a:spLocks noChangeArrowheads="1"/>
          </p:cNvSpPr>
          <p:nvPr/>
        </p:nvSpPr>
        <p:spPr bwMode="auto">
          <a:xfrm>
            <a:off x="7388225" y="18923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85" name="Oval 34"/>
          <p:cNvSpPr>
            <a:spLocks noChangeArrowheads="1"/>
          </p:cNvSpPr>
          <p:nvPr/>
        </p:nvSpPr>
        <p:spPr bwMode="auto">
          <a:xfrm>
            <a:off x="7497763" y="18923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86" name="Oval 35"/>
          <p:cNvSpPr>
            <a:spLocks noChangeArrowheads="1"/>
          </p:cNvSpPr>
          <p:nvPr/>
        </p:nvSpPr>
        <p:spPr bwMode="auto">
          <a:xfrm>
            <a:off x="7607300" y="18923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87" name="Oval 36"/>
          <p:cNvSpPr>
            <a:spLocks noChangeArrowheads="1"/>
          </p:cNvSpPr>
          <p:nvPr/>
        </p:nvSpPr>
        <p:spPr bwMode="auto">
          <a:xfrm>
            <a:off x="6619875" y="20018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88" name="Oval 37"/>
          <p:cNvSpPr>
            <a:spLocks noChangeArrowheads="1"/>
          </p:cNvSpPr>
          <p:nvPr/>
        </p:nvSpPr>
        <p:spPr bwMode="auto">
          <a:xfrm>
            <a:off x="6729413" y="20018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89" name="Oval 38"/>
          <p:cNvSpPr>
            <a:spLocks noChangeArrowheads="1"/>
          </p:cNvSpPr>
          <p:nvPr/>
        </p:nvSpPr>
        <p:spPr bwMode="auto">
          <a:xfrm>
            <a:off x="6838950" y="20018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90" name="Oval 39"/>
          <p:cNvSpPr>
            <a:spLocks noChangeArrowheads="1"/>
          </p:cNvSpPr>
          <p:nvPr/>
        </p:nvSpPr>
        <p:spPr bwMode="auto">
          <a:xfrm>
            <a:off x="6948488" y="20018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91" name="Oval 40"/>
          <p:cNvSpPr>
            <a:spLocks noChangeArrowheads="1"/>
          </p:cNvSpPr>
          <p:nvPr/>
        </p:nvSpPr>
        <p:spPr bwMode="auto">
          <a:xfrm>
            <a:off x="7059613" y="20018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92" name="Oval 41"/>
          <p:cNvSpPr>
            <a:spLocks noChangeArrowheads="1"/>
          </p:cNvSpPr>
          <p:nvPr/>
        </p:nvSpPr>
        <p:spPr bwMode="auto">
          <a:xfrm>
            <a:off x="7169150" y="20018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93" name="Oval 42"/>
          <p:cNvSpPr>
            <a:spLocks noChangeArrowheads="1"/>
          </p:cNvSpPr>
          <p:nvPr/>
        </p:nvSpPr>
        <p:spPr bwMode="auto">
          <a:xfrm>
            <a:off x="7278688" y="20018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94" name="Oval 43"/>
          <p:cNvSpPr>
            <a:spLocks noChangeArrowheads="1"/>
          </p:cNvSpPr>
          <p:nvPr/>
        </p:nvSpPr>
        <p:spPr bwMode="auto">
          <a:xfrm>
            <a:off x="7388225" y="20018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95" name="Oval 44"/>
          <p:cNvSpPr>
            <a:spLocks noChangeArrowheads="1"/>
          </p:cNvSpPr>
          <p:nvPr/>
        </p:nvSpPr>
        <p:spPr bwMode="auto">
          <a:xfrm>
            <a:off x="7497763" y="20018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96" name="Oval 45"/>
          <p:cNvSpPr>
            <a:spLocks noChangeArrowheads="1"/>
          </p:cNvSpPr>
          <p:nvPr/>
        </p:nvSpPr>
        <p:spPr bwMode="auto">
          <a:xfrm>
            <a:off x="7607300" y="20018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97" name="Oval 46"/>
          <p:cNvSpPr>
            <a:spLocks noChangeArrowheads="1"/>
          </p:cNvSpPr>
          <p:nvPr/>
        </p:nvSpPr>
        <p:spPr bwMode="auto">
          <a:xfrm>
            <a:off x="6619875" y="21129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98" name="Oval 47"/>
          <p:cNvSpPr>
            <a:spLocks noChangeArrowheads="1"/>
          </p:cNvSpPr>
          <p:nvPr/>
        </p:nvSpPr>
        <p:spPr bwMode="auto">
          <a:xfrm>
            <a:off x="6729413" y="21129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199" name="Oval 48"/>
          <p:cNvSpPr>
            <a:spLocks noChangeArrowheads="1"/>
          </p:cNvSpPr>
          <p:nvPr/>
        </p:nvSpPr>
        <p:spPr bwMode="auto">
          <a:xfrm>
            <a:off x="6838950" y="21129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00" name="Oval 49"/>
          <p:cNvSpPr>
            <a:spLocks noChangeArrowheads="1"/>
          </p:cNvSpPr>
          <p:nvPr/>
        </p:nvSpPr>
        <p:spPr bwMode="auto">
          <a:xfrm>
            <a:off x="6948488" y="21129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01" name="Oval 50"/>
          <p:cNvSpPr>
            <a:spLocks noChangeArrowheads="1"/>
          </p:cNvSpPr>
          <p:nvPr/>
        </p:nvSpPr>
        <p:spPr bwMode="auto">
          <a:xfrm>
            <a:off x="7059613" y="21129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02" name="Oval 51"/>
          <p:cNvSpPr>
            <a:spLocks noChangeArrowheads="1"/>
          </p:cNvSpPr>
          <p:nvPr/>
        </p:nvSpPr>
        <p:spPr bwMode="auto">
          <a:xfrm>
            <a:off x="7169150" y="21129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03" name="Oval 52"/>
          <p:cNvSpPr>
            <a:spLocks noChangeArrowheads="1"/>
          </p:cNvSpPr>
          <p:nvPr/>
        </p:nvSpPr>
        <p:spPr bwMode="auto">
          <a:xfrm>
            <a:off x="7278688" y="21129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04" name="Oval 53"/>
          <p:cNvSpPr>
            <a:spLocks noChangeArrowheads="1"/>
          </p:cNvSpPr>
          <p:nvPr/>
        </p:nvSpPr>
        <p:spPr bwMode="auto">
          <a:xfrm>
            <a:off x="7388225" y="21129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05" name="Oval 54"/>
          <p:cNvSpPr>
            <a:spLocks noChangeArrowheads="1"/>
          </p:cNvSpPr>
          <p:nvPr/>
        </p:nvSpPr>
        <p:spPr bwMode="auto">
          <a:xfrm>
            <a:off x="7497763" y="21129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06" name="Oval 55"/>
          <p:cNvSpPr>
            <a:spLocks noChangeArrowheads="1"/>
          </p:cNvSpPr>
          <p:nvPr/>
        </p:nvSpPr>
        <p:spPr bwMode="auto">
          <a:xfrm>
            <a:off x="7607300" y="211296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07" name="Oval 56"/>
          <p:cNvSpPr>
            <a:spLocks noChangeArrowheads="1"/>
          </p:cNvSpPr>
          <p:nvPr/>
        </p:nvSpPr>
        <p:spPr bwMode="auto">
          <a:xfrm>
            <a:off x="6619875" y="22225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08" name="Oval 57"/>
          <p:cNvSpPr>
            <a:spLocks noChangeArrowheads="1"/>
          </p:cNvSpPr>
          <p:nvPr/>
        </p:nvSpPr>
        <p:spPr bwMode="auto">
          <a:xfrm>
            <a:off x="6729413" y="22225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09" name="Oval 58"/>
          <p:cNvSpPr>
            <a:spLocks noChangeArrowheads="1"/>
          </p:cNvSpPr>
          <p:nvPr/>
        </p:nvSpPr>
        <p:spPr bwMode="auto">
          <a:xfrm>
            <a:off x="6838950" y="22225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10" name="Oval 59"/>
          <p:cNvSpPr>
            <a:spLocks noChangeArrowheads="1"/>
          </p:cNvSpPr>
          <p:nvPr/>
        </p:nvSpPr>
        <p:spPr bwMode="auto">
          <a:xfrm>
            <a:off x="6948488" y="22225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11" name="Oval 60"/>
          <p:cNvSpPr>
            <a:spLocks noChangeArrowheads="1"/>
          </p:cNvSpPr>
          <p:nvPr/>
        </p:nvSpPr>
        <p:spPr bwMode="auto">
          <a:xfrm>
            <a:off x="7059613" y="22225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12" name="Oval 61"/>
          <p:cNvSpPr>
            <a:spLocks noChangeArrowheads="1"/>
          </p:cNvSpPr>
          <p:nvPr/>
        </p:nvSpPr>
        <p:spPr bwMode="auto">
          <a:xfrm>
            <a:off x="7169150" y="22225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13" name="Oval 62"/>
          <p:cNvSpPr>
            <a:spLocks noChangeArrowheads="1"/>
          </p:cNvSpPr>
          <p:nvPr/>
        </p:nvSpPr>
        <p:spPr bwMode="auto">
          <a:xfrm>
            <a:off x="7278688" y="22225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14" name="Oval 63"/>
          <p:cNvSpPr>
            <a:spLocks noChangeArrowheads="1"/>
          </p:cNvSpPr>
          <p:nvPr/>
        </p:nvSpPr>
        <p:spPr bwMode="auto">
          <a:xfrm>
            <a:off x="7388225" y="22225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15" name="Oval 64"/>
          <p:cNvSpPr>
            <a:spLocks noChangeArrowheads="1"/>
          </p:cNvSpPr>
          <p:nvPr/>
        </p:nvSpPr>
        <p:spPr bwMode="auto">
          <a:xfrm>
            <a:off x="7497763" y="22225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16" name="Oval 65"/>
          <p:cNvSpPr>
            <a:spLocks noChangeArrowheads="1"/>
          </p:cNvSpPr>
          <p:nvPr/>
        </p:nvSpPr>
        <p:spPr bwMode="auto">
          <a:xfrm>
            <a:off x="7607300" y="22225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17" name="Oval 66"/>
          <p:cNvSpPr>
            <a:spLocks noChangeArrowheads="1"/>
          </p:cNvSpPr>
          <p:nvPr/>
        </p:nvSpPr>
        <p:spPr bwMode="auto">
          <a:xfrm>
            <a:off x="6619875" y="23320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18" name="Oval 67"/>
          <p:cNvSpPr>
            <a:spLocks noChangeArrowheads="1"/>
          </p:cNvSpPr>
          <p:nvPr/>
        </p:nvSpPr>
        <p:spPr bwMode="auto">
          <a:xfrm>
            <a:off x="6729413" y="23320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19" name="Oval 68"/>
          <p:cNvSpPr>
            <a:spLocks noChangeArrowheads="1"/>
          </p:cNvSpPr>
          <p:nvPr/>
        </p:nvSpPr>
        <p:spPr bwMode="auto">
          <a:xfrm>
            <a:off x="6838950" y="23320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20" name="Oval 69"/>
          <p:cNvSpPr>
            <a:spLocks noChangeArrowheads="1"/>
          </p:cNvSpPr>
          <p:nvPr/>
        </p:nvSpPr>
        <p:spPr bwMode="auto">
          <a:xfrm>
            <a:off x="6948488" y="23320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21" name="Oval 70"/>
          <p:cNvSpPr>
            <a:spLocks noChangeArrowheads="1"/>
          </p:cNvSpPr>
          <p:nvPr/>
        </p:nvSpPr>
        <p:spPr bwMode="auto">
          <a:xfrm>
            <a:off x="7059613" y="23320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22" name="Oval 71"/>
          <p:cNvSpPr>
            <a:spLocks noChangeArrowheads="1"/>
          </p:cNvSpPr>
          <p:nvPr/>
        </p:nvSpPr>
        <p:spPr bwMode="auto">
          <a:xfrm>
            <a:off x="7169150" y="23320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23" name="Oval 72"/>
          <p:cNvSpPr>
            <a:spLocks noChangeArrowheads="1"/>
          </p:cNvSpPr>
          <p:nvPr/>
        </p:nvSpPr>
        <p:spPr bwMode="auto">
          <a:xfrm>
            <a:off x="7278688" y="23320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24" name="Oval 73"/>
          <p:cNvSpPr>
            <a:spLocks noChangeArrowheads="1"/>
          </p:cNvSpPr>
          <p:nvPr/>
        </p:nvSpPr>
        <p:spPr bwMode="auto">
          <a:xfrm>
            <a:off x="7388225" y="23320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25" name="Oval 74"/>
          <p:cNvSpPr>
            <a:spLocks noChangeArrowheads="1"/>
          </p:cNvSpPr>
          <p:nvPr/>
        </p:nvSpPr>
        <p:spPr bwMode="auto">
          <a:xfrm>
            <a:off x="7497763" y="23320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26" name="Oval 75"/>
          <p:cNvSpPr>
            <a:spLocks noChangeArrowheads="1"/>
          </p:cNvSpPr>
          <p:nvPr/>
        </p:nvSpPr>
        <p:spPr bwMode="auto">
          <a:xfrm>
            <a:off x="7607300" y="23320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27" name="Oval 76"/>
          <p:cNvSpPr>
            <a:spLocks noChangeArrowheads="1"/>
          </p:cNvSpPr>
          <p:nvPr/>
        </p:nvSpPr>
        <p:spPr bwMode="auto">
          <a:xfrm>
            <a:off x="6619875" y="24415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28" name="Oval 77"/>
          <p:cNvSpPr>
            <a:spLocks noChangeArrowheads="1"/>
          </p:cNvSpPr>
          <p:nvPr/>
        </p:nvSpPr>
        <p:spPr bwMode="auto">
          <a:xfrm>
            <a:off x="6729413" y="24415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29" name="Oval 78"/>
          <p:cNvSpPr>
            <a:spLocks noChangeArrowheads="1"/>
          </p:cNvSpPr>
          <p:nvPr/>
        </p:nvSpPr>
        <p:spPr bwMode="auto">
          <a:xfrm>
            <a:off x="6838950" y="24415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30" name="Oval 79"/>
          <p:cNvSpPr>
            <a:spLocks noChangeArrowheads="1"/>
          </p:cNvSpPr>
          <p:nvPr/>
        </p:nvSpPr>
        <p:spPr bwMode="auto">
          <a:xfrm>
            <a:off x="6948488" y="24415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31" name="Oval 80"/>
          <p:cNvSpPr>
            <a:spLocks noChangeArrowheads="1"/>
          </p:cNvSpPr>
          <p:nvPr/>
        </p:nvSpPr>
        <p:spPr bwMode="auto">
          <a:xfrm>
            <a:off x="7059613" y="24415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32" name="Oval 81"/>
          <p:cNvSpPr>
            <a:spLocks noChangeArrowheads="1"/>
          </p:cNvSpPr>
          <p:nvPr/>
        </p:nvSpPr>
        <p:spPr bwMode="auto">
          <a:xfrm>
            <a:off x="7169150" y="24415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33" name="Oval 82"/>
          <p:cNvSpPr>
            <a:spLocks noChangeArrowheads="1"/>
          </p:cNvSpPr>
          <p:nvPr/>
        </p:nvSpPr>
        <p:spPr bwMode="auto">
          <a:xfrm>
            <a:off x="7278688" y="24415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34" name="Oval 83"/>
          <p:cNvSpPr>
            <a:spLocks noChangeArrowheads="1"/>
          </p:cNvSpPr>
          <p:nvPr/>
        </p:nvSpPr>
        <p:spPr bwMode="auto">
          <a:xfrm>
            <a:off x="7388225" y="24415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35" name="Oval 84"/>
          <p:cNvSpPr>
            <a:spLocks noChangeArrowheads="1"/>
          </p:cNvSpPr>
          <p:nvPr/>
        </p:nvSpPr>
        <p:spPr bwMode="auto">
          <a:xfrm>
            <a:off x="7497763" y="24415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36" name="Oval 85"/>
          <p:cNvSpPr>
            <a:spLocks noChangeArrowheads="1"/>
          </p:cNvSpPr>
          <p:nvPr/>
        </p:nvSpPr>
        <p:spPr bwMode="auto">
          <a:xfrm>
            <a:off x="7607300" y="24415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37" name="Oval 86"/>
          <p:cNvSpPr>
            <a:spLocks noChangeArrowheads="1"/>
          </p:cNvSpPr>
          <p:nvPr/>
        </p:nvSpPr>
        <p:spPr bwMode="auto">
          <a:xfrm>
            <a:off x="6619875" y="25511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38" name="Oval 87"/>
          <p:cNvSpPr>
            <a:spLocks noChangeArrowheads="1"/>
          </p:cNvSpPr>
          <p:nvPr/>
        </p:nvSpPr>
        <p:spPr bwMode="auto">
          <a:xfrm>
            <a:off x="6729413" y="25511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39" name="Oval 88"/>
          <p:cNvSpPr>
            <a:spLocks noChangeArrowheads="1"/>
          </p:cNvSpPr>
          <p:nvPr/>
        </p:nvSpPr>
        <p:spPr bwMode="auto">
          <a:xfrm>
            <a:off x="6838950" y="25511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40" name="Oval 89"/>
          <p:cNvSpPr>
            <a:spLocks noChangeArrowheads="1"/>
          </p:cNvSpPr>
          <p:nvPr/>
        </p:nvSpPr>
        <p:spPr bwMode="auto">
          <a:xfrm>
            <a:off x="6948488" y="25511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41" name="Oval 90"/>
          <p:cNvSpPr>
            <a:spLocks noChangeArrowheads="1"/>
          </p:cNvSpPr>
          <p:nvPr/>
        </p:nvSpPr>
        <p:spPr bwMode="auto">
          <a:xfrm>
            <a:off x="7059613" y="25511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42" name="Oval 91"/>
          <p:cNvSpPr>
            <a:spLocks noChangeArrowheads="1"/>
          </p:cNvSpPr>
          <p:nvPr/>
        </p:nvSpPr>
        <p:spPr bwMode="auto">
          <a:xfrm>
            <a:off x="7169150" y="25511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43" name="Oval 92"/>
          <p:cNvSpPr>
            <a:spLocks noChangeArrowheads="1"/>
          </p:cNvSpPr>
          <p:nvPr/>
        </p:nvSpPr>
        <p:spPr bwMode="auto">
          <a:xfrm>
            <a:off x="7278688" y="25511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44" name="Oval 93"/>
          <p:cNvSpPr>
            <a:spLocks noChangeArrowheads="1"/>
          </p:cNvSpPr>
          <p:nvPr/>
        </p:nvSpPr>
        <p:spPr bwMode="auto">
          <a:xfrm>
            <a:off x="7388225" y="25511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45" name="Oval 94"/>
          <p:cNvSpPr>
            <a:spLocks noChangeArrowheads="1"/>
          </p:cNvSpPr>
          <p:nvPr/>
        </p:nvSpPr>
        <p:spPr bwMode="auto">
          <a:xfrm>
            <a:off x="7497763" y="25511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46" name="Oval 95"/>
          <p:cNvSpPr>
            <a:spLocks noChangeArrowheads="1"/>
          </p:cNvSpPr>
          <p:nvPr/>
        </p:nvSpPr>
        <p:spPr bwMode="auto">
          <a:xfrm>
            <a:off x="7607300" y="25511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47" name="Oval 96"/>
          <p:cNvSpPr>
            <a:spLocks noChangeArrowheads="1"/>
          </p:cNvSpPr>
          <p:nvPr/>
        </p:nvSpPr>
        <p:spPr bwMode="auto">
          <a:xfrm>
            <a:off x="6619875" y="26606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48" name="Oval 97"/>
          <p:cNvSpPr>
            <a:spLocks noChangeArrowheads="1"/>
          </p:cNvSpPr>
          <p:nvPr/>
        </p:nvSpPr>
        <p:spPr bwMode="auto">
          <a:xfrm>
            <a:off x="6729413" y="26606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49" name="Oval 98"/>
          <p:cNvSpPr>
            <a:spLocks noChangeArrowheads="1"/>
          </p:cNvSpPr>
          <p:nvPr/>
        </p:nvSpPr>
        <p:spPr bwMode="auto">
          <a:xfrm>
            <a:off x="6838950" y="26606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50" name="Oval 99"/>
          <p:cNvSpPr>
            <a:spLocks noChangeArrowheads="1"/>
          </p:cNvSpPr>
          <p:nvPr/>
        </p:nvSpPr>
        <p:spPr bwMode="auto">
          <a:xfrm>
            <a:off x="6948488" y="26606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51" name="Oval 100"/>
          <p:cNvSpPr>
            <a:spLocks noChangeArrowheads="1"/>
          </p:cNvSpPr>
          <p:nvPr/>
        </p:nvSpPr>
        <p:spPr bwMode="auto">
          <a:xfrm>
            <a:off x="7059613" y="26606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52" name="Oval 101"/>
          <p:cNvSpPr>
            <a:spLocks noChangeArrowheads="1"/>
          </p:cNvSpPr>
          <p:nvPr/>
        </p:nvSpPr>
        <p:spPr bwMode="auto">
          <a:xfrm>
            <a:off x="7169150" y="26606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53" name="Oval 102"/>
          <p:cNvSpPr>
            <a:spLocks noChangeArrowheads="1"/>
          </p:cNvSpPr>
          <p:nvPr/>
        </p:nvSpPr>
        <p:spPr bwMode="auto">
          <a:xfrm>
            <a:off x="7278688" y="26606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54" name="Oval 103"/>
          <p:cNvSpPr>
            <a:spLocks noChangeArrowheads="1"/>
          </p:cNvSpPr>
          <p:nvPr/>
        </p:nvSpPr>
        <p:spPr bwMode="auto">
          <a:xfrm>
            <a:off x="7388225" y="26606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55" name="Oval 104"/>
          <p:cNvSpPr>
            <a:spLocks noChangeArrowheads="1"/>
          </p:cNvSpPr>
          <p:nvPr/>
        </p:nvSpPr>
        <p:spPr bwMode="auto">
          <a:xfrm>
            <a:off x="7497763" y="26606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56" name="Oval 105"/>
          <p:cNvSpPr>
            <a:spLocks noChangeArrowheads="1"/>
          </p:cNvSpPr>
          <p:nvPr/>
        </p:nvSpPr>
        <p:spPr bwMode="auto">
          <a:xfrm>
            <a:off x="7607300" y="26606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57" name="Oval 106"/>
          <p:cNvSpPr>
            <a:spLocks noChangeArrowheads="1"/>
          </p:cNvSpPr>
          <p:nvPr/>
        </p:nvSpPr>
        <p:spPr bwMode="auto">
          <a:xfrm>
            <a:off x="6619875" y="27717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58" name="Oval 107"/>
          <p:cNvSpPr>
            <a:spLocks noChangeArrowheads="1"/>
          </p:cNvSpPr>
          <p:nvPr/>
        </p:nvSpPr>
        <p:spPr bwMode="auto">
          <a:xfrm>
            <a:off x="6729413" y="27717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59" name="Oval 108"/>
          <p:cNvSpPr>
            <a:spLocks noChangeArrowheads="1"/>
          </p:cNvSpPr>
          <p:nvPr/>
        </p:nvSpPr>
        <p:spPr bwMode="auto">
          <a:xfrm>
            <a:off x="6838950" y="27717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60" name="Oval 109"/>
          <p:cNvSpPr>
            <a:spLocks noChangeArrowheads="1"/>
          </p:cNvSpPr>
          <p:nvPr/>
        </p:nvSpPr>
        <p:spPr bwMode="auto">
          <a:xfrm>
            <a:off x="6948488" y="27717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61" name="Oval 110"/>
          <p:cNvSpPr>
            <a:spLocks noChangeArrowheads="1"/>
          </p:cNvSpPr>
          <p:nvPr/>
        </p:nvSpPr>
        <p:spPr bwMode="auto">
          <a:xfrm>
            <a:off x="7059613" y="27717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62" name="Oval 111"/>
          <p:cNvSpPr>
            <a:spLocks noChangeArrowheads="1"/>
          </p:cNvSpPr>
          <p:nvPr/>
        </p:nvSpPr>
        <p:spPr bwMode="auto">
          <a:xfrm>
            <a:off x="7169150" y="27717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63" name="Oval 112"/>
          <p:cNvSpPr>
            <a:spLocks noChangeArrowheads="1"/>
          </p:cNvSpPr>
          <p:nvPr/>
        </p:nvSpPr>
        <p:spPr bwMode="auto">
          <a:xfrm>
            <a:off x="7278688" y="27717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64" name="Oval 113"/>
          <p:cNvSpPr>
            <a:spLocks noChangeArrowheads="1"/>
          </p:cNvSpPr>
          <p:nvPr/>
        </p:nvSpPr>
        <p:spPr bwMode="auto">
          <a:xfrm>
            <a:off x="7388225" y="27717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65" name="Oval 114"/>
          <p:cNvSpPr>
            <a:spLocks noChangeArrowheads="1"/>
          </p:cNvSpPr>
          <p:nvPr/>
        </p:nvSpPr>
        <p:spPr bwMode="auto">
          <a:xfrm>
            <a:off x="7497763" y="27717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66" name="Oval 115"/>
          <p:cNvSpPr>
            <a:spLocks noChangeArrowheads="1"/>
          </p:cNvSpPr>
          <p:nvPr/>
        </p:nvSpPr>
        <p:spPr bwMode="auto">
          <a:xfrm>
            <a:off x="7607300" y="27717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67" name="Oval 116"/>
          <p:cNvSpPr>
            <a:spLocks noChangeArrowheads="1"/>
          </p:cNvSpPr>
          <p:nvPr/>
        </p:nvSpPr>
        <p:spPr bwMode="auto">
          <a:xfrm>
            <a:off x="6619875" y="28813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68" name="Oval 117"/>
          <p:cNvSpPr>
            <a:spLocks noChangeArrowheads="1"/>
          </p:cNvSpPr>
          <p:nvPr/>
        </p:nvSpPr>
        <p:spPr bwMode="auto">
          <a:xfrm>
            <a:off x="6729413" y="28813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69" name="Oval 118"/>
          <p:cNvSpPr>
            <a:spLocks noChangeArrowheads="1"/>
          </p:cNvSpPr>
          <p:nvPr/>
        </p:nvSpPr>
        <p:spPr bwMode="auto">
          <a:xfrm>
            <a:off x="6838950" y="28813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70" name="Oval 119"/>
          <p:cNvSpPr>
            <a:spLocks noChangeArrowheads="1"/>
          </p:cNvSpPr>
          <p:nvPr/>
        </p:nvSpPr>
        <p:spPr bwMode="auto">
          <a:xfrm>
            <a:off x="6948488" y="28813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71" name="Oval 120"/>
          <p:cNvSpPr>
            <a:spLocks noChangeArrowheads="1"/>
          </p:cNvSpPr>
          <p:nvPr/>
        </p:nvSpPr>
        <p:spPr bwMode="auto">
          <a:xfrm>
            <a:off x="7059613" y="28813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72" name="Oval 121"/>
          <p:cNvSpPr>
            <a:spLocks noChangeArrowheads="1"/>
          </p:cNvSpPr>
          <p:nvPr/>
        </p:nvSpPr>
        <p:spPr bwMode="auto">
          <a:xfrm>
            <a:off x="7169150" y="28813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73" name="Oval 122"/>
          <p:cNvSpPr>
            <a:spLocks noChangeArrowheads="1"/>
          </p:cNvSpPr>
          <p:nvPr/>
        </p:nvSpPr>
        <p:spPr bwMode="auto">
          <a:xfrm>
            <a:off x="7278688" y="28813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74" name="Oval 123"/>
          <p:cNvSpPr>
            <a:spLocks noChangeArrowheads="1"/>
          </p:cNvSpPr>
          <p:nvPr/>
        </p:nvSpPr>
        <p:spPr bwMode="auto">
          <a:xfrm>
            <a:off x="7388225" y="28813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75" name="Oval 124"/>
          <p:cNvSpPr>
            <a:spLocks noChangeArrowheads="1"/>
          </p:cNvSpPr>
          <p:nvPr/>
        </p:nvSpPr>
        <p:spPr bwMode="auto">
          <a:xfrm>
            <a:off x="7497763" y="28813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76" name="Oval 125"/>
          <p:cNvSpPr>
            <a:spLocks noChangeArrowheads="1"/>
          </p:cNvSpPr>
          <p:nvPr/>
        </p:nvSpPr>
        <p:spPr bwMode="auto">
          <a:xfrm>
            <a:off x="7607300" y="28813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77" name="Line 126"/>
          <p:cNvSpPr>
            <a:spLocks noChangeShapeType="1"/>
          </p:cNvSpPr>
          <p:nvPr/>
        </p:nvSpPr>
        <p:spPr bwMode="auto">
          <a:xfrm>
            <a:off x="6546850" y="2076450"/>
            <a:ext cx="1133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8" name="Line 128"/>
          <p:cNvSpPr>
            <a:spLocks noChangeShapeType="1"/>
          </p:cNvSpPr>
          <p:nvPr/>
        </p:nvSpPr>
        <p:spPr bwMode="auto">
          <a:xfrm>
            <a:off x="6546850" y="2405063"/>
            <a:ext cx="1133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9" name="Line 129"/>
          <p:cNvSpPr>
            <a:spLocks noChangeShapeType="1"/>
          </p:cNvSpPr>
          <p:nvPr/>
        </p:nvSpPr>
        <p:spPr bwMode="auto">
          <a:xfrm>
            <a:off x="6546850" y="2733675"/>
            <a:ext cx="1133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0" name="Rectangle 131"/>
          <p:cNvSpPr>
            <a:spLocks noChangeArrowheads="1"/>
          </p:cNvSpPr>
          <p:nvPr/>
        </p:nvSpPr>
        <p:spPr bwMode="auto">
          <a:xfrm>
            <a:off x="6546850" y="3355975"/>
            <a:ext cx="1133475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81" name="Oval 132"/>
          <p:cNvSpPr>
            <a:spLocks noChangeArrowheads="1"/>
          </p:cNvSpPr>
          <p:nvPr/>
        </p:nvSpPr>
        <p:spPr bwMode="auto">
          <a:xfrm>
            <a:off x="6619875" y="34290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82" name="Oval 133"/>
          <p:cNvSpPr>
            <a:spLocks noChangeArrowheads="1"/>
          </p:cNvSpPr>
          <p:nvPr/>
        </p:nvSpPr>
        <p:spPr bwMode="auto">
          <a:xfrm>
            <a:off x="6729413" y="34290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83" name="Oval 134"/>
          <p:cNvSpPr>
            <a:spLocks noChangeArrowheads="1"/>
          </p:cNvSpPr>
          <p:nvPr/>
        </p:nvSpPr>
        <p:spPr bwMode="auto">
          <a:xfrm>
            <a:off x="6838950" y="34290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84" name="Oval 135"/>
          <p:cNvSpPr>
            <a:spLocks noChangeArrowheads="1"/>
          </p:cNvSpPr>
          <p:nvPr/>
        </p:nvSpPr>
        <p:spPr bwMode="auto">
          <a:xfrm>
            <a:off x="6948488" y="34290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85" name="Oval 136"/>
          <p:cNvSpPr>
            <a:spLocks noChangeArrowheads="1"/>
          </p:cNvSpPr>
          <p:nvPr/>
        </p:nvSpPr>
        <p:spPr bwMode="auto">
          <a:xfrm>
            <a:off x="7059613" y="34290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86" name="Oval 137"/>
          <p:cNvSpPr>
            <a:spLocks noChangeArrowheads="1"/>
          </p:cNvSpPr>
          <p:nvPr/>
        </p:nvSpPr>
        <p:spPr bwMode="auto">
          <a:xfrm>
            <a:off x="7169150" y="34290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87" name="Oval 138"/>
          <p:cNvSpPr>
            <a:spLocks noChangeArrowheads="1"/>
          </p:cNvSpPr>
          <p:nvPr/>
        </p:nvSpPr>
        <p:spPr bwMode="auto">
          <a:xfrm>
            <a:off x="7278688" y="34290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88" name="Oval 139"/>
          <p:cNvSpPr>
            <a:spLocks noChangeArrowheads="1"/>
          </p:cNvSpPr>
          <p:nvPr/>
        </p:nvSpPr>
        <p:spPr bwMode="auto">
          <a:xfrm>
            <a:off x="7388225" y="34290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89" name="Oval 140"/>
          <p:cNvSpPr>
            <a:spLocks noChangeArrowheads="1"/>
          </p:cNvSpPr>
          <p:nvPr/>
        </p:nvSpPr>
        <p:spPr bwMode="auto">
          <a:xfrm>
            <a:off x="7497763" y="34290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90" name="Oval 141"/>
          <p:cNvSpPr>
            <a:spLocks noChangeArrowheads="1"/>
          </p:cNvSpPr>
          <p:nvPr/>
        </p:nvSpPr>
        <p:spPr bwMode="auto">
          <a:xfrm>
            <a:off x="7607300" y="34290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91" name="Oval 142"/>
          <p:cNvSpPr>
            <a:spLocks noChangeArrowheads="1"/>
          </p:cNvSpPr>
          <p:nvPr/>
        </p:nvSpPr>
        <p:spPr bwMode="auto">
          <a:xfrm>
            <a:off x="6619875" y="3538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92" name="Oval 143"/>
          <p:cNvSpPr>
            <a:spLocks noChangeArrowheads="1"/>
          </p:cNvSpPr>
          <p:nvPr/>
        </p:nvSpPr>
        <p:spPr bwMode="auto">
          <a:xfrm>
            <a:off x="6729413" y="3538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93" name="Oval 144"/>
          <p:cNvSpPr>
            <a:spLocks noChangeArrowheads="1"/>
          </p:cNvSpPr>
          <p:nvPr/>
        </p:nvSpPr>
        <p:spPr bwMode="auto">
          <a:xfrm>
            <a:off x="6838950" y="3538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94" name="Oval 145"/>
          <p:cNvSpPr>
            <a:spLocks noChangeArrowheads="1"/>
          </p:cNvSpPr>
          <p:nvPr/>
        </p:nvSpPr>
        <p:spPr bwMode="auto">
          <a:xfrm>
            <a:off x="6948488" y="3538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95" name="Oval 146"/>
          <p:cNvSpPr>
            <a:spLocks noChangeArrowheads="1"/>
          </p:cNvSpPr>
          <p:nvPr/>
        </p:nvSpPr>
        <p:spPr bwMode="auto">
          <a:xfrm>
            <a:off x="7059613" y="3538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96" name="Oval 147"/>
          <p:cNvSpPr>
            <a:spLocks noChangeArrowheads="1"/>
          </p:cNvSpPr>
          <p:nvPr/>
        </p:nvSpPr>
        <p:spPr bwMode="auto">
          <a:xfrm>
            <a:off x="7169150" y="3538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97" name="Oval 148"/>
          <p:cNvSpPr>
            <a:spLocks noChangeArrowheads="1"/>
          </p:cNvSpPr>
          <p:nvPr/>
        </p:nvSpPr>
        <p:spPr bwMode="auto">
          <a:xfrm>
            <a:off x="7278688" y="3538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98" name="Oval 149"/>
          <p:cNvSpPr>
            <a:spLocks noChangeArrowheads="1"/>
          </p:cNvSpPr>
          <p:nvPr/>
        </p:nvSpPr>
        <p:spPr bwMode="auto">
          <a:xfrm>
            <a:off x="7388225" y="3538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299" name="Oval 150"/>
          <p:cNvSpPr>
            <a:spLocks noChangeArrowheads="1"/>
          </p:cNvSpPr>
          <p:nvPr/>
        </p:nvSpPr>
        <p:spPr bwMode="auto">
          <a:xfrm>
            <a:off x="7497763" y="3538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00" name="Oval 151"/>
          <p:cNvSpPr>
            <a:spLocks noChangeArrowheads="1"/>
          </p:cNvSpPr>
          <p:nvPr/>
        </p:nvSpPr>
        <p:spPr bwMode="auto">
          <a:xfrm>
            <a:off x="7607300" y="3538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01" name="Oval 152"/>
          <p:cNvSpPr>
            <a:spLocks noChangeArrowheads="1"/>
          </p:cNvSpPr>
          <p:nvPr/>
        </p:nvSpPr>
        <p:spPr bwMode="auto">
          <a:xfrm>
            <a:off x="6619875" y="3648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02" name="Oval 153"/>
          <p:cNvSpPr>
            <a:spLocks noChangeArrowheads="1"/>
          </p:cNvSpPr>
          <p:nvPr/>
        </p:nvSpPr>
        <p:spPr bwMode="auto">
          <a:xfrm>
            <a:off x="6729413" y="3648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03" name="Oval 154"/>
          <p:cNvSpPr>
            <a:spLocks noChangeArrowheads="1"/>
          </p:cNvSpPr>
          <p:nvPr/>
        </p:nvSpPr>
        <p:spPr bwMode="auto">
          <a:xfrm>
            <a:off x="6838950" y="3648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04" name="Oval 155"/>
          <p:cNvSpPr>
            <a:spLocks noChangeArrowheads="1"/>
          </p:cNvSpPr>
          <p:nvPr/>
        </p:nvSpPr>
        <p:spPr bwMode="auto">
          <a:xfrm>
            <a:off x="6948488" y="3648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05" name="Oval 156"/>
          <p:cNvSpPr>
            <a:spLocks noChangeArrowheads="1"/>
          </p:cNvSpPr>
          <p:nvPr/>
        </p:nvSpPr>
        <p:spPr bwMode="auto">
          <a:xfrm>
            <a:off x="7059613" y="3648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06" name="Oval 157"/>
          <p:cNvSpPr>
            <a:spLocks noChangeArrowheads="1"/>
          </p:cNvSpPr>
          <p:nvPr/>
        </p:nvSpPr>
        <p:spPr bwMode="auto">
          <a:xfrm>
            <a:off x="7169150" y="3648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07" name="Oval 158"/>
          <p:cNvSpPr>
            <a:spLocks noChangeArrowheads="1"/>
          </p:cNvSpPr>
          <p:nvPr/>
        </p:nvSpPr>
        <p:spPr bwMode="auto">
          <a:xfrm>
            <a:off x="7278688" y="3648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08" name="Oval 159"/>
          <p:cNvSpPr>
            <a:spLocks noChangeArrowheads="1"/>
          </p:cNvSpPr>
          <p:nvPr/>
        </p:nvSpPr>
        <p:spPr bwMode="auto">
          <a:xfrm>
            <a:off x="7388225" y="3648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09" name="Oval 160"/>
          <p:cNvSpPr>
            <a:spLocks noChangeArrowheads="1"/>
          </p:cNvSpPr>
          <p:nvPr/>
        </p:nvSpPr>
        <p:spPr bwMode="auto">
          <a:xfrm>
            <a:off x="7497763" y="3648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10" name="Oval 161"/>
          <p:cNvSpPr>
            <a:spLocks noChangeArrowheads="1"/>
          </p:cNvSpPr>
          <p:nvPr/>
        </p:nvSpPr>
        <p:spPr bwMode="auto">
          <a:xfrm>
            <a:off x="7607300" y="3648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11" name="Oval 162"/>
          <p:cNvSpPr>
            <a:spLocks noChangeArrowheads="1"/>
          </p:cNvSpPr>
          <p:nvPr/>
        </p:nvSpPr>
        <p:spPr bwMode="auto">
          <a:xfrm>
            <a:off x="6619875" y="3757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12" name="Oval 163"/>
          <p:cNvSpPr>
            <a:spLocks noChangeArrowheads="1"/>
          </p:cNvSpPr>
          <p:nvPr/>
        </p:nvSpPr>
        <p:spPr bwMode="auto">
          <a:xfrm>
            <a:off x="6729413" y="3757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13" name="Oval 164"/>
          <p:cNvSpPr>
            <a:spLocks noChangeArrowheads="1"/>
          </p:cNvSpPr>
          <p:nvPr/>
        </p:nvSpPr>
        <p:spPr bwMode="auto">
          <a:xfrm>
            <a:off x="6838950" y="3757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14" name="Oval 165"/>
          <p:cNvSpPr>
            <a:spLocks noChangeArrowheads="1"/>
          </p:cNvSpPr>
          <p:nvPr/>
        </p:nvSpPr>
        <p:spPr bwMode="auto">
          <a:xfrm>
            <a:off x="6948488" y="3757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15" name="Oval 166"/>
          <p:cNvSpPr>
            <a:spLocks noChangeArrowheads="1"/>
          </p:cNvSpPr>
          <p:nvPr/>
        </p:nvSpPr>
        <p:spPr bwMode="auto">
          <a:xfrm>
            <a:off x="7059613" y="3757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16" name="Oval 167"/>
          <p:cNvSpPr>
            <a:spLocks noChangeArrowheads="1"/>
          </p:cNvSpPr>
          <p:nvPr/>
        </p:nvSpPr>
        <p:spPr bwMode="auto">
          <a:xfrm>
            <a:off x="7169150" y="3757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17" name="Oval 168"/>
          <p:cNvSpPr>
            <a:spLocks noChangeArrowheads="1"/>
          </p:cNvSpPr>
          <p:nvPr/>
        </p:nvSpPr>
        <p:spPr bwMode="auto">
          <a:xfrm>
            <a:off x="7278688" y="3757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18" name="Oval 169"/>
          <p:cNvSpPr>
            <a:spLocks noChangeArrowheads="1"/>
          </p:cNvSpPr>
          <p:nvPr/>
        </p:nvSpPr>
        <p:spPr bwMode="auto">
          <a:xfrm>
            <a:off x="7388225" y="3757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19" name="Oval 170"/>
          <p:cNvSpPr>
            <a:spLocks noChangeArrowheads="1"/>
          </p:cNvSpPr>
          <p:nvPr/>
        </p:nvSpPr>
        <p:spPr bwMode="auto">
          <a:xfrm>
            <a:off x="7497763" y="3757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20" name="Oval 171"/>
          <p:cNvSpPr>
            <a:spLocks noChangeArrowheads="1"/>
          </p:cNvSpPr>
          <p:nvPr/>
        </p:nvSpPr>
        <p:spPr bwMode="auto">
          <a:xfrm>
            <a:off x="7607300" y="3757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21" name="Oval 172"/>
          <p:cNvSpPr>
            <a:spLocks noChangeArrowheads="1"/>
          </p:cNvSpPr>
          <p:nvPr/>
        </p:nvSpPr>
        <p:spPr bwMode="auto">
          <a:xfrm>
            <a:off x="6619875" y="38687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22" name="Oval 173"/>
          <p:cNvSpPr>
            <a:spLocks noChangeArrowheads="1"/>
          </p:cNvSpPr>
          <p:nvPr/>
        </p:nvSpPr>
        <p:spPr bwMode="auto">
          <a:xfrm>
            <a:off x="6729413" y="38687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23" name="Oval 174"/>
          <p:cNvSpPr>
            <a:spLocks noChangeArrowheads="1"/>
          </p:cNvSpPr>
          <p:nvPr/>
        </p:nvSpPr>
        <p:spPr bwMode="auto">
          <a:xfrm>
            <a:off x="6838950" y="38687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24" name="Oval 175"/>
          <p:cNvSpPr>
            <a:spLocks noChangeArrowheads="1"/>
          </p:cNvSpPr>
          <p:nvPr/>
        </p:nvSpPr>
        <p:spPr bwMode="auto">
          <a:xfrm>
            <a:off x="6948488" y="38687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25" name="Oval 176"/>
          <p:cNvSpPr>
            <a:spLocks noChangeArrowheads="1"/>
          </p:cNvSpPr>
          <p:nvPr/>
        </p:nvSpPr>
        <p:spPr bwMode="auto">
          <a:xfrm>
            <a:off x="7059613" y="38687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26" name="Oval 177"/>
          <p:cNvSpPr>
            <a:spLocks noChangeArrowheads="1"/>
          </p:cNvSpPr>
          <p:nvPr/>
        </p:nvSpPr>
        <p:spPr bwMode="auto">
          <a:xfrm>
            <a:off x="7169150" y="38687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27" name="Oval 178"/>
          <p:cNvSpPr>
            <a:spLocks noChangeArrowheads="1"/>
          </p:cNvSpPr>
          <p:nvPr/>
        </p:nvSpPr>
        <p:spPr bwMode="auto">
          <a:xfrm>
            <a:off x="7278688" y="38687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28" name="Oval 179"/>
          <p:cNvSpPr>
            <a:spLocks noChangeArrowheads="1"/>
          </p:cNvSpPr>
          <p:nvPr/>
        </p:nvSpPr>
        <p:spPr bwMode="auto">
          <a:xfrm>
            <a:off x="7388225" y="38687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29" name="Oval 180"/>
          <p:cNvSpPr>
            <a:spLocks noChangeArrowheads="1"/>
          </p:cNvSpPr>
          <p:nvPr/>
        </p:nvSpPr>
        <p:spPr bwMode="auto">
          <a:xfrm>
            <a:off x="7497763" y="38687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30" name="Oval 181"/>
          <p:cNvSpPr>
            <a:spLocks noChangeArrowheads="1"/>
          </p:cNvSpPr>
          <p:nvPr/>
        </p:nvSpPr>
        <p:spPr bwMode="auto">
          <a:xfrm>
            <a:off x="7607300" y="38687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31" name="Oval 182"/>
          <p:cNvSpPr>
            <a:spLocks noChangeArrowheads="1"/>
          </p:cNvSpPr>
          <p:nvPr/>
        </p:nvSpPr>
        <p:spPr bwMode="auto">
          <a:xfrm>
            <a:off x="6619875" y="39782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32" name="Oval 183"/>
          <p:cNvSpPr>
            <a:spLocks noChangeArrowheads="1"/>
          </p:cNvSpPr>
          <p:nvPr/>
        </p:nvSpPr>
        <p:spPr bwMode="auto">
          <a:xfrm>
            <a:off x="6729413" y="39782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33" name="Oval 184"/>
          <p:cNvSpPr>
            <a:spLocks noChangeArrowheads="1"/>
          </p:cNvSpPr>
          <p:nvPr/>
        </p:nvSpPr>
        <p:spPr bwMode="auto">
          <a:xfrm>
            <a:off x="6838950" y="39782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34" name="Oval 185"/>
          <p:cNvSpPr>
            <a:spLocks noChangeArrowheads="1"/>
          </p:cNvSpPr>
          <p:nvPr/>
        </p:nvSpPr>
        <p:spPr bwMode="auto">
          <a:xfrm>
            <a:off x="6948488" y="39782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35" name="Oval 186"/>
          <p:cNvSpPr>
            <a:spLocks noChangeArrowheads="1"/>
          </p:cNvSpPr>
          <p:nvPr/>
        </p:nvSpPr>
        <p:spPr bwMode="auto">
          <a:xfrm>
            <a:off x="7059613" y="39782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36" name="Oval 187"/>
          <p:cNvSpPr>
            <a:spLocks noChangeArrowheads="1"/>
          </p:cNvSpPr>
          <p:nvPr/>
        </p:nvSpPr>
        <p:spPr bwMode="auto">
          <a:xfrm>
            <a:off x="7169150" y="39782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37" name="Oval 188"/>
          <p:cNvSpPr>
            <a:spLocks noChangeArrowheads="1"/>
          </p:cNvSpPr>
          <p:nvPr/>
        </p:nvSpPr>
        <p:spPr bwMode="auto">
          <a:xfrm>
            <a:off x="7278688" y="39782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38" name="Oval 189"/>
          <p:cNvSpPr>
            <a:spLocks noChangeArrowheads="1"/>
          </p:cNvSpPr>
          <p:nvPr/>
        </p:nvSpPr>
        <p:spPr bwMode="auto">
          <a:xfrm>
            <a:off x="7388225" y="39782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39" name="Oval 190"/>
          <p:cNvSpPr>
            <a:spLocks noChangeArrowheads="1"/>
          </p:cNvSpPr>
          <p:nvPr/>
        </p:nvSpPr>
        <p:spPr bwMode="auto">
          <a:xfrm>
            <a:off x="7497763" y="39782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40" name="Oval 191"/>
          <p:cNvSpPr>
            <a:spLocks noChangeArrowheads="1"/>
          </p:cNvSpPr>
          <p:nvPr/>
        </p:nvSpPr>
        <p:spPr bwMode="auto">
          <a:xfrm>
            <a:off x="7607300" y="39782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41" name="Oval 192"/>
          <p:cNvSpPr>
            <a:spLocks noChangeArrowheads="1"/>
          </p:cNvSpPr>
          <p:nvPr/>
        </p:nvSpPr>
        <p:spPr bwMode="auto">
          <a:xfrm>
            <a:off x="6619875" y="40878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42" name="Oval 193"/>
          <p:cNvSpPr>
            <a:spLocks noChangeArrowheads="1"/>
          </p:cNvSpPr>
          <p:nvPr/>
        </p:nvSpPr>
        <p:spPr bwMode="auto">
          <a:xfrm>
            <a:off x="6729413" y="40878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43" name="Oval 194"/>
          <p:cNvSpPr>
            <a:spLocks noChangeArrowheads="1"/>
          </p:cNvSpPr>
          <p:nvPr/>
        </p:nvSpPr>
        <p:spPr bwMode="auto">
          <a:xfrm>
            <a:off x="6838950" y="40878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44" name="Oval 195"/>
          <p:cNvSpPr>
            <a:spLocks noChangeArrowheads="1"/>
          </p:cNvSpPr>
          <p:nvPr/>
        </p:nvSpPr>
        <p:spPr bwMode="auto">
          <a:xfrm>
            <a:off x="6948488" y="40878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45" name="Oval 196"/>
          <p:cNvSpPr>
            <a:spLocks noChangeArrowheads="1"/>
          </p:cNvSpPr>
          <p:nvPr/>
        </p:nvSpPr>
        <p:spPr bwMode="auto">
          <a:xfrm>
            <a:off x="7059613" y="40878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46" name="Oval 197"/>
          <p:cNvSpPr>
            <a:spLocks noChangeArrowheads="1"/>
          </p:cNvSpPr>
          <p:nvPr/>
        </p:nvSpPr>
        <p:spPr bwMode="auto">
          <a:xfrm>
            <a:off x="7169150" y="40878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47" name="Oval 198"/>
          <p:cNvSpPr>
            <a:spLocks noChangeArrowheads="1"/>
          </p:cNvSpPr>
          <p:nvPr/>
        </p:nvSpPr>
        <p:spPr bwMode="auto">
          <a:xfrm>
            <a:off x="7278688" y="40878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48" name="Oval 199"/>
          <p:cNvSpPr>
            <a:spLocks noChangeArrowheads="1"/>
          </p:cNvSpPr>
          <p:nvPr/>
        </p:nvSpPr>
        <p:spPr bwMode="auto">
          <a:xfrm>
            <a:off x="7388225" y="40878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49" name="Oval 200"/>
          <p:cNvSpPr>
            <a:spLocks noChangeArrowheads="1"/>
          </p:cNvSpPr>
          <p:nvPr/>
        </p:nvSpPr>
        <p:spPr bwMode="auto">
          <a:xfrm>
            <a:off x="7497763" y="40878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50" name="Oval 201"/>
          <p:cNvSpPr>
            <a:spLocks noChangeArrowheads="1"/>
          </p:cNvSpPr>
          <p:nvPr/>
        </p:nvSpPr>
        <p:spPr bwMode="auto">
          <a:xfrm>
            <a:off x="7607300" y="40878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51" name="Oval 202"/>
          <p:cNvSpPr>
            <a:spLocks noChangeArrowheads="1"/>
          </p:cNvSpPr>
          <p:nvPr/>
        </p:nvSpPr>
        <p:spPr bwMode="auto">
          <a:xfrm>
            <a:off x="6619875" y="4197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52" name="Oval 203"/>
          <p:cNvSpPr>
            <a:spLocks noChangeArrowheads="1"/>
          </p:cNvSpPr>
          <p:nvPr/>
        </p:nvSpPr>
        <p:spPr bwMode="auto">
          <a:xfrm>
            <a:off x="6729413" y="4197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53" name="Oval 204"/>
          <p:cNvSpPr>
            <a:spLocks noChangeArrowheads="1"/>
          </p:cNvSpPr>
          <p:nvPr/>
        </p:nvSpPr>
        <p:spPr bwMode="auto">
          <a:xfrm>
            <a:off x="6838950" y="4197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54" name="Oval 205"/>
          <p:cNvSpPr>
            <a:spLocks noChangeArrowheads="1"/>
          </p:cNvSpPr>
          <p:nvPr/>
        </p:nvSpPr>
        <p:spPr bwMode="auto">
          <a:xfrm>
            <a:off x="6948488" y="4197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55" name="Oval 206"/>
          <p:cNvSpPr>
            <a:spLocks noChangeArrowheads="1"/>
          </p:cNvSpPr>
          <p:nvPr/>
        </p:nvSpPr>
        <p:spPr bwMode="auto">
          <a:xfrm>
            <a:off x="7059613" y="4197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56" name="Oval 207"/>
          <p:cNvSpPr>
            <a:spLocks noChangeArrowheads="1"/>
          </p:cNvSpPr>
          <p:nvPr/>
        </p:nvSpPr>
        <p:spPr bwMode="auto">
          <a:xfrm>
            <a:off x="7169150" y="4197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57" name="Oval 208"/>
          <p:cNvSpPr>
            <a:spLocks noChangeArrowheads="1"/>
          </p:cNvSpPr>
          <p:nvPr/>
        </p:nvSpPr>
        <p:spPr bwMode="auto">
          <a:xfrm>
            <a:off x="7278688" y="4197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58" name="Oval 209"/>
          <p:cNvSpPr>
            <a:spLocks noChangeArrowheads="1"/>
          </p:cNvSpPr>
          <p:nvPr/>
        </p:nvSpPr>
        <p:spPr bwMode="auto">
          <a:xfrm>
            <a:off x="7388225" y="4197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59" name="Oval 210"/>
          <p:cNvSpPr>
            <a:spLocks noChangeArrowheads="1"/>
          </p:cNvSpPr>
          <p:nvPr/>
        </p:nvSpPr>
        <p:spPr bwMode="auto">
          <a:xfrm>
            <a:off x="7497763" y="4197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60" name="Oval 211"/>
          <p:cNvSpPr>
            <a:spLocks noChangeArrowheads="1"/>
          </p:cNvSpPr>
          <p:nvPr/>
        </p:nvSpPr>
        <p:spPr bwMode="auto">
          <a:xfrm>
            <a:off x="7607300" y="4197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61" name="Oval 212"/>
          <p:cNvSpPr>
            <a:spLocks noChangeArrowheads="1"/>
          </p:cNvSpPr>
          <p:nvPr/>
        </p:nvSpPr>
        <p:spPr bwMode="auto">
          <a:xfrm>
            <a:off x="6619875" y="4306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62" name="Oval 213"/>
          <p:cNvSpPr>
            <a:spLocks noChangeArrowheads="1"/>
          </p:cNvSpPr>
          <p:nvPr/>
        </p:nvSpPr>
        <p:spPr bwMode="auto">
          <a:xfrm>
            <a:off x="6729413" y="4306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63" name="Oval 214"/>
          <p:cNvSpPr>
            <a:spLocks noChangeArrowheads="1"/>
          </p:cNvSpPr>
          <p:nvPr/>
        </p:nvSpPr>
        <p:spPr bwMode="auto">
          <a:xfrm>
            <a:off x="6838950" y="4306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64" name="Oval 215"/>
          <p:cNvSpPr>
            <a:spLocks noChangeArrowheads="1"/>
          </p:cNvSpPr>
          <p:nvPr/>
        </p:nvSpPr>
        <p:spPr bwMode="auto">
          <a:xfrm>
            <a:off x="6948488" y="4306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65" name="Oval 216"/>
          <p:cNvSpPr>
            <a:spLocks noChangeArrowheads="1"/>
          </p:cNvSpPr>
          <p:nvPr/>
        </p:nvSpPr>
        <p:spPr bwMode="auto">
          <a:xfrm>
            <a:off x="7059613" y="4306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66" name="Oval 217"/>
          <p:cNvSpPr>
            <a:spLocks noChangeArrowheads="1"/>
          </p:cNvSpPr>
          <p:nvPr/>
        </p:nvSpPr>
        <p:spPr bwMode="auto">
          <a:xfrm>
            <a:off x="7169150" y="4306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67" name="Oval 218"/>
          <p:cNvSpPr>
            <a:spLocks noChangeArrowheads="1"/>
          </p:cNvSpPr>
          <p:nvPr/>
        </p:nvSpPr>
        <p:spPr bwMode="auto">
          <a:xfrm>
            <a:off x="7278688" y="4306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68" name="Oval 219"/>
          <p:cNvSpPr>
            <a:spLocks noChangeArrowheads="1"/>
          </p:cNvSpPr>
          <p:nvPr/>
        </p:nvSpPr>
        <p:spPr bwMode="auto">
          <a:xfrm>
            <a:off x="7388225" y="4306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69" name="Oval 220"/>
          <p:cNvSpPr>
            <a:spLocks noChangeArrowheads="1"/>
          </p:cNvSpPr>
          <p:nvPr/>
        </p:nvSpPr>
        <p:spPr bwMode="auto">
          <a:xfrm>
            <a:off x="7497763" y="4306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70" name="Oval 221"/>
          <p:cNvSpPr>
            <a:spLocks noChangeArrowheads="1"/>
          </p:cNvSpPr>
          <p:nvPr/>
        </p:nvSpPr>
        <p:spPr bwMode="auto">
          <a:xfrm>
            <a:off x="7607300" y="4306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71" name="Oval 222"/>
          <p:cNvSpPr>
            <a:spLocks noChangeArrowheads="1"/>
          </p:cNvSpPr>
          <p:nvPr/>
        </p:nvSpPr>
        <p:spPr bwMode="auto">
          <a:xfrm>
            <a:off x="6619875" y="44164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72" name="Oval 223"/>
          <p:cNvSpPr>
            <a:spLocks noChangeArrowheads="1"/>
          </p:cNvSpPr>
          <p:nvPr/>
        </p:nvSpPr>
        <p:spPr bwMode="auto">
          <a:xfrm>
            <a:off x="6729413" y="44164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73" name="Oval 224"/>
          <p:cNvSpPr>
            <a:spLocks noChangeArrowheads="1"/>
          </p:cNvSpPr>
          <p:nvPr/>
        </p:nvSpPr>
        <p:spPr bwMode="auto">
          <a:xfrm>
            <a:off x="6838950" y="44164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74" name="Oval 225"/>
          <p:cNvSpPr>
            <a:spLocks noChangeArrowheads="1"/>
          </p:cNvSpPr>
          <p:nvPr/>
        </p:nvSpPr>
        <p:spPr bwMode="auto">
          <a:xfrm>
            <a:off x="6948488" y="44164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75" name="Oval 226"/>
          <p:cNvSpPr>
            <a:spLocks noChangeArrowheads="1"/>
          </p:cNvSpPr>
          <p:nvPr/>
        </p:nvSpPr>
        <p:spPr bwMode="auto">
          <a:xfrm>
            <a:off x="7059613" y="44164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76" name="Oval 227"/>
          <p:cNvSpPr>
            <a:spLocks noChangeArrowheads="1"/>
          </p:cNvSpPr>
          <p:nvPr/>
        </p:nvSpPr>
        <p:spPr bwMode="auto">
          <a:xfrm>
            <a:off x="7169150" y="44164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77" name="Oval 228"/>
          <p:cNvSpPr>
            <a:spLocks noChangeArrowheads="1"/>
          </p:cNvSpPr>
          <p:nvPr/>
        </p:nvSpPr>
        <p:spPr bwMode="auto">
          <a:xfrm>
            <a:off x="7278688" y="44164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78" name="Oval 229"/>
          <p:cNvSpPr>
            <a:spLocks noChangeArrowheads="1"/>
          </p:cNvSpPr>
          <p:nvPr/>
        </p:nvSpPr>
        <p:spPr bwMode="auto">
          <a:xfrm>
            <a:off x="7388225" y="44164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79" name="Oval 230"/>
          <p:cNvSpPr>
            <a:spLocks noChangeArrowheads="1"/>
          </p:cNvSpPr>
          <p:nvPr/>
        </p:nvSpPr>
        <p:spPr bwMode="auto">
          <a:xfrm>
            <a:off x="7497763" y="44164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80" name="Oval 231"/>
          <p:cNvSpPr>
            <a:spLocks noChangeArrowheads="1"/>
          </p:cNvSpPr>
          <p:nvPr/>
        </p:nvSpPr>
        <p:spPr bwMode="auto">
          <a:xfrm>
            <a:off x="7607300" y="44164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81" name="Oval 232"/>
          <p:cNvSpPr>
            <a:spLocks noChangeArrowheads="1"/>
          </p:cNvSpPr>
          <p:nvPr/>
        </p:nvSpPr>
        <p:spPr bwMode="auto">
          <a:xfrm>
            <a:off x="6619875" y="45275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82" name="Oval 233"/>
          <p:cNvSpPr>
            <a:spLocks noChangeArrowheads="1"/>
          </p:cNvSpPr>
          <p:nvPr/>
        </p:nvSpPr>
        <p:spPr bwMode="auto">
          <a:xfrm>
            <a:off x="6729413" y="45275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83" name="Oval 234"/>
          <p:cNvSpPr>
            <a:spLocks noChangeArrowheads="1"/>
          </p:cNvSpPr>
          <p:nvPr/>
        </p:nvSpPr>
        <p:spPr bwMode="auto">
          <a:xfrm>
            <a:off x="6838950" y="45275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84" name="Oval 235"/>
          <p:cNvSpPr>
            <a:spLocks noChangeArrowheads="1"/>
          </p:cNvSpPr>
          <p:nvPr/>
        </p:nvSpPr>
        <p:spPr bwMode="auto">
          <a:xfrm>
            <a:off x="6948488" y="45275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85" name="Oval 236"/>
          <p:cNvSpPr>
            <a:spLocks noChangeArrowheads="1"/>
          </p:cNvSpPr>
          <p:nvPr/>
        </p:nvSpPr>
        <p:spPr bwMode="auto">
          <a:xfrm>
            <a:off x="7059613" y="45275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86" name="Oval 237"/>
          <p:cNvSpPr>
            <a:spLocks noChangeArrowheads="1"/>
          </p:cNvSpPr>
          <p:nvPr/>
        </p:nvSpPr>
        <p:spPr bwMode="auto">
          <a:xfrm>
            <a:off x="7169150" y="45275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87" name="Oval 238"/>
          <p:cNvSpPr>
            <a:spLocks noChangeArrowheads="1"/>
          </p:cNvSpPr>
          <p:nvPr/>
        </p:nvSpPr>
        <p:spPr bwMode="auto">
          <a:xfrm>
            <a:off x="7278688" y="45275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88" name="Oval 239"/>
          <p:cNvSpPr>
            <a:spLocks noChangeArrowheads="1"/>
          </p:cNvSpPr>
          <p:nvPr/>
        </p:nvSpPr>
        <p:spPr bwMode="auto">
          <a:xfrm>
            <a:off x="7388225" y="45275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89" name="Oval 240"/>
          <p:cNvSpPr>
            <a:spLocks noChangeArrowheads="1"/>
          </p:cNvSpPr>
          <p:nvPr/>
        </p:nvSpPr>
        <p:spPr bwMode="auto">
          <a:xfrm>
            <a:off x="7497763" y="45275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90" name="Oval 241"/>
          <p:cNvSpPr>
            <a:spLocks noChangeArrowheads="1"/>
          </p:cNvSpPr>
          <p:nvPr/>
        </p:nvSpPr>
        <p:spPr bwMode="auto">
          <a:xfrm>
            <a:off x="7607300" y="45275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91" name="Oval 242"/>
          <p:cNvSpPr>
            <a:spLocks noChangeArrowheads="1"/>
          </p:cNvSpPr>
          <p:nvPr/>
        </p:nvSpPr>
        <p:spPr bwMode="auto">
          <a:xfrm>
            <a:off x="6619875" y="46370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92" name="Oval 243"/>
          <p:cNvSpPr>
            <a:spLocks noChangeArrowheads="1"/>
          </p:cNvSpPr>
          <p:nvPr/>
        </p:nvSpPr>
        <p:spPr bwMode="auto">
          <a:xfrm>
            <a:off x="6729413" y="46370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93" name="Oval 244"/>
          <p:cNvSpPr>
            <a:spLocks noChangeArrowheads="1"/>
          </p:cNvSpPr>
          <p:nvPr/>
        </p:nvSpPr>
        <p:spPr bwMode="auto">
          <a:xfrm>
            <a:off x="6838950" y="46370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94" name="Oval 245"/>
          <p:cNvSpPr>
            <a:spLocks noChangeArrowheads="1"/>
          </p:cNvSpPr>
          <p:nvPr/>
        </p:nvSpPr>
        <p:spPr bwMode="auto">
          <a:xfrm>
            <a:off x="6948488" y="46370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95" name="Oval 246"/>
          <p:cNvSpPr>
            <a:spLocks noChangeArrowheads="1"/>
          </p:cNvSpPr>
          <p:nvPr/>
        </p:nvSpPr>
        <p:spPr bwMode="auto">
          <a:xfrm>
            <a:off x="7059613" y="46370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96" name="Oval 247"/>
          <p:cNvSpPr>
            <a:spLocks noChangeArrowheads="1"/>
          </p:cNvSpPr>
          <p:nvPr/>
        </p:nvSpPr>
        <p:spPr bwMode="auto">
          <a:xfrm>
            <a:off x="7169150" y="46370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97" name="Oval 248"/>
          <p:cNvSpPr>
            <a:spLocks noChangeArrowheads="1"/>
          </p:cNvSpPr>
          <p:nvPr/>
        </p:nvSpPr>
        <p:spPr bwMode="auto">
          <a:xfrm>
            <a:off x="7278688" y="46370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98" name="Oval 249"/>
          <p:cNvSpPr>
            <a:spLocks noChangeArrowheads="1"/>
          </p:cNvSpPr>
          <p:nvPr/>
        </p:nvSpPr>
        <p:spPr bwMode="auto">
          <a:xfrm>
            <a:off x="7388225" y="46370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399" name="Oval 250"/>
          <p:cNvSpPr>
            <a:spLocks noChangeArrowheads="1"/>
          </p:cNvSpPr>
          <p:nvPr/>
        </p:nvSpPr>
        <p:spPr bwMode="auto">
          <a:xfrm>
            <a:off x="7497763" y="46370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00" name="Oval 251"/>
          <p:cNvSpPr>
            <a:spLocks noChangeArrowheads="1"/>
          </p:cNvSpPr>
          <p:nvPr/>
        </p:nvSpPr>
        <p:spPr bwMode="auto">
          <a:xfrm>
            <a:off x="7607300" y="46370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01" name="Line 252"/>
          <p:cNvSpPr>
            <a:spLocks noChangeShapeType="1"/>
          </p:cNvSpPr>
          <p:nvPr/>
        </p:nvSpPr>
        <p:spPr bwMode="auto">
          <a:xfrm>
            <a:off x="6802438" y="3355975"/>
            <a:ext cx="0" cy="135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02" name="Line 253"/>
          <p:cNvSpPr>
            <a:spLocks noChangeShapeType="1"/>
          </p:cNvSpPr>
          <p:nvPr/>
        </p:nvSpPr>
        <p:spPr bwMode="auto">
          <a:xfrm>
            <a:off x="7351713" y="3355975"/>
            <a:ext cx="0" cy="139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03" name="Rectangle 379"/>
          <p:cNvSpPr>
            <a:spLocks noChangeArrowheads="1"/>
          </p:cNvSpPr>
          <p:nvPr/>
        </p:nvSpPr>
        <p:spPr bwMode="auto">
          <a:xfrm>
            <a:off x="6546850" y="5184775"/>
            <a:ext cx="1133475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04" name="Oval 380"/>
          <p:cNvSpPr>
            <a:spLocks noChangeArrowheads="1"/>
          </p:cNvSpPr>
          <p:nvPr/>
        </p:nvSpPr>
        <p:spPr bwMode="auto">
          <a:xfrm>
            <a:off x="6619875" y="52578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05" name="Oval 381"/>
          <p:cNvSpPr>
            <a:spLocks noChangeArrowheads="1"/>
          </p:cNvSpPr>
          <p:nvPr/>
        </p:nvSpPr>
        <p:spPr bwMode="auto">
          <a:xfrm>
            <a:off x="6729413" y="52578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06" name="Oval 382"/>
          <p:cNvSpPr>
            <a:spLocks noChangeArrowheads="1"/>
          </p:cNvSpPr>
          <p:nvPr/>
        </p:nvSpPr>
        <p:spPr bwMode="auto">
          <a:xfrm>
            <a:off x="6838950" y="52578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07" name="Oval 383"/>
          <p:cNvSpPr>
            <a:spLocks noChangeArrowheads="1"/>
          </p:cNvSpPr>
          <p:nvPr/>
        </p:nvSpPr>
        <p:spPr bwMode="auto">
          <a:xfrm>
            <a:off x="6948488" y="52578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08" name="Oval 384"/>
          <p:cNvSpPr>
            <a:spLocks noChangeArrowheads="1"/>
          </p:cNvSpPr>
          <p:nvPr/>
        </p:nvSpPr>
        <p:spPr bwMode="auto">
          <a:xfrm>
            <a:off x="7059613" y="52578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09" name="Oval 385"/>
          <p:cNvSpPr>
            <a:spLocks noChangeArrowheads="1"/>
          </p:cNvSpPr>
          <p:nvPr/>
        </p:nvSpPr>
        <p:spPr bwMode="auto">
          <a:xfrm>
            <a:off x="7169150" y="52578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10" name="Oval 386"/>
          <p:cNvSpPr>
            <a:spLocks noChangeArrowheads="1"/>
          </p:cNvSpPr>
          <p:nvPr/>
        </p:nvSpPr>
        <p:spPr bwMode="auto">
          <a:xfrm>
            <a:off x="7278688" y="52578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11" name="Oval 387"/>
          <p:cNvSpPr>
            <a:spLocks noChangeArrowheads="1"/>
          </p:cNvSpPr>
          <p:nvPr/>
        </p:nvSpPr>
        <p:spPr bwMode="auto">
          <a:xfrm>
            <a:off x="7388225" y="52578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12" name="Oval 388"/>
          <p:cNvSpPr>
            <a:spLocks noChangeArrowheads="1"/>
          </p:cNvSpPr>
          <p:nvPr/>
        </p:nvSpPr>
        <p:spPr bwMode="auto">
          <a:xfrm>
            <a:off x="7497763" y="52578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13" name="Oval 389"/>
          <p:cNvSpPr>
            <a:spLocks noChangeArrowheads="1"/>
          </p:cNvSpPr>
          <p:nvPr/>
        </p:nvSpPr>
        <p:spPr bwMode="auto">
          <a:xfrm>
            <a:off x="7607300" y="525780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14" name="Oval 390"/>
          <p:cNvSpPr>
            <a:spLocks noChangeArrowheads="1"/>
          </p:cNvSpPr>
          <p:nvPr/>
        </p:nvSpPr>
        <p:spPr bwMode="auto">
          <a:xfrm>
            <a:off x="6619875" y="53673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15" name="Oval 391"/>
          <p:cNvSpPr>
            <a:spLocks noChangeArrowheads="1"/>
          </p:cNvSpPr>
          <p:nvPr/>
        </p:nvSpPr>
        <p:spPr bwMode="auto">
          <a:xfrm>
            <a:off x="6729413" y="53673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16" name="Oval 392"/>
          <p:cNvSpPr>
            <a:spLocks noChangeArrowheads="1"/>
          </p:cNvSpPr>
          <p:nvPr/>
        </p:nvSpPr>
        <p:spPr bwMode="auto">
          <a:xfrm>
            <a:off x="6838950" y="53673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17" name="Oval 393"/>
          <p:cNvSpPr>
            <a:spLocks noChangeArrowheads="1"/>
          </p:cNvSpPr>
          <p:nvPr/>
        </p:nvSpPr>
        <p:spPr bwMode="auto">
          <a:xfrm>
            <a:off x="6948488" y="53673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18" name="Oval 394"/>
          <p:cNvSpPr>
            <a:spLocks noChangeArrowheads="1"/>
          </p:cNvSpPr>
          <p:nvPr/>
        </p:nvSpPr>
        <p:spPr bwMode="auto">
          <a:xfrm>
            <a:off x="7059613" y="53673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19" name="Oval 395"/>
          <p:cNvSpPr>
            <a:spLocks noChangeArrowheads="1"/>
          </p:cNvSpPr>
          <p:nvPr/>
        </p:nvSpPr>
        <p:spPr bwMode="auto">
          <a:xfrm>
            <a:off x="7169150" y="53673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20" name="Oval 396"/>
          <p:cNvSpPr>
            <a:spLocks noChangeArrowheads="1"/>
          </p:cNvSpPr>
          <p:nvPr/>
        </p:nvSpPr>
        <p:spPr bwMode="auto">
          <a:xfrm>
            <a:off x="7278688" y="53673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21" name="Oval 397"/>
          <p:cNvSpPr>
            <a:spLocks noChangeArrowheads="1"/>
          </p:cNvSpPr>
          <p:nvPr/>
        </p:nvSpPr>
        <p:spPr bwMode="auto">
          <a:xfrm>
            <a:off x="7388225" y="53673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22" name="Oval 398"/>
          <p:cNvSpPr>
            <a:spLocks noChangeArrowheads="1"/>
          </p:cNvSpPr>
          <p:nvPr/>
        </p:nvSpPr>
        <p:spPr bwMode="auto">
          <a:xfrm>
            <a:off x="7497763" y="53673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23" name="Oval 399"/>
          <p:cNvSpPr>
            <a:spLocks noChangeArrowheads="1"/>
          </p:cNvSpPr>
          <p:nvPr/>
        </p:nvSpPr>
        <p:spPr bwMode="auto">
          <a:xfrm>
            <a:off x="7607300" y="53673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24" name="Oval 400"/>
          <p:cNvSpPr>
            <a:spLocks noChangeArrowheads="1"/>
          </p:cNvSpPr>
          <p:nvPr/>
        </p:nvSpPr>
        <p:spPr bwMode="auto">
          <a:xfrm>
            <a:off x="6619875" y="54768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25" name="Oval 401"/>
          <p:cNvSpPr>
            <a:spLocks noChangeArrowheads="1"/>
          </p:cNvSpPr>
          <p:nvPr/>
        </p:nvSpPr>
        <p:spPr bwMode="auto">
          <a:xfrm>
            <a:off x="6729413" y="54768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26" name="Oval 402"/>
          <p:cNvSpPr>
            <a:spLocks noChangeArrowheads="1"/>
          </p:cNvSpPr>
          <p:nvPr/>
        </p:nvSpPr>
        <p:spPr bwMode="auto">
          <a:xfrm>
            <a:off x="6838950" y="54768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27" name="Oval 403"/>
          <p:cNvSpPr>
            <a:spLocks noChangeArrowheads="1"/>
          </p:cNvSpPr>
          <p:nvPr/>
        </p:nvSpPr>
        <p:spPr bwMode="auto">
          <a:xfrm>
            <a:off x="6948488" y="54768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28" name="Oval 404"/>
          <p:cNvSpPr>
            <a:spLocks noChangeArrowheads="1"/>
          </p:cNvSpPr>
          <p:nvPr/>
        </p:nvSpPr>
        <p:spPr bwMode="auto">
          <a:xfrm>
            <a:off x="7059613" y="54768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29" name="Oval 405"/>
          <p:cNvSpPr>
            <a:spLocks noChangeArrowheads="1"/>
          </p:cNvSpPr>
          <p:nvPr/>
        </p:nvSpPr>
        <p:spPr bwMode="auto">
          <a:xfrm>
            <a:off x="7169150" y="54768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30" name="Oval 406"/>
          <p:cNvSpPr>
            <a:spLocks noChangeArrowheads="1"/>
          </p:cNvSpPr>
          <p:nvPr/>
        </p:nvSpPr>
        <p:spPr bwMode="auto">
          <a:xfrm>
            <a:off x="7278688" y="54768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31" name="Oval 407"/>
          <p:cNvSpPr>
            <a:spLocks noChangeArrowheads="1"/>
          </p:cNvSpPr>
          <p:nvPr/>
        </p:nvSpPr>
        <p:spPr bwMode="auto">
          <a:xfrm>
            <a:off x="7388225" y="54768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32" name="Oval 408"/>
          <p:cNvSpPr>
            <a:spLocks noChangeArrowheads="1"/>
          </p:cNvSpPr>
          <p:nvPr/>
        </p:nvSpPr>
        <p:spPr bwMode="auto">
          <a:xfrm>
            <a:off x="7497763" y="54768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33" name="Oval 409"/>
          <p:cNvSpPr>
            <a:spLocks noChangeArrowheads="1"/>
          </p:cNvSpPr>
          <p:nvPr/>
        </p:nvSpPr>
        <p:spPr bwMode="auto">
          <a:xfrm>
            <a:off x="7607300" y="54768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34" name="Oval 410"/>
          <p:cNvSpPr>
            <a:spLocks noChangeArrowheads="1"/>
          </p:cNvSpPr>
          <p:nvPr/>
        </p:nvSpPr>
        <p:spPr bwMode="auto">
          <a:xfrm>
            <a:off x="6619875" y="55864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35" name="Oval 411"/>
          <p:cNvSpPr>
            <a:spLocks noChangeArrowheads="1"/>
          </p:cNvSpPr>
          <p:nvPr/>
        </p:nvSpPr>
        <p:spPr bwMode="auto">
          <a:xfrm>
            <a:off x="6729413" y="55864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36" name="Oval 412"/>
          <p:cNvSpPr>
            <a:spLocks noChangeArrowheads="1"/>
          </p:cNvSpPr>
          <p:nvPr/>
        </p:nvSpPr>
        <p:spPr bwMode="auto">
          <a:xfrm>
            <a:off x="6838950" y="55864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37" name="Oval 413"/>
          <p:cNvSpPr>
            <a:spLocks noChangeArrowheads="1"/>
          </p:cNvSpPr>
          <p:nvPr/>
        </p:nvSpPr>
        <p:spPr bwMode="auto">
          <a:xfrm>
            <a:off x="6948488" y="55864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38" name="Oval 414"/>
          <p:cNvSpPr>
            <a:spLocks noChangeArrowheads="1"/>
          </p:cNvSpPr>
          <p:nvPr/>
        </p:nvSpPr>
        <p:spPr bwMode="auto">
          <a:xfrm>
            <a:off x="7059613" y="55864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39" name="Oval 415"/>
          <p:cNvSpPr>
            <a:spLocks noChangeArrowheads="1"/>
          </p:cNvSpPr>
          <p:nvPr/>
        </p:nvSpPr>
        <p:spPr bwMode="auto">
          <a:xfrm>
            <a:off x="7169150" y="55864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40" name="Oval 416"/>
          <p:cNvSpPr>
            <a:spLocks noChangeArrowheads="1"/>
          </p:cNvSpPr>
          <p:nvPr/>
        </p:nvSpPr>
        <p:spPr bwMode="auto">
          <a:xfrm>
            <a:off x="7278688" y="55864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41" name="Oval 417"/>
          <p:cNvSpPr>
            <a:spLocks noChangeArrowheads="1"/>
          </p:cNvSpPr>
          <p:nvPr/>
        </p:nvSpPr>
        <p:spPr bwMode="auto">
          <a:xfrm>
            <a:off x="7388225" y="55864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42" name="Oval 418"/>
          <p:cNvSpPr>
            <a:spLocks noChangeArrowheads="1"/>
          </p:cNvSpPr>
          <p:nvPr/>
        </p:nvSpPr>
        <p:spPr bwMode="auto">
          <a:xfrm>
            <a:off x="7497763" y="55864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43" name="Oval 419"/>
          <p:cNvSpPr>
            <a:spLocks noChangeArrowheads="1"/>
          </p:cNvSpPr>
          <p:nvPr/>
        </p:nvSpPr>
        <p:spPr bwMode="auto">
          <a:xfrm>
            <a:off x="7607300" y="55864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44" name="Oval 420"/>
          <p:cNvSpPr>
            <a:spLocks noChangeArrowheads="1"/>
          </p:cNvSpPr>
          <p:nvPr/>
        </p:nvSpPr>
        <p:spPr bwMode="auto">
          <a:xfrm>
            <a:off x="6619875" y="5697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45" name="Oval 421"/>
          <p:cNvSpPr>
            <a:spLocks noChangeArrowheads="1"/>
          </p:cNvSpPr>
          <p:nvPr/>
        </p:nvSpPr>
        <p:spPr bwMode="auto">
          <a:xfrm>
            <a:off x="6729413" y="5697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46" name="Oval 422"/>
          <p:cNvSpPr>
            <a:spLocks noChangeArrowheads="1"/>
          </p:cNvSpPr>
          <p:nvPr/>
        </p:nvSpPr>
        <p:spPr bwMode="auto">
          <a:xfrm>
            <a:off x="6838950" y="5697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47" name="Oval 423"/>
          <p:cNvSpPr>
            <a:spLocks noChangeArrowheads="1"/>
          </p:cNvSpPr>
          <p:nvPr/>
        </p:nvSpPr>
        <p:spPr bwMode="auto">
          <a:xfrm>
            <a:off x="6948488" y="5697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48" name="Oval 424"/>
          <p:cNvSpPr>
            <a:spLocks noChangeArrowheads="1"/>
          </p:cNvSpPr>
          <p:nvPr/>
        </p:nvSpPr>
        <p:spPr bwMode="auto">
          <a:xfrm>
            <a:off x="7059613" y="5697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49" name="Oval 425"/>
          <p:cNvSpPr>
            <a:spLocks noChangeArrowheads="1"/>
          </p:cNvSpPr>
          <p:nvPr/>
        </p:nvSpPr>
        <p:spPr bwMode="auto">
          <a:xfrm>
            <a:off x="7169150" y="5697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50" name="Oval 426"/>
          <p:cNvSpPr>
            <a:spLocks noChangeArrowheads="1"/>
          </p:cNvSpPr>
          <p:nvPr/>
        </p:nvSpPr>
        <p:spPr bwMode="auto">
          <a:xfrm>
            <a:off x="7278688" y="5697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51" name="Oval 427"/>
          <p:cNvSpPr>
            <a:spLocks noChangeArrowheads="1"/>
          </p:cNvSpPr>
          <p:nvPr/>
        </p:nvSpPr>
        <p:spPr bwMode="auto">
          <a:xfrm>
            <a:off x="7388225" y="5697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52" name="Oval 428"/>
          <p:cNvSpPr>
            <a:spLocks noChangeArrowheads="1"/>
          </p:cNvSpPr>
          <p:nvPr/>
        </p:nvSpPr>
        <p:spPr bwMode="auto">
          <a:xfrm>
            <a:off x="7497763" y="5697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53" name="Oval 429"/>
          <p:cNvSpPr>
            <a:spLocks noChangeArrowheads="1"/>
          </p:cNvSpPr>
          <p:nvPr/>
        </p:nvSpPr>
        <p:spPr bwMode="auto">
          <a:xfrm>
            <a:off x="7607300" y="569753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54" name="Oval 430"/>
          <p:cNvSpPr>
            <a:spLocks noChangeArrowheads="1"/>
          </p:cNvSpPr>
          <p:nvPr/>
        </p:nvSpPr>
        <p:spPr bwMode="auto">
          <a:xfrm>
            <a:off x="6619875" y="5807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55" name="Oval 431"/>
          <p:cNvSpPr>
            <a:spLocks noChangeArrowheads="1"/>
          </p:cNvSpPr>
          <p:nvPr/>
        </p:nvSpPr>
        <p:spPr bwMode="auto">
          <a:xfrm>
            <a:off x="6729413" y="5807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56" name="Oval 432"/>
          <p:cNvSpPr>
            <a:spLocks noChangeArrowheads="1"/>
          </p:cNvSpPr>
          <p:nvPr/>
        </p:nvSpPr>
        <p:spPr bwMode="auto">
          <a:xfrm>
            <a:off x="6838950" y="5807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57" name="Oval 433"/>
          <p:cNvSpPr>
            <a:spLocks noChangeArrowheads="1"/>
          </p:cNvSpPr>
          <p:nvPr/>
        </p:nvSpPr>
        <p:spPr bwMode="auto">
          <a:xfrm>
            <a:off x="6948488" y="5807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58" name="Oval 434"/>
          <p:cNvSpPr>
            <a:spLocks noChangeArrowheads="1"/>
          </p:cNvSpPr>
          <p:nvPr/>
        </p:nvSpPr>
        <p:spPr bwMode="auto">
          <a:xfrm>
            <a:off x="7059613" y="5807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59" name="Oval 435"/>
          <p:cNvSpPr>
            <a:spLocks noChangeArrowheads="1"/>
          </p:cNvSpPr>
          <p:nvPr/>
        </p:nvSpPr>
        <p:spPr bwMode="auto">
          <a:xfrm>
            <a:off x="7169150" y="5807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60" name="Oval 436"/>
          <p:cNvSpPr>
            <a:spLocks noChangeArrowheads="1"/>
          </p:cNvSpPr>
          <p:nvPr/>
        </p:nvSpPr>
        <p:spPr bwMode="auto">
          <a:xfrm>
            <a:off x="7278688" y="5807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61" name="Oval 437"/>
          <p:cNvSpPr>
            <a:spLocks noChangeArrowheads="1"/>
          </p:cNvSpPr>
          <p:nvPr/>
        </p:nvSpPr>
        <p:spPr bwMode="auto">
          <a:xfrm>
            <a:off x="7388225" y="5807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62" name="Oval 438"/>
          <p:cNvSpPr>
            <a:spLocks noChangeArrowheads="1"/>
          </p:cNvSpPr>
          <p:nvPr/>
        </p:nvSpPr>
        <p:spPr bwMode="auto">
          <a:xfrm>
            <a:off x="7497763" y="5807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63" name="Oval 439"/>
          <p:cNvSpPr>
            <a:spLocks noChangeArrowheads="1"/>
          </p:cNvSpPr>
          <p:nvPr/>
        </p:nvSpPr>
        <p:spPr bwMode="auto">
          <a:xfrm>
            <a:off x="7607300" y="580707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64" name="Oval 440"/>
          <p:cNvSpPr>
            <a:spLocks noChangeArrowheads="1"/>
          </p:cNvSpPr>
          <p:nvPr/>
        </p:nvSpPr>
        <p:spPr bwMode="auto">
          <a:xfrm>
            <a:off x="6619875" y="5916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65" name="Oval 441"/>
          <p:cNvSpPr>
            <a:spLocks noChangeArrowheads="1"/>
          </p:cNvSpPr>
          <p:nvPr/>
        </p:nvSpPr>
        <p:spPr bwMode="auto">
          <a:xfrm>
            <a:off x="6729413" y="5916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66" name="Oval 442"/>
          <p:cNvSpPr>
            <a:spLocks noChangeArrowheads="1"/>
          </p:cNvSpPr>
          <p:nvPr/>
        </p:nvSpPr>
        <p:spPr bwMode="auto">
          <a:xfrm>
            <a:off x="6838950" y="5916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67" name="Oval 443"/>
          <p:cNvSpPr>
            <a:spLocks noChangeArrowheads="1"/>
          </p:cNvSpPr>
          <p:nvPr/>
        </p:nvSpPr>
        <p:spPr bwMode="auto">
          <a:xfrm>
            <a:off x="6948488" y="5916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68" name="Oval 444"/>
          <p:cNvSpPr>
            <a:spLocks noChangeArrowheads="1"/>
          </p:cNvSpPr>
          <p:nvPr/>
        </p:nvSpPr>
        <p:spPr bwMode="auto">
          <a:xfrm>
            <a:off x="7059613" y="5916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69" name="Oval 445"/>
          <p:cNvSpPr>
            <a:spLocks noChangeArrowheads="1"/>
          </p:cNvSpPr>
          <p:nvPr/>
        </p:nvSpPr>
        <p:spPr bwMode="auto">
          <a:xfrm>
            <a:off x="7169150" y="5916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70" name="Oval 446"/>
          <p:cNvSpPr>
            <a:spLocks noChangeArrowheads="1"/>
          </p:cNvSpPr>
          <p:nvPr/>
        </p:nvSpPr>
        <p:spPr bwMode="auto">
          <a:xfrm>
            <a:off x="7278688" y="5916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71" name="Oval 447"/>
          <p:cNvSpPr>
            <a:spLocks noChangeArrowheads="1"/>
          </p:cNvSpPr>
          <p:nvPr/>
        </p:nvSpPr>
        <p:spPr bwMode="auto">
          <a:xfrm>
            <a:off x="7388225" y="5916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72" name="Oval 448"/>
          <p:cNvSpPr>
            <a:spLocks noChangeArrowheads="1"/>
          </p:cNvSpPr>
          <p:nvPr/>
        </p:nvSpPr>
        <p:spPr bwMode="auto">
          <a:xfrm>
            <a:off x="7497763" y="5916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73" name="Oval 449"/>
          <p:cNvSpPr>
            <a:spLocks noChangeArrowheads="1"/>
          </p:cNvSpPr>
          <p:nvPr/>
        </p:nvSpPr>
        <p:spPr bwMode="auto">
          <a:xfrm>
            <a:off x="7607300" y="5916613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74" name="Oval 450"/>
          <p:cNvSpPr>
            <a:spLocks noChangeArrowheads="1"/>
          </p:cNvSpPr>
          <p:nvPr/>
        </p:nvSpPr>
        <p:spPr bwMode="auto">
          <a:xfrm>
            <a:off x="6619875" y="60261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75" name="Oval 451"/>
          <p:cNvSpPr>
            <a:spLocks noChangeArrowheads="1"/>
          </p:cNvSpPr>
          <p:nvPr/>
        </p:nvSpPr>
        <p:spPr bwMode="auto">
          <a:xfrm>
            <a:off x="6729413" y="60261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76" name="Oval 452"/>
          <p:cNvSpPr>
            <a:spLocks noChangeArrowheads="1"/>
          </p:cNvSpPr>
          <p:nvPr/>
        </p:nvSpPr>
        <p:spPr bwMode="auto">
          <a:xfrm>
            <a:off x="6838950" y="60261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77" name="Oval 453"/>
          <p:cNvSpPr>
            <a:spLocks noChangeArrowheads="1"/>
          </p:cNvSpPr>
          <p:nvPr/>
        </p:nvSpPr>
        <p:spPr bwMode="auto">
          <a:xfrm>
            <a:off x="6948488" y="60261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78" name="Oval 454"/>
          <p:cNvSpPr>
            <a:spLocks noChangeArrowheads="1"/>
          </p:cNvSpPr>
          <p:nvPr/>
        </p:nvSpPr>
        <p:spPr bwMode="auto">
          <a:xfrm>
            <a:off x="7059613" y="60261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79" name="Oval 455"/>
          <p:cNvSpPr>
            <a:spLocks noChangeArrowheads="1"/>
          </p:cNvSpPr>
          <p:nvPr/>
        </p:nvSpPr>
        <p:spPr bwMode="auto">
          <a:xfrm>
            <a:off x="7169150" y="60261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80" name="Oval 456"/>
          <p:cNvSpPr>
            <a:spLocks noChangeArrowheads="1"/>
          </p:cNvSpPr>
          <p:nvPr/>
        </p:nvSpPr>
        <p:spPr bwMode="auto">
          <a:xfrm>
            <a:off x="7278688" y="60261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81" name="Oval 457"/>
          <p:cNvSpPr>
            <a:spLocks noChangeArrowheads="1"/>
          </p:cNvSpPr>
          <p:nvPr/>
        </p:nvSpPr>
        <p:spPr bwMode="auto">
          <a:xfrm>
            <a:off x="7388225" y="60261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82" name="Oval 458"/>
          <p:cNvSpPr>
            <a:spLocks noChangeArrowheads="1"/>
          </p:cNvSpPr>
          <p:nvPr/>
        </p:nvSpPr>
        <p:spPr bwMode="auto">
          <a:xfrm>
            <a:off x="7497763" y="60261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83" name="Oval 459"/>
          <p:cNvSpPr>
            <a:spLocks noChangeArrowheads="1"/>
          </p:cNvSpPr>
          <p:nvPr/>
        </p:nvSpPr>
        <p:spPr bwMode="auto">
          <a:xfrm>
            <a:off x="7607300" y="60261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84" name="Oval 460"/>
          <p:cNvSpPr>
            <a:spLocks noChangeArrowheads="1"/>
          </p:cNvSpPr>
          <p:nvPr/>
        </p:nvSpPr>
        <p:spPr bwMode="auto">
          <a:xfrm>
            <a:off x="6619875" y="61356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85" name="Oval 461"/>
          <p:cNvSpPr>
            <a:spLocks noChangeArrowheads="1"/>
          </p:cNvSpPr>
          <p:nvPr/>
        </p:nvSpPr>
        <p:spPr bwMode="auto">
          <a:xfrm>
            <a:off x="6729413" y="61356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86" name="Oval 462"/>
          <p:cNvSpPr>
            <a:spLocks noChangeArrowheads="1"/>
          </p:cNvSpPr>
          <p:nvPr/>
        </p:nvSpPr>
        <p:spPr bwMode="auto">
          <a:xfrm>
            <a:off x="6838950" y="61356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87" name="Oval 463"/>
          <p:cNvSpPr>
            <a:spLocks noChangeArrowheads="1"/>
          </p:cNvSpPr>
          <p:nvPr/>
        </p:nvSpPr>
        <p:spPr bwMode="auto">
          <a:xfrm>
            <a:off x="6948488" y="61356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88" name="Oval 464"/>
          <p:cNvSpPr>
            <a:spLocks noChangeArrowheads="1"/>
          </p:cNvSpPr>
          <p:nvPr/>
        </p:nvSpPr>
        <p:spPr bwMode="auto">
          <a:xfrm>
            <a:off x="7059613" y="61356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89" name="Oval 465"/>
          <p:cNvSpPr>
            <a:spLocks noChangeArrowheads="1"/>
          </p:cNvSpPr>
          <p:nvPr/>
        </p:nvSpPr>
        <p:spPr bwMode="auto">
          <a:xfrm>
            <a:off x="7169150" y="61356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90" name="Oval 466"/>
          <p:cNvSpPr>
            <a:spLocks noChangeArrowheads="1"/>
          </p:cNvSpPr>
          <p:nvPr/>
        </p:nvSpPr>
        <p:spPr bwMode="auto">
          <a:xfrm>
            <a:off x="7278688" y="61356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91" name="Oval 467"/>
          <p:cNvSpPr>
            <a:spLocks noChangeArrowheads="1"/>
          </p:cNvSpPr>
          <p:nvPr/>
        </p:nvSpPr>
        <p:spPr bwMode="auto">
          <a:xfrm>
            <a:off x="7388225" y="61356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92" name="Oval 468"/>
          <p:cNvSpPr>
            <a:spLocks noChangeArrowheads="1"/>
          </p:cNvSpPr>
          <p:nvPr/>
        </p:nvSpPr>
        <p:spPr bwMode="auto">
          <a:xfrm>
            <a:off x="7497763" y="61356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93" name="Oval 469"/>
          <p:cNvSpPr>
            <a:spLocks noChangeArrowheads="1"/>
          </p:cNvSpPr>
          <p:nvPr/>
        </p:nvSpPr>
        <p:spPr bwMode="auto">
          <a:xfrm>
            <a:off x="7607300" y="61356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94" name="Oval 470"/>
          <p:cNvSpPr>
            <a:spLocks noChangeArrowheads="1"/>
          </p:cNvSpPr>
          <p:nvPr/>
        </p:nvSpPr>
        <p:spPr bwMode="auto">
          <a:xfrm>
            <a:off x="6619875" y="6245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95" name="Oval 471"/>
          <p:cNvSpPr>
            <a:spLocks noChangeArrowheads="1"/>
          </p:cNvSpPr>
          <p:nvPr/>
        </p:nvSpPr>
        <p:spPr bwMode="auto">
          <a:xfrm>
            <a:off x="6729413" y="6245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96" name="Oval 472"/>
          <p:cNvSpPr>
            <a:spLocks noChangeArrowheads="1"/>
          </p:cNvSpPr>
          <p:nvPr/>
        </p:nvSpPr>
        <p:spPr bwMode="auto">
          <a:xfrm>
            <a:off x="6838950" y="6245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97" name="Oval 473"/>
          <p:cNvSpPr>
            <a:spLocks noChangeArrowheads="1"/>
          </p:cNvSpPr>
          <p:nvPr/>
        </p:nvSpPr>
        <p:spPr bwMode="auto">
          <a:xfrm>
            <a:off x="6948488" y="6245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98" name="Oval 474"/>
          <p:cNvSpPr>
            <a:spLocks noChangeArrowheads="1"/>
          </p:cNvSpPr>
          <p:nvPr/>
        </p:nvSpPr>
        <p:spPr bwMode="auto">
          <a:xfrm>
            <a:off x="7059613" y="6245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499" name="Oval 475"/>
          <p:cNvSpPr>
            <a:spLocks noChangeArrowheads="1"/>
          </p:cNvSpPr>
          <p:nvPr/>
        </p:nvSpPr>
        <p:spPr bwMode="auto">
          <a:xfrm>
            <a:off x="7169150" y="6245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00" name="Oval 476"/>
          <p:cNvSpPr>
            <a:spLocks noChangeArrowheads="1"/>
          </p:cNvSpPr>
          <p:nvPr/>
        </p:nvSpPr>
        <p:spPr bwMode="auto">
          <a:xfrm>
            <a:off x="7278688" y="6245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01" name="Oval 477"/>
          <p:cNvSpPr>
            <a:spLocks noChangeArrowheads="1"/>
          </p:cNvSpPr>
          <p:nvPr/>
        </p:nvSpPr>
        <p:spPr bwMode="auto">
          <a:xfrm>
            <a:off x="7388225" y="6245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02" name="Oval 478"/>
          <p:cNvSpPr>
            <a:spLocks noChangeArrowheads="1"/>
          </p:cNvSpPr>
          <p:nvPr/>
        </p:nvSpPr>
        <p:spPr bwMode="auto">
          <a:xfrm>
            <a:off x="7497763" y="6245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03" name="Oval 479"/>
          <p:cNvSpPr>
            <a:spLocks noChangeArrowheads="1"/>
          </p:cNvSpPr>
          <p:nvPr/>
        </p:nvSpPr>
        <p:spPr bwMode="auto">
          <a:xfrm>
            <a:off x="7607300" y="6245225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04" name="Oval 480"/>
          <p:cNvSpPr>
            <a:spLocks noChangeArrowheads="1"/>
          </p:cNvSpPr>
          <p:nvPr/>
        </p:nvSpPr>
        <p:spPr bwMode="auto">
          <a:xfrm>
            <a:off x="6619875" y="6356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05" name="Oval 481"/>
          <p:cNvSpPr>
            <a:spLocks noChangeArrowheads="1"/>
          </p:cNvSpPr>
          <p:nvPr/>
        </p:nvSpPr>
        <p:spPr bwMode="auto">
          <a:xfrm>
            <a:off x="6729413" y="6356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06" name="Oval 482"/>
          <p:cNvSpPr>
            <a:spLocks noChangeArrowheads="1"/>
          </p:cNvSpPr>
          <p:nvPr/>
        </p:nvSpPr>
        <p:spPr bwMode="auto">
          <a:xfrm>
            <a:off x="6838950" y="6356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07" name="Oval 483"/>
          <p:cNvSpPr>
            <a:spLocks noChangeArrowheads="1"/>
          </p:cNvSpPr>
          <p:nvPr/>
        </p:nvSpPr>
        <p:spPr bwMode="auto">
          <a:xfrm>
            <a:off x="6948488" y="6356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08" name="Oval 484"/>
          <p:cNvSpPr>
            <a:spLocks noChangeArrowheads="1"/>
          </p:cNvSpPr>
          <p:nvPr/>
        </p:nvSpPr>
        <p:spPr bwMode="auto">
          <a:xfrm>
            <a:off x="7059613" y="6356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09" name="Oval 485"/>
          <p:cNvSpPr>
            <a:spLocks noChangeArrowheads="1"/>
          </p:cNvSpPr>
          <p:nvPr/>
        </p:nvSpPr>
        <p:spPr bwMode="auto">
          <a:xfrm>
            <a:off x="7169150" y="6356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10" name="Oval 486"/>
          <p:cNvSpPr>
            <a:spLocks noChangeArrowheads="1"/>
          </p:cNvSpPr>
          <p:nvPr/>
        </p:nvSpPr>
        <p:spPr bwMode="auto">
          <a:xfrm>
            <a:off x="7278688" y="6356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11" name="Oval 487"/>
          <p:cNvSpPr>
            <a:spLocks noChangeArrowheads="1"/>
          </p:cNvSpPr>
          <p:nvPr/>
        </p:nvSpPr>
        <p:spPr bwMode="auto">
          <a:xfrm>
            <a:off x="7388225" y="6356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12" name="Oval 488"/>
          <p:cNvSpPr>
            <a:spLocks noChangeArrowheads="1"/>
          </p:cNvSpPr>
          <p:nvPr/>
        </p:nvSpPr>
        <p:spPr bwMode="auto">
          <a:xfrm>
            <a:off x="7497763" y="6356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13" name="Oval 489"/>
          <p:cNvSpPr>
            <a:spLocks noChangeArrowheads="1"/>
          </p:cNvSpPr>
          <p:nvPr/>
        </p:nvSpPr>
        <p:spPr bwMode="auto">
          <a:xfrm>
            <a:off x="7607300" y="6356350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14" name="Oval 490"/>
          <p:cNvSpPr>
            <a:spLocks noChangeArrowheads="1"/>
          </p:cNvSpPr>
          <p:nvPr/>
        </p:nvSpPr>
        <p:spPr bwMode="auto">
          <a:xfrm>
            <a:off x="6619875" y="6465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15" name="Oval 491"/>
          <p:cNvSpPr>
            <a:spLocks noChangeArrowheads="1"/>
          </p:cNvSpPr>
          <p:nvPr/>
        </p:nvSpPr>
        <p:spPr bwMode="auto">
          <a:xfrm>
            <a:off x="6729413" y="6465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16" name="Oval 492"/>
          <p:cNvSpPr>
            <a:spLocks noChangeArrowheads="1"/>
          </p:cNvSpPr>
          <p:nvPr/>
        </p:nvSpPr>
        <p:spPr bwMode="auto">
          <a:xfrm>
            <a:off x="6838950" y="6465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17" name="Oval 493"/>
          <p:cNvSpPr>
            <a:spLocks noChangeArrowheads="1"/>
          </p:cNvSpPr>
          <p:nvPr/>
        </p:nvSpPr>
        <p:spPr bwMode="auto">
          <a:xfrm>
            <a:off x="6948488" y="6465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18" name="Oval 494"/>
          <p:cNvSpPr>
            <a:spLocks noChangeArrowheads="1"/>
          </p:cNvSpPr>
          <p:nvPr/>
        </p:nvSpPr>
        <p:spPr bwMode="auto">
          <a:xfrm>
            <a:off x="7059613" y="6465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19" name="Oval 495"/>
          <p:cNvSpPr>
            <a:spLocks noChangeArrowheads="1"/>
          </p:cNvSpPr>
          <p:nvPr/>
        </p:nvSpPr>
        <p:spPr bwMode="auto">
          <a:xfrm>
            <a:off x="7169150" y="6465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20" name="Oval 496"/>
          <p:cNvSpPr>
            <a:spLocks noChangeArrowheads="1"/>
          </p:cNvSpPr>
          <p:nvPr/>
        </p:nvSpPr>
        <p:spPr bwMode="auto">
          <a:xfrm>
            <a:off x="7278688" y="6465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21" name="Oval 497"/>
          <p:cNvSpPr>
            <a:spLocks noChangeArrowheads="1"/>
          </p:cNvSpPr>
          <p:nvPr/>
        </p:nvSpPr>
        <p:spPr bwMode="auto">
          <a:xfrm>
            <a:off x="7388225" y="6465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22" name="Oval 498"/>
          <p:cNvSpPr>
            <a:spLocks noChangeArrowheads="1"/>
          </p:cNvSpPr>
          <p:nvPr/>
        </p:nvSpPr>
        <p:spPr bwMode="auto">
          <a:xfrm>
            <a:off x="7497763" y="6465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23" name="Oval 499"/>
          <p:cNvSpPr>
            <a:spLocks noChangeArrowheads="1"/>
          </p:cNvSpPr>
          <p:nvPr/>
        </p:nvSpPr>
        <p:spPr bwMode="auto">
          <a:xfrm>
            <a:off x="7607300" y="6465888"/>
            <a:ext cx="9525" cy="9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49524" name="Line 500"/>
          <p:cNvSpPr>
            <a:spLocks noChangeShapeType="1"/>
          </p:cNvSpPr>
          <p:nvPr/>
        </p:nvSpPr>
        <p:spPr bwMode="auto">
          <a:xfrm>
            <a:off x="6546850" y="5661025"/>
            <a:ext cx="1133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25" name="Line 501"/>
          <p:cNvSpPr>
            <a:spLocks noChangeShapeType="1"/>
          </p:cNvSpPr>
          <p:nvPr/>
        </p:nvSpPr>
        <p:spPr bwMode="auto">
          <a:xfrm>
            <a:off x="6546850" y="5989638"/>
            <a:ext cx="1133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26" name="Line 502"/>
          <p:cNvSpPr>
            <a:spLocks noChangeShapeType="1"/>
          </p:cNvSpPr>
          <p:nvPr/>
        </p:nvSpPr>
        <p:spPr bwMode="auto">
          <a:xfrm>
            <a:off x="6546850" y="6318250"/>
            <a:ext cx="1133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27" name="Line 503"/>
          <p:cNvSpPr>
            <a:spLocks noChangeShapeType="1"/>
          </p:cNvSpPr>
          <p:nvPr/>
        </p:nvSpPr>
        <p:spPr bwMode="auto">
          <a:xfrm>
            <a:off x="6802438" y="5184775"/>
            <a:ext cx="0" cy="135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28" name="Line 504"/>
          <p:cNvSpPr>
            <a:spLocks noChangeShapeType="1"/>
          </p:cNvSpPr>
          <p:nvPr/>
        </p:nvSpPr>
        <p:spPr bwMode="auto">
          <a:xfrm>
            <a:off x="7351713" y="5184775"/>
            <a:ext cx="0" cy="139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86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clustering-aggregation problem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solidFill>
                  <a:schemeClr val="accent2"/>
                </a:solidFill>
              </a:rPr>
              <a:t>n</a:t>
            </a:r>
            <a:r>
              <a:rPr lang="en-US" sz="2600" smtClean="0"/>
              <a:t> objects </a:t>
            </a:r>
            <a:r>
              <a:rPr lang="en-US" sz="2600" b="1" smtClean="0">
                <a:solidFill>
                  <a:srgbClr val="0066FF"/>
                </a:solidFill>
              </a:rPr>
              <a:t>X = {x</a:t>
            </a:r>
            <a:r>
              <a:rPr lang="en-US" sz="2600" b="1" baseline="-25000" smtClean="0">
                <a:solidFill>
                  <a:srgbClr val="0066FF"/>
                </a:solidFill>
              </a:rPr>
              <a:t>1</a:t>
            </a:r>
            <a:r>
              <a:rPr lang="en-US" sz="2600" b="1" smtClean="0">
                <a:solidFill>
                  <a:srgbClr val="0066FF"/>
                </a:solidFill>
              </a:rPr>
              <a:t>,x</a:t>
            </a:r>
            <a:r>
              <a:rPr lang="en-US" sz="2600" b="1" baseline="-25000" smtClean="0">
                <a:solidFill>
                  <a:srgbClr val="0066FF"/>
                </a:solidFill>
              </a:rPr>
              <a:t>2</a:t>
            </a:r>
            <a:r>
              <a:rPr lang="en-US" sz="2600" b="1" smtClean="0">
                <a:solidFill>
                  <a:srgbClr val="0066FF"/>
                </a:solidFill>
              </a:rPr>
              <a:t>,…,x</a:t>
            </a:r>
            <a:r>
              <a:rPr lang="en-US" sz="2600" b="1" baseline="-25000" smtClean="0">
                <a:solidFill>
                  <a:srgbClr val="0066FF"/>
                </a:solidFill>
              </a:rPr>
              <a:t>n</a:t>
            </a:r>
            <a:r>
              <a:rPr lang="en-US" sz="2600" b="1" smtClean="0">
                <a:solidFill>
                  <a:srgbClr val="0066FF"/>
                </a:solidFill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solidFill>
                  <a:schemeClr val="accent2"/>
                </a:solidFill>
              </a:rPr>
              <a:t>m</a:t>
            </a:r>
            <a:r>
              <a:rPr lang="en-US" sz="2600" smtClean="0"/>
              <a:t> clusterings of the objects </a:t>
            </a:r>
            <a:r>
              <a:rPr lang="en-US" sz="2600" b="1" smtClean="0">
                <a:solidFill>
                  <a:srgbClr val="0066FF"/>
                </a:solidFill>
              </a:rPr>
              <a:t>C</a:t>
            </a:r>
            <a:r>
              <a:rPr lang="en-US" sz="2600" b="1" baseline="-25000" smtClean="0">
                <a:solidFill>
                  <a:srgbClr val="0066FF"/>
                </a:solidFill>
              </a:rPr>
              <a:t>1</a:t>
            </a:r>
            <a:r>
              <a:rPr lang="en-US" sz="2600" b="1" smtClean="0">
                <a:solidFill>
                  <a:srgbClr val="0066FF"/>
                </a:solidFill>
              </a:rPr>
              <a:t>,…,C</a:t>
            </a:r>
            <a:r>
              <a:rPr lang="en-US" sz="2600" b="1" baseline="-25000" smtClean="0">
                <a:solidFill>
                  <a:srgbClr val="0066FF"/>
                </a:solidFill>
              </a:rPr>
              <a:t>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partition: a collection of disjoint sets that cover </a:t>
            </a:r>
            <a:r>
              <a:rPr lang="en-US" b="1" smtClean="0">
                <a:solidFill>
                  <a:srgbClr val="0066FF"/>
                </a:solidFill>
              </a:rPr>
              <a:t>X</a:t>
            </a: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Output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a </a:t>
            </a:r>
            <a:r>
              <a:rPr lang="en-US" sz="2600" b="1" smtClean="0"/>
              <a:t>single partition </a:t>
            </a:r>
            <a:r>
              <a:rPr lang="en-US" sz="2600" b="1" smtClean="0">
                <a:solidFill>
                  <a:schemeClr val="accent2"/>
                </a:solidFill>
              </a:rPr>
              <a:t>C</a:t>
            </a:r>
            <a:r>
              <a:rPr lang="en-US" sz="2600" smtClean="0"/>
              <a:t>, that is as close as possible to all input partitions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 do we measure </a:t>
            </a:r>
            <a:r>
              <a:rPr lang="en-US" sz="2800" b="1" i="1" smtClean="0"/>
              <a:t>closeness of clusterings</a:t>
            </a:r>
            <a:r>
              <a:rPr lang="en-US" sz="280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disagreement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the algorithm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947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Theorem 1.</a:t>
            </a:r>
            <a:r>
              <a:rPr lang="en-US" sz="2400" smtClean="0"/>
              <a:t> Algorithm with optimal row/column clusterings is 3-approximation to co-clustering optimum.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/>
            </a:r>
            <a:br>
              <a:rPr lang="en-US" sz="2400" b="1" smtClean="0"/>
            </a:br>
            <a:endParaRPr lang="en-US" sz="24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Theorem 2.</a:t>
            </a:r>
            <a:r>
              <a:rPr lang="en-US" sz="2400" smtClean="0"/>
              <a:t> For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/>
              <a:t> distance function, the algorithm with optimal row/column clusterings is a 2-approximation.</a:t>
            </a:r>
          </a:p>
        </p:txBody>
      </p:sp>
    </p:spTree>
  </p:cSld>
  <p:clrMapOvr>
    <a:masterClrMapping/>
  </p:clrMapOvr>
  <p:transition advTm="58312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Algorithm--details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Clustering of the </a:t>
            </a:r>
            <a:r>
              <a:rPr lang="en-US" b="1" smtClean="0">
                <a:solidFill>
                  <a:schemeClr val="accent2"/>
                </a:solidFill>
              </a:rPr>
              <a:t>n</a:t>
            </a:r>
            <a:r>
              <a:rPr lang="en-US" smtClean="0"/>
              <a:t> rows of </a:t>
            </a:r>
            <a:r>
              <a:rPr lang="en-US" b="1" smtClean="0">
                <a:solidFill>
                  <a:schemeClr val="accent2"/>
                </a:solidFill>
              </a:rPr>
              <a:t>A</a:t>
            </a:r>
            <a:r>
              <a:rPr lang="en-US" smtClean="0"/>
              <a:t> assigns every row to a cluster with cluster name </a:t>
            </a:r>
            <a:r>
              <a:rPr lang="en-US" b="1" smtClean="0">
                <a:solidFill>
                  <a:schemeClr val="accent2"/>
                </a:solidFill>
              </a:rPr>
              <a:t>{1,…,k}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R(i)= r</a:t>
            </a:r>
            <a:r>
              <a:rPr lang="en-US" b="1" baseline="-25000" smtClean="0">
                <a:solidFill>
                  <a:schemeClr val="accent2"/>
                </a:solidFill>
              </a:rPr>
              <a:t>i</a:t>
            </a:r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with</a:t>
            </a:r>
            <a:r>
              <a:rPr lang="en-US" b="1" smtClean="0">
                <a:solidFill>
                  <a:schemeClr val="accent2"/>
                </a:solidFill>
              </a:rPr>
              <a:t> 1≤ r</a:t>
            </a:r>
            <a:r>
              <a:rPr lang="en-US" b="1" baseline="-25000" smtClean="0">
                <a:solidFill>
                  <a:schemeClr val="accent2"/>
                </a:solidFill>
              </a:rPr>
              <a:t>i</a:t>
            </a:r>
            <a:r>
              <a:rPr lang="en-US" b="1" smtClean="0">
                <a:solidFill>
                  <a:schemeClr val="accent2"/>
                </a:solidFill>
              </a:rPr>
              <a:t> ≤k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Clustering of the </a:t>
            </a:r>
            <a:r>
              <a:rPr lang="en-US" b="1" smtClean="0">
                <a:solidFill>
                  <a:schemeClr val="accent2"/>
                </a:solidFill>
              </a:rPr>
              <a:t>m </a:t>
            </a:r>
            <a:r>
              <a:rPr lang="en-US" smtClean="0">
                <a:solidFill>
                  <a:schemeClr val="tx1"/>
                </a:solidFill>
              </a:rPr>
              <a:t>columns of </a:t>
            </a:r>
            <a:r>
              <a:rPr lang="en-US" b="1" smtClean="0">
                <a:solidFill>
                  <a:schemeClr val="accent2"/>
                </a:solidFill>
              </a:rPr>
              <a:t>A </a:t>
            </a:r>
            <a:r>
              <a:rPr lang="en-US" smtClean="0">
                <a:solidFill>
                  <a:schemeClr val="tx1"/>
                </a:solidFill>
              </a:rPr>
              <a:t>assigns every column to a cluster with cluster name </a:t>
            </a:r>
            <a:r>
              <a:rPr lang="en-US" b="1" smtClean="0">
                <a:solidFill>
                  <a:schemeClr val="accent2"/>
                </a:solidFill>
              </a:rPr>
              <a:t>{1,…,</a:t>
            </a:r>
            <a:r>
              <a:rPr lang="en-US" b="1" i="1" smtClean="0">
                <a:solidFill>
                  <a:schemeClr val="accent2"/>
                </a:solidFill>
              </a:rPr>
              <a:t>ℓ</a:t>
            </a:r>
            <a:r>
              <a:rPr lang="en-US" b="1" smtClean="0">
                <a:solidFill>
                  <a:schemeClr val="accent2"/>
                </a:solidFill>
              </a:rPr>
              <a:t>}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C(j)=c</a:t>
            </a:r>
            <a:r>
              <a:rPr lang="en-US" b="1" baseline="-25000" smtClean="0">
                <a:solidFill>
                  <a:schemeClr val="accent2"/>
                </a:solidFill>
              </a:rPr>
              <a:t>j </a:t>
            </a:r>
            <a:r>
              <a:rPr lang="en-US" smtClean="0">
                <a:solidFill>
                  <a:schemeClr val="tx1"/>
                </a:solidFill>
              </a:rPr>
              <a:t>with</a:t>
            </a:r>
            <a:r>
              <a:rPr lang="en-US" b="1" smtClean="0">
                <a:solidFill>
                  <a:schemeClr val="accent2"/>
                </a:solidFill>
              </a:rPr>
              <a:t> 1≤ c</a:t>
            </a:r>
            <a:r>
              <a:rPr lang="en-US" b="1" baseline="-25000" smtClean="0">
                <a:solidFill>
                  <a:schemeClr val="accent2"/>
                </a:solidFill>
              </a:rPr>
              <a:t>j</a:t>
            </a:r>
            <a:r>
              <a:rPr lang="en-US" b="1" smtClean="0">
                <a:solidFill>
                  <a:schemeClr val="accent2"/>
                </a:solidFill>
              </a:rPr>
              <a:t> ≤</a:t>
            </a:r>
            <a:r>
              <a:rPr lang="en-US" b="1" i="1" smtClean="0">
                <a:solidFill>
                  <a:schemeClr val="accent2"/>
                </a:solidFill>
              </a:rPr>
              <a:t>ℓ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A’(i,j) = {r</a:t>
            </a:r>
            <a:r>
              <a:rPr lang="en-US" b="1" baseline="-25000" smtClean="0">
                <a:solidFill>
                  <a:schemeClr val="accent2"/>
                </a:solidFill>
              </a:rPr>
              <a:t>i</a:t>
            </a:r>
            <a:r>
              <a:rPr lang="en-US" b="1" smtClean="0">
                <a:solidFill>
                  <a:schemeClr val="accent2"/>
                </a:solidFill>
              </a:rPr>
              <a:t>,c</a:t>
            </a:r>
            <a:r>
              <a:rPr lang="en-US" b="1" baseline="-25000" smtClean="0">
                <a:solidFill>
                  <a:schemeClr val="accent2"/>
                </a:solidFill>
              </a:rPr>
              <a:t>j</a:t>
            </a:r>
            <a:r>
              <a:rPr lang="en-US" b="1" smtClean="0">
                <a:solidFill>
                  <a:schemeClr val="accent2"/>
                </a:solidFill>
              </a:rPr>
              <a:t>}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(i,j) </a:t>
            </a:r>
            <a:r>
              <a:rPr lang="en-US" smtClean="0">
                <a:solidFill>
                  <a:schemeClr val="tx1"/>
                </a:solidFill>
              </a:rPr>
              <a:t>is in the same co-cluster as </a:t>
            </a:r>
            <a:r>
              <a:rPr lang="en-US" b="1" smtClean="0">
                <a:solidFill>
                  <a:schemeClr val="accent2"/>
                </a:solidFill>
              </a:rPr>
              <a:t>(i’,j’) </a:t>
            </a:r>
            <a:r>
              <a:rPr lang="en-US" smtClean="0">
                <a:solidFill>
                  <a:schemeClr val="tx1"/>
                </a:solidFill>
              </a:rPr>
              <a:t>if</a:t>
            </a:r>
            <a:r>
              <a:rPr lang="en-US" b="1" smtClean="0">
                <a:solidFill>
                  <a:schemeClr val="accent2"/>
                </a:solidFill>
              </a:rPr>
              <a:t> A’(i,j)=A’(i’,j’)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Disagreement distance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5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For object </a:t>
            </a:r>
            <a:r>
              <a:rPr lang="en-US" sz="1800" b="1" smtClean="0">
                <a:solidFill>
                  <a:schemeClr val="accent2"/>
                </a:solidFill>
              </a:rPr>
              <a:t>x</a:t>
            </a:r>
            <a:r>
              <a:rPr lang="en-US" sz="1800" smtClean="0"/>
              <a:t> and clustering </a:t>
            </a:r>
            <a:r>
              <a:rPr lang="en-US" sz="1800" b="1" smtClean="0">
                <a:solidFill>
                  <a:srgbClr val="0066FF"/>
                </a:solidFill>
              </a:rPr>
              <a:t>C, C(x)</a:t>
            </a:r>
            <a:r>
              <a:rPr lang="en-US" sz="1800" b="1" smtClean="0"/>
              <a:t> </a:t>
            </a:r>
            <a:r>
              <a:rPr lang="en-US" sz="1800" smtClean="0"/>
              <a:t>is the index of set in the partition that contains </a:t>
            </a:r>
            <a:r>
              <a:rPr lang="en-US" sz="1800" b="1" smtClean="0">
                <a:solidFill>
                  <a:schemeClr val="accent2"/>
                </a:solidFill>
              </a:rPr>
              <a:t>x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For two partitions </a:t>
            </a:r>
            <a:r>
              <a:rPr lang="en-US" sz="1800" b="1" smtClean="0">
                <a:solidFill>
                  <a:srgbClr val="0033CC"/>
                </a:solidFill>
              </a:rPr>
              <a:t>C</a:t>
            </a:r>
            <a:r>
              <a:rPr lang="en-US" sz="1800" smtClean="0"/>
              <a:t> and </a:t>
            </a:r>
            <a:r>
              <a:rPr lang="en-US" sz="1800" b="1" smtClean="0">
                <a:solidFill>
                  <a:schemeClr val="accent2"/>
                </a:solidFill>
              </a:rPr>
              <a:t>P</a:t>
            </a:r>
            <a:r>
              <a:rPr lang="en-US" sz="1800" smtClean="0"/>
              <a:t>, and objects </a:t>
            </a:r>
            <a:r>
              <a:rPr lang="en-US" sz="1800" b="1" smtClean="0">
                <a:solidFill>
                  <a:schemeClr val="accent2"/>
                </a:solidFill>
              </a:rPr>
              <a:t>x,y</a:t>
            </a:r>
            <a:r>
              <a:rPr lang="en-US" sz="1800" smtClean="0"/>
              <a:t> in </a:t>
            </a:r>
            <a:r>
              <a:rPr lang="en-US" sz="1800" b="1" smtClean="0">
                <a:solidFill>
                  <a:srgbClr val="0066FF"/>
                </a:solidFill>
              </a:rPr>
              <a:t>X</a:t>
            </a:r>
            <a:r>
              <a:rPr lang="en-US" sz="1800" smtClean="0">
                <a:solidFill>
                  <a:srgbClr val="0066FF"/>
                </a:solidFill>
              </a:rPr>
              <a:t> </a:t>
            </a:r>
            <a:r>
              <a:rPr lang="en-US" sz="1800" smtClean="0"/>
              <a:t>define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if </a:t>
            </a:r>
            <a:r>
              <a:rPr lang="en-US" sz="1800" smtClean="0">
                <a:solidFill>
                  <a:srgbClr val="009900"/>
                </a:solidFill>
              </a:rPr>
              <a:t>I</a:t>
            </a:r>
            <a:r>
              <a:rPr lang="en-US" sz="1800" baseline="-25000" smtClean="0">
                <a:solidFill>
                  <a:srgbClr val="009900"/>
                </a:solidFill>
              </a:rPr>
              <a:t>P,Q</a:t>
            </a:r>
            <a:r>
              <a:rPr lang="en-US" sz="1800" smtClean="0">
                <a:solidFill>
                  <a:srgbClr val="009900"/>
                </a:solidFill>
              </a:rPr>
              <a:t>(x,y) = 1</a:t>
            </a:r>
            <a:r>
              <a:rPr lang="en-US" sz="1800" smtClean="0"/>
              <a:t> we say that </a:t>
            </a:r>
            <a:r>
              <a:rPr lang="en-US" sz="1800" b="1" smtClean="0">
                <a:solidFill>
                  <a:schemeClr val="accent2"/>
                </a:solidFill>
              </a:rPr>
              <a:t>x,y</a:t>
            </a:r>
            <a:r>
              <a:rPr lang="en-US" sz="1800" smtClean="0"/>
              <a:t>  create a </a:t>
            </a:r>
            <a:r>
              <a:rPr lang="en-US" sz="1800" smtClean="0">
                <a:solidFill>
                  <a:schemeClr val="tx2"/>
                </a:solidFill>
              </a:rPr>
              <a:t>disagreement</a:t>
            </a:r>
            <a:r>
              <a:rPr lang="en-US" sz="1800" smtClean="0"/>
              <a:t> between partitions </a:t>
            </a:r>
            <a:r>
              <a:rPr lang="en-US" sz="1800" b="1" smtClean="0">
                <a:solidFill>
                  <a:srgbClr val="0066FF"/>
                </a:solidFill>
              </a:rPr>
              <a:t>P</a:t>
            </a:r>
            <a:r>
              <a:rPr lang="en-US" sz="1800" b="1" smtClean="0"/>
              <a:t> </a:t>
            </a:r>
            <a:r>
              <a:rPr lang="en-US" sz="1800" smtClean="0"/>
              <a:t>and </a:t>
            </a:r>
            <a:r>
              <a:rPr lang="en-US" sz="1800" b="1" smtClean="0">
                <a:solidFill>
                  <a:srgbClr val="0066FF"/>
                </a:solidFill>
              </a:rPr>
              <a:t>Q</a:t>
            </a:r>
            <a:r>
              <a:rPr lang="en-US" sz="1800" b="1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</p:txBody>
      </p:sp>
      <p:graphicFrame>
        <p:nvGraphicFramePr>
          <p:cNvPr id="108608" name="Group 64"/>
          <p:cNvGraphicFramePr>
            <a:graphicFrameLocks noGrp="1"/>
          </p:cNvGraphicFramePr>
          <p:nvPr/>
        </p:nvGraphicFramePr>
        <p:xfrm>
          <a:off x="6227763" y="2565400"/>
          <a:ext cx="1900237" cy="2596896"/>
        </p:xfrm>
        <a:graphic>
          <a:graphicData uri="http://schemas.openxmlformats.org/drawingml/2006/table">
            <a:tbl>
              <a:tblPr/>
              <a:tblGrid>
                <a:gridCol w="633412"/>
                <a:gridCol w="633413"/>
                <a:gridCol w="6334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4" name="Text Box 59"/>
          <p:cNvSpPr txBox="1">
            <a:spLocks noChangeArrowheads="1"/>
          </p:cNvSpPr>
          <p:nvPr/>
        </p:nvSpPr>
        <p:spPr bwMode="auto">
          <a:xfrm>
            <a:off x="6443663" y="551656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/>
              <a:t>D(P,Q) = 4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54063" y="3243263"/>
          <a:ext cx="4651375" cy="1481137"/>
        </p:xfrm>
        <a:graphic>
          <a:graphicData uri="http://schemas.openxmlformats.org/presentationml/2006/ole">
            <p:oleObj spid="_x0000_s7170" name="Equation" r:id="rId4" imgW="2869920" imgH="91440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187450" y="5905500"/>
          <a:ext cx="2808288" cy="708025"/>
        </p:xfrm>
        <a:graphic>
          <a:graphicData uri="http://schemas.openxmlformats.org/presentationml/2006/ole">
            <p:oleObj spid="_x0000_s7171" name="Equation" r:id="rId5" imgW="140940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 property for disagreement distance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For clustering </a:t>
            </a:r>
            <a:r>
              <a:rPr lang="en-US" sz="2800" b="1" smtClean="0">
                <a:solidFill>
                  <a:schemeClr val="accent2"/>
                </a:solidFill>
              </a:rPr>
              <a:t>C</a:t>
            </a:r>
            <a:r>
              <a:rPr lang="en-US" sz="2800" smtClean="0"/>
              <a:t>: </a:t>
            </a:r>
            <a:r>
              <a:rPr lang="en-US" sz="2800" b="1" smtClean="0">
                <a:solidFill>
                  <a:schemeClr val="accent2"/>
                </a:solidFill>
              </a:rPr>
              <a:t>D(C,C) = 0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D(C,C’)≥0 </a:t>
            </a:r>
            <a:r>
              <a:rPr lang="en-US" sz="2800" smtClean="0">
                <a:solidFill>
                  <a:schemeClr val="tx1"/>
                </a:solidFill>
              </a:rPr>
              <a:t>for every pair of clusterings</a:t>
            </a:r>
            <a:r>
              <a:rPr lang="en-US" sz="2800" b="1" smtClean="0">
                <a:solidFill>
                  <a:schemeClr val="accent2"/>
                </a:solidFill>
              </a:rPr>
              <a:t> C, C’ 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D(C,C’) = D(C’,C)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Triangle inequality?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It is sufficient to show that for each pair of points </a:t>
            </a:r>
            <a:r>
              <a:rPr lang="en-US" sz="2800" b="1" smtClean="0">
                <a:solidFill>
                  <a:schemeClr val="accent2"/>
                </a:solidFill>
              </a:rPr>
              <a:t>x,y </a:t>
            </a:r>
            <a:r>
              <a:rPr lang="az-Cyrl-AZ" sz="2800" b="1" smtClean="0">
                <a:solidFill>
                  <a:schemeClr val="accent2"/>
                </a:solidFill>
              </a:rPr>
              <a:t>є</a:t>
            </a:r>
            <a:r>
              <a:rPr lang="en-US" sz="2800" b="1" smtClean="0">
                <a:solidFill>
                  <a:schemeClr val="accent2"/>
                </a:solidFill>
              </a:rPr>
              <a:t>X</a:t>
            </a:r>
            <a:r>
              <a:rPr lang="en-US" sz="2800" smtClean="0">
                <a:solidFill>
                  <a:schemeClr val="tx1"/>
                </a:solidFill>
              </a:rPr>
              <a:t>: </a:t>
            </a:r>
            <a:r>
              <a:rPr lang="en-US" sz="2800" b="1" smtClean="0">
                <a:solidFill>
                  <a:schemeClr val="accent2"/>
                </a:solidFill>
              </a:rPr>
              <a:t>I</a:t>
            </a:r>
            <a:r>
              <a:rPr lang="en-US" sz="2800" b="1" baseline="-25000" smtClean="0">
                <a:solidFill>
                  <a:schemeClr val="accent2"/>
                </a:solidFill>
              </a:rPr>
              <a:t>x,y</a:t>
            </a:r>
            <a:r>
              <a:rPr lang="en-US" sz="2800" b="1" smtClean="0">
                <a:solidFill>
                  <a:schemeClr val="accent2"/>
                </a:solidFill>
              </a:rPr>
              <a:t>(C</a:t>
            </a:r>
            <a:r>
              <a:rPr lang="en-US" sz="2800" b="1" baseline="-25000" smtClean="0">
                <a:solidFill>
                  <a:schemeClr val="accent2"/>
                </a:solidFill>
              </a:rPr>
              <a:t>1</a:t>
            </a:r>
            <a:r>
              <a:rPr lang="en-US" sz="2800" b="1" smtClean="0">
                <a:solidFill>
                  <a:schemeClr val="accent2"/>
                </a:solidFill>
              </a:rPr>
              <a:t>,C</a:t>
            </a:r>
            <a:r>
              <a:rPr lang="en-US" sz="2800" b="1" baseline="-25000" smtClean="0">
                <a:solidFill>
                  <a:schemeClr val="accent2"/>
                </a:solidFill>
              </a:rPr>
              <a:t>3</a:t>
            </a:r>
            <a:r>
              <a:rPr lang="en-US" sz="2800" b="1" smtClean="0">
                <a:solidFill>
                  <a:schemeClr val="accent2"/>
                </a:solidFill>
              </a:rPr>
              <a:t>)≤ I</a:t>
            </a:r>
            <a:r>
              <a:rPr lang="en-US" sz="2800" b="1" baseline="-25000" smtClean="0">
                <a:solidFill>
                  <a:schemeClr val="accent2"/>
                </a:solidFill>
              </a:rPr>
              <a:t>x,y</a:t>
            </a:r>
            <a:r>
              <a:rPr lang="en-US" sz="2800" b="1" smtClean="0">
                <a:solidFill>
                  <a:schemeClr val="accent2"/>
                </a:solidFill>
              </a:rPr>
              <a:t>(C</a:t>
            </a:r>
            <a:r>
              <a:rPr lang="en-US" sz="2800" b="1" baseline="-25000" smtClean="0">
                <a:solidFill>
                  <a:schemeClr val="accent2"/>
                </a:solidFill>
              </a:rPr>
              <a:t>1</a:t>
            </a:r>
            <a:r>
              <a:rPr lang="en-US" sz="2800" b="1" smtClean="0">
                <a:solidFill>
                  <a:schemeClr val="accent2"/>
                </a:solidFill>
              </a:rPr>
              <a:t>,C</a:t>
            </a:r>
            <a:r>
              <a:rPr lang="en-US" sz="2800" b="1" baseline="-25000" smtClean="0">
                <a:solidFill>
                  <a:schemeClr val="accent2"/>
                </a:solidFill>
              </a:rPr>
              <a:t>2</a:t>
            </a:r>
            <a:r>
              <a:rPr lang="en-US" sz="2800" b="1" smtClean="0">
                <a:solidFill>
                  <a:schemeClr val="accent2"/>
                </a:solidFill>
              </a:rPr>
              <a:t>) + I</a:t>
            </a:r>
            <a:r>
              <a:rPr lang="en-US" sz="2800" b="1" baseline="-25000" smtClean="0">
                <a:solidFill>
                  <a:schemeClr val="accent2"/>
                </a:solidFill>
              </a:rPr>
              <a:t>x,y</a:t>
            </a:r>
            <a:r>
              <a:rPr lang="en-US" sz="2800" b="1" smtClean="0">
                <a:solidFill>
                  <a:schemeClr val="accent2"/>
                </a:solidFill>
              </a:rPr>
              <a:t>(C</a:t>
            </a:r>
            <a:r>
              <a:rPr lang="en-US" sz="2800" b="1" baseline="-25000" smtClean="0">
                <a:solidFill>
                  <a:schemeClr val="accent2"/>
                </a:solidFill>
              </a:rPr>
              <a:t>2</a:t>
            </a:r>
            <a:r>
              <a:rPr lang="en-US" sz="2800" b="1" smtClean="0">
                <a:solidFill>
                  <a:schemeClr val="accent2"/>
                </a:solidFill>
              </a:rPr>
              <a:t>,C</a:t>
            </a:r>
            <a:r>
              <a:rPr lang="en-US" sz="2800" b="1" baseline="-25000" smtClean="0">
                <a:solidFill>
                  <a:schemeClr val="accent2"/>
                </a:solidFill>
              </a:rPr>
              <a:t>3</a:t>
            </a:r>
            <a:r>
              <a:rPr lang="en-US" sz="2800" b="1" smtClean="0">
                <a:solidFill>
                  <a:schemeClr val="accent2"/>
                </a:solidFill>
              </a:rPr>
              <a:t>)</a:t>
            </a:r>
          </a:p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I</a:t>
            </a:r>
            <a:r>
              <a:rPr lang="en-US" sz="2800" baseline="-25000" smtClean="0">
                <a:solidFill>
                  <a:schemeClr val="tx1"/>
                </a:solidFill>
              </a:rPr>
              <a:t>x,y</a:t>
            </a:r>
            <a:r>
              <a:rPr lang="en-US" sz="2800" smtClean="0">
                <a:solidFill>
                  <a:schemeClr val="tx1"/>
                </a:solidFill>
              </a:rPr>
              <a:t> takes values 0/1; triangle inequality can only be violated when</a:t>
            </a:r>
          </a:p>
          <a:p>
            <a:pPr lvl="1" eaLnBrk="1" hangingPunct="1"/>
            <a:r>
              <a:rPr lang="en-US" sz="3600" b="1" smtClean="0">
                <a:solidFill>
                  <a:schemeClr val="accent2"/>
                </a:solidFill>
              </a:rPr>
              <a:t>I</a:t>
            </a:r>
            <a:r>
              <a:rPr lang="en-US" b="1" baseline="-25000" smtClean="0">
                <a:solidFill>
                  <a:schemeClr val="accent2"/>
                </a:solidFill>
              </a:rPr>
              <a:t>x,y</a:t>
            </a:r>
            <a:r>
              <a:rPr lang="en-US" b="1" smtClean="0">
                <a:solidFill>
                  <a:schemeClr val="accent2"/>
                </a:solidFill>
              </a:rPr>
              <a:t>(C</a:t>
            </a:r>
            <a:r>
              <a:rPr lang="en-US" b="1" baseline="-25000" smtClean="0">
                <a:solidFill>
                  <a:schemeClr val="accent2"/>
                </a:solidFill>
              </a:rPr>
              <a:t>1</a:t>
            </a:r>
            <a:r>
              <a:rPr lang="en-US" b="1" smtClean="0">
                <a:solidFill>
                  <a:schemeClr val="accent2"/>
                </a:solidFill>
              </a:rPr>
              <a:t>,C</a:t>
            </a:r>
            <a:r>
              <a:rPr lang="en-US" b="1" baseline="-25000" smtClean="0">
                <a:solidFill>
                  <a:schemeClr val="accent2"/>
                </a:solidFill>
              </a:rPr>
              <a:t>3</a:t>
            </a:r>
            <a:r>
              <a:rPr lang="en-US" b="1" smtClean="0">
                <a:solidFill>
                  <a:schemeClr val="accent2"/>
                </a:solidFill>
              </a:rPr>
              <a:t>)=1 </a:t>
            </a:r>
            <a:r>
              <a:rPr lang="en-US" smtClean="0">
                <a:solidFill>
                  <a:schemeClr val="tx2"/>
                </a:solidFill>
              </a:rPr>
              <a:t>and</a:t>
            </a:r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en-US" sz="3600" b="1" smtClean="0">
                <a:solidFill>
                  <a:schemeClr val="accent2"/>
                </a:solidFill>
              </a:rPr>
              <a:t>I</a:t>
            </a:r>
            <a:r>
              <a:rPr lang="en-US" b="1" baseline="-25000" smtClean="0">
                <a:solidFill>
                  <a:schemeClr val="accent2"/>
                </a:solidFill>
              </a:rPr>
              <a:t>x,y</a:t>
            </a:r>
            <a:r>
              <a:rPr lang="en-US" b="1" smtClean="0">
                <a:solidFill>
                  <a:schemeClr val="accent2"/>
                </a:solidFill>
              </a:rPr>
              <a:t>(C</a:t>
            </a:r>
            <a:r>
              <a:rPr lang="en-US" b="1" baseline="-25000" smtClean="0">
                <a:solidFill>
                  <a:schemeClr val="accent2"/>
                </a:solidFill>
              </a:rPr>
              <a:t>1</a:t>
            </a:r>
            <a:r>
              <a:rPr lang="en-US" b="1" smtClean="0">
                <a:solidFill>
                  <a:schemeClr val="accent2"/>
                </a:solidFill>
              </a:rPr>
              <a:t>,C</a:t>
            </a:r>
            <a:r>
              <a:rPr lang="en-US" b="1" baseline="-25000" smtClean="0">
                <a:solidFill>
                  <a:schemeClr val="accent2"/>
                </a:solidFill>
              </a:rPr>
              <a:t>2</a:t>
            </a:r>
            <a:r>
              <a:rPr lang="en-US" b="1" smtClean="0">
                <a:solidFill>
                  <a:schemeClr val="accent2"/>
                </a:solidFill>
              </a:rPr>
              <a:t>) = 0 </a:t>
            </a:r>
            <a:r>
              <a:rPr lang="en-US" smtClean="0">
                <a:solidFill>
                  <a:schemeClr val="tx2"/>
                </a:solidFill>
              </a:rPr>
              <a:t>and</a:t>
            </a:r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en-US" sz="3600" b="1" smtClean="0">
                <a:solidFill>
                  <a:schemeClr val="accent2"/>
                </a:solidFill>
              </a:rPr>
              <a:t>I</a:t>
            </a:r>
            <a:r>
              <a:rPr lang="en-US" b="1" baseline="-25000" smtClean="0">
                <a:solidFill>
                  <a:schemeClr val="accent2"/>
                </a:solidFill>
              </a:rPr>
              <a:t>x,y</a:t>
            </a:r>
            <a:r>
              <a:rPr lang="en-US" b="1" smtClean="0">
                <a:solidFill>
                  <a:schemeClr val="accent2"/>
                </a:solidFill>
              </a:rPr>
              <a:t>(C</a:t>
            </a:r>
            <a:r>
              <a:rPr lang="en-US" b="1" baseline="-25000" smtClean="0">
                <a:solidFill>
                  <a:schemeClr val="accent2"/>
                </a:solidFill>
              </a:rPr>
              <a:t>2</a:t>
            </a:r>
            <a:r>
              <a:rPr lang="en-US" b="1" smtClean="0">
                <a:solidFill>
                  <a:schemeClr val="accent2"/>
                </a:solidFill>
              </a:rPr>
              <a:t>,C</a:t>
            </a:r>
            <a:r>
              <a:rPr lang="en-US" b="1" baseline="-25000" smtClean="0">
                <a:solidFill>
                  <a:schemeClr val="accent2"/>
                </a:solidFill>
              </a:rPr>
              <a:t>3</a:t>
            </a:r>
            <a:r>
              <a:rPr lang="en-US" b="1" smtClean="0">
                <a:solidFill>
                  <a:schemeClr val="accent2"/>
                </a:solidFill>
              </a:rPr>
              <a:t>)=0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Is this possible?</a:t>
            </a:r>
          </a:p>
          <a:p>
            <a:pPr lvl="1" eaLnBrk="1" hangingPunct="1"/>
            <a:endParaRPr lang="en-US" smtClean="0">
              <a:solidFill>
                <a:schemeClr val="tx1"/>
              </a:solidFill>
            </a:endParaRPr>
          </a:p>
          <a:p>
            <a:pPr lvl="1" eaLnBrk="1" hangingPunct="1"/>
            <a:endParaRPr lang="en-US" b="1" baseline="-25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Clustering aggregation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Given partitions </a:t>
            </a:r>
            <a:r>
              <a:rPr lang="en-US" sz="2400" b="1" smtClean="0">
                <a:solidFill>
                  <a:srgbClr val="0066FF"/>
                </a:solidFill>
              </a:rPr>
              <a:t>C</a:t>
            </a:r>
            <a:r>
              <a:rPr lang="en-US" sz="2400" b="1" baseline="-25000" smtClean="0">
                <a:solidFill>
                  <a:srgbClr val="0066FF"/>
                </a:solidFill>
              </a:rPr>
              <a:t>1</a:t>
            </a:r>
            <a:r>
              <a:rPr lang="en-US" sz="2400" b="1" smtClean="0">
                <a:solidFill>
                  <a:srgbClr val="0066FF"/>
                </a:solidFill>
              </a:rPr>
              <a:t>,…,C</a:t>
            </a:r>
            <a:r>
              <a:rPr lang="en-US" sz="2400" b="1" baseline="-25000" smtClean="0">
                <a:solidFill>
                  <a:srgbClr val="0066FF"/>
                </a:solidFill>
              </a:rPr>
              <a:t>m</a:t>
            </a:r>
            <a:r>
              <a:rPr lang="en-US" sz="2400" b="1" smtClean="0"/>
              <a:t> </a:t>
            </a:r>
            <a:r>
              <a:rPr lang="en-US" sz="2400" smtClean="0"/>
              <a:t>find </a:t>
            </a:r>
            <a:r>
              <a:rPr lang="en-US" sz="2400" b="1" smtClean="0">
                <a:solidFill>
                  <a:schemeClr val="accent2"/>
                </a:solidFill>
              </a:rPr>
              <a:t>C</a:t>
            </a:r>
            <a:r>
              <a:rPr lang="en-US" sz="2400" smtClean="0"/>
              <a:t> such that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is minimized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843213" y="2233613"/>
          <a:ext cx="2160587" cy="846137"/>
        </p:xfrm>
        <a:graphic>
          <a:graphicData uri="http://schemas.openxmlformats.org/presentationml/2006/ole">
            <p:oleObj spid="_x0000_s8194" name="Equation" r:id="rId4" imgW="1168200" imgH="457200" progId="Equation.3">
              <p:embed/>
            </p:oleObj>
          </a:graphicData>
        </a:graphic>
      </p:graphicFrame>
      <p:graphicFrame>
        <p:nvGraphicFramePr>
          <p:cNvPr id="119813" name="Group 5"/>
          <p:cNvGraphicFramePr>
            <a:graphicFrameLocks noGrp="1"/>
          </p:cNvGraphicFramePr>
          <p:nvPr/>
        </p:nvGraphicFramePr>
        <p:xfrm>
          <a:off x="2916238" y="3429000"/>
          <a:ext cx="3167062" cy="3029712"/>
        </p:xfrm>
        <a:graphic>
          <a:graphicData uri="http://schemas.openxmlformats.org/drawingml/2006/table">
            <a:tbl>
              <a:tblPr/>
              <a:tblGrid>
                <a:gridCol w="633412"/>
                <a:gridCol w="633413"/>
                <a:gridCol w="633412"/>
                <a:gridCol w="633413"/>
                <a:gridCol w="6334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7" name="Text Box 57"/>
          <p:cNvSpPr txBox="1">
            <a:spLocks noChangeArrowheads="1"/>
          </p:cNvSpPr>
          <p:nvPr/>
        </p:nvSpPr>
        <p:spPr bwMode="auto">
          <a:xfrm>
            <a:off x="5919788" y="2363788"/>
            <a:ext cx="2565400" cy="376237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/>
              <a:t>the aggregation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clustering aggregation?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en-US" smtClean="0"/>
              <a:t>Clustering categorical data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two problems are equivalent</a:t>
            </a:r>
          </a:p>
        </p:txBody>
      </p:sp>
      <p:graphicFrame>
        <p:nvGraphicFramePr>
          <p:cNvPr id="112702" name="Group 62"/>
          <p:cNvGraphicFramePr>
            <a:graphicFrameLocks noGrp="1"/>
          </p:cNvGraphicFramePr>
          <p:nvPr/>
        </p:nvGraphicFramePr>
        <p:xfrm>
          <a:off x="900113" y="2420938"/>
          <a:ext cx="6696075" cy="3029712"/>
        </p:xfrm>
        <a:graphic>
          <a:graphicData uri="http://schemas.openxmlformats.org/drawingml/2006/table">
            <a:tbl>
              <a:tblPr/>
              <a:tblGrid>
                <a:gridCol w="719137"/>
                <a:gridCol w="2160588"/>
                <a:gridCol w="1944687"/>
                <a:gridCol w="18716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City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Profession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Nationality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New York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Doctor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U.S.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New York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Teacher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Canada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Boston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Doctor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U.S.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Boston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Teacher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Canada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Los Angeles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Lawer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Mexican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Los Angeles</a:t>
                      </a:r>
                    </a:p>
                  </a:txBody>
                  <a:tcPr marL="128016" marR="128016" marT="64008" marB="640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Actor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Mexican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clustering aggregation?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 the correct number of clusters</a:t>
            </a:r>
          </a:p>
          <a:p>
            <a:pPr lvl="1" eaLnBrk="1" hangingPunct="1"/>
            <a:r>
              <a:rPr lang="en-US" smtClean="0"/>
              <a:t>the optimization function does not require an explicit number of clusters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Detect outliers</a:t>
            </a:r>
          </a:p>
          <a:p>
            <a:pPr lvl="1" eaLnBrk="1" hangingPunct="1"/>
            <a:r>
              <a:rPr lang="en-US" smtClean="0"/>
              <a:t>outliers are defined as points for which there is no consensus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clustering aggregation?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Improve the robustness of clustering algorithms</a:t>
            </a:r>
          </a:p>
          <a:p>
            <a:pPr lvl="1" eaLnBrk="1" hangingPunct="1"/>
            <a:r>
              <a:rPr lang="en-US" smtClean="0"/>
              <a:t>different algorithms have different weaknesses.</a:t>
            </a:r>
          </a:p>
          <a:p>
            <a:pPr lvl="1" eaLnBrk="1" hangingPunct="1"/>
            <a:r>
              <a:rPr lang="en-US" smtClean="0"/>
              <a:t>combining them can produce a better result.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1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1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9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LGC Sans"/>
        <a:cs typeface="DejaVu LGC Sans"/>
      </a:majorFont>
      <a:minorFont>
        <a:latin typeface="Calibri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1998</Words>
  <Application>Microsoft Office PowerPoint</Application>
  <PresentationFormat>On-screen Show (4:3)</PresentationFormat>
  <Paragraphs>815</Paragraphs>
  <Slides>31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DejaVu LGC Sans</vt:lpstr>
      <vt:lpstr>Arial</vt:lpstr>
      <vt:lpstr>Times New Roman</vt:lpstr>
      <vt:lpstr>Wingdings</vt:lpstr>
      <vt:lpstr>Verdana</vt:lpstr>
      <vt:lpstr>SymbolPS</vt:lpstr>
      <vt:lpstr>Office Theme</vt:lpstr>
      <vt:lpstr>Microsoft Equation 3.0</vt:lpstr>
      <vt:lpstr>Lecture outline</vt:lpstr>
      <vt:lpstr>Clustering aggregation</vt:lpstr>
      <vt:lpstr>The clustering-aggregation problem</vt:lpstr>
      <vt:lpstr>Disagreement distance</vt:lpstr>
      <vt:lpstr>Metric property for disagreement distance</vt:lpstr>
      <vt:lpstr>Clustering aggregation</vt:lpstr>
      <vt:lpstr>Why clustering aggregation?</vt:lpstr>
      <vt:lpstr>Why clustering aggregation?</vt:lpstr>
      <vt:lpstr>Why clustering aggregation?</vt:lpstr>
      <vt:lpstr>Why clustering aggregation?</vt:lpstr>
      <vt:lpstr>Complexity of Clustering Aggregation</vt:lpstr>
      <vt:lpstr>A simple 2-approximation algorithm</vt:lpstr>
      <vt:lpstr>A 3-approximation algorithm</vt:lpstr>
      <vt:lpstr>Other algorithms</vt:lpstr>
      <vt:lpstr>Clustering Robustness</vt:lpstr>
      <vt:lpstr>Lecture outline</vt:lpstr>
      <vt:lpstr>Clustering</vt:lpstr>
      <vt:lpstr>Co-Clustering</vt:lpstr>
      <vt:lpstr>Motivation: Sponsored Search</vt:lpstr>
      <vt:lpstr>Motivation: Sponsored Search</vt:lpstr>
      <vt:lpstr>Co-Clusters in Sponsored Search</vt:lpstr>
      <vt:lpstr>Co-Clustering in Sponsored Search</vt:lpstr>
      <vt:lpstr>Clustering of the rows</vt:lpstr>
      <vt:lpstr>Clustering of the columns</vt:lpstr>
      <vt:lpstr>Cost of clustering</vt:lpstr>
      <vt:lpstr>Co-Clustering</vt:lpstr>
      <vt:lpstr>Co-Clustering Objective Function</vt:lpstr>
      <vt:lpstr>Some Background</vt:lpstr>
      <vt:lpstr>Algorithm</vt:lpstr>
      <vt:lpstr>Properties of the algorithm</vt:lpstr>
      <vt:lpstr>Algorithm--details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Evimaria</dc:creator>
  <cp:lastModifiedBy>Windows User</cp:lastModifiedBy>
  <cp:revision>105</cp:revision>
  <dcterms:modified xsi:type="dcterms:W3CDTF">2010-09-29T19:39:03Z</dcterms:modified>
</cp:coreProperties>
</file>