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336" r:id="rId2"/>
    <p:sldId id="378" r:id="rId3"/>
    <p:sldId id="337" r:id="rId4"/>
    <p:sldId id="383" r:id="rId5"/>
    <p:sldId id="384" r:id="rId6"/>
    <p:sldId id="385" r:id="rId7"/>
    <p:sldId id="386" r:id="rId8"/>
    <p:sldId id="387" r:id="rId9"/>
    <p:sldId id="388" r:id="rId10"/>
    <p:sldId id="389" r:id="rId11"/>
    <p:sldId id="390" r:id="rId12"/>
    <p:sldId id="374" r:id="rId13"/>
    <p:sldId id="418" r:id="rId14"/>
    <p:sldId id="394" r:id="rId15"/>
    <p:sldId id="395" r:id="rId16"/>
    <p:sldId id="396" r:id="rId17"/>
    <p:sldId id="397" r:id="rId18"/>
    <p:sldId id="375" r:id="rId19"/>
    <p:sldId id="376" r:id="rId20"/>
    <p:sldId id="377" r:id="rId21"/>
    <p:sldId id="379" r:id="rId22"/>
    <p:sldId id="381" r:id="rId23"/>
    <p:sldId id="380" r:id="rId24"/>
    <p:sldId id="382" r:id="rId25"/>
    <p:sldId id="401" r:id="rId26"/>
    <p:sldId id="402" r:id="rId27"/>
    <p:sldId id="403" r:id="rId28"/>
    <p:sldId id="404" r:id="rId29"/>
    <p:sldId id="405" r:id="rId30"/>
    <p:sldId id="406" r:id="rId31"/>
    <p:sldId id="407" r:id="rId32"/>
    <p:sldId id="408" r:id="rId33"/>
    <p:sldId id="409" r:id="rId34"/>
    <p:sldId id="410" r:id="rId35"/>
    <p:sldId id="411" r:id="rId36"/>
    <p:sldId id="412" r:id="rId37"/>
    <p:sldId id="413" r:id="rId38"/>
    <p:sldId id="416" r:id="rId39"/>
    <p:sldId id="417" r:id="rId40"/>
    <p:sldId id="419" r:id="rId41"/>
    <p:sldId id="420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AE4CD87-2F14-4631-ADDC-586148665999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721779F-F771-4C1C-93DE-928165FB0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ADEFC5-F4BA-44CB-9E95-8DA8D4A5049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4DBE7A-F358-4175-934B-1726E8A3A0C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B34B1-5C3B-4351-A054-06C789B217BE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09105-F405-46F9-8870-A2E510612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15E66-1C7F-4BF9-B1E0-32B763B2BB0F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AECF3-D800-446D-8BAE-440719FF1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AC532-DDF2-49B8-8841-5CA0EB5122C8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F03E1-D37E-48A7-B692-46A53869A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6063F-AEE7-4FF9-A686-801052A31678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86EFB-7024-42E3-B709-828207819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6D1C6-8345-41ED-BAA2-CE504160F103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8B629-73F0-419D-BF63-3E3B8B0A8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EFBF9-F931-4DF9-80C3-1D33AC744DCA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17026-538D-412F-BBE0-6824C7667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88121-D258-4752-A278-1BBC3CCFCD98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50362-76BD-4EA4-BA1B-18AF70209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65849-82AC-4E0F-BD15-4D50196CA5E5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3549-3FCB-4E9A-9C4A-E471B10B38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9AB90-BED6-4F09-9005-74B0AD6791F1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A536D-1A74-4DED-A6A3-62C3444F4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7C602-8CDE-40F0-8D8F-00E901C05A14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0029B-C15E-44DC-A41B-88D7E4A06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D36D6-8554-468B-A6C1-96ADC4063F83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78B97-67F9-4AF6-AC1E-789D95C606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757D99-FECE-4D74-A422-4F9CCA4C96A7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5F0F79-5D83-4257-AF66-F48F9532D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5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7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Graph Clustering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Flows and cuts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0000"/>
                </a:solidFill>
              </a:rPr>
              <a:t>Weak duality: </a:t>
            </a:r>
            <a:r>
              <a:rPr lang="en-US" smtClean="0"/>
              <a:t>Let </a:t>
            </a:r>
            <a:r>
              <a:rPr lang="en-US" b="1" smtClean="0">
                <a:solidFill>
                  <a:srgbClr val="0070C0"/>
                </a:solidFill>
              </a:rPr>
              <a:t>f </a:t>
            </a:r>
            <a:r>
              <a:rPr lang="en-US" smtClean="0"/>
              <a:t>be any flow and let </a:t>
            </a:r>
            <a:r>
              <a:rPr lang="en-US" b="1" smtClean="0">
                <a:solidFill>
                  <a:srgbClr val="0070C0"/>
                </a:solidFill>
              </a:rPr>
              <a:t>(S,T) </a:t>
            </a:r>
            <a:r>
              <a:rPr lang="en-US" smtClean="0"/>
              <a:t>be any </a:t>
            </a:r>
            <a:r>
              <a:rPr lang="en-US" b="1" smtClean="0">
                <a:solidFill>
                  <a:srgbClr val="0070C0"/>
                </a:solidFill>
              </a:rPr>
              <a:t>s-t </a:t>
            </a:r>
            <a:r>
              <a:rPr lang="en-US" smtClean="0"/>
              <a:t>cut. Then the value of the flow is at most the capacity of the cut defined by </a:t>
            </a:r>
            <a:r>
              <a:rPr lang="en-US" b="1" smtClean="0">
                <a:solidFill>
                  <a:srgbClr val="0070C0"/>
                </a:solidFill>
              </a:rPr>
              <a:t>(S,T):</a:t>
            </a:r>
          </a:p>
          <a:p>
            <a:pPr>
              <a:buFont typeface="Arial" charset="0"/>
              <a:buNone/>
            </a:pPr>
            <a:endParaRPr lang="en-US" b="1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</a:pPr>
            <a:r>
              <a:rPr lang="en-US" b="1" smtClean="0">
                <a:solidFill>
                  <a:srgbClr val="0070C0"/>
                </a:solidFill>
              </a:rPr>
              <a:t>				v(f) ≤cap(S,T)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Certificate of optimality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Let </a:t>
            </a:r>
            <a:r>
              <a:rPr lang="en-US" b="1" smtClean="0">
                <a:solidFill>
                  <a:srgbClr val="0070C0"/>
                </a:solidFill>
              </a:rPr>
              <a:t>f</a:t>
            </a:r>
            <a:r>
              <a:rPr lang="en-US" smtClean="0"/>
              <a:t> be any flow and let </a:t>
            </a:r>
            <a:r>
              <a:rPr lang="en-US" b="1" smtClean="0">
                <a:solidFill>
                  <a:srgbClr val="0070C0"/>
                </a:solidFill>
              </a:rPr>
              <a:t>(S,T) </a:t>
            </a:r>
            <a:r>
              <a:rPr lang="en-US" smtClean="0"/>
              <a:t>be any cut. If </a:t>
            </a:r>
            <a:r>
              <a:rPr lang="en-US" b="1" smtClean="0">
                <a:solidFill>
                  <a:srgbClr val="0070C0"/>
                </a:solidFill>
              </a:rPr>
              <a:t>v(f)</a:t>
            </a:r>
            <a:r>
              <a:rPr lang="en-US" smtClean="0"/>
              <a:t> </a:t>
            </a:r>
            <a:r>
              <a:rPr lang="en-US" b="1" smtClean="0">
                <a:solidFill>
                  <a:srgbClr val="0070C0"/>
                </a:solidFill>
              </a:rPr>
              <a:t>= cap(S,T)</a:t>
            </a:r>
            <a:r>
              <a:rPr lang="en-US" smtClean="0"/>
              <a:t> then </a:t>
            </a:r>
            <a:r>
              <a:rPr lang="en-US" b="1" smtClean="0">
                <a:solidFill>
                  <a:srgbClr val="0070C0"/>
                </a:solidFill>
              </a:rPr>
              <a:t>f</a:t>
            </a:r>
            <a:r>
              <a:rPr lang="en-US" smtClean="0"/>
              <a:t> is a max flow and </a:t>
            </a:r>
            <a:r>
              <a:rPr lang="en-US" b="1" smtClean="0">
                <a:solidFill>
                  <a:srgbClr val="0070C0"/>
                </a:solidFill>
              </a:rPr>
              <a:t>(S,T) </a:t>
            </a:r>
            <a:r>
              <a:rPr lang="en-US" smtClean="0"/>
              <a:t>is a min cut.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The min-cut max-flow  problems can be solved optimally in polynomial time!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Connected, undirected graph </a:t>
            </a:r>
            <a:r>
              <a:rPr lang="en-US" b="1" dirty="0" smtClean="0">
                <a:solidFill>
                  <a:srgbClr val="0070C0"/>
                </a:solidFill>
              </a:rPr>
              <a:t>G=(V,E)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Assignment of weights to edges: </a:t>
            </a:r>
            <a:r>
              <a:rPr lang="en-US" b="1" dirty="0" smtClean="0">
                <a:solidFill>
                  <a:srgbClr val="0070C0"/>
                </a:solidFill>
              </a:rPr>
              <a:t>w: E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R</a:t>
            </a:r>
            <a:r>
              <a:rPr lang="en-US" b="1" baseline="30000" dirty="0" smtClean="0">
                <a:solidFill>
                  <a:srgbClr val="0070C0"/>
                </a:solidFill>
                <a:sym typeface="Wingdings" pitchFamily="2" charset="2"/>
              </a:rPr>
              <a:t>+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Cut: </a:t>
            </a:r>
            <a:r>
              <a:rPr lang="en-US" dirty="0" smtClean="0">
                <a:sym typeface="Wingdings" pitchFamily="2" charset="2"/>
              </a:rPr>
              <a:t>Partition of V into two sets: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V’, V-V’</a:t>
            </a:r>
            <a:r>
              <a:rPr lang="en-US" dirty="0" smtClean="0">
                <a:sym typeface="Wingdings" pitchFamily="2" charset="2"/>
              </a:rPr>
              <a:t>. The set of edges with one end point in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V</a:t>
            </a:r>
            <a:r>
              <a:rPr lang="en-US" dirty="0" smtClean="0">
                <a:sym typeface="Wingdings" pitchFamily="2" charset="2"/>
              </a:rPr>
              <a:t> and the other in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V’</a:t>
            </a:r>
            <a:r>
              <a:rPr lang="en-US" dirty="0" smtClean="0">
                <a:sym typeface="Wingdings" pitchFamily="2" charset="2"/>
              </a:rPr>
              <a:t> define the cut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The removal of the cut disconnects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>
              <a:solidFill>
                <a:srgbClr val="0070C0"/>
              </a:solidFill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Cost of a cut: </a:t>
            </a:r>
            <a:r>
              <a:rPr lang="en-US" dirty="0" smtClean="0">
                <a:sym typeface="Wingdings" pitchFamily="2" charset="2"/>
              </a:rPr>
              <a:t>sum of the weights of the edges that have one of their end point in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V’ </a:t>
            </a:r>
            <a:r>
              <a:rPr lang="en-US" dirty="0" smtClean="0">
                <a:sym typeface="Wingdings" pitchFamily="2" charset="2"/>
              </a:rPr>
              <a:t>and the other in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V-V’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Min cut problem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Can we solve the min-cut problem using an algorithm for s-t cut?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Randomized min-cut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Repeat :</a:t>
            </a:r>
            <a:r>
              <a:rPr lang="en-US" dirty="0" smtClean="0"/>
              <a:t> pick an edge uniformly at random and merge the two vertices at its end-points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If as a result there are several edges between some pairs of (newly-formed) vertices retain them all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Edges between vertices that are merged are removed (</a:t>
            </a:r>
            <a:r>
              <a:rPr lang="en-US" b="1" i="1" dirty="0" smtClean="0">
                <a:solidFill>
                  <a:srgbClr val="FF0000"/>
                </a:solidFill>
              </a:rPr>
              <a:t>no self-loops</a:t>
            </a:r>
            <a:r>
              <a:rPr lang="en-US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Until</a:t>
            </a:r>
            <a:r>
              <a:rPr lang="en-US" dirty="0" smtClean="0"/>
              <a:t> only </a:t>
            </a:r>
            <a:r>
              <a:rPr lang="en-US" b="1" i="1" dirty="0" smtClean="0">
                <a:solidFill>
                  <a:srgbClr val="FF0000"/>
                </a:solidFill>
              </a:rPr>
              <a:t>two</a:t>
            </a:r>
            <a:r>
              <a:rPr lang="en-US" dirty="0" smtClean="0"/>
              <a:t> vertices remain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set of edges between these two vertices is a cut in </a:t>
            </a:r>
            <a:r>
              <a:rPr lang="en-US" b="1" dirty="0" smtClean="0">
                <a:solidFill>
                  <a:srgbClr val="0070C0"/>
                </a:solidFill>
              </a:rPr>
              <a:t>G</a:t>
            </a:r>
            <a:r>
              <a:rPr lang="en-US" dirty="0" smtClean="0"/>
              <a:t> and is output as a candidate min-cut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</a:t>
            </a:r>
            <a:r>
              <a:rPr lang="en-US" b="1" smtClean="0">
                <a:solidFill>
                  <a:srgbClr val="FF0000"/>
                </a:solidFill>
              </a:rPr>
              <a:t>contraction</a:t>
            </a:r>
          </a:p>
        </p:txBody>
      </p:sp>
      <p:cxnSp>
        <p:nvCxnSpPr>
          <p:cNvPr id="15" name="Straight Connector 14"/>
          <p:cNvCxnSpPr>
            <a:stCxn id="6" idx="6"/>
            <a:endCxn id="8" idx="2"/>
          </p:cNvCxnSpPr>
          <p:nvPr/>
        </p:nvCxnSpPr>
        <p:spPr>
          <a:xfrm flipV="1">
            <a:off x="2133600" y="4038600"/>
            <a:ext cx="10668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604" name="Group 24"/>
          <p:cNvGrpSpPr>
            <a:grpSpLocks/>
          </p:cNvGrpSpPr>
          <p:nvPr/>
        </p:nvGrpSpPr>
        <p:grpSpPr bwMode="auto">
          <a:xfrm>
            <a:off x="838200" y="1905000"/>
            <a:ext cx="2590800" cy="2895600"/>
            <a:chOff x="838200" y="1905000"/>
            <a:chExt cx="2590800" cy="2895600"/>
          </a:xfrm>
        </p:grpSpPr>
        <p:sp>
          <p:nvSpPr>
            <p:cNvPr id="4" name="Oval 3"/>
            <p:cNvSpPr/>
            <p:nvPr/>
          </p:nvSpPr>
          <p:spPr>
            <a:xfrm>
              <a:off x="1219200" y="2133600"/>
              <a:ext cx="2286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838200" y="3429000"/>
              <a:ext cx="2286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905000" y="4495800"/>
              <a:ext cx="2286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514600" y="1905000"/>
              <a:ext cx="2286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200400" y="3886200"/>
              <a:ext cx="2286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>
              <a:stCxn id="5" idx="5"/>
              <a:endCxn id="6" idx="1"/>
            </p:cNvCxnSpPr>
            <p:nvPr/>
          </p:nvCxnSpPr>
          <p:spPr>
            <a:xfrm rot="16200000" flipH="1">
              <a:off x="1060451" y="3662362"/>
              <a:ext cx="850900" cy="9048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6" idx="7"/>
              <a:endCxn id="7" idx="3"/>
            </p:cNvCxnSpPr>
            <p:nvPr/>
          </p:nvCxnSpPr>
          <p:spPr>
            <a:xfrm rot="5400000" flipH="1" flipV="1">
              <a:off x="1136651" y="3128962"/>
              <a:ext cx="2374900" cy="4476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8" idx="0"/>
              <a:endCxn id="7" idx="5"/>
            </p:cNvCxnSpPr>
            <p:nvPr/>
          </p:nvCxnSpPr>
          <p:spPr>
            <a:xfrm rot="16200000" flipV="1">
              <a:off x="2151857" y="2723356"/>
              <a:ext cx="1720850" cy="6048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7" idx="2"/>
              <a:endCxn id="4" idx="7"/>
            </p:cNvCxnSpPr>
            <p:nvPr/>
          </p:nvCxnSpPr>
          <p:spPr>
            <a:xfrm rot="10800000" flipV="1">
              <a:off x="1414463" y="2057400"/>
              <a:ext cx="1100137" cy="1206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4" idx="3"/>
              <a:endCxn id="5" idx="0"/>
            </p:cNvCxnSpPr>
            <p:nvPr/>
          </p:nvCxnSpPr>
          <p:spPr>
            <a:xfrm rot="5400000">
              <a:off x="584994" y="2761456"/>
              <a:ext cx="1035050" cy="3000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24" name="TextBox 23"/>
            <p:cNvSpPr txBox="1">
              <a:spLocks noChangeArrowheads="1"/>
            </p:cNvSpPr>
            <p:nvPr/>
          </p:nvSpPr>
          <p:spPr bwMode="auto">
            <a:xfrm>
              <a:off x="1981200" y="3276600"/>
              <a:ext cx="5334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alibri" pitchFamily="34" charset="0"/>
                </a:rPr>
                <a:t>e</a:t>
              </a:r>
            </a:p>
          </p:txBody>
        </p:sp>
      </p:grpSp>
      <p:sp>
        <p:nvSpPr>
          <p:cNvPr id="27" name="Oval 26"/>
          <p:cNvSpPr/>
          <p:nvPr/>
        </p:nvSpPr>
        <p:spPr>
          <a:xfrm>
            <a:off x="5791200" y="2133600"/>
            <a:ext cx="228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410200" y="3429000"/>
            <a:ext cx="228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477000" y="4495800"/>
            <a:ext cx="228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772400" y="3886200"/>
            <a:ext cx="228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2" name="Straight Connector 31"/>
          <p:cNvCxnSpPr>
            <a:stCxn id="28" idx="5"/>
            <a:endCxn id="29" idx="1"/>
          </p:cNvCxnSpPr>
          <p:nvPr/>
        </p:nvCxnSpPr>
        <p:spPr>
          <a:xfrm rot="16200000" flipH="1">
            <a:off x="5632451" y="3662362"/>
            <a:ext cx="850900" cy="904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9" idx="0"/>
            <a:endCxn id="27" idx="5"/>
          </p:cNvCxnSpPr>
          <p:nvPr/>
        </p:nvCxnSpPr>
        <p:spPr>
          <a:xfrm rot="16200000" flipV="1">
            <a:off x="5237957" y="3142456"/>
            <a:ext cx="2101850" cy="60483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7" idx="3"/>
            <a:endCxn id="28" idx="0"/>
          </p:cNvCxnSpPr>
          <p:nvPr/>
        </p:nvCxnSpPr>
        <p:spPr>
          <a:xfrm rot="5400000">
            <a:off x="5156994" y="2761456"/>
            <a:ext cx="1035050" cy="3000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6781800" y="4038600"/>
            <a:ext cx="10668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rc 40"/>
          <p:cNvSpPr/>
          <p:nvPr/>
        </p:nvSpPr>
        <p:spPr>
          <a:xfrm flipV="1">
            <a:off x="6629400" y="4008438"/>
            <a:ext cx="1295400" cy="868362"/>
          </a:xfrm>
          <a:prstGeom prst="arc">
            <a:avLst>
              <a:gd name="adj1" fmla="val 12375050"/>
              <a:gd name="adj2" fmla="val 1538461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Observations on the algorithm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Every cut in the graph at any intermediate stage is a cut in the original graph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Analysis of the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70C0"/>
                </a:solidFill>
              </a:rPr>
              <a:t>C</a:t>
            </a:r>
            <a:r>
              <a:rPr lang="en-US" dirty="0" smtClean="0"/>
              <a:t> the min-cut of size </a:t>
            </a:r>
            <a:r>
              <a:rPr lang="en-US" b="1" dirty="0" smtClean="0">
                <a:solidFill>
                  <a:srgbClr val="0070C0"/>
                </a:solidFill>
              </a:rPr>
              <a:t>k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G</a:t>
            </a:r>
            <a:r>
              <a:rPr lang="en-US" dirty="0" smtClean="0">
                <a:sym typeface="Wingdings" pitchFamily="2" charset="2"/>
              </a:rPr>
              <a:t> has at least </a:t>
            </a:r>
            <a:r>
              <a:rPr lang="en-US" b="1" dirty="0" err="1" smtClean="0">
                <a:solidFill>
                  <a:srgbClr val="0070C0"/>
                </a:solidFill>
                <a:sym typeface="Wingdings" pitchFamily="2" charset="2"/>
              </a:rPr>
              <a:t>kn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/2</a:t>
            </a:r>
            <a:r>
              <a:rPr lang="en-US" dirty="0" smtClean="0">
                <a:sym typeface="Wingdings" pitchFamily="2" charset="2"/>
              </a:rPr>
              <a:t> edges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ym typeface="Wingdings" pitchFamily="2" charset="2"/>
              </a:rPr>
              <a:t>Why?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>
                <a:solidFill>
                  <a:srgbClr val="0070C0"/>
                </a:solidFill>
              </a:rPr>
              <a:t>E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i</a:t>
            </a:r>
            <a:r>
              <a:rPr lang="en-US" dirty="0" smtClean="0"/>
              <a:t>:  the event of not picking an edge of </a:t>
            </a:r>
            <a:r>
              <a:rPr lang="en-US" b="1" dirty="0" smtClean="0">
                <a:solidFill>
                  <a:srgbClr val="0070C0"/>
                </a:solidFill>
              </a:rPr>
              <a:t>C</a:t>
            </a:r>
            <a:r>
              <a:rPr lang="en-US" dirty="0" smtClean="0"/>
              <a:t> at the </a:t>
            </a:r>
            <a:r>
              <a:rPr lang="en-US" b="1" dirty="0" err="1" smtClean="0">
                <a:solidFill>
                  <a:srgbClr val="0070C0"/>
                </a:solidFill>
              </a:rPr>
              <a:t>i</a:t>
            </a:r>
            <a:r>
              <a:rPr lang="en-US" dirty="0" err="1" smtClean="0"/>
              <a:t>-th</a:t>
            </a:r>
            <a:r>
              <a:rPr lang="en-US" dirty="0" smtClean="0"/>
              <a:t> step for </a:t>
            </a:r>
            <a:r>
              <a:rPr lang="en-US" b="1" dirty="0" smtClean="0">
                <a:solidFill>
                  <a:srgbClr val="0070C0"/>
                </a:solidFill>
              </a:rPr>
              <a:t>1≤i ≤n-2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 smtClean="0"/>
              <a:t>Step 1: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Probability that the edge randomly chosen is in </a:t>
            </a:r>
            <a:r>
              <a:rPr lang="en-US" b="1" dirty="0" smtClean="0">
                <a:solidFill>
                  <a:srgbClr val="0070C0"/>
                </a:solidFill>
              </a:rPr>
              <a:t>C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is at most </a:t>
            </a:r>
            <a:r>
              <a:rPr lang="en-US" b="1" dirty="0" smtClean="0">
                <a:solidFill>
                  <a:srgbClr val="0070C0"/>
                </a:solidFill>
              </a:rPr>
              <a:t>2k/(</a:t>
            </a:r>
            <a:r>
              <a:rPr lang="en-US" b="1" dirty="0" err="1" smtClean="0">
                <a:solidFill>
                  <a:srgbClr val="0070C0"/>
                </a:solidFill>
              </a:rPr>
              <a:t>kn</a:t>
            </a:r>
            <a:r>
              <a:rPr lang="en-US" b="1" dirty="0" smtClean="0">
                <a:solidFill>
                  <a:srgbClr val="0070C0"/>
                </a:solidFill>
              </a:rPr>
              <a:t>)=2/n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 Pr(E</a:t>
            </a:r>
            <a:r>
              <a:rPr lang="en-US" b="1" baseline="-25000" dirty="0" smtClean="0">
                <a:solidFill>
                  <a:srgbClr val="0070C0"/>
                </a:solidFill>
                <a:sym typeface="Wingdings" pitchFamily="2" charset="2"/>
              </a:rPr>
              <a:t>1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) ≥ 1-2/n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 smtClean="0">
                <a:sym typeface="Wingdings" pitchFamily="2" charset="2"/>
              </a:rPr>
              <a:t>Step 2: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ym typeface="Wingdings" pitchFamily="2" charset="2"/>
              </a:rPr>
              <a:t>If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 E</a:t>
            </a:r>
            <a:r>
              <a:rPr lang="en-US" b="1" baseline="-25000" dirty="0" smtClean="0">
                <a:solidFill>
                  <a:srgbClr val="0070C0"/>
                </a:solidFill>
                <a:sym typeface="Wingdings" pitchFamily="2" charset="2"/>
              </a:rPr>
              <a:t>1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occurs, then there are at least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k(n-1)/2 </a:t>
            </a:r>
            <a:r>
              <a:rPr lang="en-US" dirty="0" smtClean="0">
                <a:sym typeface="Wingdings" pitchFamily="2" charset="2"/>
              </a:rPr>
              <a:t>edges remaining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ym typeface="Wingdings" pitchFamily="2" charset="2"/>
              </a:rPr>
              <a:t>The probability of picking one from C is at most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2/(n-1)  Pr(E</a:t>
            </a:r>
            <a:r>
              <a:rPr lang="en-US" b="1" baseline="-25000" dirty="0" smtClean="0">
                <a:solidFill>
                  <a:srgbClr val="0070C0"/>
                </a:solidFill>
                <a:sym typeface="Wingdings" pitchFamily="2" charset="2"/>
              </a:rPr>
              <a:t>2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|E</a:t>
            </a:r>
            <a:r>
              <a:rPr lang="en-US" b="1" baseline="-25000" dirty="0" smtClean="0">
                <a:solidFill>
                  <a:srgbClr val="0070C0"/>
                </a:solidFill>
                <a:sym typeface="Wingdings" pitchFamily="2" charset="2"/>
              </a:rPr>
              <a:t>1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) = 1 – 2/(n-1)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 smtClean="0">
                <a:sym typeface="Wingdings" pitchFamily="2" charset="2"/>
              </a:rPr>
              <a:t>Step </a:t>
            </a:r>
            <a:r>
              <a:rPr lang="en-US" b="1" i="1" dirty="0" err="1" smtClean="0">
                <a:sym typeface="Wingdings" pitchFamily="2" charset="2"/>
              </a:rPr>
              <a:t>i</a:t>
            </a:r>
            <a:r>
              <a:rPr lang="en-US" b="1" i="1" dirty="0" smtClean="0">
                <a:sym typeface="Wingdings" pitchFamily="2" charset="2"/>
              </a:rPr>
              <a:t>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ym typeface="Wingdings" pitchFamily="2" charset="2"/>
              </a:rPr>
              <a:t>Number of remaining vertices: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n-i+1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ym typeface="Wingdings" pitchFamily="2" charset="2"/>
              </a:rPr>
              <a:t>Number of remaining edges: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k(n-i+1)/2</a:t>
            </a:r>
            <a:r>
              <a:rPr lang="en-US" dirty="0" smtClean="0">
                <a:sym typeface="Wingdings" pitchFamily="2" charset="2"/>
              </a:rPr>
              <a:t> (since we never picked an edge from the cut)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Pr(</a:t>
            </a:r>
            <a:r>
              <a:rPr lang="en-US" b="1" dirty="0" err="1" smtClean="0">
                <a:solidFill>
                  <a:srgbClr val="0070C0"/>
                </a:solidFill>
                <a:sym typeface="Wingdings" pitchFamily="2" charset="2"/>
              </a:rPr>
              <a:t>Ei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|</a:t>
            </a:r>
            <a:r>
              <a:rPr lang="el-GR" b="1" dirty="0" smtClean="0">
                <a:solidFill>
                  <a:srgbClr val="0070C0"/>
                </a:solidFill>
                <a:sym typeface="Wingdings" pitchFamily="2" charset="2"/>
              </a:rPr>
              <a:t>Π</a:t>
            </a:r>
            <a:r>
              <a:rPr lang="en-US" b="1" baseline="-25000" dirty="0" smtClean="0">
                <a:solidFill>
                  <a:srgbClr val="0070C0"/>
                </a:solidFill>
                <a:sym typeface="Wingdings" pitchFamily="2" charset="2"/>
              </a:rPr>
              <a:t>j=1…i-1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sym typeface="Wingdings" pitchFamily="2" charset="2"/>
              </a:rPr>
              <a:t>E</a:t>
            </a:r>
            <a:r>
              <a:rPr lang="en-US" b="1" baseline="-25000" dirty="0" err="1" smtClean="0">
                <a:solidFill>
                  <a:srgbClr val="0070C0"/>
                </a:solidFill>
                <a:sym typeface="Wingdings" pitchFamily="2" charset="2"/>
              </a:rPr>
              <a:t>j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) ≥ 1 – 2/(n-i+1)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ym typeface="Wingdings" pitchFamily="2" charset="2"/>
              </a:rPr>
              <a:t>Probability that no edge in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C </a:t>
            </a:r>
            <a:r>
              <a:rPr lang="en-US" dirty="0" smtClean="0">
                <a:sym typeface="Wingdings" pitchFamily="2" charset="2"/>
              </a:rPr>
              <a:t>is ever picked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: Pr(</a:t>
            </a:r>
            <a:r>
              <a:rPr lang="el-GR" b="1" dirty="0" smtClean="0">
                <a:solidFill>
                  <a:srgbClr val="0070C0"/>
                </a:solidFill>
                <a:sym typeface="Wingdings" pitchFamily="2" charset="2"/>
              </a:rPr>
              <a:t>Π</a:t>
            </a:r>
            <a:r>
              <a:rPr lang="en-US" b="1" baseline="-25000" dirty="0" err="1" smtClean="0">
                <a:solidFill>
                  <a:srgbClr val="0070C0"/>
                </a:solidFill>
                <a:sym typeface="Wingdings" pitchFamily="2" charset="2"/>
              </a:rPr>
              <a:t>i</a:t>
            </a:r>
            <a:r>
              <a:rPr lang="en-US" b="1" baseline="-25000" dirty="0" smtClean="0">
                <a:solidFill>
                  <a:srgbClr val="0070C0"/>
                </a:solidFill>
                <a:sym typeface="Wingdings" pitchFamily="2" charset="2"/>
              </a:rPr>
              <a:t>=1…n-2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sym typeface="Wingdings" pitchFamily="2" charset="2"/>
              </a:rPr>
              <a:t>E</a:t>
            </a:r>
            <a:r>
              <a:rPr lang="en-US" b="1" baseline="-25000" dirty="0" err="1" smtClean="0">
                <a:solidFill>
                  <a:srgbClr val="0070C0"/>
                </a:solidFill>
                <a:sym typeface="Wingdings" pitchFamily="2" charset="2"/>
              </a:rPr>
              <a:t>i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) ≥ </a:t>
            </a:r>
            <a:r>
              <a:rPr lang="el-GR" b="1" dirty="0" smtClean="0">
                <a:solidFill>
                  <a:srgbClr val="0070C0"/>
                </a:solidFill>
                <a:sym typeface="Wingdings" pitchFamily="2" charset="2"/>
              </a:rPr>
              <a:t>Π</a:t>
            </a:r>
            <a:r>
              <a:rPr lang="en-US" b="1" baseline="-25000" dirty="0" err="1" smtClean="0">
                <a:solidFill>
                  <a:srgbClr val="0070C0"/>
                </a:solidFill>
                <a:sym typeface="Wingdings" pitchFamily="2" charset="2"/>
              </a:rPr>
              <a:t>i</a:t>
            </a:r>
            <a:r>
              <a:rPr lang="en-US" b="1" baseline="-25000" dirty="0" smtClean="0">
                <a:solidFill>
                  <a:srgbClr val="0070C0"/>
                </a:solidFill>
                <a:sym typeface="Wingdings" pitchFamily="2" charset="2"/>
              </a:rPr>
              <a:t>=1…n-2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(1-2/(n-i+1))=2/(n</a:t>
            </a:r>
            <a:r>
              <a:rPr lang="en-US" b="1" baseline="30000" dirty="0" smtClean="0">
                <a:solidFill>
                  <a:srgbClr val="0070C0"/>
                </a:solidFill>
                <a:sym typeface="Wingdings" pitchFamily="2" charset="2"/>
              </a:rPr>
              <a:t>2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-n)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The probability of discovering a particular min-cut is larger than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2/n</a:t>
            </a:r>
            <a:r>
              <a:rPr lang="en-US" b="1" baseline="30000" dirty="0" smtClean="0">
                <a:solidFill>
                  <a:srgbClr val="0070C0"/>
                </a:solidFill>
                <a:sym typeface="Wingdings" pitchFamily="2" charset="2"/>
              </a:rPr>
              <a:t>2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Repeat the above algorithm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n</a:t>
            </a:r>
            <a:r>
              <a:rPr lang="en-US" b="1" baseline="30000" dirty="0" smtClean="0">
                <a:solidFill>
                  <a:srgbClr val="0070C0"/>
                </a:solidFill>
                <a:sym typeface="Wingdings" pitchFamily="2" charset="2"/>
              </a:rPr>
              <a:t>2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/2 </a:t>
            </a:r>
            <a:r>
              <a:rPr lang="en-US" dirty="0" smtClean="0">
                <a:sym typeface="Wingdings" pitchFamily="2" charset="2"/>
              </a:rPr>
              <a:t>times. The probability that a min-cut is not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found </a:t>
            </a:r>
            <a:r>
              <a:rPr lang="en-US" dirty="0" smtClean="0">
                <a:sym typeface="Wingdings" pitchFamily="2" charset="2"/>
              </a:rPr>
              <a:t>is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 (1-2/n</a:t>
            </a:r>
            <a:r>
              <a:rPr lang="en-US" b="1" baseline="30000" dirty="0" smtClean="0">
                <a:solidFill>
                  <a:srgbClr val="0070C0"/>
                </a:solidFill>
                <a:sym typeface="Wingdings" pitchFamily="2" charset="2"/>
              </a:rPr>
              <a:t>2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)</a:t>
            </a:r>
            <a:r>
              <a:rPr lang="en-US" b="1" baseline="30000" dirty="0" smtClean="0">
                <a:solidFill>
                  <a:srgbClr val="0070C0"/>
                </a:solidFill>
                <a:sym typeface="Wingdings" pitchFamily="2" charset="2"/>
              </a:rPr>
              <a:t>n^2/2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&lt; 1/e</a:t>
            </a:r>
            <a:endParaRPr lang="en-US" b="1" baseline="30000" dirty="0" smtClean="0">
              <a:solidFill>
                <a:srgbClr val="0070C0"/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Multiway cut (analogue of s-t cut)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Problem: </a:t>
            </a:r>
            <a:r>
              <a:rPr lang="en-US" dirty="0" smtClean="0"/>
              <a:t>Given a set of terminals </a:t>
            </a:r>
            <a:r>
              <a:rPr lang="en-US" b="1" dirty="0" smtClean="0">
                <a:solidFill>
                  <a:srgbClr val="0070C0"/>
                </a:solidFill>
              </a:rPr>
              <a:t>S = {s</a:t>
            </a:r>
            <a:r>
              <a:rPr lang="en-US" b="1" baseline="-25000" dirty="0" smtClean="0">
                <a:solidFill>
                  <a:srgbClr val="0070C0"/>
                </a:solidFill>
              </a:rPr>
              <a:t>1</a:t>
            </a:r>
            <a:r>
              <a:rPr lang="en-US" b="1" dirty="0" smtClean="0">
                <a:solidFill>
                  <a:srgbClr val="0070C0"/>
                </a:solidFill>
              </a:rPr>
              <a:t>,…,</a:t>
            </a:r>
            <a:r>
              <a:rPr lang="en-US" b="1" dirty="0" err="1" smtClean="0">
                <a:solidFill>
                  <a:srgbClr val="0070C0"/>
                </a:solidFill>
              </a:rPr>
              <a:t>s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k</a:t>
            </a:r>
            <a:r>
              <a:rPr lang="en-US" b="1" dirty="0" smtClean="0">
                <a:solidFill>
                  <a:srgbClr val="0070C0"/>
                </a:solidFill>
              </a:rPr>
              <a:t>} </a:t>
            </a:r>
            <a:r>
              <a:rPr lang="en-US" dirty="0" smtClean="0"/>
              <a:t>subset of </a:t>
            </a:r>
            <a:r>
              <a:rPr lang="en-US" b="1" dirty="0" smtClean="0">
                <a:solidFill>
                  <a:srgbClr val="0070C0"/>
                </a:solidFill>
              </a:rPr>
              <a:t>V,</a:t>
            </a:r>
            <a:r>
              <a:rPr lang="en-US" dirty="0" smtClean="0"/>
              <a:t> a </a:t>
            </a:r>
            <a:r>
              <a:rPr lang="en-US" dirty="0" err="1" smtClean="0"/>
              <a:t>multiway</a:t>
            </a:r>
            <a:r>
              <a:rPr lang="en-US" dirty="0" smtClean="0"/>
              <a:t> cut is a set of edges whose removal disconnects the terminals from each other. The </a:t>
            </a:r>
            <a:r>
              <a:rPr lang="en-US" dirty="0" err="1" smtClean="0"/>
              <a:t>multiway</a:t>
            </a:r>
            <a:r>
              <a:rPr lang="en-US" dirty="0" smtClean="0"/>
              <a:t> cut problem asks for the minimum weight such set.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multiway</a:t>
            </a:r>
            <a:r>
              <a:rPr lang="en-US" dirty="0" smtClean="0"/>
              <a:t> cut problem is NP-hard (for k&gt;2)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Algorithm for multiway cut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For each </a:t>
            </a:r>
            <a:r>
              <a:rPr lang="en-US" b="1" dirty="0" err="1" smtClean="0">
                <a:solidFill>
                  <a:srgbClr val="0070C0"/>
                </a:solidFill>
              </a:rPr>
              <a:t>i</a:t>
            </a:r>
            <a:r>
              <a:rPr lang="en-US" b="1" dirty="0" smtClean="0">
                <a:solidFill>
                  <a:srgbClr val="0070C0"/>
                </a:solidFill>
              </a:rPr>
              <a:t>=1,…,k, </a:t>
            </a:r>
            <a:r>
              <a:rPr lang="en-US" dirty="0" smtClean="0"/>
              <a:t>compute the minimum weight </a:t>
            </a:r>
            <a:r>
              <a:rPr lang="en-US" b="1" dirty="0" smtClean="0">
                <a:solidFill>
                  <a:srgbClr val="FF0000"/>
                </a:solidFill>
              </a:rPr>
              <a:t>isolating cut </a:t>
            </a:r>
            <a:r>
              <a:rPr lang="en-US" dirty="0" smtClean="0"/>
              <a:t>for </a:t>
            </a:r>
            <a:r>
              <a:rPr lang="en-US" b="1" dirty="0" err="1" smtClean="0">
                <a:solidFill>
                  <a:srgbClr val="0070C0"/>
                </a:solidFill>
              </a:rPr>
              <a:t>s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i</a:t>
            </a:r>
            <a:r>
              <a:rPr lang="en-US" dirty="0" smtClean="0"/>
              <a:t>, say </a:t>
            </a:r>
            <a:r>
              <a:rPr lang="en-US" b="1" dirty="0" err="1" smtClean="0">
                <a:solidFill>
                  <a:srgbClr val="0070C0"/>
                </a:solidFill>
              </a:rPr>
              <a:t>C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i</a:t>
            </a:r>
            <a:endParaRPr lang="en-US" b="1" baseline="-25000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Discard the heaviest of these cuts and output the union of the rest, say </a:t>
            </a:r>
            <a:r>
              <a:rPr lang="en-US" b="1" dirty="0" smtClean="0">
                <a:solidFill>
                  <a:srgbClr val="0070C0"/>
                </a:solidFill>
              </a:rPr>
              <a:t>C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Isolating cut </a:t>
            </a:r>
            <a:r>
              <a:rPr lang="en-US" dirty="0" smtClean="0"/>
              <a:t>for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i</a:t>
            </a:r>
            <a:r>
              <a:rPr lang="en-US" dirty="0" smtClean="0">
                <a:solidFill>
                  <a:srgbClr val="0070C0"/>
                </a:solidFill>
              </a:rPr>
              <a:t>:  </a:t>
            </a:r>
            <a:r>
              <a:rPr lang="en-US" dirty="0" smtClean="0"/>
              <a:t>The set of edges whose removal disconnects </a:t>
            </a:r>
            <a:r>
              <a:rPr lang="en-US" b="1" dirty="0" err="1" smtClean="0">
                <a:solidFill>
                  <a:srgbClr val="0070C0"/>
                </a:solidFill>
              </a:rPr>
              <a:t>s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i</a:t>
            </a:r>
            <a:r>
              <a:rPr lang="en-US" b="1" baseline="-25000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from the rest of the terminals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aseline="-25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How can we find a minimum-weight isolating cut?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Can we do it with a single s-t cut computation?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graph clustering is useful?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Distance matrices are graphs </a:t>
            </a:r>
            <a:r>
              <a:rPr lang="en-US" smtClean="0">
                <a:sym typeface="Wingdings" pitchFamily="2" charset="2"/>
              </a:rPr>
              <a:t> as useful as any other clustering</a:t>
            </a:r>
          </a:p>
          <a:p>
            <a:endParaRPr lang="en-US" smtClean="0">
              <a:sym typeface="Wingdings" pitchFamily="2" charset="2"/>
            </a:endParaRPr>
          </a:p>
          <a:p>
            <a:r>
              <a:rPr lang="en-US" smtClean="0">
                <a:sym typeface="Wingdings" pitchFamily="2" charset="2"/>
              </a:rPr>
              <a:t>Identification of communities in social networks</a:t>
            </a:r>
          </a:p>
          <a:p>
            <a:endParaRPr lang="en-US" smtClean="0">
              <a:sym typeface="Wingdings" pitchFamily="2" charset="2"/>
            </a:endParaRPr>
          </a:p>
          <a:p>
            <a:r>
              <a:rPr lang="en-US" smtClean="0">
                <a:sym typeface="Wingdings" pitchFamily="2" charset="2"/>
              </a:rPr>
              <a:t>Webpage clustering for better data management of web data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Approximation result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previous algorithm achieves an approximation guarantee of </a:t>
            </a:r>
            <a:r>
              <a:rPr lang="en-US" b="1" smtClean="0">
                <a:solidFill>
                  <a:srgbClr val="0070C0"/>
                </a:solidFill>
              </a:rPr>
              <a:t>2-2/k</a:t>
            </a:r>
          </a:p>
          <a:p>
            <a:endParaRPr lang="en-US" b="1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Proof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Minimum k-cut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 set of edges whose removal leaves </a:t>
            </a:r>
            <a:r>
              <a:rPr lang="en-US" b="1" dirty="0" smtClean="0">
                <a:solidFill>
                  <a:srgbClr val="0070C0"/>
                </a:solidFill>
              </a:rPr>
              <a:t>k</a:t>
            </a:r>
            <a:r>
              <a:rPr lang="en-US" dirty="0" smtClean="0"/>
              <a:t> connected components is called a </a:t>
            </a:r>
            <a:r>
              <a:rPr lang="en-US" b="1" dirty="0" smtClean="0">
                <a:solidFill>
                  <a:srgbClr val="0070C0"/>
                </a:solidFill>
              </a:rPr>
              <a:t>k</a:t>
            </a:r>
            <a:r>
              <a:rPr lang="en-US" dirty="0" smtClean="0"/>
              <a:t>-cut. The minimum k-cut problem asks for a </a:t>
            </a:r>
            <a:r>
              <a:rPr lang="en-US" b="1" dirty="0" smtClean="0">
                <a:solidFill>
                  <a:srgbClr val="FF0000"/>
                </a:solidFill>
              </a:rPr>
              <a:t>minimum-weight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k</a:t>
            </a:r>
            <a:r>
              <a:rPr lang="en-US" dirty="0" smtClean="0"/>
              <a:t>-cut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Recursively compute cuts in G (and the resulting connected components) until there are </a:t>
            </a:r>
            <a:r>
              <a:rPr lang="en-US" b="1" dirty="0" smtClean="0">
                <a:solidFill>
                  <a:srgbClr val="0070C0"/>
                </a:solidFill>
              </a:rPr>
              <a:t>k</a:t>
            </a:r>
            <a:r>
              <a:rPr lang="en-US" dirty="0" smtClean="0"/>
              <a:t> components left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This is a </a:t>
            </a:r>
            <a:r>
              <a:rPr lang="en-US" b="1" dirty="0" smtClean="0">
                <a:solidFill>
                  <a:srgbClr val="0070C0"/>
                </a:solidFill>
              </a:rPr>
              <a:t>(2-2/k)</a:t>
            </a:r>
            <a:r>
              <a:rPr lang="en-US" dirty="0" smtClean="0"/>
              <a:t>-approximation algorithm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Minimum k-cut algorithm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Compute the </a:t>
            </a:r>
            <a:r>
              <a:rPr lang="en-US" i="1" smtClean="0">
                <a:solidFill>
                  <a:srgbClr val="FF0000"/>
                </a:solidFill>
              </a:rPr>
              <a:t>Gomory-Hu </a:t>
            </a:r>
            <a:r>
              <a:rPr lang="en-US" smtClean="0"/>
              <a:t> tree </a:t>
            </a:r>
            <a:r>
              <a:rPr lang="en-US" b="1" smtClean="0">
                <a:solidFill>
                  <a:srgbClr val="0070C0"/>
                </a:solidFill>
              </a:rPr>
              <a:t>T</a:t>
            </a:r>
            <a:r>
              <a:rPr lang="en-US" smtClean="0"/>
              <a:t> for </a:t>
            </a:r>
            <a:r>
              <a:rPr lang="en-US" b="1" smtClean="0">
                <a:solidFill>
                  <a:srgbClr val="0070C0"/>
                </a:solidFill>
              </a:rPr>
              <a:t>G</a:t>
            </a:r>
          </a:p>
          <a:p>
            <a:endParaRPr lang="en-US" b="1" smtClean="0">
              <a:solidFill>
                <a:srgbClr val="0070C0"/>
              </a:solidFill>
            </a:endParaRPr>
          </a:p>
          <a:p>
            <a:r>
              <a:rPr lang="en-US" smtClean="0"/>
              <a:t>Output the union of the </a:t>
            </a:r>
            <a:r>
              <a:rPr lang="en-US" i="1" smtClean="0">
                <a:solidFill>
                  <a:srgbClr val="FF0000"/>
                </a:solidFill>
              </a:rPr>
              <a:t>lightest</a:t>
            </a:r>
            <a:r>
              <a:rPr lang="en-US" smtClean="0"/>
              <a:t> </a:t>
            </a:r>
            <a:r>
              <a:rPr lang="en-US" b="1" smtClean="0">
                <a:solidFill>
                  <a:srgbClr val="0070C0"/>
                </a:solidFill>
              </a:rPr>
              <a:t>k-1 </a:t>
            </a:r>
            <a:r>
              <a:rPr lang="en-US" smtClean="0"/>
              <a:t>cuts of the</a:t>
            </a:r>
            <a:r>
              <a:rPr lang="en-US" b="1" smtClean="0">
                <a:solidFill>
                  <a:srgbClr val="0070C0"/>
                </a:solidFill>
              </a:rPr>
              <a:t> n-1 </a:t>
            </a:r>
            <a:r>
              <a:rPr lang="en-US" smtClean="0"/>
              <a:t>cuts associated with edges of </a:t>
            </a:r>
            <a:r>
              <a:rPr lang="en-US" b="1" smtClean="0">
                <a:solidFill>
                  <a:srgbClr val="0070C0"/>
                </a:solidFill>
              </a:rPr>
              <a:t>T </a:t>
            </a:r>
            <a:r>
              <a:rPr lang="en-US" smtClean="0"/>
              <a:t>in</a:t>
            </a:r>
            <a:r>
              <a:rPr lang="en-US" b="1" smtClean="0">
                <a:solidFill>
                  <a:srgbClr val="0070C0"/>
                </a:solidFill>
              </a:rPr>
              <a:t> G; </a:t>
            </a:r>
            <a:r>
              <a:rPr lang="en-US" smtClean="0"/>
              <a:t>let</a:t>
            </a:r>
            <a:r>
              <a:rPr lang="en-US" b="1" smtClean="0">
                <a:solidFill>
                  <a:srgbClr val="0070C0"/>
                </a:solidFill>
              </a:rPr>
              <a:t> C </a:t>
            </a:r>
            <a:r>
              <a:rPr lang="en-US" smtClean="0"/>
              <a:t>be this union</a:t>
            </a:r>
          </a:p>
          <a:p>
            <a:endParaRPr lang="en-US" smtClean="0"/>
          </a:p>
          <a:p>
            <a:r>
              <a:rPr lang="en-US" smtClean="0"/>
              <a:t>The above algorithm is a </a:t>
            </a:r>
            <a:r>
              <a:rPr lang="en-US" b="1" smtClean="0">
                <a:solidFill>
                  <a:srgbClr val="0070C0"/>
                </a:solidFill>
              </a:rPr>
              <a:t>(2-2/k)</a:t>
            </a:r>
            <a:r>
              <a:rPr lang="en-US" smtClean="0"/>
              <a:t>-approximation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Gomory-Hu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70C0"/>
                </a:solidFill>
              </a:rPr>
              <a:t>T</a:t>
            </a:r>
            <a:r>
              <a:rPr lang="en-US" dirty="0" smtClean="0"/>
              <a:t> is a tree with vertex set </a:t>
            </a:r>
            <a:r>
              <a:rPr lang="en-US" b="1" dirty="0" smtClean="0">
                <a:solidFill>
                  <a:srgbClr val="0070C0"/>
                </a:solidFill>
              </a:rPr>
              <a:t>V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edges of </a:t>
            </a:r>
            <a:r>
              <a:rPr lang="en-US" b="1" dirty="0" smtClean="0">
                <a:solidFill>
                  <a:srgbClr val="0070C0"/>
                </a:solidFill>
              </a:rPr>
              <a:t>T</a:t>
            </a:r>
            <a:r>
              <a:rPr lang="en-US" dirty="0" smtClean="0"/>
              <a:t> need not be in </a:t>
            </a:r>
            <a:r>
              <a:rPr lang="en-US" b="1" dirty="0" smtClean="0">
                <a:solidFill>
                  <a:srgbClr val="0070C0"/>
                </a:solidFill>
              </a:rPr>
              <a:t>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Let </a:t>
            </a:r>
            <a:r>
              <a:rPr lang="en-US" b="1" dirty="0" smtClean="0">
                <a:solidFill>
                  <a:srgbClr val="0070C0"/>
                </a:solidFill>
              </a:rPr>
              <a:t>e</a:t>
            </a:r>
            <a:r>
              <a:rPr lang="en-US" dirty="0" smtClean="0"/>
              <a:t> be an edge in </a:t>
            </a:r>
            <a:r>
              <a:rPr lang="en-US" b="1" dirty="0" smtClean="0">
                <a:solidFill>
                  <a:srgbClr val="0070C0"/>
                </a:solidFill>
              </a:rPr>
              <a:t>T</a:t>
            </a:r>
            <a:r>
              <a:rPr lang="en-US" dirty="0" smtClean="0"/>
              <a:t>; its removal from </a:t>
            </a:r>
            <a:r>
              <a:rPr lang="en-US" b="1" dirty="0" smtClean="0">
                <a:solidFill>
                  <a:srgbClr val="0070C0"/>
                </a:solidFill>
              </a:rPr>
              <a:t>T</a:t>
            </a:r>
            <a:r>
              <a:rPr lang="en-US" dirty="0" smtClean="0"/>
              <a:t> creates two connected components with vertex sets </a:t>
            </a:r>
            <a:r>
              <a:rPr lang="en-US" b="1" dirty="0" smtClean="0">
                <a:solidFill>
                  <a:srgbClr val="0070C0"/>
                </a:solidFill>
              </a:rPr>
              <a:t>(S,S’)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cut in </a:t>
            </a:r>
            <a:r>
              <a:rPr lang="en-US" b="1" dirty="0" smtClean="0">
                <a:solidFill>
                  <a:srgbClr val="0070C0"/>
                </a:solidFill>
              </a:rPr>
              <a:t>G</a:t>
            </a:r>
            <a:r>
              <a:rPr lang="en-US" dirty="0" smtClean="0"/>
              <a:t> defined by partition </a:t>
            </a:r>
            <a:r>
              <a:rPr lang="en-US" b="1" dirty="0" smtClean="0">
                <a:solidFill>
                  <a:srgbClr val="0070C0"/>
                </a:solidFill>
              </a:rPr>
              <a:t>(S,S’) </a:t>
            </a:r>
            <a:r>
              <a:rPr lang="en-US" dirty="0" smtClean="0"/>
              <a:t>is the </a:t>
            </a:r>
            <a:r>
              <a:rPr lang="en-US" i="1" dirty="0" smtClean="0">
                <a:solidFill>
                  <a:srgbClr val="FF0000"/>
                </a:solidFill>
              </a:rPr>
              <a:t>cut associated with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e</a:t>
            </a:r>
            <a:r>
              <a:rPr lang="en-US" dirty="0" smtClean="0"/>
              <a:t> in </a:t>
            </a:r>
            <a:r>
              <a:rPr lang="en-US" b="1" dirty="0" smtClean="0">
                <a:solidFill>
                  <a:srgbClr val="0070C0"/>
                </a:solidFill>
              </a:rPr>
              <a:t>G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Gomory-Hu tree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Tree </a:t>
            </a:r>
            <a:r>
              <a:rPr lang="en-US" b="1" smtClean="0">
                <a:solidFill>
                  <a:srgbClr val="0070C0"/>
                </a:solidFill>
              </a:rPr>
              <a:t>T</a:t>
            </a:r>
            <a:r>
              <a:rPr lang="en-US" smtClean="0"/>
              <a:t> is said to be the Gomory-Hu tree for </a:t>
            </a:r>
            <a:r>
              <a:rPr lang="en-US" b="1" smtClean="0">
                <a:solidFill>
                  <a:srgbClr val="0070C0"/>
                </a:solidFill>
              </a:rPr>
              <a:t>G</a:t>
            </a:r>
            <a:r>
              <a:rPr lang="en-US" smtClean="0"/>
              <a:t> if</a:t>
            </a:r>
          </a:p>
          <a:p>
            <a:pPr lvl="1"/>
            <a:r>
              <a:rPr lang="en-US" smtClean="0"/>
              <a:t>For each pair of vertices </a:t>
            </a:r>
            <a:r>
              <a:rPr lang="en-US" b="1" smtClean="0">
                <a:solidFill>
                  <a:srgbClr val="0070C0"/>
                </a:solidFill>
              </a:rPr>
              <a:t>u,v </a:t>
            </a:r>
            <a:r>
              <a:rPr lang="en-US" smtClean="0"/>
              <a:t>in </a:t>
            </a:r>
            <a:r>
              <a:rPr lang="en-US" b="1" smtClean="0">
                <a:solidFill>
                  <a:srgbClr val="0070C0"/>
                </a:solidFill>
              </a:rPr>
              <a:t>V</a:t>
            </a:r>
            <a:r>
              <a:rPr lang="en-US" smtClean="0"/>
              <a:t>, the weight of a minimum </a:t>
            </a:r>
            <a:r>
              <a:rPr lang="en-US" b="1" smtClean="0">
                <a:solidFill>
                  <a:srgbClr val="0070C0"/>
                </a:solidFill>
              </a:rPr>
              <a:t>u-v</a:t>
            </a:r>
            <a:r>
              <a:rPr lang="en-US" smtClean="0"/>
              <a:t> cut in </a:t>
            </a:r>
            <a:r>
              <a:rPr lang="en-US" b="1" smtClean="0">
                <a:solidFill>
                  <a:srgbClr val="0070C0"/>
                </a:solidFill>
              </a:rPr>
              <a:t>G</a:t>
            </a:r>
            <a:r>
              <a:rPr lang="en-US" smtClean="0"/>
              <a:t> is the same as that in </a:t>
            </a:r>
            <a:r>
              <a:rPr lang="en-US" b="1" smtClean="0">
                <a:solidFill>
                  <a:srgbClr val="0070C0"/>
                </a:solidFill>
              </a:rPr>
              <a:t>T</a:t>
            </a:r>
          </a:p>
          <a:p>
            <a:pPr lvl="1"/>
            <a:r>
              <a:rPr lang="en-US" smtClean="0"/>
              <a:t>For each edge </a:t>
            </a:r>
            <a:r>
              <a:rPr lang="en-US" b="1" smtClean="0">
                <a:solidFill>
                  <a:srgbClr val="0070C0"/>
                </a:solidFill>
              </a:rPr>
              <a:t>e</a:t>
            </a:r>
            <a:r>
              <a:rPr lang="en-US" smtClean="0"/>
              <a:t> in </a:t>
            </a:r>
            <a:r>
              <a:rPr lang="en-US" b="1" smtClean="0">
                <a:solidFill>
                  <a:srgbClr val="0070C0"/>
                </a:solidFill>
              </a:rPr>
              <a:t>T</a:t>
            </a:r>
            <a:r>
              <a:rPr lang="en-US" smtClean="0"/>
              <a:t>, </a:t>
            </a:r>
            <a:r>
              <a:rPr lang="en-US" b="1" smtClean="0">
                <a:solidFill>
                  <a:srgbClr val="0070C0"/>
                </a:solidFill>
              </a:rPr>
              <a:t>w’(e) </a:t>
            </a:r>
            <a:r>
              <a:rPr lang="en-US" smtClean="0"/>
              <a:t>is the weight of the cut associated with </a:t>
            </a:r>
            <a:r>
              <a:rPr lang="en-US" b="1" smtClean="0">
                <a:solidFill>
                  <a:srgbClr val="0070C0"/>
                </a:solidFill>
              </a:rPr>
              <a:t>e</a:t>
            </a:r>
            <a:r>
              <a:rPr lang="en-US" smtClean="0"/>
              <a:t> in </a:t>
            </a:r>
            <a:r>
              <a:rPr lang="en-US" b="1" smtClean="0">
                <a:solidFill>
                  <a:srgbClr val="0070C0"/>
                </a:solidFill>
              </a:rPr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Min-cuts again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What does it mean that a set of nodes are well or sparsely interconnected?</a:t>
            </a:r>
          </a:p>
          <a:p>
            <a:endParaRPr lang="en-US" sz="2400" smtClean="0"/>
          </a:p>
          <a:p>
            <a:r>
              <a:rPr lang="en-US" sz="2400" smtClean="0">
                <a:solidFill>
                  <a:srgbClr val="FF9900"/>
                </a:solidFill>
              </a:rPr>
              <a:t>min-cut</a:t>
            </a:r>
            <a:r>
              <a:rPr lang="en-US" sz="2400" smtClean="0"/>
              <a:t>: the min number of edges such that when removed cause the graph to become disconnected</a:t>
            </a:r>
          </a:p>
          <a:p>
            <a:pPr lvl="1"/>
            <a:r>
              <a:rPr lang="en-US" sz="2000" smtClean="0"/>
              <a:t>small min-cut implies sparse connectivity</a:t>
            </a:r>
          </a:p>
          <a:p>
            <a:pPr lvl="1"/>
            <a:r>
              <a:rPr lang="en-US" sz="2000" smtClean="0"/>
              <a:t> </a:t>
            </a:r>
          </a:p>
        </p:txBody>
      </p:sp>
      <p:sp>
        <p:nvSpPr>
          <p:cNvPr id="1029" name="Oval 4"/>
          <p:cNvSpPr>
            <a:spLocks noChangeArrowheads="1"/>
          </p:cNvSpPr>
          <p:nvPr/>
        </p:nvSpPr>
        <p:spPr bwMode="auto">
          <a:xfrm>
            <a:off x="1143000" y="4751388"/>
            <a:ext cx="1485900" cy="18462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30" name="Oval 5"/>
          <p:cNvSpPr>
            <a:spLocks noChangeArrowheads="1"/>
          </p:cNvSpPr>
          <p:nvPr/>
        </p:nvSpPr>
        <p:spPr bwMode="auto">
          <a:xfrm>
            <a:off x="2992438" y="4743450"/>
            <a:ext cx="1485900" cy="18462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2593975" y="5446713"/>
            <a:ext cx="439738" cy="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>
            <a:off x="2524125" y="6132513"/>
            <a:ext cx="561975" cy="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>
            <a:off x="2619375" y="5762625"/>
            <a:ext cx="396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Line 9"/>
          <p:cNvSpPr>
            <a:spLocks noChangeShapeType="1"/>
          </p:cNvSpPr>
          <p:nvPr/>
        </p:nvSpPr>
        <p:spPr bwMode="auto">
          <a:xfrm flipV="1">
            <a:off x="2541588" y="5192713"/>
            <a:ext cx="554037" cy="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5" name="Text Box 10"/>
          <p:cNvSpPr txBox="1">
            <a:spLocks noChangeArrowheads="1"/>
          </p:cNvSpPr>
          <p:nvPr/>
        </p:nvSpPr>
        <p:spPr bwMode="auto">
          <a:xfrm>
            <a:off x="950913" y="6251575"/>
            <a:ext cx="333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</a:rPr>
              <a:t>U</a:t>
            </a:r>
          </a:p>
        </p:txBody>
      </p:sp>
      <p:sp>
        <p:nvSpPr>
          <p:cNvPr id="1036" name="Text Box 11"/>
          <p:cNvSpPr txBox="1">
            <a:spLocks noChangeArrowheads="1"/>
          </p:cNvSpPr>
          <p:nvPr/>
        </p:nvSpPr>
        <p:spPr bwMode="auto">
          <a:xfrm>
            <a:off x="4356100" y="6308725"/>
            <a:ext cx="55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</a:rPr>
              <a:t>V-U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292225" y="4076700"/>
          <a:ext cx="3135313" cy="601663"/>
        </p:xfrm>
        <a:graphic>
          <a:graphicData uri="http://schemas.openxmlformats.org/presentationml/2006/ole">
            <p:oleObj spid="_x0000_s1026" name="Equation" r:id="rId3" imgW="185400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Measuring connectivity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What does it mean that a set of nodes are well interconnected?</a:t>
            </a:r>
          </a:p>
          <a:p>
            <a:endParaRPr lang="en-US" sz="2400" smtClean="0"/>
          </a:p>
          <a:p>
            <a:r>
              <a:rPr lang="en-US" sz="2400" smtClean="0">
                <a:solidFill>
                  <a:srgbClr val="FF9900"/>
                </a:solidFill>
              </a:rPr>
              <a:t>min-cut</a:t>
            </a:r>
            <a:r>
              <a:rPr lang="en-US" sz="2400" smtClean="0"/>
              <a:t>: the min number of edges such that when removed cause the graph to become disconnected</a:t>
            </a:r>
          </a:p>
          <a:p>
            <a:pPr lvl="1"/>
            <a:r>
              <a:rPr lang="en-US" sz="2000" smtClean="0">
                <a:solidFill>
                  <a:srgbClr val="FF0000"/>
                </a:solidFill>
              </a:rPr>
              <a:t>not always a good idea!</a:t>
            </a:r>
          </a:p>
        </p:txBody>
      </p:sp>
      <p:sp>
        <p:nvSpPr>
          <p:cNvPr id="35844" name="Oval 4"/>
          <p:cNvSpPr>
            <a:spLocks noChangeArrowheads="1"/>
          </p:cNvSpPr>
          <p:nvPr/>
        </p:nvSpPr>
        <p:spPr bwMode="auto">
          <a:xfrm>
            <a:off x="1143000" y="4751388"/>
            <a:ext cx="1485900" cy="18462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5845" name="Oval 5"/>
          <p:cNvSpPr>
            <a:spLocks noChangeArrowheads="1"/>
          </p:cNvSpPr>
          <p:nvPr/>
        </p:nvSpPr>
        <p:spPr bwMode="auto">
          <a:xfrm>
            <a:off x="2992438" y="4743450"/>
            <a:ext cx="1485900" cy="18462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2593975" y="5446713"/>
            <a:ext cx="439738" cy="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2524125" y="6132513"/>
            <a:ext cx="561975" cy="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2619375" y="5762625"/>
            <a:ext cx="396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 flipV="1">
            <a:off x="2541588" y="5192713"/>
            <a:ext cx="554037" cy="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0" name="Oval 10"/>
          <p:cNvSpPr>
            <a:spLocks noChangeArrowheads="1"/>
          </p:cNvSpPr>
          <p:nvPr/>
        </p:nvSpPr>
        <p:spPr bwMode="auto">
          <a:xfrm>
            <a:off x="5478463" y="3957638"/>
            <a:ext cx="2435225" cy="2592387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5851" name="Oval 11"/>
          <p:cNvSpPr>
            <a:spLocks noChangeArrowheads="1"/>
          </p:cNvSpPr>
          <p:nvPr/>
        </p:nvSpPr>
        <p:spPr bwMode="auto">
          <a:xfrm>
            <a:off x="8413750" y="5091113"/>
            <a:ext cx="193675" cy="19367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7842250" y="4835525"/>
            <a:ext cx="571500" cy="298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flipV="1">
            <a:off x="7842250" y="5257800"/>
            <a:ext cx="615950" cy="447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950913" y="6251575"/>
            <a:ext cx="333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</a:rPr>
              <a:t>U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5364163" y="6237288"/>
            <a:ext cx="333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</a:rPr>
              <a:t>U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4356100" y="6308725"/>
            <a:ext cx="55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</a:rPr>
              <a:t>V-U</a:t>
            </a: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8172450" y="6237288"/>
            <a:ext cx="552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</a:rPr>
              <a:t>V-U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Graph expansion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Normalize the cut by the size of the smallest component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FF9900"/>
                </a:solidFill>
              </a:rPr>
              <a:t>Cut ratio</a:t>
            </a:r>
            <a:r>
              <a:rPr lang="en-US" sz="2800" smtClean="0"/>
              <a:t>:</a:t>
            </a:r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FF9900"/>
                </a:solidFill>
              </a:rPr>
              <a:t>Graph expansion</a:t>
            </a:r>
            <a:r>
              <a:rPr lang="en-US" sz="2800" smtClean="0"/>
              <a:t>:</a:t>
            </a:r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We will now see how the graph expansion relates to the eigenvalue of the adjacency matrix </a:t>
            </a:r>
            <a:r>
              <a:rPr lang="en-US" sz="2800" smtClean="0">
                <a:solidFill>
                  <a:schemeClr val="hlink"/>
                </a:solidFill>
              </a:rPr>
              <a:t>A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555875" y="4005263"/>
          <a:ext cx="3152775" cy="849312"/>
        </p:xfrm>
        <a:graphic>
          <a:graphicData uri="http://schemas.openxmlformats.org/presentationml/2006/ole">
            <p:oleObj spid="_x0000_s2050" name="Equation" r:id="rId3" imgW="1650960" imgH="44424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013075" y="2651125"/>
          <a:ext cx="2279650" cy="849313"/>
        </p:xfrm>
        <a:graphic>
          <a:graphicData uri="http://schemas.openxmlformats.org/presentationml/2006/ole">
            <p:oleObj spid="_x0000_s2051" name="Equation" r:id="rId4" imgW="119376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Spectral analysis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Laplacian matrix </a:t>
            </a:r>
            <a:r>
              <a:rPr lang="en-US" smtClean="0">
                <a:solidFill>
                  <a:schemeClr val="hlink"/>
                </a:solidFill>
              </a:rPr>
              <a:t>L = D – A</a:t>
            </a:r>
            <a:r>
              <a:rPr lang="en-US" smtClean="0"/>
              <a:t> where</a:t>
            </a:r>
          </a:p>
          <a:p>
            <a:pPr lvl="1"/>
            <a:r>
              <a:rPr lang="en-US" smtClean="0">
                <a:solidFill>
                  <a:schemeClr val="hlink"/>
                </a:solidFill>
              </a:rPr>
              <a:t>A</a:t>
            </a:r>
            <a:r>
              <a:rPr lang="en-US" smtClean="0"/>
              <a:t> = the adjacency matrix</a:t>
            </a:r>
          </a:p>
          <a:p>
            <a:pPr lvl="1"/>
            <a:r>
              <a:rPr lang="en-US" smtClean="0">
                <a:solidFill>
                  <a:schemeClr val="hlink"/>
                </a:solidFill>
              </a:rPr>
              <a:t>D = diag(d</a:t>
            </a:r>
            <a:r>
              <a:rPr lang="en-US" baseline="-25000" smtClean="0">
                <a:solidFill>
                  <a:schemeClr val="hlink"/>
                </a:solidFill>
              </a:rPr>
              <a:t>1</a:t>
            </a:r>
            <a:r>
              <a:rPr lang="en-US" smtClean="0">
                <a:solidFill>
                  <a:schemeClr val="hlink"/>
                </a:solidFill>
              </a:rPr>
              <a:t>,d</a:t>
            </a:r>
            <a:r>
              <a:rPr lang="en-US" baseline="-25000" smtClean="0">
                <a:solidFill>
                  <a:schemeClr val="hlink"/>
                </a:solidFill>
              </a:rPr>
              <a:t>2</a:t>
            </a:r>
            <a:r>
              <a:rPr lang="en-US" smtClean="0">
                <a:solidFill>
                  <a:schemeClr val="hlink"/>
                </a:solidFill>
              </a:rPr>
              <a:t>,…,d</a:t>
            </a:r>
            <a:r>
              <a:rPr lang="en-US" baseline="-25000" smtClean="0">
                <a:solidFill>
                  <a:schemeClr val="hlink"/>
                </a:solidFill>
              </a:rPr>
              <a:t>n</a:t>
            </a:r>
            <a:r>
              <a:rPr lang="en-US" smtClean="0">
                <a:solidFill>
                  <a:schemeClr val="hlink"/>
                </a:solidFill>
              </a:rPr>
              <a:t>)</a:t>
            </a:r>
          </a:p>
          <a:p>
            <a:pPr lvl="2"/>
            <a:r>
              <a:rPr lang="en-US" smtClean="0">
                <a:solidFill>
                  <a:schemeClr val="hlink"/>
                </a:solidFill>
              </a:rPr>
              <a:t>d</a:t>
            </a:r>
            <a:r>
              <a:rPr lang="en-US" baseline="-25000" smtClean="0">
                <a:solidFill>
                  <a:schemeClr val="hlink"/>
                </a:solidFill>
              </a:rPr>
              <a:t>i</a:t>
            </a:r>
            <a:r>
              <a:rPr lang="en-US" smtClean="0"/>
              <a:t> = degree of node </a:t>
            </a:r>
            <a:r>
              <a:rPr lang="en-US" smtClean="0">
                <a:solidFill>
                  <a:schemeClr val="hlink"/>
                </a:solidFill>
              </a:rPr>
              <a:t>i</a:t>
            </a:r>
          </a:p>
          <a:p>
            <a:endParaRPr lang="en-US" smtClean="0"/>
          </a:p>
          <a:p>
            <a:r>
              <a:rPr lang="en-US" smtClean="0"/>
              <a:t>Therefore</a:t>
            </a:r>
          </a:p>
          <a:p>
            <a:pPr lvl="1"/>
            <a:r>
              <a:rPr lang="en-US" smtClean="0">
                <a:solidFill>
                  <a:schemeClr val="hlink"/>
                </a:solidFill>
              </a:rPr>
              <a:t>L(i,i) = d</a:t>
            </a:r>
            <a:r>
              <a:rPr lang="en-US" baseline="-25000" smtClean="0">
                <a:solidFill>
                  <a:schemeClr val="hlink"/>
                </a:solidFill>
              </a:rPr>
              <a:t>i</a:t>
            </a:r>
            <a:endParaRPr lang="en-US" smtClean="0">
              <a:solidFill>
                <a:schemeClr val="hlink"/>
              </a:solidFill>
            </a:endParaRPr>
          </a:p>
          <a:p>
            <a:pPr lvl="1"/>
            <a:r>
              <a:rPr lang="en-US" smtClean="0">
                <a:solidFill>
                  <a:schemeClr val="hlink"/>
                </a:solidFill>
              </a:rPr>
              <a:t>L(i,j) = -1</a:t>
            </a:r>
            <a:r>
              <a:rPr lang="en-US" smtClean="0"/>
              <a:t>, if there is an edge </a:t>
            </a:r>
            <a:r>
              <a:rPr lang="en-US" smtClean="0">
                <a:solidFill>
                  <a:schemeClr val="hlink"/>
                </a:solidFill>
              </a:rPr>
              <a:t>(i,j)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Laplacian Matrix properties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matrix </a:t>
            </a:r>
            <a:r>
              <a:rPr lang="en-US" smtClean="0">
                <a:solidFill>
                  <a:schemeClr val="hlink"/>
                </a:solidFill>
              </a:rPr>
              <a:t>L</a:t>
            </a:r>
            <a:r>
              <a:rPr lang="en-US" smtClean="0"/>
              <a:t> is </a:t>
            </a:r>
            <a:r>
              <a:rPr lang="en-US" smtClean="0">
                <a:solidFill>
                  <a:srgbClr val="FF9900"/>
                </a:solidFill>
              </a:rPr>
              <a:t>symmetric</a:t>
            </a:r>
            <a:r>
              <a:rPr lang="en-US" smtClean="0"/>
              <a:t> and </a:t>
            </a:r>
            <a:r>
              <a:rPr lang="en-US" smtClean="0">
                <a:solidFill>
                  <a:srgbClr val="FF9900"/>
                </a:solidFill>
              </a:rPr>
              <a:t>positive semi-definite</a:t>
            </a:r>
          </a:p>
          <a:p>
            <a:pPr lvl="1"/>
            <a:r>
              <a:rPr lang="en-US" smtClean="0"/>
              <a:t>all eigenvalues of </a:t>
            </a:r>
            <a:r>
              <a:rPr lang="en-US" smtClean="0">
                <a:solidFill>
                  <a:schemeClr val="hlink"/>
                </a:solidFill>
              </a:rPr>
              <a:t>L</a:t>
            </a:r>
            <a:r>
              <a:rPr lang="en-US" smtClean="0"/>
              <a:t> are positive</a:t>
            </a:r>
          </a:p>
          <a:p>
            <a:pPr lvl="1"/>
            <a:endParaRPr lang="en-US" smtClean="0"/>
          </a:p>
          <a:p>
            <a:r>
              <a:rPr lang="en-US" smtClean="0"/>
              <a:t>The matrix L has 0 as an eigenvalue, and corresponding eigenvector </a:t>
            </a:r>
            <a:r>
              <a:rPr lang="en-US" smtClean="0">
                <a:solidFill>
                  <a:schemeClr val="hlink"/>
                </a:solidFill>
              </a:rPr>
              <a:t>w</a:t>
            </a:r>
            <a:r>
              <a:rPr lang="en-US" baseline="-25000" smtClean="0">
                <a:solidFill>
                  <a:schemeClr val="hlink"/>
                </a:solidFill>
              </a:rPr>
              <a:t>1</a:t>
            </a:r>
            <a:r>
              <a:rPr lang="en-US" smtClean="0">
                <a:solidFill>
                  <a:schemeClr val="hlink"/>
                </a:solidFill>
              </a:rPr>
              <a:t> = (1,1,…,1)</a:t>
            </a:r>
          </a:p>
          <a:p>
            <a:pPr lvl="1"/>
            <a:r>
              <a:rPr lang="el-GR" smtClean="0">
                <a:solidFill>
                  <a:schemeClr val="hlink"/>
                </a:solidFill>
              </a:rPr>
              <a:t>λ</a:t>
            </a:r>
            <a:r>
              <a:rPr lang="fi-FI" baseline="-25000" smtClean="0">
                <a:solidFill>
                  <a:schemeClr val="hlink"/>
                </a:solidFill>
              </a:rPr>
              <a:t>1</a:t>
            </a:r>
            <a:r>
              <a:rPr lang="fi-FI" smtClean="0">
                <a:solidFill>
                  <a:schemeClr val="hlink"/>
                </a:solidFill>
              </a:rPr>
              <a:t> = 0</a:t>
            </a:r>
            <a:r>
              <a:rPr lang="fi-FI" smtClean="0"/>
              <a:t> is the smallest eigenvalue</a:t>
            </a:r>
            <a:endParaRPr lang="el-GR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Min s-t cut problem</a:t>
            </a:r>
          </a:p>
          <a:p>
            <a:r>
              <a:rPr lang="en-US" smtClean="0"/>
              <a:t>Min cut problem</a:t>
            </a:r>
          </a:p>
          <a:p>
            <a:r>
              <a:rPr lang="en-US" smtClean="0"/>
              <a:t>Multiway cut</a:t>
            </a:r>
          </a:p>
          <a:p>
            <a:r>
              <a:rPr lang="en-US" smtClean="0"/>
              <a:t>Minimum k-cut</a:t>
            </a:r>
          </a:p>
          <a:p>
            <a:r>
              <a:rPr lang="en-US" smtClean="0"/>
              <a:t>Other normalized cuts and spectral graph partitionings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second smallest eigenvalue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second smallest eigenvalue (also known as </a:t>
            </a:r>
            <a:r>
              <a:rPr lang="en-US" smtClean="0">
                <a:solidFill>
                  <a:srgbClr val="FF9900"/>
                </a:solidFill>
              </a:rPr>
              <a:t>Fielder value</a:t>
            </a:r>
            <a:r>
              <a:rPr lang="en-US" smtClean="0"/>
              <a:t>) </a:t>
            </a:r>
            <a:r>
              <a:rPr lang="el-GR" smtClean="0">
                <a:solidFill>
                  <a:schemeClr val="hlink"/>
                </a:solidFill>
              </a:rPr>
              <a:t>λ</a:t>
            </a:r>
            <a:r>
              <a:rPr lang="fi-FI" baseline="-25000" smtClean="0">
                <a:solidFill>
                  <a:schemeClr val="hlink"/>
                </a:solidFill>
              </a:rPr>
              <a:t>2</a:t>
            </a:r>
            <a:r>
              <a:rPr lang="fi-FI" smtClean="0"/>
              <a:t> satisfies</a:t>
            </a:r>
          </a:p>
          <a:p>
            <a:endParaRPr lang="fi-FI" smtClean="0"/>
          </a:p>
          <a:p>
            <a:endParaRPr lang="fi-FI" smtClean="0"/>
          </a:p>
          <a:p>
            <a:r>
              <a:rPr lang="fi-FI" smtClean="0"/>
              <a:t>The vector that minimizes </a:t>
            </a:r>
            <a:r>
              <a:rPr lang="el-GR" smtClean="0">
                <a:solidFill>
                  <a:schemeClr val="hlink"/>
                </a:solidFill>
              </a:rPr>
              <a:t>λ</a:t>
            </a:r>
            <a:r>
              <a:rPr lang="fi-FI" baseline="-25000" smtClean="0">
                <a:solidFill>
                  <a:schemeClr val="hlink"/>
                </a:solidFill>
              </a:rPr>
              <a:t>2</a:t>
            </a:r>
            <a:r>
              <a:rPr lang="fi-FI" smtClean="0"/>
              <a:t> is called the </a:t>
            </a:r>
            <a:r>
              <a:rPr lang="fi-FI" smtClean="0">
                <a:solidFill>
                  <a:srgbClr val="FF9900"/>
                </a:solidFill>
              </a:rPr>
              <a:t>Fielder</a:t>
            </a:r>
            <a:r>
              <a:rPr lang="fi-FI" smtClean="0"/>
              <a:t> </a:t>
            </a:r>
            <a:r>
              <a:rPr lang="fi-FI" smtClean="0">
                <a:solidFill>
                  <a:srgbClr val="FF9900"/>
                </a:solidFill>
              </a:rPr>
              <a:t>vector</a:t>
            </a:r>
            <a:r>
              <a:rPr lang="fi-FI" smtClean="0"/>
              <a:t>. It minimizes </a:t>
            </a:r>
            <a:endParaRPr lang="el-GR" smtClean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843213" y="2852738"/>
          <a:ext cx="2733675" cy="750887"/>
        </p:xfrm>
        <a:graphic>
          <a:graphicData uri="http://schemas.openxmlformats.org/presentationml/2006/ole">
            <p:oleObj spid="_x0000_s3074" name="Equation" r:id="rId3" imgW="1155600" imgH="31716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692275" y="5027613"/>
          <a:ext cx="3311525" cy="1481137"/>
        </p:xfrm>
        <a:graphic>
          <a:graphicData uri="http://schemas.openxmlformats.org/presentationml/2006/ole">
            <p:oleObj spid="_x0000_s3075" name="Equation" r:id="rId4" imgW="1409400" imgH="685800" progId="Equation.3">
              <p:embed/>
            </p:oleObj>
          </a:graphicData>
        </a:graphic>
      </p:graphicFrame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5103813" y="5419725"/>
            <a:ext cx="12398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alibri" pitchFamily="34" charset="0"/>
              </a:rPr>
              <a:t>where</a:t>
            </a:r>
            <a:r>
              <a:rPr lang="en-US" sz="2400">
                <a:latin typeface="Calibri" pitchFamily="34" charset="0"/>
              </a:rPr>
              <a:t> </a:t>
            </a: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6486525" y="5392738"/>
          <a:ext cx="1358900" cy="620712"/>
        </p:xfrm>
        <a:graphic>
          <a:graphicData uri="http://schemas.openxmlformats.org/presentationml/2006/ole">
            <p:oleObj spid="_x0000_s3076" name="Equation" r:id="rId5" imgW="583920" imgH="266400" progId="Equation.3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Spectral ordering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The values of </a:t>
            </a:r>
            <a:r>
              <a:rPr lang="en-US" sz="2400" smtClean="0">
                <a:solidFill>
                  <a:schemeClr val="hlink"/>
                </a:solidFill>
              </a:rPr>
              <a:t>x</a:t>
            </a:r>
            <a:r>
              <a:rPr lang="en-US" sz="2400" smtClean="0"/>
              <a:t> minimize</a:t>
            </a:r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400" smtClean="0"/>
              <a:t>For weighted matrices</a:t>
            </a:r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400" smtClean="0"/>
              <a:t>The ordering according to the </a:t>
            </a:r>
            <a:r>
              <a:rPr lang="en-US" sz="2400" smtClean="0">
                <a:solidFill>
                  <a:schemeClr val="hlink"/>
                </a:solidFill>
              </a:rPr>
              <a:t>x</a:t>
            </a:r>
            <a:r>
              <a:rPr lang="en-US" sz="2400" baseline="-25000" smtClean="0">
                <a:solidFill>
                  <a:schemeClr val="hlink"/>
                </a:solidFill>
              </a:rPr>
              <a:t>i</a:t>
            </a:r>
            <a:r>
              <a:rPr lang="en-US" sz="2400" smtClean="0">
                <a:solidFill>
                  <a:schemeClr val="hlink"/>
                </a:solidFill>
              </a:rPr>
              <a:t> </a:t>
            </a:r>
            <a:r>
              <a:rPr lang="en-US" sz="2400" smtClean="0"/>
              <a:t>values will group similar (connected) nodes together</a:t>
            </a:r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400" smtClean="0"/>
              <a:t>Physical interpretation: The stable state of springs placed on the edges of the graph  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843213" y="2060575"/>
          <a:ext cx="1728787" cy="930275"/>
        </p:xfrm>
        <a:graphic>
          <a:graphicData uri="http://schemas.openxmlformats.org/presentationml/2006/ole">
            <p:oleObj spid="_x0000_s4098" name="Equation" r:id="rId3" imgW="1104840" imgH="68580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916238" y="3284538"/>
          <a:ext cx="1881187" cy="941387"/>
        </p:xfrm>
        <a:graphic>
          <a:graphicData uri="http://schemas.openxmlformats.org/presentationml/2006/ole">
            <p:oleObj spid="_x0000_s4099" name="Equation" r:id="rId4" imgW="1371600" imgH="68580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4932363" y="2276475"/>
          <a:ext cx="935037" cy="427038"/>
        </p:xfrm>
        <a:graphic>
          <a:graphicData uri="http://schemas.openxmlformats.org/presentationml/2006/ole">
            <p:oleObj spid="_x0000_s4100" name="Equation" r:id="rId5" imgW="583920" imgH="26640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5292725" y="3500438"/>
          <a:ext cx="935038" cy="427037"/>
        </p:xfrm>
        <a:graphic>
          <a:graphicData uri="http://schemas.openxmlformats.org/presentationml/2006/ole">
            <p:oleObj spid="_x0000_s4101" name="Equation" r:id="rId6" imgW="58392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Spectral partition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Partition the nodes according to the ordering induced by the Fielder vector</a:t>
            </a:r>
          </a:p>
          <a:p>
            <a:r>
              <a:rPr lang="en-US" sz="2800" smtClean="0"/>
              <a:t>If </a:t>
            </a:r>
            <a:r>
              <a:rPr lang="en-US" sz="2800" smtClean="0">
                <a:solidFill>
                  <a:schemeClr val="hlink"/>
                </a:solidFill>
              </a:rPr>
              <a:t>u = (u</a:t>
            </a:r>
            <a:r>
              <a:rPr lang="en-US" sz="2800" baseline="-25000" smtClean="0">
                <a:solidFill>
                  <a:schemeClr val="hlink"/>
                </a:solidFill>
              </a:rPr>
              <a:t>1</a:t>
            </a:r>
            <a:r>
              <a:rPr lang="en-US" sz="2800" smtClean="0">
                <a:solidFill>
                  <a:schemeClr val="hlink"/>
                </a:solidFill>
              </a:rPr>
              <a:t>,u</a:t>
            </a:r>
            <a:r>
              <a:rPr lang="en-US" sz="2800" baseline="-25000" smtClean="0">
                <a:solidFill>
                  <a:schemeClr val="hlink"/>
                </a:solidFill>
              </a:rPr>
              <a:t>2</a:t>
            </a:r>
            <a:r>
              <a:rPr lang="en-US" sz="2800" smtClean="0">
                <a:solidFill>
                  <a:schemeClr val="hlink"/>
                </a:solidFill>
              </a:rPr>
              <a:t>,…,u</a:t>
            </a:r>
            <a:r>
              <a:rPr lang="en-US" sz="2800" baseline="-25000" smtClean="0">
                <a:solidFill>
                  <a:schemeClr val="hlink"/>
                </a:solidFill>
              </a:rPr>
              <a:t>n</a:t>
            </a:r>
            <a:r>
              <a:rPr lang="en-US" sz="2800" smtClean="0">
                <a:solidFill>
                  <a:schemeClr val="hlink"/>
                </a:solidFill>
              </a:rPr>
              <a:t>)</a:t>
            </a:r>
            <a:r>
              <a:rPr lang="en-US" sz="2800" smtClean="0"/>
              <a:t> is the Fielder vector, then split nodes according to a value </a:t>
            </a:r>
            <a:r>
              <a:rPr lang="en-US" sz="2800" smtClean="0">
                <a:solidFill>
                  <a:srgbClr val="FF9900"/>
                </a:solidFill>
              </a:rPr>
              <a:t>s</a:t>
            </a:r>
          </a:p>
          <a:p>
            <a:pPr lvl="1"/>
            <a:r>
              <a:rPr lang="en-US" sz="2400" smtClean="0">
                <a:solidFill>
                  <a:srgbClr val="CC0000"/>
                </a:solidFill>
              </a:rPr>
              <a:t>bisection</a:t>
            </a:r>
            <a:r>
              <a:rPr lang="en-US" sz="2400" smtClean="0"/>
              <a:t>: </a:t>
            </a:r>
            <a:r>
              <a:rPr lang="en-US" sz="2400" smtClean="0">
                <a:solidFill>
                  <a:srgbClr val="FF9900"/>
                </a:solidFill>
              </a:rPr>
              <a:t>s</a:t>
            </a:r>
            <a:r>
              <a:rPr lang="en-US" sz="2400" smtClean="0"/>
              <a:t> is the median value in </a:t>
            </a:r>
            <a:r>
              <a:rPr lang="en-US" sz="2400" smtClean="0">
                <a:solidFill>
                  <a:schemeClr val="hlink"/>
                </a:solidFill>
              </a:rPr>
              <a:t>u</a:t>
            </a:r>
          </a:p>
          <a:p>
            <a:pPr lvl="1"/>
            <a:r>
              <a:rPr lang="en-US" sz="2400" smtClean="0">
                <a:solidFill>
                  <a:srgbClr val="CC0000"/>
                </a:solidFill>
              </a:rPr>
              <a:t>ratio cut</a:t>
            </a:r>
            <a:r>
              <a:rPr lang="en-US" sz="2400" smtClean="0"/>
              <a:t>: </a:t>
            </a:r>
            <a:r>
              <a:rPr lang="en-US" sz="2400" smtClean="0">
                <a:solidFill>
                  <a:srgbClr val="FF9900"/>
                </a:solidFill>
              </a:rPr>
              <a:t>s</a:t>
            </a:r>
            <a:r>
              <a:rPr lang="en-US" sz="2400" smtClean="0"/>
              <a:t> is the value that minimizes </a:t>
            </a:r>
            <a:r>
              <a:rPr lang="el-GR" sz="2400" smtClean="0">
                <a:solidFill>
                  <a:schemeClr val="hlink"/>
                </a:solidFill>
              </a:rPr>
              <a:t>α</a:t>
            </a:r>
          </a:p>
          <a:p>
            <a:pPr lvl="1"/>
            <a:r>
              <a:rPr lang="en-US" sz="2400" smtClean="0">
                <a:solidFill>
                  <a:srgbClr val="CC0000"/>
                </a:solidFill>
              </a:rPr>
              <a:t>sign</a:t>
            </a:r>
            <a:r>
              <a:rPr lang="en-US" sz="2400" smtClean="0"/>
              <a:t>: separate positive and negative values (</a:t>
            </a:r>
            <a:r>
              <a:rPr lang="en-US" sz="2400" smtClean="0">
                <a:solidFill>
                  <a:srgbClr val="FF9900"/>
                </a:solidFill>
              </a:rPr>
              <a:t>s=0</a:t>
            </a:r>
            <a:r>
              <a:rPr lang="en-US" sz="2400" smtClean="0"/>
              <a:t>)</a:t>
            </a:r>
          </a:p>
          <a:p>
            <a:pPr lvl="1"/>
            <a:r>
              <a:rPr lang="en-US" sz="2400" smtClean="0">
                <a:solidFill>
                  <a:srgbClr val="CC0000"/>
                </a:solidFill>
              </a:rPr>
              <a:t>gap</a:t>
            </a:r>
            <a:r>
              <a:rPr lang="en-US" sz="2400" smtClean="0"/>
              <a:t>: separate according to the largest gap in the values of </a:t>
            </a:r>
            <a:r>
              <a:rPr lang="en-US" sz="2400" smtClean="0">
                <a:solidFill>
                  <a:schemeClr val="hlink"/>
                </a:solidFill>
              </a:rPr>
              <a:t>u</a:t>
            </a:r>
          </a:p>
          <a:p>
            <a:r>
              <a:rPr lang="en-US" sz="2800" smtClean="0"/>
              <a:t>This works well (provably for special cases)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Fielder Value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6815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smtClean="0"/>
              <a:t>The value </a:t>
            </a:r>
            <a:r>
              <a:rPr lang="en-US" sz="2000" smtClean="0">
                <a:solidFill>
                  <a:schemeClr val="hlink"/>
                </a:solidFill>
              </a:rPr>
              <a:t>λ</a:t>
            </a:r>
            <a:r>
              <a:rPr lang="en-US" sz="2000" baseline="-25000" smtClean="0">
                <a:solidFill>
                  <a:schemeClr val="hlink"/>
                </a:solidFill>
              </a:rPr>
              <a:t>2</a:t>
            </a:r>
            <a:r>
              <a:rPr lang="en-US" sz="2000" smtClean="0"/>
              <a:t> is a good approximation of the graph expansion</a:t>
            </a:r>
          </a:p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</a:pPr>
            <a:r>
              <a:rPr lang="en-US" sz="2000" smtClean="0"/>
              <a:t>For the </a:t>
            </a:r>
            <a:r>
              <a:rPr lang="en-US" sz="2000" smtClean="0">
                <a:solidFill>
                  <a:srgbClr val="FF9900"/>
                </a:solidFill>
              </a:rPr>
              <a:t>minimum ratio cut</a:t>
            </a:r>
            <a:r>
              <a:rPr lang="en-US" sz="2000" smtClean="0"/>
              <a:t> of the </a:t>
            </a:r>
            <a:r>
              <a:rPr lang="en-US" sz="2000" smtClean="0">
                <a:solidFill>
                  <a:srgbClr val="009900"/>
                </a:solidFill>
              </a:rPr>
              <a:t>Fielder vector</a:t>
            </a:r>
            <a:r>
              <a:rPr lang="en-US" sz="2000" smtClean="0"/>
              <a:t> we have that</a:t>
            </a:r>
          </a:p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</a:pPr>
            <a:r>
              <a:rPr lang="en-US" sz="2000" smtClean="0"/>
              <a:t>If the max degree </a:t>
            </a:r>
            <a:r>
              <a:rPr lang="en-US" sz="2000" smtClean="0">
                <a:solidFill>
                  <a:schemeClr val="hlink"/>
                </a:solidFill>
              </a:rPr>
              <a:t>d</a:t>
            </a:r>
            <a:r>
              <a:rPr lang="en-US" sz="2000" smtClean="0"/>
              <a:t> is bounded we obtain a good approximation of the minimum expansion cut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339975" y="2133600"/>
          <a:ext cx="2160588" cy="706438"/>
        </p:xfrm>
        <a:graphic>
          <a:graphicData uri="http://schemas.openxmlformats.org/presentationml/2006/ole">
            <p:oleObj spid="_x0000_s5122" name="Equation" r:id="rId3" imgW="1282680" imgH="41904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2339975" y="2924175"/>
          <a:ext cx="2736850" cy="657225"/>
        </p:xfrm>
        <a:graphic>
          <a:graphicData uri="http://schemas.openxmlformats.org/presentationml/2006/ole">
            <p:oleObj spid="_x0000_s5123" name="Equation" r:id="rId4" imgW="1638000" imgH="393480" progId="Equation.3">
              <p:embed/>
            </p:oleObj>
          </a:graphicData>
        </a:graphic>
      </p:graphicFrame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5508625" y="2492375"/>
            <a:ext cx="257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  <a:latin typeface="Calibri" pitchFamily="34" charset="0"/>
              </a:rPr>
              <a:t>d</a:t>
            </a:r>
            <a:r>
              <a:rPr lang="en-US" sz="2000">
                <a:latin typeface="Calibri" pitchFamily="34" charset="0"/>
              </a:rPr>
              <a:t> = maximum degree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2843213" y="4292600"/>
          <a:ext cx="1800225" cy="706438"/>
        </p:xfrm>
        <a:graphic>
          <a:graphicData uri="http://schemas.openxmlformats.org/presentationml/2006/ole">
            <p:oleObj spid="_x0000_s5124" name="Equation" r:id="rId5" imgW="10666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Conductance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351837" cy="4525962"/>
          </a:xfrm>
        </p:spPr>
        <p:txBody>
          <a:bodyPr/>
          <a:lstStyle/>
          <a:p>
            <a:r>
              <a:rPr lang="en-US" smtClean="0"/>
              <a:t>The expansion does not capture the inter-cluster similarity well</a:t>
            </a:r>
          </a:p>
          <a:p>
            <a:pPr lvl="1"/>
            <a:r>
              <a:rPr lang="en-US" smtClean="0"/>
              <a:t>The nodes with high degree are more important</a:t>
            </a:r>
          </a:p>
          <a:p>
            <a:r>
              <a:rPr lang="en-US" smtClean="0">
                <a:solidFill>
                  <a:srgbClr val="FF9900"/>
                </a:solidFill>
              </a:rPr>
              <a:t>Graph Conductance</a:t>
            </a:r>
          </a:p>
          <a:p>
            <a:endParaRPr lang="en-US" smtClean="0">
              <a:solidFill>
                <a:srgbClr val="FF9900"/>
              </a:solidFill>
            </a:endParaRPr>
          </a:p>
          <a:p>
            <a:endParaRPr lang="en-US" smtClean="0">
              <a:solidFill>
                <a:srgbClr val="FF9900"/>
              </a:solidFill>
            </a:endParaRPr>
          </a:p>
          <a:p>
            <a:pPr lvl="1"/>
            <a:r>
              <a:rPr lang="en-US" smtClean="0">
                <a:solidFill>
                  <a:srgbClr val="FF9900"/>
                </a:solidFill>
              </a:rPr>
              <a:t> </a:t>
            </a:r>
            <a:r>
              <a:rPr lang="en-US" sz="2400" smtClean="0"/>
              <a:t>weighted degrees of nodes in U</a:t>
            </a:r>
            <a:endParaRPr lang="en-US" sz="2400" baseline="30000" smtClean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411413" y="3810000"/>
          <a:ext cx="3662362" cy="801688"/>
        </p:xfrm>
        <a:graphic>
          <a:graphicData uri="http://schemas.openxmlformats.org/presentationml/2006/ole">
            <p:oleObj spid="_x0000_s6146" name="Equation" r:id="rId3" imgW="1917360" imgH="41904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331913" y="5516563"/>
          <a:ext cx="2376487" cy="738187"/>
        </p:xfrm>
        <a:graphic>
          <a:graphicData uri="http://schemas.openxmlformats.org/presentationml/2006/ole">
            <p:oleObj spid="_x0000_s6147" name="Equation" r:id="rId4" imgW="114300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Conductance and random walks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Consider the normalized stochastic matrix </a:t>
            </a:r>
            <a:r>
              <a:rPr lang="en-US" sz="2400" dirty="0">
                <a:solidFill>
                  <a:schemeClr val="hlink"/>
                </a:solidFill>
              </a:rPr>
              <a:t>M = D</a:t>
            </a:r>
            <a:r>
              <a:rPr lang="en-US" sz="2400" baseline="30000" dirty="0">
                <a:solidFill>
                  <a:schemeClr val="hlink"/>
                </a:solidFill>
              </a:rPr>
              <a:t>-1</a:t>
            </a:r>
            <a:r>
              <a:rPr lang="en-US" sz="2400" dirty="0">
                <a:solidFill>
                  <a:schemeClr val="hlink"/>
                </a:solidFill>
              </a:rPr>
              <a:t>A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The conductance of the Markov Chain M is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/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000" dirty="0" smtClean="0"/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 smtClean="0"/>
              <a:t>the </a:t>
            </a:r>
            <a:r>
              <a:rPr lang="en-US" sz="2000" dirty="0"/>
              <a:t>probability that the random walk escapes set </a:t>
            </a:r>
            <a:r>
              <a:rPr lang="en-US" sz="2000" dirty="0">
                <a:solidFill>
                  <a:schemeClr val="hlink"/>
                </a:solidFill>
              </a:rPr>
              <a:t>U</a:t>
            </a:r>
            <a:r>
              <a:rPr lang="en-US" sz="2000" dirty="0"/>
              <a:t>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The conductance of the graph is the same as that of the Markov Chain, </a:t>
            </a:r>
            <a:r>
              <a:rPr lang="el-GR" sz="2400" dirty="0">
                <a:solidFill>
                  <a:srgbClr val="009900"/>
                </a:solidFill>
                <a:cs typeface="Tahoma" pitchFamily="34" charset="0"/>
              </a:rPr>
              <a:t>φ</a:t>
            </a:r>
            <a:r>
              <a:rPr lang="fi-FI" sz="2400" dirty="0">
                <a:solidFill>
                  <a:srgbClr val="009900"/>
                </a:solidFill>
                <a:cs typeface="Tahoma" pitchFamily="34" charset="0"/>
              </a:rPr>
              <a:t>(A) = </a:t>
            </a:r>
            <a:r>
              <a:rPr lang="el-GR" sz="2400" dirty="0">
                <a:solidFill>
                  <a:srgbClr val="009900"/>
                </a:solidFill>
                <a:cs typeface="Tahoma" pitchFamily="34" charset="0"/>
              </a:rPr>
              <a:t>φ</a:t>
            </a:r>
            <a:r>
              <a:rPr lang="fi-FI" sz="2400" dirty="0">
                <a:solidFill>
                  <a:srgbClr val="009900"/>
                </a:solidFill>
                <a:cs typeface="Tahoma" pitchFamily="34" charset="0"/>
              </a:rPr>
              <a:t>(M)</a:t>
            </a:r>
            <a:r>
              <a:rPr lang="fi-FI" sz="2400" dirty="0">
                <a:cs typeface="Tahoma" pitchFamily="34" charset="0"/>
              </a:rPr>
              <a:t> </a:t>
            </a:r>
            <a:endParaRPr lang="en-US" sz="2400" dirty="0">
              <a:solidFill>
                <a:srgbClr val="FF9900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Conductance </a:t>
            </a:r>
            <a:r>
              <a:rPr lang="el-GR" sz="2400" dirty="0">
                <a:solidFill>
                  <a:srgbClr val="009900"/>
                </a:solidFill>
                <a:cs typeface="Tahoma" pitchFamily="34" charset="0"/>
              </a:rPr>
              <a:t>φ</a:t>
            </a:r>
            <a:r>
              <a:rPr lang="en-US" sz="2400" dirty="0"/>
              <a:t> is related to the second </a:t>
            </a:r>
            <a:r>
              <a:rPr lang="en-US" sz="2400" dirty="0" err="1"/>
              <a:t>eigenvalue</a:t>
            </a:r>
            <a:r>
              <a:rPr lang="en-US" sz="2400" dirty="0"/>
              <a:t> of the matrix </a:t>
            </a:r>
            <a:r>
              <a:rPr lang="en-US" sz="2400" dirty="0">
                <a:solidFill>
                  <a:schemeClr val="hlink"/>
                </a:solidFill>
              </a:rPr>
              <a:t>M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484438" y="2381250"/>
          <a:ext cx="2808287" cy="819150"/>
        </p:xfrm>
        <a:graphic>
          <a:graphicData uri="http://schemas.openxmlformats.org/presentationml/2006/ole">
            <p:oleObj spid="_x0000_s7170" name="Equation" r:id="rId3" imgW="1917360" imgH="558720" progId="Equation.3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3419475" y="5734050"/>
          <a:ext cx="1968500" cy="854075"/>
        </p:xfrm>
        <a:graphic>
          <a:graphicData uri="http://schemas.openxmlformats.org/presentationml/2006/ole">
            <p:oleObj spid="_x0000_s7171" name="Equation" r:id="rId4" imgW="9651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Interpretation of conductance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Low conductance means that there is some </a:t>
            </a:r>
            <a:r>
              <a:rPr lang="en-US" smtClean="0">
                <a:solidFill>
                  <a:srgbClr val="FF9900"/>
                </a:solidFill>
              </a:rPr>
              <a:t>bottleneck</a:t>
            </a:r>
            <a:r>
              <a:rPr lang="en-US" smtClean="0"/>
              <a:t> in the graph</a:t>
            </a:r>
          </a:p>
          <a:p>
            <a:pPr lvl="1"/>
            <a:r>
              <a:rPr lang="en-US" smtClean="0"/>
              <a:t>a subset of nodes not well connected with the rest of the graph.</a:t>
            </a:r>
          </a:p>
          <a:p>
            <a:endParaRPr lang="en-US" smtClean="0"/>
          </a:p>
          <a:p>
            <a:r>
              <a:rPr lang="en-US" smtClean="0"/>
              <a:t>High conductance means that the graph is well connected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Clustering Conductance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conductance of a </a:t>
            </a:r>
            <a:r>
              <a:rPr lang="en-US" dirty="0" smtClean="0">
                <a:solidFill>
                  <a:schemeClr val="hlink"/>
                </a:solidFill>
              </a:rPr>
              <a:t>clustering</a:t>
            </a:r>
            <a:r>
              <a:rPr lang="en-US" dirty="0" smtClean="0"/>
              <a:t> is defined as the </a:t>
            </a:r>
            <a:r>
              <a:rPr lang="en-US" dirty="0" smtClean="0"/>
              <a:t>maximum </a:t>
            </a:r>
            <a:r>
              <a:rPr lang="en-US" dirty="0" smtClean="0"/>
              <a:t>conductance over all </a:t>
            </a:r>
            <a:r>
              <a:rPr lang="en-US" dirty="0" smtClean="0">
                <a:solidFill>
                  <a:srgbClr val="009900"/>
                </a:solidFill>
              </a:rPr>
              <a:t>clusters</a:t>
            </a:r>
            <a:r>
              <a:rPr lang="en-US" dirty="0" smtClean="0"/>
              <a:t> in the </a:t>
            </a:r>
            <a:r>
              <a:rPr lang="en-US" dirty="0" smtClean="0">
                <a:solidFill>
                  <a:schemeClr val="hlink"/>
                </a:solidFill>
              </a:rPr>
              <a:t>clustering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Minimizing the </a:t>
            </a:r>
            <a:r>
              <a:rPr lang="en-US" dirty="0" smtClean="0"/>
              <a:t>conductance of clustering seems like a natural choice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spectral algorithm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89475"/>
          </a:xfrm>
        </p:spPr>
        <p:txBody>
          <a:bodyPr/>
          <a:lstStyle/>
          <a:p>
            <a:endParaRPr lang="en-US" smtClean="0"/>
          </a:p>
          <a:p>
            <a:r>
              <a:rPr lang="en-US" smtClean="0"/>
              <a:t>Create matrix </a:t>
            </a:r>
            <a:r>
              <a:rPr lang="en-US" smtClean="0">
                <a:solidFill>
                  <a:schemeClr val="hlink"/>
                </a:solidFill>
              </a:rPr>
              <a:t>M = D</a:t>
            </a:r>
            <a:r>
              <a:rPr lang="en-US" baseline="30000" smtClean="0">
                <a:solidFill>
                  <a:schemeClr val="hlink"/>
                </a:solidFill>
              </a:rPr>
              <a:t>-1</a:t>
            </a:r>
            <a:r>
              <a:rPr lang="en-US" smtClean="0">
                <a:solidFill>
                  <a:schemeClr val="hlink"/>
                </a:solidFill>
              </a:rPr>
              <a:t>A</a:t>
            </a:r>
            <a:endParaRPr lang="en-US" baseline="30000" smtClean="0">
              <a:solidFill>
                <a:schemeClr val="hlink"/>
              </a:solidFill>
            </a:endParaRPr>
          </a:p>
          <a:p>
            <a:r>
              <a:rPr lang="en-US" smtClean="0"/>
              <a:t>Find the second largest eigenvector </a:t>
            </a:r>
            <a:r>
              <a:rPr lang="en-US" smtClean="0">
                <a:solidFill>
                  <a:srgbClr val="00CC00"/>
                </a:solidFill>
              </a:rPr>
              <a:t>v</a:t>
            </a:r>
          </a:p>
          <a:p>
            <a:r>
              <a:rPr lang="en-US" smtClean="0"/>
              <a:t>Find the best ratio-cut (minimum conductance cut) with respect to </a:t>
            </a:r>
            <a:r>
              <a:rPr lang="en-US" smtClean="0">
                <a:solidFill>
                  <a:srgbClr val="00CC00"/>
                </a:solidFill>
              </a:rPr>
              <a:t>v</a:t>
            </a:r>
          </a:p>
          <a:p>
            <a:r>
              <a:rPr lang="en-US" smtClean="0"/>
              <a:t>Recurse on the pieces induced by the cut.</a:t>
            </a:r>
          </a:p>
          <a:p>
            <a:endParaRPr lang="en-US" smtClean="0"/>
          </a:p>
          <a:p>
            <a:r>
              <a:rPr lang="en-US" smtClean="0"/>
              <a:t>The algorithm has provable guarantees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317500" y="2184400"/>
            <a:ext cx="8316913" cy="2927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divide and merge methodology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9900"/>
                </a:solidFill>
              </a:rPr>
              <a:t>Divide</a:t>
            </a:r>
            <a:r>
              <a:rPr lang="en-US" smtClean="0"/>
              <a:t> phase:</a:t>
            </a:r>
          </a:p>
          <a:p>
            <a:pPr lvl="1"/>
            <a:r>
              <a:rPr lang="en-US" smtClean="0"/>
              <a:t>Recursively partition the input into two pieces until singletons are produced</a:t>
            </a:r>
          </a:p>
          <a:p>
            <a:pPr lvl="1"/>
            <a:r>
              <a:rPr lang="en-US" smtClean="0"/>
              <a:t>output: a tree hierarchy</a:t>
            </a:r>
          </a:p>
          <a:p>
            <a:r>
              <a:rPr lang="en-US" smtClean="0">
                <a:solidFill>
                  <a:schemeClr val="hlink"/>
                </a:solidFill>
              </a:rPr>
              <a:t>Merge</a:t>
            </a:r>
            <a:r>
              <a:rPr lang="en-US" smtClean="0"/>
              <a:t> phase:</a:t>
            </a:r>
          </a:p>
          <a:p>
            <a:pPr lvl="1"/>
            <a:r>
              <a:rPr lang="en-US" smtClean="0"/>
              <a:t>use dynamic programming to merge the leafs in order to produce a tree-respecting flat clustering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Min </a:t>
            </a:r>
            <a:r>
              <a:rPr lang="en-US" b="1" smtClean="0">
                <a:solidFill>
                  <a:srgbClr val="0070C0"/>
                </a:solidFill>
              </a:rPr>
              <a:t>s-t</a:t>
            </a:r>
            <a:r>
              <a:rPr lang="en-US" smtClean="0"/>
              <a:t> cut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Weighted graph </a:t>
            </a:r>
            <a:r>
              <a:rPr lang="en-US" b="1" dirty="0" smtClean="0">
                <a:solidFill>
                  <a:srgbClr val="0070C0"/>
                </a:solidFill>
              </a:rPr>
              <a:t>G(V,E)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 </a:t>
            </a:r>
            <a:r>
              <a:rPr lang="en-US" b="1" dirty="0" smtClean="0">
                <a:solidFill>
                  <a:srgbClr val="0070C0"/>
                </a:solidFill>
              </a:rPr>
              <a:t>s-t</a:t>
            </a:r>
            <a:r>
              <a:rPr lang="en-US" dirty="0" smtClean="0"/>
              <a:t> cut </a:t>
            </a:r>
            <a:r>
              <a:rPr lang="en-US" b="1" dirty="0" smtClean="0">
                <a:solidFill>
                  <a:srgbClr val="0070C0"/>
                </a:solidFill>
              </a:rPr>
              <a:t>C = (S,T) </a:t>
            </a:r>
            <a:r>
              <a:rPr lang="en-US" dirty="0" smtClean="0"/>
              <a:t>of a graph </a:t>
            </a:r>
            <a:r>
              <a:rPr lang="en-US" b="1" dirty="0" smtClean="0">
                <a:solidFill>
                  <a:srgbClr val="0070C0"/>
                </a:solidFill>
              </a:rPr>
              <a:t>G = (V, E) </a:t>
            </a:r>
            <a:r>
              <a:rPr lang="en-US" dirty="0" smtClean="0"/>
              <a:t>is a cut partition of </a:t>
            </a:r>
            <a:r>
              <a:rPr lang="en-US" b="1" dirty="0" smtClean="0">
                <a:solidFill>
                  <a:srgbClr val="0070C0"/>
                </a:solidFill>
              </a:rPr>
              <a:t>V</a:t>
            </a:r>
            <a:r>
              <a:rPr lang="en-US" dirty="0" smtClean="0"/>
              <a:t> into </a:t>
            </a:r>
            <a:r>
              <a:rPr lang="en-US" b="1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70C0"/>
                </a:solidFill>
              </a:rPr>
              <a:t>T </a:t>
            </a:r>
            <a:r>
              <a:rPr lang="en-US" dirty="0" smtClean="0"/>
              <a:t>such that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s∈S</a:t>
            </a:r>
            <a:r>
              <a:rPr lang="en-US" dirty="0" smtClean="0"/>
              <a:t> and </a:t>
            </a:r>
            <a:r>
              <a:rPr lang="en-US" b="1" dirty="0" err="1" smtClean="0">
                <a:solidFill>
                  <a:srgbClr val="0070C0"/>
                </a:solidFill>
              </a:rPr>
              <a:t>t∈T</a:t>
            </a:r>
            <a:endParaRPr lang="en-US" b="1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Cost of a cut: </a:t>
            </a:r>
            <a:r>
              <a:rPr lang="en-US" b="1" dirty="0" smtClean="0">
                <a:solidFill>
                  <a:srgbClr val="0070C0"/>
                </a:solidFill>
              </a:rPr>
              <a:t>Cost(C) = </a:t>
            </a:r>
            <a:r>
              <a:rPr lang="el-GR" sz="4400" b="1" dirty="0" smtClean="0">
                <a:solidFill>
                  <a:srgbClr val="0070C0"/>
                </a:solidFill>
              </a:rPr>
              <a:t>Σ</a:t>
            </a:r>
            <a:r>
              <a:rPr lang="en-US" b="1" baseline="-25000" dirty="0" smtClean="0">
                <a:solidFill>
                  <a:srgbClr val="0070C0"/>
                </a:solidFill>
              </a:rPr>
              <a:t>e(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u,v</a:t>
            </a:r>
            <a:r>
              <a:rPr lang="en-US" b="1" baseline="-25000" dirty="0" smtClean="0">
                <a:solidFill>
                  <a:srgbClr val="0070C0"/>
                </a:solidFill>
              </a:rPr>
              <a:t>) u</a:t>
            </a:r>
            <a:r>
              <a:rPr lang="az-Cyrl-AZ" b="1" baseline="-25000" dirty="0" smtClean="0">
                <a:solidFill>
                  <a:srgbClr val="0070C0"/>
                </a:solidFill>
              </a:rPr>
              <a:t>Є</a:t>
            </a:r>
            <a:r>
              <a:rPr lang="en-US" b="1" baseline="-25000" dirty="0" smtClean="0">
                <a:solidFill>
                  <a:srgbClr val="0070C0"/>
                </a:solidFill>
              </a:rPr>
              <a:t>S, v</a:t>
            </a:r>
            <a:r>
              <a:rPr lang="az-Cyrl-AZ" b="1" baseline="-25000" dirty="0" smtClean="0">
                <a:solidFill>
                  <a:srgbClr val="0070C0"/>
                </a:solidFill>
              </a:rPr>
              <a:t> Є</a:t>
            </a:r>
            <a:r>
              <a:rPr lang="en-US" b="1" baseline="-25000" dirty="0" smtClean="0">
                <a:solidFill>
                  <a:srgbClr val="0070C0"/>
                </a:solidFill>
              </a:rPr>
              <a:t>T</a:t>
            </a:r>
            <a:r>
              <a:rPr lang="en-US" b="1" dirty="0" smtClean="0">
                <a:solidFill>
                  <a:srgbClr val="0070C0"/>
                </a:solidFill>
              </a:rPr>
              <a:t> w(e)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Problem: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Given </a:t>
            </a:r>
            <a:r>
              <a:rPr lang="en-US" b="1" dirty="0" smtClean="0">
                <a:solidFill>
                  <a:srgbClr val="0070C0"/>
                </a:solidFill>
              </a:rPr>
              <a:t>G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70C0"/>
                </a:solidFill>
              </a:rPr>
              <a:t>t</a:t>
            </a:r>
            <a:r>
              <a:rPr lang="en-US" dirty="0" smtClean="0"/>
              <a:t> find the minimum cost </a:t>
            </a:r>
            <a:r>
              <a:rPr lang="en-US" b="1" dirty="0" smtClean="0">
                <a:solidFill>
                  <a:srgbClr val="0070C0"/>
                </a:solidFill>
              </a:rPr>
              <a:t>s-t</a:t>
            </a:r>
            <a:r>
              <a:rPr lang="en-US" dirty="0" smtClean="0"/>
              <a:t> cut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Merge phase or dynamic-</a:t>
            </a:r>
            <a:r>
              <a:rPr lang="en-US" dirty="0" err="1" smtClean="0"/>
              <a:t>progamming</a:t>
            </a:r>
            <a:r>
              <a:rPr lang="en-US" dirty="0" smtClean="0"/>
              <a:t> on trees</a:t>
            </a:r>
            <a:endParaRPr lang="en-US" dirty="0"/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</a:t>
            </a:r>
            <a:r>
              <a:rPr lang="en-US" b="1" smtClean="0">
                <a:solidFill>
                  <a:srgbClr val="FF0000"/>
                </a:solidFill>
              </a:rPr>
              <a:t>merge</a:t>
            </a:r>
            <a:r>
              <a:rPr lang="en-US" smtClean="0"/>
              <a:t> phase finds the optimal clustering in the tree </a:t>
            </a:r>
            <a:r>
              <a:rPr lang="en-US" b="1" smtClean="0">
                <a:solidFill>
                  <a:schemeClr val="tx2"/>
                </a:solidFill>
              </a:rPr>
              <a:t>T</a:t>
            </a:r>
            <a:r>
              <a:rPr lang="en-US" smtClean="0"/>
              <a:t> produced by the </a:t>
            </a:r>
            <a:r>
              <a:rPr lang="en-US" b="1" smtClean="0">
                <a:solidFill>
                  <a:srgbClr val="FF0000"/>
                </a:solidFill>
              </a:rPr>
              <a:t>divide</a:t>
            </a:r>
            <a:r>
              <a:rPr lang="en-US" smtClean="0"/>
              <a:t> phase</a:t>
            </a:r>
          </a:p>
          <a:p>
            <a:endParaRPr lang="en-US" smtClean="0"/>
          </a:p>
          <a:p>
            <a:r>
              <a:rPr lang="en-US" b="1" smtClean="0">
                <a:solidFill>
                  <a:schemeClr val="tx2"/>
                </a:solidFill>
              </a:rPr>
              <a:t>k</a:t>
            </a:r>
            <a:r>
              <a:rPr lang="en-US" smtClean="0"/>
              <a:t>-means objective with cluster centers </a:t>
            </a:r>
            <a:r>
              <a:rPr lang="en-US" smtClean="0">
                <a:solidFill>
                  <a:schemeClr val="tx2"/>
                </a:solidFill>
              </a:rPr>
              <a:t>c</a:t>
            </a:r>
            <a:r>
              <a:rPr lang="en-US" baseline="-25000" smtClean="0">
                <a:solidFill>
                  <a:schemeClr val="tx2"/>
                </a:solidFill>
              </a:rPr>
              <a:t>1</a:t>
            </a:r>
            <a:r>
              <a:rPr lang="en-US" smtClean="0">
                <a:solidFill>
                  <a:schemeClr val="tx2"/>
                </a:solidFill>
              </a:rPr>
              <a:t>,…,c</a:t>
            </a:r>
            <a:r>
              <a:rPr lang="en-US" baseline="-25000" smtClean="0">
                <a:solidFill>
                  <a:schemeClr val="tx2"/>
                </a:solidFill>
              </a:rPr>
              <a:t>k</a:t>
            </a:r>
            <a:r>
              <a:rPr lang="en-US" smtClean="0"/>
              <a:t>: 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762000" y="4114800"/>
          <a:ext cx="5260975" cy="990600"/>
        </p:xfrm>
        <a:graphic>
          <a:graphicData uri="http://schemas.openxmlformats.org/presentationml/2006/ole">
            <p:oleObj spid="_x0000_s8194" name="Equation" r:id="rId3" imgW="1955520" imgH="368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programming on trees</a:t>
            </a:r>
          </a:p>
        </p:txBody>
      </p:sp>
      <p:sp>
        <p:nvSpPr>
          <p:cNvPr id="922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2"/>
                </a:solidFill>
              </a:rPr>
              <a:t>OPT(C,i): </a:t>
            </a:r>
            <a:r>
              <a:rPr lang="en-US" smtClean="0"/>
              <a:t>optimal clustering for </a:t>
            </a:r>
            <a:r>
              <a:rPr lang="en-US" b="1" smtClean="0">
                <a:solidFill>
                  <a:schemeClr val="tx2"/>
                </a:solidFill>
              </a:rPr>
              <a:t>C</a:t>
            </a:r>
            <a:r>
              <a:rPr lang="en-US" smtClean="0"/>
              <a:t> using </a:t>
            </a:r>
            <a:r>
              <a:rPr lang="en-US" b="1" smtClean="0">
                <a:solidFill>
                  <a:schemeClr val="tx2"/>
                </a:solidFill>
              </a:rPr>
              <a:t>i</a:t>
            </a:r>
            <a:r>
              <a:rPr lang="en-US" smtClean="0"/>
              <a:t> clusters</a:t>
            </a:r>
          </a:p>
          <a:p>
            <a:r>
              <a:rPr lang="en-US" b="1" smtClean="0">
                <a:solidFill>
                  <a:schemeClr val="tx2"/>
                </a:solidFill>
              </a:rPr>
              <a:t>C</a:t>
            </a:r>
            <a:r>
              <a:rPr lang="en-US" b="1" baseline="-25000" smtClean="0">
                <a:solidFill>
                  <a:schemeClr val="tx2"/>
                </a:solidFill>
              </a:rPr>
              <a:t>l</a:t>
            </a:r>
            <a:r>
              <a:rPr lang="en-US" b="1" smtClean="0">
                <a:solidFill>
                  <a:schemeClr val="tx2"/>
                </a:solidFill>
              </a:rPr>
              <a:t>, C</a:t>
            </a:r>
            <a:r>
              <a:rPr lang="en-US" b="1" baseline="-25000" smtClean="0">
                <a:solidFill>
                  <a:schemeClr val="tx2"/>
                </a:solidFill>
              </a:rPr>
              <a:t>r</a:t>
            </a:r>
            <a:r>
              <a:rPr lang="en-US" b="1" smtClean="0">
                <a:solidFill>
                  <a:schemeClr val="tx2"/>
                </a:solidFill>
              </a:rPr>
              <a:t> </a:t>
            </a:r>
            <a:r>
              <a:rPr lang="en-US" smtClean="0"/>
              <a:t>the left and the right children of node </a:t>
            </a:r>
            <a:r>
              <a:rPr lang="en-US" b="1" smtClean="0">
                <a:solidFill>
                  <a:schemeClr val="tx2"/>
                </a:solidFill>
              </a:rPr>
              <a:t>C</a:t>
            </a:r>
          </a:p>
          <a:p>
            <a:endParaRPr lang="en-US" b="1" smtClean="0">
              <a:solidFill>
                <a:schemeClr val="tx2"/>
              </a:solidFill>
            </a:endParaRPr>
          </a:p>
          <a:p>
            <a:r>
              <a:rPr lang="en-US" smtClean="0"/>
              <a:t>Dynamic-programming recurrence</a:t>
            </a:r>
          </a:p>
          <a:p>
            <a:endParaRPr lang="en-US" smtClean="0"/>
          </a:p>
          <a:p>
            <a:endParaRPr lang="en-US" smtClean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309688" y="4953000"/>
          <a:ext cx="7300912" cy="838200"/>
        </p:xfrm>
        <a:graphic>
          <a:graphicData uri="http://schemas.openxmlformats.org/presentationml/2006/ole">
            <p:oleObj spid="_x0000_s9218" name="Equation" r:id="rId3" imgW="420336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Max flow problem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Flow network</a:t>
            </a:r>
          </a:p>
          <a:p>
            <a:pPr lvl="1"/>
            <a:r>
              <a:rPr lang="en-US" smtClean="0"/>
              <a:t>Abstraction for material </a:t>
            </a:r>
            <a:r>
              <a:rPr lang="en-US" b="1" smtClean="0"/>
              <a:t>flowing</a:t>
            </a:r>
            <a:r>
              <a:rPr lang="en-US" smtClean="0"/>
              <a:t> through the edges</a:t>
            </a:r>
          </a:p>
          <a:p>
            <a:pPr lvl="1"/>
            <a:r>
              <a:rPr lang="en-US" b="1" smtClean="0">
                <a:solidFill>
                  <a:srgbClr val="0070C0"/>
                </a:solidFill>
              </a:rPr>
              <a:t>G = (V,E) </a:t>
            </a:r>
            <a:r>
              <a:rPr lang="en-US" smtClean="0"/>
              <a:t>directed graph with no parallel edges</a:t>
            </a:r>
          </a:p>
          <a:p>
            <a:pPr lvl="1"/>
            <a:r>
              <a:rPr lang="en-US" smtClean="0"/>
              <a:t>Two distinguished nodes: </a:t>
            </a:r>
            <a:r>
              <a:rPr lang="en-US" b="1" smtClean="0">
                <a:solidFill>
                  <a:srgbClr val="0070C0"/>
                </a:solidFill>
              </a:rPr>
              <a:t>s = source</a:t>
            </a:r>
            <a:r>
              <a:rPr lang="en-US" smtClean="0"/>
              <a:t>, </a:t>
            </a:r>
            <a:r>
              <a:rPr lang="en-US" b="1" smtClean="0">
                <a:solidFill>
                  <a:srgbClr val="0070C0"/>
                </a:solidFill>
              </a:rPr>
              <a:t>t= sink</a:t>
            </a:r>
          </a:p>
          <a:p>
            <a:pPr lvl="1"/>
            <a:r>
              <a:rPr lang="en-US" b="1" smtClean="0">
                <a:solidFill>
                  <a:srgbClr val="0070C0"/>
                </a:solidFill>
              </a:rPr>
              <a:t>c(e) =  </a:t>
            </a:r>
            <a:r>
              <a:rPr lang="en-US" smtClean="0"/>
              <a:t>capacity of edge</a:t>
            </a:r>
            <a:r>
              <a:rPr lang="en-US" b="1" smtClean="0">
                <a:solidFill>
                  <a:srgbClr val="0070C0"/>
                </a:solidFill>
              </a:rPr>
              <a:t> 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 s-t cut is a partition </a:t>
            </a:r>
            <a:r>
              <a:rPr lang="en-US" b="1" smtClean="0">
                <a:solidFill>
                  <a:srgbClr val="0070C0"/>
                </a:solidFill>
              </a:rPr>
              <a:t>(S,T) </a:t>
            </a:r>
            <a:r>
              <a:rPr lang="en-US" smtClean="0"/>
              <a:t>of </a:t>
            </a:r>
            <a:r>
              <a:rPr lang="en-US" b="1" smtClean="0">
                <a:solidFill>
                  <a:srgbClr val="0070C0"/>
                </a:solidFill>
              </a:rPr>
              <a:t>V</a:t>
            </a:r>
            <a:r>
              <a:rPr lang="en-US" smtClean="0"/>
              <a:t> with </a:t>
            </a:r>
            <a:r>
              <a:rPr lang="en-US" b="1" smtClean="0">
                <a:solidFill>
                  <a:srgbClr val="0070C0"/>
                </a:solidFill>
              </a:rPr>
              <a:t>s</a:t>
            </a:r>
            <a:r>
              <a:rPr lang="az-Cyrl-AZ" b="1" smtClean="0">
                <a:solidFill>
                  <a:srgbClr val="0070C0"/>
                </a:solidFill>
              </a:rPr>
              <a:t>Є</a:t>
            </a:r>
            <a:r>
              <a:rPr lang="en-US" b="1" smtClean="0">
                <a:solidFill>
                  <a:srgbClr val="0070C0"/>
                </a:solidFill>
              </a:rPr>
              <a:t>S</a:t>
            </a:r>
            <a:r>
              <a:rPr lang="en-US" smtClean="0"/>
              <a:t> and </a:t>
            </a:r>
            <a:r>
              <a:rPr lang="en-US" b="1" smtClean="0">
                <a:solidFill>
                  <a:srgbClr val="0070C0"/>
                </a:solidFill>
              </a:rPr>
              <a:t>t</a:t>
            </a:r>
            <a:r>
              <a:rPr lang="az-Cyrl-AZ" b="1" smtClean="0">
                <a:solidFill>
                  <a:srgbClr val="0070C0"/>
                </a:solidFill>
              </a:rPr>
              <a:t>Є</a:t>
            </a:r>
            <a:r>
              <a:rPr lang="en-US" b="1" smtClean="0">
                <a:solidFill>
                  <a:srgbClr val="0070C0"/>
                </a:solidFill>
              </a:rPr>
              <a:t>T</a:t>
            </a:r>
          </a:p>
          <a:p>
            <a:endParaRPr lang="en-US" smtClean="0"/>
          </a:p>
          <a:p>
            <a:r>
              <a:rPr lang="en-US" smtClean="0"/>
              <a:t>capacity of a cut </a:t>
            </a:r>
            <a:r>
              <a:rPr lang="en-US" b="1" smtClean="0">
                <a:solidFill>
                  <a:srgbClr val="0070C0"/>
                </a:solidFill>
              </a:rPr>
              <a:t>(S,T) </a:t>
            </a:r>
            <a:r>
              <a:rPr lang="en-US" smtClean="0"/>
              <a:t>is </a:t>
            </a:r>
            <a:r>
              <a:rPr lang="en-US" b="1" smtClean="0">
                <a:solidFill>
                  <a:srgbClr val="0070C0"/>
                </a:solidFill>
              </a:rPr>
              <a:t>cap(S,T) = </a:t>
            </a:r>
            <a:r>
              <a:rPr lang="el-GR" b="1" smtClean="0">
                <a:solidFill>
                  <a:srgbClr val="0070C0"/>
                </a:solidFill>
              </a:rPr>
              <a:t>Σ</a:t>
            </a:r>
            <a:r>
              <a:rPr lang="en-US" b="1" baseline="-25000" smtClean="0">
                <a:solidFill>
                  <a:srgbClr val="0070C0"/>
                </a:solidFill>
              </a:rPr>
              <a:t>e out of S</a:t>
            </a:r>
            <a:r>
              <a:rPr lang="en-US" b="1" smtClean="0">
                <a:solidFill>
                  <a:srgbClr val="0070C0"/>
                </a:solidFill>
              </a:rPr>
              <a:t>c(e)</a:t>
            </a:r>
          </a:p>
          <a:p>
            <a:endParaRPr lang="en-US" smtClean="0"/>
          </a:p>
          <a:p>
            <a:r>
              <a:rPr lang="en-US" smtClean="0"/>
              <a:t>Find s-t cut with the minimum capacity: this problem can be solved optimally in polynomial time by using </a:t>
            </a:r>
            <a:r>
              <a:rPr lang="en-US" b="1" i="1" smtClean="0"/>
              <a:t>flow techniques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Flows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 s-t flow is a function that satisfies</a:t>
            </a:r>
          </a:p>
          <a:p>
            <a:pPr lvl="1"/>
            <a:r>
              <a:rPr lang="en-US" smtClean="0"/>
              <a:t>For each </a:t>
            </a:r>
            <a:r>
              <a:rPr lang="en-US" b="1" smtClean="0">
                <a:solidFill>
                  <a:srgbClr val="0070C0"/>
                </a:solidFill>
              </a:rPr>
              <a:t>e</a:t>
            </a:r>
            <a:r>
              <a:rPr lang="az-Cyrl-AZ" sz="2400" b="1" smtClean="0">
                <a:solidFill>
                  <a:srgbClr val="0070C0"/>
                </a:solidFill>
              </a:rPr>
              <a:t>Є</a:t>
            </a:r>
            <a:r>
              <a:rPr lang="en-US" b="1" smtClean="0">
                <a:solidFill>
                  <a:srgbClr val="0070C0"/>
                </a:solidFill>
              </a:rPr>
              <a:t>E 0≤f(e) ≤c(e) </a:t>
            </a:r>
            <a:r>
              <a:rPr lang="en-US" smtClean="0"/>
              <a:t>[capacity]</a:t>
            </a:r>
          </a:p>
          <a:p>
            <a:pPr lvl="1"/>
            <a:r>
              <a:rPr lang="en-US" smtClean="0"/>
              <a:t>For each </a:t>
            </a:r>
            <a:r>
              <a:rPr lang="en-US" b="1" smtClean="0">
                <a:solidFill>
                  <a:srgbClr val="0070C0"/>
                </a:solidFill>
              </a:rPr>
              <a:t>v</a:t>
            </a:r>
            <a:r>
              <a:rPr lang="az-Cyrl-AZ" sz="2400" b="1" smtClean="0">
                <a:solidFill>
                  <a:srgbClr val="0070C0"/>
                </a:solidFill>
              </a:rPr>
              <a:t>Є</a:t>
            </a:r>
            <a:r>
              <a:rPr lang="en-US" b="1" smtClean="0">
                <a:solidFill>
                  <a:srgbClr val="0070C0"/>
                </a:solidFill>
              </a:rPr>
              <a:t>V-{s,t}: </a:t>
            </a:r>
            <a:r>
              <a:rPr lang="el-GR" b="1" smtClean="0">
                <a:solidFill>
                  <a:srgbClr val="0070C0"/>
                </a:solidFill>
              </a:rPr>
              <a:t>Σ</a:t>
            </a:r>
            <a:r>
              <a:rPr lang="en-US" b="1" baseline="-25000" smtClean="0">
                <a:solidFill>
                  <a:srgbClr val="0070C0"/>
                </a:solidFill>
              </a:rPr>
              <a:t>e in to v</a:t>
            </a:r>
            <a:r>
              <a:rPr lang="en-US" b="1" smtClean="0">
                <a:solidFill>
                  <a:srgbClr val="0070C0"/>
                </a:solidFill>
              </a:rPr>
              <a:t>f(e) = </a:t>
            </a:r>
            <a:r>
              <a:rPr lang="el-GR" b="1" smtClean="0">
                <a:solidFill>
                  <a:srgbClr val="0070C0"/>
                </a:solidFill>
              </a:rPr>
              <a:t>Σ</a:t>
            </a:r>
            <a:r>
              <a:rPr lang="en-US" b="1" baseline="-25000" smtClean="0">
                <a:solidFill>
                  <a:srgbClr val="0070C0"/>
                </a:solidFill>
              </a:rPr>
              <a:t>e out of</a:t>
            </a:r>
            <a:r>
              <a:rPr lang="en-US" b="1" smtClean="0">
                <a:solidFill>
                  <a:srgbClr val="0070C0"/>
                </a:solidFill>
              </a:rPr>
              <a:t> </a:t>
            </a:r>
            <a:r>
              <a:rPr lang="en-US" b="1" baseline="-25000" smtClean="0">
                <a:solidFill>
                  <a:srgbClr val="0070C0"/>
                </a:solidFill>
              </a:rPr>
              <a:t>v</a:t>
            </a:r>
            <a:r>
              <a:rPr lang="en-US" b="1" smtClean="0">
                <a:solidFill>
                  <a:srgbClr val="0070C0"/>
                </a:solidFill>
              </a:rPr>
              <a:t>f(e) </a:t>
            </a:r>
            <a:r>
              <a:rPr lang="en-US" smtClean="0"/>
              <a:t>[conservation]</a:t>
            </a:r>
          </a:p>
          <a:p>
            <a:endParaRPr lang="en-US" smtClean="0"/>
          </a:p>
          <a:p>
            <a:r>
              <a:rPr lang="en-US" smtClean="0"/>
              <a:t>The value of a flow f is: </a:t>
            </a:r>
            <a:r>
              <a:rPr lang="en-US" b="1" smtClean="0">
                <a:solidFill>
                  <a:srgbClr val="0070C0"/>
                </a:solidFill>
              </a:rPr>
              <a:t>v(f) = </a:t>
            </a:r>
            <a:r>
              <a:rPr lang="el-GR" b="1" smtClean="0">
                <a:solidFill>
                  <a:srgbClr val="0070C0"/>
                </a:solidFill>
              </a:rPr>
              <a:t>Σ</a:t>
            </a:r>
            <a:r>
              <a:rPr lang="en-US" b="1" baseline="-25000" smtClean="0">
                <a:solidFill>
                  <a:srgbClr val="0070C0"/>
                </a:solidFill>
              </a:rPr>
              <a:t>e out of s </a:t>
            </a:r>
            <a:r>
              <a:rPr lang="en-US" b="1" smtClean="0">
                <a:solidFill>
                  <a:srgbClr val="0070C0"/>
                </a:solidFill>
              </a:rPr>
              <a:t>f(e)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Max flow problem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Find </a:t>
            </a:r>
            <a:r>
              <a:rPr lang="en-US" b="1" smtClean="0">
                <a:solidFill>
                  <a:srgbClr val="0070C0"/>
                </a:solidFill>
              </a:rPr>
              <a:t>s-t</a:t>
            </a:r>
            <a:r>
              <a:rPr lang="en-US" smtClean="0"/>
              <a:t> flow of maximum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Flows and cuts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Flow value lemma: </a:t>
            </a:r>
            <a:r>
              <a:rPr lang="en-US" smtClean="0"/>
              <a:t>Let f be any flow and let </a:t>
            </a:r>
            <a:r>
              <a:rPr lang="en-US" b="1" smtClean="0">
                <a:solidFill>
                  <a:srgbClr val="0070C0"/>
                </a:solidFill>
              </a:rPr>
              <a:t>(S,T) </a:t>
            </a:r>
            <a:r>
              <a:rPr lang="en-US" smtClean="0"/>
              <a:t>be any </a:t>
            </a:r>
            <a:r>
              <a:rPr lang="en-US" b="1" smtClean="0">
                <a:solidFill>
                  <a:srgbClr val="0070C0"/>
                </a:solidFill>
              </a:rPr>
              <a:t>s-t </a:t>
            </a:r>
            <a:r>
              <a:rPr lang="en-US" smtClean="0"/>
              <a:t>cut. Then, the net flow sent across the cut is equal to the amount leaving </a:t>
            </a:r>
            <a:r>
              <a:rPr lang="en-US" b="1" smtClean="0">
                <a:solidFill>
                  <a:srgbClr val="0070C0"/>
                </a:solidFill>
              </a:rPr>
              <a:t>s</a:t>
            </a:r>
          </a:p>
          <a:p>
            <a:endParaRPr lang="en-US" b="1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</a:pPr>
            <a:r>
              <a:rPr lang="en-US" b="1" smtClean="0">
                <a:solidFill>
                  <a:srgbClr val="0070C0"/>
                </a:solidFill>
              </a:rPr>
              <a:t>		Σ</a:t>
            </a:r>
            <a:r>
              <a:rPr lang="en-US" b="1" baseline="-25000" smtClean="0">
                <a:solidFill>
                  <a:srgbClr val="0070C0"/>
                </a:solidFill>
              </a:rPr>
              <a:t>e out of</a:t>
            </a:r>
            <a:r>
              <a:rPr lang="en-US" b="1" smtClean="0">
                <a:solidFill>
                  <a:srgbClr val="0070C0"/>
                </a:solidFill>
              </a:rPr>
              <a:t> </a:t>
            </a:r>
            <a:r>
              <a:rPr lang="en-US" b="1" baseline="-25000" smtClean="0">
                <a:solidFill>
                  <a:srgbClr val="0070C0"/>
                </a:solidFill>
              </a:rPr>
              <a:t>S</a:t>
            </a:r>
            <a:r>
              <a:rPr lang="en-US" b="1" smtClean="0">
                <a:solidFill>
                  <a:srgbClr val="0070C0"/>
                </a:solidFill>
              </a:rPr>
              <a:t> f(e) – Σ</a:t>
            </a:r>
            <a:r>
              <a:rPr lang="en-US" b="1" baseline="-25000" smtClean="0">
                <a:solidFill>
                  <a:srgbClr val="0070C0"/>
                </a:solidFill>
              </a:rPr>
              <a:t>e in to</a:t>
            </a:r>
            <a:r>
              <a:rPr lang="en-US" b="1" smtClean="0">
                <a:solidFill>
                  <a:srgbClr val="0070C0"/>
                </a:solidFill>
              </a:rPr>
              <a:t> </a:t>
            </a:r>
            <a:r>
              <a:rPr lang="en-US" b="1" baseline="-25000" smtClean="0">
                <a:solidFill>
                  <a:srgbClr val="0070C0"/>
                </a:solidFill>
              </a:rPr>
              <a:t>S</a:t>
            </a:r>
            <a:r>
              <a:rPr lang="en-US" b="1" smtClean="0">
                <a:solidFill>
                  <a:srgbClr val="0070C0"/>
                </a:solidFill>
              </a:rPr>
              <a:t> f(e) = v(f) </a:t>
            </a:r>
            <a:endParaRPr lang="en-US" b="1" baseline="-2500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12195</TotalTime>
  <Words>1923</Words>
  <Application>Microsoft Office PowerPoint</Application>
  <PresentationFormat>On-screen Show (4:3)</PresentationFormat>
  <Paragraphs>266</Paragraphs>
  <Slides>41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Office Theme</vt:lpstr>
      <vt:lpstr>Equation</vt:lpstr>
      <vt:lpstr>Graph Clustering</vt:lpstr>
      <vt:lpstr>Why graph clustering is useful?</vt:lpstr>
      <vt:lpstr>Outline</vt:lpstr>
      <vt:lpstr>Min s-t cut</vt:lpstr>
      <vt:lpstr>Max flow problem</vt:lpstr>
      <vt:lpstr>Cuts</vt:lpstr>
      <vt:lpstr>Flows</vt:lpstr>
      <vt:lpstr>Max flow problem</vt:lpstr>
      <vt:lpstr>Flows and cuts</vt:lpstr>
      <vt:lpstr>Flows and cuts</vt:lpstr>
      <vt:lpstr>Certificate of optimality</vt:lpstr>
      <vt:lpstr>Setting</vt:lpstr>
      <vt:lpstr>Min cut problem</vt:lpstr>
      <vt:lpstr>Randomized min-cut algorithm</vt:lpstr>
      <vt:lpstr>Example of contraction</vt:lpstr>
      <vt:lpstr>Observations on the algorithm</vt:lpstr>
      <vt:lpstr>Analysis of the algorithm</vt:lpstr>
      <vt:lpstr>Multiway cut (analogue of s-t cut)</vt:lpstr>
      <vt:lpstr>Algorithm for multiway cut</vt:lpstr>
      <vt:lpstr>Approximation result</vt:lpstr>
      <vt:lpstr>Minimum k-cut </vt:lpstr>
      <vt:lpstr>Minimum k-cut algorithm</vt:lpstr>
      <vt:lpstr>Gomory-Hu Tree</vt:lpstr>
      <vt:lpstr>Gomory-Hu tree</vt:lpstr>
      <vt:lpstr>Min-cuts again</vt:lpstr>
      <vt:lpstr>Measuring connectivity</vt:lpstr>
      <vt:lpstr>Graph expansion</vt:lpstr>
      <vt:lpstr>Spectral analysis</vt:lpstr>
      <vt:lpstr>Laplacian Matrix properties</vt:lpstr>
      <vt:lpstr>The second smallest eigenvalue</vt:lpstr>
      <vt:lpstr>Spectral ordering</vt:lpstr>
      <vt:lpstr>Spectral partition</vt:lpstr>
      <vt:lpstr>Fielder Value</vt:lpstr>
      <vt:lpstr>Conductance</vt:lpstr>
      <vt:lpstr>Conductance and random walks</vt:lpstr>
      <vt:lpstr>Interpretation of conductance</vt:lpstr>
      <vt:lpstr>Clustering Conductance</vt:lpstr>
      <vt:lpstr>A spectral algorithm</vt:lpstr>
      <vt:lpstr>A divide and merge methodology</vt:lpstr>
      <vt:lpstr>Merge phase or dynamic-progamming on trees</vt:lpstr>
      <vt:lpstr>Dynamic programming on trees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Evimaria</dc:creator>
  <cp:lastModifiedBy>Windows User</cp:lastModifiedBy>
  <cp:revision>123</cp:revision>
  <dcterms:created xsi:type="dcterms:W3CDTF">2009-08-26T01:31:52Z</dcterms:created>
  <dcterms:modified xsi:type="dcterms:W3CDTF">2010-12-01T20:04:36Z</dcterms:modified>
</cp:coreProperties>
</file>