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Default Extension="doc" ContentType="application/msword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xls" ContentType="application/vnd.ms-exce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notesSlides/notesSlide1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</p:sldMasterIdLst>
  <p:notesMasterIdLst>
    <p:notesMasterId r:id="rId53"/>
  </p:notesMasterIdLst>
  <p:sldIdLst>
    <p:sldId id="256" r:id="rId4"/>
    <p:sldId id="257" r:id="rId5"/>
    <p:sldId id="258" r:id="rId6"/>
    <p:sldId id="259" r:id="rId7"/>
    <p:sldId id="260" r:id="rId8"/>
    <p:sldId id="262" r:id="rId9"/>
    <p:sldId id="261" r:id="rId10"/>
    <p:sldId id="263" r:id="rId11"/>
    <p:sldId id="264" r:id="rId12"/>
    <p:sldId id="336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324" r:id="rId22"/>
    <p:sldId id="274" r:id="rId23"/>
    <p:sldId id="338" r:id="rId24"/>
    <p:sldId id="337" r:id="rId25"/>
    <p:sldId id="275" r:id="rId26"/>
    <p:sldId id="325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341" r:id="rId36"/>
    <p:sldId id="339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331" r:id="rId46"/>
    <p:sldId id="296" r:id="rId47"/>
    <p:sldId id="295" r:id="rId48"/>
    <p:sldId id="332" r:id="rId49"/>
    <p:sldId id="333" r:id="rId50"/>
    <p:sldId id="334" r:id="rId51"/>
    <p:sldId id="335" r:id="rId52"/>
  </p:sldIdLst>
  <p:sldSz cx="9144000" cy="6858000" type="screen4x3"/>
  <p:notesSz cx="6858000" cy="9144000"/>
  <p:defaultTextStyle>
    <a:defPPr>
      <a:defRPr lang="en-GB"/>
    </a:defPPr>
    <a:lvl1pPr algn="l" defTabSz="457200" rtl="0" fontAlgn="base">
      <a:lnSpc>
        <a:spcPct val="98000"/>
      </a:lnSpc>
      <a:spcBef>
        <a:spcPct val="0"/>
      </a:spcBef>
      <a:spcAft>
        <a:spcPct val="0"/>
      </a:spcAft>
      <a:buClr>
        <a:srgbClr val="000000"/>
      </a:buClr>
      <a:buSzPct val="100000"/>
      <a:buFont typeface="Calibri" pitchFamily="32" charset="0"/>
      <a:defRPr kern="1200">
        <a:solidFill>
          <a:schemeClr val="bg1"/>
        </a:solidFill>
        <a:latin typeface="Calibri" pitchFamily="32" charset="0"/>
        <a:ea typeface="+mn-ea"/>
        <a:cs typeface="+mn-cs"/>
      </a:defRPr>
    </a:lvl1pPr>
    <a:lvl2pPr marL="457200" algn="l" defTabSz="457200" rtl="0" fontAlgn="base">
      <a:lnSpc>
        <a:spcPct val="98000"/>
      </a:lnSpc>
      <a:spcBef>
        <a:spcPct val="0"/>
      </a:spcBef>
      <a:spcAft>
        <a:spcPct val="0"/>
      </a:spcAft>
      <a:buClr>
        <a:srgbClr val="000000"/>
      </a:buClr>
      <a:buSzPct val="100000"/>
      <a:buFont typeface="Calibri" pitchFamily="32" charset="0"/>
      <a:defRPr kern="1200">
        <a:solidFill>
          <a:schemeClr val="bg1"/>
        </a:solidFill>
        <a:latin typeface="Calibri" pitchFamily="32" charset="0"/>
        <a:ea typeface="+mn-ea"/>
        <a:cs typeface="+mn-cs"/>
      </a:defRPr>
    </a:lvl2pPr>
    <a:lvl3pPr marL="914400" algn="l" defTabSz="457200" rtl="0" fontAlgn="base">
      <a:lnSpc>
        <a:spcPct val="98000"/>
      </a:lnSpc>
      <a:spcBef>
        <a:spcPct val="0"/>
      </a:spcBef>
      <a:spcAft>
        <a:spcPct val="0"/>
      </a:spcAft>
      <a:buClr>
        <a:srgbClr val="000000"/>
      </a:buClr>
      <a:buSzPct val="100000"/>
      <a:buFont typeface="Calibri" pitchFamily="32" charset="0"/>
      <a:defRPr kern="1200">
        <a:solidFill>
          <a:schemeClr val="bg1"/>
        </a:solidFill>
        <a:latin typeface="Calibri" pitchFamily="32" charset="0"/>
        <a:ea typeface="+mn-ea"/>
        <a:cs typeface="+mn-cs"/>
      </a:defRPr>
    </a:lvl3pPr>
    <a:lvl4pPr marL="1371600" algn="l" defTabSz="457200" rtl="0" fontAlgn="base">
      <a:lnSpc>
        <a:spcPct val="98000"/>
      </a:lnSpc>
      <a:spcBef>
        <a:spcPct val="0"/>
      </a:spcBef>
      <a:spcAft>
        <a:spcPct val="0"/>
      </a:spcAft>
      <a:buClr>
        <a:srgbClr val="000000"/>
      </a:buClr>
      <a:buSzPct val="100000"/>
      <a:buFont typeface="Calibri" pitchFamily="32" charset="0"/>
      <a:defRPr kern="1200">
        <a:solidFill>
          <a:schemeClr val="bg1"/>
        </a:solidFill>
        <a:latin typeface="Calibri" pitchFamily="32" charset="0"/>
        <a:ea typeface="+mn-ea"/>
        <a:cs typeface="+mn-cs"/>
      </a:defRPr>
    </a:lvl4pPr>
    <a:lvl5pPr marL="1828800" algn="l" defTabSz="457200" rtl="0" fontAlgn="base">
      <a:lnSpc>
        <a:spcPct val="98000"/>
      </a:lnSpc>
      <a:spcBef>
        <a:spcPct val="0"/>
      </a:spcBef>
      <a:spcAft>
        <a:spcPct val="0"/>
      </a:spcAft>
      <a:buClr>
        <a:srgbClr val="000000"/>
      </a:buClr>
      <a:buSzPct val="100000"/>
      <a:buFont typeface="Calibri" pitchFamily="32" charset="0"/>
      <a:defRPr kern="1200">
        <a:solidFill>
          <a:schemeClr val="bg1"/>
        </a:solidFill>
        <a:latin typeface="Calibri" pitchFamily="32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Calibri" pitchFamily="32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Calibri" pitchFamily="32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Calibri" pitchFamily="32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Calibri" pitchFamily="3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86" y="51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theme" Target="theme/theme1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image" Target="../media/image11.emf"/><Relationship Id="rId6" Type="http://schemas.openxmlformats.org/officeDocument/2006/relationships/image" Target="../media/image16.emf"/><Relationship Id="rId5" Type="http://schemas.openxmlformats.org/officeDocument/2006/relationships/image" Target="../media/image15.emf"/><Relationship Id="rId4" Type="http://schemas.openxmlformats.org/officeDocument/2006/relationships/image" Target="../media/image14.e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3.emf"/><Relationship Id="rId4" Type="http://schemas.openxmlformats.org/officeDocument/2006/relationships/image" Target="../media/image19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image" Target="../media/image2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70212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ea typeface="DejaVu LGC Sans" charset="0"/>
                <a:cs typeface="DejaVu LGC Sans" charset="0"/>
              </a:defRPr>
            </a:lvl1pPr>
          </a:lstStyle>
          <a:p>
            <a:endParaRPr lang="en-GB"/>
          </a:p>
        </p:txBody>
      </p:sp>
      <p:sp>
        <p:nvSpPr>
          <p:cNvPr id="4100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0" y="8683625"/>
            <a:ext cx="29718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ea typeface="DejaVu LGC Sans" charset="0"/>
                <a:cs typeface="DejaVu LGC Sans" charset="0"/>
              </a:defRPr>
            </a:lvl1pPr>
          </a:lstStyle>
          <a:p>
            <a:fld id="{64202324-985D-4674-AEA3-E589D29921D8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B06C279-9875-44EF-BC6A-BCA7C81B35F2}" type="slidenum">
              <a:rPr lang="en-GB"/>
              <a:pPr/>
              <a:t>1</a:t>
            </a:fld>
            <a:endParaRPr lang="en-GB"/>
          </a:p>
        </p:txBody>
      </p:sp>
      <p:sp>
        <p:nvSpPr>
          <p:cNvPr id="73729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9A3CDEDB-37E3-4D41-9172-FFABEB0A95E6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31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39A9973-2861-441B-8AA1-9C6BAF5663A8}" type="slidenum">
              <a:rPr lang="en-GB"/>
              <a:pPr/>
              <a:t>10</a:t>
            </a:fld>
            <a:endParaRPr lang="en-GB"/>
          </a:p>
        </p:txBody>
      </p:sp>
      <p:sp>
        <p:nvSpPr>
          <p:cNvPr id="80897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E16E3C41-7EE7-4710-90E8-9B4E373042EB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10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80898" name="Text Box 2"/>
          <p:cNvSpPr txBox="1">
            <a:spLocks noChangeArrowheads="1"/>
          </p:cNvSpPr>
          <p:nvPr/>
        </p:nvSpPr>
        <p:spPr bwMode="auto">
          <a:xfrm>
            <a:off x="1154113" y="693738"/>
            <a:ext cx="4552950" cy="34147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899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23E9DB1-F357-495A-A2A3-F20881F1004C}" type="slidenum">
              <a:rPr lang="en-GB"/>
              <a:pPr/>
              <a:t>11</a:t>
            </a:fld>
            <a:endParaRPr lang="en-GB"/>
          </a:p>
        </p:txBody>
      </p:sp>
      <p:sp>
        <p:nvSpPr>
          <p:cNvPr id="829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0259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597CE74-9F0C-429C-85CE-59644D6EFA82}" type="slidenum">
              <a:rPr lang="en-GB"/>
              <a:pPr/>
              <a:t>12</a:t>
            </a:fld>
            <a:endParaRPr lang="en-GB"/>
          </a:p>
        </p:txBody>
      </p:sp>
      <p:sp>
        <p:nvSpPr>
          <p:cNvPr id="83969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D475EE68-0B11-444D-8F9A-560C5BA541D1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12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154113" y="693738"/>
            <a:ext cx="4552950" cy="34147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971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C835B21-252F-4A6F-BD9C-6FEB22D33EA1}" type="slidenum">
              <a:rPr lang="en-GB"/>
              <a:pPr/>
              <a:t>13</a:t>
            </a:fld>
            <a:endParaRPr lang="en-GB"/>
          </a:p>
        </p:txBody>
      </p:sp>
      <p:sp>
        <p:nvSpPr>
          <p:cNvPr id="84993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B73DFF1A-35BC-4E38-A168-5E153780E760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13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84994" name="Text Box 2"/>
          <p:cNvSpPr txBox="1">
            <a:spLocks noChangeArrowheads="1"/>
          </p:cNvSpPr>
          <p:nvPr/>
        </p:nvSpPr>
        <p:spPr bwMode="auto">
          <a:xfrm>
            <a:off x="1190625" y="693738"/>
            <a:ext cx="4479925" cy="34147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995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180D17E-E629-4A57-A4E3-ABBF6F0DD4C9}" type="slidenum">
              <a:rPr lang="en-GB"/>
              <a:pPr/>
              <a:t>14</a:t>
            </a:fld>
            <a:endParaRPr lang="en-GB"/>
          </a:p>
        </p:txBody>
      </p:sp>
      <p:sp>
        <p:nvSpPr>
          <p:cNvPr id="86017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9B7AFC5D-8707-49A3-AA5A-9A85FE3ED72E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14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154113" y="693738"/>
            <a:ext cx="4552950" cy="34147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019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49BE14D-5539-4E2C-8AF8-F725D8C4F9D4}" type="slidenum">
              <a:rPr lang="en-GB"/>
              <a:pPr/>
              <a:t>15</a:t>
            </a:fld>
            <a:endParaRPr lang="en-GB"/>
          </a:p>
        </p:txBody>
      </p:sp>
      <p:sp>
        <p:nvSpPr>
          <p:cNvPr id="87041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2890A10B-05BF-4447-9C4E-E8A8BFF63026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15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87042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043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A4BA560-93A3-4A5B-BC6B-B3F084A3C1A0}" type="slidenum">
              <a:rPr lang="en-GB"/>
              <a:pPr/>
              <a:t>16</a:t>
            </a:fld>
            <a:endParaRPr lang="en-GB"/>
          </a:p>
        </p:txBody>
      </p:sp>
      <p:sp>
        <p:nvSpPr>
          <p:cNvPr id="88065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E680D092-7E35-4CE9-A613-9E6E62688BD3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16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88066" name="Text Box 2"/>
          <p:cNvSpPr txBox="1">
            <a:spLocks noChangeArrowheads="1"/>
          </p:cNvSpPr>
          <p:nvPr/>
        </p:nvSpPr>
        <p:spPr bwMode="auto">
          <a:xfrm>
            <a:off x="1154113" y="693738"/>
            <a:ext cx="4552950" cy="34147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067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4DF3C6D-1695-4A96-BB58-89BD301D0BCF}" type="slidenum">
              <a:rPr lang="en-GB"/>
              <a:pPr/>
              <a:t>17</a:t>
            </a:fld>
            <a:endParaRPr lang="en-GB"/>
          </a:p>
        </p:txBody>
      </p:sp>
      <p:sp>
        <p:nvSpPr>
          <p:cNvPr id="89089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97F675BC-8CC9-4DD3-BECD-262F54EF388C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17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89090" name="Text Box 2"/>
          <p:cNvSpPr txBox="1">
            <a:spLocks noChangeArrowheads="1"/>
          </p:cNvSpPr>
          <p:nvPr/>
        </p:nvSpPr>
        <p:spPr bwMode="auto">
          <a:xfrm>
            <a:off x="1154113" y="693738"/>
            <a:ext cx="4552950" cy="34147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091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0970107-BE38-4474-9132-216DB734A01F}" type="slidenum">
              <a:rPr lang="en-GB"/>
              <a:pPr/>
              <a:t>18</a:t>
            </a:fld>
            <a:endParaRPr lang="en-GB"/>
          </a:p>
        </p:txBody>
      </p:sp>
      <p:sp>
        <p:nvSpPr>
          <p:cNvPr id="90113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DD38ADFA-08D0-41C1-8E6C-3429AB16E8C0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18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90114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15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E387CD2-0F23-435A-90F5-519748395B54}" type="slidenum">
              <a:rPr lang="en-GB"/>
              <a:pPr/>
              <a:t>20</a:t>
            </a:fld>
            <a:endParaRPr lang="en-GB"/>
          </a:p>
        </p:txBody>
      </p:sp>
      <p:sp>
        <p:nvSpPr>
          <p:cNvPr id="92161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D0217FBA-FF96-41B8-9ECE-C159EEF96199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20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92162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63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E6EC7BA-DFEC-4BAC-AAA6-A168EEAA20A5}" type="slidenum">
              <a:rPr lang="en-GB"/>
              <a:pPr/>
              <a:t>2</a:t>
            </a:fld>
            <a:endParaRPr lang="en-GB"/>
          </a:p>
        </p:txBody>
      </p:sp>
      <p:sp>
        <p:nvSpPr>
          <p:cNvPr id="74753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6FC24FAB-64F1-4FA7-8D3A-465FF9CF8C0F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74754" name="Text Box 2"/>
          <p:cNvSpPr txBox="1">
            <a:spLocks noChangeArrowheads="1"/>
          </p:cNvSpPr>
          <p:nvPr/>
        </p:nvSpPr>
        <p:spPr bwMode="auto">
          <a:xfrm>
            <a:off x="1154113" y="693738"/>
            <a:ext cx="4552950" cy="34147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755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082B086-1858-474F-BC89-E9117FAB2FD0}" type="slidenum">
              <a:rPr lang="en-GB"/>
              <a:pPr/>
              <a:t>21</a:t>
            </a:fld>
            <a:endParaRPr lang="en-GB"/>
          </a:p>
        </p:txBody>
      </p:sp>
      <p:sp>
        <p:nvSpPr>
          <p:cNvPr id="93185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8C3049ED-C482-4617-B716-1BDFF9532AE1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21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93186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187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E387CD2-0F23-435A-90F5-519748395B54}" type="slidenum">
              <a:rPr lang="en-GB"/>
              <a:pPr/>
              <a:t>22</a:t>
            </a:fld>
            <a:endParaRPr lang="en-GB"/>
          </a:p>
        </p:txBody>
      </p:sp>
      <p:sp>
        <p:nvSpPr>
          <p:cNvPr id="92161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D0217FBA-FF96-41B8-9ECE-C159EEF96199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22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92162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63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082B086-1858-474F-BC89-E9117FAB2FD0}" type="slidenum">
              <a:rPr lang="en-GB"/>
              <a:pPr/>
              <a:t>23</a:t>
            </a:fld>
            <a:endParaRPr lang="en-GB"/>
          </a:p>
        </p:txBody>
      </p:sp>
      <p:sp>
        <p:nvSpPr>
          <p:cNvPr id="93185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8C3049ED-C482-4617-B716-1BDFF9532AE1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23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93186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187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0D7F308-6E47-4D76-9E52-41B4AC0F7E93}" type="slidenum">
              <a:rPr lang="en-GB"/>
              <a:pPr/>
              <a:t>25</a:t>
            </a:fld>
            <a:endParaRPr lang="en-GB"/>
          </a:p>
        </p:txBody>
      </p:sp>
      <p:sp>
        <p:nvSpPr>
          <p:cNvPr id="95233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62E1B3F4-88B3-47C8-918B-F95D17E9A80E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25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95234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5235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165115B-5636-420C-81C7-CE7DFD6BF3D6}" type="slidenum">
              <a:rPr lang="en-GB"/>
              <a:pPr/>
              <a:t>26</a:t>
            </a:fld>
            <a:endParaRPr lang="en-GB"/>
          </a:p>
        </p:txBody>
      </p:sp>
      <p:sp>
        <p:nvSpPr>
          <p:cNvPr id="96257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ED69D6B5-D2EE-4F89-BE3D-F6BCB52B33B5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26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96258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259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8DF41F8-C733-4E28-96EC-B11BB87154B1}" type="slidenum">
              <a:rPr lang="en-GB"/>
              <a:pPr/>
              <a:t>27</a:t>
            </a:fld>
            <a:endParaRPr lang="en-GB"/>
          </a:p>
        </p:txBody>
      </p:sp>
      <p:sp>
        <p:nvSpPr>
          <p:cNvPr id="97281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9CF00A34-251A-440E-BA55-323B632749FE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27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97282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283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0FC040F-1C7E-4CFF-9DF6-BF767E31B63F}" type="slidenum">
              <a:rPr lang="en-GB"/>
              <a:pPr/>
              <a:t>28</a:t>
            </a:fld>
            <a:endParaRPr lang="en-GB"/>
          </a:p>
        </p:txBody>
      </p:sp>
      <p:sp>
        <p:nvSpPr>
          <p:cNvPr id="98305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3E3B166B-9B12-4F13-BCA0-B2F1F5AA9E5A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28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98306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07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A871DD4-1479-4B92-A124-1901E43872F7}" type="slidenum">
              <a:rPr lang="en-GB"/>
              <a:pPr/>
              <a:t>29</a:t>
            </a:fld>
            <a:endParaRPr lang="en-GB"/>
          </a:p>
        </p:txBody>
      </p:sp>
      <p:sp>
        <p:nvSpPr>
          <p:cNvPr id="993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0259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D684773-BDED-47A6-8947-52B4408EE1B7}" type="slidenum">
              <a:rPr lang="en-GB"/>
              <a:pPr/>
              <a:t>30</a:t>
            </a:fld>
            <a:endParaRPr lang="en-GB"/>
          </a:p>
        </p:txBody>
      </p:sp>
      <p:sp>
        <p:nvSpPr>
          <p:cNvPr id="100353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5F8AEAF8-0BE0-438C-8EBD-67012647426D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30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100354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355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CF275BB-28C4-489E-BBF8-A86AF33E5735}" type="slidenum">
              <a:rPr lang="en-GB"/>
              <a:pPr/>
              <a:t>31</a:t>
            </a:fld>
            <a:endParaRPr lang="en-GB"/>
          </a:p>
        </p:txBody>
      </p:sp>
      <p:sp>
        <p:nvSpPr>
          <p:cNvPr id="1013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55794C9-44C6-42FE-8EB0-A9059882E505}" type="slidenum">
              <a:rPr lang="en-GB"/>
              <a:pPr/>
              <a:t>3</a:t>
            </a:fld>
            <a:endParaRPr lang="en-GB"/>
          </a:p>
        </p:txBody>
      </p:sp>
      <p:sp>
        <p:nvSpPr>
          <p:cNvPr id="75777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9DA60A26-DAA2-4BA6-9F68-317C27BAAF96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3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154113" y="693738"/>
            <a:ext cx="4552950" cy="34147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779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36F4FA9-CB5A-4A42-B743-6FCF056B8B34}" type="slidenum">
              <a:rPr lang="en-GB"/>
              <a:pPr/>
              <a:t>32</a:t>
            </a:fld>
            <a:endParaRPr lang="en-GB"/>
          </a:p>
        </p:txBody>
      </p:sp>
      <p:sp>
        <p:nvSpPr>
          <p:cNvPr id="102401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F4C551C9-5DF9-4477-884F-F5CB15DD992B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32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102402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03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69F1AFF-7D51-4374-90E9-06BB27A751C8}" type="slidenum">
              <a:rPr lang="en-GB"/>
              <a:pPr/>
              <a:t>35</a:t>
            </a:fld>
            <a:endParaRPr lang="en-GB"/>
          </a:p>
        </p:txBody>
      </p:sp>
      <p:sp>
        <p:nvSpPr>
          <p:cNvPr id="104449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FD7F5329-5078-4326-AD01-94C6529E3331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35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104450" name="Text Box 2"/>
          <p:cNvSpPr txBox="1">
            <a:spLocks noChangeArrowheads="1"/>
          </p:cNvSpPr>
          <p:nvPr/>
        </p:nvSpPr>
        <p:spPr bwMode="auto">
          <a:xfrm>
            <a:off x="1154113" y="693738"/>
            <a:ext cx="4552950" cy="34147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51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58D69C8-7912-454A-BB4F-153BE2136D16}" type="slidenum">
              <a:rPr lang="en-GB"/>
              <a:pPr/>
              <a:t>36</a:t>
            </a:fld>
            <a:endParaRPr lang="en-GB"/>
          </a:p>
        </p:txBody>
      </p:sp>
      <p:sp>
        <p:nvSpPr>
          <p:cNvPr id="105473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BD0D8A81-E593-4993-A23C-55855DF066B9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36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105474" name="Text Box 2"/>
          <p:cNvSpPr txBox="1">
            <a:spLocks noChangeArrowheads="1"/>
          </p:cNvSpPr>
          <p:nvPr/>
        </p:nvSpPr>
        <p:spPr bwMode="auto">
          <a:xfrm>
            <a:off x="1154113" y="693738"/>
            <a:ext cx="4552950" cy="34147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475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6295D7F-DC97-4C6D-9BC3-A032A6E3253C}" type="slidenum">
              <a:rPr lang="en-GB"/>
              <a:pPr/>
              <a:t>37</a:t>
            </a:fld>
            <a:endParaRPr lang="en-GB"/>
          </a:p>
        </p:txBody>
      </p:sp>
      <p:sp>
        <p:nvSpPr>
          <p:cNvPr id="106497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D09A4A7F-2CA2-4E27-90ED-97C322A121D9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37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106498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499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67657F3-D414-4793-B4BB-C29DFD80FB64}" type="slidenum">
              <a:rPr lang="en-GB"/>
              <a:pPr/>
              <a:t>38</a:t>
            </a:fld>
            <a:endParaRPr lang="en-GB"/>
          </a:p>
        </p:txBody>
      </p:sp>
      <p:sp>
        <p:nvSpPr>
          <p:cNvPr id="107521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30F7992C-555B-4A1F-AA79-AF721FEFB8A5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38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107522" name="Text Box 2"/>
          <p:cNvSpPr txBox="1">
            <a:spLocks noChangeArrowheads="1"/>
          </p:cNvSpPr>
          <p:nvPr/>
        </p:nvSpPr>
        <p:spPr bwMode="auto">
          <a:xfrm>
            <a:off x="1154113" y="693738"/>
            <a:ext cx="4552950" cy="34147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523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6C01209-6907-4C76-BE52-556423484D37}" type="slidenum">
              <a:rPr lang="en-GB"/>
              <a:pPr/>
              <a:t>39</a:t>
            </a:fld>
            <a:endParaRPr lang="en-GB"/>
          </a:p>
        </p:txBody>
      </p:sp>
      <p:sp>
        <p:nvSpPr>
          <p:cNvPr id="108545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A7DC8D73-2BA1-447B-9AC3-AB0E9192B3D6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39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108546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547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A9EB1A2-CFD0-4708-BC34-E840A86AC744}" type="slidenum">
              <a:rPr lang="en-GB"/>
              <a:pPr/>
              <a:t>40</a:t>
            </a:fld>
            <a:endParaRPr lang="en-GB"/>
          </a:p>
        </p:txBody>
      </p:sp>
      <p:sp>
        <p:nvSpPr>
          <p:cNvPr id="109569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CD57204F-62AB-4310-BA01-581B7F473A98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40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109570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571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42B9344-9751-4396-B64E-CDDBD2605B2C}" type="slidenum">
              <a:rPr lang="en-GB"/>
              <a:pPr/>
              <a:t>41</a:t>
            </a:fld>
            <a:endParaRPr lang="en-GB"/>
          </a:p>
        </p:txBody>
      </p:sp>
      <p:sp>
        <p:nvSpPr>
          <p:cNvPr id="110593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97128C0A-D26A-499D-BAE5-57AC7776609A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41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110594" name="Text Box 2"/>
          <p:cNvSpPr txBox="1">
            <a:spLocks noChangeArrowheads="1"/>
          </p:cNvSpPr>
          <p:nvPr/>
        </p:nvSpPr>
        <p:spPr bwMode="auto">
          <a:xfrm>
            <a:off x="1190625" y="693738"/>
            <a:ext cx="4479925" cy="34147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595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1631801-CF75-452A-B17B-2605BA7CA96B}" type="slidenum">
              <a:rPr lang="en-GB"/>
              <a:pPr/>
              <a:t>42</a:t>
            </a:fld>
            <a:endParaRPr lang="en-GB"/>
          </a:p>
        </p:txBody>
      </p:sp>
      <p:sp>
        <p:nvSpPr>
          <p:cNvPr id="111617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28AE970A-1A38-4D18-AADA-BD020F21A8BC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42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111618" name="Text Box 2"/>
          <p:cNvSpPr txBox="1">
            <a:spLocks noChangeArrowheads="1"/>
          </p:cNvSpPr>
          <p:nvPr/>
        </p:nvSpPr>
        <p:spPr bwMode="auto">
          <a:xfrm>
            <a:off x="1190625" y="693738"/>
            <a:ext cx="4479925" cy="34147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619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0B676B-09F6-49CB-9CC1-40684180C9CB}" type="slidenum">
              <a:rPr lang="en-US"/>
              <a:pPr/>
              <a:t>43</a:t>
            </a:fld>
            <a:endParaRPr lang="en-US"/>
          </a:p>
        </p:txBody>
      </p:sp>
      <p:sp>
        <p:nvSpPr>
          <p:cNvPr id="429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693738"/>
            <a:ext cx="4552950" cy="3414712"/>
          </a:xfrm>
          <a:ln/>
        </p:spPr>
      </p:sp>
      <p:sp>
        <p:nvSpPr>
          <p:cNvPr id="429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318" y="4343703"/>
            <a:ext cx="5031878" cy="4112381"/>
          </a:xfrm>
        </p:spPr>
        <p:txBody>
          <a:bodyPr/>
          <a:lstStyle/>
          <a:p>
            <a:pPr defTabSz="911482"/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D7F8AFF-B3A7-4007-8A80-69EDF8508350}" type="slidenum">
              <a:rPr lang="en-GB"/>
              <a:pPr/>
              <a:t>4</a:t>
            </a:fld>
            <a:endParaRPr lang="en-GB"/>
          </a:p>
        </p:txBody>
      </p:sp>
      <p:sp>
        <p:nvSpPr>
          <p:cNvPr id="76801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64E36510-B46E-4056-B91D-4903EF704710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4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76802" name="Text Box 2"/>
          <p:cNvSpPr txBox="1">
            <a:spLocks noChangeArrowheads="1"/>
          </p:cNvSpPr>
          <p:nvPr/>
        </p:nvSpPr>
        <p:spPr bwMode="auto">
          <a:xfrm>
            <a:off x="1154113" y="693738"/>
            <a:ext cx="4552950" cy="34147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803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17E1154-99A0-4D98-8EEE-001319A6F689}" type="slidenum">
              <a:rPr lang="en-GB"/>
              <a:pPr/>
              <a:t>44</a:t>
            </a:fld>
            <a:endParaRPr lang="en-GB"/>
          </a:p>
        </p:txBody>
      </p:sp>
      <p:sp>
        <p:nvSpPr>
          <p:cNvPr id="114689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49199DBC-3F2C-4C1E-850B-300E9AED28E4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44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114690" name="Text Box 2"/>
          <p:cNvSpPr txBox="1">
            <a:spLocks noChangeArrowheads="1"/>
          </p:cNvSpPr>
          <p:nvPr/>
        </p:nvSpPr>
        <p:spPr bwMode="auto">
          <a:xfrm>
            <a:off x="1154113" y="693738"/>
            <a:ext cx="4552950" cy="34147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691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F4910F2-AB50-48F5-BE68-C53C015503C6}" type="slidenum">
              <a:rPr lang="en-GB"/>
              <a:pPr/>
              <a:t>45</a:t>
            </a:fld>
            <a:endParaRPr lang="en-GB"/>
          </a:p>
        </p:txBody>
      </p:sp>
      <p:sp>
        <p:nvSpPr>
          <p:cNvPr id="113665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7117F0E6-A4D5-4E0E-A701-99DC5BCF3D07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45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113666" name="Text Box 2"/>
          <p:cNvSpPr txBox="1">
            <a:spLocks noChangeArrowheads="1"/>
          </p:cNvSpPr>
          <p:nvPr/>
        </p:nvSpPr>
        <p:spPr bwMode="auto">
          <a:xfrm>
            <a:off x="1190625" y="693738"/>
            <a:ext cx="4479925" cy="34147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667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92461D9-3DDC-4778-91FA-BAAAC9EC2FB1}" type="slidenum">
              <a:rPr lang="en-GB"/>
              <a:pPr/>
              <a:t>46</a:t>
            </a:fld>
            <a:endParaRPr lang="en-GB"/>
          </a:p>
        </p:txBody>
      </p:sp>
      <p:sp>
        <p:nvSpPr>
          <p:cNvPr id="121857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D8588D8E-130C-44C1-875E-437816FD7709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46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121858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1859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472A58A-C499-4B52-8FD5-794338645B41}" type="slidenum">
              <a:rPr lang="en-GB"/>
              <a:pPr/>
              <a:t>47</a:t>
            </a:fld>
            <a:endParaRPr lang="en-GB"/>
          </a:p>
        </p:txBody>
      </p:sp>
      <p:sp>
        <p:nvSpPr>
          <p:cNvPr id="122881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5DD43627-BCE3-487B-AD6F-301C79C501E6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47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122882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883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3746655-E030-4BC5-B55D-081A403D931C}" type="slidenum">
              <a:rPr lang="en-GB"/>
              <a:pPr/>
              <a:t>48</a:t>
            </a:fld>
            <a:endParaRPr lang="en-GB"/>
          </a:p>
        </p:txBody>
      </p:sp>
      <p:sp>
        <p:nvSpPr>
          <p:cNvPr id="123905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5770B29F-6CD8-44EC-8C20-9B8EE564F4A9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48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123906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907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01023F5-C760-4F61-B431-EC34C377A9FC}" type="slidenum">
              <a:rPr lang="en-GB"/>
              <a:pPr/>
              <a:t>49</a:t>
            </a:fld>
            <a:endParaRPr lang="en-GB"/>
          </a:p>
        </p:txBody>
      </p:sp>
      <p:sp>
        <p:nvSpPr>
          <p:cNvPr id="124929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15D77D86-8C6D-443B-A93F-0D7C8A0D6B18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49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124930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931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DFE33CF-C56A-47E4-8D74-BDD4C60475AE}" type="slidenum">
              <a:rPr lang="en-GB"/>
              <a:pPr/>
              <a:t>5</a:t>
            </a:fld>
            <a:endParaRPr lang="en-GB"/>
          </a:p>
        </p:txBody>
      </p:sp>
      <p:sp>
        <p:nvSpPr>
          <p:cNvPr id="77825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DAAAECAB-DB39-4379-A9B8-88467244E53D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5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154113" y="693738"/>
            <a:ext cx="4552950" cy="34147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827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0E0F142-65C6-43A5-AF95-BD188C86504A}" type="slidenum">
              <a:rPr lang="en-GB"/>
              <a:pPr/>
              <a:t>6</a:t>
            </a:fld>
            <a:endParaRPr lang="en-GB"/>
          </a:p>
        </p:txBody>
      </p:sp>
      <p:sp>
        <p:nvSpPr>
          <p:cNvPr id="79873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266D58B8-BB74-463E-AB3F-81EDA2B465AC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6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154113" y="693738"/>
            <a:ext cx="4552950" cy="34147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875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829C5B6-36AF-4E4B-9CE8-B8F611F5B715}" type="slidenum">
              <a:rPr lang="en-GB"/>
              <a:pPr/>
              <a:t>7</a:t>
            </a:fld>
            <a:endParaRPr lang="en-GB"/>
          </a:p>
        </p:txBody>
      </p:sp>
      <p:sp>
        <p:nvSpPr>
          <p:cNvPr id="78849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1C302BAA-AEC7-4D24-8988-F6B6A755E9C4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7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78850" name="Text Box 2"/>
          <p:cNvSpPr txBox="1">
            <a:spLocks noChangeArrowheads="1"/>
          </p:cNvSpPr>
          <p:nvPr/>
        </p:nvSpPr>
        <p:spPr bwMode="auto">
          <a:xfrm>
            <a:off x="1154113" y="693738"/>
            <a:ext cx="4552950" cy="34147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51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39A9973-2861-441B-8AA1-9C6BAF5663A8}" type="slidenum">
              <a:rPr lang="en-GB"/>
              <a:pPr/>
              <a:t>8</a:t>
            </a:fld>
            <a:endParaRPr lang="en-GB"/>
          </a:p>
        </p:txBody>
      </p:sp>
      <p:sp>
        <p:nvSpPr>
          <p:cNvPr id="80897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E16E3C41-7EE7-4710-90E8-9B4E373042EB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8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80898" name="Text Box 2"/>
          <p:cNvSpPr txBox="1">
            <a:spLocks noChangeArrowheads="1"/>
          </p:cNvSpPr>
          <p:nvPr/>
        </p:nvSpPr>
        <p:spPr bwMode="auto">
          <a:xfrm>
            <a:off x="1154113" y="693738"/>
            <a:ext cx="4552950" cy="34147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899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0A65A9B-20E6-45C1-8739-3C6043EF416B}" type="slidenum">
              <a:rPr lang="en-GB"/>
              <a:pPr/>
              <a:t>9</a:t>
            </a:fld>
            <a:endParaRPr lang="en-GB"/>
          </a:p>
        </p:txBody>
      </p:sp>
      <p:sp>
        <p:nvSpPr>
          <p:cNvPr id="81921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50960686-0C11-4686-8E18-638D2EB5491A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9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154113" y="693738"/>
            <a:ext cx="4552950" cy="34147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23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F3C5B44-F516-4851-BE13-F716BB9B931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2428C66-5E56-4394-9752-EE2ADB88099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2F3EE46-B68C-404B-996A-0D26A13DCC8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827FFC7-AB24-4ED7-9AEC-09E31F2D1C3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5515065-5BFC-4B94-9AB0-48B1A433803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6762B02-CD7F-4777-88A8-D1ED3142BD5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33AA0DB-9731-44C9-94D1-8DC108FCE24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F68CC5C-EE3F-4B20-AE4B-A95BF61103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AE9E0F7-BDD6-4B5E-A1C2-2D251C430C9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5491F19-9B83-4E68-8A9F-7DE74B6A38C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3F106DC-CF52-4792-85BD-CC632FE15D6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36A78C5-24A6-4F23-A304-85CC67B4859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0D6F37F-34A9-4560-A335-30EC15F09CE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3AD160F-CEC1-42FA-99B3-5258B8A2B13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16B3580-3277-4C00-9AEC-1C7ABDA78A4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A978390-A862-42B4-9B47-7C51775B876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39049B7-52F8-4678-B0B8-920A8F77998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2DD7510-23B8-4000-9085-C9C40D6AEFF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9EDAD00-1956-4E65-9A44-BC41A91A204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50118E7-E3AC-4220-80AA-E39D93880C7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CED722F-F9C0-42D1-B2A5-73A032D37A4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D8FA3C5-3661-4DF7-8361-3A17A949124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5AA9DD3-07E2-466C-8AAC-295D0406546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78910FC-3381-46D7-AF81-5BA4B8E3BEA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7B41ED9-9308-44BC-A7E4-A19191EFE07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FAB816E-FFA5-4CC2-B957-67E594B280A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D8A31D7-1B23-44FE-85A6-7436E6CDA73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8100D66-ABEC-4415-9338-FE3B32A2533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A47D9CE-280C-4B1B-A7AA-8C92AC1062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D21CD64-CE43-4CA0-B785-A296389FF29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C5BABEF-7238-40F6-815C-41444D57530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6900DE3-C111-4828-9C56-9EF8B80D400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37B5589-8CCE-4500-B050-EAB05459A81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Clr>
                <a:srgbClr val="898989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898989"/>
                </a:solidFill>
                <a:ea typeface="+mn-ea"/>
                <a:cs typeface="+mn-cs"/>
              </a:defRPr>
            </a:lvl1pPr>
          </a:lstStyle>
          <a:p>
            <a:endParaRPr lang="en-GB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308725"/>
            <a:ext cx="2895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>
                <a:srgbClr val="898989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898989"/>
                </a:solidFill>
                <a:ea typeface="+mn-ea"/>
                <a:cs typeface="+mn-cs"/>
              </a:defRPr>
            </a:lvl1pPr>
          </a:lstStyle>
          <a:p>
            <a:fld id="{1124D40A-CF49-489F-B6EE-78951E11F79A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2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2" charset="0"/>
        <a:defRPr sz="4400">
          <a:solidFill>
            <a:srgbClr val="000000"/>
          </a:solidFill>
          <a:latin typeface="Calibri" pitchFamily="32" charset="0"/>
          <a:ea typeface="DejaVu LGC Sans" charset="0"/>
          <a:cs typeface="DejaVu LGC Sans" charset="0"/>
        </a:defRPr>
      </a:lvl2pPr>
      <a:lvl3pPr algn="ctr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2" charset="0"/>
        <a:defRPr sz="4400">
          <a:solidFill>
            <a:srgbClr val="000000"/>
          </a:solidFill>
          <a:latin typeface="Calibri" pitchFamily="32" charset="0"/>
          <a:ea typeface="DejaVu LGC Sans" charset="0"/>
          <a:cs typeface="DejaVu LGC Sans" charset="0"/>
        </a:defRPr>
      </a:lvl3pPr>
      <a:lvl4pPr algn="ctr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2" charset="0"/>
        <a:defRPr sz="4400">
          <a:solidFill>
            <a:srgbClr val="000000"/>
          </a:solidFill>
          <a:latin typeface="Calibri" pitchFamily="32" charset="0"/>
          <a:ea typeface="DejaVu LGC Sans" charset="0"/>
          <a:cs typeface="DejaVu LGC Sans" charset="0"/>
        </a:defRPr>
      </a:lvl4pPr>
      <a:lvl5pPr algn="ctr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2" charset="0"/>
        <a:defRPr sz="4400">
          <a:solidFill>
            <a:srgbClr val="000000"/>
          </a:solidFill>
          <a:latin typeface="Calibri" pitchFamily="32" charset="0"/>
          <a:ea typeface="DejaVu LGC Sans" charset="0"/>
          <a:cs typeface="DejaVu LGC Sans" charset="0"/>
        </a:defRPr>
      </a:lvl5pPr>
      <a:lvl6pPr marL="457200" algn="ctr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2" charset="0"/>
        <a:defRPr sz="4400">
          <a:solidFill>
            <a:srgbClr val="000000"/>
          </a:solidFill>
          <a:latin typeface="Calibri" pitchFamily="32" charset="0"/>
          <a:ea typeface="DejaVu LGC Sans" charset="0"/>
          <a:cs typeface="DejaVu LGC Sans" charset="0"/>
        </a:defRPr>
      </a:lvl6pPr>
      <a:lvl7pPr marL="914400" algn="ctr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2" charset="0"/>
        <a:defRPr sz="4400">
          <a:solidFill>
            <a:srgbClr val="000000"/>
          </a:solidFill>
          <a:latin typeface="Calibri" pitchFamily="32" charset="0"/>
          <a:ea typeface="DejaVu LGC Sans" charset="0"/>
          <a:cs typeface="DejaVu LGC Sans" charset="0"/>
        </a:defRPr>
      </a:lvl7pPr>
      <a:lvl8pPr marL="1371600" algn="ctr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2" charset="0"/>
        <a:defRPr sz="4400">
          <a:solidFill>
            <a:srgbClr val="000000"/>
          </a:solidFill>
          <a:latin typeface="Calibri" pitchFamily="32" charset="0"/>
          <a:ea typeface="DejaVu LGC Sans" charset="0"/>
          <a:cs typeface="DejaVu LGC Sans" charset="0"/>
        </a:defRPr>
      </a:lvl8pPr>
      <a:lvl9pPr marL="1828800" algn="ctr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2" charset="0"/>
        <a:defRPr sz="4400">
          <a:solidFill>
            <a:srgbClr val="000000"/>
          </a:solidFill>
          <a:latin typeface="Calibri" pitchFamily="32" charset="0"/>
          <a:ea typeface="DejaVu LGC Sans" charset="0"/>
          <a:cs typeface="DejaVu LGC Sans" charset="0"/>
        </a:defRPr>
      </a:lvl9pPr>
    </p:titleStyle>
    <p:bodyStyle>
      <a:lvl1pPr marL="341313" indent="-341313" algn="l" defTabSz="457200" rtl="0" fontAlgn="base">
        <a:lnSpc>
          <a:spcPct val="98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57200" rtl="0" fontAlgn="base">
        <a:lnSpc>
          <a:spcPct val="98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lnSpc>
          <a:spcPct val="98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lnSpc>
          <a:spcPct val="98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lnSpc>
          <a:spcPct val="98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>
        <a:lnSpc>
          <a:spcPct val="98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lnSpc>
          <a:spcPct val="98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lnSpc>
          <a:spcPct val="98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lnSpc>
          <a:spcPct val="98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457200" y="6246813"/>
            <a:ext cx="2133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124200" y="6246813"/>
            <a:ext cx="2895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21320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>
                <a:srgbClr val="898989"/>
              </a:buClr>
              <a:tabLst>
                <a:tab pos="723900" algn="l"/>
                <a:tab pos="1447800" algn="l"/>
              </a:tabLst>
              <a:defRPr sz="1200">
                <a:solidFill>
                  <a:srgbClr val="898989"/>
                </a:solidFill>
                <a:latin typeface="Times New Roman" pitchFamily="16" charset="0"/>
                <a:ea typeface="+mn-ea"/>
                <a:cs typeface="+mn-cs"/>
              </a:defRPr>
            </a:lvl1pPr>
          </a:lstStyle>
          <a:p>
            <a:fld id="{75B11111-2180-4C38-AC15-67A1B8622182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2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2" charset="0"/>
        <a:defRPr sz="4400">
          <a:solidFill>
            <a:srgbClr val="000000"/>
          </a:solidFill>
          <a:latin typeface="Calibri" pitchFamily="32" charset="0"/>
          <a:ea typeface="DejaVu LGC Sans" charset="0"/>
          <a:cs typeface="DejaVu LGC Sans" charset="0"/>
        </a:defRPr>
      </a:lvl2pPr>
      <a:lvl3pPr algn="ctr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2" charset="0"/>
        <a:defRPr sz="4400">
          <a:solidFill>
            <a:srgbClr val="000000"/>
          </a:solidFill>
          <a:latin typeface="Calibri" pitchFamily="32" charset="0"/>
          <a:ea typeface="DejaVu LGC Sans" charset="0"/>
          <a:cs typeface="DejaVu LGC Sans" charset="0"/>
        </a:defRPr>
      </a:lvl3pPr>
      <a:lvl4pPr algn="ctr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2" charset="0"/>
        <a:defRPr sz="4400">
          <a:solidFill>
            <a:srgbClr val="000000"/>
          </a:solidFill>
          <a:latin typeface="Calibri" pitchFamily="32" charset="0"/>
          <a:ea typeface="DejaVu LGC Sans" charset="0"/>
          <a:cs typeface="DejaVu LGC Sans" charset="0"/>
        </a:defRPr>
      </a:lvl4pPr>
      <a:lvl5pPr algn="ctr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2" charset="0"/>
        <a:defRPr sz="4400">
          <a:solidFill>
            <a:srgbClr val="000000"/>
          </a:solidFill>
          <a:latin typeface="Calibri" pitchFamily="32" charset="0"/>
          <a:ea typeface="DejaVu LGC Sans" charset="0"/>
          <a:cs typeface="DejaVu LGC Sans" charset="0"/>
        </a:defRPr>
      </a:lvl5pPr>
      <a:lvl6pPr marL="457200" algn="ctr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2" charset="0"/>
        <a:defRPr sz="4400">
          <a:solidFill>
            <a:srgbClr val="000000"/>
          </a:solidFill>
          <a:latin typeface="Calibri" pitchFamily="32" charset="0"/>
          <a:ea typeface="DejaVu LGC Sans" charset="0"/>
          <a:cs typeface="DejaVu LGC Sans" charset="0"/>
        </a:defRPr>
      </a:lvl6pPr>
      <a:lvl7pPr marL="914400" algn="ctr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2" charset="0"/>
        <a:defRPr sz="4400">
          <a:solidFill>
            <a:srgbClr val="000000"/>
          </a:solidFill>
          <a:latin typeface="Calibri" pitchFamily="32" charset="0"/>
          <a:ea typeface="DejaVu LGC Sans" charset="0"/>
          <a:cs typeface="DejaVu LGC Sans" charset="0"/>
        </a:defRPr>
      </a:lvl7pPr>
      <a:lvl8pPr marL="1371600" algn="ctr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2" charset="0"/>
        <a:defRPr sz="4400">
          <a:solidFill>
            <a:srgbClr val="000000"/>
          </a:solidFill>
          <a:latin typeface="Calibri" pitchFamily="32" charset="0"/>
          <a:ea typeface="DejaVu LGC Sans" charset="0"/>
          <a:cs typeface="DejaVu LGC Sans" charset="0"/>
        </a:defRPr>
      </a:lvl8pPr>
      <a:lvl9pPr marL="1828800" algn="ctr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2" charset="0"/>
        <a:defRPr sz="4400">
          <a:solidFill>
            <a:srgbClr val="000000"/>
          </a:solidFill>
          <a:latin typeface="Calibri" pitchFamily="32" charset="0"/>
          <a:ea typeface="DejaVu LGC Sans" charset="0"/>
          <a:cs typeface="DejaVu LGC Sans" charset="0"/>
        </a:defRPr>
      </a:lvl9pPr>
    </p:titleStyle>
    <p:bodyStyle>
      <a:lvl1pPr marL="341313" indent="-341313" algn="l" defTabSz="457200" rtl="0" fontAlgn="base">
        <a:lnSpc>
          <a:spcPct val="98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57200" rtl="0" fontAlgn="base">
        <a:lnSpc>
          <a:spcPct val="98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lnSpc>
          <a:spcPct val="98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lnSpc>
          <a:spcPct val="98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lnSpc>
          <a:spcPct val="98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>
        <a:lnSpc>
          <a:spcPct val="98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lnSpc>
          <a:spcPct val="98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lnSpc>
          <a:spcPct val="98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lnSpc>
          <a:spcPct val="98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457200" y="6246813"/>
            <a:ext cx="2133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3124200" y="6246813"/>
            <a:ext cx="2895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21320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>
                <a:srgbClr val="898989"/>
              </a:buClr>
              <a:tabLst>
                <a:tab pos="723900" algn="l"/>
                <a:tab pos="1447800" algn="l"/>
              </a:tabLst>
              <a:defRPr sz="1200">
                <a:solidFill>
                  <a:srgbClr val="898989"/>
                </a:solidFill>
                <a:latin typeface="Times New Roman" pitchFamily="16" charset="0"/>
                <a:ea typeface="+mn-ea"/>
                <a:cs typeface="+mn-cs"/>
              </a:defRPr>
            </a:lvl1pPr>
          </a:lstStyle>
          <a:p>
            <a:fld id="{E164C9EE-E266-46F9-90DF-F043D1A0BE3A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2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2" charset="0"/>
        <a:defRPr sz="4400">
          <a:solidFill>
            <a:srgbClr val="000000"/>
          </a:solidFill>
          <a:latin typeface="Calibri" pitchFamily="32" charset="0"/>
          <a:ea typeface="DejaVu LGC Sans" charset="0"/>
          <a:cs typeface="DejaVu LGC Sans" charset="0"/>
        </a:defRPr>
      </a:lvl2pPr>
      <a:lvl3pPr algn="ctr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2" charset="0"/>
        <a:defRPr sz="4400">
          <a:solidFill>
            <a:srgbClr val="000000"/>
          </a:solidFill>
          <a:latin typeface="Calibri" pitchFamily="32" charset="0"/>
          <a:ea typeface="DejaVu LGC Sans" charset="0"/>
          <a:cs typeface="DejaVu LGC Sans" charset="0"/>
        </a:defRPr>
      </a:lvl3pPr>
      <a:lvl4pPr algn="ctr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2" charset="0"/>
        <a:defRPr sz="4400">
          <a:solidFill>
            <a:srgbClr val="000000"/>
          </a:solidFill>
          <a:latin typeface="Calibri" pitchFamily="32" charset="0"/>
          <a:ea typeface="DejaVu LGC Sans" charset="0"/>
          <a:cs typeface="DejaVu LGC Sans" charset="0"/>
        </a:defRPr>
      </a:lvl4pPr>
      <a:lvl5pPr algn="ctr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2" charset="0"/>
        <a:defRPr sz="4400">
          <a:solidFill>
            <a:srgbClr val="000000"/>
          </a:solidFill>
          <a:latin typeface="Calibri" pitchFamily="32" charset="0"/>
          <a:ea typeface="DejaVu LGC Sans" charset="0"/>
          <a:cs typeface="DejaVu LGC Sans" charset="0"/>
        </a:defRPr>
      </a:lvl5pPr>
      <a:lvl6pPr marL="457200" algn="ctr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2" charset="0"/>
        <a:defRPr sz="4400">
          <a:solidFill>
            <a:srgbClr val="000000"/>
          </a:solidFill>
          <a:latin typeface="Calibri" pitchFamily="32" charset="0"/>
          <a:ea typeface="DejaVu LGC Sans" charset="0"/>
          <a:cs typeface="DejaVu LGC Sans" charset="0"/>
        </a:defRPr>
      </a:lvl6pPr>
      <a:lvl7pPr marL="914400" algn="ctr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2" charset="0"/>
        <a:defRPr sz="4400">
          <a:solidFill>
            <a:srgbClr val="000000"/>
          </a:solidFill>
          <a:latin typeface="Calibri" pitchFamily="32" charset="0"/>
          <a:ea typeface="DejaVu LGC Sans" charset="0"/>
          <a:cs typeface="DejaVu LGC Sans" charset="0"/>
        </a:defRPr>
      </a:lvl7pPr>
      <a:lvl8pPr marL="1371600" algn="ctr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2" charset="0"/>
        <a:defRPr sz="4400">
          <a:solidFill>
            <a:srgbClr val="000000"/>
          </a:solidFill>
          <a:latin typeface="Calibri" pitchFamily="32" charset="0"/>
          <a:ea typeface="DejaVu LGC Sans" charset="0"/>
          <a:cs typeface="DejaVu LGC Sans" charset="0"/>
        </a:defRPr>
      </a:lvl8pPr>
      <a:lvl9pPr marL="1828800" algn="ctr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2" charset="0"/>
        <a:defRPr sz="4400">
          <a:solidFill>
            <a:srgbClr val="000000"/>
          </a:solidFill>
          <a:latin typeface="Calibri" pitchFamily="32" charset="0"/>
          <a:ea typeface="DejaVu LGC Sans" charset="0"/>
          <a:cs typeface="DejaVu LGC Sans" charset="0"/>
        </a:defRPr>
      </a:lvl9pPr>
    </p:titleStyle>
    <p:bodyStyle>
      <a:lvl1pPr marL="341313" indent="-341313" algn="l" defTabSz="457200" rtl="0" fontAlgn="base">
        <a:lnSpc>
          <a:spcPct val="98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57200" rtl="0" fontAlgn="base">
        <a:lnSpc>
          <a:spcPct val="98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lnSpc>
          <a:spcPct val="98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lnSpc>
          <a:spcPct val="98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lnSpc>
          <a:spcPct val="98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>
        <a:lnSpc>
          <a:spcPct val="98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lnSpc>
          <a:spcPct val="98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lnSpc>
          <a:spcPct val="98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lnSpc>
          <a:spcPct val="98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3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Microsoft_Office_Word_97_-_2003_Document4.doc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Microsoft_Office_Word_97_-_2003_Document7.doc"/><Relationship Id="rId5" Type="http://schemas.openxmlformats.org/officeDocument/2006/relationships/oleObject" Target="../embeddings/Microsoft_Office_Word_97_-_2003_Document6.doc"/><Relationship Id="rId4" Type="http://schemas.openxmlformats.org/officeDocument/2006/relationships/oleObject" Target="../embeddings/Microsoft_Office_Word_97_-_2003_Document5.doc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Word_97_-_2003_Document2.doc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Microsoft_Office_Excel_97-2003_Worksheet12.xls"/><Relationship Id="rId3" Type="http://schemas.openxmlformats.org/officeDocument/2006/relationships/notesSlide" Target="../notesSlides/notesSlide30.xml"/><Relationship Id="rId7" Type="http://schemas.openxmlformats.org/officeDocument/2006/relationships/oleObject" Target="../embeddings/Microsoft_Office_Excel_97-2003_Worksheet1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Microsoft_Office_Excel_97-2003_Worksheet10.xls"/><Relationship Id="rId5" Type="http://schemas.openxmlformats.org/officeDocument/2006/relationships/oleObject" Target="../embeddings/Microsoft_Office_Excel_97-2003_Worksheet9.xls"/><Relationship Id="rId4" Type="http://schemas.openxmlformats.org/officeDocument/2006/relationships/oleObject" Target="../embeddings/Microsoft_Office_Excel_97-2003_Worksheet8.xls"/><Relationship Id="rId9" Type="http://schemas.openxmlformats.org/officeDocument/2006/relationships/oleObject" Target="../embeddings/Microsoft_Office_Excel_97-2003_Worksheet13.xls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7" Type="http://schemas.openxmlformats.org/officeDocument/2006/relationships/oleObject" Target="../embeddings/Microsoft_Office_Word_97_-_2003_Document14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9.bin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22.png"/><Relationship Id="rId4" Type="http://schemas.openxmlformats.org/officeDocument/2006/relationships/oleObject" Target="../embeddings/oleObject10.bin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Microsoft_Office_Word_97_-_2003_Document15.doc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Microsoft_Office_Word_97_-_2003_Document3.doc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>
                <a:solidFill>
                  <a:srgbClr val="000000"/>
                </a:solidFill>
                <a:ea typeface="DejaVu LGC Sans" charset="0"/>
                <a:cs typeface="DejaVu LGC Sans" charset="0"/>
              </a:rPr>
              <a:t>Mining Association Rules in Large Databases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6397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A simple algorithm for finding all frequent </a:t>
            </a:r>
            <a:r>
              <a:rPr lang="en-GB" sz="3600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itemsets</a:t>
            </a:r>
            <a:r>
              <a:rPr lang="en-GB" sz="36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??</a:t>
            </a:r>
            <a:endParaRPr lang="en-GB" sz="36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graphicFrame>
        <p:nvGraphicFramePr>
          <p:cNvPr id="12290" name="Object 2"/>
          <p:cNvGraphicFramePr>
            <a:graphicFrameLocks noChangeAspect="1"/>
          </p:cNvGraphicFramePr>
          <p:nvPr/>
        </p:nvGraphicFramePr>
        <p:xfrm>
          <a:off x="304800" y="1316038"/>
          <a:ext cx="7034213" cy="5313362"/>
        </p:xfrm>
        <a:graphic>
          <a:graphicData uri="http://schemas.openxmlformats.org/presentationml/2006/ole">
            <p:oleObj spid="_x0000_s162818" r:id="rId4" imgW="9807480" imgH="7407000" progId="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457200" y="38100"/>
            <a:ext cx="8229600" cy="1189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Brute-force algorithm for </a:t>
            </a:r>
            <a:r>
              <a:rPr lang="en-GB" sz="36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finding all frequent </a:t>
            </a:r>
            <a:r>
              <a:rPr lang="en-GB" sz="3600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itemsets</a:t>
            </a:r>
            <a:r>
              <a:rPr lang="en-GB" sz="36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?</a:t>
            </a:r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81000" y="1600200"/>
            <a:ext cx="8318500" cy="4826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290513" indent="-290513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Generate all possible </a:t>
            </a:r>
            <a:r>
              <a:rPr lang="en-GB" sz="2400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itemsets</a:t>
            </a: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(lattice of </a:t>
            </a:r>
            <a:r>
              <a:rPr lang="en-GB" sz="2400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itemsets</a:t>
            </a: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)‏</a:t>
            </a:r>
          </a:p>
          <a:p>
            <a:pPr marL="741363" lvl="1" indent="-284163">
              <a:lnSpc>
                <a:spcPct val="100000"/>
              </a:lnSpc>
              <a:spcBef>
                <a:spcPts val="700"/>
              </a:spcBef>
              <a:buFont typeface="Arial" charset="0"/>
              <a:buChar char="–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Start with 1-itemsets, 2-itemsets,...,d-</a:t>
            </a:r>
            <a:r>
              <a:rPr lang="en-GB" sz="2400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itemsets</a:t>
            </a:r>
            <a:endParaRPr lang="en-GB" sz="24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290513" indent="-290513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endParaRPr lang="en-GB" sz="24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290513" indent="-290513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Compute the frequency of each </a:t>
            </a:r>
            <a:r>
              <a:rPr lang="en-GB" sz="2400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</a:t>
            </a: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from the data</a:t>
            </a:r>
          </a:p>
          <a:p>
            <a:pPr marL="741363" lvl="1" indent="-284163">
              <a:lnSpc>
                <a:spcPct val="100000"/>
              </a:lnSpc>
              <a:spcBef>
                <a:spcPts val="700"/>
              </a:spcBef>
              <a:buFont typeface="Arial" charset="0"/>
              <a:buChar char="–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Count in how many transactions each </a:t>
            </a:r>
            <a:r>
              <a:rPr lang="en-GB" sz="2400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</a:t>
            </a: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occurs</a:t>
            </a:r>
          </a:p>
          <a:p>
            <a:pPr marL="290513" indent="-290513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endParaRPr lang="en-GB" sz="24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290513" indent="-290513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If the support of an </a:t>
            </a:r>
            <a:r>
              <a:rPr lang="en-GB" sz="2400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</a:t>
            </a: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is above </a:t>
            </a:r>
            <a:r>
              <a:rPr lang="en-GB" sz="2400" b="1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minsup</a:t>
            </a: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report it as a frequent </a:t>
            </a:r>
            <a:r>
              <a:rPr lang="en-GB" sz="2400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</a:t>
            </a:r>
            <a:endParaRPr lang="en-GB" sz="24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290513" indent="-290513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endParaRPr lang="en-GB" sz="24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290513" indent="-290513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endParaRPr lang="en-GB" sz="24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457200" y="76200"/>
            <a:ext cx="8229600" cy="1189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Brute-force approach for </a:t>
            </a:r>
            <a:r>
              <a:rPr lang="en-GB" sz="36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finding all frequent </a:t>
            </a:r>
            <a:r>
              <a:rPr lang="en-GB" sz="3600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itemsets</a:t>
            </a:r>
            <a:endParaRPr lang="en-GB" sz="36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52400" y="1600200"/>
            <a:ext cx="8991600" cy="4933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290513" indent="-290513">
              <a:lnSpc>
                <a:spcPct val="100000"/>
              </a:lnSpc>
              <a:spcBef>
                <a:spcPts val="8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32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Complexity?</a:t>
            </a:r>
          </a:p>
          <a:p>
            <a:pPr marL="290513" indent="-290513">
              <a:lnSpc>
                <a:spcPct val="100000"/>
              </a:lnSpc>
              <a:spcBef>
                <a:spcPts val="8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endParaRPr lang="en-GB" sz="32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798513" lvl="1" indent="-341313">
              <a:lnSpc>
                <a:spcPct val="100000"/>
              </a:lnSpc>
              <a:spcBef>
                <a:spcPts val="700"/>
              </a:spcBef>
              <a:buFont typeface="Arial" charset="0"/>
              <a:buChar char="–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28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Match </a:t>
            </a:r>
            <a:r>
              <a:rPr lang="en-GB" sz="28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every candidate against each </a:t>
            </a:r>
            <a:r>
              <a:rPr lang="en-GB" sz="28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transaction </a:t>
            </a:r>
            <a:endParaRPr lang="en-GB" sz="2800" dirty="0" smtClean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798513" lvl="1" indent="-341313">
              <a:lnSpc>
                <a:spcPct val="100000"/>
              </a:lnSpc>
              <a:spcBef>
                <a:spcPts val="700"/>
              </a:spcBef>
              <a:buFont typeface="Arial" charset="0"/>
              <a:buChar char="–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endParaRPr lang="en-GB" sz="28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798513" lvl="1" indent="-341313">
              <a:lnSpc>
                <a:spcPct val="100000"/>
              </a:lnSpc>
              <a:spcBef>
                <a:spcPts val="700"/>
              </a:spcBef>
              <a:buFont typeface="Arial" charset="0"/>
              <a:buChar char="–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28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For </a:t>
            </a:r>
            <a:r>
              <a:rPr lang="en-GB" sz="2800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M</a:t>
            </a:r>
            <a:r>
              <a:rPr lang="en-GB" sz="28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candidates and </a:t>
            </a:r>
            <a:r>
              <a:rPr lang="en-GB" sz="2800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N</a:t>
            </a:r>
            <a:r>
              <a:rPr lang="en-GB" sz="28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transactions, the complexity  is~ </a:t>
            </a:r>
            <a:r>
              <a:rPr lang="en-GB" sz="2800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O(</a:t>
            </a:r>
            <a:r>
              <a:rPr lang="en-GB" sz="2800" b="1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NMw</a:t>
            </a:r>
            <a:r>
              <a:rPr lang="en-GB" sz="2800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)</a:t>
            </a:r>
            <a:r>
              <a:rPr lang="en-GB" sz="28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8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=&gt; </a:t>
            </a:r>
            <a:r>
              <a:rPr lang="en-GB" sz="2800" dirty="0">
                <a:solidFill>
                  <a:srgbClr val="FF0000"/>
                </a:solidFill>
                <a:ea typeface="DejaVu LGC Sans" charset="0"/>
                <a:cs typeface="DejaVu LGC Sans" charset="0"/>
              </a:rPr>
              <a:t>Expensive since M = 2</a:t>
            </a:r>
            <a:r>
              <a:rPr lang="en-GB" sz="2800" baseline="30000" dirty="0">
                <a:solidFill>
                  <a:srgbClr val="FF0000"/>
                </a:solidFill>
                <a:ea typeface="DejaVu LGC Sans" charset="0"/>
                <a:cs typeface="DejaVu LGC Sans" charset="0"/>
              </a:rPr>
              <a:t>d</a:t>
            </a:r>
            <a:r>
              <a:rPr lang="en-GB" sz="2800" dirty="0">
                <a:solidFill>
                  <a:srgbClr val="FF000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8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!!!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"/>
          <p:cNvSpPr txBox="1">
            <a:spLocks noChangeArrowheads="1"/>
          </p:cNvSpPr>
          <p:nvPr/>
        </p:nvSpPr>
        <p:spPr bwMode="auto">
          <a:xfrm>
            <a:off x="381000" y="0"/>
            <a:ext cx="8534400" cy="1189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>
                <a:solidFill>
                  <a:srgbClr val="000000"/>
                </a:solidFill>
                <a:ea typeface="DejaVu LGC Sans" charset="0"/>
                <a:cs typeface="DejaVu LGC Sans" charset="0"/>
              </a:rPr>
              <a:t>Speeding-up the brute-force algorithm</a:t>
            </a:r>
          </a:p>
        </p:txBody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596900" y="1371600"/>
            <a:ext cx="8318500" cy="5257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290513" indent="-290513">
              <a:lnSpc>
                <a:spcPct val="80000"/>
              </a:lnSpc>
              <a:spcBef>
                <a:spcPts val="8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28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Reduce the </a:t>
            </a:r>
            <a:r>
              <a:rPr lang="en-GB" sz="2800" dirty="0">
                <a:solidFill>
                  <a:srgbClr val="FF0000"/>
                </a:solidFill>
                <a:ea typeface="DejaVu LGC Sans" charset="0"/>
                <a:cs typeface="DejaVu LGC Sans" charset="0"/>
              </a:rPr>
              <a:t>number of candidates</a:t>
            </a:r>
            <a:r>
              <a:rPr lang="en-GB" sz="28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(M)‏</a:t>
            </a:r>
          </a:p>
          <a:p>
            <a:pPr marL="798513" lvl="1" indent="-341313">
              <a:lnSpc>
                <a:spcPct val="80000"/>
              </a:lnSpc>
              <a:spcBef>
                <a:spcPts val="700"/>
              </a:spcBef>
              <a:buFont typeface="Arial" charset="0"/>
              <a:buChar char="–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2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Complete search: M=2</a:t>
            </a:r>
            <a:r>
              <a:rPr lang="en-GB" sz="2200" baseline="30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d</a:t>
            </a:r>
          </a:p>
          <a:p>
            <a:pPr marL="798513" lvl="1" indent="-341313">
              <a:lnSpc>
                <a:spcPct val="80000"/>
              </a:lnSpc>
              <a:spcBef>
                <a:spcPts val="700"/>
              </a:spcBef>
              <a:buFont typeface="Arial" charset="0"/>
              <a:buChar char="–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2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Use pruning techniques to reduce M</a:t>
            </a:r>
          </a:p>
          <a:p>
            <a:pPr marL="2057400" lvl="4" indent="-228600">
              <a:lnSpc>
                <a:spcPct val="80000"/>
              </a:lnSpc>
              <a:spcBef>
                <a:spcPts val="250"/>
              </a:spcBef>
              <a:buFont typeface="Arial" charset="0"/>
              <a:buNone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endParaRPr lang="en-GB" sz="10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290513" indent="-290513">
              <a:lnSpc>
                <a:spcPct val="80000"/>
              </a:lnSpc>
              <a:spcBef>
                <a:spcPts val="8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28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Reduce the </a:t>
            </a:r>
            <a:r>
              <a:rPr lang="en-GB" sz="2800" dirty="0">
                <a:solidFill>
                  <a:srgbClr val="FF0000"/>
                </a:solidFill>
                <a:ea typeface="DejaVu LGC Sans" charset="0"/>
                <a:cs typeface="DejaVu LGC Sans" charset="0"/>
              </a:rPr>
              <a:t>number of transactions </a:t>
            </a:r>
            <a:r>
              <a:rPr lang="en-GB" sz="28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(N)‏</a:t>
            </a:r>
          </a:p>
          <a:p>
            <a:pPr marL="798513" lvl="1" indent="-341313">
              <a:lnSpc>
                <a:spcPct val="80000"/>
              </a:lnSpc>
              <a:spcBef>
                <a:spcPts val="700"/>
              </a:spcBef>
              <a:buFont typeface="Arial" charset="0"/>
              <a:buChar char="–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2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Reduce size of N as the size of </a:t>
            </a:r>
            <a:r>
              <a:rPr lang="en-GB" sz="2200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</a:t>
            </a:r>
            <a:r>
              <a:rPr lang="en-GB" sz="2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increases</a:t>
            </a:r>
          </a:p>
          <a:p>
            <a:pPr marL="798513" lvl="1" indent="-341313">
              <a:lnSpc>
                <a:spcPct val="80000"/>
              </a:lnSpc>
              <a:spcBef>
                <a:spcPts val="700"/>
              </a:spcBef>
              <a:buFont typeface="Arial" charset="0"/>
              <a:buChar char="–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22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Use vertical-partitioning of the data to apply the mining </a:t>
            </a:r>
            <a:r>
              <a:rPr lang="en-GB" sz="2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algorithms</a:t>
            </a:r>
          </a:p>
          <a:p>
            <a:pPr marL="2057400" lvl="4" indent="-228600">
              <a:lnSpc>
                <a:spcPct val="80000"/>
              </a:lnSpc>
              <a:spcBef>
                <a:spcPts val="225"/>
              </a:spcBef>
              <a:buFont typeface="Arial" charset="0"/>
              <a:buNone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endParaRPr lang="en-GB" sz="9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290513" indent="-290513">
              <a:lnSpc>
                <a:spcPct val="80000"/>
              </a:lnSpc>
              <a:spcBef>
                <a:spcPts val="8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28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Reduce the </a:t>
            </a:r>
            <a:r>
              <a:rPr lang="en-GB" sz="2800" dirty="0">
                <a:solidFill>
                  <a:srgbClr val="FF0000"/>
                </a:solidFill>
                <a:ea typeface="DejaVu LGC Sans" charset="0"/>
                <a:cs typeface="DejaVu LGC Sans" charset="0"/>
              </a:rPr>
              <a:t>number of comparisons</a:t>
            </a:r>
            <a:r>
              <a:rPr lang="en-GB" sz="28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(NM)‏</a:t>
            </a:r>
          </a:p>
          <a:p>
            <a:pPr marL="798513" lvl="1" indent="-341313">
              <a:lnSpc>
                <a:spcPct val="80000"/>
              </a:lnSpc>
              <a:spcBef>
                <a:spcPts val="700"/>
              </a:spcBef>
              <a:buFont typeface="Arial" charset="0"/>
              <a:buChar char="–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2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Use efficient data structures to store the candidates or transactions</a:t>
            </a:r>
          </a:p>
          <a:p>
            <a:pPr marL="798513" lvl="1" indent="-341313">
              <a:lnSpc>
                <a:spcPct val="80000"/>
              </a:lnSpc>
              <a:spcBef>
                <a:spcPts val="700"/>
              </a:spcBef>
              <a:buFont typeface="Arial" charset="0"/>
              <a:buChar char="–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2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No need to match every candidate against every transaction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457200" y="92075"/>
            <a:ext cx="8229600" cy="1311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>
                <a:solidFill>
                  <a:srgbClr val="000000"/>
                </a:solidFill>
                <a:ea typeface="DejaVu LGC Sans" charset="0"/>
                <a:cs typeface="DejaVu LGC Sans" charset="0"/>
              </a:rPr>
              <a:t>Reduce the number of candidates</a:t>
            </a:r>
          </a:p>
        </p:txBody>
      </p:sp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411163" y="1447800"/>
            <a:ext cx="8580437" cy="5181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290513" indent="-290513">
              <a:lnSpc>
                <a:spcPct val="90000"/>
              </a:lnSpc>
              <a:spcBef>
                <a:spcPts val="750"/>
              </a:spcBef>
              <a:buClr>
                <a:srgbClr val="CC3300"/>
              </a:buClr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3000" dirty="0" err="1">
                <a:solidFill>
                  <a:srgbClr val="CC3300"/>
                </a:solidFill>
                <a:ea typeface="DejaVu LGC Sans" charset="0"/>
                <a:cs typeface="DejaVu LGC Sans" charset="0"/>
              </a:rPr>
              <a:t>Apriori</a:t>
            </a:r>
            <a:r>
              <a:rPr lang="en-GB" sz="3000" dirty="0">
                <a:solidFill>
                  <a:srgbClr val="CC3300"/>
                </a:solidFill>
                <a:ea typeface="DejaVu LGC Sans" charset="0"/>
                <a:cs typeface="DejaVu LGC Sans" charset="0"/>
              </a:rPr>
              <a:t> principle (Main observation)</a:t>
            </a:r>
            <a:r>
              <a:rPr lang="en-GB" sz="3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:</a:t>
            </a:r>
          </a:p>
          <a:p>
            <a:pPr marL="798513" lvl="1" indent="-341313">
              <a:lnSpc>
                <a:spcPct val="90000"/>
              </a:lnSpc>
              <a:spcBef>
                <a:spcPts val="650"/>
              </a:spcBef>
              <a:buFont typeface="Arial" charset="0"/>
              <a:buChar char="–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26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If an </a:t>
            </a:r>
            <a:r>
              <a:rPr lang="en-GB" sz="2600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</a:t>
            </a:r>
            <a:r>
              <a:rPr lang="en-GB" sz="26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is frequent, then all of its subsets must also be frequent</a:t>
            </a:r>
          </a:p>
          <a:p>
            <a:pPr marL="2057400" lvl="4" indent="-228600">
              <a:lnSpc>
                <a:spcPct val="90000"/>
              </a:lnSpc>
              <a:spcBef>
                <a:spcPts val="475"/>
              </a:spcBef>
              <a:buFont typeface="Arial" charset="0"/>
              <a:buNone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endParaRPr lang="en-GB" sz="19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290513" indent="-290513">
              <a:lnSpc>
                <a:spcPct val="90000"/>
              </a:lnSpc>
              <a:spcBef>
                <a:spcPts val="75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3000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Apriori</a:t>
            </a:r>
            <a:r>
              <a:rPr lang="en-GB" sz="3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principle holds due to the following property of the support measure:</a:t>
            </a:r>
          </a:p>
          <a:p>
            <a:pPr marL="290513" indent="-290513">
              <a:lnSpc>
                <a:spcPct val="90000"/>
              </a:lnSpc>
              <a:spcBef>
                <a:spcPts val="750"/>
              </a:spcBef>
              <a:buFont typeface="Arial" charset="0"/>
              <a:buNone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endParaRPr lang="en-GB" sz="30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290513" indent="-290513">
              <a:lnSpc>
                <a:spcPct val="90000"/>
              </a:lnSpc>
              <a:spcBef>
                <a:spcPts val="750"/>
              </a:spcBef>
              <a:buFont typeface="Arial" charset="0"/>
              <a:buNone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endParaRPr lang="en-GB" sz="30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798513" lvl="1" indent="-341313">
              <a:lnSpc>
                <a:spcPct val="90000"/>
              </a:lnSpc>
              <a:spcBef>
                <a:spcPts val="650"/>
              </a:spcBef>
              <a:buFont typeface="Arial" charset="0"/>
              <a:buChar char="–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26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The support </a:t>
            </a:r>
            <a:r>
              <a:rPr lang="en-GB" sz="26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of an </a:t>
            </a:r>
            <a:r>
              <a:rPr lang="en-GB" sz="2600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</a:t>
            </a:r>
            <a:r>
              <a:rPr lang="en-GB" sz="26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600" b="1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never exceeds</a:t>
            </a:r>
            <a:r>
              <a:rPr lang="en-GB" sz="26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the support of its subsets</a:t>
            </a:r>
          </a:p>
          <a:p>
            <a:pPr marL="798513" lvl="1" indent="-341313">
              <a:lnSpc>
                <a:spcPct val="90000"/>
              </a:lnSpc>
              <a:spcBef>
                <a:spcPts val="650"/>
              </a:spcBef>
              <a:buFont typeface="Arial" charset="0"/>
              <a:buChar char="–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26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This is known as the </a:t>
            </a:r>
            <a:r>
              <a:rPr lang="en-GB" sz="2600" b="1" i="1" dirty="0">
                <a:solidFill>
                  <a:srgbClr val="CC3300"/>
                </a:solidFill>
                <a:ea typeface="DejaVu LGC Sans" charset="0"/>
                <a:cs typeface="DejaVu LGC Sans" charset="0"/>
              </a:rPr>
              <a:t>anti-monotone</a:t>
            </a:r>
            <a:r>
              <a:rPr lang="en-GB" sz="26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property of support</a:t>
            </a:r>
          </a:p>
        </p:txBody>
      </p:sp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1981200" y="4191000"/>
          <a:ext cx="5715000" cy="582613"/>
        </p:xfrm>
        <a:graphic>
          <a:graphicData uri="http://schemas.openxmlformats.org/presentationml/2006/ole">
            <p:oleObj spid="_x0000_s17411" r:id="rId4" imgW="1993680" imgH="203040" progId="Equation.3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1"/>
          <p:cNvSpPr txBox="1">
            <a:spLocks noChangeArrowheads="1"/>
          </p:cNvSpPr>
          <p:nvPr/>
        </p:nvSpPr>
        <p:spPr bwMode="auto">
          <a:xfrm>
            <a:off x="457200" y="381000"/>
            <a:ext cx="8229600" cy="731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>
                <a:solidFill>
                  <a:srgbClr val="000000"/>
                </a:solidFill>
                <a:ea typeface="DejaVu LGC Sans" charset="0"/>
                <a:cs typeface="DejaVu LGC Sans" charset="0"/>
              </a:rPr>
              <a:t>Example</a:t>
            </a:r>
          </a:p>
        </p:txBody>
      </p:sp>
      <p:grpSp>
        <p:nvGrpSpPr>
          <p:cNvPr id="18434" name="Group 2"/>
          <p:cNvGrpSpPr>
            <a:grpSpLocks/>
          </p:cNvGrpSpPr>
          <p:nvPr/>
        </p:nvGrpSpPr>
        <p:grpSpPr bwMode="auto">
          <a:xfrm>
            <a:off x="685800" y="2438400"/>
            <a:ext cx="3432175" cy="1997075"/>
            <a:chOff x="432" y="1536"/>
            <a:chExt cx="2162" cy="1258"/>
          </a:xfrm>
        </p:grpSpPr>
        <p:graphicFrame>
          <p:nvGraphicFramePr>
            <p:cNvPr id="18435" name="Object 3"/>
            <p:cNvGraphicFramePr>
              <a:graphicFrameLocks noChangeAspect="1"/>
            </p:cNvGraphicFramePr>
            <p:nvPr/>
          </p:nvGraphicFramePr>
          <p:xfrm>
            <a:off x="432" y="1536"/>
            <a:ext cx="2163" cy="1259"/>
          </p:xfrm>
          <a:graphic>
            <a:graphicData uri="http://schemas.openxmlformats.org/presentationml/2006/ole">
              <p:oleObj spid="_x0000_s69633" r:id="rId4" imgW="3433292" imgH="1998228" progId="Word.Document.8">
                <p:embed/>
              </p:oleObj>
            </a:graphicData>
          </a:graphic>
        </p:graphicFrame>
        <p:sp>
          <p:nvSpPr>
            <p:cNvPr id="18436" name="Text Box 4"/>
            <p:cNvSpPr txBox="1">
              <a:spLocks noChangeArrowheads="1"/>
            </p:cNvSpPr>
            <p:nvPr/>
          </p:nvSpPr>
          <p:spPr bwMode="auto">
            <a:xfrm>
              <a:off x="432" y="1536"/>
              <a:ext cx="2163" cy="125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4237038" y="2971800"/>
            <a:ext cx="4610100" cy="91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2160" tIns="46080" rIns="92160" bIns="4608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  <a:ea typeface="DejaVu LGC Sans" charset="0"/>
                <a:cs typeface="DejaVu LGC Sans" charset="0"/>
              </a:rPr>
              <a:t>s(Bread) &gt;  s(Bread, Beer)‏</a:t>
            </a:r>
          </a:p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  <a:ea typeface="DejaVu LGC Sans" charset="0"/>
                <a:cs typeface="DejaVu LGC Sans" charset="0"/>
              </a:rPr>
              <a:t>s(Milk) &gt; s(Bread, Milk)‏</a:t>
            </a:r>
          </a:p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  <a:ea typeface="DejaVu LGC Sans" charset="0"/>
                <a:cs typeface="DejaVu LGC Sans" charset="0"/>
              </a:rPr>
              <a:t>s(Diaper, Beer) &gt; s(Diaper, Beer, Coke)‏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7" name="Group 1"/>
          <p:cNvGrpSpPr>
            <a:grpSpLocks/>
          </p:cNvGrpSpPr>
          <p:nvPr/>
        </p:nvGrpSpPr>
        <p:grpSpPr bwMode="auto">
          <a:xfrm>
            <a:off x="228600" y="1622425"/>
            <a:ext cx="8829675" cy="5233988"/>
            <a:chOff x="144" y="1022"/>
            <a:chExt cx="5562" cy="3297"/>
          </a:xfrm>
        </p:grpSpPr>
        <p:sp>
          <p:nvSpPr>
            <p:cNvPr id="19458" name="Line 2"/>
            <p:cNvSpPr>
              <a:spLocks noChangeShapeType="1"/>
            </p:cNvSpPr>
            <p:nvPr/>
          </p:nvSpPr>
          <p:spPr bwMode="auto">
            <a:xfrm flipV="1">
              <a:off x="864" y="2255"/>
              <a:ext cx="576" cy="194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459" name="Text Box 3"/>
            <p:cNvSpPr txBox="1">
              <a:spLocks noChangeArrowheads="1"/>
            </p:cNvSpPr>
            <p:nvPr/>
          </p:nvSpPr>
          <p:spPr bwMode="auto">
            <a:xfrm>
              <a:off x="144" y="2448"/>
              <a:ext cx="1008" cy="40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>
                  <a:srgbClr val="0C6D9C"/>
                </a:buClr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>
                  <a:solidFill>
                    <a:srgbClr val="0C6D9C"/>
                  </a:solidFill>
                  <a:latin typeface="Arial" charset="0"/>
                  <a:ea typeface="DejaVu LGC Sans" charset="0"/>
                  <a:cs typeface="DejaVu LGC Sans" charset="0"/>
                </a:rPr>
                <a:t>Found to be Infrequent</a:t>
              </a:r>
            </a:p>
          </p:txBody>
        </p:sp>
        <p:graphicFrame>
          <p:nvGraphicFramePr>
            <p:cNvPr id="19460" name="Object 4"/>
            <p:cNvGraphicFramePr>
              <a:graphicFrameLocks noChangeAspect="1"/>
            </p:cNvGraphicFramePr>
            <p:nvPr/>
          </p:nvGraphicFramePr>
          <p:xfrm>
            <a:off x="1392" y="1022"/>
            <a:ext cx="4315" cy="3298"/>
          </p:xfrm>
          <a:graphic>
            <a:graphicData uri="http://schemas.openxmlformats.org/presentationml/2006/ole">
              <p:oleObj spid="_x0000_s19460" r:id="rId4" imgW="9866478" imgH="7377618" progId="">
                <p:embed/>
              </p:oleObj>
            </a:graphicData>
          </a:graphic>
        </p:graphicFrame>
      </p:grp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457200" y="198438"/>
            <a:ext cx="8229600" cy="6397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Illustrating </a:t>
            </a:r>
            <a:r>
              <a:rPr lang="en-GB" sz="36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the </a:t>
            </a:r>
            <a:r>
              <a:rPr lang="en-GB" sz="3600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Apriori</a:t>
            </a:r>
            <a:r>
              <a:rPr lang="en-GB" sz="36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principle</a:t>
            </a:r>
            <a:endParaRPr lang="en-GB" sz="36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grpSp>
        <p:nvGrpSpPr>
          <p:cNvPr id="19462" name="Group 6"/>
          <p:cNvGrpSpPr>
            <a:grpSpLocks/>
          </p:cNvGrpSpPr>
          <p:nvPr/>
        </p:nvGrpSpPr>
        <p:grpSpPr bwMode="auto">
          <a:xfrm>
            <a:off x="2209800" y="1622425"/>
            <a:ext cx="6848475" cy="5233988"/>
            <a:chOff x="1392" y="1022"/>
            <a:chExt cx="4314" cy="3297"/>
          </a:xfrm>
        </p:grpSpPr>
        <p:graphicFrame>
          <p:nvGraphicFramePr>
            <p:cNvPr id="19463" name="Object 7"/>
            <p:cNvGraphicFramePr>
              <a:graphicFrameLocks noChangeAspect="1"/>
            </p:cNvGraphicFramePr>
            <p:nvPr/>
          </p:nvGraphicFramePr>
          <p:xfrm>
            <a:off x="1392" y="1022"/>
            <a:ext cx="4315" cy="3298"/>
          </p:xfrm>
          <a:graphic>
            <a:graphicData uri="http://schemas.openxmlformats.org/presentationml/2006/ole">
              <p:oleObj spid="_x0000_s19463" r:id="rId5" imgW="9866478" imgH="7377618" progId="">
                <p:embed/>
              </p:oleObj>
            </a:graphicData>
          </a:graphic>
        </p:graphicFrame>
        <p:sp>
          <p:nvSpPr>
            <p:cNvPr id="19464" name="Text Box 8"/>
            <p:cNvSpPr txBox="1">
              <a:spLocks noChangeArrowheads="1"/>
            </p:cNvSpPr>
            <p:nvPr/>
          </p:nvSpPr>
          <p:spPr bwMode="auto">
            <a:xfrm>
              <a:off x="1488" y="3830"/>
              <a:ext cx="912" cy="40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>
                  <a:srgbClr val="FF0000"/>
                </a:buClr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>
                  <a:solidFill>
                    <a:srgbClr val="FF0000"/>
                  </a:solidFill>
                  <a:latin typeface="Arial" charset="0"/>
                  <a:ea typeface="DejaVu LGC Sans" charset="0"/>
                  <a:cs typeface="DejaVu LGC Sans" charset="0"/>
                </a:rPr>
                <a:t>Pruned supersets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rrowheads="1"/>
          </p:cNvSpPr>
          <p:nvPr/>
        </p:nvSpPr>
        <p:spPr bwMode="auto">
          <a:xfrm>
            <a:off x="457200" y="381000"/>
            <a:ext cx="8229600" cy="655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Illustrating </a:t>
            </a:r>
            <a:r>
              <a:rPr lang="en-GB" sz="36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the </a:t>
            </a:r>
            <a:r>
              <a:rPr lang="en-GB" sz="3600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Apriori</a:t>
            </a:r>
            <a:r>
              <a:rPr lang="en-GB" sz="36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principle</a:t>
            </a:r>
            <a:endParaRPr lang="en-GB" sz="36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304800" y="1900238"/>
          <a:ext cx="2289175" cy="2498725"/>
        </p:xfrm>
        <a:graphic>
          <a:graphicData uri="http://schemas.openxmlformats.org/presentationml/2006/ole">
            <p:oleObj spid="_x0000_s20482" r:id="rId4" imgW="2289960" imgH="2495520" progId="Word.Document.8">
              <p:embed/>
            </p:oleObj>
          </a:graphicData>
        </a:graphic>
      </p:graphicFrame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3208338" y="2698750"/>
          <a:ext cx="3327400" cy="2128838"/>
        </p:xfrm>
        <a:graphic>
          <a:graphicData uri="http://schemas.openxmlformats.org/presentationml/2006/ole">
            <p:oleObj spid="_x0000_s20483" r:id="rId5" imgW="3328560" imgH="2008800" progId="Word.Document.8">
              <p:embed/>
            </p:oleObj>
          </a:graphicData>
        </a:graphic>
      </p:graphicFrame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4876800" y="5100638"/>
          <a:ext cx="3800475" cy="781050"/>
        </p:xfrm>
        <a:graphic>
          <a:graphicData uri="http://schemas.openxmlformats.org/presentationml/2006/ole">
            <p:oleObj spid="_x0000_s20484" r:id="rId6" imgW="3124080" imgH="840600" progId="Word.Document.8">
              <p:embed/>
            </p:oleObj>
          </a:graphicData>
        </a:graphic>
      </p:graphicFrame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2420938" y="1824038"/>
            <a:ext cx="224472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Items (1-itemsets)‏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6027738" y="2551113"/>
            <a:ext cx="3127375" cy="1465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Pairs (2-itemsets)‏</a:t>
            </a:r>
          </a:p>
          <a:p>
            <a:pPr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>
              <a:solidFill>
                <a:srgbClr val="000000"/>
              </a:solidFill>
              <a:latin typeface="Tahoma" pitchFamily="32" charset="0"/>
              <a:ea typeface="DejaVu LGC Sans" charset="0"/>
              <a:cs typeface="DejaVu LGC Sans" charset="0"/>
            </a:endParaRPr>
          </a:p>
          <a:p>
            <a:pPr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(No need to generate</a:t>
            </a:r>
            <a:br>
              <a:rPr lang="en-GB" dirty="0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</a:br>
            <a:r>
              <a:rPr lang="en-GB" dirty="0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candidates involving Coke</a:t>
            </a:r>
            <a:br>
              <a:rPr lang="en-GB" dirty="0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</a:br>
            <a:r>
              <a:rPr lang="en-GB" dirty="0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or Eggs)‏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6665913" y="4567238"/>
            <a:ext cx="245745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Triplets (3-itemsets)‏</a:t>
            </a: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5410200" y="4567238"/>
            <a:ext cx="304800" cy="304800"/>
          </a:xfrm>
          <a:prstGeom prst="line">
            <a:avLst/>
          </a:prstGeom>
          <a:noFill/>
          <a:ln w="73080">
            <a:solidFill>
              <a:srgbClr val="CC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2819400" y="2509838"/>
            <a:ext cx="304800" cy="304800"/>
          </a:xfrm>
          <a:prstGeom prst="line">
            <a:avLst/>
          </a:prstGeom>
          <a:noFill/>
          <a:ln w="73080">
            <a:solidFill>
              <a:srgbClr val="CC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6934200" y="5938838"/>
            <a:ext cx="304800" cy="304800"/>
          </a:xfrm>
          <a:prstGeom prst="line">
            <a:avLst/>
          </a:prstGeom>
          <a:noFill/>
          <a:ln w="38160" cap="rnd">
            <a:solidFill>
              <a:srgbClr val="CC0000"/>
            </a:solidFill>
            <a:prstDash val="sysDot"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312738" y="4360863"/>
            <a:ext cx="1569959" cy="371513"/>
          </a:xfrm>
          <a:prstGeom prst="rect">
            <a:avLst/>
          </a:prstGeom>
          <a:solidFill>
            <a:srgbClr val="FFFF99"/>
          </a:solidFill>
          <a:ln w="1584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 smtClean="0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minsup</a:t>
            </a:r>
            <a:r>
              <a:rPr lang="en-GB" dirty="0" smtClean="0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= </a:t>
            </a:r>
            <a:r>
              <a:rPr lang="en-GB" dirty="0" smtClean="0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3/5</a:t>
            </a:r>
            <a:endParaRPr lang="en-GB" dirty="0">
              <a:solidFill>
                <a:srgbClr val="000000"/>
              </a:solidFill>
              <a:latin typeface="Tahoma" pitchFamily="32" charset="0"/>
              <a:ea typeface="DejaVu LGC Sans" charset="0"/>
              <a:cs typeface="DejaVu LGC Sans" charset="0"/>
            </a:endParaRP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150813" y="5033963"/>
            <a:ext cx="3535362" cy="1228725"/>
          </a:xfrm>
          <a:prstGeom prst="rect">
            <a:avLst/>
          </a:prstGeom>
          <a:solidFill>
            <a:srgbClr val="CC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If every subset is considered, </a:t>
            </a:r>
          </a:p>
          <a:p>
            <a:pPr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	</a:t>
            </a:r>
            <a:r>
              <a:rPr lang="en-GB" baseline="30000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6</a:t>
            </a:r>
            <a:r>
              <a:rPr lang="en-GB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C</a:t>
            </a:r>
            <a:r>
              <a:rPr lang="en-GB" baseline="-25000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1</a:t>
            </a:r>
            <a:r>
              <a:rPr lang="en-GB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 + </a:t>
            </a:r>
            <a:r>
              <a:rPr lang="en-GB" baseline="30000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6</a:t>
            </a:r>
            <a:r>
              <a:rPr lang="en-GB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C</a:t>
            </a:r>
            <a:r>
              <a:rPr lang="en-GB" baseline="-25000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2</a:t>
            </a:r>
            <a:r>
              <a:rPr lang="en-GB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 + </a:t>
            </a:r>
            <a:r>
              <a:rPr lang="en-GB" baseline="30000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6</a:t>
            </a:r>
            <a:r>
              <a:rPr lang="en-GB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C</a:t>
            </a:r>
            <a:r>
              <a:rPr lang="en-GB" baseline="-25000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3</a:t>
            </a:r>
            <a:r>
              <a:rPr lang="en-GB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 = 41</a:t>
            </a:r>
          </a:p>
          <a:p>
            <a:pPr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With support-based pruning,</a:t>
            </a:r>
          </a:p>
          <a:p>
            <a:pPr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	6 + 6 + 1 = 13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1"/>
          <p:cNvSpPr txBox="1">
            <a:spLocks noChangeArrowheads="1"/>
          </p:cNvSpPr>
          <p:nvPr/>
        </p:nvSpPr>
        <p:spPr bwMode="auto">
          <a:xfrm>
            <a:off x="152400" y="609600"/>
            <a:ext cx="8991600" cy="83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>
                <a:solidFill>
                  <a:srgbClr val="000000"/>
                </a:solidFill>
                <a:ea typeface="DejaVu LGC Sans" charset="0"/>
                <a:cs typeface="DejaVu LGC Sans" charset="0"/>
              </a:rPr>
              <a:t>Exploiting the Apriori principle</a:t>
            </a:r>
          </a:p>
        </p:txBody>
      </p:sp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685800" y="1828800"/>
            <a:ext cx="8229600" cy="4419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531813" indent="-531813">
              <a:lnSpc>
                <a:spcPct val="100000"/>
              </a:lnSpc>
              <a:spcBef>
                <a:spcPts val="600"/>
              </a:spcBef>
              <a:buSzPct val="45000"/>
              <a:buFont typeface="+mj-lt"/>
              <a:buAutoNum type="arabicPeriod"/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28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Find </a:t>
            </a:r>
            <a:r>
              <a:rPr lang="en-GB" sz="2800" dirty="0">
                <a:solidFill>
                  <a:srgbClr val="FF0000"/>
                </a:solidFill>
                <a:ea typeface="DejaVu LGC Sans" charset="0"/>
                <a:cs typeface="DejaVu LGC Sans" charset="0"/>
              </a:rPr>
              <a:t>frequent 1-items</a:t>
            </a:r>
            <a:r>
              <a:rPr lang="en-GB" sz="28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and put them to</a:t>
            </a:r>
            <a:r>
              <a:rPr lang="en-GB" sz="2800" b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800" b="1" dirty="0" err="1">
                <a:solidFill>
                  <a:srgbClr val="0070C0"/>
                </a:solidFill>
                <a:ea typeface="DejaVu LGC Sans" charset="0"/>
                <a:cs typeface="DejaVu LGC Sans" charset="0"/>
              </a:rPr>
              <a:t>L</a:t>
            </a:r>
            <a:r>
              <a:rPr lang="en-GB" sz="2800" b="1" baseline="-25000" dirty="0" err="1">
                <a:solidFill>
                  <a:srgbClr val="0070C0"/>
                </a:solidFill>
                <a:ea typeface="DejaVu LGC Sans" charset="0"/>
                <a:cs typeface="DejaVu LGC Sans" charset="0"/>
              </a:rPr>
              <a:t>k</a:t>
            </a:r>
            <a:r>
              <a:rPr lang="en-GB" sz="2800" b="1" dirty="0">
                <a:solidFill>
                  <a:srgbClr val="0070C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8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(</a:t>
            </a:r>
            <a:r>
              <a:rPr lang="en-GB" sz="2800" b="1" dirty="0">
                <a:solidFill>
                  <a:srgbClr val="0070C0"/>
                </a:solidFill>
                <a:ea typeface="DejaVu LGC Sans" charset="0"/>
                <a:cs typeface="DejaVu LGC Sans" charset="0"/>
              </a:rPr>
              <a:t>k=1</a:t>
            </a:r>
            <a:r>
              <a:rPr lang="en-GB" sz="28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)‏</a:t>
            </a:r>
          </a:p>
          <a:p>
            <a:pPr marL="531813" indent="-531813">
              <a:lnSpc>
                <a:spcPct val="100000"/>
              </a:lnSpc>
              <a:spcBef>
                <a:spcPts val="600"/>
              </a:spcBef>
              <a:buSzPct val="45000"/>
              <a:buFont typeface="+mj-lt"/>
              <a:buAutoNum type="arabicPeriod"/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28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Use </a:t>
            </a:r>
            <a:r>
              <a:rPr lang="en-GB" sz="2800" b="1" dirty="0" err="1">
                <a:solidFill>
                  <a:srgbClr val="0070C0"/>
                </a:solidFill>
                <a:ea typeface="DejaVu LGC Sans" charset="0"/>
                <a:cs typeface="DejaVu LGC Sans" charset="0"/>
              </a:rPr>
              <a:t>L</a:t>
            </a:r>
            <a:r>
              <a:rPr lang="en-GB" sz="2800" b="1" baseline="-25000" dirty="0" err="1">
                <a:solidFill>
                  <a:srgbClr val="0070C0"/>
                </a:solidFill>
                <a:ea typeface="DejaVu LGC Sans" charset="0"/>
                <a:cs typeface="DejaVu LGC Sans" charset="0"/>
              </a:rPr>
              <a:t>k</a:t>
            </a:r>
            <a:r>
              <a:rPr lang="en-GB" sz="2800" b="1" dirty="0">
                <a:solidFill>
                  <a:srgbClr val="0070C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8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to generate a collection of </a:t>
            </a:r>
            <a:r>
              <a:rPr lang="en-GB" sz="2800" i="1" dirty="0">
                <a:solidFill>
                  <a:srgbClr val="0000FF"/>
                </a:solidFill>
                <a:ea typeface="DejaVu LGC Sans" charset="0"/>
                <a:cs typeface="DejaVu LGC Sans" charset="0"/>
              </a:rPr>
              <a:t>candidate </a:t>
            </a:r>
            <a:r>
              <a:rPr lang="en-GB" sz="2800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itemsets</a:t>
            </a:r>
            <a:r>
              <a:rPr lang="en-GB" sz="28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800" b="1" dirty="0">
                <a:solidFill>
                  <a:srgbClr val="0070C0"/>
                </a:solidFill>
                <a:ea typeface="DejaVu LGC Sans" charset="0"/>
                <a:cs typeface="DejaVu LGC Sans" charset="0"/>
              </a:rPr>
              <a:t>C</a:t>
            </a:r>
            <a:r>
              <a:rPr lang="en-GB" sz="2800" b="1" baseline="-25000" dirty="0">
                <a:solidFill>
                  <a:srgbClr val="0070C0"/>
                </a:solidFill>
                <a:ea typeface="DejaVu LGC Sans" charset="0"/>
                <a:cs typeface="DejaVu LGC Sans" charset="0"/>
              </a:rPr>
              <a:t>k+1</a:t>
            </a:r>
            <a:r>
              <a:rPr lang="en-GB" sz="28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with size (</a:t>
            </a:r>
            <a:r>
              <a:rPr lang="en-GB" sz="2800" b="1" dirty="0">
                <a:solidFill>
                  <a:srgbClr val="0070C0"/>
                </a:solidFill>
                <a:ea typeface="DejaVu LGC Sans" charset="0"/>
                <a:cs typeface="DejaVu LGC Sans" charset="0"/>
              </a:rPr>
              <a:t>k+1</a:t>
            </a:r>
            <a:r>
              <a:rPr lang="en-GB" sz="28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)‏</a:t>
            </a:r>
          </a:p>
          <a:p>
            <a:pPr marL="531813" indent="-531813">
              <a:lnSpc>
                <a:spcPct val="100000"/>
              </a:lnSpc>
              <a:spcBef>
                <a:spcPts val="600"/>
              </a:spcBef>
              <a:buSzPct val="45000"/>
              <a:buFont typeface="+mj-lt"/>
              <a:buAutoNum type="arabicPeriod"/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28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Scan the database to find which </a:t>
            </a:r>
            <a:r>
              <a:rPr lang="en-GB" sz="2800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itemsets</a:t>
            </a:r>
            <a:r>
              <a:rPr lang="en-GB" sz="28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in </a:t>
            </a:r>
            <a:r>
              <a:rPr lang="en-GB" sz="2800" b="1" dirty="0">
                <a:solidFill>
                  <a:srgbClr val="0070C0"/>
                </a:solidFill>
                <a:ea typeface="DejaVu LGC Sans" charset="0"/>
                <a:cs typeface="DejaVu LGC Sans" charset="0"/>
              </a:rPr>
              <a:t>C</a:t>
            </a:r>
            <a:r>
              <a:rPr lang="en-GB" sz="2800" b="1" baseline="-25000" dirty="0">
                <a:solidFill>
                  <a:srgbClr val="0070C0"/>
                </a:solidFill>
                <a:ea typeface="DejaVu LGC Sans" charset="0"/>
                <a:cs typeface="DejaVu LGC Sans" charset="0"/>
              </a:rPr>
              <a:t>k+1</a:t>
            </a:r>
            <a:r>
              <a:rPr lang="en-GB" sz="28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are </a:t>
            </a:r>
            <a:r>
              <a:rPr lang="en-GB" sz="2800" dirty="0">
                <a:solidFill>
                  <a:srgbClr val="FF0000"/>
                </a:solidFill>
                <a:ea typeface="DejaVu LGC Sans" charset="0"/>
                <a:cs typeface="DejaVu LGC Sans" charset="0"/>
              </a:rPr>
              <a:t>frequent</a:t>
            </a:r>
            <a:r>
              <a:rPr lang="en-GB" sz="28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and put them into </a:t>
            </a:r>
            <a:r>
              <a:rPr lang="en-GB" sz="2800" b="1" dirty="0">
                <a:solidFill>
                  <a:srgbClr val="0070C0"/>
                </a:solidFill>
                <a:ea typeface="DejaVu LGC Sans" charset="0"/>
                <a:cs typeface="DejaVu LGC Sans" charset="0"/>
              </a:rPr>
              <a:t>L</a:t>
            </a:r>
            <a:r>
              <a:rPr lang="en-GB" sz="2800" b="1" baseline="-25000" dirty="0">
                <a:solidFill>
                  <a:srgbClr val="0070C0"/>
                </a:solidFill>
                <a:ea typeface="DejaVu LGC Sans" charset="0"/>
                <a:cs typeface="DejaVu LGC Sans" charset="0"/>
              </a:rPr>
              <a:t>k+1</a:t>
            </a:r>
          </a:p>
          <a:p>
            <a:pPr marL="531813" indent="-531813">
              <a:lnSpc>
                <a:spcPct val="100000"/>
              </a:lnSpc>
              <a:spcBef>
                <a:spcPts val="600"/>
              </a:spcBef>
              <a:buSzPct val="45000"/>
              <a:buFont typeface="+mj-lt"/>
              <a:buAutoNum type="arabicPeriod"/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28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If </a:t>
            </a:r>
            <a:r>
              <a:rPr lang="en-GB" sz="2800" b="1" dirty="0">
                <a:solidFill>
                  <a:srgbClr val="0070C0"/>
                </a:solidFill>
                <a:ea typeface="DejaVu LGC Sans" charset="0"/>
                <a:cs typeface="DejaVu LGC Sans" charset="0"/>
              </a:rPr>
              <a:t>L</a:t>
            </a:r>
            <a:r>
              <a:rPr lang="en-GB" sz="2800" b="1" baseline="-25000" dirty="0">
                <a:solidFill>
                  <a:srgbClr val="0070C0"/>
                </a:solidFill>
                <a:ea typeface="DejaVu LGC Sans" charset="0"/>
                <a:cs typeface="DejaVu LGC Sans" charset="0"/>
              </a:rPr>
              <a:t>k+1</a:t>
            </a:r>
            <a:r>
              <a:rPr lang="en-GB" sz="28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is not empty</a:t>
            </a:r>
          </a:p>
          <a:p>
            <a:pPr marL="741363" lvl="1" indent="-284163">
              <a:lnSpc>
                <a:spcPct val="100000"/>
              </a:lnSpc>
              <a:spcBef>
                <a:spcPts val="700"/>
              </a:spcBef>
              <a:buSzPct val="45000"/>
              <a:buFont typeface="Wingdings" charset="2"/>
              <a:buChar char=""/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2800" b="1" dirty="0">
                <a:solidFill>
                  <a:srgbClr val="0070C0"/>
                </a:solidFill>
                <a:ea typeface="DejaVu LGC Sans" charset="0"/>
                <a:cs typeface="DejaVu LGC Sans" charset="0"/>
              </a:rPr>
              <a:t>k=k+1</a:t>
            </a:r>
          </a:p>
          <a:p>
            <a:pPr marL="741363" lvl="1" indent="-284163">
              <a:lnSpc>
                <a:spcPct val="100000"/>
              </a:lnSpc>
              <a:spcBef>
                <a:spcPts val="700"/>
              </a:spcBef>
              <a:buSzPct val="45000"/>
              <a:buFont typeface="Wingdings" charset="2"/>
              <a:buChar char=""/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2800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Goto</a:t>
            </a:r>
            <a:r>
              <a:rPr lang="en-GB" sz="28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step </a:t>
            </a:r>
            <a:r>
              <a:rPr lang="en-GB" sz="28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2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130175" y="5988050"/>
            <a:ext cx="8099425" cy="641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2160" tIns="46080" rIns="92160" bIns="4608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  <a:ea typeface="DejaVu LGC Sans" charset="0"/>
                <a:cs typeface="DejaVu LGC Sans" charset="0"/>
              </a:rPr>
              <a:t>R. Agrawal, R. Srikant: "Fast Algorithms for Mining Association Rules", </a:t>
            </a:r>
          </a:p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>
                <a:solidFill>
                  <a:srgbClr val="000000"/>
                </a:solidFill>
                <a:ea typeface="DejaVu LGC Sans" charset="0"/>
                <a:cs typeface="DejaVu LGC Sans" charset="0"/>
              </a:rPr>
              <a:t>Proc. of the 20th Int'l Conference on Very Large Databases</a:t>
            </a:r>
            <a:r>
              <a:rPr lang="en-GB">
                <a:solidFill>
                  <a:srgbClr val="000000"/>
                </a:solidFill>
                <a:ea typeface="DejaVu LGC Sans" charset="0"/>
                <a:cs typeface="DejaVu LGC Sans" charset="0"/>
              </a:rPr>
              <a:t>, 1994.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Apriori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219200"/>
            <a:ext cx="8686800" cy="4524375"/>
          </a:xfrm>
        </p:spPr>
        <p:txBody>
          <a:bodyPr/>
          <a:lstStyle/>
          <a:p>
            <a:pPr marL="228600" indent="-228600">
              <a:lnSpc>
                <a:spcPct val="90000"/>
              </a:lnSpc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b="1" i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C</a:t>
            </a:r>
            <a:r>
              <a:rPr lang="en-GB" sz="2000" b="1" i="1" baseline="-250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k</a:t>
            </a:r>
            <a:r>
              <a:rPr lang="en-GB" sz="2000" dirty="0">
                <a:ea typeface="DejaVu LGC Sans" charset="0"/>
                <a:cs typeface="DejaVu LGC Sans" charset="0"/>
              </a:rPr>
              <a:t>: Candidate </a:t>
            </a:r>
            <a:r>
              <a:rPr lang="en-GB" sz="2000" dirty="0" err="1" smtClean="0">
                <a:ea typeface="DejaVu LGC Sans" charset="0"/>
                <a:cs typeface="DejaVu LGC Sans" charset="0"/>
              </a:rPr>
              <a:t>itemsets</a:t>
            </a:r>
            <a:r>
              <a:rPr lang="en-GB" sz="2000" dirty="0" smtClean="0">
                <a:ea typeface="DejaVu LGC Sans" charset="0"/>
                <a:cs typeface="DejaVu LGC Sans" charset="0"/>
              </a:rPr>
              <a:t> </a:t>
            </a:r>
            <a:r>
              <a:rPr lang="en-GB" sz="2000" dirty="0">
                <a:ea typeface="DejaVu LGC Sans" charset="0"/>
                <a:cs typeface="DejaVu LGC Sans" charset="0"/>
              </a:rPr>
              <a:t>of size k</a:t>
            </a:r>
          </a:p>
          <a:p>
            <a:pPr marL="228600" indent="-228600">
              <a:lnSpc>
                <a:spcPct val="90000"/>
              </a:lnSpc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b="1" i="1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L</a:t>
            </a:r>
            <a:r>
              <a:rPr lang="en-GB" sz="2000" b="1" i="1" baseline="-25000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k</a:t>
            </a:r>
            <a:r>
              <a:rPr lang="en-GB" sz="2000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000" dirty="0">
                <a:ea typeface="DejaVu LGC Sans" charset="0"/>
                <a:cs typeface="DejaVu LGC Sans" charset="0"/>
              </a:rPr>
              <a:t>: frequent </a:t>
            </a:r>
            <a:r>
              <a:rPr lang="en-GB" sz="2000" dirty="0" err="1" smtClean="0">
                <a:ea typeface="DejaVu LGC Sans" charset="0"/>
                <a:cs typeface="DejaVu LGC Sans" charset="0"/>
              </a:rPr>
              <a:t>itemsets</a:t>
            </a:r>
            <a:r>
              <a:rPr lang="en-GB" sz="2000" dirty="0" smtClean="0">
                <a:ea typeface="DejaVu LGC Sans" charset="0"/>
                <a:cs typeface="DejaVu LGC Sans" charset="0"/>
              </a:rPr>
              <a:t> </a:t>
            </a:r>
            <a:r>
              <a:rPr lang="en-GB" sz="2000" dirty="0">
                <a:ea typeface="DejaVu LGC Sans" charset="0"/>
                <a:cs typeface="DejaVu LGC Sans" charset="0"/>
              </a:rPr>
              <a:t>of size k</a:t>
            </a:r>
          </a:p>
          <a:p>
            <a:pPr>
              <a:lnSpc>
                <a:spcPct val="90000"/>
              </a:lnSpc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1400" dirty="0">
              <a:ea typeface="DejaVu LGC Sans" charset="0"/>
              <a:cs typeface="DejaVu LGC Sans" charset="0"/>
            </a:endParaRPr>
          </a:p>
          <a:p>
            <a:pPr marL="228600" indent="-228600">
              <a:lnSpc>
                <a:spcPct val="90000"/>
              </a:lnSpc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i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L</a:t>
            </a:r>
            <a:r>
              <a:rPr lang="en-GB" b="1" i="1" baseline="-250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1</a:t>
            </a:r>
            <a:r>
              <a:rPr lang="en-GB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dirty="0">
                <a:ea typeface="DejaVu LGC Sans" charset="0"/>
                <a:cs typeface="DejaVu LGC Sans" charset="0"/>
              </a:rPr>
              <a:t>= {frequent </a:t>
            </a:r>
            <a:r>
              <a:rPr lang="en-GB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1</a:t>
            </a:r>
            <a:r>
              <a:rPr lang="en-GB" dirty="0" smtClean="0">
                <a:ea typeface="DejaVu LGC Sans" charset="0"/>
                <a:cs typeface="DejaVu LGC Sans" charset="0"/>
              </a:rPr>
              <a:t>-itemsets};</a:t>
            </a:r>
            <a:endParaRPr lang="en-GB" dirty="0">
              <a:ea typeface="DejaVu LGC Sans" charset="0"/>
              <a:cs typeface="DejaVu LGC Sans" charset="0"/>
            </a:endParaRPr>
          </a:p>
          <a:p>
            <a:pPr marL="228600" indent="-228600">
              <a:lnSpc>
                <a:spcPct val="90000"/>
              </a:lnSpc>
              <a:buClr>
                <a:srgbClr val="F83F24"/>
              </a:buClr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dirty="0" smtClean="0">
                <a:solidFill>
                  <a:schemeClr val="tx1"/>
                </a:solidFill>
                <a:ea typeface="DejaVu LGC Sans" charset="0"/>
                <a:cs typeface="DejaVu LGC Sans" charset="0"/>
              </a:rPr>
              <a:t>for</a:t>
            </a:r>
            <a:r>
              <a:rPr lang="en-GB" b="1" dirty="0">
                <a:ea typeface="DejaVu LGC Sans" charset="0"/>
                <a:cs typeface="DejaVu LGC Sans" charset="0"/>
              </a:rPr>
              <a:t> </a:t>
            </a:r>
            <a:r>
              <a:rPr lang="en-GB" dirty="0">
                <a:ea typeface="DejaVu LGC Sans" charset="0"/>
                <a:cs typeface="DejaVu LGC Sans" charset="0"/>
              </a:rPr>
              <a:t>(</a:t>
            </a:r>
            <a:r>
              <a:rPr lang="en-GB" i="1" dirty="0">
                <a:ea typeface="DejaVu LGC Sans" charset="0"/>
                <a:cs typeface="DejaVu LGC Sans" charset="0"/>
              </a:rPr>
              <a:t>k</a:t>
            </a:r>
            <a:r>
              <a:rPr lang="en-GB" dirty="0">
                <a:ea typeface="DejaVu LGC Sans" charset="0"/>
                <a:cs typeface="DejaVu LGC Sans" charset="0"/>
              </a:rPr>
              <a:t> = </a:t>
            </a:r>
            <a:r>
              <a:rPr lang="en-GB" dirty="0" smtClean="0">
                <a:ea typeface="DejaVu LGC Sans" charset="0"/>
                <a:cs typeface="DejaVu LGC Sans" charset="0"/>
              </a:rPr>
              <a:t>2; </a:t>
            </a:r>
            <a:r>
              <a:rPr lang="en-GB" i="1" dirty="0" err="1">
                <a:ea typeface="DejaVu LGC Sans" charset="0"/>
                <a:cs typeface="DejaVu LGC Sans" charset="0"/>
              </a:rPr>
              <a:t>L</a:t>
            </a:r>
            <a:r>
              <a:rPr lang="en-GB" i="1" baseline="-25000" dirty="0" err="1">
                <a:ea typeface="DejaVu LGC Sans" charset="0"/>
                <a:cs typeface="DejaVu LGC Sans" charset="0"/>
              </a:rPr>
              <a:t>k</a:t>
            </a:r>
            <a:r>
              <a:rPr lang="en-GB" dirty="0">
                <a:ea typeface="DejaVu LGC Sans" charset="0"/>
                <a:cs typeface="DejaVu LGC Sans" charset="0"/>
              </a:rPr>
              <a:t> !=</a:t>
            </a:r>
            <a:r>
              <a:rPr lang="en-GB" dirty="0">
                <a:latin typeface="Symbol" pitchFamily="16" charset="2"/>
                <a:ea typeface="DejaVu LGC Sans" charset="0"/>
                <a:cs typeface="DejaVu LGC Sans" charset="0"/>
              </a:rPr>
              <a:t></a:t>
            </a:r>
            <a:r>
              <a:rPr lang="en-GB" dirty="0">
                <a:ea typeface="DejaVu LGC Sans" charset="0"/>
                <a:cs typeface="DejaVu LGC Sans" charset="0"/>
              </a:rPr>
              <a:t>; </a:t>
            </a:r>
            <a:r>
              <a:rPr lang="en-GB" i="1" dirty="0">
                <a:ea typeface="DejaVu LGC Sans" charset="0"/>
                <a:cs typeface="DejaVu LGC Sans" charset="0"/>
              </a:rPr>
              <a:t>k</a:t>
            </a:r>
            <a:r>
              <a:rPr lang="en-GB" dirty="0">
                <a:ea typeface="DejaVu LGC Sans" charset="0"/>
                <a:cs typeface="DejaVu LGC Sans" charset="0"/>
              </a:rPr>
              <a:t>++) </a:t>
            </a:r>
            <a:endParaRPr lang="en-GB" b="1" dirty="0" smtClean="0">
              <a:solidFill>
                <a:srgbClr val="F83F24"/>
              </a:solidFill>
              <a:ea typeface="DejaVu LGC Sans" charset="0"/>
              <a:cs typeface="DejaVu LGC Sans" charset="0"/>
            </a:endParaRPr>
          </a:p>
          <a:p>
            <a:pPr marL="228600" indent="-228600">
              <a:lnSpc>
                <a:spcPct val="90000"/>
              </a:lnSpc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>
                <a:ea typeface="DejaVu LGC Sans" charset="0"/>
                <a:cs typeface="DejaVu LGC Sans" charset="0"/>
              </a:rPr>
              <a:t>   </a:t>
            </a:r>
            <a:r>
              <a:rPr lang="en-GB" b="1" i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C</a:t>
            </a:r>
            <a:r>
              <a:rPr lang="en-GB" b="1" i="1" baseline="-25000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k+1</a:t>
            </a:r>
            <a:r>
              <a:rPr lang="en-GB" dirty="0" smtClean="0">
                <a:ea typeface="DejaVu LGC Sans" charset="0"/>
                <a:cs typeface="DejaVu LGC Sans" charset="0"/>
              </a:rPr>
              <a:t> </a:t>
            </a:r>
            <a:r>
              <a:rPr lang="en-GB" dirty="0">
                <a:ea typeface="DejaVu LGC Sans" charset="0"/>
                <a:cs typeface="DejaVu LGC Sans" charset="0"/>
              </a:rPr>
              <a:t>= </a:t>
            </a:r>
            <a:r>
              <a:rPr lang="en-GB" dirty="0" err="1">
                <a:ea typeface="DejaVu LGC Sans" charset="0"/>
                <a:cs typeface="DejaVu LGC Sans" charset="0"/>
              </a:rPr>
              <a:t>GenerateCandidates</a:t>
            </a:r>
            <a:r>
              <a:rPr lang="en-GB" dirty="0">
                <a:ea typeface="DejaVu LGC Sans" charset="0"/>
                <a:cs typeface="DejaVu LGC Sans" charset="0"/>
              </a:rPr>
              <a:t>(</a:t>
            </a:r>
            <a:r>
              <a:rPr lang="en-GB" b="1" i="1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L</a:t>
            </a:r>
            <a:r>
              <a:rPr lang="en-GB" b="1" i="1" baseline="-25000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k</a:t>
            </a:r>
            <a:r>
              <a:rPr lang="en-GB" dirty="0">
                <a:ea typeface="DejaVu LGC Sans" charset="0"/>
                <a:cs typeface="DejaVu LGC Sans" charset="0"/>
              </a:rPr>
              <a:t>)‏</a:t>
            </a:r>
          </a:p>
          <a:p>
            <a:pPr marL="228600" indent="-228600">
              <a:lnSpc>
                <a:spcPct val="90000"/>
              </a:lnSpc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dirty="0" smtClean="0">
                <a:solidFill>
                  <a:srgbClr val="F83F24"/>
                </a:solidFill>
                <a:ea typeface="DejaVu LGC Sans" charset="0"/>
                <a:cs typeface="DejaVu LGC Sans" charset="0"/>
              </a:rPr>
              <a:t>	</a:t>
            </a:r>
            <a:r>
              <a:rPr lang="en-GB" b="1" dirty="0" smtClean="0">
                <a:solidFill>
                  <a:schemeClr val="tx1"/>
                </a:solidFill>
                <a:ea typeface="DejaVu LGC Sans" charset="0"/>
                <a:cs typeface="DejaVu LGC Sans" charset="0"/>
              </a:rPr>
              <a:t>for </a:t>
            </a:r>
            <a:r>
              <a:rPr lang="en-GB" dirty="0" smtClean="0">
                <a:solidFill>
                  <a:schemeClr val="tx1"/>
                </a:solidFill>
                <a:ea typeface="DejaVu LGC Sans" charset="0"/>
                <a:cs typeface="DejaVu LGC Sans" charset="0"/>
              </a:rPr>
              <a:t>each</a:t>
            </a:r>
            <a:r>
              <a:rPr lang="en-GB" dirty="0">
                <a:solidFill>
                  <a:schemeClr val="tx1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dirty="0">
                <a:ea typeface="DejaVu LGC Sans" charset="0"/>
                <a:cs typeface="DejaVu LGC Sans" charset="0"/>
              </a:rPr>
              <a:t>transaction </a:t>
            </a:r>
            <a:r>
              <a:rPr lang="en-GB" b="1" i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t</a:t>
            </a:r>
            <a:r>
              <a:rPr lang="en-GB" dirty="0">
                <a:ea typeface="DejaVu LGC Sans" charset="0"/>
                <a:cs typeface="DejaVu LGC Sans" charset="0"/>
              </a:rPr>
              <a:t> in database </a:t>
            </a:r>
            <a:r>
              <a:rPr lang="en-GB" dirty="0" smtClean="0">
                <a:ea typeface="DejaVu LGC Sans" charset="0"/>
                <a:cs typeface="DejaVu LGC Sans" charset="0"/>
              </a:rPr>
              <a:t>do </a:t>
            </a:r>
          </a:p>
          <a:p>
            <a:pPr marL="228600" indent="-228600">
              <a:lnSpc>
                <a:spcPct val="90000"/>
              </a:lnSpc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600" dirty="0">
                <a:ea typeface="DejaVu LGC Sans" charset="0"/>
                <a:cs typeface="DejaVu LGC Sans" charset="0"/>
              </a:rPr>
              <a:t>	</a:t>
            </a:r>
            <a:r>
              <a:rPr lang="en-GB" sz="1600" dirty="0" smtClean="0">
                <a:ea typeface="DejaVu LGC Sans" charset="0"/>
                <a:cs typeface="DejaVu LGC Sans" charset="0"/>
              </a:rPr>
              <a:t>	</a:t>
            </a:r>
            <a:r>
              <a:rPr lang="en-GB" sz="2400" dirty="0" smtClean="0">
                <a:ea typeface="DejaVu LGC Sans" charset="0"/>
                <a:cs typeface="DejaVu LGC Sans" charset="0"/>
              </a:rPr>
              <a:t>increment count </a:t>
            </a:r>
            <a:r>
              <a:rPr lang="en-GB" sz="2400" dirty="0">
                <a:ea typeface="DejaVu LGC Sans" charset="0"/>
                <a:cs typeface="DejaVu LGC Sans" charset="0"/>
              </a:rPr>
              <a:t>of </a:t>
            </a:r>
            <a:r>
              <a:rPr lang="en-GB" sz="2400" dirty="0" smtClean="0">
                <a:ea typeface="DejaVu LGC Sans" charset="0"/>
                <a:cs typeface="DejaVu LGC Sans" charset="0"/>
              </a:rPr>
              <a:t>candidates in </a:t>
            </a:r>
            <a:r>
              <a:rPr lang="en-GB" sz="2400" b="1" i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C</a:t>
            </a:r>
            <a:r>
              <a:rPr lang="en-GB" sz="2400" b="1" i="1" baseline="-250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k+1</a:t>
            </a:r>
            <a:r>
              <a:rPr lang="en-GB" sz="2400" dirty="0">
                <a:ea typeface="DejaVu LGC Sans" charset="0"/>
                <a:cs typeface="DejaVu LGC Sans" charset="0"/>
              </a:rPr>
              <a:t> </a:t>
            </a:r>
            <a:r>
              <a:rPr lang="en-GB" sz="2400" dirty="0" smtClean="0">
                <a:ea typeface="DejaVu LGC Sans" charset="0"/>
                <a:cs typeface="DejaVu LGC Sans" charset="0"/>
              </a:rPr>
              <a:t>that </a:t>
            </a:r>
            <a:r>
              <a:rPr lang="en-GB" sz="2400" dirty="0">
                <a:ea typeface="DejaVu LGC Sans" charset="0"/>
                <a:cs typeface="DejaVu LGC Sans" charset="0"/>
              </a:rPr>
              <a:t>are contained in </a:t>
            </a:r>
            <a:r>
              <a:rPr lang="en-GB" sz="2400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t</a:t>
            </a:r>
            <a:endParaRPr lang="en-GB" sz="2400" b="1" i="1" dirty="0">
              <a:solidFill>
                <a:schemeClr val="accent2"/>
              </a:solidFill>
              <a:ea typeface="DejaVu LGC Sans" charset="0"/>
              <a:cs typeface="DejaVu LGC Sans" charset="0"/>
            </a:endParaRPr>
          </a:p>
          <a:p>
            <a:pPr marL="228600" indent="-228600">
              <a:lnSpc>
                <a:spcPct val="90000"/>
              </a:lnSpc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i="1" dirty="0" smtClean="0">
                <a:ea typeface="DejaVu LGC Sans" charset="0"/>
                <a:cs typeface="DejaVu LGC Sans" charset="0"/>
              </a:rPr>
              <a:t>	</a:t>
            </a:r>
            <a:r>
              <a:rPr lang="en-GB" b="1" dirty="0" err="1" smtClean="0">
                <a:ea typeface="DejaVu LGC Sans" charset="0"/>
                <a:cs typeface="DejaVu LGC Sans" charset="0"/>
              </a:rPr>
              <a:t>endfor</a:t>
            </a:r>
            <a:endParaRPr lang="en-GB" b="1" dirty="0" smtClean="0">
              <a:ea typeface="DejaVu LGC Sans" charset="0"/>
              <a:cs typeface="DejaVu LGC Sans" charset="0"/>
            </a:endParaRPr>
          </a:p>
          <a:p>
            <a:pPr marL="228600" indent="-228600">
              <a:lnSpc>
                <a:spcPct val="90000"/>
              </a:lnSpc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600" i="1" dirty="0">
                <a:ea typeface="DejaVu LGC Sans" charset="0"/>
                <a:cs typeface="DejaVu LGC Sans" charset="0"/>
              </a:rPr>
              <a:t>	</a:t>
            </a:r>
            <a:r>
              <a:rPr lang="en-GB" b="1" i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L</a:t>
            </a:r>
            <a:r>
              <a:rPr lang="en-GB" b="1" i="1" baseline="-25000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k+1</a:t>
            </a:r>
            <a:r>
              <a:rPr lang="en-GB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dirty="0" smtClean="0">
                <a:ea typeface="DejaVu LGC Sans" charset="0"/>
                <a:cs typeface="DejaVu LGC Sans" charset="0"/>
              </a:rPr>
              <a:t> </a:t>
            </a:r>
            <a:r>
              <a:rPr lang="en-GB" dirty="0">
                <a:ea typeface="DejaVu LGC Sans" charset="0"/>
                <a:cs typeface="DejaVu LGC Sans" charset="0"/>
              </a:rPr>
              <a:t>= candidates in </a:t>
            </a:r>
            <a:r>
              <a:rPr lang="en-GB" b="1" i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C</a:t>
            </a:r>
            <a:r>
              <a:rPr lang="en-GB" b="1" i="1" baseline="-250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k+1</a:t>
            </a:r>
            <a:r>
              <a:rPr lang="en-GB" dirty="0">
                <a:ea typeface="DejaVu LGC Sans" charset="0"/>
                <a:cs typeface="DejaVu LGC Sans" charset="0"/>
              </a:rPr>
              <a:t> with </a:t>
            </a:r>
            <a:r>
              <a:rPr lang="en-GB" dirty="0" smtClean="0">
                <a:ea typeface="DejaVu LGC Sans" charset="0"/>
                <a:cs typeface="DejaVu LGC Sans" charset="0"/>
              </a:rPr>
              <a:t>support ≥</a:t>
            </a:r>
            <a:r>
              <a:rPr lang="en-GB" b="1" i="1" dirty="0" err="1" smtClean="0">
                <a:ea typeface="DejaVu LGC Sans" charset="0"/>
                <a:cs typeface="DejaVu LGC Sans" charset="0"/>
              </a:rPr>
              <a:t>min_sup</a:t>
            </a:r>
            <a:r>
              <a:rPr lang="en-GB" b="1" i="1" dirty="0" smtClean="0">
                <a:ea typeface="DejaVu LGC Sans" charset="0"/>
                <a:cs typeface="DejaVu LGC Sans" charset="0"/>
              </a:rPr>
              <a:t> </a:t>
            </a:r>
          </a:p>
          <a:p>
            <a:pPr marL="228600" indent="-228600">
              <a:lnSpc>
                <a:spcPct val="90000"/>
              </a:lnSpc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dirty="0" err="1">
                <a:ea typeface="DejaVu LGC Sans" charset="0"/>
                <a:cs typeface="DejaVu LGC Sans" charset="0"/>
              </a:rPr>
              <a:t>e</a:t>
            </a:r>
            <a:r>
              <a:rPr lang="en-GB" b="1" dirty="0" err="1" smtClean="0">
                <a:ea typeface="DejaVu LGC Sans" charset="0"/>
                <a:cs typeface="DejaVu LGC Sans" charset="0"/>
              </a:rPr>
              <a:t>ndfor</a:t>
            </a:r>
            <a:endParaRPr lang="en-GB" b="1" dirty="0" smtClean="0">
              <a:ea typeface="DejaVu LGC Sans" charset="0"/>
              <a:cs typeface="DejaVu LGC Sans" charset="0"/>
            </a:endParaRPr>
          </a:p>
          <a:p>
            <a:pPr marL="228600" indent="-228600">
              <a:lnSpc>
                <a:spcPct val="90000"/>
              </a:lnSpc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dirty="0" smtClean="0">
                <a:solidFill>
                  <a:schemeClr val="tx1"/>
                </a:solidFill>
                <a:ea typeface="DejaVu LGC Sans" charset="0"/>
                <a:cs typeface="DejaVu LGC Sans" charset="0"/>
              </a:rPr>
              <a:t>return</a:t>
            </a:r>
            <a:r>
              <a:rPr lang="en-GB" dirty="0" smtClean="0">
                <a:ea typeface="DejaVu LGC Sans" charset="0"/>
                <a:cs typeface="DejaVu LGC Sans" charset="0"/>
              </a:rPr>
              <a:t> </a:t>
            </a:r>
            <a:r>
              <a:rPr lang="en-GB" b="1" dirty="0">
                <a:solidFill>
                  <a:schemeClr val="accent2"/>
                </a:solidFill>
                <a:latin typeface="Symbol" pitchFamily="16" charset="2"/>
                <a:ea typeface="DejaVu LGC Sans" charset="0"/>
                <a:cs typeface="DejaVu LGC Sans" charset="0"/>
              </a:rPr>
              <a:t></a:t>
            </a:r>
            <a:r>
              <a:rPr lang="en-GB" b="1" i="1" baseline="-250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k</a:t>
            </a:r>
            <a:r>
              <a:rPr lang="en-GB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b="1" i="1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L</a:t>
            </a:r>
            <a:r>
              <a:rPr lang="en-GB" b="1" i="1" baseline="-25000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k</a:t>
            </a:r>
            <a:r>
              <a:rPr lang="en-GB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;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304800" y="3200400"/>
            <a:ext cx="5257800" cy="533400"/>
          </a:xfrm>
          <a:prstGeom prst="roundRect">
            <a:avLst/>
          </a:prstGeom>
          <a:solidFill>
            <a:srgbClr val="00B8FF">
              <a:alpha val="22000"/>
            </a:srgbClr>
          </a:solidFill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2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Calibri" pitchFamily="32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1066800" y="4114800"/>
            <a:ext cx="7696200" cy="533400"/>
          </a:xfrm>
          <a:prstGeom prst="roundRect">
            <a:avLst/>
          </a:prstGeom>
          <a:solidFill>
            <a:srgbClr val="00B8FF">
              <a:alpha val="22000"/>
            </a:srgbClr>
          </a:solidFill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2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Calibri" pitchFamily="3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457200" y="304800"/>
            <a:ext cx="8229600" cy="655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>
                <a:solidFill>
                  <a:srgbClr val="000000"/>
                </a:solidFill>
                <a:ea typeface="DejaVu LGC Sans" charset="0"/>
                <a:cs typeface="DejaVu LGC Sans" charset="0"/>
              </a:rPr>
              <a:t>Association rules </a:t>
            </a:r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81000" y="1600200"/>
            <a:ext cx="8318500" cy="1408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290513" indent="-290513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Given a set of </a:t>
            </a:r>
            <a:r>
              <a:rPr lang="en-GB" sz="24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transactions </a:t>
            </a:r>
            <a:r>
              <a:rPr lang="en-GB" sz="2400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D</a:t>
            </a:r>
            <a:r>
              <a:rPr lang="en-GB" sz="24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, </a:t>
            </a: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find rules that will predict the occurrence of an item (or a set of items) based on the occurrences of other items in the transaction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304800" y="3216275"/>
            <a:ext cx="419100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0C6D9C"/>
              </a:buClr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0C6D9C"/>
                </a:solidFill>
                <a:latin typeface="Arial" charset="0"/>
                <a:ea typeface="DejaVu LGC Sans" charset="0"/>
                <a:cs typeface="DejaVu LGC Sans" charset="0"/>
              </a:rPr>
              <a:t>Market-Basket transactions</a:t>
            </a:r>
          </a:p>
        </p:txBody>
      </p:sp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457200" y="3868738"/>
          <a:ext cx="4343400" cy="2532062"/>
        </p:xfrm>
        <a:graphic>
          <a:graphicData uri="http://schemas.openxmlformats.org/presentationml/2006/ole">
            <p:oleObj spid="_x0000_s6148" r:id="rId4" imgW="3433292" imgH="1998228" progId="Word.Document.8">
              <p:embed/>
            </p:oleObj>
          </a:graphicData>
        </a:graphic>
      </p:graphicFrame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5029200" y="4203700"/>
            <a:ext cx="381000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Examples of association rules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5154613" y="4989513"/>
            <a:ext cx="3532187" cy="1190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{Diaper} </a:t>
            </a:r>
            <a:r>
              <a:rPr lang="en-GB">
                <a:solidFill>
                  <a:srgbClr val="000000"/>
                </a:solidFill>
                <a:latin typeface="Symbol" pitchFamily="16" charset="2"/>
                <a:ea typeface="DejaVu LGC Sans" charset="0"/>
                <a:cs typeface="DejaVu LGC Sans" charset="0"/>
              </a:rPr>
              <a:t></a:t>
            </a:r>
            <a:r>
              <a:rPr lang="en-GB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 {Beer},</a:t>
            </a:r>
            <a:br>
              <a:rPr lang="en-GB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</a:br>
            <a:r>
              <a:rPr lang="en-GB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{Milk, Bread} </a:t>
            </a:r>
            <a:r>
              <a:rPr lang="en-GB">
                <a:solidFill>
                  <a:srgbClr val="000000"/>
                </a:solidFill>
                <a:latin typeface="Symbol" pitchFamily="16" charset="2"/>
                <a:ea typeface="DejaVu LGC Sans" charset="0"/>
                <a:cs typeface="DejaVu LGC Sans" charset="0"/>
              </a:rPr>
              <a:t></a:t>
            </a:r>
            <a:r>
              <a:rPr lang="en-GB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 {Diaper,Coke},</a:t>
            </a:r>
            <a:br>
              <a:rPr lang="en-GB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</a:br>
            <a:r>
              <a:rPr lang="en-GB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{Beer, Bread} </a:t>
            </a:r>
            <a:r>
              <a:rPr lang="en-GB">
                <a:solidFill>
                  <a:srgbClr val="000000"/>
                </a:solidFill>
                <a:latin typeface="Symbol" pitchFamily="16" charset="2"/>
                <a:ea typeface="DejaVu LGC Sans" charset="0"/>
                <a:cs typeface="DejaVu LGC Sans" charset="0"/>
              </a:rPr>
              <a:t></a:t>
            </a:r>
            <a:r>
              <a:rPr lang="en-GB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 {Milk},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3" dur="500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6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1"/>
          <p:cNvSpPr txBox="1">
            <a:spLocks noChangeArrowheads="1"/>
          </p:cNvSpPr>
          <p:nvPr/>
        </p:nvSpPr>
        <p:spPr bwMode="auto">
          <a:xfrm>
            <a:off x="457200" y="130175"/>
            <a:ext cx="8229600" cy="1431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GenerateCandidates</a:t>
            </a:r>
            <a:endParaRPr lang="en-GB" sz="44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609600" y="1524000"/>
            <a:ext cx="8305800" cy="541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Assume the items </a:t>
            </a: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in </a:t>
            </a:r>
            <a:r>
              <a:rPr lang="en-GB" sz="2400" b="1" i="1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L</a:t>
            </a:r>
            <a:r>
              <a:rPr lang="en-GB" sz="2400" b="1" i="1" baseline="-25000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k</a:t>
            </a: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are listed in an order (e.g., alphabetical)‏</a:t>
            </a:r>
          </a:p>
          <a:p>
            <a:pPr marL="341313" indent="-341313"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1" dirty="0">
                <a:solidFill>
                  <a:srgbClr val="FF0000"/>
                </a:solidFill>
                <a:ea typeface="DejaVu LGC Sans" charset="0"/>
                <a:cs typeface="DejaVu LGC Sans" charset="0"/>
              </a:rPr>
              <a:t>Step 1: </a:t>
            </a:r>
            <a:r>
              <a:rPr lang="en-GB" sz="2400" b="1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self-joining</a:t>
            </a: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400" b="1" i="1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L</a:t>
            </a:r>
            <a:r>
              <a:rPr lang="en-GB" sz="2400" b="1" i="1" baseline="-25000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k</a:t>
            </a:r>
            <a:r>
              <a:rPr lang="en-GB" sz="2400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400" i="1" dirty="0">
                <a:solidFill>
                  <a:srgbClr val="008000"/>
                </a:solidFill>
                <a:ea typeface="DejaVu LGC Sans" charset="0"/>
                <a:cs typeface="DejaVu LGC Sans" charset="0"/>
              </a:rPr>
              <a:t>(IN SQL)‏</a:t>
            </a:r>
          </a:p>
          <a:p>
            <a:pPr marL="741363" lvl="1" indent="-284163">
              <a:lnSpc>
                <a:spcPct val="120000"/>
              </a:lnSpc>
              <a:spcBef>
                <a:spcPts val="45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insert into</a:t>
            </a:r>
            <a:r>
              <a:rPr lang="en-GB" sz="2000" b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000" b="1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C</a:t>
            </a:r>
            <a:r>
              <a:rPr lang="en-GB" sz="2000" b="1" i="1" baseline="-25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k+1</a:t>
            </a:r>
          </a:p>
          <a:p>
            <a:pPr marL="741363" lvl="1" indent="-284163">
              <a:lnSpc>
                <a:spcPct val="120000"/>
              </a:lnSpc>
              <a:spcBef>
                <a:spcPts val="45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select </a:t>
            </a:r>
            <a:r>
              <a:rPr lang="en-GB" sz="2000" b="1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p.item</a:t>
            </a:r>
            <a:r>
              <a:rPr lang="en-GB" sz="2000" b="1" i="1" baseline="-25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1</a:t>
            </a:r>
            <a:r>
              <a:rPr lang="en-GB" sz="2000" b="1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, p.item</a:t>
            </a:r>
            <a:r>
              <a:rPr lang="en-GB" sz="2000" b="1" i="1" baseline="-25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2</a:t>
            </a:r>
            <a:r>
              <a:rPr lang="en-GB" sz="2000" b="1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, …, </a:t>
            </a:r>
            <a:r>
              <a:rPr lang="en-GB" sz="2000" b="1" i="1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p.item</a:t>
            </a:r>
            <a:r>
              <a:rPr lang="en-GB" sz="2000" b="1" i="1" baseline="-25000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k</a:t>
            </a:r>
            <a:r>
              <a:rPr lang="en-GB" sz="2000" b="1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, </a:t>
            </a:r>
            <a:r>
              <a:rPr lang="en-GB" sz="2000" b="1" i="1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q.item</a:t>
            </a:r>
            <a:r>
              <a:rPr lang="en-GB" sz="2000" b="1" i="1" baseline="-25000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k</a:t>
            </a:r>
            <a:endParaRPr lang="en-GB" sz="2000" b="1" i="1" baseline="-250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741363" lvl="1" indent="-284163">
              <a:lnSpc>
                <a:spcPct val="120000"/>
              </a:lnSpc>
              <a:spcBef>
                <a:spcPts val="45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from </a:t>
            </a:r>
            <a:r>
              <a:rPr lang="en-GB" sz="2000" b="1" i="1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L</a:t>
            </a:r>
            <a:r>
              <a:rPr lang="en-GB" sz="2000" b="1" i="1" baseline="-25000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k</a:t>
            </a:r>
            <a:r>
              <a:rPr lang="en-GB" sz="2000" b="1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p, </a:t>
            </a:r>
            <a:r>
              <a:rPr lang="en-GB" sz="2000" b="1" i="1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L</a:t>
            </a:r>
            <a:r>
              <a:rPr lang="en-GB" sz="2000" b="1" i="1" baseline="-25000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k</a:t>
            </a:r>
            <a:r>
              <a:rPr lang="en-GB" sz="2000" b="1" i="1" baseline="-25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000" b="1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q</a:t>
            </a:r>
          </a:p>
          <a:p>
            <a:pPr marL="741363" lvl="1" indent="-284163">
              <a:lnSpc>
                <a:spcPct val="120000"/>
              </a:lnSpc>
              <a:spcBef>
                <a:spcPts val="45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where </a:t>
            </a:r>
            <a:r>
              <a:rPr lang="en-GB" sz="2000" b="1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p.item</a:t>
            </a:r>
            <a:r>
              <a:rPr lang="en-GB" sz="2000" b="1" i="1" baseline="-25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1</a:t>
            </a:r>
            <a:r>
              <a:rPr lang="en-GB" sz="2000" b="1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=q.item</a:t>
            </a:r>
            <a:r>
              <a:rPr lang="en-GB" sz="2000" b="1" i="1" baseline="-25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1</a:t>
            </a:r>
            <a:r>
              <a:rPr lang="en-GB" sz="2000" b="1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, …, p.item</a:t>
            </a:r>
            <a:r>
              <a:rPr lang="en-GB" sz="2000" b="1" i="1" baseline="-25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k-1</a:t>
            </a:r>
            <a:r>
              <a:rPr lang="en-GB" sz="2000" b="1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=q.item</a:t>
            </a:r>
            <a:r>
              <a:rPr lang="en-GB" sz="2000" b="1" i="1" baseline="-25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k-1</a:t>
            </a:r>
            <a:r>
              <a:rPr lang="en-GB" sz="2000" b="1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, </a:t>
            </a:r>
            <a:r>
              <a:rPr lang="en-GB" sz="2000" b="1" i="1" dirty="0" err="1">
                <a:solidFill>
                  <a:srgbClr val="0000FF"/>
                </a:solidFill>
                <a:ea typeface="DejaVu LGC Sans" charset="0"/>
                <a:cs typeface="DejaVu LGC Sans" charset="0"/>
              </a:rPr>
              <a:t>p.item</a:t>
            </a:r>
            <a:r>
              <a:rPr lang="en-GB" sz="2000" b="1" i="1" baseline="-25000" dirty="0" err="1">
                <a:solidFill>
                  <a:srgbClr val="0000FF"/>
                </a:solidFill>
                <a:ea typeface="DejaVu LGC Sans" charset="0"/>
                <a:cs typeface="DejaVu LGC Sans" charset="0"/>
              </a:rPr>
              <a:t>k</a:t>
            </a:r>
            <a:r>
              <a:rPr lang="en-GB" sz="2000" b="1" i="1" baseline="-25000" dirty="0">
                <a:solidFill>
                  <a:srgbClr val="0000FF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000" b="1" i="1" dirty="0">
                <a:solidFill>
                  <a:srgbClr val="0000FF"/>
                </a:solidFill>
                <a:ea typeface="DejaVu LGC Sans" charset="0"/>
                <a:cs typeface="DejaVu LGC Sans" charset="0"/>
              </a:rPr>
              <a:t>&lt; </a:t>
            </a:r>
            <a:r>
              <a:rPr lang="en-GB" sz="2000" b="1" i="1" dirty="0" err="1" smtClean="0">
                <a:solidFill>
                  <a:srgbClr val="0000FF"/>
                </a:solidFill>
                <a:ea typeface="DejaVu LGC Sans" charset="0"/>
                <a:cs typeface="DejaVu LGC Sans" charset="0"/>
              </a:rPr>
              <a:t>q.item</a:t>
            </a:r>
            <a:r>
              <a:rPr lang="en-GB" sz="2000" b="1" i="1" baseline="-25000" dirty="0" err="1" smtClean="0">
                <a:solidFill>
                  <a:srgbClr val="0000FF"/>
                </a:solidFill>
                <a:ea typeface="DejaVu LGC Sans" charset="0"/>
                <a:cs typeface="DejaVu LGC Sans" charset="0"/>
              </a:rPr>
              <a:t>k</a:t>
            </a:r>
            <a:endParaRPr lang="en-GB" sz="2000" b="1" i="1" baseline="-25000" dirty="0">
              <a:solidFill>
                <a:srgbClr val="0000FF"/>
              </a:solidFill>
              <a:ea typeface="DejaVu LGC Sans" charset="0"/>
              <a:cs typeface="DejaVu LGC Sans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/>
          <p:cNvSpPr txBox="1">
            <a:spLocks noChangeArrowheads="1"/>
          </p:cNvSpPr>
          <p:nvPr/>
        </p:nvSpPr>
        <p:spPr bwMode="auto">
          <a:xfrm>
            <a:off x="457200" y="130175"/>
            <a:ext cx="8229600" cy="1431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>
                <a:solidFill>
                  <a:srgbClr val="000000"/>
                </a:solidFill>
                <a:ea typeface="DejaVu LGC Sans" charset="0"/>
                <a:cs typeface="DejaVu LGC Sans" charset="0"/>
              </a:rPr>
              <a:t>Example of Candidates Generation</a:t>
            </a:r>
          </a:p>
        </p:txBody>
      </p:sp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838200" y="1447800"/>
            <a:ext cx="7239000" cy="5029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lnSpc>
                <a:spcPct val="130000"/>
              </a:lnSpc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i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L</a:t>
            </a:r>
            <a:r>
              <a:rPr lang="en-GB" sz="2800" i="1" baseline="-250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3</a:t>
            </a:r>
            <a:r>
              <a:rPr lang="en-GB" sz="2800" i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=</a:t>
            </a:r>
            <a:r>
              <a:rPr lang="en-GB" sz="28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{</a:t>
            </a:r>
            <a:r>
              <a:rPr lang="en-GB" sz="2800" i="1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abc</a:t>
            </a:r>
            <a:r>
              <a:rPr lang="en-GB" sz="2800" i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, </a:t>
            </a:r>
            <a:r>
              <a:rPr lang="en-GB" sz="2800" i="1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abd</a:t>
            </a:r>
            <a:r>
              <a:rPr lang="en-GB" sz="2800" i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, </a:t>
            </a:r>
            <a:r>
              <a:rPr lang="en-GB" sz="2800" i="1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acd</a:t>
            </a:r>
            <a:r>
              <a:rPr lang="en-GB" sz="2800" i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, ace, </a:t>
            </a:r>
            <a:r>
              <a:rPr lang="en-GB" sz="2800" i="1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bcd</a:t>
            </a:r>
            <a:r>
              <a:rPr lang="en-GB" sz="28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}</a:t>
            </a:r>
          </a:p>
          <a:p>
            <a:pPr marL="341313" indent="-341313">
              <a:lnSpc>
                <a:spcPct val="130000"/>
              </a:lnSpc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b="1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Self-joining</a:t>
            </a:r>
            <a:r>
              <a:rPr lang="en-GB" sz="28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: </a:t>
            </a:r>
            <a:r>
              <a:rPr lang="en-GB" sz="2800" i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L</a:t>
            </a:r>
            <a:r>
              <a:rPr lang="en-GB" sz="2800" i="1" baseline="-250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3</a:t>
            </a:r>
            <a:r>
              <a:rPr lang="en-GB" sz="2800" i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*L</a:t>
            </a:r>
            <a:r>
              <a:rPr lang="en-GB" sz="2800" i="1" baseline="-250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3</a:t>
            </a:r>
          </a:p>
          <a:p>
            <a:pPr marL="741363" lvl="1" indent="-284163">
              <a:lnSpc>
                <a:spcPct val="130000"/>
              </a:lnSpc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200" b="1" i="1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abcd</a:t>
            </a:r>
            <a:r>
              <a:rPr lang="en-GB" sz="2200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 </a:t>
            </a:r>
            <a:r>
              <a:rPr lang="en-GB" sz="2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from </a:t>
            </a:r>
            <a:r>
              <a:rPr lang="en-GB" sz="2200" b="1" i="1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abc</a:t>
            </a:r>
            <a:r>
              <a:rPr lang="en-GB" sz="2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and </a:t>
            </a:r>
            <a:r>
              <a:rPr lang="en-GB" sz="2200" b="1" i="1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abd</a:t>
            </a:r>
            <a:endParaRPr lang="en-GB" sz="2200" b="1" i="1" dirty="0">
              <a:solidFill>
                <a:schemeClr val="accent2"/>
              </a:solidFill>
              <a:ea typeface="DejaVu LGC Sans" charset="0"/>
              <a:cs typeface="DejaVu LGC Sans" charset="0"/>
            </a:endParaRPr>
          </a:p>
          <a:p>
            <a:pPr marL="741363" lvl="1" indent="-284163">
              <a:lnSpc>
                <a:spcPct val="130000"/>
              </a:lnSpc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200" b="1" i="1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acde</a:t>
            </a:r>
            <a:r>
              <a:rPr lang="en-GB" sz="2200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from </a:t>
            </a:r>
            <a:r>
              <a:rPr lang="en-GB" sz="2200" b="1" i="1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acd</a:t>
            </a:r>
            <a:r>
              <a:rPr lang="en-GB" sz="2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and </a:t>
            </a:r>
            <a:r>
              <a:rPr lang="en-GB" sz="2200" b="1" i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ace</a:t>
            </a:r>
            <a:endParaRPr lang="en-GB" sz="2200" b="1" i="1" dirty="0">
              <a:solidFill>
                <a:schemeClr val="accent2"/>
              </a:solidFill>
              <a:ea typeface="DejaVu LGC Sans" charset="0"/>
              <a:cs typeface="DejaVu LGC Sans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203950" y="2433639"/>
            <a:ext cx="2527300" cy="1068388"/>
            <a:chOff x="3908" y="1533"/>
            <a:chExt cx="1592" cy="673"/>
          </a:xfrm>
        </p:grpSpPr>
        <p:sp>
          <p:nvSpPr>
            <p:cNvPr id="24580" name="Text Box 4"/>
            <p:cNvSpPr txBox="1">
              <a:spLocks noChangeArrowheads="1"/>
            </p:cNvSpPr>
            <p:nvPr/>
          </p:nvSpPr>
          <p:spPr bwMode="auto">
            <a:xfrm>
              <a:off x="3908" y="1533"/>
              <a:ext cx="701" cy="232"/>
            </a:xfrm>
            <a:prstGeom prst="rect">
              <a:avLst/>
            </a:prstGeom>
            <a:noFill/>
            <a:ln w="9360">
              <a:solidFill>
                <a:srgbClr val="F8400E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>
                  <a:srgbClr val="F8400E"/>
                </a:buClr>
                <a:buFont typeface="Tahom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>
                  <a:solidFill>
                    <a:srgbClr val="F8400E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{</a:t>
              </a:r>
              <a:r>
                <a:rPr lang="en-GB" b="1">
                  <a:solidFill>
                    <a:srgbClr val="000000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a,c,</a:t>
              </a:r>
              <a:r>
                <a:rPr lang="en-GB" b="1">
                  <a:solidFill>
                    <a:srgbClr val="F8400E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d}</a:t>
              </a:r>
            </a:p>
          </p:txBody>
        </p:sp>
        <p:sp>
          <p:nvSpPr>
            <p:cNvPr id="24581" name="Text Box 5"/>
            <p:cNvSpPr txBox="1">
              <a:spLocks noChangeArrowheads="1"/>
            </p:cNvSpPr>
            <p:nvPr/>
          </p:nvSpPr>
          <p:spPr bwMode="auto">
            <a:xfrm>
              <a:off x="4803" y="1533"/>
              <a:ext cx="697" cy="232"/>
            </a:xfrm>
            <a:prstGeom prst="rect">
              <a:avLst/>
            </a:prstGeom>
            <a:noFill/>
            <a:ln w="9360">
              <a:solidFill>
                <a:srgbClr val="F8400E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>
                  <a:srgbClr val="F8400E"/>
                </a:buClr>
                <a:buFont typeface="Tahom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>
                  <a:solidFill>
                    <a:srgbClr val="F8400E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{</a:t>
              </a:r>
              <a:r>
                <a:rPr lang="en-GB" b="1">
                  <a:solidFill>
                    <a:srgbClr val="000000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a,c,</a:t>
              </a:r>
              <a:r>
                <a:rPr lang="en-GB" b="1">
                  <a:solidFill>
                    <a:srgbClr val="F8400E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e}</a:t>
              </a:r>
            </a:p>
          </p:txBody>
        </p:sp>
        <p:sp>
          <p:nvSpPr>
            <p:cNvPr id="24582" name="Line 6"/>
            <p:cNvSpPr>
              <a:spLocks noChangeShapeType="1"/>
            </p:cNvSpPr>
            <p:nvPr/>
          </p:nvSpPr>
          <p:spPr bwMode="auto">
            <a:xfrm>
              <a:off x="4368" y="1764"/>
              <a:ext cx="240" cy="210"/>
            </a:xfrm>
            <a:prstGeom prst="line">
              <a:avLst/>
            </a:prstGeom>
            <a:noFill/>
            <a:ln w="9360">
              <a:solidFill>
                <a:srgbClr val="F8400E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583" name="Line 7"/>
            <p:cNvSpPr>
              <a:spLocks noChangeShapeType="1"/>
            </p:cNvSpPr>
            <p:nvPr/>
          </p:nvSpPr>
          <p:spPr bwMode="auto">
            <a:xfrm flipH="1">
              <a:off x="4734" y="1764"/>
              <a:ext cx="259" cy="210"/>
            </a:xfrm>
            <a:prstGeom prst="line">
              <a:avLst/>
            </a:prstGeom>
            <a:noFill/>
            <a:ln w="9360">
              <a:solidFill>
                <a:srgbClr val="F8400E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584" name="Text Box 8"/>
            <p:cNvSpPr txBox="1">
              <a:spLocks noChangeArrowheads="1"/>
            </p:cNvSpPr>
            <p:nvPr/>
          </p:nvSpPr>
          <p:spPr bwMode="auto">
            <a:xfrm>
              <a:off x="4307" y="1974"/>
              <a:ext cx="851" cy="232"/>
            </a:xfrm>
            <a:prstGeom prst="rect">
              <a:avLst/>
            </a:prstGeom>
            <a:noFill/>
            <a:ln w="9360">
              <a:solidFill>
                <a:srgbClr val="F8400E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>
                  <a:srgbClr val="F8400E"/>
                </a:buClr>
                <a:buFont typeface="Tahom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solidFill>
                    <a:srgbClr val="F8400E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{</a:t>
              </a:r>
              <a:r>
                <a:rPr lang="en-GB" b="1" dirty="0" err="1">
                  <a:solidFill>
                    <a:srgbClr val="F8400E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a,c,d,e</a:t>
              </a:r>
              <a:r>
                <a:rPr lang="en-GB" b="1" dirty="0">
                  <a:solidFill>
                    <a:srgbClr val="F8400E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}</a:t>
              </a: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173788" y="3544888"/>
            <a:ext cx="2811462" cy="823912"/>
            <a:chOff x="3889" y="2233"/>
            <a:chExt cx="1771" cy="519"/>
          </a:xfrm>
        </p:grpSpPr>
        <p:sp>
          <p:nvSpPr>
            <p:cNvPr id="24586" name="Line 10"/>
            <p:cNvSpPr>
              <a:spLocks noChangeShapeType="1"/>
            </p:cNvSpPr>
            <p:nvPr/>
          </p:nvSpPr>
          <p:spPr bwMode="auto">
            <a:xfrm flipH="1">
              <a:off x="4093" y="2233"/>
              <a:ext cx="368" cy="285"/>
            </a:xfrm>
            <a:prstGeom prst="line">
              <a:avLst/>
            </a:prstGeom>
            <a:noFill/>
            <a:ln w="9360">
              <a:solidFill>
                <a:srgbClr val="008000"/>
              </a:solidFill>
              <a:prstDash val="dash"/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587" name="Line 11"/>
            <p:cNvSpPr>
              <a:spLocks noChangeShapeType="1"/>
            </p:cNvSpPr>
            <p:nvPr/>
          </p:nvSpPr>
          <p:spPr bwMode="auto">
            <a:xfrm flipH="1">
              <a:off x="4459" y="2236"/>
              <a:ext cx="129" cy="282"/>
            </a:xfrm>
            <a:prstGeom prst="line">
              <a:avLst/>
            </a:prstGeom>
            <a:noFill/>
            <a:ln w="9360">
              <a:solidFill>
                <a:srgbClr val="008000"/>
              </a:solidFill>
              <a:prstDash val="dash"/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588" name="Line 12"/>
            <p:cNvSpPr>
              <a:spLocks noChangeShapeType="1"/>
            </p:cNvSpPr>
            <p:nvPr/>
          </p:nvSpPr>
          <p:spPr bwMode="auto">
            <a:xfrm>
              <a:off x="4840" y="2236"/>
              <a:ext cx="422" cy="285"/>
            </a:xfrm>
            <a:prstGeom prst="line">
              <a:avLst/>
            </a:prstGeom>
            <a:noFill/>
            <a:ln w="9360">
              <a:solidFill>
                <a:srgbClr val="008000"/>
              </a:solidFill>
              <a:prstDash val="dash"/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589" name="Rectangle 13"/>
            <p:cNvSpPr>
              <a:spLocks noChangeArrowheads="1"/>
            </p:cNvSpPr>
            <p:nvPr/>
          </p:nvSpPr>
          <p:spPr bwMode="auto">
            <a:xfrm>
              <a:off x="3889" y="2521"/>
              <a:ext cx="428" cy="23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>
                  <a:srgbClr val="008000"/>
                </a:buClr>
                <a:buFont typeface="Tahom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>
                  <a:solidFill>
                    <a:srgbClr val="008000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acd</a:t>
              </a:r>
            </a:p>
          </p:txBody>
        </p:sp>
        <p:sp>
          <p:nvSpPr>
            <p:cNvPr id="24590" name="Rectangle 14"/>
            <p:cNvSpPr>
              <a:spLocks noChangeArrowheads="1"/>
            </p:cNvSpPr>
            <p:nvPr/>
          </p:nvSpPr>
          <p:spPr bwMode="auto">
            <a:xfrm>
              <a:off x="4322" y="2521"/>
              <a:ext cx="402" cy="23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>
                  <a:srgbClr val="008000"/>
                </a:buClr>
                <a:buFont typeface="Tahom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>
                  <a:solidFill>
                    <a:srgbClr val="008000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ace</a:t>
              </a:r>
            </a:p>
          </p:txBody>
        </p:sp>
        <p:sp>
          <p:nvSpPr>
            <p:cNvPr id="24591" name="Rectangle 15"/>
            <p:cNvSpPr>
              <a:spLocks noChangeArrowheads="1"/>
            </p:cNvSpPr>
            <p:nvPr/>
          </p:nvSpPr>
          <p:spPr bwMode="auto">
            <a:xfrm>
              <a:off x="4747" y="2521"/>
              <a:ext cx="515" cy="23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>
                  <a:srgbClr val="008000"/>
                </a:buClr>
                <a:buFont typeface="Tahom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>
                  <a:solidFill>
                    <a:srgbClr val="008000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ade</a:t>
              </a:r>
            </a:p>
          </p:txBody>
        </p:sp>
        <p:sp>
          <p:nvSpPr>
            <p:cNvPr id="24592" name="Rectangle 16"/>
            <p:cNvSpPr>
              <a:spLocks noChangeArrowheads="1"/>
            </p:cNvSpPr>
            <p:nvPr/>
          </p:nvSpPr>
          <p:spPr bwMode="auto">
            <a:xfrm>
              <a:off x="5147" y="2518"/>
              <a:ext cx="515" cy="23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>
                  <a:srgbClr val="008000"/>
                </a:buClr>
                <a:buFont typeface="Tahom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>
                  <a:solidFill>
                    <a:srgbClr val="008000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cde</a:t>
              </a:r>
            </a:p>
          </p:txBody>
        </p:sp>
        <p:sp>
          <p:nvSpPr>
            <p:cNvPr id="24593" name="Line 17"/>
            <p:cNvSpPr>
              <a:spLocks noChangeShapeType="1"/>
            </p:cNvSpPr>
            <p:nvPr/>
          </p:nvSpPr>
          <p:spPr bwMode="auto">
            <a:xfrm>
              <a:off x="4755" y="2236"/>
              <a:ext cx="105" cy="285"/>
            </a:xfrm>
            <a:prstGeom prst="line">
              <a:avLst/>
            </a:prstGeom>
            <a:noFill/>
            <a:ln w="9360">
              <a:solidFill>
                <a:srgbClr val="008000"/>
              </a:solidFill>
              <a:prstDash val="dash"/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1"/>
          <p:cNvSpPr txBox="1">
            <a:spLocks noChangeArrowheads="1"/>
          </p:cNvSpPr>
          <p:nvPr/>
        </p:nvSpPr>
        <p:spPr bwMode="auto">
          <a:xfrm>
            <a:off x="457200" y="130175"/>
            <a:ext cx="8229600" cy="1431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GenerateCandidates</a:t>
            </a:r>
            <a:endParaRPr lang="en-GB" sz="44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609600" y="1524000"/>
            <a:ext cx="8305800" cy="541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Assume the items </a:t>
            </a: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in </a:t>
            </a:r>
            <a:r>
              <a:rPr lang="en-GB" sz="2400" b="1" i="1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L</a:t>
            </a:r>
            <a:r>
              <a:rPr lang="en-GB" sz="2400" b="1" i="1" baseline="-25000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k</a:t>
            </a: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are listed in an order (e.g., alphabetical)‏</a:t>
            </a:r>
          </a:p>
          <a:p>
            <a:pPr marL="341313" indent="-341313"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1" dirty="0">
                <a:solidFill>
                  <a:srgbClr val="FF0000"/>
                </a:solidFill>
                <a:ea typeface="DejaVu LGC Sans" charset="0"/>
                <a:cs typeface="DejaVu LGC Sans" charset="0"/>
              </a:rPr>
              <a:t>Step 1: </a:t>
            </a:r>
            <a:r>
              <a:rPr lang="en-GB" sz="2400" b="1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self-joining</a:t>
            </a: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400" b="1" i="1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L</a:t>
            </a:r>
            <a:r>
              <a:rPr lang="en-GB" sz="2400" b="1" i="1" baseline="-25000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k</a:t>
            </a:r>
            <a:r>
              <a:rPr lang="en-GB" sz="2400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400" i="1" dirty="0">
                <a:solidFill>
                  <a:srgbClr val="008000"/>
                </a:solidFill>
                <a:ea typeface="DejaVu LGC Sans" charset="0"/>
                <a:cs typeface="DejaVu LGC Sans" charset="0"/>
              </a:rPr>
              <a:t>(IN SQL)‏</a:t>
            </a:r>
          </a:p>
          <a:p>
            <a:pPr marL="741363" lvl="1" indent="-284163">
              <a:lnSpc>
                <a:spcPct val="120000"/>
              </a:lnSpc>
              <a:spcBef>
                <a:spcPts val="45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insert into</a:t>
            </a:r>
            <a:r>
              <a:rPr lang="en-GB" sz="2000" b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000" b="1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C</a:t>
            </a:r>
            <a:r>
              <a:rPr lang="en-GB" sz="2000" b="1" i="1" baseline="-25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k+1</a:t>
            </a:r>
          </a:p>
          <a:p>
            <a:pPr marL="741363" lvl="1" indent="-284163">
              <a:lnSpc>
                <a:spcPct val="120000"/>
              </a:lnSpc>
              <a:spcBef>
                <a:spcPts val="45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select </a:t>
            </a:r>
            <a:r>
              <a:rPr lang="en-GB" sz="2000" b="1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p.item</a:t>
            </a:r>
            <a:r>
              <a:rPr lang="en-GB" sz="2000" b="1" i="1" baseline="-25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1</a:t>
            </a:r>
            <a:r>
              <a:rPr lang="en-GB" sz="2000" b="1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, p.item</a:t>
            </a:r>
            <a:r>
              <a:rPr lang="en-GB" sz="2000" b="1" i="1" baseline="-25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2</a:t>
            </a:r>
            <a:r>
              <a:rPr lang="en-GB" sz="2000" b="1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, …, </a:t>
            </a:r>
            <a:r>
              <a:rPr lang="en-GB" sz="2000" b="1" i="1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p.item</a:t>
            </a:r>
            <a:r>
              <a:rPr lang="en-GB" sz="2000" b="1" i="1" baseline="-25000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k</a:t>
            </a:r>
            <a:r>
              <a:rPr lang="en-GB" sz="2000" b="1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, </a:t>
            </a:r>
            <a:r>
              <a:rPr lang="en-GB" sz="2000" b="1" i="1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q.item</a:t>
            </a:r>
            <a:r>
              <a:rPr lang="en-GB" sz="2000" b="1" i="1" baseline="-25000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k</a:t>
            </a:r>
            <a:endParaRPr lang="en-GB" sz="2000" b="1" i="1" baseline="-250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741363" lvl="1" indent="-284163">
              <a:lnSpc>
                <a:spcPct val="120000"/>
              </a:lnSpc>
              <a:spcBef>
                <a:spcPts val="45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from </a:t>
            </a:r>
            <a:r>
              <a:rPr lang="en-GB" sz="2000" b="1" i="1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L</a:t>
            </a:r>
            <a:r>
              <a:rPr lang="en-GB" sz="2000" b="1" i="1" baseline="-25000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k</a:t>
            </a:r>
            <a:r>
              <a:rPr lang="en-GB" sz="2000" b="1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p, </a:t>
            </a:r>
            <a:r>
              <a:rPr lang="en-GB" sz="2000" b="1" i="1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L</a:t>
            </a:r>
            <a:r>
              <a:rPr lang="en-GB" sz="2000" b="1" i="1" baseline="-25000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k</a:t>
            </a:r>
            <a:r>
              <a:rPr lang="en-GB" sz="2000" b="1" i="1" baseline="-25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000" b="1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q</a:t>
            </a:r>
          </a:p>
          <a:p>
            <a:pPr marL="741363" lvl="1" indent="-284163">
              <a:lnSpc>
                <a:spcPct val="120000"/>
              </a:lnSpc>
              <a:spcBef>
                <a:spcPts val="45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where </a:t>
            </a:r>
            <a:r>
              <a:rPr lang="en-GB" sz="2000" b="1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p.item</a:t>
            </a:r>
            <a:r>
              <a:rPr lang="en-GB" sz="2000" b="1" i="1" baseline="-25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1</a:t>
            </a:r>
            <a:r>
              <a:rPr lang="en-GB" sz="2000" b="1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=q.item</a:t>
            </a:r>
            <a:r>
              <a:rPr lang="en-GB" sz="2000" b="1" i="1" baseline="-25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1</a:t>
            </a:r>
            <a:r>
              <a:rPr lang="en-GB" sz="2000" b="1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, …, p.item</a:t>
            </a:r>
            <a:r>
              <a:rPr lang="en-GB" sz="2000" b="1" i="1" baseline="-25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k-1</a:t>
            </a:r>
            <a:r>
              <a:rPr lang="en-GB" sz="2000" b="1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=q.item</a:t>
            </a:r>
            <a:r>
              <a:rPr lang="en-GB" sz="2000" b="1" i="1" baseline="-25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k-1</a:t>
            </a:r>
            <a:r>
              <a:rPr lang="en-GB" sz="2000" b="1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, </a:t>
            </a:r>
            <a:r>
              <a:rPr lang="en-GB" sz="2000" b="1" i="1" dirty="0" err="1">
                <a:solidFill>
                  <a:srgbClr val="0000FF"/>
                </a:solidFill>
                <a:ea typeface="DejaVu LGC Sans" charset="0"/>
                <a:cs typeface="DejaVu LGC Sans" charset="0"/>
              </a:rPr>
              <a:t>p.item</a:t>
            </a:r>
            <a:r>
              <a:rPr lang="en-GB" sz="2000" b="1" i="1" baseline="-25000" dirty="0" err="1">
                <a:solidFill>
                  <a:srgbClr val="0000FF"/>
                </a:solidFill>
                <a:ea typeface="DejaVu LGC Sans" charset="0"/>
                <a:cs typeface="DejaVu LGC Sans" charset="0"/>
              </a:rPr>
              <a:t>k</a:t>
            </a:r>
            <a:r>
              <a:rPr lang="en-GB" sz="2000" b="1" i="1" baseline="-25000" dirty="0">
                <a:solidFill>
                  <a:srgbClr val="0000FF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000" b="1" i="1" dirty="0">
                <a:solidFill>
                  <a:srgbClr val="0000FF"/>
                </a:solidFill>
                <a:ea typeface="DejaVu LGC Sans" charset="0"/>
                <a:cs typeface="DejaVu LGC Sans" charset="0"/>
              </a:rPr>
              <a:t>&lt; </a:t>
            </a:r>
            <a:r>
              <a:rPr lang="en-GB" sz="2000" b="1" i="1" dirty="0" err="1">
                <a:solidFill>
                  <a:srgbClr val="0000FF"/>
                </a:solidFill>
                <a:ea typeface="DejaVu LGC Sans" charset="0"/>
                <a:cs typeface="DejaVu LGC Sans" charset="0"/>
              </a:rPr>
              <a:t>q.item</a:t>
            </a:r>
            <a:r>
              <a:rPr lang="en-GB" sz="2000" b="1" i="1" baseline="-25000" dirty="0" err="1">
                <a:solidFill>
                  <a:srgbClr val="0000FF"/>
                </a:solidFill>
                <a:ea typeface="DejaVu LGC Sans" charset="0"/>
                <a:cs typeface="DejaVu LGC Sans" charset="0"/>
              </a:rPr>
              <a:t>k</a:t>
            </a:r>
            <a:endParaRPr lang="en-GB" sz="2000" b="1" i="1" baseline="-25000" dirty="0">
              <a:solidFill>
                <a:srgbClr val="0000FF"/>
              </a:solidFill>
              <a:ea typeface="DejaVu LGC Sans" charset="0"/>
              <a:cs typeface="DejaVu LGC Sans" charset="0"/>
            </a:endParaRPr>
          </a:p>
          <a:p>
            <a:pPr marL="341313" indent="-341313"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1" dirty="0">
                <a:solidFill>
                  <a:srgbClr val="FF0000"/>
                </a:solidFill>
                <a:ea typeface="DejaVu LGC Sans" charset="0"/>
                <a:cs typeface="DejaVu LGC Sans" charset="0"/>
              </a:rPr>
              <a:t>Step 2:</a:t>
            </a:r>
            <a:r>
              <a:rPr lang="en-GB" sz="2400" b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400" b="1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pruning</a:t>
            </a:r>
          </a:p>
          <a:p>
            <a:pPr marL="741363" lvl="1" indent="-284163">
              <a:lnSpc>
                <a:spcPct val="120000"/>
              </a:lnSpc>
              <a:spcBef>
                <a:spcPts val="45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forall</a:t>
            </a:r>
            <a:r>
              <a:rPr lang="en-GB" sz="2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000" b="1" i="1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itemsets</a:t>
            </a:r>
            <a:r>
              <a:rPr lang="en-GB" sz="2000" b="1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c in </a:t>
            </a:r>
            <a:r>
              <a:rPr lang="en-GB" sz="2000" b="1" i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C</a:t>
            </a:r>
            <a:r>
              <a:rPr lang="en-GB" sz="2000" b="1" i="1" baseline="-250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k+1</a:t>
            </a:r>
            <a:r>
              <a:rPr lang="en-GB" sz="2000" b="1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do</a:t>
            </a:r>
          </a:p>
          <a:p>
            <a:pPr marL="1143000" lvl="2" indent="-228600">
              <a:lnSpc>
                <a:spcPct val="120000"/>
              </a:lnSpc>
              <a:spcBef>
                <a:spcPts val="45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forall</a:t>
            </a:r>
            <a:r>
              <a:rPr lang="en-GB" sz="2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000" b="1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k-subsets </a:t>
            </a:r>
            <a:r>
              <a:rPr lang="en-GB" sz="2000" b="1" i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s</a:t>
            </a:r>
            <a:r>
              <a:rPr lang="en-GB" sz="2000" b="1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of </a:t>
            </a:r>
            <a:r>
              <a:rPr lang="en-GB" sz="2000" b="1" i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c</a:t>
            </a:r>
            <a:r>
              <a:rPr lang="en-GB" sz="2000" b="1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do</a:t>
            </a:r>
          </a:p>
          <a:p>
            <a:pPr marL="1600200" lvl="3" indent="-228600">
              <a:lnSpc>
                <a:spcPct val="120000"/>
              </a:lnSpc>
              <a:spcBef>
                <a:spcPts val="40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b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if </a:t>
            </a:r>
            <a:r>
              <a:rPr lang="en-GB" sz="2000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(</a:t>
            </a:r>
            <a:r>
              <a:rPr lang="en-GB" sz="2000" b="1" i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s</a:t>
            </a:r>
            <a:r>
              <a:rPr lang="en-GB" sz="2000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is </a:t>
            </a:r>
            <a:r>
              <a:rPr lang="en-GB" sz="2000" b="1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not</a:t>
            </a:r>
            <a:r>
              <a:rPr lang="en-GB" sz="2000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in </a:t>
            </a:r>
            <a:r>
              <a:rPr lang="en-GB" sz="2000" b="1" i="1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L</a:t>
            </a:r>
            <a:r>
              <a:rPr lang="en-GB" sz="2000" b="1" i="1" baseline="-25000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k</a:t>
            </a:r>
            <a:r>
              <a:rPr lang="en-GB" sz="2000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) </a:t>
            </a:r>
            <a:r>
              <a:rPr lang="en-GB" sz="2000" b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then delete </a:t>
            </a:r>
            <a:r>
              <a:rPr lang="en-GB" sz="2000" b="1" i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c</a:t>
            </a:r>
            <a:r>
              <a:rPr lang="en-GB" sz="2000" b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from </a:t>
            </a:r>
            <a:r>
              <a:rPr lang="en-GB" sz="2000" b="1" i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C</a:t>
            </a:r>
            <a:r>
              <a:rPr lang="en-GB" sz="2000" b="1" i="1" baseline="-250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k+1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/>
          <p:cNvSpPr txBox="1">
            <a:spLocks noChangeArrowheads="1"/>
          </p:cNvSpPr>
          <p:nvPr/>
        </p:nvSpPr>
        <p:spPr bwMode="auto">
          <a:xfrm>
            <a:off x="457200" y="130175"/>
            <a:ext cx="8229600" cy="1431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>
                <a:solidFill>
                  <a:srgbClr val="000000"/>
                </a:solidFill>
                <a:ea typeface="DejaVu LGC Sans" charset="0"/>
                <a:cs typeface="DejaVu LGC Sans" charset="0"/>
              </a:rPr>
              <a:t>Example of Candidates Generation</a:t>
            </a:r>
          </a:p>
        </p:txBody>
      </p:sp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838200" y="1447800"/>
            <a:ext cx="7239000" cy="5029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lnSpc>
                <a:spcPct val="130000"/>
              </a:lnSpc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i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L</a:t>
            </a:r>
            <a:r>
              <a:rPr lang="en-GB" sz="2800" i="1" baseline="-250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3</a:t>
            </a:r>
            <a:r>
              <a:rPr lang="en-GB" sz="2800" i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=</a:t>
            </a:r>
            <a:r>
              <a:rPr lang="en-GB" sz="28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{</a:t>
            </a:r>
            <a:r>
              <a:rPr lang="en-GB" sz="2800" i="1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abc</a:t>
            </a:r>
            <a:r>
              <a:rPr lang="en-GB" sz="2800" i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, </a:t>
            </a:r>
            <a:r>
              <a:rPr lang="en-GB" sz="2800" i="1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abd</a:t>
            </a:r>
            <a:r>
              <a:rPr lang="en-GB" sz="2800" i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, </a:t>
            </a:r>
            <a:r>
              <a:rPr lang="en-GB" sz="2800" i="1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acd</a:t>
            </a:r>
            <a:r>
              <a:rPr lang="en-GB" sz="2800" i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, ace, </a:t>
            </a:r>
            <a:r>
              <a:rPr lang="en-GB" sz="2800" i="1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bcd</a:t>
            </a:r>
            <a:r>
              <a:rPr lang="en-GB" sz="28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}</a:t>
            </a:r>
          </a:p>
          <a:p>
            <a:pPr marL="341313" indent="-341313">
              <a:lnSpc>
                <a:spcPct val="130000"/>
              </a:lnSpc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b="1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Self-joining</a:t>
            </a:r>
            <a:r>
              <a:rPr lang="en-GB" sz="28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: </a:t>
            </a:r>
            <a:r>
              <a:rPr lang="en-GB" sz="2800" i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L</a:t>
            </a:r>
            <a:r>
              <a:rPr lang="en-GB" sz="2800" i="1" baseline="-250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3</a:t>
            </a:r>
            <a:r>
              <a:rPr lang="en-GB" sz="2800" i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*L</a:t>
            </a:r>
            <a:r>
              <a:rPr lang="en-GB" sz="2800" i="1" baseline="-250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3</a:t>
            </a:r>
          </a:p>
          <a:p>
            <a:pPr marL="741363" lvl="1" indent="-284163">
              <a:lnSpc>
                <a:spcPct val="130000"/>
              </a:lnSpc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200" b="1" i="1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abcd</a:t>
            </a:r>
            <a:r>
              <a:rPr lang="en-GB" sz="2200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 </a:t>
            </a:r>
            <a:r>
              <a:rPr lang="en-GB" sz="2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from </a:t>
            </a:r>
            <a:r>
              <a:rPr lang="en-GB" sz="2200" b="1" i="1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abc</a:t>
            </a:r>
            <a:r>
              <a:rPr lang="en-GB" sz="2200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and </a:t>
            </a:r>
            <a:r>
              <a:rPr lang="en-GB" sz="2200" b="1" i="1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abd</a:t>
            </a:r>
            <a:endParaRPr lang="en-GB" sz="2200" b="1" i="1" dirty="0">
              <a:solidFill>
                <a:schemeClr val="accent2"/>
              </a:solidFill>
              <a:ea typeface="DejaVu LGC Sans" charset="0"/>
              <a:cs typeface="DejaVu LGC Sans" charset="0"/>
            </a:endParaRPr>
          </a:p>
          <a:p>
            <a:pPr marL="741363" lvl="1" indent="-284163">
              <a:lnSpc>
                <a:spcPct val="130000"/>
              </a:lnSpc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200" b="1" i="1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acde</a:t>
            </a:r>
            <a:r>
              <a:rPr lang="en-GB" sz="2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 from </a:t>
            </a:r>
            <a:r>
              <a:rPr lang="en-GB" sz="2200" b="1" i="1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acd</a:t>
            </a:r>
            <a:r>
              <a:rPr lang="en-GB" sz="2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and </a:t>
            </a:r>
            <a:r>
              <a:rPr lang="en-GB" sz="2200" b="1" i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ace</a:t>
            </a:r>
          </a:p>
          <a:p>
            <a:pPr marL="341313" indent="-341313">
              <a:lnSpc>
                <a:spcPct val="130000"/>
              </a:lnSpc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b="1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Pruning:</a:t>
            </a:r>
          </a:p>
          <a:p>
            <a:pPr marL="741363" lvl="1" indent="-284163">
              <a:lnSpc>
                <a:spcPct val="130000"/>
              </a:lnSpc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200" b="1" i="1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acde</a:t>
            </a:r>
            <a:r>
              <a:rPr lang="en-GB" sz="2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is removed because </a:t>
            </a:r>
            <a:r>
              <a:rPr lang="en-GB" sz="2200" b="1" i="1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ade</a:t>
            </a:r>
            <a:r>
              <a:rPr lang="en-GB" sz="2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is not in </a:t>
            </a:r>
            <a:r>
              <a:rPr lang="en-GB" sz="2200" b="1" i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L</a:t>
            </a:r>
            <a:r>
              <a:rPr lang="en-GB" sz="2200" b="1" i="1" baseline="-250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3</a:t>
            </a:r>
          </a:p>
          <a:p>
            <a:pPr marL="341313" indent="-341313">
              <a:lnSpc>
                <a:spcPct val="130000"/>
              </a:lnSpc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i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C</a:t>
            </a:r>
            <a:r>
              <a:rPr lang="en-GB" sz="2800" i="1" baseline="-250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4</a:t>
            </a:r>
            <a:r>
              <a:rPr lang="en-GB" sz="28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={</a:t>
            </a:r>
            <a:r>
              <a:rPr lang="en-GB" sz="2800" i="1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abcd</a:t>
            </a:r>
            <a:r>
              <a:rPr lang="en-GB" sz="28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}</a:t>
            </a:r>
          </a:p>
        </p:txBody>
      </p:sp>
      <p:grpSp>
        <p:nvGrpSpPr>
          <p:cNvPr id="24579" name="Group 3"/>
          <p:cNvGrpSpPr>
            <a:grpSpLocks/>
          </p:cNvGrpSpPr>
          <p:nvPr/>
        </p:nvGrpSpPr>
        <p:grpSpPr bwMode="auto">
          <a:xfrm>
            <a:off x="6203950" y="2433639"/>
            <a:ext cx="2527300" cy="1068388"/>
            <a:chOff x="3908" y="1533"/>
            <a:chExt cx="1592" cy="673"/>
          </a:xfrm>
        </p:grpSpPr>
        <p:sp>
          <p:nvSpPr>
            <p:cNvPr id="24580" name="Text Box 4"/>
            <p:cNvSpPr txBox="1">
              <a:spLocks noChangeArrowheads="1"/>
            </p:cNvSpPr>
            <p:nvPr/>
          </p:nvSpPr>
          <p:spPr bwMode="auto">
            <a:xfrm>
              <a:off x="3908" y="1533"/>
              <a:ext cx="701" cy="232"/>
            </a:xfrm>
            <a:prstGeom prst="rect">
              <a:avLst/>
            </a:prstGeom>
            <a:noFill/>
            <a:ln w="9360">
              <a:solidFill>
                <a:srgbClr val="F8400E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>
                  <a:srgbClr val="F8400E"/>
                </a:buClr>
                <a:buFont typeface="Tahom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>
                  <a:solidFill>
                    <a:srgbClr val="F8400E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{</a:t>
              </a:r>
              <a:r>
                <a:rPr lang="en-GB" b="1">
                  <a:solidFill>
                    <a:srgbClr val="000000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a,c,</a:t>
              </a:r>
              <a:r>
                <a:rPr lang="en-GB" b="1">
                  <a:solidFill>
                    <a:srgbClr val="F8400E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d}</a:t>
              </a:r>
            </a:p>
          </p:txBody>
        </p:sp>
        <p:sp>
          <p:nvSpPr>
            <p:cNvPr id="24581" name="Text Box 5"/>
            <p:cNvSpPr txBox="1">
              <a:spLocks noChangeArrowheads="1"/>
            </p:cNvSpPr>
            <p:nvPr/>
          </p:nvSpPr>
          <p:spPr bwMode="auto">
            <a:xfrm>
              <a:off x="4803" y="1533"/>
              <a:ext cx="697" cy="232"/>
            </a:xfrm>
            <a:prstGeom prst="rect">
              <a:avLst/>
            </a:prstGeom>
            <a:noFill/>
            <a:ln w="9360">
              <a:solidFill>
                <a:srgbClr val="F8400E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>
                  <a:srgbClr val="F8400E"/>
                </a:buClr>
                <a:buFont typeface="Tahom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>
                  <a:solidFill>
                    <a:srgbClr val="F8400E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{</a:t>
              </a:r>
              <a:r>
                <a:rPr lang="en-GB" b="1">
                  <a:solidFill>
                    <a:srgbClr val="000000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a,c,</a:t>
              </a:r>
              <a:r>
                <a:rPr lang="en-GB" b="1">
                  <a:solidFill>
                    <a:srgbClr val="F8400E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e}</a:t>
              </a:r>
            </a:p>
          </p:txBody>
        </p:sp>
        <p:sp>
          <p:nvSpPr>
            <p:cNvPr id="24582" name="Line 6"/>
            <p:cNvSpPr>
              <a:spLocks noChangeShapeType="1"/>
            </p:cNvSpPr>
            <p:nvPr/>
          </p:nvSpPr>
          <p:spPr bwMode="auto">
            <a:xfrm>
              <a:off x="4368" y="1764"/>
              <a:ext cx="240" cy="210"/>
            </a:xfrm>
            <a:prstGeom prst="line">
              <a:avLst/>
            </a:prstGeom>
            <a:noFill/>
            <a:ln w="9360">
              <a:solidFill>
                <a:srgbClr val="F8400E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583" name="Line 7"/>
            <p:cNvSpPr>
              <a:spLocks noChangeShapeType="1"/>
            </p:cNvSpPr>
            <p:nvPr/>
          </p:nvSpPr>
          <p:spPr bwMode="auto">
            <a:xfrm flipH="1">
              <a:off x="4734" y="1764"/>
              <a:ext cx="259" cy="210"/>
            </a:xfrm>
            <a:prstGeom prst="line">
              <a:avLst/>
            </a:prstGeom>
            <a:noFill/>
            <a:ln w="9360">
              <a:solidFill>
                <a:srgbClr val="F8400E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584" name="Text Box 8"/>
            <p:cNvSpPr txBox="1">
              <a:spLocks noChangeArrowheads="1"/>
            </p:cNvSpPr>
            <p:nvPr/>
          </p:nvSpPr>
          <p:spPr bwMode="auto">
            <a:xfrm>
              <a:off x="4307" y="1974"/>
              <a:ext cx="851" cy="232"/>
            </a:xfrm>
            <a:prstGeom prst="rect">
              <a:avLst/>
            </a:prstGeom>
            <a:noFill/>
            <a:ln w="9360">
              <a:solidFill>
                <a:srgbClr val="F8400E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>
                  <a:srgbClr val="F8400E"/>
                </a:buClr>
                <a:buFont typeface="Tahom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solidFill>
                    <a:srgbClr val="F8400E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{</a:t>
              </a:r>
              <a:r>
                <a:rPr lang="en-GB" b="1" dirty="0" err="1">
                  <a:solidFill>
                    <a:srgbClr val="F8400E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a,c,d,e</a:t>
              </a:r>
              <a:r>
                <a:rPr lang="en-GB" b="1" dirty="0">
                  <a:solidFill>
                    <a:srgbClr val="F8400E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}</a:t>
              </a:r>
            </a:p>
          </p:txBody>
        </p:sp>
      </p:grpSp>
      <p:grpSp>
        <p:nvGrpSpPr>
          <p:cNvPr id="24585" name="Group 9"/>
          <p:cNvGrpSpPr>
            <a:grpSpLocks/>
          </p:cNvGrpSpPr>
          <p:nvPr/>
        </p:nvGrpSpPr>
        <p:grpSpPr bwMode="auto">
          <a:xfrm>
            <a:off x="6173788" y="3544888"/>
            <a:ext cx="2811462" cy="823912"/>
            <a:chOff x="3889" y="2233"/>
            <a:chExt cx="1771" cy="519"/>
          </a:xfrm>
        </p:grpSpPr>
        <p:sp>
          <p:nvSpPr>
            <p:cNvPr id="24586" name="Line 10"/>
            <p:cNvSpPr>
              <a:spLocks noChangeShapeType="1"/>
            </p:cNvSpPr>
            <p:nvPr/>
          </p:nvSpPr>
          <p:spPr bwMode="auto">
            <a:xfrm flipH="1">
              <a:off x="4093" y="2233"/>
              <a:ext cx="368" cy="285"/>
            </a:xfrm>
            <a:prstGeom prst="line">
              <a:avLst/>
            </a:prstGeom>
            <a:noFill/>
            <a:ln w="9360">
              <a:solidFill>
                <a:srgbClr val="008000"/>
              </a:solidFill>
              <a:prstDash val="dash"/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587" name="Line 11"/>
            <p:cNvSpPr>
              <a:spLocks noChangeShapeType="1"/>
            </p:cNvSpPr>
            <p:nvPr/>
          </p:nvSpPr>
          <p:spPr bwMode="auto">
            <a:xfrm flipH="1">
              <a:off x="4459" y="2236"/>
              <a:ext cx="129" cy="282"/>
            </a:xfrm>
            <a:prstGeom prst="line">
              <a:avLst/>
            </a:prstGeom>
            <a:noFill/>
            <a:ln w="9360">
              <a:solidFill>
                <a:srgbClr val="008000"/>
              </a:solidFill>
              <a:prstDash val="dash"/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588" name="Line 12"/>
            <p:cNvSpPr>
              <a:spLocks noChangeShapeType="1"/>
            </p:cNvSpPr>
            <p:nvPr/>
          </p:nvSpPr>
          <p:spPr bwMode="auto">
            <a:xfrm>
              <a:off x="4840" y="2236"/>
              <a:ext cx="422" cy="285"/>
            </a:xfrm>
            <a:prstGeom prst="line">
              <a:avLst/>
            </a:prstGeom>
            <a:noFill/>
            <a:ln w="9360">
              <a:solidFill>
                <a:srgbClr val="008000"/>
              </a:solidFill>
              <a:prstDash val="dash"/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589" name="Rectangle 13"/>
            <p:cNvSpPr>
              <a:spLocks noChangeArrowheads="1"/>
            </p:cNvSpPr>
            <p:nvPr/>
          </p:nvSpPr>
          <p:spPr bwMode="auto">
            <a:xfrm>
              <a:off x="3889" y="2521"/>
              <a:ext cx="428" cy="23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>
                  <a:srgbClr val="008000"/>
                </a:buClr>
                <a:buFont typeface="Tahom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>
                  <a:solidFill>
                    <a:srgbClr val="008000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acd</a:t>
              </a:r>
            </a:p>
          </p:txBody>
        </p:sp>
        <p:sp>
          <p:nvSpPr>
            <p:cNvPr id="24590" name="Rectangle 14"/>
            <p:cNvSpPr>
              <a:spLocks noChangeArrowheads="1"/>
            </p:cNvSpPr>
            <p:nvPr/>
          </p:nvSpPr>
          <p:spPr bwMode="auto">
            <a:xfrm>
              <a:off x="4322" y="2521"/>
              <a:ext cx="402" cy="23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>
                  <a:srgbClr val="008000"/>
                </a:buClr>
                <a:buFont typeface="Tahom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>
                  <a:solidFill>
                    <a:srgbClr val="008000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ace</a:t>
              </a:r>
            </a:p>
          </p:txBody>
        </p:sp>
        <p:sp>
          <p:nvSpPr>
            <p:cNvPr id="24591" name="Rectangle 15"/>
            <p:cNvSpPr>
              <a:spLocks noChangeArrowheads="1"/>
            </p:cNvSpPr>
            <p:nvPr/>
          </p:nvSpPr>
          <p:spPr bwMode="auto">
            <a:xfrm>
              <a:off x="4747" y="2521"/>
              <a:ext cx="515" cy="23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>
                  <a:srgbClr val="008000"/>
                </a:buClr>
                <a:buFont typeface="Tahom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>
                  <a:solidFill>
                    <a:srgbClr val="008000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ade</a:t>
              </a:r>
            </a:p>
          </p:txBody>
        </p:sp>
        <p:sp>
          <p:nvSpPr>
            <p:cNvPr id="24592" name="Rectangle 16"/>
            <p:cNvSpPr>
              <a:spLocks noChangeArrowheads="1"/>
            </p:cNvSpPr>
            <p:nvPr/>
          </p:nvSpPr>
          <p:spPr bwMode="auto">
            <a:xfrm>
              <a:off x="5147" y="2518"/>
              <a:ext cx="515" cy="23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>
                  <a:srgbClr val="008000"/>
                </a:buClr>
                <a:buFont typeface="Tahom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>
                  <a:solidFill>
                    <a:srgbClr val="008000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cde</a:t>
              </a:r>
            </a:p>
          </p:txBody>
        </p:sp>
        <p:sp>
          <p:nvSpPr>
            <p:cNvPr id="24593" name="Line 17"/>
            <p:cNvSpPr>
              <a:spLocks noChangeShapeType="1"/>
            </p:cNvSpPr>
            <p:nvPr/>
          </p:nvSpPr>
          <p:spPr bwMode="auto">
            <a:xfrm>
              <a:off x="4755" y="2236"/>
              <a:ext cx="105" cy="285"/>
            </a:xfrm>
            <a:prstGeom prst="line">
              <a:avLst/>
            </a:prstGeom>
            <a:noFill/>
            <a:ln w="9360">
              <a:solidFill>
                <a:srgbClr val="008000"/>
              </a:solidFill>
              <a:prstDash val="dash"/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594" name="Group 18"/>
          <p:cNvGrpSpPr>
            <a:grpSpLocks/>
          </p:cNvGrpSpPr>
          <p:nvPr/>
        </p:nvGrpSpPr>
        <p:grpSpPr bwMode="auto">
          <a:xfrm>
            <a:off x="6389688" y="4251325"/>
            <a:ext cx="1597025" cy="373063"/>
            <a:chOff x="4025" y="2678"/>
            <a:chExt cx="1006" cy="235"/>
          </a:xfrm>
        </p:grpSpPr>
        <p:sp>
          <p:nvSpPr>
            <p:cNvPr id="24595" name="Text Box 19"/>
            <p:cNvSpPr txBox="1">
              <a:spLocks noChangeArrowheads="1"/>
            </p:cNvSpPr>
            <p:nvPr/>
          </p:nvSpPr>
          <p:spPr bwMode="auto">
            <a:xfrm>
              <a:off x="4025" y="2682"/>
              <a:ext cx="205" cy="23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Font typeface="Symbol" pitchFamily="16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>
                  <a:solidFill>
                    <a:srgbClr val="000000"/>
                  </a:solidFill>
                  <a:latin typeface="Symbol" pitchFamily="16" charset="2"/>
                  <a:ea typeface="DejaVu LGC Sans" charset="0"/>
                  <a:cs typeface="DejaVu LGC Sans" charset="0"/>
                </a:rPr>
                <a:t></a:t>
              </a:r>
            </a:p>
          </p:txBody>
        </p:sp>
        <p:sp>
          <p:nvSpPr>
            <p:cNvPr id="24596" name="Text Box 20"/>
            <p:cNvSpPr txBox="1">
              <a:spLocks noChangeArrowheads="1"/>
            </p:cNvSpPr>
            <p:nvPr/>
          </p:nvSpPr>
          <p:spPr bwMode="auto">
            <a:xfrm>
              <a:off x="4408" y="2682"/>
              <a:ext cx="205" cy="23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Font typeface="Symbol" pitchFamily="16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>
                  <a:solidFill>
                    <a:srgbClr val="000000"/>
                  </a:solidFill>
                  <a:latin typeface="Symbol" pitchFamily="16" charset="2"/>
                  <a:ea typeface="DejaVu LGC Sans" charset="0"/>
                  <a:cs typeface="DejaVu LGC Sans" charset="0"/>
                </a:rPr>
                <a:t></a:t>
              </a:r>
            </a:p>
          </p:txBody>
        </p:sp>
        <p:sp>
          <p:nvSpPr>
            <p:cNvPr id="24597" name="Text Box 21"/>
            <p:cNvSpPr txBox="1">
              <a:spLocks noChangeArrowheads="1"/>
            </p:cNvSpPr>
            <p:nvPr/>
          </p:nvSpPr>
          <p:spPr bwMode="auto">
            <a:xfrm>
              <a:off x="4809" y="2678"/>
              <a:ext cx="222" cy="23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Font typeface="Tahom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>
                  <a:solidFill>
                    <a:srgbClr val="000000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X</a:t>
              </a:r>
            </a:p>
          </p:txBody>
        </p:sp>
      </p:grpSp>
      <p:sp>
        <p:nvSpPr>
          <p:cNvPr id="24598" name="Text Box 22"/>
          <p:cNvSpPr txBox="1">
            <a:spLocks noChangeArrowheads="1"/>
          </p:cNvSpPr>
          <p:nvPr/>
        </p:nvSpPr>
        <p:spPr bwMode="auto">
          <a:xfrm>
            <a:off x="6248401" y="3124200"/>
            <a:ext cx="2133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 dirty="0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X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Apriori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219200"/>
            <a:ext cx="8686800" cy="4524375"/>
          </a:xfrm>
        </p:spPr>
        <p:txBody>
          <a:bodyPr/>
          <a:lstStyle/>
          <a:p>
            <a:pPr marL="228600" indent="-228600">
              <a:lnSpc>
                <a:spcPct val="90000"/>
              </a:lnSpc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b="1" i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C</a:t>
            </a:r>
            <a:r>
              <a:rPr lang="en-GB" sz="2000" b="1" i="1" baseline="-250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k</a:t>
            </a:r>
            <a:r>
              <a:rPr lang="en-GB" sz="2000" dirty="0">
                <a:ea typeface="DejaVu LGC Sans" charset="0"/>
                <a:cs typeface="DejaVu LGC Sans" charset="0"/>
              </a:rPr>
              <a:t>: Candidate </a:t>
            </a:r>
            <a:r>
              <a:rPr lang="en-GB" sz="2000" dirty="0" err="1" smtClean="0">
                <a:ea typeface="DejaVu LGC Sans" charset="0"/>
                <a:cs typeface="DejaVu LGC Sans" charset="0"/>
              </a:rPr>
              <a:t>itemsets</a:t>
            </a:r>
            <a:r>
              <a:rPr lang="en-GB" sz="2000" dirty="0" smtClean="0">
                <a:ea typeface="DejaVu LGC Sans" charset="0"/>
                <a:cs typeface="DejaVu LGC Sans" charset="0"/>
              </a:rPr>
              <a:t> </a:t>
            </a:r>
            <a:r>
              <a:rPr lang="en-GB" sz="2000" dirty="0">
                <a:ea typeface="DejaVu LGC Sans" charset="0"/>
                <a:cs typeface="DejaVu LGC Sans" charset="0"/>
              </a:rPr>
              <a:t>of size k</a:t>
            </a:r>
          </a:p>
          <a:p>
            <a:pPr marL="228600" indent="-228600">
              <a:lnSpc>
                <a:spcPct val="90000"/>
              </a:lnSpc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b="1" i="1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L</a:t>
            </a:r>
            <a:r>
              <a:rPr lang="en-GB" sz="2000" b="1" i="1" baseline="-25000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k</a:t>
            </a:r>
            <a:r>
              <a:rPr lang="en-GB" sz="2000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000" dirty="0">
                <a:ea typeface="DejaVu LGC Sans" charset="0"/>
                <a:cs typeface="DejaVu LGC Sans" charset="0"/>
              </a:rPr>
              <a:t>: frequent </a:t>
            </a:r>
            <a:r>
              <a:rPr lang="en-GB" sz="2000" dirty="0" err="1" smtClean="0">
                <a:ea typeface="DejaVu LGC Sans" charset="0"/>
                <a:cs typeface="DejaVu LGC Sans" charset="0"/>
              </a:rPr>
              <a:t>itemsets</a:t>
            </a:r>
            <a:r>
              <a:rPr lang="en-GB" sz="2000" dirty="0" smtClean="0">
                <a:ea typeface="DejaVu LGC Sans" charset="0"/>
                <a:cs typeface="DejaVu LGC Sans" charset="0"/>
              </a:rPr>
              <a:t> </a:t>
            </a:r>
            <a:r>
              <a:rPr lang="en-GB" sz="2000" dirty="0">
                <a:ea typeface="DejaVu LGC Sans" charset="0"/>
                <a:cs typeface="DejaVu LGC Sans" charset="0"/>
              </a:rPr>
              <a:t>of size k</a:t>
            </a:r>
          </a:p>
          <a:p>
            <a:pPr>
              <a:lnSpc>
                <a:spcPct val="90000"/>
              </a:lnSpc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1400" dirty="0">
              <a:ea typeface="DejaVu LGC Sans" charset="0"/>
              <a:cs typeface="DejaVu LGC Sans" charset="0"/>
            </a:endParaRPr>
          </a:p>
          <a:p>
            <a:pPr marL="228600" indent="-228600">
              <a:lnSpc>
                <a:spcPct val="90000"/>
              </a:lnSpc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i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L</a:t>
            </a:r>
            <a:r>
              <a:rPr lang="en-GB" b="1" i="1" baseline="-250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1</a:t>
            </a:r>
            <a:r>
              <a:rPr lang="en-GB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dirty="0">
                <a:ea typeface="DejaVu LGC Sans" charset="0"/>
                <a:cs typeface="DejaVu LGC Sans" charset="0"/>
              </a:rPr>
              <a:t>= {frequent items};</a:t>
            </a:r>
          </a:p>
          <a:p>
            <a:pPr marL="228600" indent="-228600">
              <a:lnSpc>
                <a:spcPct val="90000"/>
              </a:lnSpc>
              <a:buClr>
                <a:srgbClr val="F83F24"/>
              </a:buClr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dirty="0" smtClean="0">
                <a:solidFill>
                  <a:schemeClr val="tx1"/>
                </a:solidFill>
                <a:ea typeface="DejaVu LGC Sans" charset="0"/>
                <a:cs typeface="DejaVu LGC Sans" charset="0"/>
              </a:rPr>
              <a:t>for</a:t>
            </a:r>
            <a:r>
              <a:rPr lang="en-GB" b="1" dirty="0">
                <a:ea typeface="DejaVu LGC Sans" charset="0"/>
                <a:cs typeface="DejaVu LGC Sans" charset="0"/>
              </a:rPr>
              <a:t> </a:t>
            </a:r>
            <a:r>
              <a:rPr lang="en-GB" dirty="0">
                <a:ea typeface="DejaVu LGC Sans" charset="0"/>
                <a:cs typeface="DejaVu LGC Sans" charset="0"/>
              </a:rPr>
              <a:t>(</a:t>
            </a:r>
            <a:r>
              <a:rPr lang="en-GB" i="1" dirty="0">
                <a:ea typeface="DejaVu LGC Sans" charset="0"/>
                <a:cs typeface="DejaVu LGC Sans" charset="0"/>
              </a:rPr>
              <a:t>k</a:t>
            </a:r>
            <a:r>
              <a:rPr lang="en-GB" dirty="0">
                <a:ea typeface="DejaVu LGC Sans" charset="0"/>
                <a:cs typeface="DejaVu LGC Sans" charset="0"/>
              </a:rPr>
              <a:t> = 1; </a:t>
            </a:r>
            <a:r>
              <a:rPr lang="en-GB" i="1" dirty="0" err="1">
                <a:ea typeface="DejaVu LGC Sans" charset="0"/>
                <a:cs typeface="DejaVu LGC Sans" charset="0"/>
              </a:rPr>
              <a:t>L</a:t>
            </a:r>
            <a:r>
              <a:rPr lang="en-GB" i="1" baseline="-25000" dirty="0" err="1">
                <a:ea typeface="DejaVu LGC Sans" charset="0"/>
                <a:cs typeface="DejaVu LGC Sans" charset="0"/>
              </a:rPr>
              <a:t>k</a:t>
            </a:r>
            <a:r>
              <a:rPr lang="en-GB" dirty="0">
                <a:ea typeface="DejaVu LGC Sans" charset="0"/>
                <a:cs typeface="DejaVu LGC Sans" charset="0"/>
              </a:rPr>
              <a:t> !=</a:t>
            </a:r>
            <a:r>
              <a:rPr lang="en-GB" dirty="0">
                <a:latin typeface="Symbol" pitchFamily="16" charset="2"/>
                <a:ea typeface="DejaVu LGC Sans" charset="0"/>
                <a:cs typeface="DejaVu LGC Sans" charset="0"/>
              </a:rPr>
              <a:t></a:t>
            </a:r>
            <a:r>
              <a:rPr lang="en-GB" dirty="0">
                <a:ea typeface="DejaVu LGC Sans" charset="0"/>
                <a:cs typeface="DejaVu LGC Sans" charset="0"/>
              </a:rPr>
              <a:t>; </a:t>
            </a:r>
            <a:r>
              <a:rPr lang="en-GB" i="1" dirty="0">
                <a:ea typeface="DejaVu LGC Sans" charset="0"/>
                <a:cs typeface="DejaVu LGC Sans" charset="0"/>
              </a:rPr>
              <a:t>k</a:t>
            </a:r>
            <a:r>
              <a:rPr lang="en-GB" dirty="0">
                <a:ea typeface="DejaVu LGC Sans" charset="0"/>
                <a:cs typeface="DejaVu LGC Sans" charset="0"/>
              </a:rPr>
              <a:t>++) </a:t>
            </a:r>
            <a:endParaRPr lang="en-GB" b="1" dirty="0" smtClean="0">
              <a:solidFill>
                <a:srgbClr val="F83F24"/>
              </a:solidFill>
              <a:ea typeface="DejaVu LGC Sans" charset="0"/>
              <a:cs typeface="DejaVu LGC Sans" charset="0"/>
            </a:endParaRPr>
          </a:p>
          <a:p>
            <a:pPr marL="228600" indent="-228600">
              <a:lnSpc>
                <a:spcPct val="90000"/>
              </a:lnSpc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>
                <a:ea typeface="DejaVu LGC Sans" charset="0"/>
                <a:cs typeface="DejaVu LGC Sans" charset="0"/>
              </a:rPr>
              <a:t>   </a:t>
            </a:r>
            <a:r>
              <a:rPr lang="en-GB" b="1" i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C</a:t>
            </a:r>
            <a:r>
              <a:rPr lang="en-GB" b="1" i="1" baseline="-25000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k+1</a:t>
            </a:r>
            <a:r>
              <a:rPr lang="en-GB" dirty="0" smtClean="0">
                <a:ea typeface="DejaVu LGC Sans" charset="0"/>
                <a:cs typeface="DejaVu LGC Sans" charset="0"/>
              </a:rPr>
              <a:t> </a:t>
            </a:r>
            <a:r>
              <a:rPr lang="en-GB" dirty="0">
                <a:ea typeface="DejaVu LGC Sans" charset="0"/>
                <a:cs typeface="DejaVu LGC Sans" charset="0"/>
              </a:rPr>
              <a:t>= </a:t>
            </a:r>
            <a:r>
              <a:rPr lang="en-GB" dirty="0" err="1">
                <a:ea typeface="DejaVu LGC Sans" charset="0"/>
                <a:cs typeface="DejaVu LGC Sans" charset="0"/>
              </a:rPr>
              <a:t>GenerateCandidates</a:t>
            </a:r>
            <a:r>
              <a:rPr lang="en-GB" dirty="0">
                <a:ea typeface="DejaVu LGC Sans" charset="0"/>
                <a:cs typeface="DejaVu LGC Sans" charset="0"/>
              </a:rPr>
              <a:t>(</a:t>
            </a:r>
            <a:r>
              <a:rPr lang="en-GB" b="1" i="1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L</a:t>
            </a:r>
            <a:r>
              <a:rPr lang="en-GB" b="1" i="1" baseline="-25000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k</a:t>
            </a:r>
            <a:r>
              <a:rPr lang="en-GB" dirty="0">
                <a:ea typeface="DejaVu LGC Sans" charset="0"/>
                <a:cs typeface="DejaVu LGC Sans" charset="0"/>
              </a:rPr>
              <a:t>)‏</a:t>
            </a:r>
          </a:p>
          <a:p>
            <a:pPr marL="228600" indent="-228600">
              <a:lnSpc>
                <a:spcPct val="90000"/>
              </a:lnSpc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dirty="0" smtClean="0">
                <a:solidFill>
                  <a:srgbClr val="F83F24"/>
                </a:solidFill>
                <a:ea typeface="DejaVu LGC Sans" charset="0"/>
                <a:cs typeface="DejaVu LGC Sans" charset="0"/>
              </a:rPr>
              <a:t>	</a:t>
            </a:r>
            <a:r>
              <a:rPr lang="en-GB" b="1" dirty="0" smtClean="0">
                <a:solidFill>
                  <a:schemeClr val="tx1"/>
                </a:solidFill>
                <a:ea typeface="DejaVu LGC Sans" charset="0"/>
                <a:cs typeface="DejaVu LGC Sans" charset="0"/>
              </a:rPr>
              <a:t>for </a:t>
            </a:r>
            <a:r>
              <a:rPr lang="en-GB" dirty="0" smtClean="0">
                <a:solidFill>
                  <a:schemeClr val="tx1"/>
                </a:solidFill>
                <a:ea typeface="DejaVu LGC Sans" charset="0"/>
                <a:cs typeface="DejaVu LGC Sans" charset="0"/>
              </a:rPr>
              <a:t>each</a:t>
            </a:r>
            <a:r>
              <a:rPr lang="en-GB" dirty="0">
                <a:solidFill>
                  <a:schemeClr val="tx1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dirty="0">
                <a:ea typeface="DejaVu LGC Sans" charset="0"/>
                <a:cs typeface="DejaVu LGC Sans" charset="0"/>
              </a:rPr>
              <a:t>transaction </a:t>
            </a:r>
            <a:r>
              <a:rPr lang="en-GB" b="1" i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t</a:t>
            </a:r>
            <a:r>
              <a:rPr lang="en-GB" dirty="0">
                <a:ea typeface="DejaVu LGC Sans" charset="0"/>
                <a:cs typeface="DejaVu LGC Sans" charset="0"/>
              </a:rPr>
              <a:t> in database </a:t>
            </a:r>
            <a:r>
              <a:rPr lang="en-GB" dirty="0" smtClean="0">
                <a:ea typeface="DejaVu LGC Sans" charset="0"/>
                <a:cs typeface="DejaVu LGC Sans" charset="0"/>
              </a:rPr>
              <a:t>do </a:t>
            </a:r>
          </a:p>
          <a:p>
            <a:pPr marL="228600" indent="-228600">
              <a:lnSpc>
                <a:spcPct val="90000"/>
              </a:lnSpc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600" dirty="0">
                <a:ea typeface="DejaVu LGC Sans" charset="0"/>
                <a:cs typeface="DejaVu LGC Sans" charset="0"/>
              </a:rPr>
              <a:t>	</a:t>
            </a:r>
            <a:r>
              <a:rPr lang="en-GB" sz="1600" dirty="0" smtClean="0">
                <a:ea typeface="DejaVu LGC Sans" charset="0"/>
                <a:cs typeface="DejaVu LGC Sans" charset="0"/>
              </a:rPr>
              <a:t>	</a:t>
            </a:r>
            <a:r>
              <a:rPr lang="en-GB" sz="2400" dirty="0" smtClean="0">
                <a:ea typeface="DejaVu LGC Sans" charset="0"/>
                <a:cs typeface="DejaVu LGC Sans" charset="0"/>
              </a:rPr>
              <a:t>increment count </a:t>
            </a:r>
            <a:r>
              <a:rPr lang="en-GB" sz="2400" dirty="0">
                <a:ea typeface="DejaVu LGC Sans" charset="0"/>
                <a:cs typeface="DejaVu LGC Sans" charset="0"/>
              </a:rPr>
              <a:t>of </a:t>
            </a:r>
            <a:r>
              <a:rPr lang="en-GB" sz="2400" dirty="0" smtClean="0">
                <a:ea typeface="DejaVu LGC Sans" charset="0"/>
                <a:cs typeface="DejaVu LGC Sans" charset="0"/>
              </a:rPr>
              <a:t>candidates in </a:t>
            </a:r>
            <a:r>
              <a:rPr lang="en-GB" sz="2400" b="1" i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C</a:t>
            </a:r>
            <a:r>
              <a:rPr lang="en-GB" sz="2400" b="1" i="1" baseline="-250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k+1</a:t>
            </a:r>
            <a:r>
              <a:rPr lang="en-GB" sz="2400" dirty="0">
                <a:ea typeface="DejaVu LGC Sans" charset="0"/>
                <a:cs typeface="DejaVu LGC Sans" charset="0"/>
              </a:rPr>
              <a:t> </a:t>
            </a:r>
            <a:r>
              <a:rPr lang="en-GB" sz="2400" dirty="0" smtClean="0">
                <a:ea typeface="DejaVu LGC Sans" charset="0"/>
                <a:cs typeface="DejaVu LGC Sans" charset="0"/>
              </a:rPr>
              <a:t>that </a:t>
            </a:r>
            <a:r>
              <a:rPr lang="en-GB" sz="2400" dirty="0">
                <a:ea typeface="DejaVu LGC Sans" charset="0"/>
                <a:cs typeface="DejaVu LGC Sans" charset="0"/>
              </a:rPr>
              <a:t>are contained in </a:t>
            </a:r>
            <a:r>
              <a:rPr lang="en-GB" sz="2400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t</a:t>
            </a:r>
            <a:endParaRPr lang="en-GB" sz="2400" b="1" i="1" dirty="0">
              <a:solidFill>
                <a:schemeClr val="accent2"/>
              </a:solidFill>
              <a:ea typeface="DejaVu LGC Sans" charset="0"/>
              <a:cs typeface="DejaVu LGC Sans" charset="0"/>
            </a:endParaRPr>
          </a:p>
          <a:p>
            <a:pPr marL="228600" indent="-228600">
              <a:lnSpc>
                <a:spcPct val="90000"/>
              </a:lnSpc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i="1" dirty="0" smtClean="0">
                <a:ea typeface="DejaVu LGC Sans" charset="0"/>
                <a:cs typeface="DejaVu LGC Sans" charset="0"/>
              </a:rPr>
              <a:t>	</a:t>
            </a:r>
            <a:r>
              <a:rPr lang="en-GB" b="1" dirty="0" err="1" smtClean="0">
                <a:ea typeface="DejaVu LGC Sans" charset="0"/>
                <a:cs typeface="DejaVu LGC Sans" charset="0"/>
              </a:rPr>
              <a:t>endfor</a:t>
            </a:r>
            <a:endParaRPr lang="en-GB" b="1" dirty="0" smtClean="0">
              <a:ea typeface="DejaVu LGC Sans" charset="0"/>
              <a:cs typeface="DejaVu LGC Sans" charset="0"/>
            </a:endParaRPr>
          </a:p>
          <a:p>
            <a:pPr marL="228600" indent="-228600">
              <a:lnSpc>
                <a:spcPct val="90000"/>
              </a:lnSpc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600" i="1" dirty="0">
                <a:ea typeface="DejaVu LGC Sans" charset="0"/>
                <a:cs typeface="DejaVu LGC Sans" charset="0"/>
              </a:rPr>
              <a:t>	</a:t>
            </a:r>
            <a:r>
              <a:rPr lang="en-GB" b="1" i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L</a:t>
            </a:r>
            <a:r>
              <a:rPr lang="en-GB" b="1" i="1" baseline="-25000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k+1</a:t>
            </a:r>
            <a:r>
              <a:rPr lang="en-GB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dirty="0" smtClean="0">
                <a:ea typeface="DejaVu LGC Sans" charset="0"/>
                <a:cs typeface="DejaVu LGC Sans" charset="0"/>
              </a:rPr>
              <a:t> </a:t>
            </a:r>
            <a:r>
              <a:rPr lang="en-GB" dirty="0">
                <a:ea typeface="DejaVu LGC Sans" charset="0"/>
                <a:cs typeface="DejaVu LGC Sans" charset="0"/>
              </a:rPr>
              <a:t>= candidates in </a:t>
            </a:r>
            <a:r>
              <a:rPr lang="en-GB" b="1" i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C</a:t>
            </a:r>
            <a:r>
              <a:rPr lang="en-GB" b="1" i="1" baseline="-250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k+1</a:t>
            </a:r>
            <a:r>
              <a:rPr lang="en-GB" dirty="0">
                <a:ea typeface="DejaVu LGC Sans" charset="0"/>
                <a:cs typeface="DejaVu LGC Sans" charset="0"/>
              </a:rPr>
              <a:t> with </a:t>
            </a:r>
            <a:r>
              <a:rPr lang="en-GB" dirty="0" smtClean="0">
                <a:ea typeface="DejaVu LGC Sans" charset="0"/>
                <a:cs typeface="DejaVu LGC Sans" charset="0"/>
              </a:rPr>
              <a:t>support ≥</a:t>
            </a:r>
            <a:r>
              <a:rPr lang="en-GB" b="1" i="1" dirty="0" err="1" smtClean="0">
                <a:ea typeface="DejaVu LGC Sans" charset="0"/>
                <a:cs typeface="DejaVu LGC Sans" charset="0"/>
              </a:rPr>
              <a:t>min_sup</a:t>
            </a:r>
            <a:r>
              <a:rPr lang="en-GB" b="1" i="1" dirty="0" smtClean="0">
                <a:ea typeface="DejaVu LGC Sans" charset="0"/>
                <a:cs typeface="DejaVu LGC Sans" charset="0"/>
              </a:rPr>
              <a:t> </a:t>
            </a:r>
          </a:p>
          <a:p>
            <a:pPr marL="228600" indent="-228600">
              <a:lnSpc>
                <a:spcPct val="90000"/>
              </a:lnSpc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dirty="0" err="1">
                <a:ea typeface="DejaVu LGC Sans" charset="0"/>
                <a:cs typeface="DejaVu LGC Sans" charset="0"/>
              </a:rPr>
              <a:t>e</a:t>
            </a:r>
            <a:r>
              <a:rPr lang="en-GB" b="1" dirty="0" err="1" smtClean="0">
                <a:ea typeface="DejaVu LGC Sans" charset="0"/>
                <a:cs typeface="DejaVu LGC Sans" charset="0"/>
              </a:rPr>
              <a:t>ndfor</a:t>
            </a:r>
            <a:endParaRPr lang="en-GB" b="1" dirty="0" smtClean="0">
              <a:ea typeface="DejaVu LGC Sans" charset="0"/>
              <a:cs typeface="DejaVu LGC Sans" charset="0"/>
            </a:endParaRPr>
          </a:p>
          <a:p>
            <a:pPr marL="228600" indent="-228600">
              <a:lnSpc>
                <a:spcPct val="90000"/>
              </a:lnSpc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dirty="0" smtClean="0">
                <a:solidFill>
                  <a:schemeClr val="tx1"/>
                </a:solidFill>
                <a:ea typeface="DejaVu LGC Sans" charset="0"/>
                <a:cs typeface="DejaVu LGC Sans" charset="0"/>
              </a:rPr>
              <a:t>return</a:t>
            </a:r>
            <a:r>
              <a:rPr lang="en-GB" dirty="0" smtClean="0">
                <a:ea typeface="DejaVu LGC Sans" charset="0"/>
                <a:cs typeface="DejaVu LGC Sans" charset="0"/>
              </a:rPr>
              <a:t> </a:t>
            </a:r>
            <a:r>
              <a:rPr lang="en-GB" b="1" dirty="0">
                <a:solidFill>
                  <a:schemeClr val="accent2"/>
                </a:solidFill>
                <a:latin typeface="Symbol" pitchFamily="16" charset="2"/>
                <a:ea typeface="DejaVu LGC Sans" charset="0"/>
                <a:cs typeface="DejaVu LGC Sans" charset="0"/>
              </a:rPr>
              <a:t></a:t>
            </a:r>
            <a:r>
              <a:rPr lang="en-GB" b="1" i="1" baseline="-250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k</a:t>
            </a:r>
            <a:r>
              <a:rPr lang="en-GB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b="1" i="1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L</a:t>
            </a:r>
            <a:r>
              <a:rPr lang="en-GB" b="1" i="1" baseline="-25000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k</a:t>
            </a:r>
            <a:r>
              <a:rPr lang="en-GB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;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304800" y="3200400"/>
            <a:ext cx="5257800" cy="533400"/>
          </a:xfrm>
          <a:prstGeom prst="roundRect">
            <a:avLst/>
          </a:prstGeom>
          <a:solidFill>
            <a:srgbClr val="00B8FF">
              <a:alpha val="22000"/>
            </a:srgbClr>
          </a:solidFill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2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Calibri" pitchFamily="32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1066800" y="4114800"/>
            <a:ext cx="7696200" cy="533400"/>
          </a:xfrm>
          <a:prstGeom prst="roundRect">
            <a:avLst/>
          </a:prstGeom>
          <a:solidFill>
            <a:srgbClr val="00B8FF">
              <a:alpha val="22000"/>
            </a:srgbClr>
          </a:solidFill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2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Calibri" pitchFamily="3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 Box 1"/>
          <p:cNvSpPr txBox="1">
            <a:spLocks noChangeArrowheads="1"/>
          </p:cNvSpPr>
          <p:nvPr/>
        </p:nvSpPr>
        <p:spPr bwMode="auto">
          <a:xfrm>
            <a:off x="228600" y="334963"/>
            <a:ext cx="8915400" cy="1311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>
                <a:solidFill>
                  <a:srgbClr val="000000"/>
                </a:solidFill>
                <a:ea typeface="DejaVu LGC Sans" charset="0"/>
                <a:cs typeface="DejaVu LGC Sans" charset="0"/>
              </a:rPr>
              <a:t>How to Count Supports of Candidates?</a:t>
            </a:r>
          </a:p>
        </p:txBody>
      </p:sp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609600" y="1676400"/>
            <a:ext cx="8077200" cy="4495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lnSpc>
                <a:spcPct val="110000"/>
              </a:lnSpc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Naive algorithm?</a:t>
            </a:r>
          </a:p>
          <a:p>
            <a:pPr marL="341313" indent="-341313">
              <a:lnSpc>
                <a:spcPct val="110000"/>
              </a:lnSpc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400" dirty="0" smtClean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284163" indent="-284163">
              <a:lnSpc>
                <a:spcPct val="110000"/>
              </a:lnSpc>
              <a:spcBef>
                <a:spcPts val="5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400" dirty="0" smtClean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284163" indent="-284163">
              <a:lnSpc>
                <a:spcPct val="110000"/>
              </a:lnSpc>
              <a:spcBef>
                <a:spcPts val="5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Method</a:t>
            </a: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:</a:t>
            </a:r>
          </a:p>
          <a:p>
            <a:pPr marL="741363" lvl="1" indent="-284163">
              <a:lnSpc>
                <a:spcPct val="110000"/>
              </a:lnSpc>
              <a:spcBef>
                <a:spcPts val="5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Candidate </a:t>
            </a:r>
            <a:r>
              <a:rPr lang="en-GB" sz="2000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itemsets</a:t>
            </a:r>
            <a:r>
              <a:rPr lang="en-GB" sz="2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are stored in a </a:t>
            </a:r>
            <a:r>
              <a:rPr lang="en-GB" sz="2000" i="1" dirty="0">
                <a:solidFill>
                  <a:srgbClr val="0000FF"/>
                </a:solidFill>
                <a:ea typeface="DejaVu LGC Sans" charset="0"/>
                <a:cs typeface="DejaVu LGC Sans" charset="0"/>
              </a:rPr>
              <a:t>hash-tree</a:t>
            </a:r>
          </a:p>
          <a:p>
            <a:pPr marL="741363" lvl="1" indent="-284163">
              <a:lnSpc>
                <a:spcPct val="110000"/>
              </a:lnSpc>
              <a:spcBef>
                <a:spcPts val="500"/>
              </a:spcBef>
              <a:buClr>
                <a:srgbClr val="0000FF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i="1" dirty="0">
                <a:solidFill>
                  <a:srgbClr val="0000FF"/>
                </a:solidFill>
                <a:ea typeface="DejaVu LGC Sans" charset="0"/>
                <a:cs typeface="DejaVu LGC Sans" charset="0"/>
              </a:rPr>
              <a:t>Leaf </a:t>
            </a:r>
            <a:r>
              <a:rPr lang="en-GB" sz="2000" dirty="0">
                <a:solidFill>
                  <a:srgbClr val="0000FF"/>
                </a:solidFill>
                <a:ea typeface="DejaVu LGC Sans" charset="0"/>
                <a:cs typeface="DejaVu LGC Sans" charset="0"/>
              </a:rPr>
              <a:t>node </a:t>
            </a:r>
            <a:r>
              <a:rPr lang="en-GB" sz="2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of hash-tree contains a list of </a:t>
            </a:r>
            <a:r>
              <a:rPr lang="en-GB" sz="2000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itemsets</a:t>
            </a:r>
            <a:r>
              <a:rPr lang="en-GB" sz="2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and counts</a:t>
            </a:r>
          </a:p>
          <a:p>
            <a:pPr marL="741363" lvl="1" indent="-284163">
              <a:lnSpc>
                <a:spcPct val="110000"/>
              </a:lnSpc>
              <a:spcBef>
                <a:spcPts val="500"/>
              </a:spcBef>
              <a:buClr>
                <a:srgbClr val="0000FF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i="1" dirty="0">
                <a:solidFill>
                  <a:srgbClr val="0000FF"/>
                </a:solidFill>
                <a:ea typeface="DejaVu LGC Sans" charset="0"/>
                <a:cs typeface="DejaVu LGC Sans" charset="0"/>
              </a:rPr>
              <a:t>Interior </a:t>
            </a:r>
            <a:r>
              <a:rPr lang="en-GB" sz="2000" dirty="0">
                <a:solidFill>
                  <a:srgbClr val="0000FF"/>
                </a:solidFill>
                <a:ea typeface="DejaVu LGC Sans" charset="0"/>
                <a:cs typeface="DejaVu LGC Sans" charset="0"/>
              </a:rPr>
              <a:t>node</a:t>
            </a:r>
            <a:r>
              <a:rPr lang="en-GB" sz="2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contains a hash table</a:t>
            </a:r>
          </a:p>
          <a:p>
            <a:pPr marL="741363" lvl="1" indent="-284163">
              <a:lnSpc>
                <a:spcPct val="110000"/>
              </a:lnSpc>
              <a:spcBef>
                <a:spcPts val="500"/>
              </a:spcBef>
              <a:buClr>
                <a:srgbClr val="0000FF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i="1" dirty="0">
                <a:solidFill>
                  <a:srgbClr val="0000FF"/>
                </a:solidFill>
                <a:ea typeface="DejaVu LGC Sans" charset="0"/>
                <a:cs typeface="DejaVu LGC Sans" charset="0"/>
              </a:rPr>
              <a:t>Subset function</a:t>
            </a:r>
            <a:r>
              <a:rPr lang="en-GB" sz="2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: finds all the candidates contained in a transaction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1"/>
          <p:cNvSpPr txBox="1">
            <a:spLocks noChangeArrowheads="1"/>
          </p:cNvSpPr>
          <p:nvPr/>
        </p:nvSpPr>
        <p:spPr bwMode="auto">
          <a:xfrm>
            <a:off x="609600" y="457200"/>
            <a:ext cx="72390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200">
                <a:solidFill>
                  <a:srgbClr val="000000"/>
                </a:solidFill>
                <a:ea typeface="DejaVu LGC Sans" charset="0"/>
                <a:cs typeface="DejaVu LGC Sans" charset="0"/>
              </a:rPr>
              <a:t>Example of the hash-tree for C</a:t>
            </a:r>
            <a:r>
              <a:rPr lang="en-GB" sz="3200" baseline="-25000">
                <a:solidFill>
                  <a:srgbClr val="000000"/>
                </a:solidFill>
                <a:ea typeface="DejaVu LGC Sans" charset="0"/>
                <a:cs typeface="DejaVu LGC Sans" charset="0"/>
              </a:rPr>
              <a:t>3</a:t>
            </a:r>
          </a:p>
        </p:txBody>
      </p:sp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627063" y="1708150"/>
            <a:ext cx="287972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Hash function: mod 3</a:t>
            </a:r>
          </a:p>
        </p:txBody>
      </p:sp>
      <p:sp>
        <p:nvSpPr>
          <p:cNvPr id="27651" name="Line 3"/>
          <p:cNvSpPr>
            <a:spLocks noChangeShapeType="1"/>
          </p:cNvSpPr>
          <p:nvPr/>
        </p:nvSpPr>
        <p:spPr bwMode="auto">
          <a:xfrm>
            <a:off x="1371600" y="2514600"/>
            <a:ext cx="1588" cy="381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52" name="Line 4"/>
          <p:cNvSpPr>
            <a:spLocks noChangeShapeType="1"/>
          </p:cNvSpPr>
          <p:nvPr/>
        </p:nvSpPr>
        <p:spPr bwMode="auto">
          <a:xfrm flipH="1">
            <a:off x="1065213" y="2514600"/>
            <a:ext cx="307975" cy="381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>
            <a:off x="1371600" y="2514600"/>
            <a:ext cx="304800" cy="381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7654" name="Group 6"/>
          <p:cNvGrpSpPr>
            <a:grpSpLocks/>
          </p:cNvGrpSpPr>
          <p:nvPr/>
        </p:nvGrpSpPr>
        <p:grpSpPr bwMode="auto">
          <a:xfrm>
            <a:off x="1219200" y="2133600"/>
            <a:ext cx="357188" cy="366713"/>
            <a:chOff x="768" y="1344"/>
            <a:chExt cx="225" cy="231"/>
          </a:xfrm>
        </p:grpSpPr>
        <p:sp>
          <p:nvSpPr>
            <p:cNvPr id="27655" name="Oval 7"/>
            <p:cNvSpPr>
              <a:spLocks noChangeArrowheads="1"/>
            </p:cNvSpPr>
            <p:nvPr/>
          </p:nvSpPr>
          <p:spPr bwMode="auto">
            <a:xfrm>
              <a:off x="768" y="1344"/>
              <a:ext cx="226" cy="231"/>
            </a:xfrm>
            <a:prstGeom prst="ellips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6" name="Text Box 8"/>
            <p:cNvSpPr txBox="1">
              <a:spLocks noChangeArrowheads="1"/>
            </p:cNvSpPr>
            <p:nvPr/>
          </p:nvSpPr>
          <p:spPr bwMode="auto">
            <a:xfrm>
              <a:off x="768" y="1344"/>
              <a:ext cx="226" cy="23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Font typeface="Tahom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>
                  <a:solidFill>
                    <a:srgbClr val="000000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H</a:t>
              </a:r>
            </a:p>
          </p:txBody>
        </p:sp>
      </p:grp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657225" y="2851150"/>
            <a:ext cx="627063" cy="276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1,4,..</a:t>
            </a:r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1154113" y="2849563"/>
            <a:ext cx="623887" cy="276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2,5,..</a:t>
            </a:r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1649413" y="2849563"/>
            <a:ext cx="622300" cy="276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3,6,..</a:t>
            </a:r>
          </a:p>
        </p:txBody>
      </p:sp>
      <p:sp>
        <p:nvSpPr>
          <p:cNvPr id="27660" name="Line 12"/>
          <p:cNvSpPr>
            <a:spLocks noChangeShapeType="1"/>
          </p:cNvSpPr>
          <p:nvPr/>
        </p:nvSpPr>
        <p:spPr bwMode="auto">
          <a:xfrm>
            <a:off x="5181600" y="2563813"/>
            <a:ext cx="1588" cy="381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 flipH="1">
            <a:off x="4265613" y="2563813"/>
            <a:ext cx="917575" cy="381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62" name="Line 14"/>
          <p:cNvSpPr>
            <a:spLocks noChangeShapeType="1"/>
          </p:cNvSpPr>
          <p:nvPr/>
        </p:nvSpPr>
        <p:spPr bwMode="auto">
          <a:xfrm>
            <a:off x="5181600" y="2563813"/>
            <a:ext cx="974725" cy="381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7663" name="Group 15"/>
          <p:cNvGrpSpPr>
            <a:grpSpLocks/>
          </p:cNvGrpSpPr>
          <p:nvPr/>
        </p:nvGrpSpPr>
        <p:grpSpPr bwMode="auto">
          <a:xfrm>
            <a:off x="5029200" y="2182813"/>
            <a:ext cx="357188" cy="366712"/>
            <a:chOff x="3168" y="1375"/>
            <a:chExt cx="225" cy="231"/>
          </a:xfrm>
        </p:grpSpPr>
        <p:sp>
          <p:nvSpPr>
            <p:cNvPr id="27664" name="Oval 16"/>
            <p:cNvSpPr>
              <a:spLocks noChangeArrowheads="1"/>
            </p:cNvSpPr>
            <p:nvPr/>
          </p:nvSpPr>
          <p:spPr bwMode="auto">
            <a:xfrm>
              <a:off x="3168" y="1375"/>
              <a:ext cx="226" cy="231"/>
            </a:xfrm>
            <a:prstGeom prst="ellips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5" name="Text Box 17"/>
            <p:cNvSpPr txBox="1">
              <a:spLocks noChangeArrowheads="1"/>
            </p:cNvSpPr>
            <p:nvPr/>
          </p:nvSpPr>
          <p:spPr bwMode="auto">
            <a:xfrm>
              <a:off x="3168" y="1375"/>
              <a:ext cx="226" cy="23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Font typeface="Tahom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>
                  <a:solidFill>
                    <a:srgbClr val="000000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H</a:t>
              </a:r>
            </a:p>
          </p:txBody>
        </p:sp>
      </p:grpSp>
      <p:sp>
        <p:nvSpPr>
          <p:cNvPr id="27666" name="Line 18"/>
          <p:cNvSpPr>
            <a:spLocks noChangeShapeType="1"/>
          </p:cNvSpPr>
          <p:nvPr/>
        </p:nvSpPr>
        <p:spPr bwMode="auto">
          <a:xfrm>
            <a:off x="5638800" y="2428875"/>
            <a:ext cx="381000" cy="1588"/>
          </a:xfrm>
          <a:prstGeom prst="line">
            <a:avLst/>
          </a:prstGeom>
          <a:noFill/>
          <a:ln w="9360">
            <a:solidFill>
              <a:srgbClr val="15CB22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67" name="Text Box 19"/>
          <p:cNvSpPr txBox="1">
            <a:spLocks noChangeArrowheads="1"/>
          </p:cNvSpPr>
          <p:nvPr/>
        </p:nvSpPr>
        <p:spPr bwMode="auto">
          <a:xfrm>
            <a:off x="5934075" y="2244725"/>
            <a:ext cx="222250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15CB22"/>
              </a:buClr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15CB22"/>
                </a:solidFill>
                <a:latin typeface="Tahoma" pitchFamily="32" charset="0"/>
                <a:ea typeface="DejaVu LGC Sans" charset="0"/>
                <a:cs typeface="DejaVu LGC Sans" charset="0"/>
              </a:rPr>
              <a:t>Hash on 1</a:t>
            </a:r>
            <a:r>
              <a:rPr lang="en-GB" b="1" baseline="30000">
                <a:solidFill>
                  <a:srgbClr val="15CB22"/>
                </a:solidFill>
                <a:latin typeface="Tahoma" pitchFamily="32" charset="0"/>
                <a:ea typeface="DejaVu LGC Sans" charset="0"/>
                <a:cs typeface="DejaVu LGC Sans" charset="0"/>
              </a:rPr>
              <a:t>st</a:t>
            </a:r>
            <a:r>
              <a:rPr lang="en-GB" b="1">
                <a:solidFill>
                  <a:srgbClr val="15CB22"/>
                </a:solidFill>
                <a:latin typeface="Tahoma" pitchFamily="32" charset="0"/>
                <a:ea typeface="DejaVu LGC Sans" charset="0"/>
                <a:cs typeface="DejaVu LGC Sans" charset="0"/>
              </a:rPr>
              <a:t> item</a:t>
            </a:r>
          </a:p>
        </p:txBody>
      </p:sp>
      <p:grpSp>
        <p:nvGrpSpPr>
          <p:cNvPr id="27668" name="Group 20"/>
          <p:cNvGrpSpPr>
            <a:grpSpLocks/>
          </p:cNvGrpSpPr>
          <p:nvPr/>
        </p:nvGrpSpPr>
        <p:grpSpPr bwMode="auto">
          <a:xfrm>
            <a:off x="4087813" y="2944813"/>
            <a:ext cx="357187" cy="366712"/>
            <a:chOff x="2575" y="1855"/>
            <a:chExt cx="225" cy="231"/>
          </a:xfrm>
        </p:grpSpPr>
        <p:sp>
          <p:nvSpPr>
            <p:cNvPr id="27669" name="Oval 21"/>
            <p:cNvSpPr>
              <a:spLocks noChangeArrowheads="1"/>
            </p:cNvSpPr>
            <p:nvPr/>
          </p:nvSpPr>
          <p:spPr bwMode="auto">
            <a:xfrm>
              <a:off x="2575" y="1855"/>
              <a:ext cx="226" cy="231"/>
            </a:xfrm>
            <a:prstGeom prst="ellips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0" name="Text Box 22"/>
            <p:cNvSpPr txBox="1">
              <a:spLocks noChangeArrowheads="1"/>
            </p:cNvSpPr>
            <p:nvPr/>
          </p:nvSpPr>
          <p:spPr bwMode="auto">
            <a:xfrm>
              <a:off x="2575" y="1855"/>
              <a:ext cx="226" cy="23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Font typeface="Tahom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>
                  <a:solidFill>
                    <a:srgbClr val="000000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H</a:t>
              </a:r>
            </a:p>
          </p:txBody>
        </p:sp>
      </p:grpSp>
      <p:grpSp>
        <p:nvGrpSpPr>
          <p:cNvPr id="27671" name="Group 23"/>
          <p:cNvGrpSpPr>
            <a:grpSpLocks/>
          </p:cNvGrpSpPr>
          <p:nvPr/>
        </p:nvGrpSpPr>
        <p:grpSpPr bwMode="auto">
          <a:xfrm>
            <a:off x="5976938" y="2944813"/>
            <a:ext cx="357187" cy="366712"/>
            <a:chOff x="3765" y="1855"/>
            <a:chExt cx="225" cy="231"/>
          </a:xfrm>
        </p:grpSpPr>
        <p:sp>
          <p:nvSpPr>
            <p:cNvPr id="27672" name="Oval 24"/>
            <p:cNvSpPr>
              <a:spLocks noChangeArrowheads="1"/>
            </p:cNvSpPr>
            <p:nvPr/>
          </p:nvSpPr>
          <p:spPr bwMode="auto">
            <a:xfrm>
              <a:off x="3765" y="1855"/>
              <a:ext cx="226" cy="231"/>
            </a:xfrm>
            <a:prstGeom prst="ellips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3" name="Text Box 25"/>
            <p:cNvSpPr txBox="1">
              <a:spLocks noChangeArrowheads="1"/>
            </p:cNvSpPr>
            <p:nvPr/>
          </p:nvSpPr>
          <p:spPr bwMode="auto">
            <a:xfrm>
              <a:off x="3765" y="1855"/>
              <a:ext cx="226" cy="23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Font typeface="Tahom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>
                  <a:solidFill>
                    <a:srgbClr val="000000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H</a:t>
              </a:r>
            </a:p>
          </p:txBody>
        </p:sp>
      </p:grpSp>
      <p:sp>
        <p:nvSpPr>
          <p:cNvPr id="27674" name="Text Box 26"/>
          <p:cNvSpPr txBox="1">
            <a:spLocks noChangeArrowheads="1"/>
          </p:cNvSpPr>
          <p:nvPr/>
        </p:nvSpPr>
        <p:spPr bwMode="auto">
          <a:xfrm>
            <a:off x="4927600" y="2930525"/>
            <a:ext cx="650875" cy="642938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234</a:t>
            </a:r>
          </a:p>
          <a:p>
            <a:pPr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567</a:t>
            </a:r>
          </a:p>
        </p:txBody>
      </p:sp>
      <p:grpSp>
        <p:nvGrpSpPr>
          <p:cNvPr id="27675" name="Group 27"/>
          <p:cNvGrpSpPr>
            <a:grpSpLocks/>
          </p:cNvGrpSpPr>
          <p:nvPr/>
        </p:nvGrpSpPr>
        <p:grpSpPr bwMode="auto">
          <a:xfrm>
            <a:off x="4087813" y="3783013"/>
            <a:ext cx="357187" cy="366712"/>
            <a:chOff x="2575" y="2383"/>
            <a:chExt cx="225" cy="231"/>
          </a:xfrm>
        </p:grpSpPr>
        <p:sp>
          <p:nvSpPr>
            <p:cNvPr id="27676" name="Oval 28"/>
            <p:cNvSpPr>
              <a:spLocks noChangeArrowheads="1"/>
            </p:cNvSpPr>
            <p:nvPr/>
          </p:nvSpPr>
          <p:spPr bwMode="auto">
            <a:xfrm>
              <a:off x="2575" y="2383"/>
              <a:ext cx="226" cy="231"/>
            </a:xfrm>
            <a:prstGeom prst="ellips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7" name="Text Box 29"/>
            <p:cNvSpPr txBox="1">
              <a:spLocks noChangeArrowheads="1"/>
            </p:cNvSpPr>
            <p:nvPr/>
          </p:nvSpPr>
          <p:spPr bwMode="auto">
            <a:xfrm>
              <a:off x="2575" y="2383"/>
              <a:ext cx="226" cy="23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Font typeface="Tahom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>
                  <a:solidFill>
                    <a:srgbClr val="000000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H</a:t>
              </a:r>
            </a:p>
          </p:txBody>
        </p:sp>
      </p:grpSp>
      <p:sp>
        <p:nvSpPr>
          <p:cNvPr id="27678" name="Text Box 30"/>
          <p:cNvSpPr txBox="1">
            <a:spLocks noChangeArrowheads="1"/>
          </p:cNvSpPr>
          <p:nvPr/>
        </p:nvSpPr>
        <p:spPr bwMode="auto">
          <a:xfrm>
            <a:off x="3063875" y="3721100"/>
            <a:ext cx="649288" cy="3683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145</a:t>
            </a:r>
          </a:p>
        </p:txBody>
      </p:sp>
      <p:sp>
        <p:nvSpPr>
          <p:cNvPr id="27679" name="Line 31"/>
          <p:cNvSpPr>
            <a:spLocks noChangeShapeType="1"/>
          </p:cNvSpPr>
          <p:nvPr/>
        </p:nvSpPr>
        <p:spPr bwMode="auto">
          <a:xfrm>
            <a:off x="4267200" y="4149725"/>
            <a:ext cx="1588" cy="381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80" name="Line 32"/>
          <p:cNvSpPr>
            <a:spLocks noChangeShapeType="1"/>
          </p:cNvSpPr>
          <p:nvPr/>
        </p:nvSpPr>
        <p:spPr bwMode="auto">
          <a:xfrm flipH="1">
            <a:off x="3351213" y="4149725"/>
            <a:ext cx="917575" cy="381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81" name="Line 33"/>
          <p:cNvSpPr>
            <a:spLocks noChangeShapeType="1"/>
          </p:cNvSpPr>
          <p:nvPr/>
        </p:nvSpPr>
        <p:spPr bwMode="auto">
          <a:xfrm>
            <a:off x="4267200" y="4149725"/>
            <a:ext cx="974725" cy="381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82" name="Text Box 34"/>
          <p:cNvSpPr txBox="1">
            <a:spLocks noChangeArrowheads="1"/>
          </p:cNvSpPr>
          <p:nvPr/>
        </p:nvSpPr>
        <p:spPr bwMode="auto">
          <a:xfrm>
            <a:off x="3062288" y="4530725"/>
            <a:ext cx="650875" cy="642938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124</a:t>
            </a:r>
          </a:p>
          <a:p>
            <a:pPr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457</a:t>
            </a:r>
          </a:p>
        </p:txBody>
      </p:sp>
      <p:sp>
        <p:nvSpPr>
          <p:cNvPr id="27683" name="Text Box 35"/>
          <p:cNvSpPr txBox="1">
            <a:spLocks noChangeArrowheads="1"/>
          </p:cNvSpPr>
          <p:nvPr/>
        </p:nvSpPr>
        <p:spPr bwMode="auto">
          <a:xfrm>
            <a:off x="3941763" y="4530725"/>
            <a:ext cx="650875" cy="642938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125</a:t>
            </a:r>
          </a:p>
          <a:p>
            <a:pPr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458</a:t>
            </a:r>
          </a:p>
        </p:txBody>
      </p:sp>
      <p:sp>
        <p:nvSpPr>
          <p:cNvPr id="27684" name="Text Box 36"/>
          <p:cNvSpPr txBox="1">
            <a:spLocks noChangeArrowheads="1"/>
          </p:cNvSpPr>
          <p:nvPr/>
        </p:nvSpPr>
        <p:spPr bwMode="auto">
          <a:xfrm>
            <a:off x="4916488" y="4530725"/>
            <a:ext cx="650875" cy="3683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159</a:t>
            </a:r>
          </a:p>
        </p:txBody>
      </p:sp>
      <p:sp>
        <p:nvSpPr>
          <p:cNvPr id="27685" name="Line 37"/>
          <p:cNvSpPr>
            <a:spLocks noChangeShapeType="1"/>
          </p:cNvSpPr>
          <p:nvPr/>
        </p:nvSpPr>
        <p:spPr bwMode="auto">
          <a:xfrm>
            <a:off x="4267200" y="3343275"/>
            <a:ext cx="1588" cy="381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86" name="Line 38"/>
          <p:cNvSpPr>
            <a:spLocks noChangeShapeType="1"/>
          </p:cNvSpPr>
          <p:nvPr/>
        </p:nvSpPr>
        <p:spPr bwMode="auto">
          <a:xfrm flipH="1">
            <a:off x="3351213" y="3343275"/>
            <a:ext cx="917575" cy="381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87" name="Line 39"/>
          <p:cNvSpPr>
            <a:spLocks noChangeShapeType="1"/>
          </p:cNvSpPr>
          <p:nvPr/>
        </p:nvSpPr>
        <p:spPr bwMode="auto">
          <a:xfrm>
            <a:off x="6156325" y="3343275"/>
            <a:ext cx="1588" cy="381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88" name="Line 40"/>
          <p:cNvSpPr>
            <a:spLocks noChangeShapeType="1"/>
          </p:cNvSpPr>
          <p:nvPr/>
        </p:nvSpPr>
        <p:spPr bwMode="auto">
          <a:xfrm flipH="1">
            <a:off x="5567363" y="3343275"/>
            <a:ext cx="590550" cy="3778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89" name="Line 41"/>
          <p:cNvSpPr>
            <a:spLocks noChangeShapeType="1"/>
          </p:cNvSpPr>
          <p:nvPr/>
        </p:nvSpPr>
        <p:spPr bwMode="auto">
          <a:xfrm>
            <a:off x="6156325" y="3343275"/>
            <a:ext cx="974725" cy="381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90" name="Text Box 42"/>
          <p:cNvSpPr txBox="1">
            <a:spLocks noChangeArrowheads="1"/>
          </p:cNvSpPr>
          <p:nvPr/>
        </p:nvSpPr>
        <p:spPr bwMode="auto">
          <a:xfrm>
            <a:off x="5064125" y="3724275"/>
            <a:ext cx="649288" cy="3683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345</a:t>
            </a:r>
          </a:p>
        </p:txBody>
      </p:sp>
      <p:sp>
        <p:nvSpPr>
          <p:cNvPr id="27691" name="Text Box 43"/>
          <p:cNvSpPr txBox="1">
            <a:spLocks noChangeArrowheads="1"/>
          </p:cNvSpPr>
          <p:nvPr/>
        </p:nvSpPr>
        <p:spPr bwMode="auto">
          <a:xfrm>
            <a:off x="5832475" y="3721100"/>
            <a:ext cx="649288" cy="642938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356</a:t>
            </a:r>
          </a:p>
          <a:p>
            <a:pPr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689</a:t>
            </a:r>
          </a:p>
        </p:txBody>
      </p:sp>
      <p:sp>
        <p:nvSpPr>
          <p:cNvPr id="27692" name="Text Box 44"/>
          <p:cNvSpPr txBox="1">
            <a:spLocks noChangeArrowheads="1"/>
          </p:cNvSpPr>
          <p:nvPr/>
        </p:nvSpPr>
        <p:spPr bwMode="auto">
          <a:xfrm>
            <a:off x="6805613" y="3724275"/>
            <a:ext cx="650875" cy="642938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367</a:t>
            </a:r>
          </a:p>
          <a:p>
            <a:pPr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368</a:t>
            </a:r>
          </a:p>
        </p:txBody>
      </p:sp>
      <p:sp>
        <p:nvSpPr>
          <p:cNvPr id="27693" name="Line 45"/>
          <p:cNvSpPr>
            <a:spLocks noChangeShapeType="1"/>
          </p:cNvSpPr>
          <p:nvPr/>
        </p:nvSpPr>
        <p:spPr bwMode="auto">
          <a:xfrm>
            <a:off x="6434138" y="3114675"/>
            <a:ext cx="381000" cy="1588"/>
          </a:xfrm>
          <a:prstGeom prst="line">
            <a:avLst/>
          </a:prstGeom>
          <a:noFill/>
          <a:ln w="9360">
            <a:solidFill>
              <a:srgbClr val="15CB22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94" name="Text Box 46"/>
          <p:cNvSpPr txBox="1">
            <a:spLocks noChangeArrowheads="1"/>
          </p:cNvSpPr>
          <p:nvPr/>
        </p:nvSpPr>
        <p:spPr bwMode="auto">
          <a:xfrm>
            <a:off x="6729413" y="2930525"/>
            <a:ext cx="2271712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15CB22"/>
              </a:buClr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15CB22"/>
                </a:solidFill>
                <a:latin typeface="Tahoma" pitchFamily="32" charset="0"/>
                <a:ea typeface="DejaVu LGC Sans" charset="0"/>
                <a:cs typeface="DejaVu LGC Sans" charset="0"/>
              </a:rPr>
              <a:t>Hash on 2</a:t>
            </a:r>
            <a:r>
              <a:rPr lang="en-GB" b="1" baseline="30000">
                <a:solidFill>
                  <a:srgbClr val="15CB22"/>
                </a:solidFill>
                <a:latin typeface="Tahoma" pitchFamily="32" charset="0"/>
                <a:ea typeface="DejaVu LGC Sans" charset="0"/>
                <a:cs typeface="DejaVu LGC Sans" charset="0"/>
              </a:rPr>
              <a:t>nd</a:t>
            </a:r>
            <a:r>
              <a:rPr lang="en-GB" b="1">
                <a:solidFill>
                  <a:srgbClr val="15CB22"/>
                </a:solidFill>
                <a:latin typeface="Tahoma" pitchFamily="32" charset="0"/>
                <a:ea typeface="DejaVu LGC Sans" charset="0"/>
                <a:cs typeface="DejaVu LGC Sans" charset="0"/>
              </a:rPr>
              <a:t> item</a:t>
            </a:r>
          </a:p>
        </p:txBody>
      </p:sp>
      <p:sp>
        <p:nvSpPr>
          <p:cNvPr id="27695" name="Text Box 47"/>
          <p:cNvSpPr txBox="1">
            <a:spLocks noChangeArrowheads="1"/>
          </p:cNvSpPr>
          <p:nvPr/>
        </p:nvSpPr>
        <p:spPr bwMode="auto">
          <a:xfrm>
            <a:off x="885825" y="3965575"/>
            <a:ext cx="224155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15CB22"/>
              </a:buClr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15CB22"/>
                </a:solidFill>
                <a:latin typeface="Tahoma" pitchFamily="32" charset="0"/>
                <a:ea typeface="DejaVu LGC Sans" charset="0"/>
                <a:cs typeface="DejaVu LGC Sans" charset="0"/>
              </a:rPr>
              <a:t>Hash on 3</a:t>
            </a:r>
            <a:r>
              <a:rPr lang="en-GB" b="1" baseline="30000">
                <a:solidFill>
                  <a:srgbClr val="15CB22"/>
                </a:solidFill>
                <a:latin typeface="Tahoma" pitchFamily="32" charset="0"/>
                <a:ea typeface="DejaVu LGC Sans" charset="0"/>
                <a:cs typeface="DejaVu LGC Sans" charset="0"/>
              </a:rPr>
              <a:t>rd</a:t>
            </a:r>
            <a:r>
              <a:rPr lang="en-GB" b="1">
                <a:solidFill>
                  <a:srgbClr val="15CB22"/>
                </a:solidFill>
                <a:latin typeface="Tahoma" pitchFamily="32" charset="0"/>
                <a:ea typeface="DejaVu LGC Sans" charset="0"/>
                <a:cs typeface="DejaVu LGC Sans" charset="0"/>
              </a:rPr>
              <a:t> item</a:t>
            </a:r>
          </a:p>
        </p:txBody>
      </p:sp>
      <p:sp>
        <p:nvSpPr>
          <p:cNvPr id="27696" name="Line 48"/>
          <p:cNvSpPr>
            <a:spLocks noChangeShapeType="1"/>
          </p:cNvSpPr>
          <p:nvPr/>
        </p:nvSpPr>
        <p:spPr bwMode="auto">
          <a:xfrm>
            <a:off x="5181600" y="1949450"/>
            <a:ext cx="1588" cy="2428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1"/>
          <p:cNvSpPr txBox="1">
            <a:spLocks noChangeArrowheads="1"/>
          </p:cNvSpPr>
          <p:nvPr/>
        </p:nvSpPr>
        <p:spPr bwMode="auto">
          <a:xfrm>
            <a:off x="609600" y="457200"/>
            <a:ext cx="72390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200">
                <a:solidFill>
                  <a:srgbClr val="000000"/>
                </a:solidFill>
                <a:ea typeface="DejaVu LGC Sans" charset="0"/>
                <a:cs typeface="DejaVu LGC Sans" charset="0"/>
              </a:rPr>
              <a:t>Example of the hash-tree for C</a:t>
            </a:r>
            <a:r>
              <a:rPr lang="en-GB" sz="3200" baseline="-25000">
                <a:solidFill>
                  <a:srgbClr val="000000"/>
                </a:solidFill>
                <a:ea typeface="DejaVu LGC Sans" charset="0"/>
                <a:cs typeface="DejaVu LGC Sans" charset="0"/>
              </a:rPr>
              <a:t>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627063" y="1708150"/>
            <a:ext cx="287972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Hash function: mod 3</a:t>
            </a:r>
          </a:p>
        </p:txBody>
      </p:sp>
      <p:sp>
        <p:nvSpPr>
          <p:cNvPr id="28675" name="Line 3"/>
          <p:cNvSpPr>
            <a:spLocks noChangeShapeType="1"/>
          </p:cNvSpPr>
          <p:nvPr/>
        </p:nvSpPr>
        <p:spPr bwMode="auto">
          <a:xfrm>
            <a:off x="1371600" y="2514600"/>
            <a:ext cx="1588" cy="381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76" name="Line 4"/>
          <p:cNvSpPr>
            <a:spLocks noChangeShapeType="1"/>
          </p:cNvSpPr>
          <p:nvPr/>
        </p:nvSpPr>
        <p:spPr bwMode="auto">
          <a:xfrm flipH="1">
            <a:off x="1065213" y="2514600"/>
            <a:ext cx="307975" cy="381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77" name="Line 5"/>
          <p:cNvSpPr>
            <a:spLocks noChangeShapeType="1"/>
          </p:cNvSpPr>
          <p:nvPr/>
        </p:nvSpPr>
        <p:spPr bwMode="auto">
          <a:xfrm>
            <a:off x="1371600" y="2514600"/>
            <a:ext cx="304800" cy="381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8678" name="Group 6"/>
          <p:cNvGrpSpPr>
            <a:grpSpLocks/>
          </p:cNvGrpSpPr>
          <p:nvPr/>
        </p:nvGrpSpPr>
        <p:grpSpPr bwMode="auto">
          <a:xfrm>
            <a:off x="1219200" y="2133600"/>
            <a:ext cx="357188" cy="366713"/>
            <a:chOff x="768" y="1344"/>
            <a:chExt cx="225" cy="231"/>
          </a:xfrm>
        </p:grpSpPr>
        <p:sp>
          <p:nvSpPr>
            <p:cNvPr id="28679" name="Oval 7"/>
            <p:cNvSpPr>
              <a:spLocks noChangeArrowheads="1"/>
            </p:cNvSpPr>
            <p:nvPr/>
          </p:nvSpPr>
          <p:spPr bwMode="auto">
            <a:xfrm>
              <a:off x="768" y="1344"/>
              <a:ext cx="226" cy="231"/>
            </a:xfrm>
            <a:prstGeom prst="ellips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0" name="Text Box 8"/>
            <p:cNvSpPr txBox="1">
              <a:spLocks noChangeArrowheads="1"/>
            </p:cNvSpPr>
            <p:nvPr/>
          </p:nvSpPr>
          <p:spPr bwMode="auto">
            <a:xfrm>
              <a:off x="768" y="1344"/>
              <a:ext cx="226" cy="23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Font typeface="Tahom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>
                  <a:solidFill>
                    <a:srgbClr val="000000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H</a:t>
              </a:r>
            </a:p>
          </p:txBody>
        </p:sp>
      </p:grp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657225" y="2851150"/>
            <a:ext cx="627063" cy="276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1,4,..</a:t>
            </a:r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1154113" y="2849563"/>
            <a:ext cx="623887" cy="276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2,5,..</a:t>
            </a:r>
          </a:p>
        </p:txBody>
      </p:sp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1649413" y="2849563"/>
            <a:ext cx="622300" cy="276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3,6,..</a:t>
            </a:r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>
            <a:off x="5181600" y="2563813"/>
            <a:ext cx="1588" cy="381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 flipH="1">
            <a:off x="4265613" y="2563813"/>
            <a:ext cx="917575" cy="381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>
            <a:off x="5181600" y="2563813"/>
            <a:ext cx="974725" cy="381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8687" name="Group 15"/>
          <p:cNvGrpSpPr>
            <a:grpSpLocks/>
          </p:cNvGrpSpPr>
          <p:nvPr/>
        </p:nvGrpSpPr>
        <p:grpSpPr bwMode="auto">
          <a:xfrm>
            <a:off x="5029200" y="2182813"/>
            <a:ext cx="357188" cy="366712"/>
            <a:chOff x="3168" y="1375"/>
            <a:chExt cx="225" cy="231"/>
          </a:xfrm>
        </p:grpSpPr>
        <p:sp>
          <p:nvSpPr>
            <p:cNvPr id="28688" name="Oval 16"/>
            <p:cNvSpPr>
              <a:spLocks noChangeArrowheads="1"/>
            </p:cNvSpPr>
            <p:nvPr/>
          </p:nvSpPr>
          <p:spPr bwMode="auto">
            <a:xfrm>
              <a:off x="3168" y="1375"/>
              <a:ext cx="226" cy="231"/>
            </a:xfrm>
            <a:prstGeom prst="ellips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9" name="Text Box 17"/>
            <p:cNvSpPr txBox="1">
              <a:spLocks noChangeArrowheads="1"/>
            </p:cNvSpPr>
            <p:nvPr/>
          </p:nvSpPr>
          <p:spPr bwMode="auto">
            <a:xfrm>
              <a:off x="3168" y="1375"/>
              <a:ext cx="226" cy="23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Font typeface="Tahom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>
                  <a:solidFill>
                    <a:srgbClr val="000000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H</a:t>
              </a:r>
            </a:p>
          </p:txBody>
        </p:sp>
      </p:grpSp>
      <p:sp>
        <p:nvSpPr>
          <p:cNvPr id="28690" name="Line 18"/>
          <p:cNvSpPr>
            <a:spLocks noChangeShapeType="1"/>
          </p:cNvSpPr>
          <p:nvPr/>
        </p:nvSpPr>
        <p:spPr bwMode="auto">
          <a:xfrm>
            <a:off x="5638800" y="2428875"/>
            <a:ext cx="381000" cy="1588"/>
          </a:xfrm>
          <a:prstGeom prst="line">
            <a:avLst/>
          </a:prstGeom>
          <a:noFill/>
          <a:ln w="9360">
            <a:solidFill>
              <a:srgbClr val="15CB22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91" name="Text Box 19"/>
          <p:cNvSpPr txBox="1">
            <a:spLocks noChangeArrowheads="1"/>
          </p:cNvSpPr>
          <p:nvPr/>
        </p:nvSpPr>
        <p:spPr bwMode="auto">
          <a:xfrm>
            <a:off x="5934075" y="2244725"/>
            <a:ext cx="222250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15CB22"/>
              </a:buClr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15CB22"/>
                </a:solidFill>
                <a:latin typeface="Tahoma" pitchFamily="32" charset="0"/>
                <a:ea typeface="DejaVu LGC Sans" charset="0"/>
                <a:cs typeface="DejaVu LGC Sans" charset="0"/>
              </a:rPr>
              <a:t>Hash on 1</a:t>
            </a:r>
            <a:r>
              <a:rPr lang="en-GB" b="1" baseline="30000">
                <a:solidFill>
                  <a:srgbClr val="15CB22"/>
                </a:solidFill>
                <a:latin typeface="Tahoma" pitchFamily="32" charset="0"/>
                <a:ea typeface="DejaVu LGC Sans" charset="0"/>
                <a:cs typeface="DejaVu LGC Sans" charset="0"/>
              </a:rPr>
              <a:t>st</a:t>
            </a:r>
            <a:r>
              <a:rPr lang="en-GB" b="1">
                <a:solidFill>
                  <a:srgbClr val="15CB22"/>
                </a:solidFill>
                <a:latin typeface="Tahoma" pitchFamily="32" charset="0"/>
                <a:ea typeface="DejaVu LGC Sans" charset="0"/>
                <a:cs typeface="DejaVu LGC Sans" charset="0"/>
              </a:rPr>
              <a:t> item</a:t>
            </a:r>
          </a:p>
        </p:txBody>
      </p:sp>
      <p:grpSp>
        <p:nvGrpSpPr>
          <p:cNvPr id="28692" name="Group 20"/>
          <p:cNvGrpSpPr>
            <a:grpSpLocks/>
          </p:cNvGrpSpPr>
          <p:nvPr/>
        </p:nvGrpSpPr>
        <p:grpSpPr bwMode="auto">
          <a:xfrm>
            <a:off x="4087813" y="2944813"/>
            <a:ext cx="357187" cy="366712"/>
            <a:chOff x="2575" y="1855"/>
            <a:chExt cx="225" cy="231"/>
          </a:xfrm>
        </p:grpSpPr>
        <p:sp>
          <p:nvSpPr>
            <p:cNvPr id="28693" name="Oval 21"/>
            <p:cNvSpPr>
              <a:spLocks noChangeArrowheads="1"/>
            </p:cNvSpPr>
            <p:nvPr/>
          </p:nvSpPr>
          <p:spPr bwMode="auto">
            <a:xfrm>
              <a:off x="2575" y="1855"/>
              <a:ext cx="226" cy="231"/>
            </a:xfrm>
            <a:prstGeom prst="ellips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4" name="Text Box 22"/>
            <p:cNvSpPr txBox="1">
              <a:spLocks noChangeArrowheads="1"/>
            </p:cNvSpPr>
            <p:nvPr/>
          </p:nvSpPr>
          <p:spPr bwMode="auto">
            <a:xfrm>
              <a:off x="2575" y="1855"/>
              <a:ext cx="226" cy="23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Font typeface="Tahom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>
                  <a:solidFill>
                    <a:srgbClr val="000000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H</a:t>
              </a:r>
            </a:p>
          </p:txBody>
        </p:sp>
      </p:grpSp>
      <p:grpSp>
        <p:nvGrpSpPr>
          <p:cNvPr id="28695" name="Group 23"/>
          <p:cNvGrpSpPr>
            <a:grpSpLocks/>
          </p:cNvGrpSpPr>
          <p:nvPr/>
        </p:nvGrpSpPr>
        <p:grpSpPr bwMode="auto">
          <a:xfrm>
            <a:off x="5976938" y="2944813"/>
            <a:ext cx="357187" cy="366712"/>
            <a:chOff x="3765" y="1855"/>
            <a:chExt cx="225" cy="231"/>
          </a:xfrm>
        </p:grpSpPr>
        <p:sp>
          <p:nvSpPr>
            <p:cNvPr id="28696" name="Oval 24"/>
            <p:cNvSpPr>
              <a:spLocks noChangeArrowheads="1"/>
            </p:cNvSpPr>
            <p:nvPr/>
          </p:nvSpPr>
          <p:spPr bwMode="auto">
            <a:xfrm>
              <a:off x="3765" y="1855"/>
              <a:ext cx="226" cy="231"/>
            </a:xfrm>
            <a:prstGeom prst="ellips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7" name="Text Box 25"/>
            <p:cNvSpPr txBox="1">
              <a:spLocks noChangeArrowheads="1"/>
            </p:cNvSpPr>
            <p:nvPr/>
          </p:nvSpPr>
          <p:spPr bwMode="auto">
            <a:xfrm>
              <a:off x="3765" y="1855"/>
              <a:ext cx="226" cy="23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Font typeface="Tahom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>
                  <a:solidFill>
                    <a:srgbClr val="000000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H</a:t>
              </a:r>
            </a:p>
          </p:txBody>
        </p:sp>
      </p:grpSp>
      <p:sp>
        <p:nvSpPr>
          <p:cNvPr id="28698" name="Text Box 26"/>
          <p:cNvSpPr txBox="1">
            <a:spLocks noChangeArrowheads="1"/>
          </p:cNvSpPr>
          <p:nvPr/>
        </p:nvSpPr>
        <p:spPr bwMode="auto">
          <a:xfrm>
            <a:off x="4927600" y="2930525"/>
            <a:ext cx="650875" cy="642938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234</a:t>
            </a:r>
          </a:p>
          <a:p>
            <a:pPr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567</a:t>
            </a:r>
          </a:p>
        </p:txBody>
      </p:sp>
      <p:grpSp>
        <p:nvGrpSpPr>
          <p:cNvPr id="28699" name="Group 27"/>
          <p:cNvGrpSpPr>
            <a:grpSpLocks/>
          </p:cNvGrpSpPr>
          <p:nvPr/>
        </p:nvGrpSpPr>
        <p:grpSpPr bwMode="auto">
          <a:xfrm>
            <a:off x="4087813" y="3783013"/>
            <a:ext cx="357187" cy="366712"/>
            <a:chOff x="2575" y="2383"/>
            <a:chExt cx="225" cy="231"/>
          </a:xfrm>
        </p:grpSpPr>
        <p:sp>
          <p:nvSpPr>
            <p:cNvPr id="28700" name="Oval 28"/>
            <p:cNvSpPr>
              <a:spLocks noChangeArrowheads="1"/>
            </p:cNvSpPr>
            <p:nvPr/>
          </p:nvSpPr>
          <p:spPr bwMode="auto">
            <a:xfrm>
              <a:off x="2575" y="2383"/>
              <a:ext cx="226" cy="231"/>
            </a:xfrm>
            <a:prstGeom prst="ellips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1" name="Text Box 29"/>
            <p:cNvSpPr txBox="1">
              <a:spLocks noChangeArrowheads="1"/>
            </p:cNvSpPr>
            <p:nvPr/>
          </p:nvSpPr>
          <p:spPr bwMode="auto">
            <a:xfrm>
              <a:off x="2575" y="2383"/>
              <a:ext cx="226" cy="23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Font typeface="Tahom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>
                  <a:solidFill>
                    <a:srgbClr val="000000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H</a:t>
              </a:r>
            </a:p>
          </p:txBody>
        </p:sp>
      </p:grpSp>
      <p:sp>
        <p:nvSpPr>
          <p:cNvPr id="28702" name="Text Box 30"/>
          <p:cNvSpPr txBox="1">
            <a:spLocks noChangeArrowheads="1"/>
          </p:cNvSpPr>
          <p:nvPr/>
        </p:nvSpPr>
        <p:spPr bwMode="auto">
          <a:xfrm>
            <a:off x="3063875" y="3721100"/>
            <a:ext cx="649288" cy="3683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145</a:t>
            </a:r>
          </a:p>
        </p:txBody>
      </p:sp>
      <p:sp>
        <p:nvSpPr>
          <p:cNvPr id="28703" name="Line 31"/>
          <p:cNvSpPr>
            <a:spLocks noChangeShapeType="1"/>
          </p:cNvSpPr>
          <p:nvPr/>
        </p:nvSpPr>
        <p:spPr bwMode="auto">
          <a:xfrm>
            <a:off x="4267200" y="4149725"/>
            <a:ext cx="1588" cy="381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04" name="Line 32"/>
          <p:cNvSpPr>
            <a:spLocks noChangeShapeType="1"/>
          </p:cNvSpPr>
          <p:nvPr/>
        </p:nvSpPr>
        <p:spPr bwMode="auto">
          <a:xfrm flipH="1">
            <a:off x="3351213" y="4149725"/>
            <a:ext cx="917575" cy="381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05" name="Line 33"/>
          <p:cNvSpPr>
            <a:spLocks noChangeShapeType="1"/>
          </p:cNvSpPr>
          <p:nvPr/>
        </p:nvSpPr>
        <p:spPr bwMode="auto">
          <a:xfrm>
            <a:off x="4267200" y="4149725"/>
            <a:ext cx="974725" cy="381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06" name="Text Box 34"/>
          <p:cNvSpPr txBox="1">
            <a:spLocks noChangeArrowheads="1"/>
          </p:cNvSpPr>
          <p:nvPr/>
        </p:nvSpPr>
        <p:spPr bwMode="auto">
          <a:xfrm>
            <a:off x="3062288" y="4530725"/>
            <a:ext cx="650875" cy="642938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124</a:t>
            </a:r>
          </a:p>
          <a:p>
            <a:pPr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457</a:t>
            </a:r>
          </a:p>
        </p:txBody>
      </p:sp>
      <p:sp>
        <p:nvSpPr>
          <p:cNvPr id="28707" name="Text Box 35"/>
          <p:cNvSpPr txBox="1">
            <a:spLocks noChangeArrowheads="1"/>
          </p:cNvSpPr>
          <p:nvPr/>
        </p:nvSpPr>
        <p:spPr bwMode="auto">
          <a:xfrm>
            <a:off x="3941763" y="4530725"/>
            <a:ext cx="650875" cy="642938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125</a:t>
            </a:r>
          </a:p>
          <a:p>
            <a:pPr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458</a:t>
            </a:r>
          </a:p>
        </p:txBody>
      </p:sp>
      <p:sp>
        <p:nvSpPr>
          <p:cNvPr id="28708" name="Text Box 36"/>
          <p:cNvSpPr txBox="1">
            <a:spLocks noChangeArrowheads="1"/>
          </p:cNvSpPr>
          <p:nvPr/>
        </p:nvSpPr>
        <p:spPr bwMode="auto">
          <a:xfrm>
            <a:off x="4916488" y="4530725"/>
            <a:ext cx="650875" cy="3683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159</a:t>
            </a:r>
          </a:p>
        </p:txBody>
      </p:sp>
      <p:sp>
        <p:nvSpPr>
          <p:cNvPr id="28709" name="Line 37"/>
          <p:cNvSpPr>
            <a:spLocks noChangeShapeType="1"/>
          </p:cNvSpPr>
          <p:nvPr/>
        </p:nvSpPr>
        <p:spPr bwMode="auto">
          <a:xfrm>
            <a:off x="4267200" y="3343275"/>
            <a:ext cx="1588" cy="381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10" name="Line 38"/>
          <p:cNvSpPr>
            <a:spLocks noChangeShapeType="1"/>
          </p:cNvSpPr>
          <p:nvPr/>
        </p:nvSpPr>
        <p:spPr bwMode="auto">
          <a:xfrm flipH="1">
            <a:off x="3351213" y="3343275"/>
            <a:ext cx="917575" cy="381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11" name="Line 39"/>
          <p:cNvSpPr>
            <a:spLocks noChangeShapeType="1"/>
          </p:cNvSpPr>
          <p:nvPr/>
        </p:nvSpPr>
        <p:spPr bwMode="auto">
          <a:xfrm>
            <a:off x="6156325" y="3343275"/>
            <a:ext cx="1588" cy="381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12" name="Line 40"/>
          <p:cNvSpPr>
            <a:spLocks noChangeShapeType="1"/>
          </p:cNvSpPr>
          <p:nvPr/>
        </p:nvSpPr>
        <p:spPr bwMode="auto">
          <a:xfrm flipH="1">
            <a:off x="5567363" y="3343275"/>
            <a:ext cx="590550" cy="3778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13" name="Line 41"/>
          <p:cNvSpPr>
            <a:spLocks noChangeShapeType="1"/>
          </p:cNvSpPr>
          <p:nvPr/>
        </p:nvSpPr>
        <p:spPr bwMode="auto">
          <a:xfrm>
            <a:off x="6156325" y="3343275"/>
            <a:ext cx="974725" cy="381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14" name="Text Box 42"/>
          <p:cNvSpPr txBox="1">
            <a:spLocks noChangeArrowheads="1"/>
          </p:cNvSpPr>
          <p:nvPr/>
        </p:nvSpPr>
        <p:spPr bwMode="auto">
          <a:xfrm>
            <a:off x="5064125" y="3724275"/>
            <a:ext cx="649288" cy="3683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345</a:t>
            </a:r>
          </a:p>
        </p:txBody>
      </p:sp>
      <p:sp>
        <p:nvSpPr>
          <p:cNvPr id="28715" name="Text Box 43"/>
          <p:cNvSpPr txBox="1">
            <a:spLocks noChangeArrowheads="1"/>
          </p:cNvSpPr>
          <p:nvPr/>
        </p:nvSpPr>
        <p:spPr bwMode="auto">
          <a:xfrm>
            <a:off x="5832475" y="3721100"/>
            <a:ext cx="649288" cy="642938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356</a:t>
            </a:r>
          </a:p>
          <a:p>
            <a:pPr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689</a:t>
            </a:r>
          </a:p>
        </p:txBody>
      </p:sp>
      <p:sp>
        <p:nvSpPr>
          <p:cNvPr id="28716" name="Text Box 44"/>
          <p:cNvSpPr txBox="1">
            <a:spLocks noChangeArrowheads="1"/>
          </p:cNvSpPr>
          <p:nvPr/>
        </p:nvSpPr>
        <p:spPr bwMode="auto">
          <a:xfrm>
            <a:off x="6805613" y="3724275"/>
            <a:ext cx="650875" cy="642938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367</a:t>
            </a:r>
          </a:p>
          <a:p>
            <a:pPr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368</a:t>
            </a:r>
          </a:p>
        </p:txBody>
      </p:sp>
      <p:sp>
        <p:nvSpPr>
          <p:cNvPr id="28717" name="Line 45"/>
          <p:cNvSpPr>
            <a:spLocks noChangeShapeType="1"/>
          </p:cNvSpPr>
          <p:nvPr/>
        </p:nvSpPr>
        <p:spPr bwMode="auto">
          <a:xfrm>
            <a:off x="6434138" y="3114675"/>
            <a:ext cx="381000" cy="1588"/>
          </a:xfrm>
          <a:prstGeom prst="line">
            <a:avLst/>
          </a:prstGeom>
          <a:noFill/>
          <a:ln w="9360">
            <a:solidFill>
              <a:srgbClr val="15CB22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18" name="Text Box 46"/>
          <p:cNvSpPr txBox="1">
            <a:spLocks noChangeArrowheads="1"/>
          </p:cNvSpPr>
          <p:nvPr/>
        </p:nvSpPr>
        <p:spPr bwMode="auto">
          <a:xfrm>
            <a:off x="6729413" y="2930525"/>
            <a:ext cx="2271712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15CB22"/>
              </a:buClr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15CB22"/>
                </a:solidFill>
                <a:latin typeface="Tahoma" pitchFamily="32" charset="0"/>
                <a:ea typeface="DejaVu LGC Sans" charset="0"/>
                <a:cs typeface="DejaVu LGC Sans" charset="0"/>
              </a:rPr>
              <a:t>Hash on 2</a:t>
            </a:r>
            <a:r>
              <a:rPr lang="en-GB" b="1" baseline="30000">
                <a:solidFill>
                  <a:srgbClr val="15CB22"/>
                </a:solidFill>
                <a:latin typeface="Tahoma" pitchFamily="32" charset="0"/>
                <a:ea typeface="DejaVu LGC Sans" charset="0"/>
                <a:cs typeface="DejaVu LGC Sans" charset="0"/>
              </a:rPr>
              <a:t>nd</a:t>
            </a:r>
            <a:r>
              <a:rPr lang="en-GB" b="1">
                <a:solidFill>
                  <a:srgbClr val="15CB22"/>
                </a:solidFill>
                <a:latin typeface="Tahoma" pitchFamily="32" charset="0"/>
                <a:ea typeface="DejaVu LGC Sans" charset="0"/>
                <a:cs typeface="DejaVu LGC Sans" charset="0"/>
              </a:rPr>
              <a:t> item</a:t>
            </a:r>
          </a:p>
        </p:txBody>
      </p:sp>
      <p:sp>
        <p:nvSpPr>
          <p:cNvPr id="28719" name="Text Box 47"/>
          <p:cNvSpPr txBox="1">
            <a:spLocks noChangeArrowheads="1"/>
          </p:cNvSpPr>
          <p:nvPr/>
        </p:nvSpPr>
        <p:spPr bwMode="auto">
          <a:xfrm>
            <a:off x="885825" y="3965575"/>
            <a:ext cx="224155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15CB22"/>
              </a:buClr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15CB22"/>
                </a:solidFill>
                <a:latin typeface="Tahoma" pitchFamily="32" charset="0"/>
                <a:ea typeface="DejaVu LGC Sans" charset="0"/>
                <a:cs typeface="DejaVu LGC Sans" charset="0"/>
              </a:rPr>
              <a:t>Hash on 3</a:t>
            </a:r>
            <a:r>
              <a:rPr lang="en-GB" b="1" baseline="30000">
                <a:solidFill>
                  <a:srgbClr val="15CB22"/>
                </a:solidFill>
                <a:latin typeface="Tahoma" pitchFamily="32" charset="0"/>
                <a:ea typeface="DejaVu LGC Sans" charset="0"/>
                <a:cs typeface="DejaVu LGC Sans" charset="0"/>
              </a:rPr>
              <a:t>rd</a:t>
            </a:r>
            <a:r>
              <a:rPr lang="en-GB" b="1">
                <a:solidFill>
                  <a:srgbClr val="15CB22"/>
                </a:solidFill>
                <a:latin typeface="Tahoma" pitchFamily="32" charset="0"/>
                <a:ea typeface="DejaVu LGC Sans" charset="0"/>
                <a:cs typeface="DejaVu LGC Sans" charset="0"/>
              </a:rPr>
              <a:t> item</a:t>
            </a:r>
          </a:p>
        </p:txBody>
      </p:sp>
      <p:sp>
        <p:nvSpPr>
          <p:cNvPr id="28720" name="Text Box 48"/>
          <p:cNvSpPr txBox="1">
            <a:spLocks noChangeArrowheads="1"/>
          </p:cNvSpPr>
          <p:nvPr/>
        </p:nvSpPr>
        <p:spPr bwMode="auto">
          <a:xfrm>
            <a:off x="3932238" y="1766888"/>
            <a:ext cx="962025" cy="368300"/>
          </a:xfrm>
          <a:prstGeom prst="rect">
            <a:avLst/>
          </a:prstGeom>
          <a:solidFill>
            <a:srgbClr val="FFFF66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F8400E"/>
              </a:buClr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F8400E"/>
                </a:solidFill>
                <a:latin typeface="Tahoma" pitchFamily="32" charset="0"/>
                <a:ea typeface="DejaVu LGC Sans" charset="0"/>
                <a:cs typeface="DejaVu LGC Sans" charset="0"/>
              </a:rPr>
              <a:t>12345</a:t>
            </a:r>
          </a:p>
        </p:txBody>
      </p:sp>
      <p:cxnSp>
        <p:nvCxnSpPr>
          <p:cNvPr id="28721" name="AutoShape 49"/>
          <p:cNvCxnSpPr>
            <a:cxnSpLocks noChangeShapeType="1"/>
            <a:stCxn id="28720" idx="3"/>
            <a:endCxn id="28689" idx="0"/>
          </p:cNvCxnSpPr>
          <p:nvPr/>
        </p:nvCxnSpPr>
        <p:spPr bwMode="auto">
          <a:xfrm>
            <a:off x="4894263" y="1951038"/>
            <a:ext cx="314325" cy="231775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F8400E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28722" name="Text Box 50"/>
          <p:cNvSpPr txBox="1">
            <a:spLocks noChangeArrowheads="1"/>
          </p:cNvSpPr>
          <p:nvPr/>
        </p:nvSpPr>
        <p:spPr bwMode="auto">
          <a:xfrm>
            <a:off x="2420938" y="2563813"/>
            <a:ext cx="1728787" cy="642937"/>
          </a:xfrm>
          <a:prstGeom prst="rect">
            <a:avLst/>
          </a:prstGeom>
          <a:solidFill>
            <a:srgbClr val="FFFF66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r">
              <a:lnSpc>
                <a:spcPct val="100000"/>
              </a:lnSpc>
              <a:buClr>
                <a:srgbClr val="15CB22"/>
              </a:buClr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15CB22"/>
                </a:solidFill>
                <a:latin typeface="Tahoma" pitchFamily="32" charset="0"/>
                <a:ea typeface="DejaVu LGC Sans" charset="0"/>
                <a:cs typeface="DejaVu LGC Sans" charset="0"/>
              </a:rPr>
              <a:t>1</a:t>
            </a:r>
            <a:r>
              <a:rPr lang="en-GB" b="1">
                <a:solidFill>
                  <a:srgbClr val="F8400E"/>
                </a:solidFill>
                <a:latin typeface="Tahoma" pitchFamily="32" charset="0"/>
                <a:ea typeface="DejaVu LGC Sans" charset="0"/>
                <a:cs typeface="DejaVu LGC Sans" charset="0"/>
              </a:rPr>
              <a:t>2345</a:t>
            </a:r>
          </a:p>
          <a:p>
            <a:pPr algn="r">
              <a:lnSpc>
                <a:spcPct val="100000"/>
              </a:lnSpc>
              <a:buClr>
                <a:srgbClr val="F8400E"/>
              </a:buClr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F8400E"/>
                </a:solidFill>
                <a:latin typeface="Tahoma" pitchFamily="32" charset="0"/>
                <a:ea typeface="DejaVu LGC Sans" charset="0"/>
                <a:cs typeface="DejaVu LGC Sans" charset="0"/>
              </a:rPr>
              <a:t>look for </a:t>
            </a:r>
            <a:r>
              <a:rPr lang="en-GB" b="1">
                <a:solidFill>
                  <a:srgbClr val="15CB22"/>
                </a:solidFill>
                <a:latin typeface="Tahoma" pitchFamily="32" charset="0"/>
                <a:ea typeface="DejaVu LGC Sans" charset="0"/>
                <a:cs typeface="DejaVu LGC Sans" charset="0"/>
              </a:rPr>
              <a:t>1</a:t>
            </a:r>
            <a:r>
              <a:rPr lang="en-GB" b="1">
                <a:solidFill>
                  <a:srgbClr val="F8400E"/>
                </a:solidFill>
                <a:latin typeface="Tahoma" pitchFamily="32" charset="0"/>
                <a:ea typeface="DejaVu LGC Sans" charset="0"/>
                <a:cs typeface="DejaVu LGC Sans" charset="0"/>
              </a:rPr>
              <a:t>XX</a:t>
            </a:r>
          </a:p>
        </p:txBody>
      </p:sp>
      <p:sp>
        <p:nvSpPr>
          <p:cNvPr id="28723" name="Text Box 51"/>
          <p:cNvSpPr txBox="1">
            <a:spLocks noChangeArrowheads="1"/>
          </p:cNvSpPr>
          <p:nvPr/>
        </p:nvSpPr>
        <p:spPr bwMode="auto">
          <a:xfrm>
            <a:off x="5192713" y="1441450"/>
            <a:ext cx="1728787" cy="642938"/>
          </a:xfrm>
          <a:prstGeom prst="rect">
            <a:avLst/>
          </a:prstGeom>
          <a:solidFill>
            <a:srgbClr val="FFFF66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r">
              <a:lnSpc>
                <a:spcPct val="100000"/>
              </a:lnSpc>
              <a:buClr>
                <a:srgbClr val="15CB22"/>
              </a:buClr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15CB22"/>
                </a:solidFill>
                <a:latin typeface="Tahoma" pitchFamily="32" charset="0"/>
                <a:ea typeface="DejaVu LGC Sans" charset="0"/>
                <a:cs typeface="DejaVu LGC Sans" charset="0"/>
              </a:rPr>
              <a:t>2</a:t>
            </a:r>
            <a:r>
              <a:rPr lang="en-GB" b="1">
                <a:solidFill>
                  <a:srgbClr val="F8400E"/>
                </a:solidFill>
                <a:latin typeface="Tahoma" pitchFamily="32" charset="0"/>
                <a:ea typeface="DejaVu LGC Sans" charset="0"/>
                <a:cs typeface="DejaVu LGC Sans" charset="0"/>
              </a:rPr>
              <a:t>345</a:t>
            </a:r>
          </a:p>
          <a:p>
            <a:pPr algn="r">
              <a:lnSpc>
                <a:spcPct val="100000"/>
              </a:lnSpc>
              <a:buClr>
                <a:srgbClr val="F8400E"/>
              </a:buClr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F8400E"/>
                </a:solidFill>
                <a:latin typeface="Tahoma" pitchFamily="32" charset="0"/>
                <a:ea typeface="DejaVu LGC Sans" charset="0"/>
                <a:cs typeface="DejaVu LGC Sans" charset="0"/>
              </a:rPr>
              <a:t>look for </a:t>
            </a:r>
            <a:r>
              <a:rPr lang="en-GB" b="1">
                <a:solidFill>
                  <a:srgbClr val="15CB22"/>
                </a:solidFill>
                <a:latin typeface="Tahoma" pitchFamily="32" charset="0"/>
                <a:ea typeface="DejaVu LGC Sans" charset="0"/>
                <a:cs typeface="DejaVu LGC Sans" charset="0"/>
              </a:rPr>
              <a:t>2</a:t>
            </a:r>
            <a:r>
              <a:rPr lang="en-GB" b="1">
                <a:solidFill>
                  <a:srgbClr val="F8400E"/>
                </a:solidFill>
                <a:latin typeface="Tahoma" pitchFamily="32" charset="0"/>
                <a:ea typeface="DejaVu LGC Sans" charset="0"/>
                <a:cs typeface="DejaVu LGC Sans" charset="0"/>
              </a:rPr>
              <a:t>XX</a:t>
            </a:r>
          </a:p>
        </p:txBody>
      </p:sp>
      <p:sp>
        <p:nvSpPr>
          <p:cNvPr id="28724" name="Line 52"/>
          <p:cNvSpPr>
            <a:spLocks noChangeShapeType="1"/>
          </p:cNvSpPr>
          <p:nvPr/>
        </p:nvSpPr>
        <p:spPr bwMode="auto">
          <a:xfrm flipH="1">
            <a:off x="5240338" y="2092325"/>
            <a:ext cx="465137" cy="852488"/>
          </a:xfrm>
          <a:prstGeom prst="line">
            <a:avLst/>
          </a:prstGeom>
          <a:noFill/>
          <a:ln w="2232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25" name="Text Box 53"/>
          <p:cNvSpPr txBox="1">
            <a:spLocks noChangeArrowheads="1"/>
          </p:cNvSpPr>
          <p:nvPr/>
        </p:nvSpPr>
        <p:spPr bwMode="auto">
          <a:xfrm>
            <a:off x="6951663" y="1441450"/>
            <a:ext cx="1728787" cy="642938"/>
          </a:xfrm>
          <a:prstGeom prst="rect">
            <a:avLst/>
          </a:prstGeom>
          <a:solidFill>
            <a:srgbClr val="FFFF66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r">
              <a:lnSpc>
                <a:spcPct val="100000"/>
              </a:lnSpc>
              <a:buClr>
                <a:srgbClr val="15CB22"/>
              </a:buClr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15CB22"/>
                </a:solidFill>
                <a:latin typeface="Tahoma" pitchFamily="32" charset="0"/>
                <a:ea typeface="DejaVu LGC Sans" charset="0"/>
                <a:cs typeface="DejaVu LGC Sans" charset="0"/>
              </a:rPr>
              <a:t>3</a:t>
            </a:r>
            <a:r>
              <a:rPr lang="en-GB" b="1">
                <a:solidFill>
                  <a:srgbClr val="F8400E"/>
                </a:solidFill>
                <a:latin typeface="Tahoma" pitchFamily="32" charset="0"/>
                <a:ea typeface="DejaVu LGC Sans" charset="0"/>
                <a:cs typeface="DejaVu LGC Sans" charset="0"/>
              </a:rPr>
              <a:t>45</a:t>
            </a:r>
          </a:p>
          <a:p>
            <a:pPr algn="r">
              <a:lnSpc>
                <a:spcPct val="100000"/>
              </a:lnSpc>
              <a:buClr>
                <a:srgbClr val="F8400E"/>
              </a:buClr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F8400E"/>
                </a:solidFill>
                <a:latin typeface="Tahoma" pitchFamily="32" charset="0"/>
                <a:ea typeface="DejaVu LGC Sans" charset="0"/>
                <a:cs typeface="DejaVu LGC Sans" charset="0"/>
              </a:rPr>
              <a:t>look for </a:t>
            </a:r>
            <a:r>
              <a:rPr lang="en-GB" b="1">
                <a:solidFill>
                  <a:srgbClr val="15CB22"/>
                </a:solidFill>
                <a:latin typeface="Tahoma" pitchFamily="32" charset="0"/>
                <a:ea typeface="DejaVu LGC Sans" charset="0"/>
                <a:cs typeface="DejaVu LGC Sans" charset="0"/>
              </a:rPr>
              <a:t>3</a:t>
            </a:r>
            <a:r>
              <a:rPr lang="en-GB" b="1">
                <a:solidFill>
                  <a:srgbClr val="F8400E"/>
                </a:solidFill>
                <a:latin typeface="Tahoma" pitchFamily="32" charset="0"/>
                <a:ea typeface="DejaVu LGC Sans" charset="0"/>
                <a:cs typeface="DejaVu LGC Sans" charset="0"/>
              </a:rPr>
              <a:t>XX</a:t>
            </a:r>
          </a:p>
        </p:txBody>
      </p:sp>
      <p:sp>
        <p:nvSpPr>
          <p:cNvPr id="28726" name="Line 54"/>
          <p:cNvSpPr>
            <a:spLocks noChangeShapeType="1"/>
          </p:cNvSpPr>
          <p:nvPr/>
        </p:nvSpPr>
        <p:spPr bwMode="auto">
          <a:xfrm flipH="1">
            <a:off x="6154738" y="2078038"/>
            <a:ext cx="1046162" cy="866775"/>
          </a:xfrm>
          <a:prstGeom prst="line">
            <a:avLst/>
          </a:prstGeom>
          <a:noFill/>
          <a:ln w="2232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1"/>
          <p:cNvSpPr txBox="1">
            <a:spLocks noChangeArrowheads="1"/>
          </p:cNvSpPr>
          <p:nvPr/>
        </p:nvSpPr>
        <p:spPr bwMode="auto">
          <a:xfrm>
            <a:off x="609600" y="457200"/>
            <a:ext cx="72390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200">
                <a:solidFill>
                  <a:srgbClr val="000000"/>
                </a:solidFill>
                <a:ea typeface="DejaVu LGC Sans" charset="0"/>
                <a:cs typeface="DejaVu LGC Sans" charset="0"/>
              </a:rPr>
              <a:t>Example of the hash-tree for C</a:t>
            </a:r>
            <a:r>
              <a:rPr lang="en-GB" sz="3200" baseline="-25000">
                <a:solidFill>
                  <a:srgbClr val="000000"/>
                </a:solidFill>
                <a:ea typeface="DejaVu LGC Sans" charset="0"/>
                <a:cs typeface="DejaVu LGC Sans" charset="0"/>
              </a:rPr>
              <a:t>3</a:t>
            </a:r>
          </a:p>
        </p:txBody>
      </p:sp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627063" y="1708150"/>
            <a:ext cx="287972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Hash function: mod 3</a:t>
            </a:r>
          </a:p>
        </p:txBody>
      </p:sp>
      <p:sp>
        <p:nvSpPr>
          <p:cNvPr id="29699" name="Line 3"/>
          <p:cNvSpPr>
            <a:spLocks noChangeShapeType="1"/>
          </p:cNvSpPr>
          <p:nvPr/>
        </p:nvSpPr>
        <p:spPr bwMode="auto">
          <a:xfrm>
            <a:off x="1371600" y="2514600"/>
            <a:ext cx="1588" cy="381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0" name="Line 4"/>
          <p:cNvSpPr>
            <a:spLocks noChangeShapeType="1"/>
          </p:cNvSpPr>
          <p:nvPr/>
        </p:nvSpPr>
        <p:spPr bwMode="auto">
          <a:xfrm flipH="1">
            <a:off x="1065213" y="2514600"/>
            <a:ext cx="307975" cy="381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1" name="Line 5"/>
          <p:cNvSpPr>
            <a:spLocks noChangeShapeType="1"/>
          </p:cNvSpPr>
          <p:nvPr/>
        </p:nvSpPr>
        <p:spPr bwMode="auto">
          <a:xfrm>
            <a:off x="1371600" y="2514600"/>
            <a:ext cx="304800" cy="381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9702" name="Group 6"/>
          <p:cNvGrpSpPr>
            <a:grpSpLocks/>
          </p:cNvGrpSpPr>
          <p:nvPr/>
        </p:nvGrpSpPr>
        <p:grpSpPr bwMode="auto">
          <a:xfrm>
            <a:off x="1219200" y="2133600"/>
            <a:ext cx="357188" cy="366713"/>
            <a:chOff x="768" y="1344"/>
            <a:chExt cx="225" cy="231"/>
          </a:xfrm>
        </p:grpSpPr>
        <p:sp>
          <p:nvSpPr>
            <p:cNvPr id="29703" name="Oval 7"/>
            <p:cNvSpPr>
              <a:spLocks noChangeArrowheads="1"/>
            </p:cNvSpPr>
            <p:nvPr/>
          </p:nvSpPr>
          <p:spPr bwMode="auto">
            <a:xfrm>
              <a:off x="768" y="1344"/>
              <a:ext cx="226" cy="231"/>
            </a:xfrm>
            <a:prstGeom prst="ellips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4" name="Text Box 8"/>
            <p:cNvSpPr txBox="1">
              <a:spLocks noChangeArrowheads="1"/>
            </p:cNvSpPr>
            <p:nvPr/>
          </p:nvSpPr>
          <p:spPr bwMode="auto">
            <a:xfrm>
              <a:off x="768" y="1344"/>
              <a:ext cx="226" cy="23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Font typeface="Tahom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>
                  <a:solidFill>
                    <a:srgbClr val="000000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H</a:t>
              </a:r>
            </a:p>
          </p:txBody>
        </p:sp>
      </p:grp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657225" y="2851150"/>
            <a:ext cx="627063" cy="276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1,4,..</a:t>
            </a:r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1154113" y="2849563"/>
            <a:ext cx="623887" cy="276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2,5,..</a:t>
            </a:r>
          </a:p>
        </p:txBody>
      </p:sp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1649413" y="2849563"/>
            <a:ext cx="622300" cy="276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3,6,..</a:t>
            </a:r>
          </a:p>
        </p:txBody>
      </p:sp>
      <p:sp>
        <p:nvSpPr>
          <p:cNvPr id="29708" name="Line 12"/>
          <p:cNvSpPr>
            <a:spLocks noChangeShapeType="1"/>
          </p:cNvSpPr>
          <p:nvPr/>
        </p:nvSpPr>
        <p:spPr bwMode="auto">
          <a:xfrm>
            <a:off x="5181600" y="2563813"/>
            <a:ext cx="1588" cy="381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9" name="Line 13"/>
          <p:cNvSpPr>
            <a:spLocks noChangeShapeType="1"/>
          </p:cNvSpPr>
          <p:nvPr/>
        </p:nvSpPr>
        <p:spPr bwMode="auto">
          <a:xfrm flipH="1">
            <a:off x="4265613" y="2563813"/>
            <a:ext cx="917575" cy="381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10" name="Line 14"/>
          <p:cNvSpPr>
            <a:spLocks noChangeShapeType="1"/>
          </p:cNvSpPr>
          <p:nvPr/>
        </p:nvSpPr>
        <p:spPr bwMode="auto">
          <a:xfrm>
            <a:off x="5181600" y="2563813"/>
            <a:ext cx="974725" cy="381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9711" name="Group 15"/>
          <p:cNvGrpSpPr>
            <a:grpSpLocks/>
          </p:cNvGrpSpPr>
          <p:nvPr/>
        </p:nvGrpSpPr>
        <p:grpSpPr bwMode="auto">
          <a:xfrm>
            <a:off x="5029200" y="2182813"/>
            <a:ext cx="357188" cy="366712"/>
            <a:chOff x="3168" y="1375"/>
            <a:chExt cx="225" cy="231"/>
          </a:xfrm>
        </p:grpSpPr>
        <p:sp>
          <p:nvSpPr>
            <p:cNvPr id="29712" name="Oval 16"/>
            <p:cNvSpPr>
              <a:spLocks noChangeArrowheads="1"/>
            </p:cNvSpPr>
            <p:nvPr/>
          </p:nvSpPr>
          <p:spPr bwMode="auto">
            <a:xfrm>
              <a:off x="3168" y="1375"/>
              <a:ext cx="226" cy="231"/>
            </a:xfrm>
            <a:prstGeom prst="ellips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3" name="Text Box 17"/>
            <p:cNvSpPr txBox="1">
              <a:spLocks noChangeArrowheads="1"/>
            </p:cNvSpPr>
            <p:nvPr/>
          </p:nvSpPr>
          <p:spPr bwMode="auto">
            <a:xfrm>
              <a:off x="3168" y="1375"/>
              <a:ext cx="226" cy="23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Font typeface="Tahom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>
                  <a:solidFill>
                    <a:srgbClr val="000000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H</a:t>
              </a:r>
            </a:p>
          </p:txBody>
        </p:sp>
      </p:grpSp>
      <p:sp>
        <p:nvSpPr>
          <p:cNvPr id="29714" name="Line 18"/>
          <p:cNvSpPr>
            <a:spLocks noChangeShapeType="1"/>
          </p:cNvSpPr>
          <p:nvPr/>
        </p:nvSpPr>
        <p:spPr bwMode="auto">
          <a:xfrm>
            <a:off x="5638800" y="2428875"/>
            <a:ext cx="381000" cy="1588"/>
          </a:xfrm>
          <a:prstGeom prst="line">
            <a:avLst/>
          </a:prstGeom>
          <a:noFill/>
          <a:ln w="9360">
            <a:solidFill>
              <a:srgbClr val="15CB22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15" name="Text Box 19"/>
          <p:cNvSpPr txBox="1">
            <a:spLocks noChangeArrowheads="1"/>
          </p:cNvSpPr>
          <p:nvPr/>
        </p:nvSpPr>
        <p:spPr bwMode="auto">
          <a:xfrm>
            <a:off x="5934075" y="2244725"/>
            <a:ext cx="222250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15CB22"/>
              </a:buClr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15CB22"/>
                </a:solidFill>
                <a:latin typeface="Tahoma" pitchFamily="32" charset="0"/>
                <a:ea typeface="DejaVu LGC Sans" charset="0"/>
                <a:cs typeface="DejaVu LGC Sans" charset="0"/>
              </a:rPr>
              <a:t>Hash on 1</a:t>
            </a:r>
            <a:r>
              <a:rPr lang="en-GB" b="1" baseline="30000">
                <a:solidFill>
                  <a:srgbClr val="15CB22"/>
                </a:solidFill>
                <a:latin typeface="Tahoma" pitchFamily="32" charset="0"/>
                <a:ea typeface="DejaVu LGC Sans" charset="0"/>
                <a:cs typeface="DejaVu LGC Sans" charset="0"/>
              </a:rPr>
              <a:t>st</a:t>
            </a:r>
            <a:r>
              <a:rPr lang="en-GB" b="1">
                <a:solidFill>
                  <a:srgbClr val="15CB22"/>
                </a:solidFill>
                <a:latin typeface="Tahoma" pitchFamily="32" charset="0"/>
                <a:ea typeface="DejaVu LGC Sans" charset="0"/>
                <a:cs typeface="DejaVu LGC Sans" charset="0"/>
              </a:rPr>
              <a:t> item</a:t>
            </a:r>
          </a:p>
        </p:txBody>
      </p:sp>
      <p:grpSp>
        <p:nvGrpSpPr>
          <p:cNvPr id="29716" name="Group 20"/>
          <p:cNvGrpSpPr>
            <a:grpSpLocks/>
          </p:cNvGrpSpPr>
          <p:nvPr/>
        </p:nvGrpSpPr>
        <p:grpSpPr bwMode="auto">
          <a:xfrm>
            <a:off x="4087813" y="2944813"/>
            <a:ext cx="357187" cy="366712"/>
            <a:chOff x="2575" y="1855"/>
            <a:chExt cx="225" cy="231"/>
          </a:xfrm>
        </p:grpSpPr>
        <p:sp>
          <p:nvSpPr>
            <p:cNvPr id="29717" name="Oval 21"/>
            <p:cNvSpPr>
              <a:spLocks noChangeArrowheads="1"/>
            </p:cNvSpPr>
            <p:nvPr/>
          </p:nvSpPr>
          <p:spPr bwMode="auto">
            <a:xfrm>
              <a:off x="2575" y="1855"/>
              <a:ext cx="226" cy="231"/>
            </a:xfrm>
            <a:prstGeom prst="ellips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8" name="Text Box 22"/>
            <p:cNvSpPr txBox="1">
              <a:spLocks noChangeArrowheads="1"/>
            </p:cNvSpPr>
            <p:nvPr/>
          </p:nvSpPr>
          <p:spPr bwMode="auto">
            <a:xfrm>
              <a:off x="2575" y="1855"/>
              <a:ext cx="226" cy="23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Font typeface="Tahom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>
                  <a:solidFill>
                    <a:srgbClr val="000000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H</a:t>
              </a:r>
            </a:p>
          </p:txBody>
        </p:sp>
      </p:grpSp>
      <p:grpSp>
        <p:nvGrpSpPr>
          <p:cNvPr id="29719" name="Group 23"/>
          <p:cNvGrpSpPr>
            <a:grpSpLocks/>
          </p:cNvGrpSpPr>
          <p:nvPr/>
        </p:nvGrpSpPr>
        <p:grpSpPr bwMode="auto">
          <a:xfrm>
            <a:off x="5976938" y="2944813"/>
            <a:ext cx="357187" cy="366712"/>
            <a:chOff x="3765" y="1855"/>
            <a:chExt cx="225" cy="231"/>
          </a:xfrm>
        </p:grpSpPr>
        <p:sp>
          <p:nvSpPr>
            <p:cNvPr id="29720" name="Oval 24"/>
            <p:cNvSpPr>
              <a:spLocks noChangeArrowheads="1"/>
            </p:cNvSpPr>
            <p:nvPr/>
          </p:nvSpPr>
          <p:spPr bwMode="auto">
            <a:xfrm>
              <a:off x="3765" y="1855"/>
              <a:ext cx="226" cy="231"/>
            </a:xfrm>
            <a:prstGeom prst="ellips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1" name="Text Box 25"/>
            <p:cNvSpPr txBox="1">
              <a:spLocks noChangeArrowheads="1"/>
            </p:cNvSpPr>
            <p:nvPr/>
          </p:nvSpPr>
          <p:spPr bwMode="auto">
            <a:xfrm>
              <a:off x="3765" y="1855"/>
              <a:ext cx="226" cy="23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Font typeface="Tahom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>
                  <a:solidFill>
                    <a:srgbClr val="000000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H</a:t>
              </a:r>
            </a:p>
          </p:txBody>
        </p:sp>
      </p:grpSp>
      <p:sp>
        <p:nvSpPr>
          <p:cNvPr id="29722" name="Text Box 26"/>
          <p:cNvSpPr txBox="1">
            <a:spLocks noChangeArrowheads="1"/>
          </p:cNvSpPr>
          <p:nvPr/>
        </p:nvSpPr>
        <p:spPr bwMode="auto">
          <a:xfrm>
            <a:off x="4927600" y="2930525"/>
            <a:ext cx="650875" cy="642938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234</a:t>
            </a:r>
          </a:p>
          <a:p>
            <a:pPr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567</a:t>
            </a:r>
          </a:p>
        </p:txBody>
      </p:sp>
      <p:grpSp>
        <p:nvGrpSpPr>
          <p:cNvPr id="29723" name="Group 27"/>
          <p:cNvGrpSpPr>
            <a:grpSpLocks/>
          </p:cNvGrpSpPr>
          <p:nvPr/>
        </p:nvGrpSpPr>
        <p:grpSpPr bwMode="auto">
          <a:xfrm>
            <a:off x="4087813" y="3783013"/>
            <a:ext cx="357187" cy="366712"/>
            <a:chOff x="2575" y="2383"/>
            <a:chExt cx="225" cy="231"/>
          </a:xfrm>
        </p:grpSpPr>
        <p:sp>
          <p:nvSpPr>
            <p:cNvPr id="29724" name="Oval 28"/>
            <p:cNvSpPr>
              <a:spLocks noChangeArrowheads="1"/>
            </p:cNvSpPr>
            <p:nvPr/>
          </p:nvSpPr>
          <p:spPr bwMode="auto">
            <a:xfrm>
              <a:off x="2575" y="2383"/>
              <a:ext cx="226" cy="231"/>
            </a:xfrm>
            <a:prstGeom prst="ellips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5" name="Text Box 29"/>
            <p:cNvSpPr txBox="1">
              <a:spLocks noChangeArrowheads="1"/>
            </p:cNvSpPr>
            <p:nvPr/>
          </p:nvSpPr>
          <p:spPr bwMode="auto">
            <a:xfrm>
              <a:off x="2575" y="2383"/>
              <a:ext cx="226" cy="23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Font typeface="Tahom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>
                  <a:solidFill>
                    <a:srgbClr val="000000"/>
                  </a:solidFill>
                  <a:latin typeface="Tahoma" pitchFamily="32" charset="0"/>
                  <a:ea typeface="DejaVu LGC Sans" charset="0"/>
                  <a:cs typeface="DejaVu LGC Sans" charset="0"/>
                </a:rPr>
                <a:t>H</a:t>
              </a:r>
            </a:p>
          </p:txBody>
        </p:sp>
      </p:grpSp>
      <p:sp>
        <p:nvSpPr>
          <p:cNvPr id="29726" name="Text Box 30"/>
          <p:cNvSpPr txBox="1">
            <a:spLocks noChangeArrowheads="1"/>
          </p:cNvSpPr>
          <p:nvPr/>
        </p:nvSpPr>
        <p:spPr bwMode="auto">
          <a:xfrm>
            <a:off x="3063875" y="3721100"/>
            <a:ext cx="649288" cy="3683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145</a:t>
            </a:r>
          </a:p>
        </p:txBody>
      </p:sp>
      <p:sp>
        <p:nvSpPr>
          <p:cNvPr id="29727" name="Line 31"/>
          <p:cNvSpPr>
            <a:spLocks noChangeShapeType="1"/>
          </p:cNvSpPr>
          <p:nvPr/>
        </p:nvSpPr>
        <p:spPr bwMode="auto">
          <a:xfrm>
            <a:off x="4267200" y="4149725"/>
            <a:ext cx="1588" cy="381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28" name="Line 32"/>
          <p:cNvSpPr>
            <a:spLocks noChangeShapeType="1"/>
          </p:cNvSpPr>
          <p:nvPr/>
        </p:nvSpPr>
        <p:spPr bwMode="auto">
          <a:xfrm flipH="1">
            <a:off x="3351213" y="4149725"/>
            <a:ext cx="917575" cy="381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29" name="Line 33"/>
          <p:cNvSpPr>
            <a:spLocks noChangeShapeType="1"/>
          </p:cNvSpPr>
          <p:nvPr/>
        </p:nvSpPr>
        <p:spPr bwMode="auto">
          <a:xfrm>
            <a:off x="4267200" y="4149725"/>
            <a:ext cx="974725" cy="381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0" name="Text Box 34"/>
          <p:cNvSpPr txBox="1">
            <a:spLocks noChangeArrowheads="1"/>
          </p:cNvSpPr>
          <p:nvPr/>
        </p:nvSpPr>
        <p:spPr bwMode="auto">
          <a:xfrm>
            <a:off x="3062288" y="4530725"/>
            <a:ext cx="650875" cy="642938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124</a:t>
            </a:r>
          </a:p>
          <a:p>
            <a:pPr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457</a:t>
            </a:r>
          </a:p>
        </p:txBody>
      </p:sp>
      <p:sp>
        <p:nvSpPr>
          <p:cNvPr id="29731" name="Text Box 35"/>
          <p:cNvSpPr txBox="1">
            <a:spLocks noChangeArrowheads="1"/>
          </p:cNvSpPr>
          <p:nvPr/>
        </p:nvSpPr>
        <p:spPr bwMode="auto">
          <a:xfrm>
            <a:off x="3941763" y="4530725"/>
            <a:ext cx="650875" cy="642938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125</a:t>
            </a:r>
          </a:p>
          <a:p>
            <a:pPr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458</a:t>
            </a:r>
          </a:p>
        </p:txBody>
      </p:sp>
      <p:sp>
        <p:nvSpPr>
          <p:cNvPr id="29732" name="Text Box 36"/>
          <p:cNvSpPr txBox="1">
            <a:spLocks noChangeArrowheads="1"/>
          </p:cNvSpPr>
          <p:nvPr/>
        </p:nvSpPr>
        <p:spPr bwMode="auto">
          <a:xfrm>
            <a:off x="4916488" y="4530725"/>
            <a:ext cx="650875" cy="3683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159</a:t>
            </a:r>
          </a:p>
        </p:txBody>
      </p:sp>
      <p:sp>
        <p:nvSpPr>
          <p:cNvPr id="29733" name="Line 37"/>
          <p:cNvSpPr>
            <a:spLocks noChangeShapeType="1"/>
          </p:cNvSpPr>
          <p:nvPr/>
        </p:nvSpPr>
        <p:spPr bwMode="auto">
          <a:xfrm>
            <a:off x="4267200" y="3343275"/>
            <a:ext cx="1588" cy="381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4" name="Line 38"/>
          <p:cNvSpPr>
            <a:spLocks noChangeShapeType="1"/>
          </p:cNvSpPr>
          <p:nvPr/>
        </p:nvSpPr>
        <p:spPr bwMode="auto">
          <a:xfrm flipH="1">
            <a:off x="3351213" y="3343275"/>
            <a:ext cx="917575" cy="381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5" name="Line 39"/>
          <p:cNvSpPr>
            <a:spLocks noChangeShapeType="1"/>
          </p:cNvSpPr>
          <p:nvPr/>
        </p:nvSpPr>
        <p:spPr bwMode="auto">
          <a:xfrm>
            <a:off x="6156325" y="3343275"/>
            <a:ext cx="1588" cy="381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6" name="Line 40"/>
          <p:cNvSpPr>
            <a:spLocks noChangeShapeType="1"/>
          </p:cNvSpPr>
          <p:nvPr/>
        </p:nvSpPr>
        <p:spPr bwMode="auto">
          <a:xfrm flipH="1">
            <a:off x="5567363" y="3343275"/>
            <a:ext cx="590550" cy="3778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7" name="Line 41"/>
          <p:cNvSpPr>
            <a:spLocks noChangeShapeType="1"/>
          </p:cNvSpPr>
          <p:nvPr/>
        </p:nvSpPr>
        <p:spPr bwMode="auto">
          <a:xfrm>
            <a:off x="6156325" y="3343275"/>
            <a:ext cx="974725" cy="381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8" name="Text Box 42"/>
          <p:cNvSpPr txBox="1">
            <a:spLocks noChangeArrowheads="1"/>
          </p:cNvSpPr>
          <p:nvPr/>
        </p:nvSpPr>
        <p:spPr bwMode="auto">
          <a:xfrm>
            <a:off x="5064125" y="3724275"/>
            <a:ext cx="649288" cy="3683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345</a:t>
            </a:r>
          </a:p>
        </p:txBody>
      </p:sp>
      <p:sp>
        <p:nvSpPr>
          <p:cNvPr id="29739" name="Text Box 43"/>
          <p:cNvSpPr txBox="1">
            <a:spLocks noChangeArrowheads="1"/>
          </p:cNvSpPr>
          <p:nvPr/>
        </p:nvSpPr>
        <p:spPr bwMode="auto">
          <a:xfrm>
            <a:off x="5832475" y="3721100"/>
            <a:ext cx="649288" cy="642938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356</a:t>
            </a:r>
          </a:p>
          <a:p>
            <a:pPr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689</a:t>
            </a:r>
          </a:p>
        </p:txBody>
      </p:sp>
      <p:sp>
        <p:nvSpPr>
          <p:cNvPr id="29740" name="Text Box 44"/>
          <p:cNvSpPr txBox="1">
            <a:spLocks noChangeArrowheads="1"/>
          </p:cNvSpPr>
          <p:nvPr/>
        </p:nvSpPr>
        <p:spPr bwMode="auto">
          <a:xfrm>
            <a:off x="6805613" y="3724275"/>
            <a:ext cx="650875" cy="642938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367</a:t>
            </a:r>
          </a:p>
          <a:p>
            <a:pPr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368</a:t>
            </a:r>
          </a:p>
        </p:txBody>
      </p:sp>
      <p:sp>
        <p:nvSpPr>
          <p:cNvPr id="29741" name="Line 45"/>
          <p:cNvSpPr>
            <a:spLocks noChangeShapeType="1"/>
          </p:cNvSpPr>
          <p:nvPr/>
        </p:nvSpPr>
        <p:spPr bwMode="auto">
          <a:xfrm>
            <a:off x="6434138" y="3114675"/>
            <a:ext cx="381000" cy="1588"/>
          </a:xfrm>
          <a:prstGeom prst="line">
            <a:avLst/>
          </a:prstGeom>
          <a:noFill/>
          <a:ln w="9360">
            <a:solidFill>
              <a:srgbClr val="15CB22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42" name="Text Box 46"/>
          <p:cNvSpPr txBox="1">
            <a:spLocks noChangeArrowheads="1"/>
          </p:cNvSpPr>
          <p:nvPr/>
        </p:nvSpPr>
        <p:spPr bwMode="auto">
          <a:xfrm>
            <a:off x="6729413" y="2930525"/>
            <a:ext cx="2271712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15CB22"/>
              </a:buClr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15CB22"/>
                </a:solidFill>
                <a:latin typeface="Tahoma" pitchFamily="32" charset="0"/>
                <a:ea typeface="DejaVu LGC Sans" charset="0"/>
                <a:cs typeface="DejaVu LGC Sans" charset="0"/>
              </a:rPr>
              <a:t>Hash on 2</a:t>
            </a:r>
            <a:r>
              <a:rPr lang="en-GB" b="1" baseline="30000">
                <a:solidFill>
                  <a:srgbClr val="15CB22"/>
                </a:solidFill>
                <a:latin typeface="Tahoma" pitchFamily="32" charset="0"/>
                <a:ea typeface="DejaVu LGC Sans" charset="0"/>
                <a:cs typeface="DejaVu LGC Sans" charset="0"/>
              </a:rPr>
              <a:t>nd</a:t>
            </a:r>
            <a:r>
              <a:rPr lang="en-GB" b="1">
                <a:solidFill>
                  <a:srgbClr val="15CB22"/>
                </a:solidFill>
                <a:latin typeface="Tahoma" pitchFamily="32" charset="0"/>
                <a:ea typeface="DejaVu LGC Sans" charset="0"/>
                <a:cs typeface="DejaVu LGC Sans" charset="0"/>
              </a:rPr>
              <a:t> item</a:t>
            </a:r>
          </a:p>
        </p:txBody>
      </p:sp>
      <p:sp>
        <p:nvSpPr>
          <p:cNvPr id="29743" name="Text Box 47"/>
          <p:cNvSpPr txBox="1">
            <a:spLocks noChangeArrowheads="1"/>
          </p:cNvSpPr>
          <p:nvPr/>
        </p:nvSpPr>
        <p:spPr bwMode="auto">
          <a:xfrm>
            <a:off x="3932238" y="1766888"/>
            <a:ext cx="962025" cy="368300"/>
          </a:xfrm>
          <a:prstGeom prst="rect">
            <a:avLst/>
          </a:prstGeom>
          <a:solidFill>
            <a:srgbClr val="FFFF66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F8400E"/>
              </a:buClr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F8400E"/>
                </a:solidFill>
                <a:latin typeface="Tahoma" pitchFamily="32" charset="0"/>
                <a:ea typeface="DejaVu LGC Sans" charset="0"/>
                <a:cs typeface="DejaVu LGC Sans" charset="0"/>
              </a:rPr>
              <a:t>12345</a:t>
            </a:r>
          </a:p>
        </p:txBody>
      </p:sp>
      <p:cxnSp>
        <p:nvCxnSpPr>
          <p:cNvPr id="29744" name="AutoShape 48"/>
          <p:cNvCxnSpPr>
            <a:cxnSpLocks noChangeShapeType="1"/>
            <a:stCxn id="29743" idx="3"/>
            <a:endCxn id="29713" idx="0"/>
          </p:cNvCxnSpPr>
          <p:nvPr/>
        </p:nvCxnSpPr>
        <p:spPr bwMode="auto">
          <a:xfrm>
            <a:off x="4894263" y="1951038"/>
            <a:ext cx="314325" cy="231775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F8400E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29745" name="Text Box 49"/>
          <p:cNvSpPr txBox="1">
            <a:spLocks noChangeArrowheads="1"/>
          </p:cNvSpPr>
          <p:nvPr/>
        </p:nvSpPr>
        <p:spPr bwMode="auto">
          <a:xfrm>
            <a:off x="2420938" y="2563813"/>
            <a:ext cx="1728787" cy="642937"/>
          </a:xfrm>
          <a:prstGeom prst="rect">
            <a:avLst/>
          </a:prstGeom>
          <a:solidFill>
            <a:srgbClr val="FFFF66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r">
              <a:lnSpc>
                <a:spcPct val="100000"/>
              </a:lnSpc>
              <a:buClr>
                <a:srgbClr val="15CB22"/>
              </a:buClr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15CB22"/>
                </a:solidFill>
                <a:latin typeface="Tahoma" pitchFamily="32" charset="0"/>
                <a:ea typeface="DejaVu LGC Sans" charset="0"/>
                <a:cs typeface="DejaVu LGC Sans" charset="0"/>
              </a:rPr>
              <a:t>1</a:t>
            </a:r>
            <a:r>
              <a:rPr lang="en-GB" b="1">
                <a:solidFill>
                  <a:srgbClr val="F8400E"/>
                </a:solidFill>
                <a:latin typeface="Tahoma" pitchFamily="32" charset="0"/>
                <a:ea typeface="DejaVu LGC Sans" charset="0"/>
                <a:cs typeface="DejaVu LGC Sans" charset="0"/>
              </a:rPr>
              <a:t>2345</a:t>
            </a:r>
          </a:p>
          <a:p>
            <a:pPr algn="r">
              <a:lnSpc>
                <a:spcPct val="100000"/>
              </a:lnSpc>
              <a:buClr>
                <a:srgbClr val="F8400E"/>
              </a:buClr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F8400E"/>
                </a:solidFill>
                <a:latin typeface="Tahoma" pitchFamily="32" charset="0"/>
                <a:ea typeface="DejaVu LGC Sans" charset="0"/>
                <a:cs typeface="DejaVu LGC Sans" charset="0"/>
              </a:rPr>
              <a:t>look for </a:t>
            </a:r>
            <a:r>
              <a:rPr lang="en-GB" b="1">
                <a:solidFill>
                  <a:srgbClr val="15CB22"/>
                </a:solidFill>
                <a:latin typeface="Tahoma" pitchFamily="32" charset="0"/>
                <a:ea typeface="DejaVu LGC Sans" charset="0"/>
                <a:cs typeface="DejaVu LGC Sans" charset="0"/>
              </a:rPr>
              <a:t>1</a:t>
            </a:r>
            <a:r>
              <a:rPr lang="en-GB" b="1">
                <a:solidFill>
                  <a:srgbClr val="F8400E"/>
                </a:solidFill>
                <a:latin typeface="Tahoma" pitchFamily="32" charset="0"/>
                <a:ea typeface="DejaVu LGC Sans" charset="0"/>
                <a:cs typeface="DejaVu LGC Sans" charset="0"/>
              </a:rPr>
              <a:t>XX</a:t>
            </a:r>
          </a:p>
        </p:txBody>
      </p:sp>
      <p:sp>
        <p:nvSpPr>
          <p:cNvPr id="29746" name="Text Box 50"/>
          <p:cNvSpPr txBox="1">
            <a:spLocks noChangeArrowheads="1"/>
          </p:cNvSpPr>
          <p:nvPr/>
        </p:nvSpPr>
        <p:spPr bwMode="auto">
          <a:xfrm>
            <a:off x="5192713" y="1441450"/>
            <a:ext cx="1728787" cy="642938"/>
          </a:xfrm>
          <a:prstGeom prst="rect">
            <a:avLst/>
          </a:prstGeom>
          <a:solidFill>
            <a:srgbClr val="FFFF66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r">
              <a:lnSpc>
                <a:spcPct val="100000"/>
              </a:lnSpc>
              <a:buClr>
                <a:srgbClr val="15CB22"/>
              </a:buClr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15CB22"/>
                </a:solidFill>
                <a:latin typeface="Tahoma" pitchFamily="32" charset="0"/>
                <a:ea typeface="DejaVu LGC Sans" charset="0"/>
                <a:cs typeface="DejaVu LGC Sans" charset="0"/>
              </a:rPr>
              <a:t>2</a:t>
            </a:r>
            <a:r>
              <a:rPr lang="en-GB" b="1">
                <a:solidFill>
                  <a:srgbClr val="F8400E"/>
                </a:solidFill>
                <a:latin typeface="Tahoma" pitchFamily="32" charset="0"/>
                <a:ea typeface="DejaVu LGC Sans" charset="0"/>
                <a:cs typeface="DejaVu LGC Sans" charset="0"/>
              </a:rPr>
              <a:t>345</a:t>
            </a:r>
          </a:p>
          <a:p>
            <a:pPr algn="r">
              <a:lnSpc>
                <a:spcPct val="100000"/>
              </a:lnSpc>
              <a:buClr>
                <a:srgbClr val="F8400E"/>
              </a:buClr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F8400E"/>
                </a:solidFill>
                <a:latin typeface="Tahoma" pitchFamily="32" charset="0"/>
                <a:ea typeface="DejaVu LGC Sans" charset="0"/>
                <a:cs typeface="DejaVu LGC Sans" charset="0"/>
              </a:rPr>
              <a:t>look for </a:t>
            </a:r>
            <a:r>
              <a:rPr lang="en-GB" b="1">
                <a:solidFill>
                  <a:srgbClr val="15CB22"/>
                </a:solidFill>
                <a:latin typeface="Tahoma" pitchFamily="32" charset="0"/>
                <a:ea typeface="DejaVu LGC Sans" charset="0"/>
                <a:cs typeface="DejaVu LGC Sans" charset="0"/>
              </a:rPr>
              <a:t>2</a:t>
            </a:r>
            <a:r>
              <a:rPr lang="en-GB" b="1">
                <a:solidFill>
                  <a:srgbClr val="F8400E"/>
                </a:solidFill>
                <a:latin typeface="Tahoma" pitchFamily="32" charset="0"/>
                <a:ea typeface="DejaVu LGC Sans" charset="0"/>
                <a:cs typeface="DejaVu LGC Sans" charset="0"/>
              </a:rPr>
              <a:t>XX</a:t>
            </a:r>
          </a:p>
        </p:txBody>
      </p:sp>
      <p:sp>
        <p:nvSpPr>
          <p:cNvPr id="29747" name="Line 51"/>
          <p:cNvSpPr>
            <a:spLocks noChangeShapeType="1"/>
          </p:cNvSpPr>
          <p:nvPr/>
        </p:nvSpPr>
        <p:spPr bwMode="auto">
          <a:xfrm flipH="1">
            <a:off x="5240338" y="2092325"/>
            <a:ext cx="465137" cy="852488"/>
          </a:xfrm>
          <a:prstGeom prst="line">
            <a:avLst/>
          </a:prstGeom>
          <a:noFill/>
          <a:ln w="2232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48" name="Text Box 52"/>
          <p:cNvSpPr txBox="1">
            <a:spLocks noChangeArrowheads="1"/>
          </p:cNvSpPr>
          <p:nvPr/>
        </p:nvSpPr>
        <p:spPr bwMode="auto">
          <a:xfrm>
            <a:off x="6951663" y="1441450"/>
            <a:ext cx="1728787" cy="642938"/>
          </a:xfrm>
          <a:prstGeom prst="rect">
            <a:avLst/>
          </a:prstGeom>
          <a:solidFill>
            <a:srgbClr val="FFFF66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r">
              <a:lnSpc>
                <a:spcPct val="100000"/>
              </a:lnSpc>
              <a:buClr>
                <a:srgbClr val="15CB22"/>
              </a:buClr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15CB22"/>
                </a:solidFill>
                <a:latin typeface="Tahoma" pitchFamily="32" charset="0"/>
                <a:ea typeface="DejaVu LGC Sans" charset="0"/>
                <a:cs typeface="DejaVu LGC Sans" charset="0"/>
              </a:rPr>
              <a:t>3</a:t>
            </a:r>
            <a:r>
              <a:rPr lang="en-GB" b="1">
                <a:solidFill>
                  <a:srgbClr val="F8400E"/>
                </a:solidFill>
                <a:latin typeface="Tahoma" pitchFamily="32" charset="0"/>
                <a:ea typeface="DejaVu LGC Sans" charset="0"/>
                <a:cs typeface="DejaVu LGC Sans" charset="0"/>
              </a:rPr>
              <a:t>45</a:t>
            </a:r>
          </a:p>
          <a:p>
            <a:pPr algn="r">
              <a:lnSpc>
                <a:spcPct val="100000"/>
              </a:lnSpc>
              <a:buClr>
                <a:srgbClr val="F8400E"/>
              </a:buClr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F8400E"/>
                </a:solidFill>
                <a:latin typeface="Tahoma" pitchFamily="32" charset="0"/>
                <a:ea typeface="DejaVu LGC Sans" charset="0"/>
                <a:cs typeface="DejaVu LGC Sans" charset="0"/>
              </a:rPr>
              <a:t>look for </a:t>
            </a:r>
            <a:r>
              <a:rPr lang="en-GB" b="1">
                <a:solidFill>
                  <a:srgbClr val="15CB22"/>
                </a:solidFill>
                <a:latin typeface="Tahoma" pitchFamily="32" charset="0"/>
                <a:ea typeface="DejaVu LGC Sans" charset="0"/>
                <a:cs typeface="DejaVu LGC Sans" charset="0"/>
              </a:rPr>
              <a:t>3</a:t>
            </a:r>
            <a:r>
              <a:rPr lang="en-GB" b="1">
                <a:solidFill>
                  <a:srgbClr val="F8400E"/>
                </a:solidFill>
                <a:latin typeface="Tahoma" pitchFamily="32" charset="0"/>
                <a:ea typeface="DejaVu LGC Sans" charset="0"/>
                <a:cs typeface="DejaVu LGC Sans" charset="0"/>
              </a:rPr>
              <a:t>XX</a:t>
            </a:r>
          </a:p>
        </p:txBody>
      </p:sp>
      <p:sp>
        <p:nvSpPr>
          <p:cNvPr id="29749" name="Line 53"/>
          <p:cNvSpPr>
            <a:spLocks noChangeShapeType="1"/>
          </p:cNvSpPr>
          <p:nvPr/>
        </p:nvSpPr>
        <p:spPr bwMode="auto">
          <a:xfrm flipH="1">
            <a:off x="6154738" y="2078038"/>
            <a:ext cx="1046162" cy="866775"/>
          </a:xfrm>
          <a:prstGeom prst="line">
            <a:avLst/>
          </a:prstGeom>
          <a:noFill/>
          <a:ln w="2232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50" name="Text Box 54"/>
          <p:cNvSpPr txBox="1">
            <a:spLocks noChangeArrowheads="1"/>
          </p:cNvSpPr>
          <p:nvPr/>
        </p:nvSpPr>
        <p:spPr bwMode="auto">
          <a:xfrm>
            <a:off x="1169988" y="3446463"/>
            <a:ext cx="1712912" cy="642937"/>
          </a:xfrm>
          <a:prstGeom prst="rect">
            <a:avLst/>
          </a:prstGeom>
          <a:solidFill>
            <a:srgbClr val="FFFF66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r"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1</a:t>
            </a:r>
            <a:r>
              <a:rPr lang="en-GB" b="1">
                <a:solidFill>
                  <a:srgbClr val="15CB22"/>
                </a:solidFill>
                <a:latin typeface="Tahoma" pitchFamily="32" charset="0"/>
                <a:ea typeface="DejaVu LGC Sans" charset="0"/>
                <a:cs typeface="DejaVu LGC Sans" charset="0"/>
              </a:rPr>
              <a:t>2</a:t>
            </a:r>
            <a:r>
              <a:rPr lang="en-GB" b="1">
                <a:solidFill>
                  <a:srgbClr val="F8400E"/>
                </a:solidFill>
                <a:latin typeface="Tahoma" pitchFamily="32" charset="0"/>
                <a:ea typeface="DejaVu LGC Sans" charset="0"/>
                <a:cs typeface="DejaVu LGC Sans" charset="0"/>
              </a:rPr>
              <a:t>345</a:t>
            </a:r>
          </a:p>
          <a:p>
            <a:pPr algn="r">
              <a:lnSpc>
                <a:spcPct val="100000"/>
              </a:lnSpc>
              <a:buClr>
                <a:srgbClr val="F8400E"/>
              </a:buClr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F8400E"/>
                </a:solidFill>
                <a:latin typeface="Tahoma" pitchFamily="32" charset="0"/>
                <a:ea typeface="DejaVu LGC Sans" charset="0"/>
                <a:cs typeface="DejaVu LGC Sans" charset="0"/>
              </a:rPr>
              <a:t>look for </a:t>
            </a:r>
            <a:r>
              <a:rPr lang="en-GB" b="1">
                <a:solidFill>
                  <a:srgbClr val="15CB22"/>
                </a:solidFill>
                <a:latin typeface="Tahoma" pitchFamily="32" charset="0"/>
                <a:ea typeface="DejaVu LGC Sans" charset="0"/>
                <a:cs typeface="DejaVu LGC Sans" charset="0"/>
              </a:rPr>
              <a:t>12</a:t>
            </a:r>
            <a:r>
              <a:rPr lang="en-GB" b="1">
                <a:solidFill>
                  <a:srgbClr val="F8400E"/>
                </a:solidFill>
                <a:latin typeface="Tahoma" pitchFamily="32" charset="0"/>
                <a:ea typeface="DejaVu LGC Sans" charset="0"/>
                <a:cs typeface="DejaVu LGC Sans" charset="0"/>
              </a:rPr>
              <a:t>X</a:t>
            </a:r>
          </a:p>
        </p:txBody>
      </p:sp>
      <p:sp>
        <p:nvSpPr>
          <p:cNvPr id="29751" name="Text Box 55"/>
          <p:cNvSpPr txBox="1">
            <a:spLocks noChangeArrowheads="1"/>
          </p:cNvSpPr>
          <p:nvPr/>
        </p:nvSpPr>
        <p:spPr bwMode="auto">
          <a:xfrm>
            <a:off x="442913" y="4205288"/>
            <a:ext cx="2465387" cy="642937"/>
          </a:xfrm>
          <a:prstGeom prst="rect">
            <a:avLst/>
          </a:prstGeom>
          <a:solidFill>
            <a:srgbClr val="FFFF66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r"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1</a:t>
            </a:r>
            <a:r>
              <a:rPr lang="en-GB" b="1">
                <a:solidFill>
                  <a:srgbClr val="F8400E"/>
                </a:solidFill>
                <a:latin typeface="Tahoma" pitchFamily="32" charset="0"/>
                <a:ea typeface="DejaVu LGC Sans" charset="0"/>
                <a:cs typeface="DejaVu LGC Sans" charset="0"/>
              </a:rPr>
              <a:t>2</a:t>
            </a:r>
            <a:r>
              <a:rPr lang="en-GB" b="1">
                <a:solidFill>
                  <a:srgbClr val="15CB22"/>
                </a:solidFill>
                <a:latin typeface="Tahoma" pitchFamily="32" charset="0"/>
                <a:ea typeface="DejaVu LGC Sans" charset="0"/>
                <a:cs typeface="DejaVu LGC Sans" charset="0"/>
              </a:rPr>
              <a:t>3</a:t>
            </a:r>
            <a:r>
              <a:rPr lang="en-GB" b="1">
                <a:solidFill>
                  <a:srgbClr val="F8400E"/>
                </a:solidFill>
                <a:latin typeface="Tahoma" pitchFamily="32" charset="0"/>
                <a:ea typeface="DejaVu LGC Sans" charset="0"/>
                <a:cs typeface="DejaVu LGC Sans" charset="0"/>
              </a:rPr>
              <a:t>45</a:t>
            </a:r>
          </a:p>
          <a:p>
            <a:pPr algn="r">
              <a:lnSpc>
                <a:spcPct val="100000"/>
              </a:lnSpc>
              <a:buClr>
                <a:srgbClr val="F8400E"/>
              </a:buClr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F8400E"/>
                </a:solidFill>
                <a:latin typeface="Tahoma" pitchFamily="32" charset="0"/>
                <a:ea typeface="DejaVu LGC Sans" charset="0"/>
                <a:cs typeface="DejaVu LGC Sans" charset="0"/>
              </a:rPr>
              <a:t>look for </a:t>
            </a:r>
            <a:r>
              <a:rPr lang="en-GB" b="1">
                <a:solidFill>
                  <a:srgbClr val="15CB22"/>
                </a:solidFill>
                <a:latin typeface="Tahoma" pitchFamily="32" charset="0"/>
                <a:ea typeface="DejaVu LGC Sans" charset="0"/>
                <a:cs typeface="DejaVu LGC Sans" charset="0"/>
              </a:rPr>
              <a:t>13</a:t>
            </a:r>
            <a:r>
              <a:rPr lang="en-GB" b="1">
                <a:solidFill>
                  <a:srgbClr val="F8400E"/>
                </a:solidFill>
                <a:latin typeface="Tahoma" pitchFamily="32" charset="0"/>
                <a:ea typeface="DejaVu LGC Sans" charset="0"/>
                <a:cs typeface="DejaVu LGC Sans" charset="0"/>
              </a:rPr>
              <a:t>X (null)‏</a:t>
            </a:r>
          </a:p>
        </p:txBody>
      </p:sp>
      <p:sp>
        <p:nvSpPr>
          <p:cNvPr id="29752" name="Text Box 56"/>
          <p:cNvSpPr txBox="1">
            <a:spLocks noChangeArrowheads="1"/>
          </p:cNvSpPr>
          <p:nvPr/>
        </p:nvSpPr>
        <p:spPr bwMode="auto">
          <a:xfrm>
            <a:off x="1166813" y="4987925"/>
            <a:ext cx="1712912" cy="642938"/>
          </a:xfrm>
          <a:prstGeom prst="rect">
            <a:avLst/>
          </a:prstGeom>
          <a:solidFill>
            <a:srgbClr val="FFFF66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r">
              <a:lnSpc>
                <a:spcPct val="100000"/>
              </a:lnSpc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000000"/>
                </a:solidFill>
                <a:latin typeface="Tahoma" pitchFamily="32" charset="0"/>
                <a:ea typeface="DejaVu LGC Sans" charset="0"/>
                <a:cs typeface="DejaVu LGC Sans" charset="0"/>
              </a:rPr>
              <a:t>1</a:t>
            </a:r>
            <a:r>
              <a:rPr lang="en-GB" b="1">
                <a:solidFill>
                  <a:srgbClr val="F8400E"/>
                </a:solidFill>
                <a:latin typeface="Tahoma" pitchFamily="32" charset="0"/>
                <a:ea typeface="DejaVu LGC Sans" charset="0"/>
                <a:cs typeface="DejaVu LGC Sans" charset="0"/>
              </a:rPr>
              <a:t>23</a:t>
            </a:r>
            <a:r>
              <a:rPr lang="en-GB" b="1">
                <a:solidFill>
                  <a:srgbClr val="15CB22"/>
                </a:solidFill>
                <a:latin typeface="Tahoma" pitchFamily="32" charset="0"/>
                <a:ea typeface="DejaVu LGC Sans" charset="0"/>
                <a:cs typeface="DejaVu LGC Sans" charset="0"/>
              </a:rPr>
              <a:t>4</a:t>
            </a:r>
            <a:r>
              <a:rPr lang="en-GB" b="1">
                <a:solidFill>
                  <a:srgbClr val="F8400E"/>
                </a:solidFill>
                <a:latin typeface="Tahoma" pitchFamily="32" charset="0"/>
                <a:ea typeface="DejaVu LGC Sans" charset="0"/>
                <a:cs typeface="DejaVu LGC Sans" charset="0"/>
              </a:rPr>
              <a:t>5</a:t>
            </a:r>
          </a:p>
          <a:p>
            <a:pPr algn="r">
              <a:lnSpc>
                <a:spcPct val="100000"/>
              </a:lnSpc>
              <a:buClr>
                <a:srgbClr val="F8400E"/>
              </a:buClr>
              <a:buFont typeface="Tahom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F8400E"/>
                </a:solidFill>
                <a:latin typeface="Tahoma" pitchFamily="32" charset="0"/>
                <a:ea typeface="DejaVu LGC Sans" charset="0"/>
                <a:cs typeface="DejaVu LGC Sans" charset="0"/>
              </a:rPr>
              <a:t>look for </a:t>
            </a:r>
            <a:r>
              <a:rPr lang="en-GB" b="1">
                <a:solidFill>
                  <a:srgbClr val="15CB22"/>
                </a:solidFill>
                <a:latin typeface="Tahoma" pitchFamily="32" charset="0"/>
                <a:ea typeface="DejaVu LGC Sans" charset="0"/>
                <a:cs typeface="DejaVu LGC Sans" charset="0"/>
              </a:rPr>
              <a:t>14</a:t>
            </a:r>
            <a:r>
              <a:rPr lang="en-GB" b="1">
                <a:solidFill>
                  <a:srgbClr val="F8400E"/>
                </a:solidFill>
                <a:latin typeface="Tahoma" pitchFamily="32" charset="0"/>
                <a:ea typeface="DejaVu LGC Sans" charset="0"/>
                <a:cs typeface="DejaVu LGC Sans" charset="0"/>
              </a:rPr>
              <a:t>X</a:t>
            </a:r>
          </a:p>
        </p:txBody>
      </p:sp>
      <p:sp>
        <p:nvSpPr>
          <p:cNvPr id="29753" name="Line 57"/>
          <p:cNvSpPr>
            <a:spLocks noChangeShapeType="1"/>
          </p:cNvSpPr>
          <p:nvPr/>
        </p:nvSpPr>
        <p:spPr bwMode="auto">
          <a:xfrm flipH="1">
            <a:off x="2817813" y="3871913"/>
            <a:ext cx="1271587" cy="1587"/>
          </a:xfrm>
          <a:prstGeom prst="line">
            <a:avLst/>
          </a:prstGeom>
          <a:noFill/>
          <a:ln w="2232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54" name="Line 58"/>
          <p:cNvSpPr>
            <a:spLocks noChangeShapeType="1"/>
          </p:cNvSpPr>
          <p:nvPr/>
        </p:nvSpPr>
        <p:spPr bwMode="auto">
          <a:xfrm flipH="1">
            <a:off x="2820988" y="3871913"/>
            <a:ext cx="1763712" cy="500062"/>
          </a:xfrm>
          <a:prstGeom prst="line">
            <a:avLst/>
          </a:prstGeom>
          <a:noFill/>
          <a:ln w="2232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55" name="Line 59"/>
          <p:cNvSpPr>
            <a:spLocks noChangeShapeType="1"/>
          </p:cNvSpPr>
          <p:nvPr/>
        </p:nvSpPr>
        <p:spPr bwMode="auto">
          <a:xfrm flipH="1">
            <a:off x="2817813" y="4100513"/>
            <a:ext cx="255587" cy="1379537"/>
          </a:xfrm>
          <a:prstGeom prst="line">
            <a:avLst/>
          </a:prstGeom>
          <a:noFill/>
          <a:ln w="2232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56" name="Rectangle 60"/>
          <p:cNvSpPr>
            <a:spLocks noChangeArrowheads="1"/>
          </p:cNvSpPr>
          <p:nvPr/>
        </p:nvSpPr>
        <p:spPr bwMode="auto">
          <a:xfrm>
            <a:off x="4484688" y="3582988"/>
            <a:ext cx="4572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Symbol" pitchFamily="16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>
                <a:solidFill>
                  <a:srgbClr val="000000"/>
                </a:solidFill>
                <a:latin typeface="Symbol" pitchFamily="16" charset="2"/>
                <a:ea typeface="DejaVu LGC Sans" charset="0"/>
                <a:cs typeface="DejaVu LGC Sans" charset="0"/>
              </a:rPr>
              <a:t></a:t>
            </a:r>
          </a:p>
        </p:txBody>
      </p:sp>
      <p:sp>
        <p:nvSpPr>
          <p:cNvPr id="29757" name="Text Box 61"/>
          <p:cNvSpPr txBox="1">
            <a:spLocks noChangeArrowheads="1"/>
          </p:cNvSpPr>
          <p:nvPr/>
        </p:nvSpPr>
        <p:spPr bwMode="auto">
          <a:xfrm>
            <a:off x="609600" y="5791200"/>
            <a:ext cx="8534400" cy="1190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  <a:ea typeface="DejaVu LGC Sans" charset="0"/>
                <a:cs typeface="DejaVu LGC Sans" charset="0"/>
              </a:rPr>
              <a:t>The subset function finds all the candidates contained in a transaction:</a:t>
            </a:r>
          </a:p>
          <a:p>
            <a:pPr>
              <a:lnSpc>
                <a:spcPct val="100000"/>
              </a:lnSpc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  <a:ea typeface="DejaVu LGC Sans" charset="0"/>
                <a:cs typeface="DejaVu LGC Sans" charset="0"/>
              </a:rPr>
              <a:t> At the root level it hashes on all items in the transaction</a:t>
            </a:r>
          </a:p>
          <a:p>
            <a:pPr>
              <a:lnSpc>
                <a:spcPct val="100000"/>
              </a:lnSpc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  <a:ea typeface="DejaVu LGC Sans" charset="0"/>
                <a:cs typeface="DejaVu LGC Sans" charset="0"/>
              </a:rPr>
              <a:t> At level </a:t>
            </a:r>
            <a:r>
              <a:rPr lang="en-GB">
                <a:solidFill>
                  <a:srgbClr val="4F81BD"/>
                </a:solidFill>
                <a:ea typeface="DejaVu LGC Sans" charset="0"/>
                <a:cs typeface="DejaVu LGC Sans" charset="0"/>
              </a:rPr>
              <a:t>i</a:t>
            </a:r>
            <a:r>
              <a:rPr lang="en-GB">
                <a:solidFill>
                  <a:srgbClr val="000000"/>
                </a:solidFill>
                <a:ea typeface="DejaVu LGC Sans" charset="0"/>
                <a:cs typeface="DejaVu LGC Sans" charset="0"/>
              </a:rPr>
              <a:t> it hashes on all items in the transaction that come after item the </a:t>
            </a:r>
            <a:r>
              <a:rPr lang="en-GB">
                <a:solidFill>
                  <a:srgbClr val="4F81BD"/>
                </a:solidFill>
                <a:ea typeface="DejaVu LGC Sans" charset="0"/>
                <a:cs typeface="DejaVu LGC Sans" charset="0"/>
              </a:rPr>
              <a:t>i</a:t>
            </a:r>
            <a:r>
              <a:rPr lang="en-GB">
                <a:solidFill>
                  <a:srgbClr val="000000"/>
                </a:solidFill>
                <a:ea typeface="DejaVu LGC Sans" charset="0"/>
                <a:cs typeface="DejaVu LGC Sans" charset="0"/>
              </a:rPr>
              <a:t>-th item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1"/>
          <p:cNvSpPr txBox="1">
            <a:spLocks noChangeArrowheads="1"/>
          </p:cNvSpPr>
          <p:nvPr/>
        </p:nvSpPr>
        <p:spPr bwMode="auto">
          <a:xfrm>
            <a:off x="609600" y="457200"/>
            <a:ext cx="72390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Discussion </a:t>
            </a:r>
            <a:r>
              <a:rPr lang="en-GB" sz="32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of the </a:t>
            </a:r>
            <a:r>
              <a:rPr lang="en-GB" sz="3200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Apriori</a:t>
            </a:r>
            <a:r>
              <a:rPr lang="en-GB" sz="3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algorithm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533400" y="1676400"/>
            <a:ext cx="8031163" cy="4760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lnSpc>
                <a:spcPct val="80000"/>
              </a:lnSpc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Much faster than the Brute-force algorithm</a:t>
            </a:r>
          </a:p>
          <a:p>
            <a:pPr marL="741363" lvl="1" indent="-284163">
              <a:lnSpc>
                <a:spcPct val="100000"/>
              </a:lnSpc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It avoids checking all elements in the lattice</a:t>
            </a:r>
          </a:p>
          <a:p>
            <a:pPr marL="341313" indent="-341313">
              <a:lnSpc>
                <a:spcPct val="80000"/>
              </a:lnSpc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4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341313" indent="-341313">
              <a:lnSpc>
                <a:spcPct val="80000"/>
              </a:lnSpc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The running time is in the worst case </a:t>
            </a:r>
            <a:r>
              <a:rPr lang="en-GB" sz="2400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O(2</a:t>
            </a:r>
            <a:r>
              <a:rPr lang="en-GB" sz="2400" b="1" baseline="30000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d</a:t>
            </a:r>
            <a:r>
              <a:rPr lang="en-GB" sz="2400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)‏</a:t>
            </a:r>
          </a:p>
          <a:p>
            <a:pPr marL="741363" lvl="1" indent="-284163">
              <a:lnSpc>
                <a:spcPct val="100000"/>
              </a:lnSpc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Pruning really prunes in practice</a:t>
            </a:r>
          </a:p>
          <a:p>
            <a:pPr marL="741363" lvl="1" indent="-284163">
              <a:lnSpc>
                <a:spcPct val="100000"/>
              </a:lnSpc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4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341313" indent="-341313">
              <a:lnSpc>
                <a:spcPct val="100000"/>
              </a:lnSpc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It makes multiple passes over the dataset</a:t>
            </a:r>
          </a:p>
          <a:p>
            <a:pPr marL="741363" lvl="1" indent="-284163">
              <a:lnSpc>
                <a:spcPct val="100000"/>
              </a:lnSpc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One pass for every level </a:t>
            </a:r>
            <a:r>
              <a:rPr lang="en-GB" sz="2400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k</a:t>
            </a:r>
          </a:p>
          <a:p>
            <a:pPr marL="341313" indent="-341313">
              <a:lnSpc>
                <a:spcPct val="80000"/>
              </a:lnSpc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4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341313" indent="-341313">
              <a:lnSpc>
                <a:spcPct val="80000"/>
              </a:lnSpc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Multiple passes over the dataset is inefficient when we have thousands of candidates and millions of transactions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457200" y="38100"/>
            <a:ext cx="8229600" cy="1189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>
                <a:solidFill>
                  <a:srgbClr val="000000"/>
                </a:solidFill>
                <a:ea typeface="DejaVu LGC Sans" charset="0"/>
                <a:cs typeface="DejaVu LGC Sans" charset="0"/>
              </a:rPr>
              <a:t>An even simpler concept: frequent itemsets</a:t>
            </a:r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81000" y="1600200"/>
            <a:ext cx="83185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290513" indent="-290513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Given a set of </a:t>
            </a:r>
            <a:r>
              <a:rPr lang="en-GB" sz="24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transactions </a:t>
            </a:r>
            <a:r>
              <a:rPr lang="en-GB" sz="2400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D</a:t>
            </a:r>
            <a:r>
              <a:rPr lang="en-GB" sz="24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, </a:t>
            </a: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find combination of items that occur frequently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304800" y="3216275"/>
            <a:ext cx="419100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0C6D9C"/>
              </a:buClr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0C6D9C"/>
                </a:solidFill>
                <a:latin typeface="Arial" charset="0"/>
                <a:ea typeface="DejaVu LGC Sans" charset="0"/>
                <a:cs typeface="DejaVu LGC Sans" charset="0"/>
              </a:rPr>
              <a:t>Market-Basket transactions</a:t>
            </a:r>
          </a:p>
        </p:txBody>
      </p:sp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457200" y="3868738"/>
          <a:ext cx="4343400" cy="2532062"/>
        </p:xfrm>
        <a:graphic>
          <a:graphicData uri="http://schemas.openxmlformats.org/presentationml/2006/ole">
            <p:oleObj spid="_x0000_s7172" name="Document" r:id="rId4" imgW="3586819" imgH="2001946" progId="Word.Document.8">
              <p:embed/>
            </p:oleObj>
          </a:graphicData>
        </a:graphic>
      </p:graphicFrame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5029200" y="4203700"/>
            <a:ext cx="381000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Examples of frequent itemsets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5154613" y="4989513"/>
            <a:ext cx="3532187" cy="1190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{Diaper, Beer},</a:t>
            </a:r>
            <a:br>
              <a:rPr lang="en-GB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</a:br>
            <a:r>
              <a:rPr lang="en-GB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{Milk, Bread} </a:t>
            </a:r>
            <a:br>
              <a:rPr lang="en-GB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</a:br>
            <a:r>
              <a:rPr lang="en-GB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{Beer, Bread, Milk},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3" dur="500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6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 Box 1"/>
          <p:cNvSpPr txBox="1">
            <a:spLocks noChangeArrowheads="1"/>
          </p:cNvSpPr>
          <p:nvPr/>
        </p:nvSpPr>
        <p:spPr bwMode="auto">
          <a:xfrm>
            <a:off x="609600" y="457200"/>
            <a:ext cx="72390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200">
                <a:solidFill>
                  <a:srgbClr val="000000"/>
                </a:solidFill>
                <a:ea typeface="DejaVu LGC Sans" charset="0"/>
                <a:cs typeface="DejaVu LGC Sans" charset="0"/>
              </a:rPr>
              <a:t>Making a single pass over the data: the AprioriTid algorithm</a:t>
            </a:r>
          </a:p>
        </p:txBody>
      </p:sp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533400" y="1676400"/>
            <a:ext cx="8031163" cy="4951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lnSpc>
                <a:spcPct val="80000"/>
              </a:lnSpc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The database is</a:t>
            </a:r>
            <a:r>
              <a:rPr lang="en-GB" sz="2800" b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not </a:t>
            </a:r>
            <a:r>
              <a:rPr lang="en-GB" sz="28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used  for counting </a:t>
            </a:r>
            <a:r>
              <a:rPr lang="en-GB" sz="28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support </a:t>
            </a:r>
            <a:r>
              <a:rPr lang="en-GB" sz="28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after the 1</a:t>
            </a:r>
            <a:r>
              <a:rPr lang="en-GB" sz="2800" baseline="30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st</a:t>
            </a:r>
            <a:r>
              <a:rPr lang="en-GB" sz="28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pass!</a:t>
            </a:r>
          </a:p>
          <a:p>
            <a:pPr marL="341313" indent="-341313">
              <a:lnSpc>
                <a:spcPct val="80000"/>
              </a:lnSpc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8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341313" indent="-341313">
              <a:lnSpc>
                <a:spcPct val="80000"/>
              </a:lnSpc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Instead information in data structure </a:t>
            </a:r>
            <a:r>
              <a:rPr lang="en-GB" sz="2800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C</a:t>
            </a:r>
            <a:r>
              <a:rPr lang="en-GB" sz="2800" b="1" baseline="-250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k</a:t>
            </a:r>
            <a:r>
              <a:rPr lang="en-GB" sz="2800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’</a:t>
            </a:r>
            <a:r>
              <a:rPr lang="en-GB" sz="28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is used for counting support in every </a:t>
            </a:r>
            <a:r>
              <a:rPr lang="en-GB" sz="28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step</a:t>
            </a:r>
          </a:p>
          <a:p>
            <a:pPr marL="341313" indent="-341313">
              <a:lnSpc>
                <a:spcPct val="80000"/>
              </a:lnSpc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8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741363" lvl="1" indent="-284163">
              <a:lnSpc>
                <a:spcPct val="100000"/>
              </a:lnSpc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200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C</a:t>
            </a:r>
            <a:r>
              <a:rPr lang="en-GB" sz="2200" b="1" baseline="-250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k</a:t>
            </a:r>
            <a:r>
              <a:rPr lang="en-GB" sz="2200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’ = {&lt;TID, {</a:t>
            </a:r>
            <a:r>
              <a:rPr lang="en-GB" sz="2200" b="1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X</a:t>
            </a:r>
            <a:r>
              <a:rPr lang="en-GB" sz="2200" b="1" baseline="-25000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k</a:t>
            </a:r>
            <a:r>
              <a:rPr lang="en-GB" sz="2200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}&gt; | </a:t>
            </a:r>
            <a:r>
              <a:rPr lang="en-GB" sz="2200" b="1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X</a:t>
            </a:r>
            <a:r>
              <a:rPr lang="en-GB" sz="2200" b="1" baseline="-25000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k</a:t>
            </a:r>
            <a:r>
              <a:rPr lang="en-GB" sz="2200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200" b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is a potentially frequent </a:t>
            </a:r>
            <a:r>
              <a:rPr lang="en-GB" sz="2200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k</a:t>
            </a:r>
            <a:r>
              <a:rPr lang="en-GB" sz="2200" b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-</a:t>
            </a:r>
            <a:r>
              <a:rPr lang="en-GB" sz="2200" b="1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</a:t>
            </a:r>
            <a:r>
              <a:rPr lang="en-GB" sz="2200" b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in transaction with</a:t>
            </a:r>
            <a:r>
              <a:rPr lang="en-GB" sz="2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200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id=TID}</a:t>
            </a:r>
          </a:p>
          <a:p>
            <a:pPr marL="741363" lvl="1" indent="-284163">
              <a:lnSpc>
                <a:spcPct val="100000"/>
              </a:lnSpc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2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741363" lvl="1" indent="-284163">
              <a:lnSpc>
                <a:spcPct val="80000"/>
              </a:lnSpc>
              <a:spcBef>
                <a:spcPts val="5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200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C</a:t>
            </a:r>
            <a:r>
              <a:rPr lang="en-GB" sz="2200" b="1" baseline="-250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1</a:t>
            </a:r>
            <a:r>
              <a:rPr lang="en-GB" sz="2200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’: </a:t>
            </a:r>
            <a:r>
              <a:rPr lang="en-GB" sz="2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corresponds to the original database (every item </a:t>
            </a:r>
            <a:r>
              <a:rPr lang="en-GB" sz="2200" b="1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i</a:t>
            </a:r>
            <a:r>
              <a:rPr lang="en-GB" sz="2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is replaced by </a:t>
            </a:r>
            <a:r>
              <a:rPr lang="en-GB" sz="2200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</a:t>
            </a:r>
            <a:r>
              <a:rPr lang="en-GB" sz="2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200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{</a:t>
            </a:r>
            <a:r>
              <a:rPr lang="en-GB" sz="2200" b="1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i</a:t>
            </a:r>
            <a:r>
              <a:rPr lang="en-GB" sz="2200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}</a:t>
            </a:r>
            <a:r>
              <a:rPr lang="en-GB" sz="2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)‏</a:t>
            </a:r>
          </a:p>
          <a:p>
            <a:pPr marL="741363" lvl="1" indent="-284163">
              <a:lnSpc>
                <a:spcPct val="80000"/>
              </a:lnSpc>
              <a:spcBef>
                <a:spcPts val="5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2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741363" lvl="1" indent="-284163">
              <a:lnSpc>
                <a:spcPct val="80000"/>
              </a:lnSpc>
              <a:spcBef>
                <a:spcPts val="5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The member </a:t>
            </a:r>
            <a:r>
              <a:rPr lang="en-GB" sz="2200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C</a:t>
            </a:r>
            <a:r>
              <a:rPr lang="en-GB" sz="2200" b="1" baseline="-250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k</a:t>
            </a:r>
            <a:r>
              <a:rPr lang="en-GB" sz="2200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’</a:t>
            </a:r>
            <a:r>
              <a:rPr lang="en-GB" sz="2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corresponding to transaction </a:t>
            </a:r>
            <a:r>
              <a:rPr lang="en-GB" sz="2200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t</a:t>
            </a:r>
            <a:r>
              <a:rPr lang="en-GB" sz="2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is </a:t>
            </a:r>
            <a:r>
              <a:rPr lang="en-GB" sz="2200" b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&lt;t.TID, {c є C</a:t>
            </a:r>
            <a:r>
              <a:rPr lang="en-GB" sz="2200" b="1" baseline="-25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k</a:t>
            </a:r>
            <a:r>
              <a:rPr lang="en-GB" sz="2200" b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| c is contained in t}&gt; </a:t>
            </a:r>
          </a:p>
          <a:p>
            <a:pPr marL="341313" indent="-341313">
              <a:lnSpc>
                <a:spcPct val="80000"/>
              </a:lnSpc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4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>
                <a:solidFill>
                  <a:srgbClr val="000000"/>
                </a:solidFill>
                <a:ea typeface="DejaVu LGC Sans" charset="0"/>
                <a:cs typeface="DejaVu LGC Sans" charset="0"/>
              </a:rPr>
              <a:t>The AprioriTID algorithm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" y="1600200"/>
            <a:ext cx="8686800" cy="52403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lnSpc>
                <a:spcPct val="80000"/>
              </a:lnSpc>
              <a:spcBef>
                <a:spcPts val="625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L</a:t>
            </a:r>
            <a:r>
              <a:rPr lang="en-GB" b="1" baseline="-250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1</a:t>
            </a:r>
            <a:r>
              <a:rPr lang="en-GB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= {frequent 1-itemsets}</a:t>
            </a:r>
          </a:p>
          <a:p>
            <a:pPr marL="341313" indent="-341313">
              <a:lnSpc>
                <a:spcPct val="80000"/>
              </a:lnSpc>
              <a:spcBef>
                <a:spcPts val="625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C</a:t>
            </a:r>
            <a:r>
              <a:rPr lang="en-GB" b="1" baseline="-250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1</a:t>
            </a:r>
            <a:r>
              <a:rPr lang="en-GB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’</a:t>
            </a:r>
            <a:r>
              <a:rPr lang="en-GB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= database </a:t>
            </a:r>
            <a:r>
              <a:rPr lang="en-GB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D</a:t>
            </a:r>
          </a:p>
          <a:p>
            <a:pPr marL="341313" indent="-341313">
              <a:lnSpc>
                <a:spcPct val="80000"/>
              </a:lnSpc>
              <a:spcBef>
                <a:spcPts val="625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for</a:t>
            </a:r>
            <a:r>
              <a:rPr lang="en-GB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(k=2, L</a:t>
            </a:r>
            <a:r>
              <a:rPr lang="en-GB" baseline="-25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k-1</a:t>
            </a:r>
            <a:r>
              <a:rPr lang="en-GB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’≠ empty; k++)‏</a:t>
            </a:r>
          </a:p>
          <a:p>
            <a:pPr marL="341313" indent="-341313">
              <a:lnSpc>
                <a:spcPct val="80000"/>
              </a:lnSpc>
              <a:spcBef>
                <a:spcPts val="625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		</a:t>
            </a:r>
            <a:r>
              <a:rPr lang="en-GB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C</a:t>
            </a:r>
            <a:r>
              <a:rPr lang="en-GB" b="1" baseline="-250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k</a:t>
            </a:r>
            <a:r>
              <a:rPr lang="en-GB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= </a:t>
            </a:r>
            <a:r>
              <a:rPr lang="en-GB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GenerateCandidates</a:t>
            </a:r>
            <a:r>
              <a:rPr lang="en-GB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(</a:t>
            </a:r>
            <a:r>
              <a:rPr lang="en-GB" b="1" i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L</a:t>
            </a:r>
            <a:r>
              <a:rPr lang="en-GB" b="1" i="1" baseline="-25000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k-1</a:t>
            </a:r>
            <a:r>
              <a:rPr lang="en-GB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)</a:t>
            </a:r>
            <a:r>
              <a:rPr lang="en-GB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‏</a:t>
            </a:r>
          </a:p>
          <a:p>
            <a:pPr marL="341313" indent="-341313">
              <a:lnSpc>
                <a:spcPct val="80000"/>
              </a:lnSpc>
              <a:spcBef>
                <a:spcPts val="625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		</a:t>
            </a:r>
            <a:r>
              <a:rPr lang="en-GB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C</a:t>
            </a:r>
            <a:r>
              <a:rPr lang="en-GB" b="1" baseline="-250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k</a:t>
            </a:r>
            <a:r>
              <a:rPr lang="en-GB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’</a:t>
            </a:r>
            <a:r>
              <a:rPr lang="en-GB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= {}</a:t>
            </a:r>
          </a:p>
          <a:p>
            <a:pPr marL="341313" indent="-341313">
              <a:lnSpc>
                <a:spcPct val="80000"/>
              </a:lnSpc>
              <a:spcBef>
                <a:spcPts val="625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		</a:t>
            </a:r>
            <a:r>
              <a:rPr lang="en-GB" b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for</a:t>
            </a:r>
            <a:r>
              <a:rPr lang="en-GB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all entries </a:t>
            </a:r>
            <a:r>
              <a:rPr lang="en-GB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t</a:t>
            </a:r>
            <a:r>
              <a:rPr lang="en-GB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є </a:t>
            </a:r>
            <a:r>
              <a:rPr lang="en-GB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C</a:t>
            </a:r>
            <a:r>
              <a:rPr lang="en-GB" b="1" baseline="-250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k-1</a:t>
            </a:r>
            <a:r>
              <a:rPr lang="en-GB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’</a:t>
            </a:r>
          </a:p>
          <a:p>
            <a:pPr marL="341313" indent="-341313">
              <a:lnSpc>
                <a:spcPct val="80000"/>
              </a:lnSpc>
              <a:spcBef>
                <a:spcPts val="625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			</a:t>
            </a:r>
            <a:r>
              <a:rPr lang="en-GB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C</a:t>
            </a:r>
            <a:r>
              <a:rPr lang="en-GB" b="1" baseline="-250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t</a:t>
            </a:r>
            <a:r>
              <a:rPr lang="en-GB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= {</a:t>
            </a:r>
            <a:r>
              <a:rPr lang="en-GB" b="1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cє</a:t>
            </a:r>
            <a:r>
              <a:rPr lang="en-GB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b="1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C</a:t>
            </a:r>
            <a:r>
              <a:rPr lang="en-GB" b="1" baseline="-25000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k</a:t>
            </a:r>
            <a:r>
              <a:rPr lang="en-GB" b="1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|t</a:t>
            </a:r>
            <a:r>
              <a:rPr lang="en-GB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[c-c[k]]=1 and t[c-c[k-1]]=</a:t>
            </a:r>
            <a:r>
              <a:rPr lang="en-GB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1}</a:t>
            </a:r>
            <a:endParaRPr lang="en-GB" b="1" dirty="0">
              <a:solidFill>
                <a:schemeClr val="accent2"/>
              </a:solidFill>
              <a:ea typeface="DejaVu LGC Sans" charset="0"/>
              <a:cs typeface="DejaVu LGC Sans" charset="0"/>
            </a:endParaRPr>
          </a:p>
          <a:p>
            <a:pPr marL="341313" indent="-341313">
              <a:lnSpc>
                <a:spcPct val="80000"/>
              </a:lnSpc>
              <a:spcBef>
                <a:spcPts val="625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			</a:t>
            </a:r>
            <a:r>
              <a:rPr lang="en-GB" b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for </a:t>
            </a:r>
            <a:r>
              <a:rPr lang="en-GB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all </a:t>
            </a:r>
            <a:r>
              <a:rPr lang="en-GB" b="1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cє</a:t>
            </a:r>
            <a:r>
              <a:rPr lang="en-GB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 C</a:t>
            </a:r>
            <a:r>
              <a:rPr lang="en-GB" b="1" baseline="-250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t </a:t>
            </a:r>
            <a:r>
              <a:rPr lang="en-GB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{</a:t>
            </a:r>
            <a:r>
              <a:rPr lang="en-GB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c.count</a:t>
            </a:r>
            <a:r>
              <a:rPr lang="en-GB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++}</a:t>
            </a:r>
          </a:p>
          <a:p>
            <a:pPr marL="341313" indent="-341313">
              <a:lnSpc>
                <a:spcPct val="80000"/>
              </a:lnSpc>
              <a:spcBef>
                <a:spcPts val="625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			</a:t>
            </a:r>
            <a:r>
              <a:rPr lang="en-GB" b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if</a:t>
            </a:r>
            <a:r>
              <a:rPr lang="en-GB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(</a:t>
            </a:r>
            <a:r>
              <a:rPr lang="en-GB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C</a:t>
            </a:r>
            <a:r>
              <a:rPr lang="en-GB" b="1" baseline="-250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t</a:t>
            </a:r>
            <a:r>
              <a:rPr lang="en-GB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≠ {}</a:t>
            </a:r>
            <a:r>
              <a:rPr lang="en-GB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) </a:t>
            </a:r>
          </a:p>
          <a:p>
            <a:pPr marL="2057400" lvl="4" indent="-228600">
              <a:lnSpc>
                <a:spcPct val="100000"/>
              </a:lnSpc>
              <a:spcBef>
                <a:spcPts val="5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     </a:t>
            </a:r>
            <a:r>
              <a:rPr lang="en-GB" b="1" i="1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append</a:t>
            </a:r>
            <a:r>
              <a:rPr lang="en-GB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C</a:t>
            </a:r>
            <a:r>
              <a:rPr lang="en-GB" b="1" baseline="-25000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t</a:t>
            </a:r>
            <a:r>
              <a:rPr lang="en-GB" baseline="-250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to  </a:t>
            </a:r>
            <a:r>
              <a:rPr lang="en-GB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C</a:t>
            </a:r>
            <a:r>
              <a:rPr lang="en-GB" b="1" baseline="-25000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k</a:t>
            </a:r>
            <a:r>
              <a:rPr lang="en-GB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’ </a:t>
            </a:r>
            <a:endParaRPr lang="en-GB" b="1" dirty="0">
              <a:solidFill>
                <a:schemeClr val="accent2"/>
              </a:solidFill>
              <a:ea typeface="DejaVu LGC Sans" charset="0"/>
              <a:cs typeface="DejaVu LGC Sans" charset="0"/>
            </a:endParaRPr>
          </a:p>
          <a:p>
            <a:pPr marL="2057400" lvl="4" indent="-228600">
              <a:lnSpc>
                <a:spcPct val="100000"/>
              </a:lnSpc>
              <a:spcBef>
                <a:spcPts val="5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endif</a:t>
            </a:r>
            <a:endParaRPr lang="en-GB" b="1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1143000" lvl="2" indent="-228600">
              <a:lnSpc>
                <a:spcPct val="100000"/>
              </a:lnSpc>
              <a:spcBef>
                <a:spcPts val="6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endfor</a:t>
            </a:r>
            <a:endParaRPr lang="en-GB" b="1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341313" indent="-341313">
              <a:lnSpc>
                <a:spcPct val="80000"/>
              </a:lnSpc>
              <a:spcBef>
                <a:spcPts val="625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		</a:t>
            </a:r>
            <a:r>
              <a:rPr lang="en-GB" b="1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L</a:t>
            </a:r>
            <a:r>
              <a:rPr lang="en-GB" b="1" baseline="-25000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k</a:t>
            </a:r>
            <a:r>
              <a:rPr lang="en-GB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= {</a:t>
            </a:r>
            <a:r>
              <a:rPr lang="en-GB" b="1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cє</a:t>
            </a:r>
            <a:r>
              <a:rPr lang="en-GB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b="1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C</a:t>
            </a:r>
            <a:r>
              <a:rPr lang="en-GB" b="1" baseline="-25000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k</a:t>
            </a:r>
            <a:r>
              <a:rPr lang="en-GB" b="1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|c.count</a:t>
            </a:r>
            <a:r>
              <a:rPr lang="en-GB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 &gt;= </a:t>
            </a:r>
            <a:r>
              <a:rPr lang="en-GB" b="1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minsup</a:t>
            </a:r>
            <a:r>
              <a:rPr lang="en-GB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}</a:t>
            </a:r>
          </a:p>
          <a:p>
            <a:pPr marL="741363" lvl="1" indent="-284163">
              <a:lnSpc>
                <a:spcPct val="100000"/>
              </a:lnSpc>
              <a:spcBef>
                <a:spcPts val="7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endfor</a:t>
            </a:r>
            <a:endParaRPr lang="en-GB" b="1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341313" indent="-341313">
              <a:lnSpc>
                <a:spcPct val="80000"/>
              </a:lnSpc>
              <a:spcBef>
                <a:spcPts val="625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return</a:t>
            </a:r>
            <a:r>
              <a:rPr lang="en-GB" sz="2500" b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3600" b="1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U</a:t>
            </a:r>
            <a:r>
              <a:rPr lang="en-GB" sz="1400" b="1" baseline="-25000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k</a:t>
            </a:r>
            <a:r>
              <a:rPr lang="en-GB" sz="25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L</a:t>
            </a:r>
            <a:r>
              <a:rPr lang="en-GB" baseline="-25000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k</a:t>
            </a:r>
            <a:r>
              <a:rPr lang="en-GB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200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AprioriTid</a:t>
            </a:r>
            <a:r>
              <a:rPr lang="en-GB" sz="3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Example (</a:t>
            </a:r>
            <a:r>
              <a:rPr lang="en-GB" sz="3200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minsup</a:t>
            </a:r>
            <a:r>
              <a:rPr lang="en-GB" sz="32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=2</a:t>
            </a:r>
            <a:r>
              <a:rPr lang="en-GB" sz="3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)‏</a:t>
            </a:r>
          </a:p>
        </p:txBody>
      </p:sp>
      <p:graphicFrame>
        <p:nvGraphicFramePr>
          <p:cNvPr id="33794" name="Object 2"/>
          <p:cNvGraphicFramePr>
            <a:graphicFrameLocks noChangeAspect="1"/>
          </p:cNvGraphicFramePr>
          <p:nvPr/>
        </p:nvGraphicFramePr>
        <p:xfrm>
          <a:off x="757238" y="1816100"/>
          <a:ext cx="1539875" cy="1376363"/>
        </p:xfrm>
        <a:graphic>
          <a:graphicData uri="http://schemas.openxmlformats.org/presentationml/2006/ole">
            <p:oleObj spid="_x0000_s33794" r:id="rId4" imgW="1661760" imgH="1734840" progId="Excel.Sheet.8">
              <p:embed/>
            </p:oleObj>
          </a:graphicData>
        </a:graphic>
      </p:graphicFrame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747713" y="1482725"/>
            <a:ext cx="149225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  <a:ea typeface="DejaVu LGC Sans" charset="0"/>
                <a:cs typeface="DejaVu LGC Sans" charset="0"/>
              </a:rPr>
              <a:t>Database D</a:t>
            </a:r>
          </a:p>
        </p:txBody>
      </p:sp>
      <p:graphicFrame>
        <p:nvGraphicFramePr>
          <p:cNvPr id="33796" name="Object 4"/>
          <p:cNvGraphicFramePr>
            <a:graphicFrameLocks noChangeAspect="1"/>
          </p:cNvGraphicFramePr>
          <p:nvPr/>
        </p:nvGraphicFramePr>
        <p:xfrm>
          <a:off x="6323013" y="1695450"/>
          <a:ext cx="1758950" cy="1428750"/>
        </p:xfrm>
        <a:graphic>
          <a:graphicData uri="http://schemas.openxmlformats.org/presentationml/2006/ole">
            <p:oleObj spid="_x0000_s33796" r:id="rId5" imgW="1614240" imgH="1734840" progId="Excel.Sheet.8">
              <p:embed/>
            </p:oleObj>
          </a:graphicData>
        </a:graphic>
      </p:graphicFrame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7010400" y="1193800"/>
            <a:ext cx="488950" cy="509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i="1">
                <a:solidFill>
                  <a:srgbClr val="000000"/>
                </a:solidFill>
                <a:ea typeface="DejaVu LGC Sans" charset="0"/>
                <a:cs typeface="DejaVu LGC Sans" charset="0"/>
              </a:rPr>
              <a:t>L</a:t>
            </a:r>
            <a:r>
              <a:rPr lang="en-GB" sz="2400" i="1" baseline="-25000">
                <a:solidFill>
                  <a:srgbClr val="000000"/>
                </a:solidFill>
                <a:ea typeface="DejaVu LGC Sans" charset="0"/>
                <a:cs typeface="DejaVu LGC Sans" charset="0"/>
              </a:rPr>
              <a:t>1</a:t>
            </a:r>
          </a:p>
        </p:txBody>
      </p:sp>
      <p:graphicFrame>
        <p:nvGraphicFramePr>
          <p:cNvPr id="33798" name="Object 6"/>
          <p:cNvGraphicFramePr>
            <a:graphicFrameLocks noChangeAspect="1"/>
          </p:cNvGraphicFramePr>
          <p:nvPr/>
        </p:nvGraphicFramePr>
        <p:xfrm>
          <a:off x="914400" y="3416300"/>
          <a:ext cx="1066800" cy="2222500"/>
        </p:xfrm>
        <a:graphic>
          <a:graphicData uri="http://schemas.openxmlformats.org/presentationml/2006/ole">
            <p:oleObj spid="_x0000_s33798" r:id="rId6" imgW="987480" imgH="2417400" progId="Excel.Sheet.8">
              <p:embed/>
            </p:oleObj>
          </a:graphicData>
        </a:graphic>
      </p:graphicFrame>
      <p:graphicFrame>
        <p:nvGraphicFramePr>
          <p:cNvPr id="33799" name="Object 7"/>
          <p:cNvGraphicFramePr>
            <a:graphicFrameLocks noChangeAspect="1"/>
          </p:cNvGraphicFramePr>
          <p:nvPr/>
        </p:nvGraphicFramePr>
        <p:xfrm>
          <a:off x="6484938" y="3836988"/>
          <a:ext cx="1504950" cy="1577975"/>
        </p:xfrm>
        <a:graphic>
          <a:graphicData uri="http://schemas.openxmlformats.org/presentationml/2006/ole">
            <p:oleObj spid="_x0000_s33799" r:id="rId7" imgW="1576080" imgH="1734840" progId="Excel.Sheet.8">
              <p:embed/>
            </p:oleObj>
          </a:graphicData>
        </a:graphic>
      </p:graphicFrame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7010400" y="3170238"/>
            <a:ext cx="455613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i="1">
                <a:solidFill>
                  <a:srgbClr val="000000"/>
                </a:solidFill>
                <a:ea typeface="DejaVu LGC Sans" charset="0"/>
                <a:cs typeface="DejaVu LGC Sans" charset="0"/>
              </a:rPr>
              <a:t>L</a:t>
            </a:r>
            <a:r>
              <a:rPr lang="en-GB" sz="2400" i="1" baseline="-25000">
                <a:solidFill>
                  <a:srgbClr val="000000"/>
                </a:solidFill>
                <a:ea typeface="DejaVu LGC Sans" charset="0"/>
                <a:cs typeface="DejaVu LGC Sans" charset="0"/>
              </a:rPr>
              <a:t>2</a:t>
            </a:r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325438" y="3848100"/>
            <a:ext cx="501650" cy="509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i="1">
                <a:solidFill>
                  <a:srgbClr val="000000"/>
                </a:solidFill>
                <a:ea typeface="DejaVu LGC Sans" charset="0"/>
                <a:cs typeface="DejaVu LGC Sans" charset="0"/>
              </a:rPr>
              <a:t>C</a:t>
            </a:r>
            <a:r>
              <a:rPr lang="en-GB" sz="2400" i="1" baseline="-25000">
                <a:solidFill>
                  <a:srgbClr val="000000"/>
                </a:solidFill>
                <a:ea typeface="DejaVu LGC Sans" charset="0"/>
                <a:cs typeface="DejaVu LGC Sans" charset="0"/>
              </a:rPr>
              <a:t>2</a:t>
            </a:r>
          </a:p>
        </p:txBody>
      </p:sp>
      <p:sp>
        <p:nvSpPr>
          <p:cNvPr id="33802" name="Text Box 10"/>
          <p:cNvSpPr txBox="1">
            <a:spLocks noChangeArrowheads="1"/>
          </p:cNvSpPr>
          <p:nvPr/>
        </p:nvSpPr>
        <p:spPr bwMode="auto">
          <a:xfrm>
            <a:off x="5553075" y="5961063"/>
            <a:ext cx="600075" cy="5095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i="1">
                <a:solidFill>
                  <a:srgbClr val="000000"/>
                </a:solidFill>
                <a:ea typeface="DejaVu LGC Sans" charset="0"/>
                <a:cs typeface="DejaVu LGC Sans" charset="0"/>
              </a:rPr>
              <a:t>C</a:t>
            </a:r>
            <a:r>
              <a:rPr lang="en-GB" sz="2400" i="1" baseline="-25000">
                <a:solidFill>
                  <a:srgbClr val="000000"/>
                </a:solidFill>
                <a:ea typeface="DejaVu LGC Sans" charset="0"/>
                <a:cs typeface="DejaVu LGC Sans" charset="0"/>
              </a:rPr>
              <a:t>3</a:t>
            </a:r>
            <a:r>
              <a:rPr lang="en-GB" sz="2400" i="1">
                <a:solidFill>
                  <a:srgbClr val="000000"/>
                </a:solidFill>
                <a:ea typeface="DejaVu LGC Sans" charset="0"/>
                <a:cs typeface="DejaVu LGC Sans" charset="0"/>
              </a:rPr>
              <a:t>’</a:t>
            </a:r>
          </a:p>
        </p:txBody>
      </p:sp>
      <p:graphicFrame>
        <p:nvGraphicFramePr>
          <p:cNvPr id="33803" name="Object 11"/>
          <p:cNvGraphicFramePr>
            <a:graphicFrameLocks noChangeAspect="1"/>
          </p:cNvGraphicFramePr>
          <p:nvPr/>
        </p:nvGraphicFramePr>
        <p:xfrm>
          <a:off x="914400" y="5668963"/>
          <a:ext cx="1125538" cy="776287"/>
        </p:xfrm>
        <a:graphic>
          <a:graphicData uri="http://schemas.openxmlformats.org/presentationml/2006/ole">
            <p:oleObj spid="_x0000_s33803" r:id="rId8" imgW="987480" imgH="711000" progId="Excel.Sheet.8">
              <p:embed/>
            </p:oleObj>
          </a:graphicData>
        </a:graphic>
      </p:graphicFrame>
      <p:graphicFrame>
        <p:nvGraphicFramePr>
          <p:cNvPr id="33804" name="Object 12"/>
          <p:cNvGraphicFramePr>
            <a:graphicFrameLocks noChangeAspect="1"/>
          </p:cNvGraphicFramePr>
          <p:nvPr/>
        </p:nvGraphicFramePr>
        <p:xfrm>
          <a:off x="6484938" y="5565775"/>
          <a:ext cx="1754187" cy="811213"/>
        </p:xfrm>
        <a:graphic>
          <a:graphicData uri="http://schemas.openxmlformats.org/presentationml/2006/ole">
            <p:oleObj spid="_x0000_s33804" r:id="rId9" imgW="1576080" imgH="701640" progId="Excel.Sheet.8">
              <p:embed/>
            </p:oleObj>
          </a:graphicData>
        </a:graphic>
      </p:graphicFrame>
      <p:sp>
        <p:nvSpPr>
          <p:cNvPr id="33805" name="Rectangle 13"/>
          <p:cNvSpPr>
            <a:spLocks noChangeArrowheads="1"/>
          </p:cNvSpPr>
          <p:nvPr/>
        </p:nvSpPr>
        <p:spPr bwMode="auto">
          <a:xfrm>
            <a:off x="4953000" y="2384425"/>
            <a:ext cx="9525" cy="9525"/>
          </a:xfrm>
          <a:prstGeom prst="rect">
            <a:avLst/>
          </a:prstGeom>
          <a:solidFill>
            <a:srgbClr val="C0C0C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3806" name="Group 14"/>
          <p:cNvGrpSpPr>
            <a:grpSpLocks/>
          </p:cNvGrpSpPr>
          <p:nvPr/>
        </p:nvGrpSpPr>
        <p:grpSpPr bwMode="auto">
          <a:xfrm>
            <a:off x="3048000" y="1857375"/>
            <a:ext cx="2513013" cy="1235075"/>
            <a:chOff x="1920" y="1170"/>
            <a:chExt cx="1583" cy="778"/>
          </a:xfrm>
        </p:grpSpPr>
        <p:sp>
          <p:nvSpPr>
            <p:cNvPr id="33807" name="Rectangle 15"/>
            <p:cNvSpPr>
              <a:spLocks noChangeArrowheads="1"/>
            </p:cNvSpPr>
            <p:nvPr/>
          </p:nvSpPr>
          <p:spPr bwMode="auto">
            <a:xfrm>
              <a:off x="1920" y="1170"/>
              <a:ext cx="336" cy="115"/>
            </a:xfrm>
            <a:prstGeom prst="rect">
              <a:avLst/>
            </a:prstGeom>
            <a:solidFill>
              <a:srgbClr val="E7F119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45720" tIns="0" rIns="45720" bIns="0"/>
            <a:lstStyle/>
            <a:p>
              <a:pPr>
                <a:lnSpc>
                  <a:spcPct val="100000"/>
                </a:lnSpc>
                <a:spcBef>
                  <a:spcPts val="300"/>
                </a:spcBef>
                <a:buClr>
                  <a:srgbClr val="EEECE1"/>
                </a:buClr>
                <a:buSzPct val="75000"/>
                <a:buFont typeface="Wingdings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b="1">
                  <a:solidFill>
                    <a:srgbClr val="000000"/>
                  </a:solidFill>
                  <a:latin typeface="Verdana" pitchFamily="32" charset="0"/>
                  <a:cs typeface="Arial" charset="0"/>
                </a:rPr>
                <a:t>TID</a:t>
              </a:r>
            </a:p>
          </p:txBody>
        </p:sp>
        <p:sp>
          <p:nvSpPr>
            <p:cNvPr id="33808" name="Rectangle 16"/>
            <p:cNvSpPr>
              <a:spLocks noChangeArrowheads="1"/>
            </p:cNvSpPr>
            <p:nvPr/>
          </p:nvSpPr>
          <p:spPr bwMode="auto">
            <a:xfrm>
              <a:off x="2256" y="1170"/>
              <a:ext cx="1248" cy="115"/>
            </a:xfrm>
            <a:prstGeom prst="rect">
              <a:avLst/>
            </a:prstGeom>
            <a:solidFill>
              <a:srgbClr val="E7F119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45720" tIns="0" rIns="45720" bIns="0"/>
            <a:lstStyle/>
            <a:p>
              <a:pPr>
                <a:lnSpc>
                  <a:spcPct val="100000"/>
                </a:lnSpc>
                <a:spcBef>
                  <a:spcPts val="300"/>
                </a:spcBef>
                <a:buClr>
                  <a:srgbClr val="EEECE1"/>
                </a:buClr>
                <a:buSzPct val="75000"/>
                <a:buFont typeface="Wingdings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b="1">
                  <a:solidFill>
                    <a:srgbClr val="000000"/>
                  </a:solidFill>
                  <a:latin typeface="Verdana" pitchFamily="32" charset="0"/>
                  <a:cs typeface="Arial" charset="0"/>
                </a:rPr>
                <a:t>Sets of itemsets</a:t>
              </a:r>
            </a:p>
          </p:txBody>
        </p:sp>
        <p:sp>
          <p:nvSpPr>
            <p:cNvPr id="33809" name="Rectangle 17"/>
            <p:cNvSpPr>
              <a:spLocks noChangeArrowheads="1"/>
            </p:cNvSpPr>
            <p:nvPr/>
          </p:nvSpPr>
          <p:spPr bwMode="auto">
            <a:xfrm>
              <a:off x="1920" y="1285"/>
              <a:ext cx="336" cy="168"/>
            </a:xfrm>
            <a:prstGeom prst="rect">
              <a:avLst/>
            </a:prstGeom>
            <a:solidFill>
              <a:srgbClr val="800080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45720" tIns="0" rIns="45720" bIns="0"/>
            <a:lstStyle/>
            <a:p>
              <a:pPr>
                <a:lnSpc>
                  <a:spcPct val="100000"/>
                </a:lnSpc>
                <a:spcBef>
                  <a:spcPts val="300"/>
                </a:spcBef>
                <a:buClr>
                  <a:srgbClr val="EEECE1"/>
                </a:buClr>
                <a:buSzPct val="75000"/>
                <a:buFont typeface="Wingdings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b="1">
                  <a:solidFill>
                    <a:srgbClr val="000000"/>
                  </a:solidFill>
                  <a:latin typeface="Verdana" pitchFamily="32" charset="0"/>
                  <a:cs typeface="Arial" charset="0"/>
                </a:rPr>
                <a:t>100</a:t>
              </a:r>
            </a:p>
          </p:txBody>
        </p:sp>
        <p:sp>
          <p:nvSpPr>
            <p:cNvPr id="33810" name="Rectangle 18"/>
            <p:cNvSpPr>
              <a:spLocks noChangeArrowheads="1"/>
            </p:cNvSpPr>
            <p:nvPr/>
          </p:nvSpPr>
          <p:spPr bwMode="auto">
            <a:xfrm>
              <a:off x="2256" y="1285"/>
              <a:ext cx="1248" cy="168"/>
            </a:xfrm>
            <a:prstGeom prst="rect">
              <a:avLst/>
            </a:prstGeom>
            <a:solidFill>
              <a:srgbClr val="800080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45720" tIns="0" rIns="45720" bIns="0"/>
            <a:lstStyle/>
            <a:p>
              <a:pPr>
                <a:lnSpc>
                  <a:spcPct val="100000"/>
                </a:lnSpc>
                <a:spcBef>
                  <a:spcPts val="300"/>
                </a:spcBef>
                <a:buClr>
                  <a:srgbClr val="EEECE1"/>
                </a:buClr>
                <a:buSzPct val="75000"/>
                <a:buFont typeface="Wingdings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b="1">
                  <a:solidFill>
                    <a:srgbClr val="000000"/>
                  </a:solidFill>
                  <a:latin typeface="Verdana" pitchFamily="32" charset="0"/>
                  <a:cs typeface="Arial" charset="0"/>
                </a:rPr>
                <a:t>{{1},{3},{4}}</a:t>
              </a:r>
            </a:p>
          </p:txBody>
        </p:sp>
        <p:sp>
          <p:nvSpPr>
            <p:cNvPr id="33811" name="Rectangle 19"/>
            <p:cNvSpPr>
              <a:spLocks noChangeArrowheads="1"/>
            </p:cNvSpPr>
            <p:nvPr/>
          </p:nvSpPr>
          <p:spPr bwMode="auto">
            <a:xfrm>
              <a:off x="1920" y="1453"/>
              <a:ext cx="336" cy="169"/>
            </a:xfrm>
            <a:prstGeom prst="rect">
              <a:avLst/>
            </a:prstGeom>
            <a:solidFill>
              <a:srgbClr val="800080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45720" tIns="0" rIns="45720" bIns="0"/>
            <a:lstStyle/>
            <a:p>
              <a:pPr>
                <a:lnSpc>
                  <a:spcPct val="100000"/>
                </a:lnSpc>
                <a:spcBef>
                  <a:spcPts val="300"/>
                </a:spcBef>
                <a:buClr>
                  <a:srgbClr val="EEECE1"/>
                </a:buClr>
                <a:buSzPct val="75000"/>
                <a:buFont typeface="Wingdings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b="1">
                  <a:solidFill>
                    <a:srgbClr val="000000"/>
                  </a:solidFill>
                  <a:latin typeface="Verdana" pitchFamily="32" charset="0"/>
                  <a:cs typeface="Arial" charset="0"/>
                </a:rPr>
                <a:t>200</a:t>
              </a:r>
            </a:p>
          </p:txBody>
        </p:sp>
        <p:sp>
          <p:nvSpPr>
            <p:cNvPr id="33812" name="Rectangle 20"/>
            <p:cNvSpPr>
              <a:spLocks noChangeArrowheads="1"/>
            </p:cNvSpPr>
            <p:nvPr/>
          </p:nvSpPr>
          <p:spPr bwMode="auto">
            <a:xfrm>
              <a:off x="2256" y="1453"/>
              <a:ext cx="1248" cy="169"/>
            </a:xfrm>
            <a:prstGeom prst="rect">
              <a:avLst/>
            </a:prstGeom>
            <a:solidFill>
              <a:srgbClr val="800080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45720" tIns="0" rIns="45720" bIns="0"/>
            <a:lstStyle/>
            <a:p>
              <a:pPr>
                <a:lnSpc>
                  <a:spcPct val="100000"/>
                </a:lnSpc>
                <a:spcBef>
                  <a:spcPts val="300"/>
                </a:spcBef>
                <a:buClr>
                  <a:srgbClr val="EEECE1"/>
                </a:buClr>
                <a:buSzPct val="75000"/>
                <a:buFont typeface="Wingdings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b="1">
                  <a:solidFill>
                    <a:srgbClr val="000000"/>
                  </a:solidFill>
                  <a:latin typeface="Verdana" pitchFamily="32" charset="0"/>
                  <a:cs typeface="Arial" charset="0"/>
                </a:rPr>
                <a:t>{{2},{3},{5}}</a:t>
              </a:r>
            </a:p>
          </p:txBody>
        </p:sp>
        <p:sp>
          <p:nvSpPr>
            <p:cNvPr id="33813" name="Rectangle 21"/>
            <p:cNvSpPr>
              <a:spLocks noChangeArrowheads="1"/>
            </p:cNvSpPr>
            <p:nvPr/>
          </p:nvSpPr>
          <p:spPr bwMode="auto">
            <a:xfrm>
              <a:off x="1920" y="1622"/>
              <a:ext cx="336" cy="169"/>
            </a:xfrm>
            <a:prstGeom prst="rect">
              <a:avLst/>
            </a:prstGeom>
            <a:solidFill>
              <a:srgbClr val="800080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45720" tIns="0" rIns="45720" bIns="0"/>
            <a:lstStyle/>
            <a:p>
              <a:pPr>
                <a:lnSpc>
                  <a:spcPct val="100000"/>
                </a:lnSpc>
                <a:spcBef>
                  <a:spcPts val="300"/>
                </a:spcBef>
                <a:buClr>
                  <a:srgbClr val="EEECE1"/>
                </a:buClr>
                <a:buSzPct val="75000"/>
                <a:buFont typeface="Wingdings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b="1">
                  <a:solidFill>
                    <a:srgbClr val="000000"/>
                  </a:solidFill>
                  <a:latin typeface="Verdana" pitchFamily="32" charset="0"/>
                  <a:cs typeface="Arial" charset="0"/>
                </a:rPr>
                <a:t>300</a:t>
              </a:r>
            </a:p>
          </p:txBody>
        </p:sp>
        <p:sp>
          <p:nvSpPr>
            <p:cNvPr id="33814" name="Rectangle 22"/>
            <p:cNvSpPr>
              <a:spLocks noChangeArrowheads="1"/>
            </p:cNvSpPr>
            <p:nvPr/>
          </p:nvSpPr>
          <p:spPr bwMode="auto">
            <a:xfrm>
              <a:off x="2256" y="1622"/>
              <a:ext cx="1248" cy="169"/>
            </a:xfrm>
            <a:prstGeom prst="rect">
              <a:avLst/>
            </a:prstGeom>
            <a:solidFill>
              <a:srgbClr val="800080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45720" tIns="0" rIns="45720" bIns="0"/>
            <a:lstStyle/>
            <a:p>
              <a:pPr>
                <a:lnSpc>
                  <a:spcPct val="100000"/>
                </a:lnSpc>
                <a:spcBef>
                  <a:spcPts val="300"/>
                </a:spcBef>
                <a:buClr>
                  <a:srgbClr val="EEECE1"/>
                </a:buClr>
                <a:buSzPct val="75000"/>
                <a:buFont typeface="Wingdings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b="1">
                  <a:solidFill>
                    <a:srgbClr val="000000"/>
                  </a:solidFill>
                  <a:latin typeface="Verdana" pitchFamily="32" charset="0"/>
                  <a:cs typeface="Arial" charset="0"/>
                </a:rPr>
                <a:t>{{1},{2},{3},{5}}</a:t>
              </a:r>
            </a:p>
          </p:txBody>
        </p:sp>
        <p:sp>
          <p:nvSpPr>
            <p:cNvPr id="33815" name="Rectangle 23"/>
            <p:cNvSpPr>
              <a:spLocks noChangeArrowheads="1"/>
            </p:cNvSpPr>
            <p:nvPr/>
          </p:nvSpPr>
          <p:spPr bwMode="auto">
            <a:xfrm>
              <a:off x="1920" y="1791"/>
              <a:ext cx="336" cy="158"/>
            </a:xfrm>
            <a:prstGeom prst="rect">
              <a:avLst/>
            </a:prstGeom>
            <a:solidFill>
              <a:srgbClr val="800080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45720" tIns="0" rIns="45720" bIns="0"/>
            <a:lstStyle/>
            <a:p>
              <a:pPr>
                <a:lnSpc>
                  <a:spcPct val="100000"/>
                </a:lnSpc>
                <a:spcBef>
                  <a:spcPts val="300"/>
                </a:spcBef>
                <a:buClr>
                  <a:srgbClr val="EEECE1"/>
                </a:buClr>
                <a:buSzPct val="75000"/>
                <a:buFont typeface="Wingdings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b="1">
                  <a:solidFill>
                    <a:srgbClr val="000000"/>
                  </a:solidFill>
                  <a:latin typeface="Verdana" pitchFamily="32" charset="0"/>
                  <a:cs typeface="Arial" charset="0"/>
                </a:rPr>
                <a:t>400</a:t>
              </a:r>
            </a:p>
          </p:txBody>
        </p:sp>
        <p:sp>
          <p:nvSpPr>
            <p:cNvPr id="33816" name="Rectangle 24"/>
            <p:cNvSpPr>
              <a:spLocks noChangeArrowheads="1"/>
            </p:cNvSpPr>
            <p:nvPr/>
          </p:nvSpPr>
          <p:spPr bwMode="auto">
            <a:xfrm>
              <a:off x="2256" y="1791"/>
              <a:ext cx="1248" cy="158"/>
            </a:xfrm>
            <a:prstGeom prst="rect">
              <a:avLst/>
            </a:prstGeom>
            <a:solidFill>
              <a:srgbClr val="800080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45720" tIns="0" rIns="45720" bIns="0"/>
            <a:lstStyle/>
            <a:p>
              <a:pPr>
                <a:lnSpc>
                  <a:spcPct val="100000"/>
                </a:lnSpc>
                <a:spcBef>
                  <a:spcPts val="300"/>
                </a:spcBef>
                <a:buClr>
                  <a:srgbClr val="EEECE1"/>
                </a:buClr>
                <a:buSzPct val="75000"/>
                <a:buFont typeface="Wingdings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b="1">
                  <a:solidFill>
                    <a:srgbClr val="000000"/>
                  </a:solidFill>
                  <a:latin typeface="Verdana" pitchFamily="32" charset="0"/>
                  <a:cs typeface="Arial" charset="0"/>
                </a:rPr>
                <a:t>{{2},{5}}</a:t>
              </a:r>
            </a:p>
          </p:txBody>
        </p:sp>
        <p:sp>
          <p:nvSpPr>
            <p:cNvPr id="33817" name="Line 25"/>
            <p:cNvSpPr>
              <a:spLocks noChangeShapeType="1"/>
            </p:cNvSpPr>
            <p:nvPr/>
          </p:nvSpPr>
          <p:spPr bwMode="auto">
            <a:xfrm>
              <a:off x="2256" y="1170"/>
              <a:ext cx="1" cy="779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18" name="Line 26"/>
            <p:cNvSpPr>
              <a:spLocks noChangeShapeType="1"/>
            </p:cNvSpPr>
            <p:nvPr/>
          </p:nvSpPr>
          <p:spPr bwMode="auto">
            <a:xfrm>
              <a:off x="1920" y="1285"/>
              <a:ext cx="1584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19" name="Line 27"/>
            <p:cNvSpPr>
              <a:spLocks noChangeShapeType="1"/>
            </p:cNvSpPr>
            <p:nvPr/>
          </p:nvSpPr>
          <p:spPr bwMode="auto">
            <a:xfrm>
              <a:off x="1920" y="1453"/>
              <a:ext cx="1584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20" name="Line 28"/>
            <p:cNvSpPr>
              <a:spLocks noChangeShapeType="1"/>
            </p:cNvSpPr>
            <p:nvPr/>
          </p:nvSpPr>
          <p:spPr bwMode="auto">
            <a:xfrm>
              <a:off x="1920" y="1622"/>
              <a:ext cx="1584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21" name="Line 29"/>
            <p:cNvSpPr>
              <a:spLocks noChangeShapeType="1"/>
            </p:cNvSpPr>
            <p:nvPr/>
          </p:nvSpPr>
          <p:spPr bwMode="auto">
            <a:xfrm>
              <a:off x="1920" y="1791"/>
              <a:ext cx="1584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22" name="Line 30"/>
            <p:cNvSpPr>
              <a:spLocks noChangeShapeType="1"/>
            </p:cNvSpPr>
            <p:nvPr/>
          </p:nvSpPr>
          <p:spPr bwMode="auto">
            <a:xfrm>
              <a:off x="1920" y="1170"/>
              <a:ext cx="1" cy="779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23" name="Line 31"/>
            <p:cNvSpPr>
              <a:spLocks noChangeShapeType="1"/>
            </p:cNvSpPr>
            <p:nvPr/>
          </p:nvSpPr>
          <p:spPr bwMode="auto">
            <a:xfrm>
              <a:off x="3504" y="1170"/>
              <a:ext cx="1" cy="779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24" name="Line 32"/>
            <p:cNvSpPr>
              <a:spLocks noChangeShapeType="1"/>
            </p:cNvSpPr>
            <p:nvPr/>
          </p:nvSpPr>
          <p:spPr bwMode="auto">
            <a:xfrm>
              <a:off x="1920" y="1170"/>
              <a:ext cx="1584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25" name="Line 33"/>
            <p:cNvSpPr>
              <a:spLocks noChangeShapeType="1"/>
            </p:cNvSpPr>
            <p:nvPr/>
          </p:nvSpPr>
          <p:spPr bwMode="auto">
            <a:xfrm>
              <a:off x="1920" y="1949"/>
              <a:ext cx="1584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826" name="Text Box 34"/>
          <p:cNvSpPr txBox="1">
            <a:spLocks noChangeArrowheads="1"/>
          </p:cNvSpPr>
          <p:nvPr/>
        </p:nvSpPr>
        <p:spPr bwMode="auto">
          <a:xfrm>
            <a:off x="3863975" y="1333500"/>
            <a:ext cx="704850" cy="509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i="1">
                <a:solidFill>
                  <a:srgbClr val="000000"/>
                </a:solidFill>
                <a:ea typeface="DejaVu LGC Sans" charset="0"/>
                <a:cs typeface="DejaVu LGC Sans" charset="0"/>
              </a:rPr>
              <a:t>C</a:t>
            </a:r>
            <a:r>
              <a:rPr lang="en-GB" sz="2400" i="1" baseline="-25000">
                <a:solidFill>
                  <a:srgbClr val="000000"/>
                </a:solidFill>
                <a:ea typeface="DejaVu LGC Sans" charset="0"/>
                <a:cs typeface="DejaVu LGC Sans" charset="0"/>
              </a:rPr>
              <a:t>1</a:t>
            </a:r>
            <a:r>
              <a:rPr lang="en-GB" sz="2400" i="1">
                <a:solidFill>
                  <a:srgbClr val="000000"/>
                </a:solidFill>
                <a:ea typeface="DejaVu LGC Sans" charset="0"/>
                <a:cs typeface="DejaVu LGC Sans" charset="0"/>
              </a:rPr>
              <a:t>’</a:t>
            </a:r>
          </a:p>
        </p:txBody>
      </p:sp>
      <p:grpSp>
        <p:nvGrpSpPr>
          <p:cNvPr id="33827" name="Group 35"/>
          <p:cNvGrpSpPr>
            <a:grpSpLocks/>
          </p:cNvGrpSpPr>
          <p:nvPr/>
        </p:nvGrpSpPr>
        <p:grpSpPr bwMode="auto">
          <a:xfrm>
            <a:off x="2795588" y="3805238"/>
            <a:ext cx="2789237" cy="1333500"/>
            <a:chOff x="1761" y="2397"/>
            <a:chExt cx="1757" cy="840"/>
          </a:xfrm>
        </p:grpSpPr>
        <p:sp>
          <p:nvSpPr>
            <p:cNvPr id="33828" name="Rectangle 36"/>
            <p:cNvSpPr>
              <a:spLocks noChangeArrowheads="1"/>
            </p:cNvSpPr>
            <p:nvPr/>
          </p:nvSpPr>
          <p:spPr bwMode="auto">
            <a:xfrm>
              <a:off x="1761" y="2397"/>
              <a:ext cx="372" cy="115"/>
            </a:xfrm>
            <a:prstGeom prst="rect">
              <a:avLst/>
            </a:prstGeom>
            <a:solidFill>
              <a:srgbClr val="E7F119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45720" tIns="0" rIns="45720" bIns="0"/>
            <a:lstStyle/>
            <a:p>
              <a:pPr>
                <a:lnSpc>
                  <a:spcPct val="100000"/>
                </a:lnSpc>
                <a:spcBef>
                  <a:spcPts val="300"/>
                </a:spcBef>
                <a:buClr>
                  <a:srgbClr val="EEECE1"/>
                </a:buClr>
                <a:buSzPct val="75000"/>
                <a:buFont typeface="Wingdings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b="1">
                  <a:solidFill>
                    <a:srgbClr val="000000"/>
                  </a:solidFill>
                  <a:latin typeface="Verdana" pitchFamily="32" charset="0"/>
                  <a:cs typeface="Arial" charset="0"/>
                </a:rPr>
                <a:t>TID</a:t>
              </a:r>
            </a:p>
          </p:txBody>
        </p:sp>
        <p:sp>
          <p:nvSpPr>
            <p:cNvPr id="33829" name="Rectangle 37"/>
            <p:cNvSpPr>
              <a:spLocks noChangeArrowheads="1"/>
            </p:cNvSpPr>
            <p:nvPr/>
          </p:nvSpPr>
          <p:spPr bwMode="auto">
            <a:xfrm>
              <a:off x="2133" y="2397"/>
              <a:ext cx="1386" cy="115"/>
            </a:xfrm>
            <a:prstGeom prst="rect">
              <a:avLst/>
            </a:prstGeom>
            <a:solidFill>
              <a:srgbClr val="E7F119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45720" tIns="0" rIns="45720" bIns="0"/>
            <a:lstStyle/>
            <a:p>
              <a:pPr>
                <a:lnSpc>
                  <a:spcPct val="100000"/>
                </a:lnSpc>
                <a:spcBef>
                  <a:spcPts val="300"/>
                </a:spcBef>
                <a:buClr>
                  <a:srgbClr val="EEECE1"/>
                </a:buClr>
                <a:buSzPct val="75000"/>
                <a:buFont typeface="Wingdings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b="1">
                  <a:solidFill>
                    <a:srgbClr val="000000"/>
                  </a:solidFill>
                  <a:latin typeface="Verdana" pitchFamily="32" charset="0"/>
                  <a:cs typeface="Arial" charset="0"/>
                </a:rPr>
                <a:t>Sets of itemsets</a:t>
              </a:r>
            </a:p>
          </p:txBody>
        </p:sp>
        <p:sp>
          <p:nvSpPr>
            <p:cNvPr id="33830" name="Rectangle 38"/>
            <p:cNvSpPr>
              <a:spLocks noChangeArrowheads="1"/>
            </p:cNvSpPr>
            <p:nvPr/>
          </p:nvSpPr>
          <p:spPr bwMode="auto">
            <a:xfrm>
              <a:off x="1761" y="2512"/>
              <a:ext cx="372" cy="168"/>
            </a:xfrm>
            <a:prstGeom prst="rect">
              <a:avLst/>
            </a:prstGeom>
            <a:solidFill>
              <a:srgbClr val="800080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45720" tIns="0" rIns="45720" bIns="0"/>
            <a:lstStyle/>
            <a:p>
              <a:pPr>
                <a:lnSpc>
                  <a:spcPct val="100000"/>
                </a:lnSpc>
                <a:spcBef>
                  <a:spcPts val="300"/>
                </a:spcBef>
                <a:buClr>
                  <a:srgbClr val="EEECE1"/>
                </a:buClr>
                <a:buSzPct val="75000"/>
                <a:buFont typeface="Wingdings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b="1">
                  <a:solidFill>
                    <a:srgbClr val="000000"/>
                  </a:solidFill>
                  <a:latin typeface="Verdana" pitchFamily="32" charset="0"/>
                  <a:cs typeface="Arial" charset="0"/>
                </a:rPr>
                <a:t>100</a:t>
              </a:r>
            </a:p>
          </p:txBody>
        </p:sp>
        <p:sp>
          <p:nvSpPr>
            <p:cNvPr id="33831" name="Rectangle 39"/>
            <p:cNvSpPr>
              <a:spLocks noChangeArrowheads="1"/>
            </p:cNvSpPr>
            <p:nvPr/>
          </p:nvSpPr>
          <p:spPr bwMode="auto">
            <a:xfrm>
              <a:off x="2133" y="2512"/>
              <a:ext cx="1386" cy="168"/>
            </a:xfrm>
            <a:prstGeom prst="rect">
              <a:avLst/>
            </a:prstGeom>
            <a:solidFill>
              <a:srgbClr val="800080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45720" tIns="0" rIns="45720" bIns="0"/>
            <a:lstStyle/>
            <a:p>
              <a:pPr>
                <a:lnSpc>
                  <a:spcPct val="100000"/>
                </a:lnSpc>
                <a:spcBef>
                  <a:spcPts val="300"/>
                </a:spcBef>
                <a:buClr>
                  <a:srgbClr val="EEECE1"/>
                </a:buClr>
                <a:buSzPct val="75000"/>
                <a:buFont typeface="Wingdings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b="1">
                  <a:solidFill>
                    <a:srgbClr val="000000"/>
                  </a:solidFill>
                  <a:latin typeface="Verdana" pitchFamily="32" charset="0"/>
                  <a:cs typeface="Arial" charset="0"/>
                </a:rPr>
                <a:t>{{1 3}}</a:t>
              </a:r>
            </a:p>
          </p:txBody>
        </p:sp>
        <p:sp>
          <p:nvSpPr>
            <p:cNvPr id="33832" name="Rectangle 40"/>
            <p:cNvSpPr>
              <a:spLocks noChangeArrowheads="1"/>
            </p:cNvSpPr>
            <p:nvPr/>
          </p:nvSpPr>
          <p:spPr bwMode="auto">
            <a:xfrm>
              <a:off x="1761" y="2680"/>
              <a:ext cx="372" cy="169"/>
            </a:xfrm>
            <a:prstGeom prst="rect">
              <a:avLst/>
            </a:prstGeom>
            <a:solidFill>
              <a:srgbClr val="800080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45720" tIns="0" rIns="45720" bIns="0"/>
            <a:lstStyle/>
            <a:p>
              <a:pPr>
                <a:lnSpc>
                  <a:spcPct val="100000"/>
                </a:lnSpc>
                <a:spcBef>
                  <a:spcPts val="300"/>
                </a:spcBef>
                <a:buClr>
                  <a:srgbClr val="EEECE1"/>
                </a:buClr>
                <a:buSzPct val="75000"/>
                <a:buFont typeface="Wingdings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b="1">
                  <a:solidFill>
                    <a:srgbClr val="000000"/>
                  </a:solidFill>
                  <a:latin typeface="Verdana" pitchFamily="32" charset="0"/>
                  <a:cs typeface="Arial" charset="0"/>
                </a:rPr>
                <a:t>200</a:t>
              </a:r>
            </a:p>
          </p:txBody>
        </p:sp>
        <p:sp>
          <p:nvSpPr>
            <p:cNvPr id="33833" name="Rectangle 41"/>
            <p:cNvSpPr>
              <a:spLocks noChangeArrowheads="1"/>
            </p:cNvSpPr>
            <p:nvPr/>
          </p:nvSpPr>
          <p:spPr bwMode="auto">
            <a:xfrm>
              <a:off x="2133" y="2680"/>
              <a:ext cx="1386" cy="169"/>
            </a:xfrm>
            <a:prstGeom prst="rect">
              <a:avLst/>
            </a:prstGeom>
            <a:solidFill>
              <a:srgbClr val="800080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45720" tIns="0" rIns="45720" bIns="0"/>
            <a:lstStyle/>
            <a:p>
              <a:pPr>
                <a:lnSpc>
                  <a:spcPct val="100000"/>
                </a:lnSpc>
                <a:spcBef>
                  <a:spcPts val="300"/>
                </a:spcBef>
                <a:buClr>
                  <a:srgbClr val="EEECE1"/>
                </a:buClr>
                <a:buSzPct val="75000"/>
                <a:buFont typeface="Wingdings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b="1">
                  <a:solidFill>
                    <a:srgbClr val="000000"/>
                  </a:solidFill>
                  <a:latin typeface="Verdana" pitchFamily="32" charset="0"/>
                  <a:cs typeface="Arial" charset="0"/>
                </a:rPr>
                <a:t>{{2 3},{2 5},{3 5}}</a:t>
              </a:r>
            </a:p>
          </p:txBody>
        </p:sp>
        <p:sp>
          <p:nvSpPr>
            <p:cNvPr id="33834" name="Rectangle 42"/>
            <p:cNvSpPr>
              <a:spLocks noChangeArrowheads="1"/>
            </p:cNvSpPr>
            <p:nvPr/>
          </p:nvSpPr>
          <p:spPr bwMode="auto">
            <a:xfrm>
              <a:off x="1761" y="2849"/>
              <a:ext cx="372" cy="231"/>
            </a:xfrm>
            <a:prstGeom prst="rect">
              <a:avLst/>
            </a:prstGeom>
            <a:solidFill>
              <a:srgbClr val="800080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45720" tIns="0" rIns="45720" bIns="0"/>
            <a:lstStyle/>
            <a:p>
              <a:pPr>
                <a:lnSpc>
                  <a:spcPct val="100000"/>
                </a:lnSpc>
                <a:spcBef>
                  <a:spcPts val="300"/>
                </a:spcBef>
                <a:buClr>
                  <a:srgbClr val="EEECE1"/>
                </a:buClr>
                <a:buSzPct val="75000"/>
                <a:buFont typeface="Wingdings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b="1">
                  <a:solidFill>
                    <a:srgbClr val="000000"/>
                  </a:solidFill>
                  <a:latin typeface="Verdana" pitchFamily="32" charset="0"/>
                  <a:cs typeface="Arial" charset="0"/>
                </a:rPr>
                <a:t>300</a:t>
              </a:r>
            </a:p>
          </p:txBody>
        </p:sp>
        <p:sp>
          <p:nvSpPr>
            <p:cNvPr id="33835" name="Rectangle 43"/>
            <p:cNvSpPr>
              <a:spLocks noChangeArrowheads="1"/>
            </p:cNvSpPr>
            <p:nvPr/>
          </p:nvSpPr>
          <p:spPr bwMode="auto">
            <a:xfrm>
              <a:off x="2133" y="2849"/>
              <a:ext cx="1386" cy="231"/>
            </a:xfrm>
            <a:prstGeom prst="rect">
              <a:avLst/>
            </a:prstGeom>
            <a:solidFill>
              <a:srgbClr val="800080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45720" tIns="0" rIns="45720" bIns="0"/>
            <a:lstStyle/>
            <a:p>
              <a:pPr>
                <a:lnSpc>
                  <a:spcPct val="100000"/>
                </a:lnSpc>
                <a:spcBef>
                  <a:spcPts val="300"/>
                </a:spcBef>
                <a:buClr>
                  <a:srgbClr val="EEECE1"/>
                </a:buClr>
                <a:buSzPct val="75000"/>
                <a:buFont typeface="Wingdings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b="1">
                  <a:solidFill>
                    <a:srgbClr val="000000"/>
                  </a:solidFill>
                  <a:latin typeface="Verdana" pitchFamily="32" charset="0"/>
                  <a:cs typeface="Arial" charset="0"/>
                </a:rPr>
                <a:t>{{1 2},{1 3},{1 5},   {2 3},{2 5},{3 5}}</a:t>
              </a:r>
            </a:p>
          </p:txBody>
        </p:sp>
        <p:sp>
          <p:nvSpPr>
            <p:cNvPr id="33836" name="Rectangle 44"/>
            <p:cNvSpPr>
              <a:spLocks noChangeArrowheads="1"/>
            </p:cNvSpPr>
            <p:nvPr/>
          </p:nvSpPr>
          <p:spPr bwMode="auto">
            <a:xfrm>
              <a:off x="1761" y="3080"/>
              <a:ext cx="372" cy="158"/>
            </a:xfrm>
            <a:prstGeom prst="rect">
              <a:avLst/>
            </a:prstGeom>
            <a:solidFill>
              <a:srgbClr val="800080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45720" tIns="0" rIns="45720" bIns="0"/>
            <a:lstStyle/>
            <a:p>
              <a:pPr>
                <a:lnSpc>
                  <a:spcPct val="100000"/>
                </a:lnSpc>
                <a:spcBef>
                  <a:spcPts val="300"/>
                </a:spcBef>
                <a:buClr>
                  <a:srgbClr val="EEECE1"/>
                </a:buClr>
                <a:buSzPct val="75000"/>
                <a:buFont typeface="Wingdings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b="1">
                  <a:solidFill>
                    <a:srgbClr val="000000"/>
                  </a:solidFill>
                  <a:latin typeface="Verdana" pitchFamily="32" charset="0"/>
                  <a:cs typeface="Arial" charset="0"/>
                </a:rPr>
                <a:t>400</a:t>
              </a:r>
            </a:p>
          </p:txBody>
        </p:sp>
        <p:sp>
          <p:nvSpPr>
            <p:cNvPr id="33837" name="Rectangle 45"/>
            <p:cNvSpPr>
              <a:spLocks noChangeArrowheads="1"/>
            </p:cNvSpPr>
            <p:nvPr/>
          </p:nvSpPr>
          <p:spPr bwMode="auto">
            <a:xfrm>
              <a:off x="2133" y="3080"/>
              <a:ext cx="1386" cy="158"/>
            </a:xfrm>
            <a:prstGeom prst="rect">
              <a:avLst/>
            </a:prstGeom>
            <a:solidFill>
              <a:srgbClr val="800080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45720" tIns="0" rIns="45720" bIns="0"/>
            <a:lstStyle/>
            <a:p>
              <a:pPr>
                <a:lnSpc>
                  <a:spcPct val="100000"/>
                </a:lnSpc>
                <a:spcBef>
                  <a:spcPts val="300"/>
                </a:spcBef>
                <a:buClr>
                  <a:srgbClr val="EEECE1"/>
                </a:buClr>
                <a:buSzPct val="75000"/>
                <a:buFont typeface="Wingdings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b="1">
                  <a:solidFill>
                    <a:srgbClr val="000000"/>
                  </a:solidFill>
                  <a:latin typeface="Verdana" pitchFamily="32" charset="0"/>
                  <a:cs typeface="Arial" charset="0"/>
                </a:rPr>
                <a:t>{{2 5}}</a:t>
              </a:r>
            </a:p>
          </p:txBody>
        </p:sp>
        <p:sp>
          <p:nvSpPr>
            <p:cNvPr id="33838" name="Line 46"/>
            <p:cNvSpPr>
              <a:spLocks noChangeShapeType="1"/>
            </p:cNvSpPr>
            <p:nvPr/>
          </p:nvSpPr>
          <p:spPr bwMode="auto">
            <a:xfrm>
              <a:off x="2133" y="2397"/>
              <a:ext cx="1" cy="84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39" name="Line 47"/>
            <p:cNvSpPr>
              <a:spLocks noChangeShapeType="1"/>
            </p:cNvSpPr>
            <p:nvPr/>
          </p:nvSpPr>
          <p:spPr bwMode="auto">
            <a:xfrm>
              <a:off x="1761" y="2512"/>
              <a:ext cx="1758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40" name="Line 48"/>
            <p:cNvSpPr>
              <a:spLocks noChangeShapeType="1"/>
            </p:cNvSpPr>
            <p:nvPr/>
          </p:nvSpPr>
          <p:spPr bwMode="auto">
            <a:xfrm>
              <a:off x="1761" y="2680"/>
              <a:ext cx="1758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41" name="Line 49"/>
            <p:cNvSpPr>
              <a:spLocks noChangeShapeType="1"/>
            </p:cNvSpPr>
            <p:nvPr/>
          </p:nvSpPr>
          <p:spPr bwMode="auto">
            <a:xfrm>
              <a:off x="1761" y="2849"/>
              <a:ext cx="1758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42" name="Line 50"/>
            <p:cNvSpPr>
              <a:spLocks noChangeShapeType="1"/>
            </p:cNvSpPr>
            <p:nvPr/>
          </p:nvSpPr>
          <p:spPr bwMode="auto">
            <a:xfrm>
              <a:off x="1761" y="3080"/>
              <a:ext cx="1758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43" name="Line 51"/>
            <p:cNvSpPr>
              <a:spLocks noChangeShapeType="1"/>
            </p:cNvSpPr>
            <p:nvPr/>
          </p:nvSpPr>
          <p:spPr bwMode="auto">
            <a:xfrm>
              <a:off x="1761" y="2397"/>
              <a:ext cx="1" cy="84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44" name="Line 52"/>
            <p:cNvSpPr>
              <a:spLocks noChangeShapeType="1"/>
            </p:cNvSpPr>
            <p:nvPr/>
          </p:nvSpPr>
          <p:spPr bwMode="auto">
            <a:xfrm>
              <a:off x="3519" y="2397"/>
              <a:ext cx="1" cy="84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45" name="Line 53"/>
            <p:cNvSpPr>
              <a:spLocks noChangeShapeType="1"/>
            </p:cNvSpPr>
            <p:nvPr/>
          </p:nvSpPr>
          <p:spPr bwMode="auto">
            <a:xfrm>
              <a:off x="1761" y="2397"/>
              <a:ext cx="1758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46" name="Line 54"/>
            <p:cNvSpPr>
              <a:spLocks noChangeShapeType="1"/>
            </p:cNvSpPr>
            <p:nvPr/>
          </p:nvSpPr>
          <p:spPr bwMode="auto">
            <a:xfrm>
              <a:off x="1761" y="3238"/>
              <a:ext cx="1758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847" name="Text Box 55"/>
          <p:cNvSpPr txBox="1">
            <a:spLocks noChangeArrowheads="1"/>
          </p:cNvSpPr>
          <p:nvPr/>
        </p:nvSpPr>
        <p:spPr bwMode="auto">
          <a:xfrm>
            <a:off x="3348038" y="3173413"/>
            <a:ext cx="704850" cy="46384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i="1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C</a:t>
            </a:r>
            <a:r>
              <a:rPr lang="en-GB" sz="2400" i="1" baseline="-250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2</a:t>
            </a:r>
            <a:r>
              <a:rPr lang="en-GB" sz="2400" i="1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’</a:t>
            </a:r>
            <a:endParaRPr lang="en-GB" sz="2400" i="1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33848" name="Line 56"/>
          <p:cNvSpPr>
            <a:spLocks noChangeShapeType="1"/>
          </p:cNvSpPr>
          <p:nvPr/>
        </p:nvSpPr>
        <p:spPr bwMode="auto">
          <a:xfrm>
            <a:off x="5586413" y="2336800"/>
            <a:ext cx="647700" cy="1588"/>
          </a:xfrm>
          <a:prstGeom prst="line">
            <a:avLst/>
          </a:prstGeom>
          <a:noFill/>
          <a:ln w="1908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49" name="Line 57"/>
          <p:cNvSpPr>
            <a:spLocks noChangeShapeType="1"/>
          </p:cNvSpPr>
          <p:nvPr/>
        </p:nvSpPr>
        <p:spPr bwMode="auto">
          <a:xfrm>
            <a:off x="1981200" y="4487863"/>
            <a:ext cx="647700" cy="1587"/>
          </a:xfrm>
          <a:prstGeom prst="line">
            <a:avLst/>
          </a:prstGeom>
          <a:noFill/>
          <a:ln w="1908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50" name="Line 58"/>
          <p:cNvSpPr>
            <a:spLocks noChangeShapeType="1"/>
          </p:cNvSpPr>
          <p:nvPr/>
        </p:nvSpPr>
        <p:spPr bwMode="auto">
          <a:xfrm>
            <a:off x="5586413" y="4487863"/>
            <a:ext cx="647700" cy="1587"/>
          </a:xfrm>
          <a:prstGeom prst="line">
            <a:avLst/>
          </a:prstGeom>
          <a:noFill/>
          <a:ln w="1908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51" name="Text Box 59"/>
          <p:cNvSpPr txBox="1">
            <a:spLocks noChangeArrowheads="1"/>
          </p:cNvSpPr>
          <p:nvPr/>
        </p:nvSpPr>
        <p:spPr bwMode="auto">
          <a:xfrm>
            <a:off x="261938" y="5641975"/>
            <a:ext cx="501650" cy="509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i="1">
                <a:solidFill>
                  <a:srgbClr val="000000"/>
                </a:solidFill>
                <a:ea typeface="DejaVu LGC Sans" charset="0"/>
                <a:cs typeface="DejaVu LGC Sans" charset="0"/>
              </a:rPr>
              <a:t>C</a:t>
            </a:r>
            <a:r>
              <a:rPr lang="en-GB" sz="2400" i="1" baseline="-25000">
                <a:solidFill>
                  <a:srgbClr val="000000"/>
                </a:solidFill>
                <a:ea typeface="DejaVu LGC Sans" charset="0"/>
                <a:cs typeface="DejaVu LGC Sans" charset="0"/>
              </a:rPr>
              <a:t>3</a:t>
            </a:r>
          </a:p>
        </p:txBody>
      </p:sp>
      <p:sp>
        <p:nvSpPr>
          <p:cNvPr id="33852" name="Line 60"/>
          <p:cNvSpPr>
            <a:spLocks noChangeShapeType="1"/>
          </p:cNvSpPr>
          <p:nvPr/>
        </p:nvSpPr>
        <p:spPr bwMode="auto">
          <a:xfrm>
            <a:off x="2039938" y="5867400"/>
            <a:ext cx="647700" cy="1588"/>
          </a:xfrm>
          <a:prstGeom prst="line">
            <a:avLst/>
          </a:prstGeom>
          <a:noFill/>
          <a:ln w="1908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3853" name="Group 61"/>
          <p:cNvGrpSpPr>
            <a:grpSpLocks/>
          </p:cNvGrpSpPr>
          <p:nvPr/>
        </p:nvGrpSpPr>
        <p:grpSpPr bwMode="auto">
          <a:xfrm>
            <a:off x="2816225" y="5627688"/>
            <a:ext cx="2789238" cy="717550"/>
            <a:chOff x="1774" y="3545"/>
            <a:chExt cx="1757" cy="452"/>
          </a:xfrm>
        </p:grpSpPr>
        <p:sp>
          <p:nvSpPr>
            <p:cNvPr id="33854" name="Rectangle 62"/>
            <p:cNvSpPr>
              <a:spLocks noChangeArrowheads="1"/>
            </p:cNvSpPr>
            <p:nvPr/>
          </p:nvSpPr>
          <p:spPr bwMode="auto">
            <a:xfrm>
              <a:off x="1774" y="3545"/>
              <a:ext cx="372" cy="115"/>
            </a:xfrm>
            <a:prstGeom prst="rect">
              <a:avLst/>
            </a:prstGeom>
            <a:solidFill>
              <a:srgbClr val="E7F119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45720" tIns="0" rIns="45720" bIns="0"/>
            <a:lstStyle/>
            <a:p>
              <a:pPr>
                <a:lnSpc>
                  <a:spcPct val="100000"/>
                </a:lnSpc>
                <a:spcBef>
                  <a:spcPts val="300"/>
                </a:spcBef>
                <a:buClr>
                  <a:srgbClr val="EEECE1"/>
                </a:buClr>
                <a:buSzPct val="75000"/>
                <a:buFont typeface="Wingdings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b="1">
                  <a:solidFill>
                    <a:srgbClr val="000000"/>
                  </a:solidFill>
                  <a:latin typeface="Verdana" pitchFamily="32" charset="0"/>
                  <a:cs typeface="Arial" charset="0"/>
                </a:rPr>
                <a:t>TID</a:t>
              </a:r>
            </a:p>
          </p:txBody>
        </p:sp>
        <p:sp>
          <p:nvSpPr>
            <p:cNvPr id="33855" name="Rectangle 63"/>
            <p:cNvSpPr>
              <a:spLocks noChangeArrowheads="1"/>
            </p:cNvSpPr>
            <p:nvPr/>
          </p:nvSpPr>
          <p:spPr bwMode="auto">
            <a:xfrm>
              <a:off x="2146" y="3545"/>
              <a:ext cx="1386" cy="115"/>
            </a:xfrm>
            <a:prstGeom prst="rect">
              <a:avLst/>
            </a:prstGeom>
            <a:solidFill>
              <a:srgbClr val="E7F119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45720" tIns="0" rIns="45720" bIns="0"/>
            <a:lstStyle/>
            <a:p>
              <a:pPr>
                <a:lnSpc>
                  <a:spcPct val="100000"/>
                </a:lnSpc>
                <a:spcBef>
                  <a:spcPts val="300"/>
                </a:spcBef>
                <a:buClr>
                  <a:srgbClr val="EEECE1"/>
                </a:buClr>
                <a:buSzPct val="75000"/>
                <a:buFont typeface="Wingdings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b="1">
                  <a:solidFill>
                    <a:srgbClr val="000000"/>
                  </a:solidFill>
                  <a:latin typeface="Verdana" pitchFamily="32" charset="0"/>
                  <a:cs typeface="Arial" charset="0"/>
                </a:rPr>
                <a:t>Sets of itemsets</a:t>
              </a:r>
            </a:p>
          </p:txBody>
        </p:sp>
        <p:sp>
          <p:nvSpPr>
            <p:cNvPr id="33856" name="Rectangle 64"/>
            <p:cNvSpPr>
              <a:spLocks noChangeArrowheads="1"/>
            </p:cNvSpPr>
            <p:nvPr/>
          </p:nvSpPr>
          <p:spPr bwMode="auto">
            <a:xfrm>
              <a:off x="1774" y="3660"/>
              <a:ext cx="372" cy="169"/>
            </a:xfrm>
            <a:prstGeom prst="rect">
              <a:avLst/>
            </a:prstGeom>
            <a:solidFill>
              <a:srgbClr val="800080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45720" tIns="0" rIns="45720" bIns="0"/>
            <a:lstStyle/>
            <a:p>
              <a:pPr>
                <a:lnSpc>
                  <a:spcPct val="100000"/>
                </a:lnSpc>
                <a:spcBef>
                  <a:spcPts val="300"/>
                </a:spcBef>
                <a:buClr>
                  <a:srgbClr val="EEECE1"/>
                </a:buClr>
                <a:buSzPct val="75000"/>
                <a:buFont typeface="Wingdings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b="1">
                  <a:solidFill>
                    <a:srgbClr val="000000"/>
                  </a:solidFill>
                  <a:latin typeface="Verdana" pitchFamily="32" charset="0"/>
                  <a:cs typeface="Arial" charset="0"/>
                </a:rPr>
                <a:t>200</a:t>
              </a:r>
            </a:p>
          </p:txBody>
        </p:sp>
        <p:sp>
          <p:nvSpPr>
            <p:cNvPr id="33857" name="Rectangle 65"/>
            <p:cNvSpPr>
              <a:spLocks noChangeArrowheads="1"/>
            </p:cNvSpPr>
            <p:nvPr/>
          </p:nvSpPr>
          <p:spPr bwMode="auto">
            <a:xfrm>
              <a:off x="2146" y="3660"/>
              <a:ext cx="1386" cy="169"/>
            </a:xfrm>
            <a:prstGeom prst="rect">
              <a:avLst/>
            </a:prstGeom>
            <a:solidFill>
              <a:srgbClr val="800080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45720" tIns="0" rIns="45720" bIns="0"/>
            <a:lstStyle/>
            <a:p>
              <a:pPr>
                <a:lnSpc>
                  <a:spcPct val="100000"/>
                </a:lnSpc>
                <a:spcBef>
                  <a:spcPts val="300"/>
                </a:spcBef>
                <a:buClr>
                  <a:srgbClr val="EEECE1"/>
                </a:buClr>
                <a:buSzPct val="75000"/>
                <a:buFont typeface="Wingdings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b="1">
                  <a:solidFill>
                    <a:srgbClr val="000000"/>
                  </a:solidFill>
                  <a:latin typeface="Verdana" pitchFamily="32" charset="0"/>
                  <a:cs typeface="Arial" charset="0"/>
                </a:rPr>
                <a:t>{{2 3 5}}</a:t>
              </a:r>
            </a:p>
          </p:txBody>
        </p:sp>
        <p:sp>
          <p:nvSpPr>
            <p:cNvPr id="33858" name="Rectangle 66"/>
            <p:cNvSpPr>
              <a:spLocks noChangeArrowheads="1"/>
            </p:cNvSpPr>
            <p:nvPr/>
          </p:nvSpPr>
          <p:spPr bwMode="auto">
            <a:xfrm>
              <a:off x="1774" y="3829"/>
              <a:ext cx="372" cy="169"/>
            </a:xfrm>
            <a:prstGeom prst="rect">
              <a:avLst/>
            </a:prstGeom>
            <a:solidFill>
              <a:srgbClr val="800080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45720" tIns="0" rIns="45720" bIns="0"/>
            <a:lstStyle/>
            <a:p>
              <a:pPr>
                <a:lnSpc>
                  <a:spcPct val="100000"/>
                </a:lnSpc>
                <a:spcBef>
                  <a:spcPts val="300"/>
                </a:spcBef>
                <a:buClr>
                  <a:srgbClr val="EEECE1"/>
                </a:buClr>
                <a:buSzPct val="75000"/>
                <a:buFont typeface="Wingdings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b="1">
                  <a:solidFill>
                    <a:srgbClr val="000000"/>
                  </a:solidFill>
                  <a:latin typeface="Verdana" pitchFamily="32" charset="0"/>
                  <a:cs typeface="Arial" charset="0"/>
                </a:rPr>
                <a:t>300</a:t>
              </a:r>
            </a:p>
          </p:txBody>
        </p:sp>
        <p:sp>
          <p:nvSpPr>
            <p:cNvPr id="33859" name="Rectangle 67"/>
            <p:cNvSpPr>
              <a:spLocks noChangeArrowheads="1"/>
            </p:cNvSpPr>
            <p:nvPr/>
          </p:nvSpPr>
          <p:spPr bwMode="auto">
            <a:xfrm>
              <a:off x="2146" y="3829"/>
              <a:ext cx="1386" cy="169"/>
            </a:xfrm>
            <a:prstGeom prst="rect">
              <a:avLst/>
            </a:prstGeom>
            <a:solidFill>
              <a:srgbClr val="800080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45720" tIns="0" rIns="45720" bIns="0"/>
            <a:lstStyle/>
            <a:p>
              <a:pPr>
                <a:lnSpc>
                  <a:spcPct val="100000"/>
                </a:lnSpc>
                <a:spcBef>
                  <a:spcPts val="300"/>
                </a:spcBef>
                <a:buClr>
                  <a:srgbClr val="EEECE1"/>
                </a:buClr>
                <a:buSzPct val="75000"/>
                <a:buFont typeface="Wingdings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b="1">
                  <a:solidFill>
                    <a:srgbClr val="000000"/>
                  </a:solidFill>
                  <a:latin typeface="Verdana" pitchFamily="32" charset="0"/>
                  <a:cs typeface="Arial" charset="0"/>
                </a:rPr>
                <a:t>{{2 3 5}}</a:t>
              </a:r>
            </a:p>
          </p:txBody>
        </p:sp>
        <p:sp>
          <p:nvSpPr>
            <p:cNvPr id="33860" name="Line 68"/>
            <p:cNvSpPr>
              <a:spLocks noChangeShapeType="1"/>
            </p:cNvSpPr>
            <p:nvPr/>
          </p:nvSpPr>
          <p:spPr bwMode="auto">
            <a:xfrm>
              <a:off x="2146" y="3545"/>
              <a:ext cx="1" cy="453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61" name="Line 69"/>
            <p:cNvSpPr>
              <a:spLocks noChangeShapeType="1"/>
            </p:cNvSpPr>
            <p:nvPr/>
          </p:nvSpPr>
          <p:spPr bwMode="auto">
            <a:xfrm>
              <a:off x="1774" y="3660"/>
              <a:ext cx="1758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62" name="Line 70"/>
            <p:cNvSpPr>
              <a:spLocks noChangeShapeType="1"/>
            </p:cNvSpPr>
            <p:nvPr/>
          </p:nvSpPr>
          <p:spPr bwMode="auto">
            <a:xfrm>
              <a:off x="1774" y="3829"/>
              <a:ext cx="1758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63" name="Line 71"/>
            <p:cNvSpPr>
              <a:spLocks noChangeShapeType="1"/>
            </p:cNvSpPr>
            <p:nvPr/>
          </p:nvSpPr>
          <p:spPr bwMode="auto">
            <a:xfrm>
              <a:off x="1774" y="3545"/>
              <a:ext cx="1" cy="453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64" name="Line 72"/>
            <p:cNvSpPr>
              <a:spLocks noChangeShapeType="1"/>
            </p:cNvSpPr>
            <p:nvPr/>
          </p:nvSpPr>
          <p:spPr bwMode="auto">
            <a:xfrm>
              <a:off x="3532" y="3545"/>
              <a:ext cx="1" cy="453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65" name="Line 73"/>
            <p:cNvSpPr>
              <a:spLocks noChangeShapeType="1"/>
            </p:cNvSpPr>
            <p:nvPr/>
          </p:nvSpPr>
          <p:spPr bwMode="auto">
            <a:xfrm>
              <a:off x="1774" y="3545"/>
              <a:ext cx="1758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66" name="Line 74"/>
            <p:cNvSpPr>
              <a:spLocks noChangeShapeType="1"/>
            </p:cNvSpPr>
            <p:nvPr/>
          </p:nvSpPr>
          <p:spPr bwMode="auto">
            <a:xfrm>
              <a:off x="1774" y="3998"/>
              <a:ext cx="1758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867" name="Line 75"/>
          <p:cNvSpPr>
            <a:spLocks noChangeShapeType="1"/>
          </p:cNvSpPr>
          <p:nvPr/>
        </p:nvSpPr>
        <p:spPr bwMode="auto">
          <a:xfrm>
            <a:off x="5607050" y="5867400"/>
            <a:ext cx="647700" cy="1588"/>
          </a:xfrm>
          <a:prstGeom prst="line">
            <a:avLst/>
          </a:prstGeom>
          <a:noFill/>
          <a:ln w="1908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68" name="Text Box 76"/>
          <p:cNvSpPr txBox="1">
            <a:spLocks noChangeArrowheads="1"/>
          </p:cNvSpPr>
          <p:nvPr/>
        </p:nvSpPr>
        <p:spPr bwMode="auto">
          <a:xfrm>
            <a:off x="8239125" y="5189538"/>
            <a:ext cx="455613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i="1">
                <a:solidFill>
                  <a:srgbClr val="000000"/>
                </a:solidFill>
                <a:ea typeface="DejaVu LGC Sans" charset="0"/>
                <a:cs typeface="DejaVu LGC Sans" charset="0"/>
              </a:rPr>
              <a:t>L</a:t>
            </a:r>
            <a:r>
              <a:rPr lang="en-GB" sz="2400" i="1" baseline="-25000">
                <a:solidFill>
                  <a:srgbClr val="000000"/>
                </a:solidFill>
                <a:ea typeface="DejaVu LGC Sans" charset="0"/>
                <a:cs typeface="DejaVu LGC Sans" charset="0"/>
              </a:rPr>
              <a:t>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on the </a:t>
            </a:r>
            <a:r>
              <a:rPr lang="en-US" dirty="0" err="1" smtClean="0"/>
              <a:t>AprioriTID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5410200" cy="48006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ts val="625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600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L</a:t>
            </a:r>
            <a:r>
              <a:rPr lang="en-GB" sz="1600" b="1" baseline="-25000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1</a:t>
            </a:r>
            <a:r>
              <a:rPr lang="en-GB" sz="1600" dirty="0" smtClean="0">
                <a:ea typeface="DejaVu LGC Sans" charset="0"/>
                <a:cs typeface="DejaVu LGC Sans" charset="0"/>
              </a:rPr>
              <a:t> = {frequent 1-itemsets}</a:t>
            </a:r>
          </a:p>
          <a:p>
            <a:pPr>
              <a:lnSpc>
                <a:spcPct val="80000"/>
              </a:lnSpc>
              <a:spcBef>
                <a:spcPts val="625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600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C</a:t>
            </a:r>
            <a:r>
              <a:rPr lang="en-GB" sz="1600" b="1" baseline="-25000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1</a:t>
            </a:r>
            <a:r>
              <a:rPr lang="en-GB" sz="1600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’</a:t>
            </a:r>
            <a:r>
              <a:rPr lang="en-GB" sz="1600" dirty="0" smtClean="0">
                <a:ea typeface="DejaVu LGC Sans" charset="0"/>
                <a:cs typeface="DejaVu LGC Sans" charset="0"/>
              </a:rPr>
              <a:t> = database </a:t>
            </a:r>
            <a:r>
              <a:rPr lang="en-GB" sz="1600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D</a:t>
            </a:r>
          </a:p>
          <a:p>
            <a:pPr>
              <a:lnSpc>
                <a:spcPct val="80000"/>
              </a:lnSpc>
              <a:spcBef>
                <a:spcPts val="625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600" b="1" dirty="0" smtClean="0">
                <a:ea typeface="DejaVu LGC Sans" charset="0"/>
                <a:cs typeface="DejaVu LGC Sans" charset="0"/>
              </a:rPr>
              <a:t>for</a:t>
            </a:r>
            <a:r>
              <a:rPr lang="en-GB" sz="1600" dirty="0" smtClean="0">
                <a:ea typeface="DejaVu LGC Sans" charset="0"/>
                <a:cs typeface="DejaVu LGC Sans" charset="0"/>
              </a:rPr>
              <a:t> (k=2, L</a:t>
            </a:r>
            <a:r>
              <a:rPr lang="en-GB" sz="1600" baseline="-25000" dirty="0" smtClean="0">
                <a:ea typeface="DejaVu LGC Sans" charset="0"/>
                <a:cs typeface="DejaVu LGC Sans" charset="0"/>
              </a:rPr>
              <a:t>k-1</a:t>
            </a:r>
            <a:r>
              <a:rPr lang="en-GB" sz="1600" dirty="0" smtClean="0">
                <a:ea typeface="DejaVu LGC Sans" charset="0"/>
                <a:cs typeface="DejaVu LGC Sans" charset="0"/>
              </a:rPr>
              <a:t>’≠ empty; k++)‏</a:t>
            </a:r>
          </a:p>
          <a:p>
            <a:pPr>
              <a:lnSpc>
                <a:spcPct val="80000"/>
              </a:lnSpc>
              <a:spcBef>
                <a:spcPts val="625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600" dirty="0" smtClean="0">
                <a:ea typeface="DejaVu LGC Sans" charset="0"/>
                <a:cs typeface="DejaVu LGC Sans" charset="0"/>
              </a:rPr>
              <a:t> 		</a:t>
            </a:r>
            <a:r>
              <a:rPr lang="en-GB" sz="1600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C</a:t>
            </a:r>
            <a:r>
              <a:rPr lang="en-GB" sz="1600" b="1" baseline="-25000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k</a:t>
            </a:r>
            <a:r>
              <a:rPr lang="en-GB" sz="1600" dirty="0" smtClean="0">
                <a:ea typeface="DejaVu LGC Sans" charset="0"/>
                <a:cs typeface="DejaVu LGC Sans" charset="0"/>
              </a:rPr>
              <a:t> = </a:t>
            </a:r>
            <a:r>
              <a:rPr lang="en-GB" sz="1600" dirty="0" err="1" smtClean="0">
                <a:ea typeface="DejaVu LGC Sans" charset="0"/>
                <a:cs typeface="DejaVu LGC Sans" charset="0"/>
              </a:rPr>
              <a:t>GenerateCandidates</a:t>
            </a:r>
            <a:r>
              <a:rPr lang="en-GB" sz="1600" dirty="0" smtClean="0">
                <a:ea typeface="DejaVu LGC Sans" charset="0"/>
                <a:cs typeface="DejaVu LGC Sans" charset="0"/>
              </a:rPr>
              <a:t>(</a:t>
            </a:r>
            <a:r>
              <a:rPr lang="en-GB" sz="1600" b="1" i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L</a:t>
            </a:r>
            <a:r>
              <a:rPr lang="en-GB" sz="1600" b="1" i="1" baseline="-25000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k-1</a:t>
            </a:r>
            <a:r>
              <a:rPr lang="en-GB" sz="1600" dirty="0" smtClean="0">
                <a:ea typeface="DejaVu LGC Sans" charset="0"/>
                <a:cs typeface="DejaVu LGC Sans" charset="0"/>
              </a:rPr>
              <a:t>)‏</a:t>
            </a:r>
          </a:p>
          <a:p>
            <a:pPr>
              <a:lnSpc>
                <a:spcPct val="80000"/>
              </a:lnSpc>
              <a:spcBef>
                <a:spcPts val="625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600" dirty="0" smtClean="0">
                <a:ea typeface="DejaVu LGC Sans" charset="0"/>
                <a:cs typeface="DejaVu LGC Sans" charset="0"/>
              </a:rPr>
              <a:t>		</a:t>
            </a:r>
            <a:r>
              <a:rPr lang="en-GB" sz="1600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C</a:t>
            </a:r>
            <a:r>
              <a:rPr lang="en-GB" sz="1600" b="1" baseline="-25000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k</a:t>
            </a:r>
            <a:r>
              <a:rPr lang="en-GB" sz="1600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’</a:t>
            </a:r>
            <a:r>
              <a:rPr lang="en-GB" sz="1600" dirty="0" smtClean="0">
                <a:ea typeface="DejaVu LGC Sans" charset="0"/>
                <a:cs typeface="DejaVu LGC Sans" charset="0"/>
              </a:rPr>
              <a:t> = {}</a:t>
            </a:r>
          </a:p>
          <a:p>
            <a:pPr>
              <a:lnSpc>
                <a:spcPct val="80000"/>
              </a:lnSpc>
              <a:spcBef>
                <a:spcPts val="625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600" dirty="0" smtClean="0">
                <a:ea typeface="DejaVu LGC Sans" charset="0"/>
                <a:cs typeface="DejaVu LGC Sans" charset="0"/>
              </a:rPr>
              <a:t>		</a:t>
            </a:r>
            <a:r>
              <a:rPr lang="en-GB" sz="1600" b="1" dirty="0" smtClean="0">
                <a:ea typeface="DejaVu LGC Sans" charset="0"/>
                <a:cs typeface="DejaVu LGC Sans" charset="0"/>
              </a:rPr>
              <a:t>for</a:t>
            </a:r>
            <a:r>
              <a:rPr lang="en-GB" sz="1600" dirty="0" smtClean="0">
                <a:ea typeface="DejaVu LGC Sans" charset="0"/>
                <a:cs typeface="DejaVu LGC Sans" charset="0"/>
              </a:rPr>
              <a:t> all entries </a:t>
            </a:r>
            <a:r>
              <a:rPr lang="en-GB" sz="1600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t</a:t>
            </a:r>
            <a:r>
              <a:rPr lang="en-GB" sz="1600" dirty="0" smtClean="0">
                <a:ea typeface="DejaVu LGC Sans" charset="0"/>
                <a:cs typeface="DejaVu LGC Sans" charset="0"/>
              </a:rPr>
              <a:t> є </a:t>
            </a:r>
            <a:r>
              <a:rPr lang="en-GB" sz="1600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C</a:t>
            </a:r>
            <a:r>
              <a:rPr lang="en-GB" sz="1600" b="1" baseline="-25000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k-1</a:t>
            </a:r>
            <a:r>
              <a:rPr lang="en-GB" sz="1600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’</a:t>
            </a:r>
          </a:p>
          <a:p>
            <a:pPr>
              <a:lnSpc>
                <a:spcPct val="80000"/>
              </a:lnSpc>
              <a:spcBef>
                <a:spcPts val="625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600" dirty="0" smtClean="0">
                <a:ea typeface="DejaVu LGC Sans" charset="0"/>
                <a:cs typeface="DejaVu LGC Sans" charset="0"/>
              </a:rPr>
              <a:t>			</a:t>
            </a:r>
            <a:r>
              <a:rPr lang="en-GB" sz="1600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C</a:t>
            </a:r>
            <a:r>
              <a:rPr lang="en-GB" sz="1600" b="1" baseline="-25000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t</a:t>
            </a:r>
            <a:r>
              <a:rPr lang="en-GB" sz="1600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= {</a:t>
            </a:r>
            <a:r>
              <a:rPr lang="en-GB" sz="1600" b="1" dirty="0" err="1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cє</a:t>
            </a:r>
            <a:r>
              <a:rPr lang="en-GB" sz="1600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1600" b="1" dirty="0" err="1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C</a:t>
            </a:r>
            <a:r>
              <a:rPr lang="en-GB" sz="1600" b="1" baseline="-25000" dirty="0" err="1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k</a:t>
            </a:r>
            <a:r>
              <a:rPr lang="en-GB" sz="1600" b="1" dirty="0" err="1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|t</a:t>
            </a:r>
            <a:r>
              <a:rPr lang="en-GB" sz="1600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[c-c[k]]=1 and t[c-c[k-1]]=1}</a:t>
            </a:r>
          </a:p>
          <a:p>
            <a:pPr>
              <a:lnSpc>
                <a:spcPct val="80000"/>
              </a:lnSpc>
              <a:spcBef>
                <a:spcPts val="625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600" dirty="0" smtClean="0">
                <a:ea typeface="DejaVu LGC Sans" charset="0"/>
                <a:cs typeface="DejaVu LGC Sans" charset="0"/>
              </a:rPr>
              <a:t>			</a:t>
            </a:r>
            <a:r>
              <a:rPr lang="en-GB" sz="1600" b="1" dirty="0" smtClean="0">
                <a:ea typeface="DejaVu LGC Sans" charset="0"/>
                <a:cs typeface="DejaVu LGC Sans" charset="0"/>
              </a:rPr>
              <a:t>for </a:t>
            </a:r>
            <a:r>
              <a:rPr lang="en-GB" sz="1600" dirty="0" smtClean="0">
                <a:ea typeface="DejaVu LGC Sans" charset="0"/>
                <a:cs typeface="DejaVu LGC Sans" charset="0"/>
              </a:rPr>
              <a:t>all </a:t>
            </a:r>
            <a:r>
              <a:rPr lang="en-GB" sz="1600" b="1" dirty="0" err="1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cє</a:t>
            </a:r>
            <a:r>
              <a:rPr lang="en-GB" sz="1600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 C</a:t>
            </a:r>
            <a:r>
              <a:rPr lang="en-GB" sz="1600" b="1" baseline="-25000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t </a:t>
            </a:r>
            <a:r>
              <a:rPr lang="en-GB" sz="1600" dirty="0" smtClean="0">
                <a:ea typeface="DejaVu LGC Sans" charset="0"/>
                <a:cs typeface="DejaVu LGC Sans" charset="0"/>
              </a:rPr>
              <a:t>{</a:t>
            </a:r>
            <a:r>
              <a:rPr lang="en-GB" sz="1600" dirty="0" err="1" smtClean="0">
                <a:ea typeface="DejaVu LGC Sans" charset="0"/>
                <a:cs typeface="DejaVu LGC Sans" charset="0"/>
              </a:rPr>
              <a:t>c.count</a:t>
            </a:r>
            <a:r>
              <a:rPr lang="en-GB" sz="1600" dirty="0" smtClean="0">
                <a:ea typeface="DejaVu LGC Sans" charset="0"/>
                <a:cs typeface="DejaVu LGC Sans" charset="0"/>
              </a:rPr>
              <a:t>++}</a:t>
            </a:r>
          </a:p>
          <a:p>
            <a:pPr>
              <a:lnSpc>
                <a:spcPct val="80000"/>
              </a:lnSpc>
              <a:spcBef>
                <a:spcPts val="625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600" dirty="0" smtClean="0">
                <a:ea typeface="DejaVu LGC Sans" charset="0"/>
                <a:cs typeface="DejaVu LGC Sans" charset="0"/>
              </a:rPr>
              <a:t>			</a:t>
            </a:r>
            <a:r>
              <a:rPr lang="en-GB" sz="1600" b="1" dirty="0" smtClean="0">
                <a:ea typeface="DejaVu LGC Sans" charset="0"/>
                <a:cs typeface="DejaVu LGC Sans" charset="0"/>
              </a:rPr>
              <a:t>if</a:t>
            </a:r>
            <a:r>
              <a:rPr lang="en-GB" sz="1600" dirty="0" smtClean="0">
                <a:ea typeface="DejaVu LGC Sans" charset="0"/>
                <a:cs typeface="DejaVu LGC Sans" charset="0"/>
              </a:rPr>
              <a:t> (</a:t>
            </a:r>
            <a:r>
              <a:rPr lang="en-GB" sz="1600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C</a:t>
            </a:r>
            <a:r>
              <a:rPr lang="en-GB" sz="1600" b="1" baseline="-25000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t</a:t>
            </a:r>
            <a:r>
              <a:rPr lang="en-GB" sz="1600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≠ {}</a:t>
            </a:r>
            <a:r>
              <a:rPr lang="en-GB" sz="1600" dirty="0" smtClean="0">
                <a:ea typeface="DejaVu LGC Sans" charset="0"/>
                <a:cs typeface="DejaVu LGC Sans" charset="0"/>
              </a:rPr>
              <a:t>) </a:t>
            </a:r>
          </a:p>
          <a:p>
            <a:pPr lvl="4">
              <a:lnSpc>
                <a:spcPct val="100000"/>
              </a:lnSpc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600" dirty="0" smtClean="0">
                <a:ea typeface="DejaVu LGC Sans" charset="0"/>
                <a:cs typeface="DejaVu LGC Sans" charset="0"/>
              </a:rPr>
              <a:t>      </a:t>
            </a:r>
            <a:r>
              <a:rPr lang="en-GB" sz="1600" b="1" i="1" dirty="0" smtClean="0">
                <a:ea typeface="DejaVu LGC Sans" charset="0"/>
                <a:cs typeface="DejaVu LGC Sans" charset="0"/>
              </a:rPr>
              <a:t>append</a:t>
            </a:r>
            <a:r>
              <a:rPr lang="en-GB" sz="1600" dirty="0" smtClean="0">
                <a:ea typeface="DejaVu LGC Sans" charset="0"/>
                <a:cs typeface="DejaVu LGC Sans" charset="0"/>
              </a:rPr>
              <a:t> </a:t>
            </a:r>
            <a:r>
              <a:rPr lang="en-GB" sz="1600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C</a:t>
            </a:r>
            <a:r>
              <a:rPr lang="en-GB" sz="1600" b="1" baseline="-25000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t</a:t>
            </a:r>
            <a:r>
              <a:rPr lang="en-GB" sz="1600" baseline="-25000" dirty="0" smtClean="0">
                <a:ea typeface="DejaVu LGC Sans" charset="0"/>
                <a:cs typeface="DejaVu LGC Sans" charset="0"/>
              </a:rPr>
              <a:t> </a:t>
            </a:r>
            <a:r>
              <a:rPr lang="en-GB" sz="1600" dirty="0" smtClean="0">
                <a:ea typeface="DejaVu LGC Sans" charset="0"/>
                <a:cs typeface="DejaVu LGC Sans" charset="0"/>
              </a:rPr>
              <a:t>to  </a:t>
            </a:r>
            <a:r>
              <a:rPr lang="en-GB" sz="1600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C</a:t>
            </a:r>
            <a:r>
              <a:rPr lang="en-GB" sz="1600" b="1" baseline="-25000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k</a:t>
            </a:r>
            <a:r>
              <a:rPr lang="en-GB" sz="1600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’ </a:t>
            </a:r>
          </a:p>
          <a:p>
            <a:pPr lvl="4">
              <a:lnSpc>
                <a:spcPct val="100000"/>
              </a:lnSpc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600" b="1" dirty="0" err="1" smtClean="0">
                <a:ea typeface="DejaVu LGC Sans" charset="0"/>
                <a:cs typeface="DejaVu LGC Sans" charset="0"/>
              </a:rPr>
              <a:t>endif</a:t>
            </a:r>
            <a:endParaRPr lang="en-GB" sz="1600" b="1" dirty="0" smtClean="0">
              <a:ea typeface="DejaVu LGC Sans" charset="0"/>
              <a:cs typeface="DejaVu LGC Sans" charset="0"/>
            </a:endParaRPr>
          </a:p>
          <a:p>
            <a:pPr lvl="2">
              <a:lnSpc>
                <a:spcPct val="100000"/>
              </a:lnSpc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600" b="1" dirty="0" err="1" smtClean="0">
                <a:ea typeface="DejaVu LGC Sans" charset="0"/>
                <a:cs typeface="DejaVu LGC Sans" charset="0"/>
              </a:rPr>
              <a:t>endfor</a:t>
            </a:r>
            <a:endParaRPr lang="en-GB" sz="1600" b="1" dirty="0" smtClean="0">
              <a:ea typeface="DejaVu LGC Sans" charset="0"/>
              <a:cs typeface="DejaVu LGC Sans" charset="0"/>
            </a:endParaRPr>
          </a:p>
          <a:p>
            <a:pPr>
              <a:lnSpc>
                <a:spcPct val="80000"/>
              </a:lnSpc>
              <a:spcBef>
                <a:spcPts val="625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600" dirty="0" smtClean="0">
                <a:ea typeface="DejaVu LGC Sans" charset="0"/>
                <a:cs typeface="DejaVu LGC Sans" charset="0"/>
              </a:rPr>
              <a:t>		</a:t>
            </a:r>
            <a:r>
              <a:rPr lang="en-GB" sz="1600" b="1" dirty="0" err="1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L</a:t>
            </a:r>
            <a:r>
              <a:rPr lang="en-GB" sz="1600" b="1" baseline="-25000" dirty="0" err="1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k</a:t>
            </a:r>
            <a:r>
              <a:rPr lang="en-GB" sz="1600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= {</a:t>
            </a:r>
            <a:r>
              <a:rPr lang="en-GB" sz="1600" b="1" dirty="0" err="1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cє</a:t>
            </a:r>
            <a:r>
              <a:rPr lang="en-GB" sz="1600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1600" b="1" dirty="0" err="1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C</a:t>
            </a:r>
            <a:r>
              <a:rPr lang="en-GB" sz="1600" b="1" baseline="-25000" dirty="0" err="1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k</a:t>
            </a:r>
            <a:r>
              <a:rPr lang="en-GB" sz="1600" b="1" dirty="0" err="1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|c.count</a:t>
            </a:r>
            <a:r>
              <a:rPr lang="en-GB" sz="1600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 &gt;= </a:t>
            </a:r>
            <a:r>
              <a:rPr lang="en-GB" sz="1600" b="1" dirty="0" err="1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minsup</a:t>
            </a:r>
            <a:r>
              <a:rPr lang="en-GB" sz="1600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}</a:t>
            </a:r>
          </a:p>
          <a:p>
            <a:pPr lvl="1">
              <a:lnSpc>
                <a:spcPct val="100000"/>
              </a:lnSpc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600" b="1" dirty="0" err="1" smtClean="0">
                <a:ea typeface="DejaVu LGC Sans" charset="0"/>
                <a:cs typeface="DejaVu LGC Sans" charset="0"/>
              </a:rPr>
              <a:t>endfor</a:t>
            </a:r>
            <a:endParaRPr lang="en-GB" sz="1600" b="1" dirty="0" smtClean="0">
              <a:ea typeface="DejaVu LGC Sans" charset="0"/>
              <a:cs typeface="DejaVu LGC Sans" charset="0"/>
            </a:endParaRPr>
          </a:p>
          <a:p>
            <a:pPr>
              <a:lnSpc>
                <a:spcPct val="80000"/>
              </a:lnSpc>
              <a:spcBef>
                <a:spcPts val="625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600" b="1" dirty="0" smtClean="0">
                <a:ea typeface="DejaVu LGC Sans" charset="0"/>
                <a:cs typeface="DejaVu LGC Sans" charset="0"/>
              </a:rPr>
              <a:t>return </a:t>
            </a:r>
            <a:r>
              <a:rPr lang="en-GB" sz="1600" b="1" dirty="0" err="1" smtClean="0">
                <a:ea typeface="DejaVu LGC Sans" charset="0"/>
                <a:cs typeface="DejaVu LGC Sans" charset="0"/>
              </a:rPr>
              <a:t>U</a:t>
            </a:r>
            <a:r>
              <a:rPr lang="en-GB" sz="1600" b="1" baseline="-25000" dirty="0" err="1" smtClean="0">
                <a:ea typeface="DejaVu LGC Sans" charset="0"/>
                <a:cs typeface="DejaVu LGC Sans" charset="0"/>
              </a:rPr>
              <a:t>k</a:t>
            </a:r>
            <a:r>
              <a:rPr lang="en-GB" sz="1600" dirty="0" smtClean="0">
                <a:ea typeface="DejaVu LGC Sans" charset="0"/>
                <a:cs typeface="DejaVu LGC Sans" charset="0"/>
              </a:rPr>
              <a:t> </a:t>
            </a:r>
            <a:r>
              <a:rPr lang="en-GB" sz="1600" dirty="0" err="1" smtClean="0">
                <a:ea typeface="DejaVu LGC Sans" charset="0"/>
                <a:cs typeface="DejaVu LGC Sans" charset="0"/>
              </a:rPr>
              <a:t>L</a:t>
            </a:r>
            <a:r>
              <a:rPr lang="en-GB" sz="1600" baseline="-25000" dirty="0" err="1" smtClean="0">
                <a:ea typeface="DejaVu LGC Sans" charset="0"/>
                <a:cs typeface="DejaVu LGC Sans" charset="0"/>
              </a:rPr>
              <a:t>k</a:t>
            </a:r>
            <a:r>
              <a:rPr lang="en-GB" sz="1600" dirty="0" smtClean="0">
                <a:ea typeface="DejaVu LGC Sans" charset="0"/>
                <a:cs typeface="DejaVu LGC Sans" charset="0"/>
              </a:rPr>
              <a:t> 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One single pass over the data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chemeClr val="accent2"/>
                </a:solidFill>
              </a:rPr>
              <a:t>C</a:t>
            </a:r>
            <a:r>
              <a:rPr lang="en-US" sz="2400" b="1" baseline="-25000" dirty="0" smtClean="0">
                <a:solidFill>
                  <a:schemeClr val="accent2"/>
                </a:solidFill>
              </a:rPr>
              <a:t>k</a:t>
            </a:r>
            <a:r>
              <a:rPr lang="en-US" sz="2400" b="1" dirty="0" smtClean="0">
                <a:solidFill>
                  <a:schemeClr val="accent2"/>
                </a:solidFill>
              </a:rPr>
              <a:t>’ </a:t>
            </a:r>
            <a:r>
              <a:rPr lang="en-US" sz="2400" dirty="0" smtClean="0"/>
              <a:t>is generated from </a:t>
            </a:r>
            <a:r>
              <a:rPr lang="en-US" sz="2400" b="1" dirty="0" smtClean="0">
                <a:solidFill>
                  <a:schemeClr val="accent2"/>
                </a:solidFill>
              </a:rPr>
              <a:t>C</a:t>
            </a:r>
            <a:r>
              <a:rPr lang="en-US" sz="2400" b="1" baseline="-25000" dirty="0" smtClean="0">
                <a:solidFill>
                  <a:schemeClr val="accent2"/>
                </a:solidFill>
              </a:rPr>
              <a:t>k-1</a:t>
            </a:r>
            <a:r>
              <a:rPr lang="en-US" sz="2400" b="1" dirty="0" smtClean="0">
                <a:solidFill>
                  <a:schemeClr val="accent2"/>
                </a:solidFill>
              </a:rPr>
              <a:t>’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For small values of </a:t>
            </a:r>
            <a:r>
              <a:rPr lang="en-US" sz="2400" b="1" dirty="0" smtClean="0">
                <a:solidFill>
                  <a:schemeClr val="accent2"/>
                </a:solidFill>
              </a:rPr>
              <a:t>k</a:t>
            </a:r>
            <a:r>
              <a:rPr lang="en-US" sz="2400" dirty="0" smtClean="0"/>
              <a:t>, </a:t>
            </a:r>
            <a:r>
              <a:rPr lang="en-US" sz="2400" b="1" dirty="0" smtClean="0">
                <a:solidFill>
                  <a:schemeClr val="accent2"/>
                </a:solidFill>
              </a:rPr>
              <a:t>C</a:t>
            </a:r>
            <a:r>
              <a:rPr lang="en-US" sz="2400" b="1" baseline="-25000" dirty="0" smtClean="0">
                <a:solidFill>
                  <a:schemeClr val="accent2"/>
                </a:solidFill>
              </a:rPr>
              <a:t>k</a:t>
            </a:r>
            <a:r>
              <a:rPr lang="en-US" sz="2400" b="1" dirty="0" smtClean="0">
                <a:solidFill>
                  <a:schemeClr val="accent2"/>
                </a:solidFill>
              </a:rPr>
              <a:t>’</a:t>
            </a:r>
            <a:r>
              <a:rPr lang="en-US" sz="2400" dirty="0" smtClean="0"/>
              <a:t> could be larger than the database!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For large values of </a:t>
            </a:r>
            <a:r>
              <a:rPr lang="en-US" sz="2400" b="1" dirty="0" smtClean="0">
                <a:solidFill>
                  <a:schemeClr val="accent2"/>
                </a:solidFill>
              </a:rPr>
              <a:t>k</a:t>
            </a:r>
            <a:r>
              <a:rPr lang="en-US" sz="2400" dirty="0" smtClean="0"/>
              <a:t>, </a:t>
            </a:r>
            <a:r>
              <a:rPr lang="en-US" sz="2400" b="1" dirty="0" smtClean="0">
                <a:solidFill>
                  <a:schemeClr val="accent2"/>
                </a:solidFill>
              </a:rPr>
              <a:t>C</a:t>
            </a:r>
            <a:r>
              <a:rPr lang="en-US" sz="2400" b="1" baseline="-25000" dirty="0" smtClean="0">
                <a:solidFill>
                  <a:schemeClr val="accent2"/>
                </a:solidFill>
              </a:rPr>
              <a:t>k</a:t>
            </a:r>
            <a:r>
              <a:rPr lang="en-US" sz="2400" b="1" dirty="0" smtClean="0">
                <a:solidFill>
                  <a:schemeClr val="accent2"/>
                </a:solidFill>
              </a:rPr>
              <a:t>’</a:t>
            </a:r>
            <a:r>
              <a:rPr lang="en-US" sz="2400" dirty="0" smtClean="0"/>
              <a:t> can be very small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Apriori</a:t>
            </a:r>
            <a:r>
              <a:rPr lang="en-US" dirty="0" smtClean="0"/>
              <a:t> vs. </a:t>
            </a:r>
            <a:r>
              <a:rPr lang="en-US" dirty="0" err="1" smtClean="0"/>
              <a:t>AprioriTID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i="1" dirty="0" err="1" smtClean="0">
                <a:solidFill>
                  <a:srgbClr val="FF0000"/>
                </a:solidFill>
              </a:rPr>
              <a:t>Apriori</a:t>
            </a:r>
            <a:r>
              <a:rPr lang="en-US" sz="2800" i="1" dirty="0" smtClean="0"/>
              <a:t> </a:t>
            </a:r>
            <a:r>
              <a:rPr lang="en-US" sz="2800" dirty="0" smtClean="0"/>
              <a:t>makes multiple passes over the data while </a:t>
            </a:r>
            <a:r>
              <a:rPr lang="en-US" sz="2800" i="1" dirty="0" err="1" smtClean="0">
                <a:solidFill>
                  <a:srgbClr val="FF0000"/>
                </a:solidFill>
              </a:rPr>
              <a:t>AprioriTID</a:t>
            </a:r>
            <a:r>
              <a:rPr lang="en-US" sz="2800" dirty="0" smtClean="0"/>
              <a:t> makes a single pass over the data</a:t>
            </a:r>
          </a:p>
          <a:p>
            <a:endParaRPr lang="en-US" sz="2800" dirty="0" smtClean="0"/>
          </a:p>
          <a:p>
            <a:r>
              <a:rPr lang="en-US" sz="2800" i="1" dirty="0" err="1" smtClean="0">
                <a:solidFill>
                  <a:srgbClr val="FF0000"/>
                </a:solidFill>
              </a:rPr>
              <a:t>AprioriTID</a:t>
            </a:r>
            <a:r>
              <a:rPr lang="en-US" sz="2800" dirty="0" smtClean="0"/>
              <a:t> needs to store additional data structures that may require more space than </a:t>
            </a:r>
            <a:r>
              <a:rPr lang="en-US" sz="2800" i="1" dirty="0" err="1" smtClean="0">
                <a:solidFill>
                  <a:srgbClr val="FF0000"/>
                </a:solidFill>
              </a:rPr>
              <a:t>Apriori</a:t>
            </a:r>
            <a:endParaRPr lang="en-US" sz="2800" i="1" dirty="0" smtClean="0">
              <a:solidFill>
                <a:srgbClr val="FF0000"/>
              </a:solidFill>
            </a:endParaRPr>
          </a:p>
          <a:p>
            <a:endParaRPr lang="en-US" sz="2800" dirty="0" smtClean="0"/>
          </a:p>
          <a:p>
            <a:r>
              <a:rPr lang="en-US" sz="2800" dirty="0" smtClean="0"/>
              <a:t>Both algorithms need to check all candidates’ frequencies in every step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ext Box 1"/>
          <p:cNvSpPr txBox="1">
            <a:spLocks noChangeArrowheads="1"/>
          </p:cNvSpPr>
          <p:nvPr/>
        </p:nvSpPr>
        <p:spPr bwMode="auto">
          <a:xfrm>
            <a:off x="457200" y="304800"/>
            <a:ext cx="8229600" cy="655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>
                <a:solidFill>
                  <a:srgbClr val="000000"/>
                </a:solidFill>
                <a:ea typeface="DejaVu LGC Sans" charset="0"/>
                <a:cs typeface="DejaVu LGC Sans" charset="0"/>
              </a:rPr>
              <a:t>Implementations</a:t>
            </a:r>
          </a:p>
        </p:txBody>
      </p:sp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381000" y="1600200"/>
            <a:ext cx="83185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290513" indent="-290513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2400">
                <a:solidFill>
                  <a:srgbClr val="000000"/>
                </a:solidFill>
                <a:ea typeface="DejaVu LGC Sans" charset="0"/>
                <a:cs typeface="DejaVu LGC Sans" charset="0"/>
              </a:rPr>
              <a:t>Lots of them around</a:t>
            </a:r>
          </a:p>
          <a:p>
            <a:pPr marL="290513" indent="-290513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endParaRPr lang="en-GB" sz="240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290513" indent="-290513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endParaRPr lang="en-GB" sz="240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290513" indent="-290513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2400">
                <a:solidFill>
                  <a:srgbClr val="000000"/>
                </a:solidFill>
                <a:ea typeface="DejaVu LGC Sans" charset="0"/>
                <a:cs typeface="DejaVu LGC Sans" charset="0"/>
              </a:rPr>
              <a:t>See, for example, the web page of Bart Goethals: http://www.adrem.ua.ac.be/~goethals/software/</a:t>
            </a:r>
          </a:p>
          <a:p>
            <a:pPr marL="290513" indent="-290513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endParaRPr lang="en-GB" sz="240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290513" indent="-290513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endParaRPr lang="en-GB" sz="240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290513" indent="-290513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2400">
                <a:solidFill>
                  <a:srgbClr val="000000"/>
                </a:solidFill>
                <a:ea typeface="DejaVu LGC Sans" charset="0"/>
                <a:cs typeface="DejaVu LGC Sans" charset="0"/>
              </a:rPr>
              <a:t>Typical input format: each row lists the items (using item id's) that appear in every row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ext Box 1"/>
          <p:cNvSpPr txBox="1">
            <a:spLocks noChangeArrowheads="1"/>
          </p:cNvSpPr>
          <p:nvPr/>
        </p:nvSpPr>
        <p:spPr bwMode="auto">
          <a:xfrm>
            <a:off x="457200" y="304800"/>
            <a:ext cx="8229600" cy="655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>
                <a:solidFill>
                  <a:srgbClr val="000000"/>
                </a:solidFill>
                <a:ea typeface="DejaVu LGC Sans" charset="0"/>
                <a:cs typeface="DejaVu LGC Sans" charset="0"/>
              </a:rPr>
              <a:t>Lecture outline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381000" y="1600200"/>
            <a:ext cx="83185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290513" indent="-290513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endParaRPr lang="en-GB" sz="24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290513" indent="-290513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2400" b="1" dirty="0">
                <a:solidFill>
                  <a:srgbClr val="FF0000"/>
                </a:solidFill>
                <a:ea typeface="DejaVu LGC Sans" charset="0"/>
                <a:cs typeface="DejaVu LGC Sans" charset="0"/>
              </a:rPr>
              <a:t>Task 1: </a:t>
            </a: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Methods for finding all frequent </a:t>
            </a:r>
            <a:r>
              <a:rPr lang="en-GB" sz="2400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itemsets</a:t>
            </a: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efficiently </a:t>
            </a:r>
          </a:p>
          <a:p>
            <a:pPr marL="290513" indent="-290513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endParaRPr lang="en-GB" sz="24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290513" indent="-290513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endParaRPr lang="en-GB" sz="24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290513" indent="-290513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2400" b="1" dirty="0">
                <a:solidFill>
                  <a:srgbClr val="FF0000"/>
                </a:solidFill>
                <a:ea typeface="DejaVu LGC Sans" charset="0"/>
                <a:cs typeface="DejaVu LGC Sans" charset="0"/>
              </a:rPr>
              <a:t>Task 2: </a:t>
            </a: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Methods for finding association rules efficiently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ext Box 1"/>
          <p:cNvSpPr txBox="1">
            <a:spLocks noChangeArrowheads="1"/>
          </p:cNvSpPr>
          <p:nvPr/>
        </p:nvSpPr>
        <p:spPr bwMode="auto">
          <a:xfrm>
            <a:off x="457200" y="277813"/>
            <a:ext cx="8458200" cy="1139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>
                <a:solidFill>
                  <a:srgbClr val="000000"/>
                </a:solidFill>
                <a:ea typeface="DejaVu LGC Sans" charset="0"/>
                <a:cs typeface="DejaVu LGC Sans" charset="0"/>
              </a:rPr>
              <a:t>Definition: Association Rule</a:t>
            </a:r>
          </a:p>
        </p:txBody>
      </p:sp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457200" y="1503363"/>
            <a:ext cx="8229600" cy="5354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lnSpc>
                <a:spcPct val="90000"/>
              </a:lnSpc>
              <a:spcBef>
                <a:spcPts val="80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Let </a:t>
            </a:r>
            <a:r>
              <a:rPr lang="en-GB" sz="3200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D </a:t>
            </a:r>
            <a:r>
              <a:rPr lang="en-GB" sz="3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be database of </a:t>
            </a:r>
            <a:r>
              <a:rPr lang="en-GB" sz="3200" dirty="0">
                <a:solidFill>
                  <a:srgbClr val="FF0000"/>
                </a:solidFill>
                <a:ea typeface="DejaVu LGC Sans" charset="0"/>
                <a:cs typeface="DejaVu LGC Sans" charset="0"/>
              </a:rPr>
              <a:t>transactions</a:t>
            </a:r>
          </a:p>
          <a:p>
            <a:pPr marL="741363" lvl="1" indent="-284163">
              <a:lnSpc>
                <a:spcPct val="90000"/>
              </a:lnSpc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e.g.:</a:t>
            </a:r>
          </a:p>
          <a:p>
            <a:pPr marL="741363" lvl="1" indent="-284163">
              <a:lnSpc>
                <a:spcPct val="90000"/>
              </a:lnSpc>
              <a:spcBef>
                <a:spcPts val="7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8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741363" lvl="1" indent="-284163">
              <a:lnSpc>
                <a:spcPct val="90000"/>
              </a:lnSpc>
              <a:spcBef>
                <a:spcPts val="700"/>
              </a:spcBef>
              <a:buClr>
                <a:srgbClr val="FF0000"/>
              </a:buClr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800" dirty="0">
              <a:solidFill>
                <a:srgbClr val="FF0000"/>
              </a:solidFill>
              <a:ea typeface="DejaVu LGC Sans" charset="0"/>
              <a:cs typeface="DejaVu LGC Sans" charset="0"/>
            </a:endParaRPr>
          </a:p>
          <a:p>
            <a:pPr marL="341313" indent="-341313">
              <a:lnSpc>
                <a:spcPct val="90000"/>
              </a:lnSpc>
              <a:spcBef>
                <a:spcPts val="8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32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341313" indent="-341313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Let </a:t>
            </a:r>
            <a:r>
              <a:rPr lang="en-GB" sz="3200" b="1" i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I</a:t>
            </a:r>
            <a:r>
              <a:rPr lang="en-GB" sz="3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be the set of items that appear in the database, e.g., </a:t>
            </a:r>
            <a:r>
              <a:rPr lang="en-GB" sz="3200" b="1" i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I={A,B,C,D,E,F}</a:t>
            </a:r>
          </a:p>
          <a:p>
            <a:pPr marL="341313" indent="-341313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A </a:t>
            </a:r>
            <a:r>
              <a:rPr lang="en-GB" sz="3200" b="1" dirty="0">
                <a:solidFill>
                  <a:srgbClr val="FF0000"/>
                </a:solidFill>
                <a:ea typeface="DejaVu LGC Sans" charset="0"/>
                <a:cs typeface="DejaVu LGC Sans" charset="0"/>
              </a:rPr>
              <a:t>rule</a:t>
            </a:r>
            <a:r>
              <a:rPr lang="en-GB" sz="3200" dirty="0">
                <a:solidFill>
                  <a:srgbClr val="FF000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3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is defined by </a:t>
            </a:r>
            <a:r>
              <a:rPr lang="en-GB" sz="3200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X </a:t>
            </a:r>
            <a:r>
              <a:rPr lang="en-GB" sz="3200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  <a:sym typeface="Wingdings" pitchFamily="2" charset="2"/>
              </a:rPr>
              <a:t></a:t>
            </a:r>
            <a:r>
              <a:rPr lang="en-GB" sz="3200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3200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Y</a:t>
            </a:r>
            <a:r>
              <a:rPr lang="en-GB" sz="3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, where </a:t>
            </a:r>
            <a:r>
              <a:rPr lang="en-GB" sz="3200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X</a:t>
            </a:r>
            <a:r>
              <a:rPr lang="en-GB" sz="3200" b="1" dirty="0">
                <a:solidFill>
                  <a:schemeClr val="accent2"/>
                </a:solidFill>
                <a:latin typeface="Symbol" pitchFamily="16" charset="2"/>
                <a:ea typeface="DejaVu LGC Sans" charset="0"/>
                <a:cs typeface="DejaVu LGC Sans" charset="0"/>
              </a:rPr>
              <a:t></a:t>
            </a:r>
            <a:r>
              <a:rPr lang="en-GB" sz="3200" b="1" i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I</a:t>
            </a:r>
            <a:r>
              <a:rPr lang="en-GB" sz="3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, </a:t>
            </a:r>
            <a:r>
              <a:rPr lang="en-GB" sz="3200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Y</a:t>
            </a:r>
            <a:r>
              <a:rPr lang="en-GB" sz="3200" b="1" dirty="0">
                <a:solidFill>
                  <a:schemeClr val="accent2"/>
                </a:solidFill>
                <a:latin typeface="Symbol" pitchFamily="16" charset="2"/>
                <a:ea typeface="DejaVu LGC Sans" charset="0"/>
                <a:cs typeface="DejaVu LGC Sans" charset="0"/>
              </a:rPr>
              <a:t></a:t>
            </a:r>
            <a:r>
              <a:rPr lang="en-GB" sz="3200" b="1" i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I</a:t>
            </a:r>
            <a:r>
              <a:rPr lang="en-GB" sz="3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, and </a:t>
            </a:r>
            <a:r>
              <a:rPr lang="en-GB" sz="3200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X</a:t>
            </a:r>
            <a:r>
              <a:rPr lang="en-GB" sz="3200" b="1" dirty="0">
                <a:solidFill>
                  <a:schemeClr val="accent2"/>
                </a:solidFill>
                <a:latin typeface="Symbol" pitchFamily="16" charset="2"/>
                <a:ea typeface="DejaVu LGC Sans" charset="0"/>
                <a:cs typeface="DejaVu LGC Sans" charset="0"/>
              </a:rPr>
              <a:t></a:t>
            </a:r>
            <a:r>
              <a:rPr lang="en-GB" sz="3200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Y=</a:t>
            </a:r>
            <a:r>
              <a:rPr lang="en-GB" sz="3200" b="1" dirty="0">
                <a:solidFill>
                  <a:schemeClr val="accent2"/>
                </a:solidFill>
                <a:latin typeface="Symbol" pitchFamily="16" charset="2"/>
                <a:ea typeface="DejaVu LGC Sans" charset="0"/>
                <a:cs typeface="DejaVu LGC Sans" charset="0"/>
              </a:rPr>
              <a:t></a:t>
            </a:r>
          </a:p>
          <a:p>
            <a:pPr marL="741363" lvl="1" indent="-284163">
              <a:lnSpc>
                <a:spcPct val="90000"/>
              </a:lnSpc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e.g.: </a:t>
            </a:r>
            <a:r>
              <a:rPr lang="en-GB" sz="2800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{B,C} </a:t>
            </a:r>
            <a:r>
              <a:rPr lang="en-GB" sz="2800" b="1" dirty="0" smtClean="0">
                <a:solidFill>
                  <a:schemeClr val="accent2"/>
                </a:solidFill>
                <a:latin typeface="Symbol" pitchFamily="16" charset="2"/>
                <a:ea typeface="DejaVu LGC Sans" charset="0"/>
                <a:cs typeface="DejaVu LGC Sans" charset="0"/>
                <a:sym typeface="Wingdings" pitchFamily="2" charset="2"/>
              </a:rPr>
              <a:t></a:t>
            </a:r>
            <a:r>
              <a:rPr lang="en-GB" sz="2800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800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{A} </a:t>
            </a:r>
            <a:r>
              <a:rPr lang="en-GB" sz="28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is a rule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09800" y="2133600"/>
          <a:ext cx="2514600" cy="1854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00200"/>
                <a:gridCol w="914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Transaction 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Items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A, B, 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A, 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A, 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B, E, F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ext Box 1"/>
          <p:cNvSpPr txBox="1">
            <a:spLocks noChangeArrowheads="1"/>
          </p:cNvSpPr>
          <p:nvPr/>
        </p:nvSpPr>
        <p:spPr bwMode="auto">
          <a:xfrm>
            <a:off x="457200" y="304800"/>
            <a:ext cx="8229600" cy="655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Definition: Association Rule</a:t>
            </a:r>
          </a:p>
        </p:txBody>
      </p:sp>
      <p:grpSp>
        <p:nvGrpSpPr>
          <p:cNvPr id="38914" name="Group 2"/>
          <p:cNvGrpSpPr>
            <a:grpSpLocks/>
          </p:cNvGrpSpPr>
          <p:nvPr/>
        </p:nvGrpSpPr>
        <p:grpSpPr bwMode="auto">
          <a:xfrm>
            <a:off x="4784726" y="3657601"/>
            <a:ext cx="3978276" cy="2527301"/>
            <a:chOff x="3014" y="2304"/>
            <a:chExt cx="2506" cy="1592"/>
          </a:xfrm>
        </p:grpSpPr>
        <p:sp>
          <p:nvSpPr>
            <p:cNvPr id="38915" name="Text Box 3"/>
            <p:cNvSpPr txBox="1">
              <a:spLocks noChangeArrowheads="1"/>
            </p:cNvSpPr>
            <p:nvPr/>
          </p:nvSpPr>
          <p:spPr bwMode="auto">
            <a:xfrm>
              <a:off x="3242" y="2304"/>
              <a:ext cx="666" cy="23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>
                  <a:srgbClr val="FF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solidFill>
                    <a:srgbClr val="FF0000"/>
                  </a:solidFill>
                  <a:ea typeface="DejaVu LGC Sans" charset="0"/>
                  <a:cs typeface="DejaVu LGC Sans" charset="0"/>
                </a:rPr>
                <a:t>Example:</a:t>
              </a:r>
            </a:p>
          </p:txBody>
        </p:sp>
        <p:graphicFrame>
          <p:nvGraphicFramePr>
            <p:cNvPr id="38916" name="Object 4"/>
            <p:cNvGraphicFramePr>
              <a:graphicFrameLocks noChangeAspect="1"/>
            </p:cNvGraphicFramePr>
            <p:nvPr/>
          </p:nvGraphicFramePr>
          <p:xfrm>
            <a:off x="3794" y="2545"/>
            <a:ext cx="1711" cy="239"/>
          </p:xfrm>
          <a:graphic>
            <a:graphicData uri="http://schemas.openxmlformats.org/presentationml/2006/ole">
              <p:oleObj spid="_x0000_s38916" name="Equation" r:id="rId4" imgW="1434960" imgH="203040" progId="Equation.3">
                <p:embed/>
              </p:oleObj>
            </a:graphicData>
          </a:graphic>
        </p:graphicFrame>
        <p:graphicFrame>
          <p:nvGraphicFramePr>
            <p:cNvPr id="38917" name="Object 5"/>
            <p:cNvGraphicFramePr>
              <a:graphicFrameLocks noChangeAspect="1"/>
            </p:cNvGraphicFramePr>
            <p:nvPr/>
          </p:nvGraphicFramePr>
          <p:xfrm>
            <a:off x="3060" y="2928"/>
            <a:ext cx="2460" cy="445"/>
          </p:xfrm>
          <a:graphic>
            <a:graphicData uri="http://schemas.openxmlformats.org/presentationml/2006/ole">
              <p:oleObj spid="_x0000_s38917" r:id="rId5" imgW="4317840" imgH="787320" progId="Equation.3">
                <p:embed/>
              </p:oleObj>
            </a:graphicData>
          </a:graphic>
        </p:graphicFrame>
        <p:graphicFrame>
          <p:nvGraphicFramePr>
            <p:cNvPr id="38918" name="Object 6"/>
            <p:cNvGraphicFramePr>
              <a:graphicFrameLocks noChangeAspect="1"/>
            </p:cNvGraphicFramePr>
            <p:nvPr/>
          </p:nvGraphicFramePr>
          <p:xfrm>
            <a:off x="3014" y="3456"/>
            <a:ext cx="2475" cy="440"/>
          </p:xfrm>
          <a:graphic>
            <a:graphicData uri="http://schemas.openxmlformats.org/presentationml/2006/ole">
              <p:oleObj spid="_x0000_s38918" r:id="rId6" imgW="4470120" imgH="787320" progId="Equation.3">
                <p:embed/>
              </p:oleObj>
            </a:graphicData>
          </a:graphic>
        </p:graphicFrame>
      </p:grpSp>
      <p:sp>
        <p:nvSpPr>
          <p:cNvPr id="38919" name="Rectangle 7"/>
          <p:cNvSpPr>
            <a:spLocks noChangeArrowheads="1"/>
          </p:cNvSpPr>
          <p:nvPr/>
        </p:nvSpPr>
        <p:spPr bwMode="auto">
          <a:xfrm>
            <a:off x="228600" y="1524000"/>
            <a:ext cx="4876800" cy="487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41313" indent="-341313">
              <a:lnSpc>
                <a:spcPct val="100000"/>
              </a:lnSpc>
              <a:spcBef>
                <a:spcPts val="450"/>
              </a:spcBef>
              <a:buClr>
                <a:srgbClr val="EEECE1"/>
              </a:buClr>
              <a:buSzPct val="75000"/>
              <a:buFont typeface="Wingdings" charset="2"/>
              <a:buChar char="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b="1" dirty="0">
                <a:solidFill>
                  <a:srgbClr val="000000"/>
                </a:solidFill>
                <a:latin typeface="Verdana" pitchFamily="32" charset="0"/>
                <a:ea typeface="DejaVu LGC Sans" charset="0"/>
                <a:cs typeface="DejaVu LGC Sans" charset="0"/>
              </a:rPr>
              <a:t>Association Rule</a:t>
            </a:r>
          </a:p>
          <a:p>
            <a:pPr marL="741363" lvl="1" indent="-284163">
              <a:lnSpc>
                <a:spcPct val="100000"/>
              </a:lnSpc>
              <a:spcBef>
                <a:spcPts val="450"/>
              </a:spcBef>
              <a:buClr>
                <a:srgbClr val="1F497D"/>
              </a:buClr>
              <a:buSzPct val="75000"/>
              <a:buFont typeface="Wingdings" charset="2"/>
              <a:buChar char="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dirty="0">
                <a:solidFill>
                  <a:srgbClr val="000000"/>
                </a:solidFill>
                <a:latin typeface="Verdana" pitchFamily="32" charset="0"/>
                <a:ea typeface="DejaVu LGC Sans" charset="0"/>
                <a:cs typeface="DejaVu LGC Sans" charset="0"/>
              </a:rPr>
              <a:t>An implication expression of the form </a:t>
            </a:r>
            <a:r>
              <a:rPr lang="en-GB" b="1" dirty="0">
                <a:solidFill>
                  <a:schemeClr val="accent2"/>
                </a:solidFill>
                <a:latin typeface="Verdana" pitchFamily="32" charset="0"/>
                <a:ea typeface="DejaVu LGC Sans" charset="0"/>
                <a:cs typeface="DejaVu LGC Sans" charset="0"/>
              </a:rPr>
              <a:t>X </a:t>
            </a:r>
            <a:r>
              <a:rPr lang="en-GB" b="1" dirty="0">
                <a:solidFill>
                  <a:schemeClr val="accent2"/>
                </a:solidFill>
                <a:latin typeface="Symbol" pitchFamily="16" charset="2"/>
                <a:ea typeface="DejaVu LGC Sans" charset="0"/>
                <a:cs typeface="DejaVu LGC Sans" charset="0"/>
              </a:rPr>
              <a:t></a:t>
            </a:r>
            <a:r>
              <a:rPr lang="en-GB" b="1" dirty="0">
                <a:solidFill>
                  <a:schemeClr val="accent2"/>
                </a:solidFill>
                <a:latin typeface="Verdana" pitchFamily="32" charset="0"/>
                <a:ea typeface="DejaVu LGC Sans" charset="0"/>
                <a:cs typeface="DejaVu LGC Sans" charset="0"/>
              </a:rPr>
              <a:t> Y</a:t>
            </a:r>
            <a:r>
              <a:rPr lang="en-GB" dirty="0">
                <a:solidFill>
                  <a:srgbClr val="000000"/>
                </a:solidFill>
                <a:latin typeface="Verdana" pitchFamily="32" charset="0"/>
                <a:ea typeface="DejaVu LGC Sans" charset="0"/>
                <a:cs typeface="DejaVu LGC Sans" charset="0"/>
              </a:rPr>
              <a:t>, where </a:t>
            </a:r>
            <a:r>
              <a:rPr lang="en-GB" b="1" dirty="0">
                <a:solidFill>
                  <a:schemeClr val="accent2"/>
                </a:solidFill>
                <a:latin typeface="Verdana" pitchFamily="32" charset="0"/>
                <a:ea typeface="DejaVu LGC Sans" charset="0"/>
                <a:cs typeface="DejaVu LGC Sans" charset="0"/>
              </a:rPr>
              <a:t>X</a:t>
            </a:r>
            <a:r>
              <a:rPr lang="en-GB" dirty="0">
                <a:solidFill>
                  <a:srgbClr val="000000"/>
                </a:solidFill>
                <a:latin typeface="Verdana" pitchFamily="32" charset="0"/>
                <a:ea typeface="DejaVu LGC Sans" charset="0"/>
                <a:cs typeface="DejaVu LGC Sans" charset="0"/>
              </a:rPr>
              <a:t> and </a:t>
            </a:r>
            <a:r>
              <a:rPr lang="en-GB" b="1" dirty="0">
                <a:solidFill>
                  <a:schemeClr val="accent2"/>
                </a:solidFill>
                <a:latin typeface="Verdana" pitchFamily="32" charset="0"/>
                <a:ea typeface="DejaVu LGC Sans" charset="0"/>
                <a:cs typeface="DejaVu LGC Sans" charset="0"/>
              </a:rPr>
              <a:t>Y</a:t>
            </a:r>
            <a:r>
              <a:rPr lang="en-GB" dirty="0">
                <a:solidFill>
                  <a:srgbClr val="000000"/>
                </a:solidFill>
                <a:latin typeface="Verdana" pitchFamily="32" charset="0"/>
                <a:ea typeface="DejaVu LGC Sans" charset="0"/>
                <a:cs typeface="DejaVu LGC Sans" charset="0"/>
              </a:rPr>
              <a:t> are </a:t>
            </a:r>
            <a:r>
              <a:rPr lang="en-GB" dirty="0" smtClean="0">
                <a:solidFill>
                  <a:srgbClr val="000000"/>
                </a:solidFill>
                <a:latin typeface="Verdana" pitchFamily="32" charset="0"/>
                <a:ea typeface="DejaVu LGC Sans" charset="0"/>
                <a:cs typeface="DejaVu LGC Sans" charset="0"/>
              </a:rPr>
              <a:t>non-overlapping </a:t>
            </a:r>
            <a:r>
              <a:rPr lang="en-GB" dirty="0" err="1" smtClean="0">
                <a:solidFill>
                  <a:srgbClr val="000000"/>
                </a:solidFill>
                <a:latin typeface="Verdana" pitchFamily="32" charset="0"/>
                <a:ea typeface="DejaVu LGC Sans" charset="0"/>
                <a:cs typeface="DejaVu LGC Sans" charset="0"/>
              </a:rPr>
              <a:t>itemsets</a:t>
            </a:r>
            <a:endParaRPr lang="en-GB" dirty="0">
              <a:solidFill>
                <a:srgbClr val="000000"/>
              </a:solidFill>
              <a:latin typeface="Verdana" pitchFamily="32" charset="0"/>
              <a:ea typeface="DejaVu LGC Sans" charset="0"/>
              <a:cs typeface="DejaVu LGC Sans" charset="0"/>
            </a:endParaRPr>
          </a:p>
          <a:p>
            <a:pPr marL="741363" lvl="1" indent="-284163">
              <a:lnSpc>
                <a:spcPct val="100000"/>
              </a:lnSpc>
              <a:spcBef>
                <a:spcPts val="450"/>
              </a:spcBef>
              <a:buClr>
                <a:srgbClr val="1F497D"/>
              </a:buClr>
              <a:buSzPct val="75000"/>
              <a:buFont typeface="Wingdings" charset="2"/>
              <a:buChar char="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dirty="0">
                <a:solidFill>
                  <a:srgbClr val="000000"/>
                </a:solidFill>
                <a:latin typeface="Verdana" pitchFamily="32" charset="0"/>
                <a:ea typeface="DejaVu LGC Sans" charset="0"/>
                <a:cs typeface="DejaVu LGC Sans" charset="0"/>
              </a:rPr>
              <a:t>Example:</a:t>
            </a:r>
            <a:br>
              <a:rPr lang="en-GB" dirty="0">
                <a:solidFill>
                  <a:srgbClr val="000000"/>
                </a:solidFill>
                <a:latin typeface="Verdana" pitchFamily="32" charset="0"/>
                <a:ea typeface="DejaVu LGC Sans" charset="0"/>
                <a:cs typeface="DejaVu LGC Sans" charset="0"/>
              </a:rPr>
            </a:br>
            <a:r>
              <a:rPr lang="en-GB" b="1" i="1" dirty="0">
                <a:solidFill>
                  <a:srgbClr val="000000"/>
                </a:solidFill>
                <a:latin typeface="Verdana" pitchFamily="32" charset="0"/>
                <a:ea typeface="DejaVu LGC Sans" charset="0"/>
                <a:cs typeface="DejaVu LGC Sans" charset="0"/>
              </a:rPr>
              <a:t>   {Milk, Diaper} </a:t>
            </a:r>
            <a:r>
              <a:rPr lang="en-GB" b="1" i="1" dirty="0">
                <a:solidFill>
                  <a:srgbClr val="000000"/>
                </a:solidFill>
                <a:latin typeface="Symbol" pitchFamily="16" charset="2"/>
                <a:ea typeface="DejaVu LGC Sans" charset="0"/>
                <a:cs typeface="DejaVu LGC Sans" charset="0"/>
              </a:rPr>
              <a:t></a:t>
            </a:r>
            <a:r>
              <a:rPr lang="en-GB" b="1" i="1" dirty="0">
                <a:solidFill>
                  <a:srgbClr val="000000"/>
                </a:solidFill>
                <a:latin typeface="Verdana" pitchFamily="32" charset="0"/>
                <a:ea typeface="DejaVu LGC Sans" charset="0"/>
                <a:cs typeface="DejaVu LGC Sans" charset="0"/>
              </a:rPr>
              <a:t> {Beer} </a:t>
            </a:r>
          </a:p>
          <a:p>
            <a:pPr marL="741363" lvl="1" indent="-284163">
              <a:lnSpc>
                <a:spcPct val="100000"/>
              </a:lnSpc>
              <a:spcBef>
                <a:spcPts val="450"/>
              </a:spcBef>
              <a:buClr>
                <a:srgbClr val="1F497D"/>
              </a:buClr>
              <a:buSzPct val="75000"/>
              <a:buFont typeface="Wingdings" charset="2"/>
              <a:buNone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endParaRPr lang="en-GB" b="1" dirty="0">
              <a:solidFill>
                <a:srgbClr val="000000"/>
              </a:solidFill>
              <a:latin typeface="Verdana" pitchFamily="32" charset="0"/>
              <a:ea typeface="DejaVu LGC Sans" charset="0"/>
              <a:cs typeface="DejaVu LGC Sans" charset="0"/>
            </a:endParaRPr>
          </a:p>
          <a:p>
            <a:pPr marL="341313" indent="-341313">
              <a:lnSpc>
                <a:spcPct val="100000"/>
              </a:lnSpc>
              <a:spcBef>
                <a:spcPts val="450"/>
              </a:spcBef>
              <a:buClr>
                <a:srgbClr val="EEECE1"/>
              </a:buClr>
              <a:buSzPct val="75000"/>
              <a:buFont typeface="Wingdings" charset="2"/>
              <a:buChar char="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b="1" dirty="0">
                <a:solidFill>
                  <a:srgbClr val="000000"/>
                </a:solidFill>
                <a:latin typeface="Verdana" pitchFamily="32" charset="0"/>
                <a:ea typeface="DejaVu LGC Sans" charset="0"/>
                <a:cs typeface="DejaVu LGC Sans" charset="0"/>
              </a:rPr>
              <a:t>Rule Evaluation Metrics</a:t>
            </a:r>
          </a:p>
          <a:p>
            <a:pPr marL="741363" lvl="1" indent="-284163">
              <a:lnSpc>
                <a:spcPct val="100000"/>
              </a:lnSpc>
              <a:spcBef>
                <a:spcPts val="450"/>
              </a:spcBef>
              <a:buClr>
                <a:srgbClr val="1F497D"/>
              </a:buClr>
              <a:buSzPct val="75000"/>
              <a:buFont typeface="Wingdings" charset="2"/>
              <a:buChar char="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b="1" dirty="0">
                <a:solidFill>
                  <a:srgbClr val="000000"/>
                </a:solidFill>
                <a:latin typeface="Verdana" pitchFamily="32" charset="0"/>
                <a:ea typeface="DejaVu LGC Sans" charset="0"/>
                <a:cs typeface="DejaVu LGC Sans" charset="0"/>
              </a:rPr>
              <a:t>Support (</a:t>
            </a:r>
            <a:r>
              <a:rPr lang="en-GB" b="1" dirty="0">
                <a:solidFill>
                  <a:schemeClr val="accent2"/>
                </a:solidFill>
                <a:latin typeface="Verdana" pitchFamily="32" charset="0"/>
                <a:ea typeface="DejaVu LGC Sans" charset="0"/>
                <a:cs typeface="DejaVu LGC Sans" charset="0"/>
              </a:rPr>
              <a:t>s</a:t>
            </a:r>
            <a:r>
              <a:rPr lang="en-GB" b="1" dirty="0">
                <a:solidFill>
                  <a:srgbClr val="000000"/>
                </a:solidFill>
                <a:latin typeface="Verdana" pitchFamily="32" charset="0"/>
                <a:ea typeface="DejaVu LGC Sans" charset="0"/>
                <a:cs typeface="DejaVu LGC Sans" charset="0"/>
              </a:rPr>
              <a:t>)‏</a:t>
            </a:r>
          </a:p>
          <a:p>
            <a:pPr marL="1143000" lvl="2" indent="-228600">
              <a:lnSpc>
                <a:spcPct val="100000"/>
              </a:lnSpc>
              <a:spcBef>
                <a:spcPts val="400"/>
              </a:spcBef>
              <a:buClr>
                <a:srgbClr val="4F81BD"/>
              </a:buClr>
              <a:buSzPct val="65000"/>
              <a:buFont typeface="Wingdings" charset="2"/>
              <a:buChar char="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>
                <a:solidFill>
                  <a:srgbClr val="000000"/>
                </a:solidFill>
                <a:latin typeface="Verdana" pitchFamily="32" charset="0"/>
                <a:ea typeface="DejaVu LGC Sans" charset="0"/>
                <a:cs typeface="DejaVu LGC Sans" charset="0"/>
              </a:rPr>
              <a:t>Fraction of transactions that contain both </a:t>
            </a:r>
            <a:r>
              <a:rPr lang="en-GB" sz="1600" b="1" dirty="0">
                <a:solidFill>
                  <a:schemeClr val="accent2"/>
                </a:solidFill>
                <a:latin typeface="Verdana" pitchFamily="32" charset="0"/>
                <a:ea typeface="DejaVu LGC Sans" charset="0"/>
                <a:cs typeface="DejaVu LGC Sans" charset="0"/>
              </a:rPr>
              <a:t>X</a:t>
            </a:r>
            <a:r>
              <a:rPr lang="en-GB" sz="1600" dirty="0">
                <a:solidFill>
                  <a:srgbClr val="000000"/>
                </a:solidFill>
                <a:latin typeface="Verdana" pitchFamily="32" charset="0"/>
                <a:ea typeface="DejaVu LGC Sans" charset="0"/>
                <a:cs typeface="DejaVu LGC Sans" charset="0"/>
              </a:rPr>
              <a:t> and </a:t>
            </a:r>
            <a:r>
              <a:rPr lang="en-GB" sz="1600" b="1" dirty="0">
                <a:solidFill>
                  <a:schemeClr val="accent2"/>
                </a:solidFill>
                <a:latin typeface="Verdana" pitchFamily="32" charset="0"/>
                <a:ea typeface="DejaVu LGC Sans" charset="0"/>
                <a:cs typeface="DejaVu LGC Sans" charset="0"/>
              </a:rPr>
              <a:t>Y</a:t>
            </a:r>
          </a:p>
          <a:p>
            <a:pPr marL="741363" lvl="1" indent="-284163">
              <a:lnSpc>
                <a:spcPct val="100000"/>
              </a:lnSpc>
              <a:spcBef>
                <a:spcPts val="450"/>
              </a:spcBef>
              <a:buClr>
                <a:srgbClr val="1F497D"/>
              </a:buClr>
              <a:buSzPct val="75000"/>
              <a:buFont typeface="Wingdings" charset="2"/>
              <a:buChar char="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b="1" dirty="0">
                <a:solidFill>
                  <a:srgbClr val="000000"/>
                </a:solidFill>
                <a:latin typeface="Verdana" pitchFamily="32" charset="0"/>
                <a:ea typeface="DejaVu LGC Sans" charset="0"/>
                <a:cs typeface="DejaVu LGC Sans" charset="0"/>
              </a:rPr>
              <a:t>Confidence (</a:t>
            </a:r>
            <a:r>
              <a:rPr lang="en-GB" b="1" dirty="0">
                <a:solidFill>
                  <a:schemeClr val="accent2"/>
                </a:solidFill>
                <a:latin typeface="Verdana" pitchFamily="32" charset="0"/>
                <a:ea typeface="DejaVu LGC Sans" charset="0"/>
                <a:cs typeface="DejaVu LGC Sans" charset="0"/>
              </a:rPr>
              <a:t>c</a:t>
            </a:r>
            <a:r>
              <a:rPr lang="en-GB" b="1" dirty="0">
                <a:solidFill>
                  <a:srgbClr val="000000"/>
                </a:solidFill>
                <a:latin typeface="Verdana" pitchFamily="32" charset="0"/>
                <a:ea typeface="DejaVu LGC Sans" charset="0"/>
                <a:cs typeface="DejaVu LGC Sans" charset="0"/>
              </a:rPr>
              <a:t>)‏</a:t>
            </a:r>
          </a:p>
          <a:p>
            <a:pPr marL="1143000" lvl="2" indent="-228600">
              <a:lnSpc>
                <a:spcPct val="100000"/>
              </a:lnSpc>
              <a:spcBef>
                <a:spcPts val="400"/>
              </a:spcBef>
              <a:buClr>
                <a:srgbClr val="4F81BD"/>
              </a:buClr>
              <a:buSzPct val="65000"/>
              <a:buFont typeface="Wingdings" charset="2"/>
              <a:buChar char="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>
                <a:solidFill>
                  <a:srgbClr val="000000"/>
                </a:solidFill>
                <a:latin typeface="Verdana" pitchFamily="32" charset="0"/>
                <a:ea typeface="DejaVu LGC Sans" charset="0"/>
                <a:cs typeface="DejaVu LGC Sans" charset="0"/>
              </a:rPr>
              <a:t>Measures how often items in </a:t>
            </a:r>
            <a:r>
              <a:rPr lang="en-GB" sz="1600" b="1" dirty="0">
                <a:solidFill>
                  <a:schemeClr val="accent2"/>
                </a:solidFill>
                <a:latin typeface="Verdana" pitchFamily="32" charset="0"/>
                <a:ea typeface="DejaVu LGC Sans" charset="0"/>
                <a:cs typeface="DejaVu LGC Sans" charset="0"/>
              </a:rPr>
              <a:t>Y</a:t>
            </a:r>
            <a:r>
              <a:rPr lang="en-GB" sz="1600" dirty="0">
                <a:solidFill>
                  <a:srgbClr val="000000"/>
                </a:solidFill>
                <a:latin typeface="Verdana" pitchFamily="32" charset="0"/>
                <a:ea typeface="DejaVu LGC Sans" charset="0"/>
                <a:cs typeface="DejaVu LGC Sans" charset="0"/>
              </a:rPr>
              <a:t> </a:t>
            </a:r>
            <a:br>
              <a:rPr lang="en-GB" sz="1600" dirty="0">
                <a:solidFill>
                  <a:srgbClr val="000000"/>
                </a:solidFill>
                <a:latin typeface="Verdana" pitchFamily="32" charset="0"/>
                <a:ea typeface="DejaVu LGC Sans" charset="0"/>
                <a:cs typeface="DejaVu LGC Sans" charset="0"/>
              </a:rPr>
            </a:br>
            <a:r>
              <a:rPr lang="en-GB" sz="1600" dirty="0">
                <a:solidFill>
                  <a:srgbClr val="000000"/>
                </a:solidFill>
                <a:latin typeface="Verdana" pitchFamily="32" charset="0"/>
                <a:ea typeface="DejaVu LGC Sans" charset="0"/>
                <a:cs typeface="DejaVu LGC Sans" charset="0"/>
              </a:rPr>
              <a:t>appear in transactions that</a:t>
            </a:r>
            <a:br>
              <a:rPr lang="en-GB" sz="1600" dirty="0">
                <a:solidFill>
                  <a:srgbClr val="000000"/>
                </a:solidFill>
                <a:latin typeface="Verdana" pitchFamily="32" charset="0"/>
                <a:ea typeface="DejaVu LGC Sans" charset="0"/>
                <a:cs typeface="DejaVu LGC Sans" charset="0"/>
              </a:rPr>
            </a:br>
            <a:r>
              <a:rPr lang="en-GB" sz="1600" dirty="0">
                <a:solidFill>
                  <a:srgbClr val="000000"/>
                </a:solidFill>
                <a:latin typeface="Verdana" pitchFamily="32" charset="0"/>
                <a:ea typeface="DejaVu LGC Sans" charset="0"/>
                <a:cs typeface="DejaVu LGC Sans" charset="0"/>
              </a:rPr>
              <a:t>contain </a:t>
            </a:r>
            <a:r>
              <a:rPr lang="en-GB" sz="1600" b="1" dirty="0">
                <a:solidFill>
                  <a:schemeClr val="accent2"/>
                </a:solidFill>
                <a:latin typeface="Verdana" pitchFamily="32" charset="0"/>
                <a:ea typeface="DejaVu LGC Sans" charset="0"/>
                <a:cs typeface="DejaVu LGC Sans" charset="0"/>
              </a:rPr>
              <a:t>X</a:t>
            </a:r>
          </a:p>
        </p:txBody>
      </p:sp>
      <p:grpSp>
        <p:nvGrpSpPr>
          <p:cNvPr id="38920" name="Group 8"/>
          <p:cNvGrpSpPr>
            <a:grpSpLocks/>
          </p:cNvGrpSpPr>
          <p:nvPr/>
        </p:nvGrpSpPr>
        <p:grpSpPr bwMode="auto">
          <a:xfrm>
            <a:off x="5410200" y="1295400"/>
            <a:ext cx="3586163" cy="2151063"/>
            <a:chOff x="3408" y="816"/>
            <a:chExt cx="2259" cy="1355"/>
          </a:xfrm>
        </p:grpSpPr>
        <p:graphicFrame>
          <p:nvGraphicFramePr>
            <p:cNvPr id="38921" name="Object 9"/>
            <p:cNvGraphicFramePr>
              <a:graphicFrameLocks noChangeAspect="1"/>
            </p:cNvGraphicFramePr>
            <p:nvPr/>
          </p:nvGraphicFramePr>
          <p:xfrm>
            <a:off x="3408" y="816"/>
            <a:ext cx="2260" cy="1356"/>
          </p:xfrm>
          <a:graphic>
            <a:graphicData uri="http://schemas.openxmlformats.org/presentationml/2006/ole">
              <p:oleObj spid="_x0000_s38921" r:id="rId7" imgW="3359338" imgH="2015504" progId="Word.Document.8">
                <p:embed/>
              </p:oleObj>
            </a:graphicData>
          </a:graphic>
        </p:graphicFrame>
        <p:sp>
          <p:nvSpPr>
            <p:cNvPr id="38922" name="Text Box 10"/>
            <p:cNvSpPr txBox="1">
              <a:spLocks noChangeArrowheads="1"/>
            </p:cNvSpPr>
            <p:nvPr/>
          </p:nvSpPr>
          <p:spPr bwMode="auto">
            <a:xfrm>
              <a:off x="3408" y="816"/>
              <a:ext cx="2260" cy="135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ext Box 1"/>
          <p:cNvSpPr txBox="1">
            <a:spLocks noChangeArrowheads="1"/>
          </p:cNvSpPr>
          <p:nvPr/>
        </p:nvSpPr>
        <p:spPr bwMode="auto">
          <a:xfrm>
            <a:off x="457200" y="192088"/>
            <a:ext cx="8458200" cy="1311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Rule Measures: Support </a:t>
            </a:r>
            <a:r>
              <a:rPr lang="en-GB" sz="4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and </a:t>
            </a:r>
            <a:r>
              <a:rPr lang="en-GB" sz="40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Confidence</a:t>
            </a:r>
            <a:endParaRPr lang="en-GB" sz="40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3886200" y="1524000"/>
            <a:ext cx="5410200" cy="2703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lnSpc>
                <a:spcPct val="90000"/>
              </a:lnSpc>
              <a:spcBef>
                <a:spcPts val="60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Find all the rules </a:t>
            </a:r>
            <a:r>
              <a:rPr lang="en-GB" sz="2400" b="1" i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X </a:t>
            </a:r>
            <a:r>
              <a:rPr lang="en-GB" sz="2400" b="1" i="1" dirty="0" smtClean="0">
                <a:solidFill>
                  <a:schemeClr val="accent2"/>
                </a:solidFill>
                <a:ea typeface="DejaVu LGC Sans" charset="0"/>
                <a:cs typeface="DejaVu LGC Sans" charset="0"/>
                <a:sym typeface="Wingdings" pitchFamily="2" charset="2"/>
              </a:rPr>
              <a:t></a:t>
            </a:r>
            <a:r>
              <a:rPr lang="en-GB" sz="2400" b="1" i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  </a:t>
            </a:r>
            <a:r>
              <a:rPr lang="en-GB" sz="2400" b="1" i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Y </a:t>
            </a: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with minimum confidence and support</a:t>
            </a:r>
          </a:p>
          <a:p>
            <a:pPr marL="741363" lvl="1" indent="-284163">
              <a:lnSpc>
                <a:spcPct val="90000"/>
              </a:lnSpc>
              <a:spcBef>
                <a:spcPts val="500"/>
              </a:spcBef>
              <a:buClr>
                <a:srgbClr val="FF0000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>
                <a:solidFill>
                  <a:srgbClr val="FF0000"/>
                </a:solidFill>
                <a:ea typeface="DejaVu LGC Sans" charset="0"/>
                <a:cs typeface="DejaVu LGC Sans" charset="0"/>
              </a:rPr>
              <a:t>support, </a:t>
            </a:r>
            <a:r>
              <a:rPr lang="en-GB" sz="2000" i="1" dirty="0">
                <a:solidFill>
                  <a:srgbClr val="FF0000"/>
                </a:solidFill>
                <a:ea typeface="DejaVu LGC Sans" charset="0"/>
                <a:cs typeface="DejaVu LGC Sans" charset="0"/>
              </a:rPr>
              <a:t>s</a:t>
            </a:r>
            <a:r>
              <a:rPr lang="en-GB" sz="2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, </a:t>
            </a:r>
            <a:r>
              <a:rPr lang="en-GB" sz="2000" dirty="0">
                <a:solidFill>
                  <a:srgbClr val="1F497D"/>
                </a:solidFill>
                <a:ea typeface="DejaVu LGC Sans" charset="0"/>
                <a:cs typeface="DejaVu LGC Sans" charset="0"/>
              </a:rPr>
              <a:t>probability</a:t>
            </a:r>
            <a:r>
              <a:rPr lang="en-GB" sz="2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that a transaction contains </a:t>
            </a:r>
            <a:r>
              <a:rPr lang="en-GB" sz="2000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{X </a:t>
            </a:r>
            <a:r>
              <a:rPr lang="en-GB" sz="2000" b="1" dirty="0">
                <a:solidFill>
                  <a:schemeClr val="accent2"/>
                </a:solidFill>
                <a:latin typeface="Symbol" pitchFamily="16" charset="2"/>
                <a:ea typeface="DejaVu LGC Sans" charset="0"/>
                <a:cs typeface="DejaVu LGC Sans" charset="0"/>
              </a:rPr>
              <a:t></a:t>
            </a:r>
            <a:r>
              <a:rPr lang="en-GB" sz="2000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 Y}</a:t>
            </a:r>
          </a:p>
          <a:p>
            <a:pPr marL="741363" lvl="1" indent="-284163">
              <a:lnSpc>
                <a:spcPct val="90000"/>
              </a:lnSpc>
              <a:spcBef>
                <a:spcPts val="500"/>
              </a:spcBef>
              <a:buClr>
                <a:srgbClr val="FF0000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>
                <a:solidFill>
                  <a:srgbClr val="FF0000"/>
                </a:solidFill>
                <a:ea typeface="DejaVu LGC Sans" charset="0"/>
                <a:cs typeface="DejaVu LGC Sans" charset="0"/>
              </a:rPr>
              <a:t>confidence, </a:t>
            </a:r>
            <a:r>
              <a:rPr lang="en-GB" sz="2000" i="1" dirty="0">
                <a:solidFill>
                  <a:srgbClr val="FF0000"/>
                </a:solidFill>
                <a:ea typeface="DejaVu LGC Sans" charset="0"/>
                <a:cs typeface="DejaVu LGC Sans" charset="0"/>
              </a:rPr>
              <a:t>c</a:t>
            </a:r>
            <a:r>
              <a:rPr lang="en-GB" sz="2000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,</a:t>
            </a:r>
            <a:r>
              <a:rPr lang="en-GB" sz="2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000" b="1" i="1" dirty="0">
                <a:solidFill>
                  <a:schemeClr val="tx1"/>
                </a:solidFill>
                <a:ea typeface="DejaVu LGC Sans" charset="0"/>
                <a:cs typeface="DejaVu LGC Sans" charset="0"/>
              </a:rPr>
              <a:t>conditional probability </a:t>
            </a:r>
            <a:endParaRPr lang="en-GB" sz="2000" b="1" i="1" dirty="0" smtClean="0">
              <a:solidFill>
                <a:schemeClr val="tx1"/>
              </a:solidFill>
              <a:ea typeface="DejaVu LGC Sans" charset="0"/>
              <a:cs typeface="DejaVu LGC Sans" charset="0"/>
            </a:endParaRPr>
          </a:p>
          <a:p>
            <a:pPr marL="741363" lvl="1" indent="-284163">
              <a:lnSpc>
                <a:spcPct val="90000"/>
              </a:lnSpc>
              <a:spcBef>
                <a:spcPts val="500"/>
              </a:spcBef>
              <a:buClr>
                <a:srgbClr val="FF0000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	that </a:t>
            </a:r>
            <a:r>
              <a:rPr lang="en-GB" sz="2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a transaction having </a:t>
            </a:r>
            <a:r>
              <a:rPr lang="en-GB" sz="2000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X</a:t>
            </a:r>
            <a:r>
              <a:rPr lang="en-GB" sz="2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also contains </a:t>
            </a:r>
            <a:r>
              <a:rPr lang="en-GB" sz="2000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Y</a:t>
            </a: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4343400" y="4267200"/>
            <a:ext cx="4572000" cy="2057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marL="341313" indent="-341313">
              <a:lnSpc>
                <a:spcPct val="100000"/>
              </a:lnSpc>
              <a:spcBef>
                <a:spcPts val="600"/>
              </a:spcBef>
              <a:buClr>
                <a:srgbClr val="EEECE1"/>
              </a:buClr>
              <a:buSzPct val="75000"/>
              <a:buFont typeface="Wingdings" charset="2"/>
              <a:buNone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400" i="1" dirty="0">
                <a:solidFill>
                  <a:srgbClr val="000000"/>
                </a:solidFill>
                <a:latin typeface="Verdana" pitchFamily="32" charset="0"/>
                <a:ea typeface="DejaVu LGC Sans" charset="0"/>
                <a:cs typeface="DejaVu LGC Sans" charset="0"/>
              </a:rPr>
              <a:t>Let minimum support 50%, and minimum confidence 50%, we have</a:t>
            </a:r>
          </a:p>
          <a:p>
            <a:pPr marL="741363" lvl="1" indent="-284163">
              <a:lnSpc>
                <a:spcPct val="100000"/>
              </a:lnSpc>
              <a:spcBef>
                <a:spcPts val="450"/>
              </a:spcBef>
              <a:buClr>
                <a:srgbClr val="1F497D"/>
              </a:buClr>
              <a:buSzPct val="75000"/>
              <a:buFont typeface="Wingdings" charset="2"/>
              <a:buChar char="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i="1" dirty="0">
                <a:solidFill>
                  <a:schemeClr val="accent2"/>
                </a:solidFill>
                <a:latin typeface="Verdana" pitchFamily="32" charset="0"/>
                <a:ea typeface="DejaVu LGC Sans" charset="0"/>
                <a:cs typeface="DejaVu LGC Sans" charset="0"/>
              </a:rPr>
              <a:t>A </a:t>
            </a:r>
            <a:r>
              <a:rPr lang="en-GB" i="1" dirty="0" smtClean="0">
                <a:solidFill>
                  <a:schemeClr val="accent2"/>
                </a:solidFill>
                <a:latin typeface="Symbol" pitchFamily="16" charset="2"/>
                <a:ea typeface="DejaVu LGC Sans" charset="0"/>
                <a:cs typeface="DejaVu LGC Sans" charset="0"/>
                <a:sym typeface="Wingdings" pitchFamily="2" charset="2"/>
              </a:rPr>
              <a:t></a:t>
            </a:r>
            <a:r>
              <a:rPr lang="en-GB" i="1" dirty="0" smtClean="0">
                <a:solidFill>
                  <a:schemeClr val="accent2"/>
                </a:solidFill>
                <a:latin typeface="Verdana" pitchFamily="32" charset="0"/>
                <a:ea typeface="DejaVu LGC Sans" charset="0"/>
                <a:cs typeface="DejaVu LGC Sans" charset="0"/>
              </a:rPr>
              <a:t> </a:t>
            </a:r>
            <a:r>
              <a:rPr lang="en-GB" i="1" dirty="0">
                <a:solidFill>
                  <a:schemeClr val="accent2"/>
                </a:solidFill>
                <a:latin typeface="Verdana" pitchFamily="32" charset="0"/>
                <a:ea typeface="DejaVu LGC Sans" charset="0"/>
                <a:cs typeface="DejaVu LGC Sans" charset="0"/>
              </a:rPr>
              <a:t>C  </a:t>
            </a:r>
            <a:r>
              <a:rPr lang="en-GB" dirty="0">
                <a:solidFill>
                  <a:schemeClr val="accent2"/>
                </a:solidFill>
                <a:latin typeface="Verdana" pitchFamily="32" charset="0"/>
                <a:ea typeface="DejaVu LGC Sans" charset="0"/>
                <a:cs typeface="DejaVu LGC Sans" charset="0"/>
              </a:rPr>
              <a:t>(50%, 66.6%)</a:t>
            </a:r>
            <a:r>
              <a:rPr lang="en-GB" dirty="0">
                <a:solidFill>
                  <a:srgbClr val="000000"/>
                </a:solidFill>
                <a:latin typeface="Verdana" pitchFamily="32" charset="0"/>
                <a:ea typeface="DejaVu LGC Sans" charset="0"/>
                <a:cs typeface="DejaVu LGC Sans" charset="0"/>
              </a:rPr>
              <a:t>‏</a:t>
            </a:r>
          </a:p>
          <a:p>
            <a:pPr marL="741363" lvl="1" indent="-284163">
              <a:lnSpc>
                <a:spcPct val="100000"/>
              </a:lnSpc>
              <a:spcBef>
                <a:spcPts val="450"/>
              </a:spcBef>
              <a:buClr>
                <a:srgbClr val="1F497D"/>
              </a:buClr>
              <a:buSzPct val="75000"/>
              <a:buFont typeface="Wingdings" charset="2"/>
              <a:buChar char="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i="1" dirty="0">
                <a:solidFill>
                  <a:schemeClr val="accent2"/>
                </a:solidFill>
                <a:latin typeface="Verdana" pitchFamily="32" charset="0"/>
                <a:ea typeface="DejaVu LGC Sans" charset="0"/>
                <a:cs typeface="DejaVu LGC Sans" charset="0"/>
              </a:rPr>
              <a:t>C </a:t>
            </a:r>
            <a:r>
              <a:rPr lang="en-GB" i="1" dirty="0" smtClean="0">
                <a:solidFill>
                  <a:schemeClr val="accent2"/>
                </a:solidFill>
                <a:latin typeface="Symbol" pitchFamily="16" charset="2"/>
                <a:ea typeface="DejaVu LGC Sans" charset="0"/>
                <a:cs typeface="DejaVu LGC Sans" charset="0"/>
                <a:sym typeface="Wingdings" pitchFamily="2" charset="2"/>
              </a:rPr>
              <a:t></a:t>
            </a:r>
            <a:r>
              <a:rPr lang="en-GB" i="1" dirty="0" smtClean="0">
                <a:solidFill>
                  <a:schemeClr val="accent2"/>
                </a:solidFill>
                <a:latin typeface="Verdana" pitchFamily="32" charset="0"/>
                <a:ea typeface="DejaVu LGC Sans" charset="0"/>
                <a:cs typeface="DejaVu LGC Sans" charset="0"/>
              </a:rPr>
              <a:t>  </a:t>
            </a:r>
            <a:r>
              <a:rPr lang="en-GB" i="1" dirty="0">
                <a:solidFill>
                  <a:schemeClr val="accent2"/>
                </a:solidFill>
                <a:latin typeface="Verdana" pitchFamily="32" charset="0"/>
                <a:ea typeface="DejaVu LGC Sans" charset="0"/>
                <a:cs typeface="DejaVu LGC Sans" charset="0"/>
              </a:rPr>
              <a:t>A  </a:t>
            </a:r>
            <a:r>
              <a:rPr lang="en-GB" dirty="0">
                <a:solidFill>
                  <a:schemeClr val="accent2"/>
                </a:solidFill>
                <a:latin typeface="Verdana" pitchFamily="32" charset="0"/>
                <a:ea typeface="DejaVu LGC Sans" charset="0"/>
                <a:cs typeface="DejaVu LGC Sans" charset="0"/>
              </a:rPr>
              <a:t>(50%, 100%)‏</a:t>
            </a:r>
          </a:p>
        </p:txBody>
      </p:sp>
      <p:sp>
        <p:nvSpPr>
          <p:cNvPr id="39941" name="Oval 5"/>
          <p:cNvSpPr>
            <a:spLocks noChangeArrowheads="1"/>
          </p:cNvSpPr>
          <p:nvPr/>
        </p:nvSpPr>
        <p:spPr bwMode="auto">
          <a:xfrm>
            <a:off x="685800" y="1981200"/>
            <a:ext cx="1905000" cy="1371600"/>
          </a:xfrm>
          <a:prstGeom prst="ellipse">
            <a:avLst/>
          </a:prstGeom>
          <a:noFill/>
          <a:ln w="25560">
            <a:solidFill>
              <a:srgbClr val="1F497D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42" name="Oval 6"/>
          <p:cNvSpPr>
            <a:spLocks noChangeArrowheads="1"/>
          </p:cNvSpPr>
          <p:nvPr/>
        </p:nvSpPr>
        <p:spPr bwMode="auto">
          <a:xfrm>
            <a:off x="1371600" y="1981200"/>
            <a:ext cx="1905000" cy="1524000"/>
          </a:xfrm>
          <a:prstGeom prst="ellipse">
            <a:avLst/>
          </a:prstGeom>
          <a:noFill/>
          <a:ln w="2556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43" name="Line 7"/>
          <p:cNvSpPr>
            <a:spLocks noChangeShapeType="1"/>
          </p:cNvSpPr>
          <p:nvPr/>
        </p:nvSpPr>
        <p:spPr bwMode="auto">
          <a:xfrm flipH="1">
            <a:off x="912813" y="2667000"/>
            <a:ext cx="231775" cy="762000"/>
          </a:xfrm>
          <a:prstGeom prst="line">
            <a:avLst/>
          </a:prstGeom>
          <a:noFill/>
          <a:ln w="9360">
            <a:solidFill>
              <a:srgbClr val="1F497D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44" name="Line 8"/>
          <p:cNvSpPr>
            <a:spLocks noChangeShapeType="1"/>
          </p:cNvSpPr>
          <p:nvPr/>
        </p:nvSpPr>
        <p:spPr bwMode="auto">
          <a:xfrm flipV="1">
            <a:off x="2819400" y="2055813"/>
            <a:ext cx="228600" cy="688975"/>
          </a:xfrm>
          <a:prstGeom prst="line">
            <a:avLst/>
          </a:prstGeom>
          <a:noFill/>
          <a:ln w="936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45" name="Line 9"/>
          <p:cNvSpPr>
            <a:spLocks noChangeShapeType="1"/>
          </p:cNvSpPr>
          <p:nvPr/>
        </p:nvSpPr>
        <p:spPr bwMode="auto">
          <a:xfrm flipH="1" flipV="1">
            <a:off x="1903413" y="1827213"/>
            <a:ext cx="79375" cy="917575"/>
          </a:xfrm>
          <a:prstGeom prst="line">
            <a:avLst/>
          </a:prstGeom>
          <a:noFill/>
          <a:ln w="9360">
            <a:solidFill>
              <a:srgbClr val="4F81BD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46" name="Text Box 10"/>
          <p:cNvSpPr txBox="1">
            <a:spLocks noChangeArrowheads="1"/>
          </p:cNvSpPr>
          <p:nvPr/>
        </p:nvSpPr>
        <p:spPr bwMode="auto">
          <a:xfrm>
            <a:off x="2590800" y="1524000"/>
            <a:ext cx="1219200" cy="1163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10000"/>
              </a:lnSpc>
              <a:buClr>
                <a:srgbClr val="FF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solidFill>
                  <a:srgbClr val="FF0000"/>
                </a:solidFill>
                <a:ea typeface="DejaVu LGC Sans" charset="0"/>
                <a:cs typeface="DejaVu LGC Sans" charset="0"/>
              </a:rPr>
              <a:t>Customer</a:t>
            </a:r>
          </a:p>
          <a:p>
            <a:pPr>
              <a:lnSpc>
                <a:spcPct val="110000"/>
              </a:lnSpc>
              <a:buClr>
                <a:srgbClr val="FF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solidFill>
                  <a:srgbClr val="FF0000"/>
                </a:solidFill>
                <a:ea typeface="DejaVu LGC Sans" charset="0"/>
                <a:cs typeface="DejaVu LGC Sans" charset="0"/>
              </a:rPr>
              <a:t>buys diaper</a:t>
            </a:r>
          </a:p>
        </p:txBody>
      </p:sp>
      <p:sp>
        <p:nvSpPr>
          <p:cNvPr id="39947" name="Text Box 11"/>
          <p:cNvSpPr txBox="1">
            <a:spLocks noChangeArrowheads="1"/>
          </p:cNvSpPr>
          <p:nvPr/>
        </p:nvSpPr>
        <p:spPr bwMode="auto">
          <a:xfrm>
            <a:off x="1295400" y="1371600"/>
            <a:ext cx="1042988" cy="1163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10000"/>
              </a:lnSpc>
              <a:buClr>
                <a:srgbClr val="4F81BD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solidFill>
                  <a:srgbClr val="4F81BD"/>
                </a:solidFill>
                <a:ea typeface="DejaVu LGC Sans" charset="0"/>
                <a:cs typeface="DejaVu LGC Sans" charset="0"/>
              </a:rPr>
              <a:t>Customer</a:t>
            </a:r>
          </a:p>
          <a:p>
            <a:pPr>
              <a:lnSpc>
                <a:spcPct val="110000"/>
              </a:lnSpc>
              <a:buClr>
                <a:srgbClr val="4F81BD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solidFill>
                  <a:srgbClr val="4F81BD"/>
                </a:solidFill>
                <a:ea typeface="DejaVu LGC Sans" charset="0"/>
                <a:cs typeface="DejaVu LGC Sans" charset="0"/>
              </a:rPr>
              <a:t>buys both</a:t>
            </a:r>
          </a:p>
        </p:txBody>
      </p:sp>
      <p:sp>
        <p:nvSpPr>
          <p:cNvPr id="39948" name="Text Box 12"/>
          <p:cNvSpPr txBox="1">
            <a:spLocks noChangeArrowheads="1"/>
          </p:cNvSpPr>
          <p:nvPr/>
        </p:nvSpPr>
        <p:spPr bwMode="auto">
          <a:xfrm>
            <a:off x="406400" y="3429000"/>
            <a:ext cx="1296988" cy="628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10000"/>
              </a:lnSpc>
              <a:buClr>
                <a:srgbClr val="1F497D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solidFill>
                  <a:srgbClr val="1F497D"/>
                </a:solidFill>
                <a:ea typeface="DejaVu LGC Sans" charset="0"/>
                <a:cs typeface="DejaVu LGC Sans" charset="0"/>
              </a:rPr>
              <a:t>Customer</a:t>
            </a:r>
          </a:p>
          <a:p>
            <a:pPr>
              <a:lnSpc>
                <a:spcPct val="110000"/>
              </a:lnSpc>
              <a:buClr>
                <a:srgbClr val="1F497D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solidFill>
                  <a:srgbClr val="1F497D"/>
                </a:solidFill>
                <a:ea typeface="DejaVu LGC Sans" charset="0"/>
                <a:cs typeface="DejaVu LGC Sans" charset="0"/>
              </a:rPr>
              <a:t>buys beer</a:t>
            </a:r>
          </a:p>
        </p:txBody>
      </p:sp>
      <p:sp>
        <p:nvSpPr>
          <p:cNvPr id="39949" name="Rectangle 13"/>
          <p:cNvSpPr>
            <a:spLocks noChangeArrowheads="1"/>
          </p:cNvSpPr>
          <p:nvPr/>
        </p:nvSpPr>
        <p:spPr bwMode="auto">
          <a:xfrm>
            <a:off x="220662" y="1484312"/>
            <a:ext cx="3665538" cy="2554288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990600" y="4419600"/>
          <a:ext cx="2438400" cy="1854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57288"/>
                <a:gridCol w="128111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Items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A,B,C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A,C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A,D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B,E,F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457200" y="304800"/>
            <a:ext cx="8229600" cy="655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>
                <a:solidFill>
                  <a:srgbClr val="000000"/>
                </a:solidFill>
                <a:ea typeface="DejaVu LGC Sans" charset="0"/>
                <a:cs typeface="DejaVu LGC Sans" charset="0"/>
              </a:rPr>
              <a:t>Lecture outline</a:t>
            </a:r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381000" y="1600200"/>
            <a:ext cx="83185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290513" indent="-290513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endParaRPr lang="en-GB" sz="24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290513" indent="-290513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endParaRPr lang="en-GB" sz="24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290513" indent="-290513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2400" b="1" dirty="0">
                <a:solidFill>
                  <a:srgbClr val="FF0000"/>
                </a:solidFill>
                <a:ea typeface="DejaVu LGC Sans" charset="0"/>
                <a:cs typeface="DejaVu LGC Sans" charset="0"/>
              </a:rPr>
              <a:t>Task 1: </a:t>
            </a: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Methods for finding all frequent </a:t>
            </a:r>
            <a:r>
              <a:rPr lang="en-GB" sz="2400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itemsets</a:t>
            </a: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efficiently </a:t>
            </a:r>
          </a:p>
          <a:p>
            <a:pPr marL="290513" indent="-290513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endParaRPr lang="en-GB" sz="24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290513" indent="-290513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endParaRPr lang="en-GB" sz="24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290513" indent="-290513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2400" b="1" dirty="0">
                <a:solidFill>
                  <a:srgbClr val="FF0000"/>
                </a:solidFill>
                <a:ea typeface="DejaVu LGC Sans" charset="0"/>
                <a:cs typeface="DejaVu LGC Sans" charset="0"/>
              </a:rPr>
              <a:t>Task 2: </a:t>
            </a: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Methods for finding association rules efficiently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569913" y="1660525"/>
            <a:ext cx="4504631" cy="1477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pPr algn="just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u="sng" dirty="0">
                <a:solidFill>
                  <a:srgbClr val="000000"/>
                </a:solidFill>
                <a:cs typeface="Times New Roman" pitchFamily="16" charset="0"/>
              </a:rPr>
              <a:t>TID	date		</a:t>
            </a:r>
            <a:r>
              <a:rPr lang="en-GB" sz="2400" u="sng" dirty="0" err="1">
                <a:solidFill>
                  <a:srgbClr val="000000"/>
                </a:solidFill>
                <a:cs typeface="Times New Roman" pitchFamily="16" charset="0"/>
              </a:rPr>
              <a:t>items_bought</a:t>
            </a:r>
            <a:endParaRPr lang="en-GB" sz="2400" u="sng" dirty="0">
              <a:solidFill>
                <a:srgbClr val="000000"/>
              </a:solidFill>
              <a:cs typeface="Times New Roman" pitchFamily="16" charset="0"/>
            </a:endParaRPr>
          </a:p>
          <a:p>
            <a:pPr algn="just">
              <a:lnSpc>
                <a:spcPct val="10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00"/>
                </a:solidFill>
                <a:latin typeface="Arial" charset="0"/>
                <a:cs typeface="Times New Roman" pitchFamily="16" charset="0"/>
              </a:rPr>
              <a:t>100	10/10/99	</a:t>
            </a:r>
            <a:r>
              <a:rPr lang="en-GB" dirty="0" smtClean="0">
                <a:solidFill>
                  <a:srgbClr val="000000"/>
                </a:solidFill>
                <a:latin typeface="Arial" charset="0"/>
                <a:cs typeface="Times New Roman" pitchFamily="16" charset="0"/>
              </a:rPr>
              <a:t>	{F,A,D,B</a:t>
            </a:r>
            <a:r>
              <a:rPr lang="en-GB" dirty="0">
                <a:solidFill>
                  <a:srgbClr val="000000"/>
                </a:solidFill>
                <a:latin typeface="Arial" charset="0"/>
                <a:cs typeface="Times New Roman" pitchFamily="16" charset="0"/>
              </a:rPr>
              <a:t>}</a:t>
            </a:r>
          </a:p>
          <a:p>
            <a:pPr algn="just">
              <a:lnSpc>
                <a:spcPct val="10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00"/>
                </a:solidFill>
                <a:latin typeface="Arial" charset="0"/>
                <a:cs typeface="Times New Roman" pitchFamily="16" charset="0"/>
              </a:rPr>
              <a:t>200	15/10/99	</a:t>
            </a:r>
            <a:r>
              <a:rPr lang="en-GB" dirty="0" smtClean="0">
                <a:solidFill>
                  <a:srgbClr val="000000"/>
                </a:solidFill>
                <a:latin typeface="Arial" charset="0"/>
                <a:cs typeface="Times New Roman" pitchFamily="16" charset="0"/>
              </a:rPr>
              <a:t>	{</a:t>
            </a:r>
            <a:r>
              <a:rPr lang="en-GB" dirty="0">
                <a:solidFill>
                  <a:srgbClr val="000000"/>
                </a:solidFill>
                <a:latin typeface="Arial" charset="0"/>
                <a:cs typeface="Times New Roman" pitchFamily="16" charset="0"/>
              </a:rPr>
              <a:t>D,A,C,E,B}</a:t>
            </a:r>
          </a:p>
          <a:p>
            <a:pPr algn="just">
              <a:lnSpc>
                <a:spcPct val="10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00"/>
                </a:solidFill>
                <a:latin typeface="Arial" charset="0"/>
                <a:cs typeface="Times New Roman" pitchFamily="16" charset="0"/>
              </a:rPr>
              <a:t>300	19/10/99	</a:t>
            </a:r>
            <a:r>
              <a:rPr lang="en-GB" dirty="0" smtClean="0">
                <a:solidFill>
                  <a:srgbClr val="000000"/>
                </a:solidFill>
                <a:latin typeface="Arial" charset="0"/>
                <a:cs typeface="Times New Roman" pitchFamily="16" charset="0"/>
              </a:rPr>
              <a:t>	{</a:t>
            </a:r>
            <a:r>
              <a:rPr lang="en-GB" dirty="0">
                <a:solidFill>
                  <a:srgbClr val="000000"/>
                </a:solidFill>
                <a:latin typeface="Arial" charset="0"/>
                <a:cs typeface="Times New Roman" pitchFamily="16" charset="0"/>
              </a:rPr>
              <a:t>C,A,B,E}</a:t>
            </a:r>
          </a:p>
          <a:p>
            <a:pPr algn="just">
              <a:lnSpc>
                <a:spcPct val="10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00"/>
                </a:solidFill>
                <a:latin typeface="Arial" charset="0"/>
                <a:cs typeface="Times New Roman" pitchFamily="16" charset="0"/>
              </a:rPr>
              <a:t>400	20/10/99	</a:t>
            </a:r>
            <a:r>
              <a:rPr lang="en-GB" dirty="0" smtClean="0">
                <a:solidFill>
                  <a:srgbClr val="000000"/>
                </a:solidFill>
                <a:latin typeface="Arial" charset="0"/>
                <a:cs typeface="Times New Roman" pitchFamily="16" charset="0"/>
              </a:rPr>
              <a:t>	{</a:t>
            </a:r>
            <a:r>
              <a:rPr lang="en-GB" dirty="0">
                <a:solidFill>
                  <a:srgbClr val="000000"/>
                </a:solidFill>
                <a:latin typeface="Arial" charset="0"/>
                <a:cs typeface="Times New Roman" pitchFamily="16" charset="0"/>
              </a:rPr>
              <a:t>B,A,D}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>
                <a:solidFill>
                  <a:srgbClr val="000000"/>
                </a:solidFill>
                <a:ea typeface="DejaVu LGC Sans" charset="0"/>
                <a:cs typeface="DejaVu LGC Sans" charset="0"/>
              </a:rPr>
              <a:t>Example</a:t>
            </a: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304800" y="3505200"/>
            <a:ext cx="8839200" cy="1752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lnSpc>
                <a:spcPct val="100000"/>
              </a:lnSpc>
              <a:spcBef>
                <a:spcPts val="8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What is the </a:t>
            </a:r>
            <a:r>
              <a:rPr lang="en-GB" sz="2800" b="1" i="1" dirty="0">
                <a:solidFill>
                  <a:schemeClr val="tx1"/>
                </a:solidFill>
                <a:ea typeface="DejaVu LGC Sans" charset="0"/>
                <a:cs typeface="DejaVu LGC Sans" charset="0"/>
              </a:rPr>
              <a:t>support</a:t>
            </a:r>
            <a:r>
              <a:rPr lang="en-GB" sz="28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and </a:t>
            </a:r>
            <a:r>
              <a:rPr lang="en-GB" sz="2800" b="1" i="1" dirty="0">
                <a:solidFill>
                  <a:schemeClr val="tx1"/>
                </a:solidFill>
                <a:ea typeface="DejaVu LGC Sans" charset="0"/>
                <a:cs typeface="DejaVu LGC Sans" charset="0"/>
              </a:rPr>
              <a:t>confidence </a:t>
            </a:r>
            <a:r>
              <a:rPr lang="en-GB" sz="28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of the rule: </a:t>
            </a:r>
            <a:r>
              <a:rPr lang="en-GB" sz="28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{B,D} </a:t>
            </a:r>
            <a:r>
              <a:rPr lang="en-GB" sz="2800" dirty="0" smtClean="0">
                <a:solidFill>
                  <a:schemeClr val="accent2"/>
                </a:solidFill>
                <a:ea typeface="DejaVu LGC Sans" charset="0"/>
                <a:cs typeface="DejaVu LGC Sans" charset="0"/>
                <a:sym typeface="Wingdings" pitchFamily="2" charset="2"/>
              </a:rPr>
              <a:t></a:t>
            </a:r>
            <a:r>
              <a:rPr lang="en-GB" sz="2800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8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{A}</a:t>
            </a: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457200" y="4343400"/>
            <a:ext cx="8686800" cy="99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41313" indent="-341313">
              <a:lnSpc>
                <a:spcPct val="100000"/>
              </a:lnSpc>
              <a:spcBef>
                <a:spcPts val="700"/>
              </a:spcBef>
              <a:buClr>
                <a:srgbClr val="EEECE1"/>
              </a:buClr>
              <a:buSzPct val="75000"/>
              <a:buFont typeface="Wingdings" charset="2"/>
              <a:buChar char="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800" dirty="0">
                <a:solidFill>
                  <a:srgbClr val="000000"/>
                </a:solidFill>
                <a:latin typeface="Verdana" pitchFamily="32" charset="0"/>
                <a:ea typeface="DejaVu LGC Sans" charset="0"/>
                <a:cs typeface="DejaVu LGC Sans" charset="0"/>
              </a:rPr>
              <a:t>Support:</a:t>
            </a:r>
          </a:p>
          <a:p>
            <a:pPr marL="741363" lvl="1" indent="-284163">
              <a:lnSpc>
                <a:spcPct val="100000"/>
              </a:lnSpc>
              <a:spcBef>
                <a:spcPts val="600"/>
              </a:spcBef>
              <a:buClr>
                <a:srgbClr val="1F497D"/>
              </a:buClr>
              <a:buSzPct val="75000"/>
              <a:buFont typeface="Wingdings" charset="2"/>
              <a:buChar char="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400" dirty="0">
                <a:solidFill>
                  <a:srgbClr val="000000"/>
                </a:solidFill>
                <a:latin typeface="Verdana" pitchFamily="32" charset="0"/>
                <a:ea typeface="DejaVu LGC Sans" charset="0"/>
                <a:cs typeface="DejaVu LGC Sans" charset="0"/>
              </a:rPr>
              <a:t>percentage of </a:t>
            </a:r>
            <a:r>
              <a:rPr lang="en-GB" sz="2400" dirty="0" err="1">
                <a:solidFill>
                  <a:srgbClr val="000000"/>
                </a:solidFill>
                <a:latin typeface="Verdana" pitchFamily="32" charset="0"/>
                <a:ea typeface="DejaVu LGC Sans" charset="0"/>
                <a:cs typeface="DejaVu LGC Sans" charset="0"/>
              </a:rPr>
              <a:t>tuples</a:t>
            </a:r>
            <a:r>
              <a:rPr lang="en-GB" sz="2400" dirty="0">
                <a:solidFill>
                  <a:srgbClr val="000000"/>
                </a:solidFill>
                <a:latin typeface="Verdana" pitchFamily="32" charset="0"/>
                <a:ea typeface="DejaVu LGC Sans" charset="0"/>
                <a:cs typeface="DejaVu LGC Sans" charset="0"/>
              </a:rPr>
              <a:t> that contain {A,B,D} =</a:t>
            </a: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457200" y="5257800"/>
            <a:ext cx="8686800" cy="99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41313" indent="-341313">
              <a:lnSpc>
                <a:spcPct val="100000"/>
              </a:lnSpc>
              <a:spcBef>
                <a:spcPts val="700"/>
              </a:spcBef>
              <a:buClr>
                <a:srgbClr val="EEECE1"/>
              </a:buClr>
              <a:buSzPct val="75000"/>
              <a:buFont typeface="Wingdings" charset="2"/>
              <a:buChar char="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800">
                <a:solidFill>
                  <a:srgbClr val="000000"/>
                </a:solidFill>
                <a:latin typeface="Verdana" pitchFamily="32" charset="0"/>
                <a:ea typeface="DejaVu LGC Sans" charset="0"/>
                <a:cs typeface="DejaVu LGC Sans" charset="0"/>
              </a:rPr>
              <a:t>Confidence:</a:t>
            </a:r>
          </a:p>
          <a:p>
            <a:pPr marL="741363" lvl="1" indent="-284163">
              <a:lnSpc>
                <a:spcPct val="100000"/>
              </a:lnSpc>
              <a:spcBef>
                <a:spcPts val="700"/>
              </a:spcBef>
              <a:buClr>
                <a:srgbClr val="1F497D"/>
              </a:buClr>
              <a:buSzPct val="75000"/>
              <a:buFont typeface="Wingdings" charset="2"/>
              <a:buNone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endParaRPr lang="en-GB" sz="2800">
              <a:solidFill>
                <a:srgbClr val="000000"/>
              </a:solidFill>
              <a:latin typeface="Verdana" pitchFamily="32" charset="0"/>
              <a:ea typeface="DejaVu LGC Sans" charset="0"/>
              <a:cs typeface="DejaVu LGC Sans" charset="0"/>
            </a:endParaRPr>
          </a:p>
        </p:txBody>
      </p:sp>
      <p:grpSp>
        <p:nvGrpSpPr>
          <p:cNvPr id="40966" name="Group 6"/>
          <p:cNvGrpSpPr>
            <a:grpSpLocks/>
          </p:cNvGrpSpPr>
          <p:nvPr/>
        </p:nvGrpSpPr>
        <p:grpSpPr bwMode="auto">
          <a:xfrm>
            <a:off x="2214563" y="5715000"/>
            <a:ext cx="5322887" cy="868363"/>
            <a:chOff x="1395" y="3600"/>
            <a:chExt cx="3353" cy="547"/>
          </a:xfrm>
        </p:grpSpPr>
        <p:graphicFrame>
          <p:nvGraphicFramePr>
            <p:cNvPr id="40967" name="Object 7"/>
            <p:cNvGraphicFramePr>
              <a:graphicFrameLocks noChangeAspect="1"/>
            </p:cNvGraphicFramePr>
            <p:nvPr/>
          </p:nvGraphicFramePr>
          <p:xfrm>
            <a:off x="1395" y="3600"/>
            <a:ext cx="3354" cy="548"/>
          </p:xfrm>
          <a:graphic>
            <a:graphicData uri="http://schemas.openxmlformats.org/presentationml/2006/ole">
              <p:oleObj spid="_x0000_s110593" r:id="rId4" imgW="2565360" imgH="419040" progId="Equation.3">
                <p:embed/>
              </p:oleObj>
            </a:graphicData>
          </a:graphic>
        </p:graphicFrame>
        <p:sp>
          <p:nvSpPr>
            <p:cNvPr id="40968" name="Text Box 8"/>
            <p:cNvSpPr txBox="1">
              <a:spLocks noChangeArrowheads="1"/>
            </p:cNvSpPr>
            <p:nvPr/>
          </p:nvSpPr>
          <p:spPr bwMode="auto">
            <a:xfrm>
              <a:off x="1395" y="3600"/>
              <a:ext cx="3354" cy="54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0969" name="Rectangle 9"/>
          <p:cNvSpPr>
            <a:spLocks noChangeArrowheads="1"/>
          </p:cNvSpPr>
          <p:nvPr/>
        </p:nvSpPr>
        <p:spPr bwMode="auto">
          <a:xfrm>
            <a:off x="8085138" y="4776788"/>
            <a:ext cx="974725" cy="519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2160" tIns="46080" rIns="92160" bIns="46080">
            <a:spAutoFit/>
          </a:bodyPr>
          <a:lstStyle/>
          <a:p>
            <a:pPr>
              <a:lnSpc>
                <a:spcPct val="100000"/>
              </a:lnSpc>
              <a:buClr>
                <a:srgbClr val="0000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>
                <a:solidFill>
                  <a:srgbClr val="0000FF"/>
                </a:solidFill>
                <a:ea typeface="DejaVu LGC Sans" charset="0"/>
                <a:cs typeface="DejaVu LGC Sans" charset="0"/>
              </a:rPr>
              <a:t>75%</a:t>
            </a:r>
          </a:p>
        </p:txBody>
      </p:sp>
      <p:sp>
        <p:nvSpPr>
          <p:cNvPr id="40970" name="Rectangle 10"/>
          <p:cNvSpPr>
            <a:spLocks noChangeArrowheads="1"/>
          </p:cNvSpPr>
          <p:nvPr/>
        </p:nvSpPr>
        <p:spPr bwMode="auto">
          <a:xfrm>
            <a:off x="7451725" y="5867400"/>
            <a:ext cx="1198563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2160" tIns="46080" rIns="92160" bIns="46080">
            <a:spAutoFit/>
          </a:bodyPr>
          <a:lstStyle/>
          <a:p>
            <a:pPr>
              <a:lnSpc>
                <a:spcPct val="100000"/>
              </a:lnSpc>
              <a:buClr>
                <a:srgbClr val="FF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>
                <a:solidFill>
                  <a:srgbClr val="FF0000"/>
                </a:solidFill>
                <a:ea typeface="DejaVu LGC Sans" charset="0"/>
                <a:cs typeface="DejaVu LGC Sans" charset="0"/>
              </a:rPr>
              <a:t>100%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0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0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ext Box 1"/>
          <p:cNvSpPr txBox="1">
            <a:spLocks noChangeArrowheads="1"/>
          </p:cNvSpPr>
          <p:nvPr/>
        </p:nvSpPr>
        <p:spPr bwMode="auto">
          <a:xfrm>
            <a:off x="457200" y="304800"/>
            <a:ext cx="8229600" cy="884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>
                <a:solidFill>
                  <a:srgbClr val="000000"/>
                </a:solidFill>
                <a:ea typeface="DejaVu LGC Sans" charset="0"/>
                <a:cs typeface="DejaVu LGC Sans" charset="0"/>
              </a:rPr>
              <a:t>Association-rule mining task</a:t>
            </a:r>
          </a:p>
        </p:txBody>
      </p:sp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349250" y="1743075"/>
            <a:ext cx="8458200" cy="533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290513" indent="-290513">
              <a:lnSpc>
                <a:spcPct val="100000"/>
              </a:lnSpc>
              <a:spcBef>
                <a:spcPts val="8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3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Given a set of transactions </a:t>
            </a:r>
            <a:r>
              <a:rPr lang="en-GB" sz="3200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D</a:t>
            </a:r>
            <a:r>
              <a:rPr lang="en-GB" sz="32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, </a:t>
            </a:r>
            <a:r>
              <a:rPr lang="en-GB" sz="3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the goal of association rule mining is to find </a:t>
            </a:r>
            <a:r>
              <a:rPr lang="en-GB" sz="3200" b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all</a:t>
            </a:r>
            <a:r>
              <a:rPr lang="en-GB" sz="3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rules having </a:t>
            </a:r>
          </a:p>
          <a:p>
            <a:pPr marL="798513" lvl="1" indent="-341313">
              <a:lnSpc>
                <a:spcPct val="100000"/>
              </a:lnSpc>
              <a:spcBef>
                <a:spcPts val="700"/>
              </a:spcBef>
              <a:buFont typeface="Arial" charset="0"/>
              <a:buChar char="–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28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support ≥ </a:t>
            </a:r>
            <a:r>
              <a:rPr lang="en-GB" sz="2800" b="1" i="1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minsup</a:t>
            </a:r>
            <a:r>
              <a:rPr lang="en-GB" sz="2800" i="1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8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threshold</a:t>
            </a:r>
          </a:p>
          <a:p>
            <a:pPr marL="798513" lvl="1" indent="-341313">
              <a:lnSpc>
                <a:spcPct val="100000"/>
              </a:lnSpc>
              <a:spcBef>
                <a:spcPts val="700"/>
              </a:spcBef>
              <a:buFont typeface="Arial" charset="0"/>
              <a:buChar char="–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28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confidence ≥ </a:t>
            </a:r>
            <a:r>
              <a:rPr lang="en-GB" sz="2800" b="1" i="1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minconf</a:t>
            </a:r>
            <a:r>
              <a:rPr lang="en-GB" sz="2800" b="1" i="1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 </a:t>
            </a:r>
            <a:r>
              <a:rPr lang="en-GB" sz="28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threshold</a:t>
            </a:r>
            <a:endParaRPr lang="en-GB" sz="28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290513" indent="-290513">
              <a:lnSpc>
                <a:spcPct val="100000"/>
              </a:lnSpc>
              <a:spcBef>
                <a:spcPts val="8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endParaRPr lang="en-GB" sz="32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ext Box 1"/>
          <p:cNvSpPr txBox="1">
            <a:spLocks noChangeArrowheads="1"/>
          </p:cNvSpPr>
          <p:nvPr/>
        </p:nvSpPr>
        <p:spPr bwMode="auto">
          <a:xfrm>
            <a:off x="457200" y="31750"/>
            <a:ext cx="8229600" cy="1431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>
                <a:solidFill>
                  <a:srgbClr val="000000"/>
                </a:solidFill>
                <a:ea typeface="DejaVu LGC Sans" charset="0"/>
                <a:cs typeface="DejaVu LGC Sans" charset="0"/>
              </a:rPr>
              <a:t>Brute-force algorithm for association-rule mining 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349250" y="1527175"/>
            <a:ext cx="8458200" cy="533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290513" indent="-290513">
              <a:lnSpc>
                <a:spcPct val="100000"/>
              </a:lnSpc>
              <a:spcBef>
                <a:spcPts val="8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endParaRPr lang="en-GB" sz="3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290513" indent="-290513">
              <a:lnSpc>
                <a:spcPct val="100000"/>
              </a:lnSpc>
              <a:spcBef>
                <a:spcPts val="8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3200">
                <a:solidFill>
                  <a:srgbClr val="000000"/>
                </a:solidFill>
                <a:ea typeface="DejaVu LGC Sans" charset="0"/>
                <a:cs typeface="DejaVu LGC Sans" charset="0"/>
              </a:rPr>
              <a:t>List all possible association rules</a:t>
            </a:r>
          </a:p>
          <a:p>
            <a:pPr marL="290513" indent="-290513">
              <a:lnSpc>
                <a:spcPct val="100000"/>
              </a:lnSpc>
              <a:spcBef>
                <a:spcPts val="8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3200">
                <a:solidFill>
                  <a:srgbClr val="000000"/>
                </a:solidFill>
                <a:ea typeface="DejaVu LGC Sans" charset="0"/>
                <a:cs typeface="DejaVu LGC Sans" charset="0"/>
              </a:rPr>
              <a:t>Compute the support and confidence for each rule</a:t>
            </a:r>
          </a:p>
          <a:p>
            <a:pPr marL="290513" indent="-290513">
              <a:lnSpc>
                <a:spcPct val="100000"/>
              </a:lnSpc>
              <a:spcBef>
                <a:spcPts val="8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3200">
                <a:solidFill>
                  <a:srgbClr val="000000"/>
                </a:solidFill>
                <a:ea typeface="DejaVu LGC Sans" charset="0"/>
                <a:cs typeface="DejaVu LGC Sans" charset="0"/>
              </a:rPr>
              <a:t>Prune rules that fail the </a:t>
            </a:r>
            <a:r>
              <a:rPr lang="en-GB" sz="3200" i="1">
                <a:solidFill>
                  <a:srgbClr val="000000"/>
                </a:solidFill>
                <a:ea typeface="DejaVu LGC Sans" charset="0"/>
                <a:cs typeface="DejaVu LGC Sans" charset="0"/>
              </a:rPr>
              <a:t>minsup</a:t>
            </a:r>
            <a:r>
              <a:rPr lang="en-GB" sz="3200">
                <a:solidFill>
                  <a:srgbClr val="000000"/>
                </a:solidFill>
                <a:ea typeface="DejaVu LGC Sans" charset="0"/>
                <a:cs typeface="DejaVu LGC Sans" charset="0"/>
              </a:rPr>
              <a:t> and </a:t>
            </a:r>
            <a:r>
              <a:rPr lang="en-GB" sz="3200" i="1">
                <a:solidFill>
                  <a:srgbClr val="000000"/>
                </a:solidFill>
                <a:ea typeface="DejaVu LGC Sans" charset="0"/>
                <a:cs typeface="DejaVu LGC Sans" charset="0"/>
              </a:rPr>
              <a:t>minconf</a:t>
            </a:r>
            <a:r>
              <a:rPr lang="en-GB" sz="3200">
                <a:solidFill>
                  <a:srgbClr val="000000"/>
                </a:solidFill>
                <a:ea typeface="DejaVu LGC Sans" charset="0"/>
                <a:cs typeface="DejaVu LGC Sans" charset="0"/>
              </a:rPr>
              <a:t> thresholds</a:t>
            </a:r>
          </a:p>
          <a:p>
            <a:pPr marL="290513" indent="-290513">
              <a:lnSpc>
                <a:spcPct val="100000"/>
              </a:lnSpc>
              <a:spcBef>
                <a:spcPts val="8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endParaRPr lang="en-GB" sz="3200">
              <a:solidFill>
                <a:srgbClr val="000000"/>
              </a:solidFill>
              <a:latin typeface="Symbol" pitchFamily="16" charset="2"/>
              <a:ea typeface="DejaVu LGC Sans" charset="0"/>
              <a:cs typeface="DejaVu LGC Sans" charset="0"/>
            </a:endParaRPr>
          </a:p>
          <a:p>
            <a:pPr marL="290513" indent="-290513">
              <a:lnSpc>
                <a:spcPct val="100000"/>
              </a:lnSpc>
              <a:spcBef>
                <a:spcPts val="8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3200">
                <a:solidFill>
                  <a:srgbClr val="000000"/>
                </a:solidFill>
                <a:latin typeface="Symbol" pitchFamily="16" charset="2"/>
                <a:ea typeface="DejaVu LGC Sans" charset="0"/>
                <a:cs typeface="DejaVu LGC Sans" charset="0"/>
              </a:rPr>
              <a:t></a:t>
            </a:r>
            <a:r>
              <a:rPr lang="en-GB" sz="3200">
                <a:solidFill>
                  <a:srgbClr val="00000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3200">
                <a:solidFill>
                  <a:srgbClr val="FF0000"/>
                </a:solidFill>
                <a:ea typeface="DejaVu LGC Sans" charset="0"/>
                <a:cs typeface="DejaVu LGC Sans" charset="0"/>
              </a:rPr>
              <a:t>Computationally prohibitive</a:t>
            </a:r>
            <a:r>
              <a:rPr lang="en-GB" sz="3200">
                <a:solidFill>
                  <a:srgbClr val="000000"/>
                </a:solidFill>
                <a:ea typeface="DejaVu LGC Sans" charset="0"/>
                <a:cs typeface="DejaVu LGC Sans" charset="0"/>
              </a:rPr>
              <a:t>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229600" cy="579438"/>
          </a:xfrm>
        </p:spPr>
        <p:txBody>
          <a:bodyPr/>
          <a:lstStyle/>
          <a:p>
            <a:r>
              <a:rPr lang="en-US" sz="4000"/>
              <a:t>Computational Complexity</a:t>
            </a:r>
          </a:p>
        </p:txBody>
      </p:sp>
      <p:sp>
        <p:nvSpPr>
          <p:cNvPr id="428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1163" y="990600"/>
            <a:ext cx="8318500" cy="1371600"/>
          </a:xfrm>
        </p:spPr>
        <p:txBody>
          <a:bodyPr/>
          <a:lstStyle/>
          <a:p>
            <a:pPr marL="292100" indent="-292100">
              <a:lnSpc>
                <a:spcPct val="90000"/>
              </a:lnSpc>
            </a:pPr>
            <a:r>
              <a:rPr lang="en-US" dirty="0"/>
              <a:t>Given </a:t>
            </a:r>
            <a:r>
              <a:rPr lang="en-US" b="1" dirty="0">
                <a:solidFill>
                  <a:schemeClr val="accent2"/>
                </a:solidFill>
              </a:rPr>
              <a:t>d</a:t>
            </a:r>
            <a:r>
              <a:rPr lang="en-US" dirty="0"/>
              <a:t> unique </a:t>
            </a:r>
            <a:r>
              <a:rPr lang="en-US" dirty="0" smtClean="0"/>
              <a:t>items in </a:t>
            </a:r>
            <a:r>
              <a:rPr lang="en-US" b="1" i="1" dirty="0" smtClean="0">
                <a:solidFill>
                  <a:schemeClr val="accent2"/>
                </a:solidFill>
              </a:rPr>
              <a:t>I</a:t>
            </a:r>
            <a:r>
              <a:rPr lang="en-US" dirty="0" smtClean="0"/>
              <a:t>:</a:t>
            </a:r>
            <a:endParaRPr lang="en-US" dirty="0"/>
          </a:p>
          <a:p>
            <a:pPr marL="800100" lvl="1" indent="-342900">
              <a:lnSpc>
                <a:spcPct val="90000"/>
              </a:lnSpc>
            </a:pPr>
            <a:r>
              <a:rPr lang="en-US" dirty="0"/>
              <a:t>Total number of </a:t>
            </a:r>
            <a:r>
              <a:rPr lang="en-US" dirty="0" err="1"/>
              <a:t>itemsets</a:t>
            </a:r>
            <a:r>
              <a:rPr lang="en-US" dirty="0"/>
              <a:t> = </a:t>
            </a:r>
            <a:r>
              <a:rPr lang="en-US" b="1" dirty="0">
                <a:solidFill>
                  <a:schemeClr val="accent2"/>
                </a:solidFill>
              </a:rPr>
              <a:t>2</a:t>
            </a:r>
            <a:r>
              <a:rPr lang="en-US" b="1" baseline="30000" dirty="0">
                <a:solidFill>
                  <a:schemeClr val="accent2"/>
                </a:solidFill>
              </a:rPr>
              <a:t>d</a:t>
            </a:r>
          </a:p>
          <a:p>
            <a:pPr marL="800100" lvl="1" indent="-342900">
              <a:lnSpc>
                <a:spcPct val="90000"/>
              </a:lnSpc>
            </a:pPr>
            <a:r>
              <a:rPr lang="en-US" dirty="0"/>
              <a:t>Total number of possible association rules: </a:t>
            </a:r>
          </a:p>
        </p:txBody>
      </p:sp>
      <p:graphicFrame>
        <p:nvGraphicFramePr>
          <p:cNvPr id="428036" name="Object 4"/>
          <p:cNvGraphicFramePr>
            <a:graphicFrameLocks noChangeAspect="1"/>
          </p:cNvGraphicFramePr>
          <p:nvPr/>
        </p:nvGraphicFramePr>
        <p:xfrm>
          <a:off x="5257800" y="2514600"/>
          <a:ext cx="3662363" cy="1641475"/>
        </p:xfrm>
        <a:graphic>
          <a:graphicData uri="http://schemas.openxmlformats.org/presentationml/2006/ole">
            <p:oleObj spid="_x0000_s142338" name="Equation" r:id="rId4" imgW="2831760" imgH="1269720" progId="Equation.3">
              <p:embed/>
            </p:oleObj>
          </a:graphicData>
        </a:graphic>
      </p:graphicFrame>
      <p:sp>
        <p:nvSpPr>
          <p:cNvPr id="428037" name="Text Box 5"/>
          <p:cNvSpPr txBox="1">
            <a:spLocks noChangeArrowheads="1"/>
          </p:cNvSpPr>
          <p:nvPr/>
        </p:nvSpPr>
        <p:spPr bwMode="auto">
          <a:xfrm>
            <a:off x="5410200" y="4648200"/>
            <a:ext cx="32004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>
                <a:latin typeface="Arial" charset="0"/>
              </a:rPr>
              <a:t>If d=</a:t>
            </a:r>
            <a:r>
              <a:rPr lang="en-US" b="1">
                <a:latin typeface="Arial" charset="0"/>
                <a:sym typeface="Symbol" pitchFamily="16" charset="2"/>
              </a:rPr>
              <a:t>6,  R = 602 rules</a:t>
            </a:r>
          </a:p>
        </p:txBody>
      </p:sp>
      <p:pic>
        <p:nvPicPr>
          <p:cNvPr id="428038" name="Picture 6"/>
          <p:cNvPicPr>
            <a:picLocks noChangeAspect="1" noChangeArrowheads="1"/>
          </p:cNvPicPr>
          <p:nvPr/>
        </p:nvPicPr>
        <p:blipFill>
          <a:blip r:embed="rId5" cstate="print"/>
          <a:srcRect l="5714" t="1904" r="7143" b="952"/>
          <a:stretch>
            <a:fillRect/>
          </a:stretch>
        </p:blipFill>
        <p:spPr bwMode="auto">
          <a:xfrm>
            <a:off x="152400" y="2667000"/>
            <a:ext cx="4876800" cy="3733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>
                <a:solidFill>
                  <a:srgbClr val="000000"/>
                </a:solidFill>
                <a:ea typeface="DejaVu LGC Sans" charset="0"/>
                <a:cs typeface="DejaVu LGC Sans" charset="0"/>
              </a:rPr>
              <a:t>Mining Association Rules</a:t>
            </a:r>
          </a:p>
        </p:txBody>
      </p:sp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4267200" y="1524000"/>
            <a:ext cx="4724400" cy="24717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CC3300"/>
              </a:buClr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>
                <a:solidFill>
                  <a:srgbClr val="CC3300"/>
                </a:solidFill>
                <a:latin typeface="Arial" charset="0"/>
                <a:ea typeface="DejaVu LGC Sans" charset="0"/>
                <a:cs typeface="DejaVu LGC Sans" charset="0"/>
              </a:rPr>
              <a:t>Example of Rules:</a:t>
            </a:r>
            <a:br>
              <a:rPr lang="en-GB" sz="2400">
                <a:solidFill>
                  <a:srgbClr val="CC3300"/>
                </a:solidFill>
                <a:latin typeface="Arial" charset="0"/>
                <a:ea typeface="DejaVu LGC Sans" charset="0"/>
                <a:cs typeface="DejaVu LGC Sans" charset="0"/>
              </a:rPr>
            </a:br>
            <a:endParaRPr lang="en-GB" sz="2400">
              <a:solidFill>
                <a:srgbClr val="CC3300"/>
              </a:solidFill>
              <a:latin typeface="Arial" charset="0"/>
              <a:ea typeface="DejaVu LGC Sans" charset="0"/>
              <a:cs typeface="DejaVu LGC Sans" charset="0"/>
            </a:endParaRPr>
          </a:p>
          <a:p>
            <a:pPr>
              <a:lnSpc>
                <a:spcPct val="10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{Milk,Diaper} </a:t>
            </a:r>
            <a:r>
              <a:rPr lang="en-GB">
                <a:solidFill>
                  <a:srgbClr val="000000"/>
                </a:solidFill>
                <a:latin typeface="Symbol" pitchFamily="16" charset="2"/>
                <a:ea typeface="DejaVu LGC Sans" charset="0"/>
                <a:cs typeface="DejaVu LGC Sans" charset="0"/>
              </a:rPr>
              <a:t></a:t>
            </a:r>
            <a:r>
              <a:rPr lang="en-GB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 {Beer} (s=0.4, c=0.67)</a:t>
            </a:r>
            <a:br>
              <a:rPr lang="en-GB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</a:br>
            <a:r>
              <a:rPr lang="en-GB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{Milk,Beer} </a:t>
            </a:r>
            <a:r>
              <a:rPr lang="en-GB">
                <a:solidFill>
                  <a:srgbClr val="000000"/>
                </a:solidFill>
                <a:latin typeface="Symbol" pitchFamily="16" charset="2"/>
                <a:ea typeface="DejaVu LGC Sans" charset="0"/>
                <a:cs typeface="DejaVu LGC Sans" charset="0"/>
              </a:rPr>
              <a:t></a:t>
            </a:r>
            <a:r>
              <a:rPr lang="en-GB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 {Diaper} (s=0.4, c=1.0)‏</a:t>
            </a:r>
          </a:p>
          <a:p>
            <a:pPr>
              <a:lnSpc>
                <a:spcPct val="10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{Diaper,Beer} </a:t>
            </a:r>
            <a:r>
              <a:rPr lang="en-GB">
                <a:solidFill>
                  <a:srgbClr val="000000"/>
                </a:solidFill>
                <a:latin typeface="Symbol" pitchFamily="16" charset="2"/>
                <a:ea typeface="DejaVu LGC Sans" charset="0"/>
                <a:cs typeface="DejaVu LGC Sans" charset="0"/>
              </a:rPr>
              <a:t></a:t>
            </a:r>
            <a:r>
              <a:rPr lang="en-GB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 {Milk} (s=0.4, c=0.67)‏</a:t>
            </a:r>
          </a:p>
          <a:p>
            <a:pPr>
              <a:lnSpc>
                <a:spcPct val="10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{Beer} </a:t>
            </a:r>
            <a:r>
              <a:rPr lang="en-GB">
                <a:solidFill>
                  <a:srgbClr val="000000"/>
                </a:solidFill>
                <a:latin typeface="Symbol" pitchFamily="16" charset="2"/>
                <a:ea typeface="DejaVu LGC Sans" charset="0"/>
                <a:cs typeface="DejaVu LGC Sans" charset="0"/>
              </a:rPr>
              <a:t></a:t>
            </a:r>
            <a:r>
              <a:rPr lang="en-GB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 {Milk,Diaper} (s=0.4, c=0.67) </a:t>
            </a:r>
            <a:br>
              <a:rPr lang="en-GB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</a:br>
            <a:r>
              <a:rPr lang="en-GB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{Diaper} </a:t>
            </a:r>
            <a:r>
              <a:rPr lang="en-GB">
                <a:solidFill>
                  <a:srgbClr val="000000"/>
                </a:solidFill>
                <a:latin typeface="Symbol" pitchFamily="16" charset="2"/>
                <a:ea typeface="DejaVu LGC Sans" charset="0"/>
                <a:cs typeface="DejaVu LGC Sans" charset="0"/>
              </a:rPr>
              <a:t></a:t>
            </a:r>
            <a:r>
              <a:rPr lang="en-GB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 {Milk,Beer} (s=0.4, c=0.5) </a:t>
            </a:r>
          </a:p>
          <a:p>
            <a:pPr>
              <a:lnSpc>
                <a:spcPct val="10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{Milk} </a:t>
            </a:r>
            <a:r>
              <a:rPr lang="en-GB">
                <a:solidFill>
                  <a:srgbClr val="000000"/>
                </a:solidFill>
                <a:latin typeface="Symbol" pitchFamily="16" charset="2"/>
                <a:ea typeface="DejaVu LGC Sans" charset="0"/>
                <a:cs typeface="DejaVu LGC Sans" charset="0"/>
              </a:rPr>
              <a:t></a:t>
            </a:r>
            <a:r>
              <a:rPr lang="en-GB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 {Diaper,Beer} (s=0.4, c=0.5)‏</a:t>
            </a:r>
          </a:p>
        </p:txBody>
      </p:sp>
      <p:grpSp>
        <p:nvGrpSpPr>
          <p:cNvPr id="46083" name="Group 3"/>
          <p:cNvGrpSpPr>
            <a:grpSpLocks/>
          </p:cNvGrpSpPr>
          <p:nvPr/>
        </p:nvGrpSpPr>
        <p:grpSpPr bwMode="auto">
          <a:xfrm>
            <a:off x="304800" y="1524000"/>
            <a:ext cx="3732213" cy="2239963"/>
            <a:chOff x="192" y="960"/>
            <a:chExt cx="2351" cy="1411"/>
          </a:xfrm>
        </p:grpSpPr>
        <p:graphicFrame>
          <p:nvGraphicFramePr>
            <p:cNvPr id="46084" name="Object 4"/>
            <p:cNvGraphicFramePr>
              <a:graphicFrameLocks noChangeAspect="1"/>
            </p:cNvGraphicFramePr>
            <p:nvPr/>
          </p:nvGraphicFramePr>
          <p:xfrm>
            <a:off x="192" y="960"/>
            <a:ext cx="2352" cy="1412"/>
          </p:xfrm>
          <a:graphic>
            <a:graphicData uri="http://schemas.openxmlformats.org/presentationml/2006/ole">
              <p:oleObj spid="_x0000_s152577" r:id="rId4" imgW="3359338" imgH="2015504" progId="Word.Document.8">
                <p:embed/>
              </p:oleObj>
            </a:graphicData>
          </a:graphic>
        </p:graphicFrame>
        <p:sp>
          <p:nvSpPr>
            <p:cNvPr id="46085" name="Text Box 5"/>
            <p:cNvSpPr txBox="1">
              <a:spLocks noChangeArrowheads="1"/>
            </p:cNvSpPr>
            <p:nvPr/>
          </p:nvSpPr>
          <p:spPr bwMode="auto">
            <a:xfrm>
              <a:off x="192" y="960"/>
              <a:ext cx="2352" cy="141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381000" y="3886200"/>
            <a:ext cx="7924800" cy="1831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CC3300"/>
              </a:buClr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>
                <a:solidFill>
                  <a:srgbClr val="CC3300"/>
                </a:solidFill>
                <a:latin typeface="Arial" charset="0"/>
                <a:ea typeface="DejaVu LGC Sans" charset="0"/>
                <a:cs typeface="DejaVu LGC Sans" charset="0"/>
              </a:rPr>
              <a:t>Observations:</a:t>
            </a:r>
          </a:p>
          <a:p>
            <a:pPr>
              <a:lnSpc>
                <a:spcPct val="100000"/>
              </a:lnSpc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 All the above rules are binary partitions of the same itemset: </a:t>
            </a:r>
            <a:br>
              <a:rPr lang="en-GB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</a:br>
            <a:r>
              <a:rPr lang="en-GB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	{Milk, Diaper, Beer}</a:t>
            </a:r>
          </a:p>
          <a:p>
            <a:pPr>
              <a:lnSpc>
                <a:spcPct val="100000"/>
              </a:lnSpc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 Rules originating from the same itemset have identical support but</a:t>
            </a:r>
            <a:br>
              <a:rPr lang="en-GB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</a:br>
            <a:r>
              <a:rPr lang="en-GB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  can have different confidence</a:t>
            </a:r>
          </a:p>
          <a:p>
            <a:pPr>
              <a:lnSpc>
                <a:spcPct val="100000"/>
              </a:lnSpc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 Thus, we may decouple the support and confidence requirements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>
                <a:solidFill>
                  <a:srgbClr val="000000"/>
                </a:solidFill>
                <a:ea typeface="DejaVu LGC Sans" charset="0"/>
                <a:cs typeface="DejaVu LGC Sans" charset="0"/>
              </a:rPr>
              <a:t>Mining Association Rules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5026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531813" indent="-531813">
              <a:lnSpc>
                <a:spcPct val="90000"/>
              </a:lnSpc>
              <a:spcBef>
                <a:spcPts val="750"/>
              </a:spcBef>
              <a:buFont typeface="Arial" charset="0"/>
              <a:buChar char="•"/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3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Two-step approach: </a:t>
            </a:r>
          </a:p>
          <a:p>
            <a:pPr marL="914400" lvl="1" indent="-457200">
              <a:lnSpc>
                <a:spcPct val="90000"/>
              </a:lnSpc>
              <a:spcBef>
                <a:spcPts val="650"/>
              </a:spcBef>
              <a:buClr>
                <a:srgbClr val="FF0000"/>
              </a:buClr>
              <a:buFont typeface="Arial" charset="0"/>
              <a:buChar char="–"/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2600" dirty="0">
                <a:solidFill>
                  <a:srgbClr val="FF0000"/>
                </a:solidFill>
                <a:ea typeface="DejaVu LGC Sans" charset="0"/>
                <a:cs typeface="DejaVu LGC Sans" charset="0"/>
              </a:rPr>
              <a:t>Frequent </a:t>
            </a:r>
            <a:r>
              <a:rPr lang="en-GB" sz="2600" dirty="0" err="1">
                <a:solidFill>
                  <a:srgbClr val="FF0000"/>
                </a:solidFill>
                <a:ea typeface="DejaVu LGC Sans" charset="0"/>
                <a:cs typeface="DejaVu LGC Sans" charset="0"/>
              </a:rPr>
              <a:t>Itemset</a:t>
            </a:r>
            <a:r>
              <a:rPr lang="en-GB" sz="2600" dirty="0">
                <a:solidFill>
                  <a:srgbClr val="FF0000"/>
                </a:solidFill>
                <a:ea typeface="DejaVu LGC Sans" charset="0"/>
                <a:cs typeface="DejaVu LGC Sans" charset="0"/>
              </a:rPr>
              <a:t> Generation</a:t>
            </a:r>
          </a:p>
          <a:p>
            <a:pPr marL="1293813" lvl="2" indent="-379413">
              <a:lnSpc>
                <a:spcPct val="90000"/>
              </a:lnSpc>
              <a:spcBef>
                <a:spcPts val="550"/>
              </a:spcBef>
              <a:buFont typeface="Arial" charset="0"/>
              <a:buChar char="–"/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2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Generate all </a:t>
            </a:r>
            <a:r>
              <a:rPr lang="en-GB" sz="2200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itemsets</a:t>
            </a:r>
            <a:r>
              <a:rPr lang="en-GB" sz="2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whose support </a:t>
            </a:r>
            <a:r>
              <a:rPr lang="en-GB" sz="2200" dirty="0">
                <a:solidFill>
                  <a:srgbClr val="000000"/>
                </a:solidFill>
                <a:latin typeface="Symbol" pitchFamily="16" charset="2"/>
                <a:ea typeface="DejaVu LGC Sans" charset="0"/>
                <a:cs typeface="DejaVu LGC Sans" charset="0"/>
              </a:rPr>
              <a:t></a:t>
            </a:r>
            <a:r>
              <a:rPr lang="en-GB" sz="2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200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minsup</a:t>
            </a:r>
            <a:endParaRPr lang="en-GB" sz="22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1293813" lvl="2" indent="-379413">
              <a:lnSpc>
                <a:spcPct val="90000"/>
              </a:lnSpc>
              <a:spcBef>
                <a:spcPts val="550"/>
              </a:spcBef>
              <a:buFont typeface="Arial" charset="0"/>
              <a:buNone/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endParaRPr lang="en-GB" sz="22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914400" lvl="1" indent="-457200">
              <a:lnSpc>
                <a:spcPct val="90000"/>
              </a:lnSpc>
              <a:spcBef>
                <a:spcPts val="650"/>
              </a:spcBef>
              <a:buClr>
                <a:srgbClr val="FF0000"/>
              </a:buClr>
              <a:buFont typeface="Arial" charset="0"/>
              <a:buChar char="–"/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2600" dirty="0">
                <a:solidFill>
                  <a:srgbClr val="FF0000"/>
                </a:solidFill>
                <a:ea typeface="DejaVu LGC Sans" charset="0"/>
                <a:cs typeface="DejaVu LGC Sans" charset="0"/>
              </a:rPr>
              <a:t>Rule Generation</a:t>
            </a:r>
          </a:p>
          <a:p>
            <a:pPr marL="1293813" lvl="2" indent="-379413">
              <a:lnSpc>
                <a:spcPct val="90000"/>
              </a:lnSpc>
              <a:spcBef>
                <a:spcPts val="550"/>
              </a:spcBef>
              <a:buFont typeface="Arial" charset="0"/>
              <a:buChar char="–"/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 sz="2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Generate high confidence rules from each frequent </a:t>
            </a:r>
            <a:r>
              <a:rPr lang="en-GB" sz="2200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</a:t>
            </a:r>
            <a:r>
              <a:rPr lang="en-GB" sz="2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, where each rule is a binary </a:t>
            </a:r>
            <a:r>
              <a:rPr lang="en-GB" sz="22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partition </a:t>
            </a:r>
            <a:r>
              <a:rPr lang="en-GB" sz="2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of a frequent </a:t>
            </a:r>
            <a:r>
              <a:rPr lang="en-GB" sz="2200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</a:t>
            </a:r>
            <a:endParaRPr lang="en-GB" sz="22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531813" indent="-531813">
              <a:lnSpc>
                <a:spcPct val="90000"/>
              </a:lnSpc>
              <a:spcBef>
                <a:spcPts val="750"/>
              </a:spcBef>
              <a:buFont typeface="Arial" charset="0"/>
              <a:buNone/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endParaRPr lang="en-GB" sz="30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531813" indent="-531813">
              <a:lnSpc>
                <a:spcPct val="90000"/>
              </a:lnSpc>
              <a:spcBef>
                <a:spcPts val="750"/>
              </a:spcBef>
              <a:buFont typeface="Arial" charset="0"/>
              <a:buChar char="•"/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endParaRPr lang="en-GB" sz="30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531813" indent="-531813">
              <a:lnSpc>
                <a:spcPct val="90000"/>
              </a:lnSpc>
              <a:spcBef>
                <a:spcPts val="750"/>
              </a:spcBef>
              <a:buFont typeface="Wingdings" charset="2"/>
              <a:buNone/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endParaRPr lang="en-GB" sz="30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ext Box 1"/>
          <p:cNvSpPr txBox="1">
            <a:spLocks noChangeArrowheads="1"/>
          </p:cNvSpPr>
          <p:nvPr/>
        </p:nvSpPr>
        <p:spPr bwMode="auto">
          <a:xfrm>
            <a:off x="457200" y="152400"/>
            <a:ext cx="8229600" cy="884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Rule </a:t>
            </a:r>
            <a:r>
              <a:rPr lang="en-GB" sz="44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Generation – Naive algorithm</a:t>
            </a:r>
            <a:endParaRPr lang="en-GB" sz="44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228600" y="1371600"/>
            <a:ext cx="8686800" cy="5840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290513" indent="-290513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3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Given a frequent </a:t>
            </a:r>
            <a:r>
              <a:rPr lang="en-GB" sz="3200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</a:t>
            </a:r>
            <a:r>
              <a:rPr lang="en-GB" sz="3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3200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X</a:t>
            </a:r>
            <a:r>
              <a:rPr lang="en-GB" sz="32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, </a:t>
            </a:r>
            <a:r>
              <a:rPr lang="en-GB" sz="3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find all non-empty subsets </a:t>
            </a:r>
            <a:r>
              <a:rPr lang="en-GB" sz="3200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y</a:t>
            </a:r>
            <a:r>
              <a:rPr lang="en-GB" sz="3200" b="1" dirty="0" smtClean="0">
                <a:solidFill>
                  <a:schemeClr val="accent2"/>
                </a:solidFill>
                <a:latin typeface="Symbol" pitchFamily="16" charset="2"/>
                <a:ea typeface="DejaVu LGC Sans" charset="0"/>
                <a:cs typeface="DejaVu LGC Sans" charset="0"/>
              </a:rPr>
              <a:t></a:t>
            </a:r>
            <a:r>
              <a:rPr lang="en-GB" sz="3200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 X </a:t>
            </a:r>
            <a:r>
              <a:rPr lang="en-GB" sz="3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such that </a:t>
            </a:r>
            <a:r>
              <a:rPr lang="en-GB" sz="3200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y</a:t>
            </a:r>
            <a:r>
              <a:rPr lang="en-GB" sz="3200" b="1" dirty="0" smtClean="0">
                <a:solidFill>
                  <a:schemeClr val="accent2"/>
                </a:solidFill>
                <a:latin typeface="Symbol" pitchFamily="16" charset="2"/>
                <a:ea typeface="DejaVu LGC Sans" charset="0"/>
                <a:cs typeface="DejaVu LGC Sans" charset="0"/>
              </a:rPr>
              <a:t></a:t>
            </a:r>
            <a:r>
              <a:rPr lang="en-GB" sz="3200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 X </a:t>
            </a:r>
            <a:r>
              <a:rPr lang="en-GB" sz="3200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– </a:t>
            </a:r>
            <a:r>
              <a:rPr lang="en-GB" sz="3200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y </a:t>
            </a:r>
            <a:r>
              <a:rPr lang="en-GB" sz="3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satisfies the minimum confidence </a:t>
            </a:r>
            <a:r>
              <a:rPr lang="en-GB" sz="32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requirement</a:t>
            </a:r>
          </a:p>
          <a:p>
            <a:pPr marL="290513" indent="-290513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endParaRPr lang="en-GB" sz="32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798513" lvl="1" indent="-341313">
              <a:lnSpc>
                <a:spcPct val="90000"/>
              </a:lnSpc>
              <a:spcBef>
                <a:spcPts val="700"/>
              </a:spcBef>
              <a:buFont typeface="Arial" charset="0"/>
              <a:buChar char="–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28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If </a:t>
            </a:r>
            <a:r>
              <a:rPr lang="en-GB" sz="2800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{A,B,C,D} </a:t>
            </a:r>
            <a:r>
              <a:rPr lang="en-GB" sz="28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is a frequent </a:t>
            </a:r>
            <a:r>
              <a:rPr lang="en-GB" sz="2800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</a:t>
            </a:r>
            <a:r>
              <a:rPr lang="en-GB" sz="28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, candidate rules:</a:t>
            </a:r>
          </a:p>
          <a:p>
            <a:pPr lvl="2">
              <a:lnSpc>
                <a:spcPct val="90000"/>
              </a:lnSpc>
              <a:spcBef>
                <a:spcPts val="600"/>
              </a:spcBef>
              <a:buFont typeface="Wingdings" charset="2"/>
              <a:buNone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24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ABC </a:t>
            </a:r>
            <a:r>
              <a:rPr lang="en-GB" sz="2400" dirty="0">
                <a:solidFill>
                  <a:schemeClr val="accent2"/>
                </a:solidFill>
                <a:latin typeface="Symbol" pitchFamily="16" charset="2"/>
                <a:ea typeface="DejaVu LGC Sans" charset="0"/>
                <a:cs typeface="DejaVu LGC Sans" charset="0"/>
              </a:rPr>
              <a:t></a:t>
            </a:r>
            <a:r>
              <a:rPr lang="en-GB" sz="24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D, 	ABD </a:t>
            </a:r>
            <a:r>
              <a:rPr lang="en-GB" sz="2400" dirty="0">
                <a:solidFill>
                  <a:schemeClr val="accent2"/>
                </a:solidFill>
                <a:latin typeface="Symbol" pitchFamily="16" charset="2"/>
                <a:ea typeface="DejaVu LGC Sans" charset="0"/>
                <a:cs typeface="DejaVu LGC Sans" charset="0"/>
              </a:rPr>
              <a:t></a:t>
            </a:r>
            <a:r>
              <a:rPr lang="en-GB" sz="24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C, 	ACD </a:t>
            </a:r>
            <a:r>
              <a:rPr lang="en-GB" sz="2400" dirty="0">
                <a:solidFill>
                  <a:schemeClr val="accent2"/>
                </a:solidFill>
                <a:latin typeface="Symbol" pitchFamily="16" charset="2"/>
                <a:ea typeface="DejaVu LGC Sans" charset="0"/>
                <a:cs typeface="DejaVu LGC Sans" charset="0"/>
              </a:rPr>
              <a:t></a:t>
            </a:r>
            <a:r>
              <a:rPr lang="en-GB" sz="24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B, 	BCD </a:t>
            </a:r>
            <a:r>
              <a:rPr lang="en-GB" sz="2400" dirty="0">
                <a:solidFill>
                  <a:schemeClr val="accent2"/>
                </a:solidFill>
                <a:latin typeface="Symbol" pitchFamily="16" charset="2"/>
                <a:ea typeface="DejaVu LGC Sans" charset="0"/>
                <a:cs typeface="DejaVu LGC Sans" charset="0"/>
              </a:rPr>
              <a:t></a:t>
            </a:r>
            <a:r>
              <a:rPr lang="en-GB" sz="24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A, </a:t>
            </a:r>
            <a:br>
              <a:rPr lang="en-GB" sz="24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</a:br>
            <a:r>
              <a:rPr lang="en-GB" sz="24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A </a:t>
            </a:r>
            <a:r>
              <a:rPr lang="en-GB" sz="2400" dirty="0">
                <a:solidFill>
                  <a:schemeClr val="accent2"/>
                </a:solidFill>
                <a:latin typeface="Symbol" pitchFamily="16" charset="2"/>
                <a:ea typeface="DejaVu LGC Sans" charset="0"/>
                <a:cs typeface="DejaVu LGC Sans" charset="0"/>
              </a:rPr>
              <a:t></a:t>
            </a:r>
            <a:r>
              <a:rPr lang="en-GB" sz="24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BCD,	B </a:t>
            </a:r>
            <a:r>
              <a:rPr lang="en-GB" sz="2400" dirty="0">
                <a:solidFill>
                  <a:schemeClr val="accent2"/>
                </a:solidFill>
                <a:latin typeface="Symbol" pitchFamily="16" charset="2"/>
                <a:ea typeface="DejaVu LGC Sans" charset="0"/>
                <a:cs typeface="DejaVu LGC Sans" charset="0"/>
              </a:rPr>
              <a:t></a:t>
            </a:r>
            <a:r>
              <a:rPr lang="en-GB" sz="24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ACD,	C </a:t>
            </a:r>
            <a:r>
              <a:rPr lang="en-GB" sz="2400" dirty="0">
                <a:solidFill>
                  <a:schemeClr val="accent2"/>
                </a:solidFill>
                <a:latin typeface="Symbol" pitchFamily="16" charset="2"/>
                <a:ea typeface="DejaVu LGC Sans" charset="0"/>
                <a:cs typeface="DejaVu LGC Sans" charset="0"/>
              </a:rPr>
              <a:t></a:t>
            </a:r>
            <a:r>
              <a:rPr lang="en-GB" sz="24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ABD, 	D </a:t>
            </a:r>
            <a:r>
              <a:rPr lang="en-GB" sz="2400" dirty="0">
                <a:solidFill>
                  <a:schemeClr val="accent2"/>
                </a:solidFill>
                <a:latin typeface="Symbol" pitchFamily="16" charset="2"/>
                <a:ea typeface="DejaVu LGC Sans" charset="0"/>
                <a:cs typeface="DejaVu LGC Sans" charset="0"/>
              </a:rPr>
              <a:t></a:t>
            </a:r>
            <a:r>
              <a:rPr lang="en-GB" sz="24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ABC</a:t>
            </a:r>
            <a:br>
              <a:rPr lang="en-GB" sz="24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</a:br>
            <a:r>
              <a:rPr lang="en-GB" sz="24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AB </a:t>
            </a:r>
            <a:r>
              <a:rPr lang="en-GB" sz="2400" dirty="0">
                <a:solidFill>
                  <a:schemeClr val="accent2"/>
                </a:solidFill>
                <a:latin typeface="Symbol" pitchFamily="16" charset="2"/>
                <a:ea typeface="DejaVu LGC Sans" charset="0"/>
                <a:cs typeface="DejaVu LGC Sans" charset="0"/>
              </a:rPr>
              <a:t></a:t>
            </a:r>
            <a:r>
              <a:rPr lang="en-GB" sz="24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CD,	AC </a:t>
            </a:r>
            <a:r>
              <a:rPr lang="en-GB" sz="2400" dirty="0">
                <a:solidFill>
                  <a:schemeClr val="accent2"/>
                </a:solidFill>
                <a:latin typeface="Symbol" pitchFamily="16" charset="2"/>
                <a:ea typeface="DejaVu LGC Sans" charset="0"/>
                <a:cs typeface="DejaVu LGC Sans" charset="0"/>
              </a:rPr>
              <a:t></a:t>
            </a:r>
            <a:r>
              <a:rPr lang="en-GB" sz="24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 BD, 	AD </a:t>
            </a:r>
            <a:r>
              <a:rPr lang="en-GB" sz="2400" dirty="0">
                <a:solidFill>
                  <a:schemeClr val="accent2"/>
                </a:solidFill>
                <a:latin typeface="Symbol" pitchFamily="16" charset="2"/>
                <a:ea typeface="DejaVu LGC Sans" charset="0"/>
                <a:cs typeface="DejaVu LGC Sans" charset="0"/>
              </a:rPr>
              <a:t></a:t>
            </a:r>
            <a:r>
              <a:rPr lang="en-GB" sz="24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 BC, 	BC </a:t>
            </a:r>
            <a:r>
              <a:rPr lang="en-GB" sz="2400" dirty="0">
                <a:solidFill>
                  <a:schemeClr val="accent2"/>
                </a:solidFill>
                <a:latin typeface="Symbol" pitchFamily="16" charset="2"/>
                <a:ea typeface="DejaVu LGC Sans" charset="0"/>
                <a:cs typeface="DejaVu LGC Sans" charset="0"/>
              </a:rPr>
              <a:t></a:t>
            </a:r>
            <a:r>
              <a:rPr lang="en-GB" sz="24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AD, </a:t>
            </a:r>
            <a:br>
              <a:rPr lang="en-GB" sz="24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</a:br>
            <a:r>
              <a:rPr lang="en-GB" sz="24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BD </a:t>
            </a:r>
            <a:r>
              <a:rPr lang="en-GB" sz="2400" dirty="0">
                <a:solidFill>
                  <a:schemeClr val="accent2"/>
                </a:solidFill>
                <a:latin typeface="Symbol" pitchFamily="16" charset="2"/>
                <a:ea typeface="DejaVu LGC Sans" charset="0"/>
                <a:cs typeface="DejaVu LGC Sans" charset="0"/>
              </a:rPr>
              <a:t></a:t>
            </a:r>
            <a:r>
              <a:rPr lang="en-GB" sz="24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AC, 	CD </a:t>
            </a:r>
            <a:r>
              <a:rPr lang="en-GB" sz="2400" dirty="0">
                <a:solidFill>
                  <a:schemeClr val="accent2"/>
                </a:solidFill>
                <a:latin typeface="Symbol" pitchFamily="16" charset="2"/>
                <a:ea typeface="DejaVu LGC Sans" charset="0"/>
                <a:cs typeface="DejaVu LGC Sans" charset="0"/>
              </a:rPr>
              <a:t></a:t>
            </a:r>
            <a:r>
              <a:rPr lang="en-GB" sz="24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AB,	</a:t>
            </a: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/>
            </a:r>
            <a:b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</a:br>
            <a:endParaRPr lang="en-GB" sz="24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290513" indent="-290513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3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If </a:t>
            </a:r>
            <a:r>
              <a:rPr lang="en-GB" sz="3200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|X| </a:t>
            </a:r>
            <a:r>
              <a:rPr lang="en-GB" sz="3200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= k</a:t>
            </a:r>
            <a:r>
              <a:rPr lang="en-GB" sz="3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, then there are </a:t>
            </a:r>
            <a:r>
              <a:rPr lang="en-GB" sz="3200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2</a:t>
            </a:r>
            <a:r>
              <a:rPr lang="en-GB" sz="3200" b="1" baseline="300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k</a:t>
            </a:r>
            <a:r>
              <a:rPr lang="en-GB" sz="3200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 – 2 </a:t>
            </a:r>
            <a:r>
              <a:rPr lang="en-GB" sz="3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candidate association rules (ignoring </a:t>
            </a:r>
            <a:r>
              <a:rPr lang="en-GB" sz="3200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L </a:t>
            </a:r>
            <a:r>
              <a:rPr lang="en-GB" sz="3200" b="1" dirty="0">
                <a:solidFill>
                  <a:schemeClr val="accent2"/>
                </a:solidFill>
                <a:latin typeface="Symbol" pitchFamily="16" charset="2"/>
                <a:ea typeface="DejaVu LGC Sans" charset="0"/>
                <a:cs typeface="DejaVu LGC Sans" charset="0"/>
              </a:rPr>
              <a:t></a:t>
            </a:r>
            <a:r>
              <a:rPr lang="en-GB" sz="3200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3200" b="1" dirty="0">
                <a:solidFill>
                  <a:schemeClr val="accent2"/>
                </a:solidFill>
                <a:latin typeface="Symbol" pitchFamily="16" charset="2"/>
                <a:ea typeface="DejaVu LGC Sans" charset="0"/>
                <a:cs typeface="DejaVu LGC Sans" charset="0"/>
              </a:rPr>
              <a:t></a:t>
            </a:r>
            <a:r>
              <a:rPr lang="en-GB" sz="3200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3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and </a:t>
            </a:r>
            <a:r>
              <a:rPr lang="en-GB" sz="3200" b="1" dirty="0">
                <a:solidFill>
                  <a:schemeClr val="accent2"/>
                </a:solidFill>
                <a:latin typeface="Symbol" pitchFamily="16" charset="2"/>
                <a:ea typeface="DejaVu LGC Sans" charset="0"/>
                <a:cs typeface="DejaVu LGC Sans" charset="0"/>
              </a:rPr>
              <a:t></a:t>
            </a:r>
            <a:r>
              <a:rPr lang="en-GB" sz="3200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3200" b="1" dirty="0">
                <a:solidFill>
                  <a:schemeClr val="accent2"/>
                </a:solidFill>
                <a:latin typeface="Symbol" pitchFamily="16" charset="2"/>
                <a:ea typeface="DejaVu LGC Sans" charset="0"/>
                <a:cs typeface="DejaVu LGC Sans" charset="0"/>
              </a:rPr>
              <a:t></a:t>
            </a:r>
            <a:r>
              <a:rPr lang="en-GB" sz="3200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 L</a:t>
            </a:r>
            <a:r>
              <a:rPr lang="en-GB" sz="3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)‏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Efficient rule </a:t>
            </a:r>
            <a:r>
              <a:rPr lang="en-GB" sz="4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g</a:t>
            </a:r>
            <a:r>
              <a:rPr lang="en-GB" sz="44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eneration</a:t>
            </a:r>
            <a:endParaRPr lang="en-GB" sz="44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838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290513" indent="-290513">
              <a:lnSpc>
                <a:spcPct val="70000"/>
              </a:lnSpc>
              <a:spcBef>
                <a:spcPts val="75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3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How to efficiently generate rules from frequent </a:t>
            </a:r>
            <a:r>
              <a:rPr lang="en-GB" sz="3000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itemsets</a:t>
            </a:r>
            <a:r>
              <a:rPr lang="en-GB" sz="3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?</a:t>
            </a:r>
          </a:p>
          <a:p>
            <a:pPr marL="798513" lvl="1" indent="-341313">
              <a:lnSpc>
                <a:spcPct val="70000"/>
              </a:lnSpc>
              <a:spcBef>
                <a:spcPts val="600"/>
              </a:spcBef>
              <a:buFont typeface="Arial" charset="0"/>
              <a:buChar char="–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In general, confidence does not have an anti-monotone property</a:t>
            </a:r>
          </a:p>
          <a:p>
            <a:pPr lvl="2">
              <a:lnSpc>
                <a:spcPct val="70000"/>
              </a:lnSpc>
              <a:spcBef>
                <a:spcPts val="600"/>
              </a:spcBef>
              <a:buFont typeface="Wingdings" charset="2"/>
              <a:buNone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2400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c(ABC </a:t>
            </a:r>
            <a:r>
              <a:rPr lang="en-GB" sz="2400" b="1" dirty="0">
                <a:solidFill>
                  <a:schemeClr val="accent2"/>
                </a:solidFill>
                <a:latin typeface="Symbol" pitchFamily="16" charset="2"/>
                <a:ea typeface="DejaVu LGC Sans" charset="0"/>
                <a:cs typeface="DejaVu LGC Sans" charset="0"/>
              </a:rPr>
              <a:t></a:t>
            </a:r>
            <a:r>
              <a:rPr lang="en-GB" sz="2400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D) </a:t>
            </a: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can be larger or smaller than </a:t>
            </a:r>
            <a:r>
              <a:rPr lang="en-GB" sz="2400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c(AB </a:t>
            </a:r>
            <a:r>
              <a:rPr lang="en-GB" sz="2400" b="1" dirty="0">
                <a:solidFill>
                  <a:schemeClr val="accent2"/>
                </a:solidFill>
                <a:latin typeface="Symbol" pitchFamily="16" charset="2"/>
                <a:ea typeface="DejaVu LGC Sans" charset="0"/>
                <a:cs typeface="DejaVu LGC Sans" charset="0"/>
              </a:rPr>
              <a:t></a:t>
            </a:r>
            <a:r>
              <a:rPr lang="en-GB" sz="2400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D)‏</a:t>
            </a:r>
          </a:p>
          <a:p>
            <a:pPr marL="2057400" lvl="4" indent="-228600">
              <a:lnSpc>
                <a:spcPct val="70000"/>
              </a:lnSpc>
              <a:spcBef>
                <a:spcPts val="600"/>
              </a:spcBef>
              <a:buFont typeface="Arial" charset="0"/>
              <a:buNone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endParaRPr lang="en-GB" sz="24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798513" lvl="1" indent="-341313">
              <a:lnSpc>
                <a:spcPct val="70000"/>
              </a:lnSpc>
              <a:spcBef>
                <a:spcPts val="600"/>
              </a:spcBef>
              <a:buFont typeface="Arial" charset="0"/>
              <a:buChar char="–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2400" b="1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But confidence of rules generated from the same </a:t>
            </a:r>
            <a:r>
              <a:rPr lang="en-GB" sz="2400" b="1" i="1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</a:t>
            </a:r>
            <a:r>
              <a:rPr lang="en-GB" sz="2400" b="1" i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has an anti-monotone property</a:t>
            </a:r>
          </a:p>
          <a:p>
            <a:pPr marL="798513" lvl="1" indent="-341313">
              <a:lnSpc>
                <a:spcPct val="70000"/>
              </a:lnSpc>
              <a:spcBef>
                <a:spcPts val="650"/>
              </a:spcBef>
              <a:buFont typeface="Arial" charset="0"/>
              <a:buChar char="–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24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Example: </a:t>
            </a:r>
            <a:r>
              <a:rPr lang="en-GB" sz="2400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X </a:t>
            </a:r>
            <a:r>
              <a:rPr lang="en-GB" sz="24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= {A,B,C,D}</a:t>
            </a: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:</a:t>
            </a:r>
            <a:r>
              <a:rPr lang="en-GB" sz="26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/>
            </a:r>
            <a:br>
              <a:rPr lang="en-GB" sz="26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</a:br>
            <a:r>
              <a:rPr lang="en-GB" sz="26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</a:t>
            </a:r>
            <a:br>
              <a:rPr lang="en-GB" sz="26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</a:br>
            <a:r>
              <a:rPr lang="en-GB" sz="26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		</a:t>
            </a:r>
            <a:r>
              <a:rPr lang="en-GB" sz="26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c(ABC </a:t>
            </a:r>
            <a:r>
              <a:rPr lang="en-GB" sz="2600" dirty="0">
                <a:solidFill>
                  <a:schemeClr val="accent2"/>
                </a:solidFill>
                <a:latin typeface="Symbol" pitchFamily="16" charset="2"/>
                <a:ea typeface="DejaVu LGC Sans" charset="0"/>
                <a:cs typeface="DejaVu LGC Sans" charset="0"/>
              </a:rPr>
              <a:t></a:t>
            </a:r>
            <a:r>
              <a:rPr lang="en-GB" sz="26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 D) </a:t>
            </a:r>
            <a:r>
              <a:rPr lang="en-GB" sz="2600" dirty="0">
                <a:solidFill>
                  <a:schemeClr val="accent2"/>
                </a:solidFill>
                <a:latin typeface="Symbol" pitchFamily="16" charset="2"/>
                <a:ea typeface="DejaVu LGC Sans" charset="0"/>
                <a:cs typeface="DejaVu LGC Sans" charset="0"/>
              </a:rPr>
              <a:t></a:t>
            </a:r>
            <a:r>
              <a:rPr lang="en-GB" sz="26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 c(AB </a:t>
            </a:r>
            <a:r>
              <a:rPr lang="en-GB" sz="2600" dirty="0">
                <a:solidFill>
                  <a:schemeClr val="accent2"/>
                </a:solidFill>
                <a:latin typeface="Symbol" pitchFamily="16" charset="2"/>
                <a:ea typeface="DejaVu LGC Sans" charset="0"/>
                <a:cs typeface="DejaVu LGC Sans" charset="0"/>
              </a:rPr>
              <a:t></a:t>
            </a:r>
            <a:r>
              <a:rPr lang="en-GB" sz="26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 CD) </a:t>
            </a:r>
            <a:r>
              <a:rPr lang="en-GB" sz="2600" dirty="0">
                <a:solidFill>
                  <a:schemeClr val="accent2"/>
                </a:solidFill>
                <a:latin typeface="Symbol" pitchFamily="16" charset="2"/>
                <a:ea typeface="DejaVu LGC Sans" charset="0"/>
                <a:cs typeface="DejaVu LGC Sans" charset="0"/>
              </a:rPr>
              <a:t></a:t>
            </a:r>
            <a:r>
              <a:rPr lang="en-GB" sz="26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 c(A </a:t>
            </a:r>
            <a:r>
              <a:rPr lang="en-GB" sz="2600" dirty="0">
                <a:solidFill>
                  <a:schemeClr val="accent2"/>
                </a:solidFill>
                <a:latin typeface="Symbol" pitchFamily="16" charset="2"/>
                <a:ea typeface="DejaVu LGC Sans" charset="0"/>
                <a:cs typeface="DejaVu LGC Sans" charset="0"/>
              </a:rPr>
              <a:t></a:t>
            </a:r>
            <a:r>
              <a:rPr lang="en-GB" sz="26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 BCD)</a:t>
            </a:r>
            <a:r>
              <a:rPr lang="en-GB" sz="2600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‏</a:t>
            </a:r>
          </a:p>
          <a:p>
            <a:pPr marL="798513" lvl="1" indent="-341313">
              <a:lnSpc>
                <a:spcPct val="70000"/>
              </a:lnSpc>
              <a:spcBef>
                <a:spcPts val="650"/>
              </a:spcBef>
              <a:buFont typeface="Arial" charset="0"/>
              <a:buChar char="–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2600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Why?</a:t>
            </a:r>
          </a:p>
          <a:p>
            <a:pPr marL="798513" lvl="1" indent="-341313">
              <a:lnSpc>
                <a:spcPct val="70000"/>
              </a:lnSpc>
              <a:spcBef>
                <a:spcPts val="650"/>
              </a:spcBef>
              <a:buFont typeface="Arial" charset="0"/>
              <a:buChar char="–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endParaRPr lang="en-GB" sz="2600" dirty="0" smtClean="0">
              <a:solidFill>
                <a:schemeClr val="accent2"/>
              </a:solidFill>
              <a:ea typeface="DejaVu LGC Sans" charset="0"/>
              <a:cs typeface="DejaVu LGC Sans" charset="0"/>
            </a:endParaRPr>
          </a:p>
          <a:p>
            <a:pPr marL="341313" indent="-341313">
              <a:lnSpc>
                <a:spcPct val="70000"/>
              </a:lnSpc>
              <a:spcBef>
                <a:spcPts val="650"/>
              </a:spcBef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2600" b="1" dirty="0" smtClean="0">
                <a:solidFill>
                  <a:srgbClr val="FF0000"/>
                </a:solidFill>
                <a:ea typeface="DejaVu LGC Sans" charset="0"/>
                <a:cs typeface="DejaVu LGC Sans" charset="0"/>
              </a:rPr>
              <a:t>Confidence is anti-monotone </a:t>
            </a:r>
            <a:r>
              <a:rPr lang="en-GB" sz="2600" b="1" dirty="0" err="1" smtClean="0">
                <a:solidFill>
                  <a:srgbClr val="FF0000"/>
                </a:solidFill>
                <a:ea typeface="DejaVu LGC Sans" charset="0"/>
                <a:cs typeface="DejaVu LGC Sans" charset="0"/>
              </a:rPr>
              <a:t>w.r.t</a:t>
            </a:r>
            <a:r>
              <a:rPr lang="en-GB" sz="2600" b="1" dirty="0" smtClean="0">
                <a:solidFill>
                  <a:srgbClr val="FF0000"/>
                </a:solidFill>
                <a:ea typeface="DejaVu LGC Sans" charset="0"/>
                <a:cs typeface="DejaVu LGC Sans" charset="0"/>
              </a:rPr>
              <a:t>. number of items on the RHS of the rule</a:t>
            </a:r>
            <a:endParaRPr lang="en-GB" sz="2600" b="1" dirty="0">
              <a:solidFill>
                <a:srgbClr val="FF0000"/>
              </a:solidFill>
              <a:ea typeface="DejaVu LGC Sans" charset="0"/>
              <a:cs typeface="DejaVu LGC Sans" charset="0"/>
            </a:endParaRPr>
          </a:p>
          <a:p>
            <a:pPr lvl="2">
              <a:lnSpc>
                <a:spcPct val="70000"/>
              </a:lnSpc>
              <a:spcBef>
                <a:spcPts val="550"/>
              </a:spcBef>
              <a:buFont typeface="Wingdings" charset="2"/>
              <a:buNone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22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304800" y="-22225"/>
            <a:ext cx="8686800" cy="1311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>
                <a:solidFill>
                  <a:srgbClr val="000000"/>
                </a:solidFill>
                <a:ea typeface="DejaVu LGC Sans" charset="0"/>
                <a:cs typeface="DejaVu LGC Sans" charset="0"/>
              </a:rPr>
              <a:t>Rule Generation for Apriori Algorithm</a:t>
            </a:r>
          </a:p>
        </p:txBody>
      </p:sp>
      <p:graphicFrame>
        <p:nvGraphicFramePr>
          <p:cNvPr id="55298" name="Object 2"/>
          <p:cNvGraphicFramePr>
            <a:graphicFrameLocks noChangeAspect="1"/>
          </p:cNvGraphicFramePr>
          <p:nvPr/>
        </p:nvGraphicFramePr>
        <p:xfrm>
          <a:off x="914400" y="1419225"/>
          <a:ext cx="7620000" cy="4295775"/>
        </p:xfrm>
        <a:graphic>
          <a:graphicData uri="http://schemas.openxmlformats.org/presentationml/2006/ole">
            <p:oleObj spid="_x0000_s143362" r:id="rId4" imgW="8671306" imgH="4782859" progId="">
              <p:embed/>
            </p:oleObj>
          </a:graphicData>
        </a:graphic>
      </p:graphicFrame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266700" y="1066800"/>
            <a:ext cx="240665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CC33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>
                <a:solidFill>
                  <a:srgbClr val="CC3300"/>
                </a:solidFill>
                <a:ea typeface="DejaVu LGC Sans" charset="0"/>
                <a:cs typeface="DejaVu LGC Sans" charset="0"/>
              </a:rPr>
              <a:t>Lattice of rules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81000" y="1419225"/>
            <a:ext cx="8151813" cy="4784725"/>
            <a:chOff x="240" y="894"/>
            <a:chExt cx="5135" cy="3014"/>
          </a:xfrm>
        </p:grpSpPr>
        <p:graphicFrame>
          <p:nvGraphicFramePr>
            <p:cNvPr id="55301" name="Object 5"/>
            <p:cNvGraphicFramePr>
              <a:graphicFrameLocks noChangeAspect="1"/>
            </p:cNvGraphicFramePr>
            <p:nvPr/>
          </p:nvGraphicFramePr>
          <p:xfrm>
            <a:off x="576" y="894"/>
            <a:ext cx="4800" cy="2706"/>
          </p:xfrm>
          <a:graphic>
            <a:graphicData uri="http://schemas.openxmlformats.org/presentationml/2006/ole">
              <p:oleObj spid="_x0000_s143363" r:id="rId5" imgW="8671306" imgH="4782859" progId="">
                <p:embed/>
              </p:oleObj>
            </a:graphicData>
          </a:graphic>
        </p:graphicFrame>
        <p:sp>
          <p:nvSpPr>
            <p:cNvPr id="55302" name="AutoShape 6"/>
            <p:cNvSpPr>
              <a:spLocks noChangeArrowheads="1"/>
            </p:cNvSpPr>
            <p:nvPr/>
          </p:nvSpPr>
          <p:spPr bwMode="auto">
            <a:xfrm>
              <a:off x="464" y="1064"/>
              <a:ext cx="3712" cy="2808"/>
            </a:xfrm>
            <a:custGeom>
              <a:avLst/>
              <a:gdLst>
                <a:gd name="T0" fmla="*/ 256 w 3712"/>
                <a:gd name="T1" fmla="*/ 376 h 2808"/>
                <a:gd name="T2" fmla="*/ 736 w 3712"/>
                <a:gd name="T3" fmla="*/ 88 h 2808"/>
                <a:gd name="T4" fmla="*/ 2176 w 3712"/>
                <a:gd name="T5" fmla="*/ 904 h 2808"/>
                <a:gd name="T6" fmla="*/ 2656 w 3712"/>
                <a:gd name="T7" fmla="*/ 1768 h 2808"/>
                <a:gd name="T8" fmla="*/ 3520 w 3712"/>
                <a:gd name="T9" fmla="*/ 2296 h 2808"/>
                <a:gd name="T10" fmla="*/ 3376 w 3712"/>
                <a:gd name="T11" fmla="*/ 2584 h 2808"/>
                <a:gd name="T12" fmla="*/ 1504 w 3712"/>
                <a:gd name="T13" fmla="*/ 2776 h 2808"/>
                <a:gd name="T14" fmla="*/ 352 w 3712"/>
                <a:gd name="T15" fmla="*/ 2392 h 2808"/>
                <a:gd name="T16" fmla="*/ 16 w 3712"/>
                <a:gd name="T17" fmla="*/ 1288 h 2808"/>
                <a:gd name="T18" fmla="*/ 256 w 3712"/>
                <a:gd name="T19" fmla="*/ 376 h 2808"/>
                <a:gd name="T20" fmla="*/ 0 w 3712"/>
                <a:gd name="T21" fmla="*/ 0 h 2808"/>
                <a:gd name="T22" fmla="*/ 3712 w 3712"/>
                <a:gd name="T23" fmla="*/ 2808 h 28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3712" h="2808">
                  <a:moveTo>
                    <a:pt x="256" y="376"/>
                  </a:moveTo>
                  <a:cubicBezTo>
                    <a:pt x="376" y="176"/>
                    <a:pt x="416" y="0"/>
                    <a:pt x="736" y="88"/>
                  </a:cubicBezTo>
                  <a:cubicBezTo>
                    <a:pt x="1056" y="176"/>
                    <a:pt x="1856" y="624"/>
                    <a:pt x="2176" y="904"/>
                  </a:cubicBezTo>
                  <a:cubicBezTo>
                    <a:pt x="2496" y="1184"/>
                    <a:pt x="2432" y="1536"/>
                    <a:pt x="2656" y="1768"/>
                  </a:cubicBezTo>
                  <a:cubicBezTo>
                    <a:pt x="2880" y="2000"/>
                    <a:pt x="3400" y="2160"/>
                    <a:pt x="3520" y="2296"/>
                  </a:cubicBezTo>
                  <a:cubicBezTo>
                    <a:pt x="3640" y="2432"/>
                    <a:pt x="3712" y="2504"/>
                    <a:pt x="3376" y="2584"/>
                  </a:cubicBezTo>
                  <a:cubicBezTo>
                    <a:pt x="3040" y="2664"/>
                    <a:pt x="2008" y="2808"/>
                    <a:pt x="1504" y="2776"/>
                  </a:cubicBezTo>
                  <a:cubicBezTo>
                    <a:pt x="1000" y="2744"/>
                    <a:pt x="600" y="2640"/>
                    <a:pt x="352" y="2392"/>
                  </a:cubicBezTo>
                  <a:cubicBezTo>
                    <a:pt x="104" y="2144"/>
                    <a:pt x="32" y="1624"/>
                    <a:pt x="16" y="1288"/>
                  </a:cubicBezTo>
                  <a:cubicBezTo>
                    <a:pt x="0" y="952"/>
                    <a:pt x="136" y="576"/>
                    <a:pt x="256" y="376"/>
                  </a:cubicBezTo>
                  <a:close/>
                </a:path>
              </a:pathLst>
            </a:custGeom>
            <a:noFill/>
            <a:ln w="38160">
              <a:solidFill>
                <a:srgbClr val="FF0000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03" name="Text Box 7"/>
            <p:cNvSpPr txBox="1">
              <a:spLocks noChangeArrowheads="1"/>
            </p:cNvSpPr>
            <p:nvPr/>
          </p:nvSpPr>
          <p:spPr bwMode="auto">
            <a:xfrm>
              <a:off x="240" y="3504"/>
              <a:ext cx="720" cy="40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>
                  <a:solidFill>
                    <a:srgbClr val="000000"/>
                  </a:solidFill>
                  <a:latin typeface="Arial" charset="0"/>
                  <a:ea typeface="DejaVu LGC Sans" charset="0"/>
                  <a:cs typeface="DejaVu LGC Sans" charset="0"/>
                </a:rPr>
                <a:t>Pruned Rules</a:t>
              </a:r>
            </a:p>
          </p:txBody>
        </p:sp>
      </p:grp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1066800" y="2286000"/>
            <a:ext cx="914400" cy="1524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05" name="Text Box 9"/>
          <p:cNvSpPr txBox="1">
            <a:spLocks noChangeArrowheads="1"/>
          </p:cNvSpPr>
          <p:nvPr/>
        </p:nvSpPr>
        <p:spPr bwMode="auto">
          <a:xfrm>
            <a:off x="304800" y="1600200"/>
            <a:ext cx="1371600" cy="917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Low Confidence Rule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ext Box 1"/>
          <p:cNvSpPr txBox="1">
            <a:spLocks noChangeArrowheads="1"/>
          </p:cNvSpPr>
          <p:nvPr/>
        </p:nvSpPr>
        <p:spPr bwMode="auto">
          <a:xfrm>
            <a:off x="457200" y="190500"/>
            <a:ext cx="8229600" cy="1311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Apriori</a:t>
            </a:r>
            <a:r>
              <a:rPr lang="en-GB" sz="40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algorithm for rule generation</a:t>
            </a:r>
            <a:endParaRPr lang="en-GB" sz="40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290513" indent="-290513">
              <a:lnSpc>
                <a:spcPct val="80000"/>
              </a:lnSpc>
              <a:spcBef>
                <a:spcPts val="75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3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Candidate rule is generated by merging two rules that share the same prefix</a:t>
            </a:r>
            <a:br>
              <a:rPr lang="en-GB" sz="3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</a:br>
            <a:r>
              <a:rPr lang="en-GB" sz="3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in the rule consequent</a:t>
            </a:r>
          </a:p>
          <a:p>
            <a:pPr marL="290513" indent="-290513">
              <a:lnSpc>
                <a:spcPct val="80000"/>
              </a:lnSpc>
              <a:spcBef>
                <a:spcPts val="750"/>
              </a:spcBef>
              <a:buFont typeface="Arial" charset="0"/>
              <a:buNone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endParaRPr lang="en-GB" sz="30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290513" indent="-290513">
              <a:lnSpc>
                <a:spcPct val="80000"/>
              </a:lnSpc>
              <a:spcBef>
                <a:spcPts val="75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3000" b="1" dirty="0" smtClean="0">
                <a:solidFill>
                  <a:srgbClr val="FF0000"/>
                </a:solidFill>
                <a:ea typeface="DejaVu LGC Sans" charset="0"/>
                <a:cs typeface="DejaVu LGC Sans" charset="0"/>
              </a:rPr>
              <a:t>join(</a:t>
            </a:r>
            <a:r>
              <a:rPr lang="en-GB" sz="3000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CD</a:t>
            </a:r>
            <a:r>
              <a:rPr lang="en-GB" sz="3000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  <a:sym typeface="Wingdings" pitchFamily="2" charset="2"/>
              </a:rPr>
              <a:t></a:t>
            </a:r>
            <a:r>
              <a:rPr lang="en-GB" sz="3000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AB,BD—&gt;AC</a:t>
            </a:r>
            <a:r>
              <a:rPr lang="en-GB" sz="3000" b="1" dirty="0">
                <a:solidFill>
                  <a:srgbClr val="FF0000"/>
                </a:solidFill>
                <a:ea typeface="DejaVu LGC Sans" charset="0"/>
                <a:cs typeface="DejaVu LGC Sans" charset="0"/>
              </a:rPr>
              <a:t>)</a:t>
            </a:r>
            <a:r>
              <a:rPr lang="en-GB" sz="3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/>
            </a:r>
            <a:br>
              <a:rPr lang="en-GB" sz="3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</a:br>
            <a:r>
              <a:rPr lang="en-GB" sz="3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would produce the candidate</a:t>
            </a:r>
            <a:br>
              <a:rPr lang="en-GB" sz="3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</a:br>
            <a:r>
              <a:rPr lang="en-GB" sz="3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rule </a:t>
            </a:r>
            <a:r>
              <a:rPr lang="en-GB" sz="3000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D </a:t>
            </a:r>
            <a:r>
              <a:rPr lang="en-GB" sz="3000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  <a:sym typeface="Wingdings" pitchFamily="2" charset="2"/>
              </a:rPr>
              <a:t></a:t>
            </a:r>
            <a:r>
              <a:rPr lang="en-GB" sz="3000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ABC</a:t>
            </a:r>
            <a:endParaRPr lang="en-GB" sz="3000" b="1" dirty="0">
              <a:solidFill>
                <a:schemeClr val="accent2"/>
              </a:solidFill>
              <a:ea typeface="DejaVu LGC Sans" charset="0"/>
              <a:cs typeface="DejaVu LGC Sans" charset="0"/>
            </a:endParaRPr>
          </a:p>
          <a:p>
            <a:pPr marL="290513" indent="-290513">
              <a:lnSpc>
                <a:spcPct val="80000"/>
              </a:lnSpc>
              <a:spcBef>
                <a:spcPts val="750"/>
              </a:spcBef>
              <a:buFont typeface="Arial" charset="0"/>
              <a:buNone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endParaRPr lang="en-GB" sz="30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290513" indent="-290513">
              <a:lnSpc>
                <a:spcPct val="80000"/>
              </a:lnSpc>
              <a:spcBef>
                <a:spcPts val="75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3000" b="1" dirty="0">
                <a:solidFill>
                  <a:srgbClr val="FF0000"/>
                </a:solidFill>
                <a:ea typeface="DejaVu LGC Sans" charset="0"/>
                <a:cs typeface="DejaVu LGC Sans" charset="0"/>
              </a:rPr>
              <a:t>Prune</a:t>
            </a:r>
            <a:r>
              <a:rPr lang="en-GB" sz="3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rule </a:t>
            </a:r>
            <a:r>
              <a:rPr lang="en-GB" sz="3000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D</a:t>
            </a:r>
            <a:r>
              <a:rPr lang="en-GB" sz="3000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  <a:sym typeface="Wingdings" pitchFamily="2" charset="2"/>
              </a:rPr>
              <a:t></a:t>
            </a:r>
            <a:r>
              <a:rPr lang="en-GB" sz="3000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ABC </a:t>
            </a:r>
            <a:r>
              <a:rPr lang="en-GB" sz="3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if </a:t>
            </a:r>
            <a:r>
              <a:rPr lang="en-GB" sz="30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there exists a</a:t>
            </a:r>
            <a:r>
              <a:rPr lang="en-GB" sz="3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/>
            </a:r>
            <a:br>
              <a:rPr lang="en-GB" sz="3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</a:br>
            <a:r>
              <a:rPr lang="en-GB" sz="3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subset </a:t>
            </a:r>
            <a:r>
              <a:rPr lang="en-GB" sz="30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(e.g., </a:t>
            </a:r>
            <a:r>
              <a:rPr lang="en-GB" sz="3000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AD</a:t>
            </a:r>
            <a:r>
              <a:rPr lang="en-GB" sz="3000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  <a:sym typeface="Wingdings" pitchFamily="2" charset="2"/>
              </a:rPr>
              <a:t></a:t>
            </a:r>
            <a:r>
              <a:rPr lang="en-GB" sz="3000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BC</a:t>
            </a:r>
            <a:r>
              <a:rPr lang="en-GB" sz="3000" dirty="0" smtClean="0">
                <a:solidFill>
                  <a:schemeClr val="tx1"/>
                </a:solidFill>
                <a:ea typeface="DejaVu LGC Sans" charset="0"/>
                <a:cs typeface="DejaVu LGC Sans" charset="0"/>
              </a:rPr>
              <a:t>) that</a:t>
            </a:r>
            <a:r>
              <a:rPr lang="en-GB" sz="3000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3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does not have</a:t>
            </a:r>
            <a:br>
              <a:rPr lang="en-GB" sz="3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</a:br>
            <a:r>
              <a:rPr lang="en-GB" sz="30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high confidence</a:t>
            </a:r>
          </a:p>
        </p:txBody>
      </p:sp>
      <p:sp>
        <p:nvSpPr>
          <p:cNvPr id="5" name="Oval 4"/>
          <p:cNvSpPr/>
          <p:nvPr/>
        </p:nvSpPr>
        <p:spPr bwMode="auto">
          <a:xfrm>
            <a:off x="5486400" y="2667000"/>
            <a:ext cx="1524000" cy="685800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2" charset="0"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Calibri" pitchFamily="32" charset="0"/>
              </a:rPr>
              <a:t>CD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Calibri" pitchFamily="32" charset="0"/>
                <a:sym typeface="Wingdings" pitchFamily="2" charset="2"/>
              </a:rPr>
              <a:t>AB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Calibri" pitchFamily="32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7315200" y="2667000"/>
            <a:ext cx="1524000" cy="685800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2" charset="0"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Calibri" pitchFamily="32" charset="0"/>
              </a:rPr>
              <a:t>BD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Calibri" pitchFamily="32" charset="0"/>
                <a:sym typeface="Wingdings" pitchFamily="2" charset="2"/>
              </a:rPr>
              <a:t>AC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Calibri" pitchFamily="32" charset="0"/>
            </a:endParaRPr>
          </a:p>
        </p:txBody>
      </p:sp>
      <p:cxnSp>
        <p:nvCxnSpPr>
          <p:cNvPr id="8" name="Straight Connector 7"/>
          <p:cNvCxnSpPr>
            <a:stCxn id="5" idx="4"/>
          </p:cNvCxnSpPr>
          <p:nvPr/>
        </p:nvCxnSpPr>
        <p:spPr bwMode="auto">
          <a:xfrm rot="16200000" flipH="1">
            <a:off x="6172200" y="3429000"/>
            <a:ext cx="1143000" cy="99060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 rot="5400000">
            <a:off x="7124701" y="3467100"/>
            <a:ext cx="1142999" cy="91440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Oval 10"/>
          <p:cNvSpPr/>
          <p:nvPr/>
        </p:nvSpPr>
        <p:spPr bwMode="auto">
          <a:xfrm>
            <a:off x="6477000" y="4495800"/>
            <a:ext cx="1524000" cy="685800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2" charset="0"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Calibri" pitchFamily="32" charset="0"/>
              </a:rPr>
              <a:t>D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Calibri" pitchFamily="32" charset="0"/>
                <a:sym typeface="Wingdings" pitchFamily="2" charset="2"/>
              </a:rPr>
              <a:t>ABC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Calibri" pitchFamily="3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685800" y="228600"/>
            <a:ext cx="8229600" cy="731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>
                <a:solidFill>
                  <a:srgbClr val="000000"/>
                </a:solidFill>
                <a:ea typeface="DejaVu LGC Sans" charset="0"/>
                <a:cs typeface="DejaVu LGC Sans" charset="0"/>
              </a:rPr>
              <a:t>Definition: Frequent Itemset</a:t>
            </a:r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04800" y="1066800"/>
            <a:ext cx="4876800" cy="5780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lnSpc>
                <a:spcPct val="100000"/>
              </a:lnSpc>
              <a:spcBef>
                <a:spcPts val="5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b="1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</a:t>
            </a:r>
            <a:endParaRPr lang="en-GB" sz="2000" b="1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741363" lvl="1" indent="-284163">
              <a:lnSpc>
                <a:spcPct val="100000"/>
              </a:lnSpc>
              <a:spcBef>
                <a:spcPts val="45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A set of </a:t>
            </a:r>
            <a:r>
              <a:rPr lang="en-GB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one or more items</a:t>
            </a:r>
          </a:p>
          <a:p>
            <a:pPr marL="1143000" lvl="2" indent="-228600">
              <a:lnSpc>
                <a:spcPct val="100000"/>
              </a:lnSpc>
              <a:spcBef>
                <a:spcPts val="4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6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E.g.: </a:t>
            </a:r>
            <a:r>
              <a:rPr lang="en-GB" sz="16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{Milk, Bread, Diaper}</a:t>
            </a:r>
          </a:p>
          <a:p>
            <a:pPr marL="741363" lvl="1" indent="-284163">
              <a:lnSpc>
                <a:spcPct val="100000"/>
              </a:lnSpc>
              <a:spcBef>
                <a:spcPts val="45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k</a:t>
            </a:r>
            <a:r>
              <a:rPr lang="en-GB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-</a:t>
            </a:r>
            <a:r>
              <a:rPr lang="en-GB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</a:t>
            </a:r>
            <a:endParaRPr lang="en-GB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1143000" lvl="2" indent="-228600">
              <a:lnSpc>
                <a:spcPct val="100000"/>
              </a:lnSpc>
              <a:spcBef>
                <a:spcPts val="4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6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An </a:t>
            </a:r>
            <a:r>
              <a:rPr lang="en-GB" sz="1600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</a:t>
            </a:r>
            <a:r>
              <a:rPr lang="en-GB" sz="16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that contains </a:t>
            </a:r>
            <a:r>
              <a:rPr lang="en-GB" sz="1600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k</a:t>
            </a:r>
            <a:r>
              <a:rPr lang="en-GB" sz="16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items</a:t>
            </a:r>
          </a:p>
          <a:p>
            <a:pPr marL="341313" indent="-341313">
              <a:lnSpc>
                <a:spcPct val="100000"/>
              </a:lnSpc>
              <a:spcBef>
                <a:spcPts val="5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b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Support count (</a:t>
            </a:r>
            <a:r>
              <a:rPr lang="en-GB" sz="2000" b="1" dirty="0">
                <a:solidFill>
                  <a:srgbClr val="000000"/>
                </a:solidFill>
                <a:latin typeface="Symbol" pitchFamily="16" charset="2"/>
                <a:ea typeface="DejaVu LGC Sans" charset="0"/>
                <a:cs typeface="DejaVu LGC Sans" charset="0"/>
              </a:rPr>
              <a:t></a:t>
            </a:r>
            <a:r>
              <a:rPr lang="en-GB" sz="2000" b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)‏</a:t>
            </a:r>
          </a:p>
          <a:p>
            <a:pPr marL="741363" lvl="1" indent="-284163">
              <a:lnSpc>
                <a:spcPct val="100000"/>
              </a:lnSpc>
              <a:spcBef>
                <a:spcPts val="45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Frequency of occurrence of an </a:t>
            </a:r>
            <a:r>
              <a:rPr lang="en-GB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</a:t>
            </a:r>
            <a:r>
              <a:rPr lang="en-GB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(number of transactions it appears)</a:t>
            </a:r>
            <a:endParaRPr lang="en-GB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741363" lvl="1" indent="-284163">
              <a:lnSpc>
                <a:spcPct val="100000"/>
              </a:lnSpc>
              <a:spcBef>
                <a:spcPts val="45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E.g.   </a:t>
            </a:r>
            <a:r>
              <a:rPr lang="en-GB" b="1" dirty="0">
                <a:solidFill>
                  <a:schemeClr val="accent2"/>
                </a:solidFill>
                <a:latin typeface="Symbol" pitchFamily="16" charset="2"/>
                <a:ea typeface="DejaVu LGC Sans" charset="0"/>
                <a:cs typeface="DejaVu LGC Sans" charset="0"/>
              </a:rPr>
              <a:t></a:t>
            </a:r>
            <a:r>
              <a:rPr lang="en-GB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({Milk, </a:t>
            </a:r>
            <a:r>
              <a:rPr lang="en-GB" b="1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Bread,Diaper</a:t>
            </a:r>
            <a:r>
              <a:rPr lang="en-GB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}) = 2 </a:t>
            </a:r>
          </a:p>
          <a:p>
            <a:pPr marL="341313" indent="-341313">
              <a:lnSpc>
                <a:spcPct val="100000"/>
              </a:lnSpc>
              <a:spcBef>
                <a:spcPts val="5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b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Support</a:t>
            </a:r>
          </a:p>
          <a:p>
            <a:pPr marL="741363" lvl="1" indent="-284163">
              <a:lnSpc>
                <a:spcPct val="100000"/>
              </a:lnSpc>
              <a:spcBef>
                <a:spcPts val="45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Fraction of </a:t>
            </a:r>
            <a:r>
              <a:rPr lang="en-GB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the transactions in which an </a:t>
            </a:r>
            <a:r>
              <a:rPr lang="en-GB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</a:t>
            </a:r>
            <a:r>
              <a:rPr lang="en-GB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appears</a:t>
            </a:r>
            <a:endParaRPr lang="en-GB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741363" lvl="1" indent="-284163">
              <a:lnSpc>
                <a:spcPct val="100000"/>
              </a:lnSpc>
              <a:spcBef>
                <a:spcPts val="45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E.g</a:t>
            </a:r>
            <a:r>
              <a:rPr lang="en-GB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.   s({Milk, Bread, Diaper}) = 2/5</a:t>
            </a:r>
          </a:p>
          <a:p>
            <a:pPr marL="341313" indent="-341313">
              <a:lnSpc>
                <a:spcPct val="100000"/>
              </a:lnSpc>
              <a:spcBef>
                <a:spcPts val="5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b="1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Frequent </a:t>
            </a:r>
            <a:r>
              <a:rPr lang="en-GB" sz="2000" b="1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</a:t>
            </a:r>
            <a:endParaRPr lang="en-GB" sz="2000" b="1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741363" lvl="1" indent="-284163">
              <a:lnSpc>
                <a:spcPct val="100000"/>
              </a:lnSpc>
              <a:spcBef>
                <a:spcPts val="45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An </a:t>
            </a:r>
            <a:r>
              <a:rPr lang="en-GB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</a:t>
            </a:r>
            <a:r>
              <a:rPr lang="en-GB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whose support is greater than or equal to a </a:t>
            </a:r>
            <a:r>
              <a:rPr lang="en-GB" b="1" i="1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minsup</a:t>
            </a:r>
            <a:r>
              <a:rPr lang="en-GB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threshold</a:t>
            </a:r>
          </a:p>
        </p:txBody>
      </p:sp>
      <p:grpSp>
        <p:nvGrpSpPr>
          <p:cNvPr id="9219" name="Group 3"/>
          <p:cNvGrpSpPr>
            <a:grpSpLocks/>
          </p:cNvGrpSpPr>
          <p:nvPr/>
        </p:nvGrpSpPr>
        <p:grpSpPr bwMode="auto">
          <a:xfrm>
            <a:off x="5410200" y="2089150"/>
            <a:ext cx="3656013" cy="2193925"/>
            <a:chOff x="3408" y="1316"/>
            <a:chExt cx="2303" cy="1382"/>
          </a:xfrm>
        </p:grpSpPr>
        <p:graphicFrame>
          <p:nvGraphicFramePr>
            <p:cNvPr id="9220" name="Object 4"/>
            <p:cNvGraphicFramePr>
              <a:graphicFrameLocks noChangeAspect="1"/>
            </p:cNvGraphicFramePr>
            <p:nvPr/>
          </p:nvGraphicFramePr>
          <p:xfrm>
            <a:off x="3408" y="1316"/>
            <a:ext cx="2304" cy="1383"/>
          </p:xfrm>
          <a:graphic>
            <a:graphicData uri="http://schemas.openxmlformats.org/presentationml/2006/ole">
              <p:oleObj spid="_x0000_s9220" r:id="rId4" imgW="3359338" imgH="2015504" progId="Word.Document.8">
                <p:embed/>
              </p:oleObj>
            </a:graphicData>
          </a:graphic>
        </p:graphicFrame>
        <p:sp>
          <p:nvSpPr>
            <p:cNvPr id="9221" name="Text Box 5"/>
            <p:cNvSpPr txBox="1">
              <a:spLocks noChangeArrowheads="1"/>
            </p:cNvSpPr>
            <p:nvPr/>
          </p:nvSpPr>
          <p:spPr bwMode="auto">
            <a:xfrm>
              <a:off x="3408" y="1316"/>
              <a:ext cx="2304" cy="138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457200" y="38100"/>
            <a:ext cx="8229600" cy="1189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>
                <a:solidFill>
                  <a:srgbClr val="000000"/>
                </a:solidFill>
                <a:ea typeface="DejaVu LGC Sans" charset="0"/>
                <a:cs typeface="DejaVu LGC Sans" charset="0"/>
              </a:rPr>
              <a:t>Why do we want to find frequent itemsets?</a:t>
            </a:r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81000" y="1600200"/>
            <a:ext cx="83185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290513" indent="-290513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Find all combinations of items that occur together</a:t>
            </a:r>
          </a:p>
          <a:p>
            <a:pPr marL="290513" indent="-290513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endParaRPr lang="en-GB" sz="24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290513" indent="-290513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They might be </a:t>
            </a:r>
            <a:r>
              <a:rPr lang="en-GB" sz="24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interesting (e.g., in placement of items in a store </a:t>
            </a:r>
            <a:r>
              <a:rPr lang="en-GB" sz="2400" dirty="0" smtClean="0">
                <a:solidFill>
                  <a:srgbClr val="000000"/>
                </a:solidFill>
                <a:ea typeface="DejaVu LGC Sans" charset="0"/>
                <a:cs typeface="DejaVu LGC Sans" charset="0"/>
                <a:sym typeface="Wingdings" pitchFamily="2" charset="2"/>
              </a:rPr>
              <a:t></a:t>
            </a:r>
            <a:r>
              <a:rPr lang="en-GB" sz="24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)</a:t>
            </a:r>
            <a:endParaRPr lang="en-GB" sz="24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290513" indent="-290513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endParaRPr lang="en-GB" sz="24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290513" indent="-290513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24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Frequent </a:t>
            </a:r>
            <a:r>
              <a:rPr lang="en-GB" sz="2400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itemsets</a:t>
            </a:r>
            <a:r>
              <a:rPr lang="en-GB" sz="24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are only positive combinations (we do not report combinations that do not occur frequently together)</a:t>
            </a:r>
            <a:endParaRPr lang="en-GB" sz="24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290513" indent="-290513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endParaRPr lang="en-GB" sz="24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290513" indent="-290513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24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Frequent </a:t>
            </a:r>
            <a:r>
              <a:rPr lang="en-GB" sz="2400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itemsets</a:t>
            </a:r>
            <a:r>
              <a:rPr lang="en-GB" sz="24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aims at providing a summary </a:t>
            </a: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for the data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457200" y="304800"/>
            <a:ext cx="8229600" cy="655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>
                <a:solidFill>
                  <a:srgbClr val="000000"/>
                </a:solidFill>
                <a:ea typeface="DejaVu LGC Sans" charset="0"/>
                <a:cs typeface="DejaVu LGC Sans" charset="0"/>
              </a:rPr>
              <a:t>Finding frequent sets</a:t>
            </a:r>
          </a:p>
        </p:txBody>
      </p: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81000" y="1600200"/>
            <a:ext cx="83185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290513" indent="-290513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2400" b="1" dirty="0">
                <a:solidFill>
                  <a:srgbClr val="FF0000"/>
                </a:solidFill>
                <a:ea typeface="DejaVu LGC Sans" charset="0"/>
                <a:cs typeface="DejaVu LGC Sans" charset="0"/>
              </a:rPr>
              <a:t>Task: </a:t>
            </a: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Given a transaction database </a:t>
            </a:r>
            <a:r>
              <a:rPr lang="en-GB" sz="2400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D</a:t>
            </a:r>
            <a:r>
              <a:rPr lang="en-GB" sz="24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and a </a:t>
            </a:r>
            <a:r>
              <a:rPr lang="en-GB" sz="2400" b="1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minsup</a:t>
            </a: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threshold find </a:t>
            </a:r>
            <a:r>
              <a:rPr lang="en-GB" sz="24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all frequent </a:t>
            </a:r>
            <a:r>
              <a:rPr lang="en-GB" sz="2400" dirty="0" err="1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itemsets</a:t>
            </a: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and the frequency of each set in this collection</a:t>
            </a:r>
          </a:p>
          <a:p>
            <a:pPr marL="290513" indent="-290513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endParaRPr lang="en-GB" sz="24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290513" indent="-290513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2400" b="1" dirty="0" smtClean="0">
                <a:solidFill>
                  <a:srgbClr val="FF0000"/>
                </a:solidFill>
                <a:ea typeface="DejaVu LGC Sans" charset="0"/>
                <a:cs typeface="DejaVu LGC Sans" charset="0"/>
              </a:rPr>
              <a:t>Stated differently: </a:t>
            </a: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Count the number of times combinations of attributes occur in the </a:t>
            </a:r>
            <a:r>
              <a:rPr lang="en-GB" sz="24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data. If the count of a combination is above </a:t>
            </a:r>
            <a:r>
              <a:rPr lang="en-GB" sz="2400" b="1" dirty="0" err="1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minsup</a:t>
            </a:r>
            <a:r>
              <a:rPr lang="en-GB" sz="24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report it.</a:t>
            </a:r>
          </a:p>
          <a:p>
            <a:pPr marL="290513" indent="-290513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endParaRPr lang="en-GB" sz="2400" dirty="0" smtClean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290513" indent="-290513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endParaRPr lang="en-GB" sz="2400" dirty="0" smtClean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290513" indent="-290513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2400" b="1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Recall:</a:t>
            </a:r>
            <a:r>
              <a:rPr lang="en-GB" sz="24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The input is a transaction database </a:t>
            </a:r>
            <a:r>
              <a:rPr lang="en-GB" sz="2400" b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D</a:t>
            </a:r>
            <a:r>
              <a:rPr lang="en-GB" sz="24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where every transaction consists of a subset of items from some universe </a:t>
            </a:r>
            <a:r>
              <a:rPr lang="en-GB" sz="2400" b="1" i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I</a:t>
            </a:r>
            <a:endParaRPr lang="en-GB" sz="2400" b="1" i="1" dirty="0">
              <a:solidFill>
                <a:schemeClr val="accent2"/>
              </a:solidFill>
              <a:ea typeface="DejaVu LGC Sans" charset="0"/>
              <a:cs typeface="DejaVu LGC Sans" charset="0"/>
            </a:endParaRPr>
          </a:p>
          <a:p>
            <a:pPr marL="290513" indent="-290513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endParaRPr lang="en-GB" sz="24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290513" indent="-290513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endParaRPr lang="en-GB" sz="24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6397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How many </a:t>
            </a:r>
            <a:r>
              <a:rPr lang="en-GB" sz="3600" dirty="0" err="1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itemsets</a:t>
            </a:r>
            <a:r>
              <a:rPr lang="en-GB" sz="36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are there? </a:t>
            </a:r>
            <a:endParaRPr lang="en-GB" sz="36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graphicFrame>
        <p:nvGraphicFramePr>
          <p:cNvPr id="12290" name="Object 2"/>
          <p:cNvGraphicFramePr>
            <a:graphicFrameLocks noChangeAspect="1"/>
          </p:cNvGraphicFramePr>
          <p:nvPr/>
        </p:nvGraphicFramePr>
        <p:xfrm>
          <a:off x="304800" y="1316038"/>
          <a:ext cx="7034213" cy="5313362"/>
        </p:xfrm>
        <a:graphic>
          <a:graphicData uri="http://schemas.openxmlformats.org/presentationml/2006/ole">
            <p:oleObj spid="_x0000_s12290" r:id="rId4" imgW="9807480" imgH="7407000" progId="">
              <p:embed/>
            </p:oleObj>
          </a:graphicData>
        </a:graphic>
      </p:graphicFrame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6248400" y="5257800"/>
            <a:ext cx="2743200" cy="917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Given </a:t>
            </a:r>
            <a:r>
              <a:rPr lang="en-GB" b="1" dirty="0">
                <a:solidFill>
                  <a:schemeClr val="accent2"/>
                </a:solidFill>
                <a:latin typeface="Arial" charset="0"/>
                <a:ea typeface="DejaVu LGC Sans" charset="0"/>
                <a:cs typeface="DejaVu LGC Sans" charset="0"/>
              </a:rPr>
              <a:t>d</a:t>
            </a:r>
            <a:r>
              <a:rPr lang="en-GB" b="1" dirty="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 items, there are </a:t>
            </a:r>
            <a:r>
              <a:rPr lang="en-GB" b="1" dirty="0">
                <a:solidFill>
                  <a:schemeClr val="accent2"/>
                </a:solidFill>
                <a:latin typeface="Arial" charset="0"/>
                <a:ea typeface="DejaVu LGC Sans" charset="0"/>
                <a:cs typeface="DejaVu LGC Sans" charset="0"/>
              </a:rPr>
              <a:t>2</a:t>
            </a:r>
            <a:r>
              <a:rPr lang="en-GB" b="1" baseline="30000" dirty="0">
                <a:solidFill>
                  <a:schemeClr val="accent2"/>
                </a:solidFill>
                <a:latin typeface="Arial" charset="0"/>
                <a:ea typeface="DejaVu LGC Sans" charset="0"/>
                <a:cs typeface="DejaVu LGC Sans" charset="0"/>
              </a:rPr>
              <a:t>d</a:t>
            </a:r>
            <a:r>
              <a:rPr lang="en-GB" b="1" dirty="0">
                <a:solidFill>
                  <a:schemeClr val="accent2"/>
                </a:solidFill>
                <a:latin typeface="Arial" charset="0"/>
                <a:ea typeface="DejaVu LGC Sans" charset="0"/>
                <a:cs typeface="DejaVu LGC Sans" charset="0"/>
              </a:rPr>
              <a:t> </a:t>
            </a:r>
            <a:r>
              <a:rPr lang="en-GB" b="1" dirty="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possible  </a:t>
            </a:r>
            <a:r>
              <a:rPr lang="en-GB" b="1" dirty="0" err="1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itemsets</a:t>
            </a:r>
            <a:endParaRPr lang="en-GB" b="1" dirty="0">
              <a:solidFill>
                <a:srgbClr val="000000"/>
              </a:solidFill>
              <a:latin typeface="Arial" charset="0"/>
              <a:ea typeface="DejaVu LGC Sans" charset="0"/>
              <a:cs typeface="DejaVu LGC Sans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457200" y="38100"/>
            <a:ext cx="8229600" cy="1189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>
                <a:solidFill>
                  <a:srgbClr val="000000"/>
                </a:solidFill>
                <a:ea typeface="DejaVu LGC Sans" charset="0"/>
                <a:cs typeface="DejaVu LGC Sans" charset="0"/>
              </a:rPr>
              <a:t>When is the task sensible and feasible?</a:t>
            </a:r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381000" y="1600200"/>
            <a:ext cx="83185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290513" indent="-290513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If </a:t>
            </a:r>
            <a:r>
              <a:rPr lang="en-GB" sz="2400" b="1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minsup</a:t>
            </a:r>
            <a:r>
              <a:rPr lang="en-GB" sz="2400" b="1" dirty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 = 0</a:t>
            </a: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, then all subsets of </a:t>
            </a:r>
            <a:r>
              <a:rPr lang="en-GB" sz="2400" b="1" i="1" dirty="0" smtClean="0">
                <a:solidFill>
                  <a:schemeClr val="accent2"/>
                </a:solidFill>
                <a:ea typeface="DejaVu LGC Sans" charset="0"/>
                <a:cs typeface="DejaVu LGC Sans" charset="0"/>
              </a:rPr>
              <a:t>I</a:t>
            </a:r>
            <a:r>
              <a:rPr lang="en-GB" sz="24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 </a:t>
            </a: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will be frequent and thus the size of the collection will be very large</a:t>
            </a:r>
          </a:p>
          <a:p>
            <a:pPr marL="290513" indent="-290513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endParaRPr lang="en-GB" sz="24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290513" indent="-290513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This summary is very large (maybe larger than the original input) and thus not interesting</a:t>
            </a:r>
          </a:p>
          <a:p>
            <a:pPr marL="290513" indent="-290513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endParaRPr lang="en-GB" sz="24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290513" indent="-290513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860425" algn="l"/>
                <a:tab pos="1774825" algn="l"/>
                <a:tab pos="2689225" algn="l"/>
                <a:tab pos="3603625" algn="l"/>
                <a:tab pos="4518025" algn="l"/>
                <a:tab pos="5432425" algn="l"/>
                <a:tab pos="6346825" algn="l"/>
                <a:tab pos="7261225" algn="l"/>
                <a:tab pos="8175625" algn="l"/>
                <a:tab pos="9090025" algn="l"/>
                <a:tab pos="10004425" algn="l"/>
              </a:tabLst>
            </a:pP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The task of finding all frequent sets is interesting typically only for </a:t>
            </a:r>
            <a:r>
              <a:rPr lang="en-GB" sz="24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relatively large </a:t>
            </a:r>
            <a:r>
              <a:rPr lang="en-GB" sz="24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values of </a:t>
            </a:r>
            <a:r>
              <a:rPr lang="en-GB" sz="2400" b="1" dirty="0" err="1">
                <a:solidFill>
                  <a:schemeClr val="accent2"/>
                </a:solidFill>
                <a:ea typeface="DejaVu LGC Sans" charset="0"/>
                <a:cs typeface="DejaVu LGC Sans" charset="0"/>
              </a:rPr>
              <a:t>minsup</a:t>
            </a:r>
            <a:endParaRPr lang="en-GB" sz="2400" b="1" dirty="0">
              <a:solidFill>
                <a:schemeClr val="accent2"/>
              </a:solidFill>
              <a:ea typeface="DejaVu LGC Sans" charset="0"/>
              <a:cs typeface="DejaVu LGC Sans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alibri"/>
        <a:ea typeface="DejaVu LGC Sans"/>
        <a:cs typeface="DejaVu LGC Sans"/>
      </a:majorFont>
      <a:minorFont>
        <a:latin typeface="Calibri"/>
        <a:ea typeface="DejaVu LGC Sans"/>
        <a:cs typeface="DejaVu LGC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98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Calibri" pitchFamily="32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98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Calibri" pitchFamily="32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2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alibri"/>
        <a:ea typeface="DejaVu LGC Sans"/>
        <a:cs typeface="DejaVu LGC Sans"/>
      </a:majorFont>
      <a:minorFont>
        <a:latin typeface="Calibri"/>
        <a:ea typeface="DejaVu LGC Sans"/>
        <a:cs typeface="DejaVu LGC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98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Calibri" pitchFamily="32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98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Calibri" pitchFamily="32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2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alibri"/>
        <a:ea typeface="DejaVu LGC Sans"/>
        <a:cs typeface="DejaVu LGC Sans"/>
      </a:majorFont>
      <a:minorFont>
        <a:latin typeface="Calibri"/>
        <a:ea typeface="DejaVu LGC Sans"/>
        <a:cs typeface="DejaVu LGC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98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Calibri" pitchFamily="32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98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Calibri" pitchFamily="32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2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689</TotalTime>
  <Words>2523</Words>
  <Application>Microsoft Office PowerPoint</Application>
  <PresentationFormat>On-screen Show (4:3)</PresentationFormat>
  <Paragraphs>635</Paragraphs>
  <Slides>49</Slides>
  <Notes>45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5</vt:i4>
      </vt:variant>
      <vt:variant>
        <vt:lpstr>Slide Titles</vt:lpstr>
      </vt:variant>
      <vt:variant>
        <vt:i4>49</vt:i4>
      </vt:variant>
    </vt:vector>
  </HeadingPairs>
  <TitlesOfParts>
    <vt:vector size="57" baseType="lpstr">
      <vt:lpstr>Office Theme</vt:lpstr>
      <vt:lpstr>Office Theme</vt:lpstr>
      <vt:lpstr>Office Theme</vt:lpstr>
      <vt:lpstr>Microsoft Office Word 97 - 2003 Document</vt:lpstr>
      <vt:lpstr>Document</vt:lpstr>
      <vt:lpstr>Microsoft Equation 3.0</vt:lpstr>
      <vt:lpstr>Microsoft Office Excel 97-2003 Worksheet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The Apriori algorithm</vt:lpstr>
      <vt:lpstr>Slide 20</vt:lpstr>
      <vt:lpstr>Slide 21</vt:lpstr>
      <vt:lpstr>Slide 22</vt:lpstr>
      <vt:lpstr>Slide 23</vt:lpstr>
      <vt:lpstr>The Apriori algorithm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Discussion on the AprioriTID algorithm</vt:lpstr>
      <vt:lpstr>Apriori vs. AprioriTID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Computational Complexity</vt:lpstr>
      <vt:lpstr>Slide 44</vt:lpstr>
      <vt:lpstr>Slide 45</vt:lpstr>
      <vt:lpstr>Slide 46</vt:lpstr>
      <vt:lpstr>Slide 47</vt:lpstr>
      <vt:lpstr>Slide 48</vt:lpstr>
      <vt:lpstr>Slide 49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Evimaria</dc:creator>
  <cp:lastModifiedBy>Evimaria</cp:lastModifiedBy>
  <cp:revision>75</cp:revision>
  <dcterms:modified xsi:type="dcterms:W3CDTF">2010-09-15T02:36:03Z</dcterms:modified>
</cp:coreProperties>
</file>