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336" r:id="rId3"/>
    <p:sldId id="337" r:id="rId4"/>
    <p:sldId id="392" r:id="rId5"/>
    <p:sldId id="338" r:id="rId6"/>
    <p:sldId id="363" r:id="rId7"/>
    <p:sldId id="339" r:id="rId8"/>
    <p:sldId id="340" r:id="rId9"/>
    <p:sldId id="341" r:id="rId10"/>
    <p:sldId id="342" r:id="rId11"/>
    <p:sldId id="343" r:id="rId12"/>
    <p:sldId id="364" r:id="rId13"/>
    <p:sldId id="365" r:id="rId14"/>
    <p:sldId id="370" r:id="rId15"/>
    <p:sldId id="371" r:id="rId16"/>
    <p:sldId id="372" r:id="rId17"/>
    <p:sldId id="373" r:id="rId18"/>
    <p:sldId id="366" r:id="rId19"/>
    <p:sldId id="374" r:id="rId20"/>
    <p:sldId id="375" r:id="rId21"/>
    <p:sldId id="376" r:id="rId22"/>
    <p:sldId id="377" r:id="rId23"/>
    <p:sldId id="367" r:id="rId24"/>
    <p:sldId id="378" r:id="rId25"/>
    <p:sldId id="379" r:id="rId26"/>
    <p:sldId id="380" r:id="rId27"/>
    <p:sldId id="368" r:id="rId28"/>
    <p:sldId id="369" r:id="rId29"/>
    <p:sldId id="360" r:id="rId30"/>
    <p:sldId id="361" r:id="rId31"/>
    <p:sldId id="362" r:id="rId32"/>
    <p:sldId id="39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A7AA77-E972-404C-9D8F-49E2CD356B93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37FB24-706F-4A13-BFDC-252B7FABA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CB784-90F6-439E-B211-D090EC5C48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91B6AB-1080-482C-9618-05DA4F7BD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08912B-64F9-4EF8-BE25-63F3AEFCEF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4F865B-D702-4202-9A2F-2FB37BBB14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502B26-D076-4CC7-AF09-D49B3C0648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F4F14-B28F-4282-8FAF-E0D23312B4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AA2AF0-C467-4E81-A834-7B1D3B49BE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11F32B-0D6F-4325-AA25-E5F3EF9FD9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A3B6E4-E58F-4794-9B9D-E7B3D00890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1A7F89-E7EA-4BE6-B2B9-5EE909AEAA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21086D-7B8C-4098-B887-A98DB58EF7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AB8864-E0AF-4245-86D6-ED067BF495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4107CB-5238-4A41-B10F-F6949EAC90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091B02-1653-4E0B-ABBC-07E4787FA0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976A36-E05F-49DB-A0F6-5E5298A0BC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71FD3-2A94-4819-8804-0F540BE7D9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EF08EF-E7CC-4477-96D6-226782F63A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FE3E46-48E9-4269-833D-9C763D4323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8B91A4-072E-4E0B-A692-BD10A1163A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3B5672-97D9-4658-8257-4B4EEBFC7F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06020D-7FA5-42ED-ABD4-00DA46E0D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410BF-A541-469C-B409-751981AF5A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B8E13C-2FB2-4195-80F6-8153EB4814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12C600-EEAF-4549-9B1E-A76A10E4A6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32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3613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8DC1-0D22-4ED1-AB7B-1D2ED55931DD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EA18-0C13-4E1B-9425-07F41DE7C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9CCC4-C864-4022-9656-809FB23974AE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4B43-DDB4-49AD-ADDE-673461B7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E37F-D2D9-4A85-A142-DAF5D79A1DDA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D6B-EFD9-4BE6-8825-FDB45977E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0EC5-97AD-47CE-BFEC-18219424C25E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E8BE-77D7-4192-8774-43C56E292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8EE5-5CC0-4DF2-9020-1574F2238291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5048-A85C-42FA-82CB-2AEAEA4E2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C0D4-E395-4F6D-A517-0BC78F62A9F7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71E5-3576-4330-8C8C-1BDCCED74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99EF-B822-4D0C-A11A-6F4C995B324A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9B16-1561-47E3-97B2-E8ED39D99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B81A7-1A3C-445E-9631-EDA095D01859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084-536E-4691-83A1-892DACC3F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3145-0B6D-48B9-96F8-76848382BB0C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9AF4-A2CC-45BF-94E4-5DBE6265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AF95-6D66-4AAC-95D0-A89DB0184E44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B8A8-E5C8-4CF4-A267-F8DF2CE33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2096-4124-4F3D-95A1-BE87D54F8999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4C27-8AF9-43CA-A2F9-51F58F71F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B1B922-C77D-46D6-99DE-2046D25565EC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44DA6-08A5-4990-90BC-293B7C7D7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3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State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Merge the two closest clusters (C2 and C5)  and update the distance matrix. </a:t>
            </a:r>
          </a:p>
          <a:p>
            <a:pPr lvl="1" eaLnBrk="1" hangingPunct="1"/>
            <a:endParaRPr lang="en-US" sz="2000" smtClean="0"/>
          </a:p>
        </p:txBody>
      </p:sp>
      <p:sp>
        <p:nvSpPr>
          <p:cNvPr id="4101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395420 w 598"/>
              <a:gd name="T1" fmla="*/ 81817 h 652"/>
              <a:gd name="T2" fmla="*/ 226476 w 598"/>
              <a:gd name="T3" fmla="*/ 0 h 652"/>
              <a:gd name="T4" fmla="*/ 138808 w 598"/>
              <a:gd name="T5" fmla="*/ 40316 h 652"/>
              <a:gd name="T6" fmla="*/ 114151 w 598"/>
              <a:gd name="T7" fmla="*/ 113833 h 652"/>
              <a:gd name="T8" fmla="*/ 63925 w 598"/>
              <a:gd name="T9" fmla="*/ 203950 h 652"/>
              <a:gd name="T10" fmla="*/ 44747 w 598"/>
              <a:gd name="T11" fmla="*/ 211065 h 652"/>
              <a:gd name="T12" fmla="*/ 26483 w 598"/>
              <a:gd name="T13" fmla="*/ 260866 h 652"/>
              <a:gd name="T14" fmla="*/ 13698 w 598"/>
              <a:gd name="T15" fmla="*/ 309482 h 652"/>
              <a:gd name="T16" fmla="*/ 26483 w 598"/>
              <a:gd name="T17" fmla="*/ 455330 h 652"/>
              <a:gd name="T18" fmla="*/ 88581 w 598"/>
              <a:gd name="T19" fmla="*/ 488531 h 652"/>
              <a:gd name="T20" fmla="*/ 70317 w 598"/>
              <a:gd name="T21" fmla="*/ 577463 h 652"/>
              <a:gd name="T22" fmla="*/ 94974 w 598"/>
              <a:gd name="T23" fmla="*/ 731612 h 652"/>
              <a:gd name="T24" fmla="*/ 151593 w 598"/>
              <a:gd name="T25" fmla="*/ 764813 h 652"/>
              <a:gd name="T26" fmla="*/ 169857 w 598"/>
              <a:gd name="T27" fmla="*/ 773113 h 652"/>
              <a:gd name="T28" fmla="*/ 220084 w 598"/>
              <a:gd name="T29" fmla="*/ 716197 h 652"/>
              <a:gd name="T30" fmla="*/ 320537 w 598"/>
              <a:gd name="T31" fmla="*/ 773113 h 652"/>
              <a:gd name="T32" fmla="*/ 408205 w 598"/>
              <a:gd name="T33" fmla="*/ 699596 h 652"/>
              <a:gd name="T34" fmla="*/ 476696 w 598"/>
              <a:gd name="T35" fmla="*/ 642680 h 652"/>
              <a:gd name="T36" fmla="*/ 520530 w 598"/>
              <a:gd name="T37" fmla="*/ 528847 h 652"/>
              <a:gd name="T38" fmla="*/ 489481 w 598"/>
              <a:gd name="T39" fmla="*/ 463631 h 652"/>
              <a:gd name="T40" fmla="*/ 514138 w 598"/>
              <a:gd name="T41" fmla="*/ 415015 h 652"/>
              <a:gd name="T42" fmla="*/ 546100 w 598"/>
              <a:gd name="T43" fmla="*/ 341498 h 652"/>
              <a:gd name="T44" fmla="*/ 533315 w 598"/>
              <a:gd name="T45" fmla="*/ 227665 h 652"/>
              <a:gd name="T46" fmla="*/ 408205 w 598"/>
              <a:gd name="T47" fmla="*/ 113833 h 652"/>
              <a:gd name="T48" fmla="*/ 395420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551749 w 598"/>
              <a:gd name="T1" fmla="*/ 96769 h 652"/>
              <a:gd name="T2" fmla="*/ 316013 w 598"/>
              <a:gd name="T3" fmla="*/ 0 h 652"/>
              <a:gd name="T4" fmla="*/ 193686 w 598"/>
              <a:gd name="T5" fmla="*/ 47683 h 652"/>
              <a:gd name="T6" fmla="*/ 159281 w 598"/>
              <a:gd name="T7" fmla="*/ 134636 h 652"/>
              <a:gd name="T8" fmla="*/ 89197 w 598"/>
              <a:gd name="T9" fmla="*/ 241222 h 652"/>
              <a:gd name="T10" fmla="*/ 62438 w 598"/>
              <a:gd name="T11" fmla="*/ 249637 h 652"/>
              <a:gd name="T12" fmla="*/ 36953 w 598"/>
              <a:gd name="T13" fmla="*/ 308540 h 652"/>
              <a:gd name="T14" fmla="*/ 19114 w 598"/>
              <a:gd name="T15" fmla="*/ 366041 h 652"/>
              <a:gd name="T16" fmla="*/ 36953 w 598"/>
              <a:gd name="T17" fmla="*/ 538542 h 652"/>
              <a:gd name="T18" fmla="*/ 123602 w 598"/>
              <a:gd name="T19" fmla="*/ 577811 h 652"/>
              <a:gd name="T20" fmla="*/ 98117 w 598"/>
              <a:gd name="T21" fmla="*/ 682995 h 652"/>
              <a:gd name="T22" fmla="*/ 132522 w 598"/>
              <a:gd name="T23" fmla="*/ 865314 h 652"/>
              <a:gd name="T24" fmla="*/ 211525 w 598"/>
              <a:gd name="T25" fmla="*/ 904583 h 652"/>
              <a:gd name="T26" fmla="*/ 237010 w 598"/>
              <a:gd name="T27" fmla="*/ 914400 h 652"/>
              <a:gd name="T28" fmla="*/ 307094 w 598"/>
              <a:gd name="T29" fmla="*/ 847082 h 652"/>
              <a:gd name="T30" fmla="*/ 447261 w 598"/>
              <a:gd name="T31" fmla="*/ 914400 h 652"/>
              <a:gd name="T32" fmla="*/ 569589 w 598"/>
              <a:gd name="T33" fmla="*/ 827448 h 652"/>
              <a:gd name="T34" fmla="*/ 665157 w 598"/>
              <a:gd name="T35" fmla="*/ 760130 h 652"/>
              <a:gd name="T36" fmla="*/ 726321 w 598"/>
              <a:gd name="T37" fmla="*/ 625494 h 652"/>
              <a:gd name="T38" fmla="*/ 682997 w 598"/>
              <a:gd name="T39" fmla="*/ 548359 h 652"/>
              <a:gd name="T40" fmla="*/ 717401 w 598"/>
              <a:gd name="T41" fmla="*/ 490859 h 652"/>
              <a:gd name="T42" fmla="*/ 762000 w 598"/>
              <a:gd name="T43" fmla="*/ 403907 h 652"/>
              <a:gd name="T44" fmla="*/ 744161 w 598"/>
              <a:gd name="T45" fmla="*/ 269271 h 652"/>
              <a:gd name="T46" fmla="*/ 569589 w 598"/>
              <a:gd name="T47" fmla="*/ 134636 h 652"/>
              <a:gd name="T48" fmla="*/ 551749 w 598"/>
              <a:gd name="T49" fmla="*/ 96769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496574 w 598"/>
              <a:gd name="T1" fmla="*/ 80641 h 652"/>
              <a:gd name="T2" fmla="*/ 284412 w 598"/>
              <a:gd name="T3" fmla="*/ 0 h 652"/>
              <a:gd name="T4" fmla="*/ 174317 w 598"/>
              <a:gd name="T5" fmla="*/ 39736 h 652"/>
              <a:gd name="T6" fmla="*/ 143353 w 598"/>
              <a:gd name="T7" fmla="*/ 112196 h 652"/>
              <a:gd name="T8" fmla="*/ 80278 w 598"/>
              <a:gd name="T9" fmla="*/ 201018 h 652"/>
              <a:gd name="T10" fmla="*/ 56194 w 598"/>
              <a:gd name="T11" fmla="*/ 208031 h 652"/>
              <a:gd name="T12" fmla="*/ 33258 w 598"/>
              <a:gd name="T13" fmla="*/ 257117 h 652"/>
              <a:gd name="T14" fmla="*/ 17202 w 598"/>
              <a:gd name="T15" fmla="*/ 305034 h 652"/>
              <a:gd name="T16" fmla="*/ 33258 w 598"/>
              <a:gd name="T17" fmla="*/ 448785 h 652"/>
              <a:gd name="T18" fmla="*/ 111242 w 598"/>
              <a:gd name="T19" fmla="*/ 481509 h 652"/>
              <a:gd name="T20" fmla="*/ 88305 w 598"/>
              <a:gd name="T21" fmla="*/ 569163 h 652"/>
              <a:gd name="T22" fmla="*/ 119270 w 598"/>
              <a:gd name="T23" fmla="*/ 721095 h 652"/>
              <a:gd name="T24" fmla="*/ 190373 w 598"/>
              <a:gd name="T25" fmla="*/ 753819 h 652"/>
              <a:gd name="T26" fmla="*/ 213309 w 598"/>
              <a:gd name="T27" fmla="*/ 762000 h 652"/>
              <a:gd name="T28" fmla="*/ 276384 w 598"/>
              <a:gd name="T29" fmla="*/ 705902 h 652"/>
              <a:gd name="T30" fmla="*/ 402535 w 598"/>
              <a:gd name="T31" fmla="*/ 762000 h 652"/>
              <a:gd name="T32" fmla="*/ 512630 w 598"/>
              <a:gd name="T33" fmla="*/ 689540 h 652"/>
              <a:gd name="T34" fmla="*/ 598642 w 598"/>
              <a:gd name="T35" fmla="*/ 633442 h 652"/>
              <a:gd name="T36" fmla="*/ 653689 w 598"/>
              <a:gd name="T37" fmla="*/ 521245 h 652"/>
              <a:gd name="T38" fmla="*/ 614697 w 598"/>
              <a:gd name="T39" fmla="*/ 456966 h 652"/>
              <a:gd name="T40" fmla="*/ 645661 w 598"/>
              <a:gd name="T41" fmla="*/ 409049 h 652"/>
              <a:gd name="T42" fmla="*/ 685800 w 598"/>
              <a:gd name="T43" fmla="*/ 336589 h 652"/>
              <a:gd name="T44" fmla="*/ 669744 w 598"/>
              <a:gd name="T45" fmla="*/ 224393 h 652"/>
              <a:gd name="T46" fmla="*/ 512630 w 598"/>
              <a:gd name="T47" fmla="*/ 112196 h 652"/>
              <a:gd name="T48" fmla="*/ 496574 w 598"/>
              <a:gd name="T49" fmla="*/ 80641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560945 w 598"/>
              <a:gd name="T1" fmla="*/ 81817 h 652"/>
              <a:gd name="T2" fmla="*/ 321280 w 598"/>
              <a:gd name="T3" fmla="*/ 0 h 652"/>
              <a:gd name="T4" fmla="*/ 196914 w 598"/>
              <a:gd name="T5" fmla="*/ 40316 h 652"/>
              <a:gd name="T6" fmla="*/ 161936 w 598"/>
              <a:gd name="T7" fmla="*/ 113833 h 652"/>
              <a:gd name="T8" fmla="*/ 90684 w 598"/>
              <a:gd name="T9" fmla="*/ 203950 h 652"/>
              <a:gd name="T10" fmla="*/ 63479 w 598"/>
              <a:gd name="T11" fmla="*/ 211065 h 652"/>
              <a:gd name="T12" fmla="*/ 37569 w 598"/>
              <a:gd name="T13" fmla="*/ 260866 h 652"/>
              <a:gd name="T14" fmla="*/ 19432 w 598"/>
              <a:gd name="T15" fmla="*/ 309482 h 652"/>
              <a:gd name="T16" fmla="*/ 37569 w 598"/>
              <a:gd name="T17" fmla="*/ 455330 h 652"/>
              <a:gd name="T18" fmla="*/ 125662 w 598"/>
              <a:gd name="T19" fmla="*/ 488531 h 652"/>
              <a:gd name="T20" fmla="*/ 99752 w 598"/>
              <a:gd name="T21" fmla="*/ 577463 h 652"/>
              <a:gd name="T22" fmla="*/ 134730 w 598"/>
              <a:gd name="T23" fmla="*/ 731612 h 652"/>
              <a:gd name="T24" fmla="*/ 215050 w 598"/>
              <a:gd name="T25" fmla="*/ 764813 h 652"/>
              <a:gd name="T26" fmla="*/ 240960 w 598"/>
              <a:gd name="T27" fmla="*/ 773113 h 652"/>
              <a:gd name="T28" fmla="*/ 312212 w 598"/>
              <a:gd name="T29" fmla="*/ 716197 h 652"/>
              <a:gd name="T30" fmla="*/ 454715 w 598"/>
              <a:gd name="T31" fmla="*/ 773113 h 652"/>
              <a:gd name="T32" fmla="*/ 579082 w 598"/>
              <a:gd name="T33" fmla="*/ 699596 h 652"/>
              <a:gd name="T34" fmla="*/ 676243 w 598"/>
              <a:gd name="T35" fmla="*/ 642680 h 652"/>
              <a:gd name="T36" fmla="*/ 738426 w 598"/>
              <a:gd name="T37" fmla="*/ 528847 h 652"/>
              <a:gd name="T38" fmla="*/ 694380 w 598"/>
              <a:gd name="T39" fmla="*/ 463631 h 652"/>
              <a:gd name="T40" fmla="*/ 729358 w 598"/>
              <a:gd name="T41" fmla="*/ 415015 h 652"/>
              <a:gd name="T42" fmla="*/ 774700 w 598"/>
              <a:gd name="T43" fmla="*/ 341498 h 652"/>
              <a:gd name="T44" fmla="*/ 756563 w 598"/>
              <a:gd name="T45" fmla="*/ 227665 h 652"/>
              <a:gd name="T46" fmla="*/ 579082 w 598"/>
              <a:gd name="T47" fmla="*/ 113833 h 652"/>
              <a:gd name="T48" fmla="*/ 560945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496574 w 598"/>
              <a:gd name="T1" fmla="*/ 80641 h 652"/>
              <a:gd name="T2" fmla="*/ 284412 w 598"/>
              <a:gd name="T3" fmla="*/ 0 h 652"/>
              <a:gd name="T4" fmla="*/ 174317 w 598"/>
              <a:gd name="T5" fmla="*/ 39736 h 652"/>
              <a:gd name="T6" fmla="*/ 143353 w 598"/>
              <a:gd name="T7" fmla="*/ 112196 h 652"/>
              <a:gd name="T8" fmla="*/ 80278 w 598"/>
              <a:gd name="T9" fmla="*/ 201018 h 652"/>
              <a:gd name="T10" fmla="*/ 56194 w 598"/>
              <a:gd name="T11" fmla="*/ 208031 h 652"/>
              <a:gd name="T12" fmla="*/ 33258 w 598"/>
              <a:gd name="T13" fmla="*/ 257117 h 652"/>
              <a:gd name="T14" fmla="*/ 17202 w 598"/>
              <a:gd name="T15" fmla="*/ 305034 h 652"/>
              <a:gd name="T16" fmla="*/ 33258 w 598"/>
              <a:gd name="T17" fmla="*/ 448785 h 652"/>
              <a:gd name="T18" fmla="*/ 111242 w 598"/>
              <a:gd name="T19" fmla="*/ 481509 h 652"/>
              <a:gd name="T20" fmla="*/ 88305 w 598"/>
              <a:gd name="T21" fmla="*/ 569163 h 652"/>
              <a:gd name="T22" fmla="*/ 119270 w 598"/>
              <a:gd name="T23" fmla="*/ 721095 h 652"/>
              <a:gd name="T24" fmla="*/ 190373 w 598"/>
              <a:gd name="T25" fmla="*/ 753819 h 652"/>
              <a:gd name="T26" fmla="*/ 213309 w 598"/>
              <a:gd name="T27" fmla="*/ 762000 h 652"/>
              <a:gd name="T28" fmla="*/ 276384 w 598"/>
              <a:gd name="T29" fmla="*/ 705902 h 652"/>
              <a:gd name="T30" fmla="*/ 402535 w 598"/>
              <a:gd name="T31" fmla="*/ 762000 h 652"/>
              <a:gd name="T32" fmla="*/ 512630 w 598"/>
              <a:gd name="T33" fmla="*/ 689540 h 652"/>
              <a:gd name="T34" fmla="*/ 598642 w 598"/>
              <a:gd name="T35" fmla="*/ 633442 h 652"/>
              <a:gd name="T36" fmla="*/ 653689 w 598"/>
              <a:gd name="T37" fmla="*/ 521245 h 652"/>
              <a:gd name="T38" fmla="*/ 614697 w 598"/>
              <a:gd name="T39" fmla="*/ 456966 h 652"/>
              <a:gd name="T40" fmla="*/ 645661 w 598"/>
              <a:gd name="T41" fmla="*/ 409049 h 652"/>
              <a:gd name="T42" fmla="*/ 685800 w 598"/>
              <a:gd name="T43" fmla="*/ 336589 h 652"/>
              <a:gd name="T44" fmla="*/ 669744 w 598"/>
              <a:gd name="T45" fmla="*/ 224393 h 652"/>
              <a:gd name="T46" fmla="*/ 512630 w 598"/>
              <a:gd name="T47" fmla="*/ 112196 h 652"/>
              <a:gd name="T48" fmla="*/ 496574 w 598"/>
              <a:gd name="T49" fmla="*/ 80641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C1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C4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C2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C5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C3</a:t>
            </a:r>
          </a:p>
        </p:txBody>
      </p:sp>
      <p:grpSp>
        <p:nvGrpSpPr>
          <p:cNvPr id="4111" name="Group 14"/>
          <p:cNvGrpSpPr>
            <a:grpSpLocks/>
          </p:cNvGrpSpPr>
          <p:nvPr/>
        </p:nvGrpSpPr>
        <p:grpSpPr bwMode="auto">
          <a:xfrm>
            <a:off x="5257800" y="2133600"/>
            <a:ext cx="2971800" cy="2193925"/>
            <a:chOff x="3456" y="1094"/>
            <a:chExt cx="1920" cy="1503"/>
          </a:xfrm>
        </p:grpSpPr>
        <p:sp>
          <p:nvSpPr>
            <p:cNvPr id="4114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C2</a:t>
              </a:r>
            </a:p>
          </p:txBody>
        </p:sp>
        <p:sp>
          <p:nvSpPr>
            <p:cNvPr id="4115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C1</a:t>
              </a:r>
            </a:p>
          </p:txBody>
        </p:sp>
        <p:sp>
          <p:nvSpPr>
            <p:cNvPr id="4116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C1</a:t>
              </a:r>
            </a:p>
          </p:txBody>
        </p:sp>
        <p:sp>
          <p:nvSpPr>
            <p:cNvPr id="4121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C3</a:t>
              </a:r>
            </a:p>
          </p:txBody>
        </p:sp>
        <p:sp>
          <p:nvSpPr>
            <p:cNvPr id="4122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C5</a:t>
              </a:r>
            </a:p>
          </p:txBody>
        </p:sp>
        <p:sp>
          <p:nvSpPr>
            <p:cNvPr id="4123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C4</a:t>
              </a:r>
            </a:p>
          </p:txBody>
        </p:sp>
        <p:sp>
          <p:nvSpPr>
            <p:cNvPr id="4124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C2</a:t>
              </a:r>
            </a:p>
          </p:txBody>
        </p:sp>
        <p:sp>
          <p:nvSpPr>
            <p:cNvPr id="4125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C3</a:t>
              </a:r>
            </a:p>
          </p:txBody>
        </p:sp>
        <p:sp>
          <p:nvSpPr>
            <p:cNvPr id="4126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C4</a:t>
              </a:r>
            </a:p>
          </p:txBody>
        </p:sp>
        <p:sp>
          <p:nvSpPr>
            <p:cNvPr id="4127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C5</a:t>
              </a:r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37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38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39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4112" name="Oval 41"/>
          <p:cNvSpPr>
            <a:spLocks noChangeArrowheads="1"/>
          </p:cNvSpPr>
          <p:nvPr/>
        </p:nvSpPr>
        <p:spPr bwMode="auto">
          <a:xfrm>
            <a:off x="990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13" name="Text Box 42"/>
          <p:cNvSpPr txBox="1">
            <a:spLocks noChangeArrowheads="1"/>
          </p:cNvSpPr>
          <p:nvPr/>
        </p:nvSpPr>
        <p:spPr bwMode="auto">
          <a:xfrm>
            <a:off x="5181600" y="4327525"/>
            <a:ext cx="33528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Distance/Proximity Matrix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679950" y="4783138"/>
          <a:ext cx="4083050" cy="1846262"/>
        </p:xfrm>
        <a:graphic>
          <a:graphicData uri="http://schemas.openxmlformats.org/presentationml/2006/ole">
            <p:oleObj spid="_x0000_s4098" name="Visio" r:id="rId4" imgW="7591349" imgH="343173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Merging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“How do we update the distance matrix?” </a:t>
            </a:r>
          </a:p>
          <a:p>
            <a:pPr lvl="1" eaLnBrk="1" hangingPunct="1"/>
            <a:endParaRPr lang="en-US" sz="2000" smtClean="0"/>
          </a:p>
        </p:txBody>
      </p:sp>
      <p:sp>
        <p:nvSpPr>
          <p:cNvPr id="5125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395420 w 598"/>
              <a:gd name="T1" fmla="*/ 81817 h 652"/>
              <a:gd name="T2" fmla="*/ 226476 w 598"/>
              <a:gd name="T3" fmla="*/ 0 h 652"/>
              <a:gd name="T4" fmla="*/ 138808 w 598"/>
              <a:gd name="T5" fmla="*/ 40316 h 652"/>
              <a:gd name="T6" fmla="*/ 114151 w 598"/>
              <a:gd name="T7" fmla="*/ 113833 h 652"/>
              <a:gd name="T8" fmla="*/ 63925 w 598"/>
              <a:gd name="T9" fmla="*/ 203950 h 652"/>
              <a:gd name="T10" fmla="*/ 44747 w 598"/>
              <a:gd name="T11" fmla="*/ 211065 h 652"/>
              <a:gd name="T12" fmla="*/ 26483 w 598"/>
              <a:gd name="T13" fmla="*/ 260866 h 652"/>
              <a:gd name="T14" fmla="*/ 13698 w 598"/>
              <a:gd name="T15" fmla="*/ 309482 h 652"/>
              <a:gd name="T16" fmla="*/ 26483 w 598"/>
              <a:gd name="T17" fmla="*/ 455330 h 652"/>
              <a:gd name="T18" fmla="*/ 88581 w 598"/>
              <a:gd name="T19" fmla="*/ 488531 h 652"/>
              <a:gd name="T20" fmla="*/ 70317 w 598"/>
              <a:gd name="T21" fmla="*/ 577463 h 652"/>
              <a:gd name="T22" fmla="*/ 94974 w 598"/>
              <a:gd name="T23" fmla="*/ 731612 h 652"/>
              <a:gd name="T24" fmla="*/ 151593 w 598"/>
              <a:gd name="T25" fmla="*/ 764813 h 652"/>
              <a:gd name="T26" fmla="*/ 169857 w 598"/>
              <a:gd name="T27" fmla="*/ 773113 h 652"/>
              <a:gd name="T28" fmla="*/ 220084 w 598"/>
              <a:gd name="T29" fmla="*/ 716197 h 652"/>
              <a:gd name="T30" fmla="*/ 320537 w 598"/>
              <a:gd name="T31" fmla="*/ 773113 h 652"/>
              <a:gd name="T32" fmla="*/ 408205 w 598"/>
              <a:gd name="T33" fmla="*/ 699596 h 652"/>
              <a:gd name="T34" fmla="*/ 476696 w 598"/>
              <a:gd name="T35" fmla="*/ 642680 h 652"/>
              <a:gd name="T36" fmla="*/ 520530 w 598"/>
              <a:gd name="T37" fmla="*/ 528847 h 652"/>
              <a:gd name="T38" fmla="*/ 489481 w 598"/>
              <a:gd name="T39" fmla="*/ 463631 h 652"/>
              <a:gd name="T40" fmla="*/ 514138 w 598"/>
              <a:gd name="T41" fmla="*/ 415015 h 652"/>
              <a:gd name="T42" fmla="*/ 546100 w 598"/>
              <a:gd name="T43" fmla="*/ 341498 h 652"/>
              <a:gd name="T44" fmla="*/ 533315 w 598"/>
              <a:gd name="T45" fmla="*/ 227665 h 652"/>
              <a:gd name="T46" fmla="*/ 408205 w 598"/>
              <a:gd name="T47" fmla="*/ 113833 h 652"/>
              <a:gd name="T48" fmla="*/ 395420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551749 w 598"/>
              <a:gd name="T1" fmla="*/ 96769 h 652"/>
              <a:gd name="T2" fmla="*/ 316013 w 598"/>
              <a:gd name="T3" fmla="*/ 0 h 652"/>
              <a:gd name="T4" fmla="*/ 193686 w 598"/>
              <a:gd name="T5" fmla="*/ 47683 h 652"/>
              <a:gd name="T6" fmla="*/ 159281 w 598"/>
              <a:gd name="T7" fmla="*/ 134636 h 652"/>
              <a:gd name="T8" fmla="*/ 89197 w 598"/>
              <a:gd name="T9" fmla="*/ 241222 h 652"/>
              <a:gd name="T10" fmla="*/ 62438 w 598"/>
              <a:gd name="T11" fmla="*/ 249637 h 652"/>
              <a:gd name="T12" fmla="*/ 36953 w 598"/>
              <a:gd name="T13" fmla="*/ 308540 h 652"/>
              <a:gd name="T14" fmla="*/ 19114 w 598"/>
              <a:gd name="T15" fmla="*/ 366041 h 652"/>
              <a:gd name="T16" fmla="*/ 36953 w 598"/>
              <a:gd name="T17" fmla="*/ 538542 h 652"/>
              <a:gd name="T18" fmla="*/ 123602 w 598"/>
              <a:gd name="T19" fmla="*/ 577811 h 652"/>
              <a:gd name="T20" fmla="*/ 98117 w 598"/>
              <a:gd name="T21" fmla="*/ 682995 h 652"/>
              <a:gd name="T22" fmla="*/ 132522 w 598"/>
              <a:gd name="T23" fmla="*/ 865314 h 652"/>
              <a:gd name="T24" fmla="*/ 211525 w 598"/>
              <a:gd name="T25" fmla="*/ 904583 h 652"/>
              <a:gd name="T26" fmla="*/ 237010 w 598"/>
              <a:gd name="T27" fmla="*/ 914400 h 652"/>
              <a:gd name="T28" fmla="*/ 307094 w 598"/>
              <a:gd name="T29" fmla="*/ 847082 h 652"/>
              <a:gd name="T30" fmla="*/ 447261 w 598"/>
              <a:gd name="T31" fmla="*/ 914400 h 652"/>
              <a:gd name="T32" fmla="*/ 569589 w 598"/>
              <a:gd name="T33" fmla="*/ 827448 h 652"/>
              <a:gd name="T34" fmla="*/ 665157 w 598"/>
              <a:gd name="T35" fmla="*/ 760130 h 652"/>
              <a:gd name="T36" fmla="*/ 726321 w 598"/>
              <a:gd name="T37" fmla="*/ 625494 h 652"/>
              <a:gd name="T38" fmla="*/ 682997 w 598"/>
              <a:gd name="T39" fmla="*/ 548359 h 652"/>
              <a:gd name="T40" fmla="*/ 717401 w 598"/>
              <a:gd name="T41" fmla="*/ 490859 h 652"/>
              <a:gd name="T42" fmla="*/ 762000 w 598"/>
              <a:gd name="T43" fmla="*/ 403907 h 652"/>
              <a:gd name="T44" fmla="*/ 744161 w 598"/>
              <a:gd name="T45" fmla="*/ 269271 h 652"/>
              <a:gd name="T46" fmla="*/ 569589 w 598"/>
              <a:gd name="T47" fmla="*/ 134636 h 652"/>
              <a:gd name="T48" fmla="*/ 551749 w 598"/>
              <a:gd name="T49" fmla="*/ 96769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496574 w 598"/>
              <a:gd name="T1" fmla="*/ 80641 h 652"/>
              <a:gd name="T2" fmla="*/ 284412 w 598"/>
              <a:gd name="T3" fmla="*/ 0 h 652"/>
              <a:gd name="T4" fmla="*/ 174317 w 598"/>
              <a:gd name="T5" fmla="*/ 39736 h 652"/>
              <a:gd name="T6" fmla="*/ 143353 w 598"/>
              <a:gd name="T7" fmla="*/ 112196 h 652"/>
              <a:gd name="T8" fmla="*/ 80278 w 598"/>
              <a:gd name="T9" fmla="*/ 201018 h 652"/>
              <a:gd name="T10" fmla="*/ 56194 w 598"/>
              <a:gd name="T11" fmla="*/ 208031 h 652"/>
              <a:gd name="T12" fmla="*/ 33258 w 598"/>
              <a:gd name="T13" fmla="*/ 257117 h 652"/>
              <a:gd name="T14" fmla="*/ 17202 w 598"/>
              <a:gd name="T15" fmla="*/ 305034 h 652"/>
              <a:gd name="T16" fmla="*/ 33258 w 598"/>
              <a:gd name="T17" fmla="*/ 448785 h 652"/>
              <a:gd name="T18" fmla="*/ 111242 w 598"/>
              <a:gd name="T19" fmla="*/ 481509 h 652"/>
              <a:gd name="T20" fmla="*/ 88305 w 598"/>
              <a:gd name="T21" fmla="*/ 569163 h 652"/>
              <a:gd name="T22" fmla="*/ 119270 w 598"/>
              <a:gd name="T23" fmla="*/ 721095 h 652"/>
              <a:gd name="T24" fmla="*/ 190373 w 598"/>
              <a:gd name="T25" fmla="*/ 753819 h 652"/>
              <a:gd name="T26" fmla="*/ 213309 w 598"/>
              <a:gd name="T27" fmla="*/ 762000 h 652"/>
              <a:gd name="T28" fmla="*/ 276384 w 598"/>
              <a:gd name="T29" fmla="*/ 705902 h 652"/>
              <a:gd name="T30" fmla="*/ 402535 w 598"/>
              <a:gd name="T31" fmla="*/ 762000 h 652"/>
              <a:gd name="T32" fmla="*/ 512630 w 598"/>
              <a:gd name="T33" fmla="*/ 689540 h 652"/>
              <a:gd name="T34" fmla="*/ 598642 w 598"/>
              <a:gd name="T35" fmla="*/ 633442 h 652"/>
              <a:gd name="T36" fmla="*/ 653689 w 598"/>
              <a:gd name="T37" fmla="*/ 521245 h 652"/>
              <a:gd name="T38" fmla="*/ 614697 w 598"/>
              <a:gd name="T39" fmla="*/ 456966 h 652"/>
              <a:gd name="T40" fmla="*/ 645661 w 598"/>
              <a:gd name="T41" fmla="*/ 409049 h 652"/>
              <a:gd name="T42" fmla="*/ 685800 w 598"/>
              <a:gd name="T43" fmla="*/ 336589 h 652"/>
              <a:gd name="T44" fmla="*/ 669744 w 598"/>
              <a:gd name="T45" fmla="*/ 224393 h 652"/>
              <a:gd name="T46" fmla="*/ 512630 w 598"/>
              <a:gd name="T47" fmla="*/ 112196 h 652"/>
              <a:gd name="T48" fmla="*/ 496574 w 598"/>
              <a:gd name="T49" fmla="*/ 80641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1295400" y="4953000"/>
            <a:ext cx="2362200" cy="773113"/>
          </a:xfrm>
          <a:custGeom>
            <a:avLst/>
            <a:gdLst>
              <a:gd name="T0" fmla="*/ 1710422 w 598"/>
              <a:gd name="T1" fmla="*/ 81817 h 652"/>
              <a:gd name="T2" fmla="*/ 979641 w 598"/>
              <a:gd name="T3" fmla="*/ 0 h 652"/>
              <a:gd name="T4" fmla="*/ 600425 w 598"/>
              <a:gd name="T5" fmla="*/ 40316 h 652"/>
              <a:gd name="T6" fmla="*/ 493771 w 598"/>
              <a:gd name="T7" fmla="*/ 113833 h 652"/>
              <a:gd name="T8" fmla="*/ 276512 w 598"/>
              <a:gd name="T9" fmla="*/ 203950 h 652"/>
              <a:gd name="T10" fmla="*/ 193558 w 598"/>
              <a:gd name="T11" fmla="*/ 211065 h 652"/>
              <a:gd name="T12" fmla="*/ 114555 w 598"/>
              <a:gd name="T13" fmla="*/ 260866 h 652"/>
              <a:gd name="T14" fmla="*/ 59252 w 598"/>
              <a:gd name="T15" fmla="*/ 309482 h 652"/>
              <a:gd name="T16" fmla="*/ 114555 w 598"/>
              <a:gd name="T17" fmla="*/ 455330 h 652"/>
              <a:gd name="T18" fmla="*/ 383166 w 598"/>
              <a:gd name="T19" fmla="*/ 488531 h 652"/>
              <a:gd name="T20" fmla="*/ 304163 w 598"/>
              <a:gd name="T21" fmla="*/ 577463 h 652"/>
              <a:gd name="T22" fmla="*/ 410817 w 598"/>
              <a:gd name="T23" fmla="*/ 731612 h 652"/>
              <a:gd name="T24" fmla="*/ 655728 w 598"/>
              <a:gd name="T25" fmla="*/ 764813 h 652"/>
              <a:gd name="T26" fmla="*/ 734731 w 598"/>
              <a:gd name="T27" fmla="*/ 773113 h 652"/>
              <a:gd name="T28" fmla="*/ 951990 w 598"/>
              <a:gd name="T29" fmla="*/ 716197 h 652"/>
              <a:gd name="T30" fmla="*/ 1386509 w 598"/>
              <a:gd name="T31" fmla="*/ 773113 h 652"/>
              <a:gd name="T32" fmla="*/ 1765725 w 598"/>
              <a:gd name="T33" fmla="*/ 699596 h 652"/>
              <a:gd name="T34" fmla="*/ 2061987 w 598"/>
              <a:gd name="T35" fmla="*/ 642680 h 652"/>
              <a:gd name="T36" fmla="*/ 2251595 w 598"/>
              <a:gd name="T37" fmla="*/ 528847 h 652"/>
              <a:gd name="T38" fmla="*/ 2117290 w 598"/>
              <a:gd name="T39" fmla="*/ 463631 h 652"/>
              <a:gd name="T40" fmla="*/ 2223944 w 598"/>
              <a:gd name="T41" fmla="*/ 415015 h 652"/>
              <a:gd name="T42" fmla="*/ 2362200 w 598"/>
              <a:gd name="T43" fmla="*/ 341498 h 652"/>
              <a:gd name="T44" fmla="*/ 2306898 w 598"/>
              <a:gd name="T45" fmla="*/ 227665 h 652"/>
              <a:gd name="T46" fmla="*/ 1765725 w 598"/>
              <a:gd name="T47" fmla="*/ 113833 h 652"/>
              <a:gd name="T48" fmla="*/ 1710422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C1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C4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905000" y="51816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C2 </a:t>
            </a:r>
            <a:r>
              <a:rPr lang="en-US" sz="1400"/>
              <a:t>U</a:t>
            </a:r>
            <a:r>
              <a:rPr lang="en-US" sz="1400" b="1"/>
              <a:t> C5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C3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019800" y="3276600"/>
            <a:ext cx="2133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?        ?        ?        ?    	   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6499225" y="2895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?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6499225" y="3733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?</a:t>
            </a: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6499225" y="4114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?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6477000" y="2089150"/>
            <a:ext cx="5334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C2 </a:t>
            </a:r>
            <a:r>
              <a:rPr lang="en-US" sz="1400"/>
              <a:t>U </a:t>
            </a:r>
            <a:r>
              <a:rPr lang="en-US" sz="1400" b="1"/>
              <a:t>C5</a:t>
            </a: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59436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C1</a:t>
            </a:r>
          </a:p>
        </p:txBody>
      </p:sp>
      <p:sp>
        <p:nvSpPr>
          <p:cNvPr id="5139" name="Line 18"/>
          <p:cNvSpPr>
            <a:spLocks noChangeShapeType="1"/>
          </p:cNvSpPr>
          <p:nvPr/>
        </p:nvSpPr>
        <p:spPr bwMode="auto">
          <a:xfrm>
            <a:off x="59436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>
            <a:off x="5562600" y="28194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5486400" y="2895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C1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5486400" y="3733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C3</a:t>
            </a: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5486400" y="41148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C4</a:t>
            </a:r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5029200" y="3352800"/>
            <a:ext cx="990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C2 </a:t>
            </a:r>
            <a:r>
              <a:rPr lang="en-US" sz="1400"/>
              <a:t>U </a:t>
            </a:r>
            <a:r>
              <a:rPr lang="en-US" sz="1400" b="1"/>
              <a:t>C5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69342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C3</a:t>
            </a:r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7467600" y="25146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C4</a:t>
            </a:r>
          </a:p>
        </p:txBody>
      </p:sp>
      <p:sp>
        <p:nvSpPr>
          <p:cNvPr id="5147" name="Line 26"/>
          <p:cNvSpPr>
            <a:spLocks noChangeShapeType="1"/>
          </p:cNvSpPr>
          <p:nvPr/>
        </p:nvSpPr>
        <p:spPr bwMode="auto">
          <a:xfrm>
            <a:off x="5638800" y="3276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27"/>
          <p:cNvSpPr>
            <a:spLocks noChangeShapeType="1"/>
          </p:cNvSpPr>
          <p:nvPr/>
        </p:nvSpPr>
        <p:spPr bwMode="auto">
          <a:xfrm>
            <a:off x="5562600" y="4038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28"/>
          <p:cNvSpPr>
            <a:spLocks noChangeShapeType="1"/>
          </p:cNvSpPr>
          <p:nvPr/>
        </p:nvSpPr>
        <p:spPr bwMode="auto">
          <a:xfrm>
            <a:off x="5562600" y="3657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29"/>
          <p:cNvSpPr>
            <a:spLocks noChangeShapeType="1"/>
          </p:cNvSpPr>
          <p:nvPr/>
        </p:nvSpPr>
        <p:spPr bwMode="auto">
          <a:xfrm>
            <a:off x="5638800" y="4419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1" name="Line 30"/>
          <p:cNvSpPr>
            <a:spLocks noChangeShapeType="1"/>
          </p:cNvSpPr>
          <p:nvPr/>
        </p:nvSpPr>
        <p:spPr bwMode="auto">
          <a:xfrm>
            <a:off x="64008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Line 31"/>
          <p:cNvSpPr>
            <a:spLocks noChangeShapeType="1"/>
          </p:cNvSpPr>
          <p:nvPr/>
        </p:nvSpPr>
        <p:spPr bwMode="auto">
          <a:xfrm>
            <a:off x="68580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Line 32"/>
          <p:cNvSpPr>
            <a:spLocks noChangeShapeType="1"/>
          </p:cNvSpPr>
          <p:nvPr/>
        </p:nvSpPr>
        <p:spPr bwMode="auto">
          <a:xfrm>
            <a:off x="73914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Line 33"/>
          <p:cNvSpPr>
            <a:spLocks noChangeShapeType="1"/>
          </p:cNvSpPr>
          <p:nvPr/>
        </p:nvSpPr>
        <p:spPr bwMode="auto">
          <a:xfrm>
            <a:off x="79248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832350" y="4587875"/>
          <a:ext cx="4083050" cy="1965325"/>
        </p:xfrm>
        <a:graphic>
          <a:graphicData uri="http://schemas.openxmlformats.org/presentationml/2006/ole">
            <p:oleObj spid="_x0000_s5122" name="Visio" r:id="rId4" imgW="7591349" imgH="36547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cluster is a set of points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do we define distance between two sets of points</a:t>
            </a:r>
          </a:p>
          <a:p>
            <a:pPr lvl="1" eaLnBrk="1" hangingPunct="1"/>
            <a:r>
              <a:rPr lang="en-US" smtClean="0"/>
              <a:t>Lots of alternatives</a:t>
            </a:r>
          </a:p>
          <a:p>
            <a:pPr lvl="1" eaLnBrk="1" hangingPunct="1"/>
            <a:r>
              <a:rPr lang="en-US" smtClean="0"/>
              <a:t>Not an easy task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Single-link distance </a:t>
            </a:r>
            <a:r>
              <a:rPr lang="en-US" smtClean="0"/>
              <a:t>between clusters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baseline="-25000" smtClean="0"/>
              <a:t> </a:t>
            </a:r>
            <a:r>
              <a:rPr lang="en-US" smtClean="0"/>
              <a:t>is the </a:t>
            </a:r>
            <a:r>
              <a:rPr lang="en-US" b="1" i="1" smtClean="0"/>
              <a:t>minimum distance </a:t>
            </a:r>
            <a:r>
              <a:rPr lang="en-US" smtClean="0"/>
              <a:t>between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distance is </a:t>
            </a:r>
            <a:r>
              <a:rPr lang="en-US" b="1" smtClean="0"/>
              <a:t>defined by the two most similar objects</a:t>
            </a:r>
            <a:endParaRPr lang="en-US" b="1" baseline="-250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0" y="5029200"/>
          <a:ext cx="6172200" cy="685800"/>
        </p:xfrm>
        <a:graphic>
          <a:graphicData uri="http://schemas.openxmlformats.org/presentationml/2006/ole">
            <p:oleObj spid="_x0000_s6146" name="Equation" r:id="rId3" imgW="25653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Single-link clustering: example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eaLnBrk="1" hangingPunct="1"/>
            <a:r>
              <a:rPr lang="en-US" smtClean="0"/>
              <a:t>Determined by one pair of points, i.e., by one link in the proximity graph.</a:t>
            </a:r>
          </a:p>
        </p:txBody>
      </p:sp>
      <p:graphicFrame>
        <p:nvGraphicFramePr>
          <p:cNvPr id="644100" name="Object 2"/>
          <p:cNvGraphicFramePr>
            <a:graphicFrameLocks noChangeAspect="1"/>
          </p:cNvGraphicFramePr>
          <p:nvPr/>
        </p:nvGraphicFramePr>
        <p:xfrm>
          <a:off x="304800" y="3505200"/>
          <a:ext cx="4648200" cy="2362200"/>
        </p:xfrm>
        <a:graphic>
          <a:graphicData uri="http://schemas.openxmlformats.org/presentationml/2006/ole">
            <p:oleObj spid="_x0000_s7170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0200" y="3228975"/>
            <a:ext cx="2820988" cy="2562225"/>
            <a:chOff x="3616" y="2256"/>
            <a:chExt cx="1777" cy="1614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3696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3696" y="3221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4163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3976" y="2979"/>
              <a:ext cx="0" cy="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3976" y="2899"/>
              <a:ext cx="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4818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4818" y="3060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5285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5098" y="2819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5098" y="2738"/>
              <a:ext cx="0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V="1">
              <a:off x="4444" y="2899"/>
              <a:ext cx="0" cy="7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3976" y="2899"/>
              <a:ext cx="4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V="1">
              <a:off x="4163" y="2578"/>
              <a:ext cx="0" cy="3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4163" y="2578"/>
              <a:ext cx="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5098" y="2578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V="1">
              <a:off x="4631" y="2256"/>
              <a:ext cx="0" cy="3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616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1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4083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2</a:t>
              </a: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4364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3</a:t>
              </a: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4738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4</a:t>
              </a: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5205" y="363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Single-link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5715000"/>
            <a:ext cx="3352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Nested Clusters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91200" y="5715000"/>
            <a:ext cx="2286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Dendrogram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747713" y="1773238"/>
            <a:ext cx="3175000" cy="2790825"/>
            <a:chOff x="471" y="1117"/>
            <a:chExt cx="2000" cy="1758"/>
          </a:xfrm>
        </p:grpSpPr>
        <p:sp>
          <p:nvSpPr>
            <p:cNvPr id="22550" name="Freeform 6"/>
            <p:cNvSpPr>
              <a:spLocks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7"/>
            <p:cNvSpPr>
              <a:spLocks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Freeform 8"/>
            <p:cNvSpPr>
              <a:spLocks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Freeform 9"/>
            <p:cNvSpPr>
              <a:spLocks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Freeform 10"/>
            <p:cNvSpPr>
              <a:spLocks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Freeform 11"/>
            <p:cNvSpPr>
              <a:spLocks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Rectangle 12"/>
            <p:cNvSpPr>
              <a:spLocks noChangeArrowheads="1"/>
            </p:cNvSpPr>
            <p:nvPr/>
          </p:nvSpPr>
          <p:spPr bwMode="auto">
            <a:xfrm>
              <a:off x="2032" y="1117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400" b="1"/>
            </a:p>
          </p:txBody>
        </p:sp>
        <p:sp>
          <p:nvSpPr>
            <p:cNvPr id="22557" name="Rectangle 13"/>
            <p:cNvSpPr>
              <a:spLocks noChangeArrowheads="1"/>
            </p:cNvSpPr>
            <p:nvPr/>
          </p:nvSpPr>
          <p:spPr bwMode="auto">
            <a:xfrm>
              <a:off x="1256" y="1764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400" b="1"/>
            </a:p>
          </p:txBody>
        </p:sp>
        <p:sp>
          <p:nvSpPr>
            <p:cNvPr id="22558" name="Rectangle 14"/>
            <p:cNvSpPr>
              <a:spLocks noChangeArrowheads="1"/>
            </p:cNvSpPr>
            <p:nvPr/>
          </p:nvSpPr>
          <p:spPr bwMode="auto">
            <a:xfrm>
              <a:off x="1810" y="2069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400" b="1"/>
            </a:p>
          </p:txBody>
        </p:sp>
        <p:sp>
          <p:nvSpPr>
            <p:cNvPr id="22559" name="Rectangle 15"/>
            <p:cNvSpPr>
              <a:spLocks noChangeArrowheads="1"/>
            </p:cNvSpPr>
            <p:nvPr/>
          </p:nvSpPr>
          <p:spPr bwMode="auto">
            <a:xfrm>
              <a:off x="1422" y="2635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400" b="1"/>
            </a:p>
          </p:txBody>
        </p:sp>
        <p:sp>
          <p:nvSpPr>
            <p:cNvPr id="22560" name="Rectangle 16"/>
            <p:cNvSpPr>
              <a:spLocks noChangeArrowheads="1"/>
            </p:cNvSpPr>
            <p:nvPr/>
          </p:nvSpPr>
          <p:spPr bwMode="auto">
            <a:xfrm>
              <a:off x="648" y="1626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400" b="1"/>
            </a:p>
          </p:txBody>
        </p:sp>
        <p:sp>
          <p:nvSpPr>
            <p:cNvPr id="22561" name="Rectangle 17"/>
            <p:cNvSpPr>
              <a:spLocks noChangeArrowheads="1"/>
            </p:cNvSpPr>
            <p:nvPr/>
          </p:nvSpPr>
          <p:spPr bwMode="auto">
            <a:xfrm>
              <a:off x="2307" y="2125"/>
              <a:ext cx="1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400" b="1"/>
            </a:p>
          </p:txBody>
        </p:sp>
      </p:grpSp>
      <p:grpSp>
        <p:nvGrpSpPr>
          <p:cNvPr id="22534" name="Group 18"/>
          <p:cNvGrpSpPr>
            <a:grpSpLocks/>
          </p:cNvGrpSpPr>
          <p:nvPr/>
        </p:nvGrpSpPr>
        <p:grpSpPr bwMode="auto">
          <a:xfrm>
            <a:off x="2495550" y="2863850"/>
            <a:ext cx="1423988" cy="914400"/>
            <a:chOff x="1572" y="1804"/>
            <a:chExt cx="897" cy="576"/>
          </a:xfrm>
        </p:grpSpPr>
        <p:sp>
          <p:nvSpPr>
            <p:cNvPr id="22548" name="Freeform 19"/>
            <p:cNvSpPr>
              <a:spLocks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Rectangle 20"/>
            <p:cNvSpPr>
              <a:spLocks noChangeArrowheads="1"/>
            </p:cNvSpPr>
            <p:nvPr/>
          </p:nvSpPr>
          <p:spPr bwMode="auto">
            <a:xfrm>
              <a:off x="1944" y="1804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</a:rPr>
                <a:t>1</a:t>
              </a:r>
              <a:endParaRPr lang="en-US" sz="1400" b="1"/>
            </a:p>
          </p:txBody>
        </p:sp>
      </p:grpSp>
      <p:grpSp>
        <p:nvGrpSpPr>
          <p:cNvPr id="22535" name="Group 21"/>
          <p:cNvGrpSpPr>
            <a:grpSpLocks/>
          </p:cNvGrpSpPr>
          <p:nvPr/>
        </p:nvGrpSpPr>
        <p:grpSpPr bwMode="auto">
          <a:xfrm>
            <a:off x="527050" y="2489200"/>
            <a:ext cx="1735138" cy="1158875"/>
            <a:chOff x="332" y="1568"/>
            <a:chExt cx="1093" cy="730"/>
          </a:xfrm>
        </p:grpSpPr>
        <p:sp>
          <p:nvSpPr>
            <p:cNvPr id="22546" name="Freeform 22"/>
            <p:cNvSpPr>
              <a:spLocks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Rectangle 23"/>
            <p:cNvSpPr>
              <a:spLocks noChangeArrowheads="1"/>
            </p:cNvSpPr>
            <p:nvPr/>
          </p:nvSpPr>
          <p:spPr bwMode="auto">
            <a:xfrm>
              <a:off x="949" y="2052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</a:rPr>
                <a:t>2</a:t>
              </a:r>
              <a:endParaRPr lang="en-US" sz="1400" b="1"/>
            </a:p>
          </p:txBody>
        </p:sp>
      </p:grpSp>
      <p:grpSp>
        <p:nvGrpSpPr>
          <p:cNvPr id="22536" name="Group 24"/>
          <p:cNvGrpSpPr>
            <a:grpSpLocks/>
          </p:cNvGrpSpPr>
          <p:nvPr/>
        </p:nvGrpSpPr>
        <p:grpSpPr bwMode="auto">
          <a:xfrm>
            <a:off x="444500" y="2071688"/>
            <a:ext cx="3675063" cy="2097087"/>
            <a:chOff x="280" y="1305"/>
            <a:chExt cx="2315" cy="1321"/>
          </a:xfrm>
        </p:grpSpPr>
        <p:sp>
          <p:nvSpPr>
            <p:cNvPr id="22544" name="Freeform 25"/>
            <p:cNvSpPr>
              <a:spLocks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26"/>
            <p:cNvSpPr>
              <a:spLocks noChangeArrowheads="1"/>
            </p:cNvSpPr>
            <p:nvPr/>
          </p:nvSpPr>
          <p:spPr bwMode="auto">
            <a:xfrm>
              <a:off x="1390" y="130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</a:rPr>
                <a:t>3</a:t>
              </a:r>
              <a:endParaRPr lang="en-US" sz="1400" b="1"/>
            </a:p>
          </p:txBody>
        </p:sp>
      </p:grpSp>
      <p:grpSp>
        <p:nvGrpSpPr>
          <p:cNvPr id="22537" name="Group 27"/>
          <p:cNvGrpSpPr>
            <a:grpSpLocks/>
          </p:cNvGrpSpPr>
          <p:nvPr/>
        </p:nvGrpSpPr>
        <p:grpSpPr bwMode="auto">
          <a:xfrm>
            <a:off x="382588" y="1951038"/>
            <a:ext cx="3795712" cy="2924175"/>
            <a:chOff x="241" y="1229"/>
            <a:chExt cx="2391" cy="1842"/>
          </a:xfrm>
        </p:grpSpPr>
        <p:sp>
          <p:nvSpPr>
            <p:cNvPr id="22542" name="Freeform 28"/>
            <p:cNvSpPr>
              <a:spLocks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Rectangle 29"/>
            <p:cNvSpPr>
              <a:spLocks noChangeArrowheads="1"/>
            </p:cNvSpPr>
            <p:nvPr/>
          </p:nvSpPr>
          <p:spPr bwMode="auto">
            <a:xfrm>
              <a:off x="1239" y="282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</a:rPr>
                <a:t>4</a:t>
              </a:r>
              <a:endParaRPr lang="en-US" sz="1400" b="1"/>
            </a:p>
          </p:txBody>
        </p:sp>
      </p:grpSp>
      <p:grpSp>
        <p:nvGrpSpPr>
          <p:cNvPr id="22538" name="Group 30"/>
          <p:cNvGrpSpPr>
            <a:grpSpLocks/>
          </p:cNvGrpSpPr>
          <p:nvPr/>
        </p:nvGrpSpPr>
        <p:grpSpPr bwMode="auto">
          <a:xfrm>
            <a:off x="307975" y="1547813"/>
            <a:ext cx="4003675" cy="3530600"/>
            <a:chOff x="194" y="975"/>
            <a:chExt cx="2522" cy="2224"/>
          </a:xfrm>
        </p:grpSpPr>
        <p:sp>
          <p:nvSpPr>
            <p:cNvPr id="22540" name="Rectangle 31"/>
            <p:cNvSpPr>
              <a:spLocks noChangeArrowheads="1"/>
            </p:cNvSpPr>
            <p:nvPr/>
          </p:nvSpPr>
          <p:spPr bwMode="auto">
            <a:xfrm>
              <a:off x="2138" y="975"/>
              <a:ext cx="18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FF0000"/>
                  </a:solidFill>
                </a:rPr>
                <a:t>5</a:t>
              </a:r>
              <a:endParaRPr lang="en-US" sz="1400" b="1"/>
            </a:p>
          </p:txBody>
        </p:sp>
        <p:sp>
          <p:nvSpPr>
            <p:cNvPr id="22541" name="Freeform 32"/>
            <p:cNvSpPr>
              <a:spLocks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539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98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Strengths of single-link clustering</a:t>
            </a:r>
            <a:endParaRPr lang="en-US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4267200"/>
            <a:ext cx="2895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Original Points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981200"/>
            <a:ext cx="4103688" cy="2652713"/>
            <a:chOff x="3072" y="1248"/>
            <a:chExt cx="2585" cy="1671"/>
          </a:xfrm>
        </p:grpSpPr>
        <p:sp>
          <p:nvSpPr>
            <p:cNvPr id="23559" name="Text Box 5"/>
            <p:cNvSpPr txBox="1">
              <a:spLocks noChangeArrowheads="1"/>
            </p:cNvSpPr>
            <p:nvPr/>
          </p:nvSpPr>
          <p:spPr bwMode="auto">
            <a:xfrm>
              <a:off x="3408" y="2688"/>
              <a:ext cx="14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Two Clusters</a:t>
              </a:r>
            </a:p>
          </p:txBody>
        </p:sp>
        <p:pic>
          <p:nvPicPr>
            <p:cNvPr id="2356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8928" r="7143"/>
            <a:stretch>
              <a:fillRect/>
            </a:stretch>
          </p:blipFill>
          <p:spPr bwMode="auto">
            <a:xfrm>
              <a:off x="3072" y="1248"/>
              <a:ext cx="2585" cy="13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23557" name="Picture 7"/>
          <p:cNvPicPr>
            <a:picLocks noChangeAspect="1" noChangeArrowheads="1"/>
          </p:cNvPicPr>
          <p:nvPr/>
        </p:nvPicPr>
        <p:blipFill>
          <a:blip r:embed="rId4" cstate="print"/>
          <a:srcRect l="8928" r="5357"/>
          <a:stretch>
            <a:fillRect/>
          </a:stretch>
        </p:blipFill>
        <p:spPr bwMode="auto">
          <a:xfrm>
            <a:off x="152400" y="1981200"/>
            <a:ext cx="4186238" cy="209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48200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Can handle non-elliptical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2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Limitations of single-link clustering</a:t>
            </a:r>
            <a:endParaRPr lang="en-US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4724400"/>
            <a:ext cx="2895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Original Points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268788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5613" y="1524000"/>
            <a:ext cx="4268787" cy="3567113"/>
            <a:chOff x="2496" y="960"/>
            <a:chExt cx="2689" cy="2247"/>
          </a:xfrm>
        </p:grpSpPr>
        <p:sp>
          <p:nvSpPr>
            <p:cNvPr id="24583" name="Text Box 6"/>
            <p:cNvSpPr txBox="1">
              <a:spLocks noChangeArrowheads="1"/>
            </p:cNvSpPr>
            <p:nvPr/>
          </p:nvSpPr>
          <p:spPr bwMode="auto">
            <a:xfrm>
              <a:off x="3072" y="2976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Two Clusters</a:t>
              </a:r>
            </a:p>
          </p:txBody>
        </p:sp>
        <p:pic>
          <p:nvPicPr>
            <p:cNvPr id="24584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6" y="960"/>
              <a:ext cx="2689" cy="20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650248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Sensitive to noise and outliers</a:t>
            </a:r>
          </a:p>
          <a:p>
            <a:pPr>
              <a:buFontTx/>
              <a:buChar char="•"/>
            </a:pPr>
            <a:r>
              <a:rPr lang="en-US" b="1"/>
              <a:t> It produces long, elongated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Complete-link distance </a:t>
            </a:r>
            <a:r>
              <a:rPr lang="en-US" smtClean="0"/>
              <a:t>between clusters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baseline="-25000" smtClean="0"/>
              <a:t> </a:t>
            </a:r>
            <a:r>
              <a:rPr lang="en-US" smtClean="0"/>
              <a:t>is the </a:t>
            </a:r>
            <a:r>
              <a:rPr lang="en-US" b="1" i="1" smtClean="0"/>
              <a:t>maximum distance </a:t>
            </a:r>
            <a:r>
              <a:rPr lang="en-US" smtClean="0"/>
              <a:t>between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distance is </a:t>
            </a:r>
            <a:r>
              <a:rPr lang="en-US" b="1" smtClean="0"/>
              <a:t>defined by the two most dissimilar objects</a:t>
            </a:r>
            <a:endParaRPr lang="en-US" b="1" baseline="-250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493838" y="5029200"/>
          <a:ext cx="6232525" cy="685800"/>
        </p:xfrm>
        <a:graphic>
          <a:graphicData uri="http://schemas.openxmlformats.org/presentationml/2006/ole">
            <p:oleObj spid="_x0000_s8194" name="Equation" r:id="rId3" imgW="25905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Complete-link clustering: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smtClean="0"/>
              <a:t>Distance between clusters is determined by the two most distant points in the different clusters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28600" y="3560763"/>
          <a:ext cx="4343400" cy="2459037"/>
        </p:xfrm>
        <a:graphic>
          <a:graphicData uri="http://schemas.openxmlformats.org/presentationml/2006/ole">
            <p:oleObj spid="_x0000_s9218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15000" y="3429000"/>
            <a:ext cx="2598738" cy="2667000"/>
            <a:chOff x="3691" y="2160"/>
            <a:chExt cx="1637" cy="1680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5219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4793" y="3168"/>
              <a:ext cx="4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4793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4964" y="291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4964" y="283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4197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3770" y="325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3770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3941" y="2748"/>
              <a:ext cx="0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3941" y="2664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4537" y="2832"/>
              <a:ext cx="0" cy="7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4537" y="283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4793" y="24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3941" y="2496"/>
              <a:ext cx="8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3941" y="249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4367" y="216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691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1</a:t>
              </a: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4117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2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4458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3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4715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4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5140" y="360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smtClean="0"/>
              <a:t>Produces a set of </a:t>
            </a:r>
            <a:r>
              <a:rPr lang="en-US" b="1" i="1" smtClean="0"/>
              <a:t>nested clusters </a:t>
            </a:r>
            <a:r>
              <a:rPr lang="en-US" smtClean="0"/>
              <a:t>organized as a hierarchical tree</a:t>
            </a:r>
          </a:p>
          <a:p>
            <a:pPr marL="292100" indent="-292100" eaLnBrk="1" hangingPunct="1"/>
            <a:r>
              <a:rPr lang="en-US" smtClean="0"/>
              <a:t>Can be visualized as a </a:t>
            </a:r>
            <a:r>
              <a:rPr lang="en-US" b="1" smtClean="0">
                <a:solidFill>
                  <a:srgbClr val="FF0000"/>
                </a:solidFill>
              </a:rPr>
              <a:t>dendrogram</a:t>
            </a:r>
          </a:p>
          <a:p>
            <a:pPr marL="800100" lvl="1" indent="-342900" eaLnBrk="1" hangingPunct="1"/>
            <a:r>
              <a:rPr lang="en-US" smtClean="0"/>
              <a:t>A tree-like diagram that records the sequences of merges or splits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316413"/>
            <a:ext cx="3459163" cy="2160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57800" y="4116388"/>
          <a:ext cx="2319338" cy="2360612"/>
        </p:xfrm>
        <a:graphic>
          <a:graphicData uri="http://schemas.openxmlformats.org/presentationml/2006/ole">
            <p:oleObj spid="_x0000_s1026" name="VISIO" r:id="rId5" imgW="3168720" imgH="3227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98550" y="5348288"/>
            <a:ext cx="3352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Nested Clusters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670550" y="5348288"/>
            <a:ext cx="1797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Dendrogram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9950" y="21336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792163" y="1824038"/>
            <a:ext cx="2998787" cy="2687637"/>
            <a:chOff x="383" y="1437"/>
            <a:chExt cx="1889" cy="1693"/>
          </a:xfrm>
        </p:grpSpPr>
        <p:sp>
          <p:nvSpPr>
            <p:cNvPr id="25622" name="Freeform 7"/>
            <p:cNvSpPr>
              <a:spLocks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8"/>
            <p:cNvSpPr>
              <a:spLocks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9"/>
            <p:cNvSpPr>
              <a:spLocks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10"/>
            <p:cNvSpPr>
              <a:spLocks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11"/>
            <p:cNvSpPr>
              <a:spLocks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Freeform 12"/>
            <p:cNvSpPr>
              <a:spLocks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Rectangle 13"/>
            <p:cNvSpPr>
              <a:spLocks noChangeArrowheads="1"/>
            </p:cNvSpPr>
            <p:nvPr/>
          </p:nvSpPr>
          <p:spPr bwMode="auto">
            <a:xfrm>
              <a:off x="1890" y="1437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400" b="1"/>
            </a:p>
          </p:txBody>
        </p:sp>
        <p:sp>
          <p:nvSpPr>
            <p:cNvPr id="25629" name="Rectangle 14"/>
            <p:cNvSpPr>
              <a:spLocks noChangeArrowheads="1"/>
            </p:cNvSpPr>
            <p:nvPr/>
          </p:nvSpPr>
          <p:spPr bwMode="auto">
            <a:xfrm>
              <a:off x="1089" y="2061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400" b="1"/>
            </a:p>
          </p:txBody>
        </p:sp>
        <p:sp>
          <p:nvSpPr>
            <p:cNvPr id="25630" name="Rectangle 15"/>
            <p:cNvSpPr>
              <a:spLocks noChangeArrowheads="1"/>
            </p:cNvSpPr>
            <p:nvPr/>
          </p:nvSpPr>
          <p:spPr bwMode="auto">
            <a:xfrm>
              <a:off x="1699" y="2373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400" b="1"/>
            </a:p>
          </p:txBody>
        </p:sp>
        <p:sp>
          <p:nvSpPr>
            <p:cNvPr id="25631" name="Rectangle 16"/>
            <p:cNvSpPr>
              <a:spLocks noChangeArrowheads="1"/>
            </p:cNvSpPr>
            <p:nvPr/>
          </p:nvSpPr>
          <p:spPr bwMode="auto">
            <a:xfrm>
              <a:off x="1319" y="2928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400" b="1"/>
            </a:p>
          </p:txBody>
        </p:sp>
        <p:sp>
          <p:nvSpPr>
            <p:cNvPr id="25632" name="Rectangle 17"/>
            <p:cNvSpPr>
              <a:spLocks noChangeArrowheads="1"/>
            </p:cNvSpPr>
            <p:nvPr/>
          </p:nvSpPr>
          <p:spPr bwMode="auto">
            <a:xfrm>
              <a:off x="517" y="1940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400" b="1"/>
            </a:p>
          </p:txBody>
        </p:sp>
        <p:sp>
          <p:nvSpPr>
            <p:cNvPr id="25633" name="Rectangle 18"/>
            <p:cNvSpPr>
              <a:spLocks noChangeArrowheads="1"/>
            </p:cNvSpPr>
            <p:nvPr/>
          </p:nvSpPr>
          <p:spPr bwMode="auto">
            <a:xfrm>
              <a:off x="2188" y="2428"/>
              <a:ext cx="8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400" b="1"/>
            </a:p>
          </p:txBody>
        </p:sp>
      </p:grpSp>
      <p:grpSp>
        <p:nvGrpSpPr>
          <p:cNvPr id="25607" name="Group 19"/>
          <p:cNvGrpSpPr>
            <a:grpSpLocks/>
          </p:cNvGrpSpPr>
          <p:nvPr/>
        </p:nvGrpSpPr>
        <p:grpSpPr bwMode="auto">
          <a:xfrm>
            <a:off x="2509838" y="3208338"/>
            <a:ext cx="1401762" cy="890587"/>
            <a:chOff x="1465" y="2309"/>
            <a:chExt cx="883" cy="561"/>
          </a:xfrm>
        </p:grpSpPr>
        <p:sp>
          <p:nvSpPr>
            <p:cNvPr id="25620" name="Freeform 20"/>
            <p:cNvSpPr>
              <a:spLocks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1831" y="2668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FF0000"/>
                  </a:solidFill>
                </a:rPr>
                <a:t>1</a:t>
              </a:r>
              <a:endParaRPr lang="en-US" sz="1400" b="1"/>
            </a:p>
          </p:txBody>
        </p:sp>
      </p:grpSp>
      <p:grpSp>
        <p:nvGrpSpPr>
          <p:cNvPr id="25608" name="Group 22"/>
          <p:cNvGrpSpPr>
            <a:grpSpLocks/>
          </p:cNvGrpSpPr>
          <p:nvPr/>
        </p:nvGrpSpPr>
        <p:grpSpPr bwMode="auto">
          <a:xfrm>
            <a:off x="704850" y="2249488"/>
            <a:ext cx="1579563" cy="889000"/>
            <a:chOff x="328" y="1705"/>
            <a:chExt cx="995" cy="560"/>
          </a:xfrm>
        </p:grpSpPr>
        <p:sp>
          <p:nvSpPr>
            <p:cNvPr id="25618" name="Freeform 23"/>
            <p:cNvSpPr>
              <a:spLocks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Rectangle 24"/>
            <p:cNvSpPr>
              <a:spLocks noChangeArrowheads="1"/>
            </p:cNvSpPr>
            <p:nvPr/>
          </p:nvSpPr>
          <p:spPr bwMode="auto">
            <a:xfrm>
              <a:off x="853" y="1705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FF0000"/>
                  </a:solidFill>
                </a:rPr>
                <a:t>2</a:t>
              </a:r>
              <a:endParaRPr lang="en-US" sz="1400" b="1"/>
            </a:p>
          </p:txBody>
        </p:sp>
      </p:grpSp>
      <p:grpSp>
        <p:nvGrpSpPr>
          <p:cNvPr id="25609" name="Group 25"/>
          <p:cNvGrpSpPr>
            <a:grpSpLocks/>
          </p:cNvGrpSpPr>
          <p:nvPr/>
        </p:nvGrpSpPr>
        <p:grpSpPr bwMode="auto">
          <a:xfrm>
            <a:off x="360363" y="1582738"/>
            <a:ext cx="3935412" cy="3487737"/>
            <a:chOff x="111" y="1285"/>
            <a:chExt cx="2479" cy="2197"/>
          </a:xfrm>
        </p:grpSpPr>
        <p:sp>
          <p:nvSpPr>
            <p:cNvPr id="25616" name="Rectangle 26"/>
            <p:cNvSpPr>
              <a:spLocks noChangeArrowheads="1"/>
            </p:cNvSpPr>
            <p:nvPr/>
          </p:nvSpPr>
          <p:spPr bwMode="auto">
            <a:xfrm>
              <a:off x="2484" y="1705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FF0000"/>
                  </a:solidFill>
                </a:rPr>
                <a:t>5</a:t>
              </a:r>
              <a:endParaRPr lang="en-US" sz="1400" b="1"/>
            </a:p>
          </p:txBody>
        </p:sp>
        <p:sp>
          <p:nvSpPr>
            <p:cNvPr id="25617" name="Freeform 27"/>
            <p:cNvSpPr>
              <a:spLocks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0" name="Group 28"/>
          <p:cNvGrpSpPr>
            <a:grpSpLocks/>
          </p:cNvGrpSpPr>
          <p:nvPr/>
        </p:nvGrpSpPr>
        <p:grpSpPr bwMode="auto">
          <a:xfrm>
            <a:off x="1882775" y="2982913"/>
            <a:ext cx="2160588" cy="1652587"/>
            <a:chOff x="1070" y="2167"/>
            <a:chExt cx="1361" cy="1041"/>
          </a:xfrm>
        </p:grpSpPr>
        <p:sp>
          <p:nvSpPr>
            <p:cNvPr id="25614" name="Rectangle 29"/>
            <p:cNvSpPr>
              <a:spLocks noChangeArrowheads="1"/>
            </p:cNvSpPr>
            <p:nvPr/>
          </p:nvSpPr>
          <p:spPr bwMode="auto">
            <a:xfrm>
              <a:off x="1070" y="2560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FF0000"/>
                  </a:solidFill>
                </a:rPr>
                <a:t>3</a:t>
              </a:r>
              <a:endParaRPr lang="en-US" sz="1400" b="1"/>
            </a:p>
          </p:txBody>
        </p:sp>
        <p:sp>
          <p:nvSpPr>
            <p:cNvPr id="25615" name="Freeform 30"/>
            <p:cNvSpPr>
              <a:spLocks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1" name="Group 31"/>
          <p:cNvGrpSpPr>
            <a:grpSpLocks/>
          </p:cNvGrpSpPr>
          <p:nvPr/>
        </p:nvGrpSpPr>
        <p:grpSpPr bwMode="auto">
          <a:xfrm>
            <a:off x="615950" y="1720850"/>
            <a:ext cx="2906713" cy="1520825"/>
            <a:chOff x="272" y="1372"/>
            <a:chExt cx="1831" cy="958"/>
          </a:xfrm>
        </p:grpSpPr>
        <p:sp>
          <p:nvSpPr>
            <p:cNvPr id="25612" name="Rectangle 32"/>
            <p:cNvSpPr>
              <a:spLocks noChangeArrowheads="1"/>
            </p:cNvSpPr>
            <p:nvPr/>
          </p:nvSpPr>
          <p:spPr bwMode="auto">
            <a:xfrm>
              <a:off x="1165" y="1380"/>
              <a:ext cx="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 b="1">
                  <a:solidFill>
                    <a:srgbClr val="FF0000"/>
                  </a:solidFill>
                </a:rPr>
                <a:t>4</a:t>
              </a:r>
              <a:endParaRPr lang="en-US" sz="1400" b="1"/>
            </a:p>
          </p:txBody>
        </p:sp>
        <p:sp>
          <p:nvSpPr>
            <p:cNvPr id="25613" name="Freeform 33"/>
            <p:cNvSpPr>
              <a:spLocks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Strengths of complete-link clustering</a:t>
            </a:r>
            <a:endParaRPr lang="en-US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70013" y="4357688"/>
            <a:ext cx="2895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Original Points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 b="11905"/>
          <a:stretch>
            <a:fillRect/>
          </a:stretch>
        </p:blipFill>
        <p:spPr bwMode="auto">
          <a:xfrm>
            <a:off x="303213" y="1295400"/>
            <a:ext cx="4268787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41813" y="1219200"/>
            <a:ext cx="4268787" cy="3505200"/>
            <a:chOff x="2735" y="768"/>
            <a:chExt cx="2689" cy="2208"/>
          </a:xfrm>
        </p:grpSpPr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3263" y="2745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Two Clusters</a:t>
              </a:r>
            </a:p>
          </p:txBody>
        </p:sp>
        <p:pic>
          <p:nvPicPr>
            <p:cNvPr id="26632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 b="11905"/>
            <a:stretch>
              <a:fillRect/>
            </a:stretch>
          </p:blipFill>
          <p:spPr bwMode="auto">
            <a:xfrm>
              <a:off x="2735" y="768"/>
              <a:ext cx="2689" cy="17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 More balanced clusters (with equal diameter)</a:t>
            </a:r>
          </a:p>
          <a:p>
            <a:pPr>
              <a:buFontTx/>
              <a:buChar char="•"/>
            </a:pPr>
            <a:r>
              <a:rPr lang="en-US" b="1"/>
              <a:t>  Less susceptible to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Limitations of </a:t>
            </a:r>
            <a:r>
              <a:rPr lang="en-US" dirty="0" smtClean="0"/>
              <a:t>complete-link clustering</a:t>
            </a:r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4268788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66800" y="4738688"/>
            <a:ext cx="28956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Original Points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8013" y="1371600"/>
            <a:ext cx="4268787" cy="3733800"/>
            <a:chOff x="2783" y="864"/>
            <a:chExt cx="2689" cy="2352"/>
          </a:xfrm>
        </p:grpSpPr>
        <p:pic>
          <p:nvPicPr>
            <p:cNvPr id="2765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3" y="864"/>
              <a:ext cx="2689" cy="20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3263" y="2985"/>
              <a:ext cx="18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Two Clusters</a:t>
              </a:r>
            </a:p>
          </p:txBody>
        </p:sp>
      </p:grpSp>
      <p:sp>
        <p:nvSpPr>
          <p:cNvPr id="658440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6324600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Tends to break large clusters</a:t>
            </a:r>
          </a:p>
          <a:p>
            <a:pPr>
              <a:buFontTx/>
              <a:buChar char="•"/>
            </a:pPr>
            <a:r>
              <a:rPr lang="en-US" b="1"/>
              <a:t>  All clusters tend to have the same diameter – small  clusters are merged with larger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4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Group average distance </a:t>
            </a:r>
            <a:r>
              <a:rPr lang="en-US" smtClean="0"/>
              <a:t>between clusters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baseline="-25000" smtClean="0"/>
              <a:t> </a:t>
            </a:r>
            <a:r>
              <a:rPr lang="en-US" smtClean="0"/>
              <a:t>is the </a:t>
            </a:r>
            <a:r>
              <a:rPr lang="en-US" b="1" i="1" smtClean="0"/>
              <a:t>average distance </a:t>
            </a:r>
            <a:r>
              <a:rPr lang="en-US" smtClean="0"/>
              <a:t>between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any object in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844675" y="4338638"/>
          <a:ext cx="5284788" cy="1152525"/>
        </p:xfrm>
        <a:graphic>
          <a:graphicData uri="http://schemas.openxmlformats.org/presentationml/2006/ole">
            <p:oleObj spid="_x0000_s10242" name="Equation" r:id="rId3" imgW="21970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Average-link clustering: example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65463"/>
          </a:xfrm>
        </p:spPr>
        <p:txBody>
          <a:bodyPr/>
          <a:lstStyle/>
          <a:p>
            <a:pPr marL="292100" indent="-292100" eaLnBrk="1" hangingPunct="1"/>
            <a:r>
              <a:rPr lang="en-US" sz="2800" smtClean="0"/>
              <a:t>Proximity of two clusters is the average of pairwise proximity between points in the two clusters.</a:t>
            </a:r>
          </a:p>
          <a:p>
            <a:pPr marL="292100" indent="-292100" eaLnBrk="1" hangingPunct="1"/>
            <a:endParaRPr lang="en-US" sz="2200" smtClean="0"/>
          </a:p>
          <a:p>
            <a:pPr marL="292100" indent="-292100" eaLnBrk="1" hangingPunct="1"/>
            <a:endParaRPr lang="en-US" sz="2200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52400" y="3429000"/>
          <a:ext cx="4343400" cy="2411413"/>
        </p:xfrm>
        <a:graphic>
          <a:graphicData uri="http://schemas.openxmlformats.org/presentationml/2006/ole">
            <p:oleObj spid="_x0000_s11266" name="Worksheet" r:id="rId4" imgW="2167200" imgH="957600" progId="Excel.Sheet.8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57800" y="3124200"/>
            <a:ext cx="2957513" cy="2755900"/>
            <a:chOff x="3504" y="2112"/>
            <a:chExt cx="1863" cy="1736"/>
          </a:xfrm>
        </p:grpSpPr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 flipV="1">
              <a:off x="3605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605" y="3184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4098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 flipV="1">
              <a:off x="3901" y="2916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 flipV="1">
              <a:off x="3901" y="2827"/>
              <a:ext cx="0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 flipV="1">
              <a:off x="4787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>
              <a:off x="4787" y="3006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4"/>
            <p:cNvSpPr>
              <a:spLocks noChangeShapeType="1"/>
            </p:cNvSpPr>
            <p:nvPr/>
          </p:nvSpPr>
          <p:spPr bwMode="auto">
            <a:xfrm>
              <a:off x="5280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 flipV="1">
              <a:off x="5083" y="2738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 flipV="1">
              <a:off x="5083" y="2648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4393" y="2827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>
              <a:off x="3901" y="2827"/>
              <a:ext cx="4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 flipV="1">
              <a:off x="4098" y="2469"/>
              <a:ext cx="0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>
              <a:off x="4098" y="2469"/>
              <a:ext cx="9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5083" y="2469"/>
              <a:ext cx="0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 flipV="1">
              <a:off x="4590" y="2112"/>
              <a:ext cx="0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Text Box 23"/>
            <p:cNvSpPr txBox="1">
              <a:spLocks noChangeArrowheads="1"/>
            </p:cNvSpPr>
            <p:nvPr/>
          </p:nvSpPr>
          <p:spPr bwMode="auto">
            <a:xfrm>
              <a:off x="3504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1287" name="Text Box 24"/>
            <p:cNvSpPr txBox="1">
              <a:spLocks noChangeArrowheads="1"/>
            </p:cNvSpPr>
            <p:nvPr/>
          </p:nvSpPr>
          <p:spPr bwMode="auto">
            <a:xfrm>
              <a:off x="3997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1288" name="Text Box 25"/>
            <p:cNvSpPr txBox="1">
              <a:spLocks noChangeArrowheads="1"/>
            </p:cNvSpPr>
            <p:nvPr/>
          </p:nvSpPr>
          <p:spPr bwMode="auto">
            <a:xfrm>
              <a:off x="4292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1289" name="Text Box 26"/>
            <p:cNvSpPr txBox="1">
              <a:spLocks noChangeArrowheads="1"/>
            </p:cNvSpPr>
            <p:nvPr/>
          </p:nvSpPr>
          <p:spPr bwMode="auto">
            <a:xfrm>
              <a:off x="4686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4</a:t>
              </a:r>
            </a:p>
          </p:txBody>
        </p:sp>
        <p:sp>
          <p:nvSpPr>
            <p:cNvPr id="11290" name="Text Box 27"/>
            <p:cNvSpPr txBox="1">
              <a:spLocks noChangeArrowheads="1"/>
            </p:cNvSpPr>
            <p:nvPr/>
          </p:nvSpPr>
          <p:spPr bwMode="auto">
            <a:xfrm>
              <a:off x="5179" y="36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1915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Average-link clustering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5562600"/>
            <a:ext cx="3352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Nested Clusters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562600" y="5562600"/>
            <a:ext cx="2209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Dendrogram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057400"/>
            <a:ext cx="438785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808038" y="1987550"/>
            <a:ext cx="2901950" cy="2544763"/>
            <a:chOff x="509" y="1252"/>
            <a:chExt cx="1828" cy="1603"/>
          </a:xfrm>
        </p:grpSpPr>
        <p:sp>
          <p:nvSpPr>
            <p:cNvPr id="28694" name="Freeform 7"/>
            <p:cNvSpPr>
              <a:spLocks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8"/>
            <p:cNvSpPr>
              <a:spLocks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9"/>
            <p:cNvSpPr>
              <a:spLocks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10"/>
            <p:cNvSpPr>
              <a:spLocks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11"/>
            <p:cNvSpPr>
              <a:spLocks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12"/>
            <p:cNvSpPr>
              <a:spLocks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Rectangle 13"/>
            <p:cNvSpPr>
              <a:spLocks noChangeArrowheads="1"/>
            </p:cNvSpPr>
            <p:nvPr/>
          </p:nvSpPr>
          <p:spPr bwMode="auto">
            <a:xfrm>
              <a:off x="1908" y="1252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400" b="1"/>
            </a:p>
          </p:txBody>
        </p:sp>
        <p:sp>
          <p:nvSpPr>
            <p:cNvPr id="28701" name="Rectangle 14"/>
            <p:cNvSpPr>
              <a:spLocks noChangeArrowheads="1"/>
            </p:cNvSpPr>
            <p:nvPr/>
          </p:nvSpPr>
          <p:spPr bwMode="auto">
            <a:xfrm>
              <a:off x="1163" y="1832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400" b="1"/>
            </a:p>
          </p:txBody>
        </p:sp>
        <p:sp>
          <p:nvSpPr>
            <p:cNvPr id="28702" name="Rectangle 15"/>
            <p:cNvSpPr>
              <a:spLocks noChangeArrowheads="1"/>
            </p:cNvSpPr>
            <p:nvPr/>
          </p:nvSpPr>
          <p:spPr bwMode="auto">
            <a:xfrm>
              <a:off x="1732" y="2121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400" b="1"/>
            </a:p>
          </p:txBody>
        </p:sp>
        <p:sp>
          <p:nvSpPr>
            <p:cNvPr id="28703" name="Rectangle 16"/>
            <p:cNvSpPr>
              <a:spLocks noChangeArrowheads="1"/>
            </p:cNvSpPr>
            <p:nvPr/>
          </p:nvSpPr>
          <p:spPr bwMode="auto">
            <a:xfrm>
              <a:off x="1379" y="2638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400" b="1"/>
            </a:p>
          </p:txBody>
        </p:sp>
        <p:sp>
          <p:nvSpPr>
            <p:cNvPr id="28704" name="Rectangle 17"/>
            <p:cNvSpPr>
              <a:spLocks noChangeArrowheads="1"/>
            </p:cNvSpPr>
            <p:nvPr/>
          </p:nvSpPr>
          <p:spPr bwMode="auto">
            <a:xfrm>
              <a:off x="631" y="1719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400" b="1"/>
            </a:p>
          </p:txBody>
        </p:sp>
        <p:sp>
          <p:nvSpPr>
            <p:cNvPr id="28705" name="Rectangle 18"/>
            <p:cNvSpPr>
              <a:spLocks noChangeArrowheads="1"/>
            </p:cNvSpPr>
            <p:nvPr/>
          </p:nvSpPr>
          <p:spPr bwMode="auto">
            <a:xfrm>
              <a:off x="2187" y="2173"/>
              <a:ext cx="15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400" b="1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05063" y="3273425"/>
            <a:ext cx="1301750" cy="889000"/>
            <a:chOff x="1515" y="2062"/>
            <a:chExt cx="820" cy="560"/>
          </a:xfrm>
        </p:grpSpPr>
        <p:sp>
          <p:nvSpPr>
            <p:cNvPr id="28692" name="Freeform 20"/>
            <p:cNvSpPr>
              <a:spLocks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1855" y="2395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1</a:t>
              </a:r>
              <a:endParaRPr lang="en-US" sz="1400" b="1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17550" y="2382838"/>
            <a:ext cx="1323975" cy="985837"/>
            <a:chOff x="452" y="1501"/>
            <a:chExt cx="834" cy="621"/>
          </a:xfrm>
        </p:grpSpPr>
        <p:sp>
          <p:nvSpPr>
            <p:cNvPr id="28690" name="Freeform 23"/>
            <p:cNvSpPr>
              <a:spLocks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24"/>
            <p:cNvSpPr>
              <a:spLocks noChangeArrowheads="1"/>
            </p:cNvSpPr>
            <p:nvPr/>
          </p:nvSpPr>
          <p:spPr bwMode="auto">
            <a:xfrm>
              <a:off x="944" y="150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2</a:t>
              </a:r>
              <a:endParaRPr lang="en-US" sz="1400" b="1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03225" y="1622425"/>
            <a:ext cx="3659188" cy="3460750"/>
            <a:chOff x="254" y="1022"/>
            <a:chExt cx="2305" cy="2180"/>
          </a:xfrm>
        </p:grpSpPr>
        <p:sp>
          <p:nvSpPr>
            <p:cNvPr id="28688" name="Rectangle 26"/>
            <p:cNvSpPr>
              <a:spLocks noChangeArrowheads="1"/>
            </p:cNvSpPr>
            <p:nvPr/>
          </p:nvSpPr>
          <p:spPr bwMode="auto">
            <a:xfrm>
              <a:off x="564" y="1148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5</a:t>
              </a:r>
              <a:endParaRPr lang="en-US" sz="1400" b="1"/>
            </a:p>
          </p:txBody>
        </p:sp>
        <p:sp>
          <p:nvSpPr>
            <p:cNvPr id="28689" name="Freeform 27"/>
            <p:cNvSpPr>
              <a:spLocks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31988" y="3101975"/>
            <a:ext cx="1800225" cy="1720850"/>
            <a:chOff x="1217" y="1954"/>
            <a:chExt cx="1134" cy="1084"/>
          </a:xfrm>
        </p:grpSpPr>
        <p:sp>
          <p:nvSpPr>
            <p:cNvPr id="28686" name="Rectangle 29"/>
            <p:cNvSpPr>
              <a:spLocks noChangeArrowheads="1"/>
            </p:cNvSpPr>
            <p:nvPr/>
          </p:nvSpPr>
          <p:spPr bwMode="auto">
            <a:xfrm>
              <a:off x="1665" y="281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3</a:t>
              </a:r>
              <a:endParaRPr lang="en-US" sz="1400" b="1"/>
            </a:p>
          </p:txBody>
        </p:sp>
        <p:sp>
          <p:nvSpPr>
            <p:cNvPr id="28687" name="Freeform 30"/>
            <p:cNvSpPr>
              <a:spLocks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93888" y="1922463"/>
            <a:ext cx="1933575" cy="3097212"/>
            <a:chOff x="1193" y="1211"/>
            <a:chExt cx="1218" cy="1951"/>
          </a:xfrm>
        </p:grpSpPr>
        <p:sp>
          <p:nvSpPr>
            <p:cNvPr id="28684" name="Rectangle 32"/>
            <p:cNvSpPr>
              <a:spLocks noChangeArrowheads="1"/>
            </p:cNvSpPr>
            <p:nvPr/>
          </p:nvSpPr>
          <p:spPr bwMode="auto">
            <a:xfrm>
              <a:off x="1602" y="1211"/>
              <a:ext cx="1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4</a:t>
              </a:r>
              <a:endParaRPr lang="en-US" sz="1400" b="1"/>
            </a:p>
          </p:txBody>
        </p:sp>
        <p:sp>
          <p:nvSpPr>
            <p:cNvPr id="28685" name="Freeform 33"/>
            <p:cNvSpPr>
              <a:spLocks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Average-link clustering: discussion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3100" smtClean="0"/>
              <a:t>Compromise between Single and Complete Link</a:t>
            </a:r>
          </a:p>
          <a:p>
            <a:pPr marL="533400" indent="-533400" eaLnBrk="1" hangingPunct="1"/>
            <a:endParaRPr lang="en-US" sz="3100" smtClean="0"/>
          </a:p>
          <a:p>
            <a:pPr marL="533400" indent="-533400" eaLnBrk="1" hangingPunct="1"/>
            <a:r>
              <a:rPr lang="en-US" sz="3100" smtClean="0"/>
              <a:t>Strengths</a:t>
            </a:r>
          </a:p>
          <a:p>
            <a:pPr marL="914400" lvl="1" indent="-457200" eaLnBrk="1" hangingPunct="1"/>
            <a:r>
              <a:rPr lang="en-US" sz="2700" smtClean="0"/>
              <a:t>Less susceptible to noise and outliers</a:t>
            </a:r>
          </a:p>
          <a:p>
            <a:pPr marL="533400" indent="-533400" eaLnBrk="1" hangingPunct="1"/>
            <a:endParaRPr lang="en-US" sz="3100" smtClean="0"/>
          </a:p>
          <a:p>
            <a:pPr marL="533400" indent="-533400" eaLnBrk="1" hangingPunct="1"/>
            <a:r>
              <a:rPr lang="en-US" sz="3100" smtClean="0"/>
              <a:t>Limitations</a:t>
            </a:r>
          </a:p>
          <a:p>
            <a:pPr marL="914400" lvl="1" indent="-457200" eaLnBrk="1" hangingPunct="1"/>
            <a:r>
              <a:rPr lang="en-US" sz="2700" smtClean="0"/>
              <a:t>Biased towards globular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Centroid distance </a:t>
            </a:r>
            <a:r>
              <a:rPr lang="en-US" smtClean="0"/>
              <a:t>between clusters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baseline="-25000" smtClean="0"/>
              <a:t> </a:t>
            </a:r>
            <a:r>
              <a:rPr lang="en-US" smtClean="0"/>
              <a:t>is the distance between the centroid </a:t>
            </a:r>
            <a:r>
              <a:rPr lang="en-US" b="1" smtClean="0">
                <a:solidFill>
                  <a:schemeClr val="accent1"/>
                </a:solidFill>
              </a:rPr>
              <a:t>r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of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i</a:t>
            </a:r>
            <a:r>
              <a:rPr lang="en-US" smtClean="0"/>
              <a:t> and the centroid </a:t>
            </a:r>
            <a:r>
              <a:rPr lang="en-US" b="1" smtClean="0">
                <a:solidFill>
                  <a:schemeClr val="accent1"/>
                </a:solidFill>
              </a:rPr>
              <a:t>r</a:t>
            </a:r>
            <a:r>
              <a:rPr lang="en-US" b="1" baseline="-25000" smtClean="0">
                <a:solidFill>
                  <a:schemeClr val="accent1"/>
                </a:solidFill>
              </a:rPr>
              <a:t>j</a:t>
            </a:r>
            <a:r>
              <a:rPr lang="en-US" smtClean="0"/>
              <a:t> of </a:t>
            </a:r>
            <a:r>
              <a:rPr lang="en-US" b="1" smtClean="0">
                <a:solidFill>
                  <a:schemeClr val="accent1"/>
                </a:solidFill>
              </a:rPr>
              <a:t>C</a:t>
            </a:r>
            <a:r>
              <a:rPr lang="en-US" b="1" baseline="-25000" smtClean="0">
                <a:solidFill>
                  <a:schemeClr val="accent1"/>
                </a:solidFill>
              </a:rPr>
              <a:t>j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901950" y="3675063"/>
          <a:ext cx="3727450" cy="592137"/>
        </p:xfrm>
        <a:graphic>
          <a:graphicData uri="http://schemas.openxmlformats.org/presentationml/2006/ole">
            <p:oleObj spid="_x0000_s12290" name="Equation" r:id="rId3" imgW="1549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between two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Ward’s distance </a:t>
            </a:r>
            <a:r>
              <a:rPr lang="en-US" dirty="0" smtClean="0"/>
              <a:t>between clusters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is the </a:t>
            </a:r>
            <a:r>
              <a:rPr lang="en-US" b="1" i="1" dirty="0" smtClean="0"/>
              <a:t>difference</a:t>
            </a:r>
            <a:r>
              <a:rPr lang="en-US" dirty="0" smtClean="0"/>
              <a:t> between the </a:t>
            </a:r>
            <a:r>
              <a:rPr lang="en-US" b="1" i="1" dirty="0" smtClean="0"/>
              <a:t>total within cluster sum of squares for the two clusters separately</a:t>
            </a:r>
            <a:r>
              <a:rPr lang="en-US" dirty="0" smtClean="0"/>
              <a:t>, and the </a:t>
            </a:r>
            <a:r>
              <a:rPr lang="en-US" b="1" i="1" dirty="0" smtClean="0"/>
              <a:t>within cluster sum of squares resulting from merging the two clusters </a:t>
            </a:r>
            <a:r>
              <a:rPr lang="en-US" dirty="0" smtClean="0"/>
              <a:t>in cluster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chemeClr val="accent1"/>
                </a:solidFill>
              </a:rPr>
              <a:t>r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r>
              <a:rPr lang="en-US" dirty="0" smtClean="0"/>
              <a:t>: </a:t>
            </a:r>
            <a:r>
              <a:rPr lang="en-US" dirty="0" err="1" smtClean="0"/>
              <a:t>centroid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chemeClr val="accent1"/>
                </a:solidFill>
              </a:rPr>
              <a:t>C</a:t>
            </a:r>
            <a:r>
              <a:rPr lang="en-US" b="1" baseline="-25000" dirty="0" err="1" smtClean="0">
                <a:solidFill>
                  <a:schemeClr val="accent1"/>
                </a:solidFill>
              </a:rPr>
              <a:t>ij</a:t>
            </a:r>
            <a:endParaRPr lang="en-US" b="1" baseline="-25000" dirty="0" smtClean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447800" y="3581400"/>
          <a:ext cx="6826250" cy="990600"/>
        </p:xfrm>
        <a:graphic>
          <a:graphicData uri="http://schemas.openxmlformats.org/presentationml/2006/ole">
            <p:oleObj spid="_x0000_s13314" name="Equation" r:id="rId3" imgW="3085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Ward’s distance for clusters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smtClean="0"/>
              <a:t>Similar to group average and centroid distance</a:t>
            </a:r>
          </a:p>
          <a:p>
            <a:pPr lvl="4" eaLnBrk="1" hangingPunct="1"/>
            <a:endParaRPr lang="en-US" smtClean="0"/>
          </a:p>
          <a:p>
            <a:pPr marL="292100" indent="-292100" eaLnBrk="1" hangingPunct="1"/>
            <a:r>
              <a:rPr lang="en-US" smtClean="0"/>
              <a:t>Less susceptible to noise and outliers</a:t>
            </a:r>
          </a:p>
          <a:p>
            <a:pPr lvl="4" eaLnBrk="1" hangingPunct="1"/>
            <a:endParaRPr lang="en-US" smtClean="0"/>
          </a:p>
          <a:p>
            <a:pPr marL="292100" indent="-292100" eaLnBrk="1" hangingPunct="1"/>
            <a:r>
              <a:rPr lang="en-US" smtClean="0"/>
              <a:t>Biased towards globular clusters</a:t>
            </a:r>
          </a:p>
          <a:p>
            <a:pPr lvl="4" eaLnBrk="1" hangingPunct="1"/>
            <a:endParaRPr lang="en-US" smtClean="0"/>
          </a:p>
          <a:p>
            <a:pPr marL="292100" indent="-292100" eaLnBrk="1" hangingPunct="1"/>
            <a:r>
              <a:rPr lang="en-US" smtClean="0"/>
              <a:t>Hierarchical analogue of k-means</a:t>
            </a:r>
          </a:p>
          <a:p>
            <a:pPr marL="800100" lvl="1" indent="-342900" eaLnBrk="1" hangingPunct="1"/>
            <a:r>
              <a:rPr lang="en-US" smtClean="0"/>
              <a:t>Can be used to initialize k-means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Strengths of Hierarchical Clustering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smtClean="0"/>
              <a:t>No assumptions on the number of clusters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US" smtClean="0"/>
              <a:t>Any desired number of clusters can be obtained by ‘cutting’ the dendogram at the proper level</a:t>
            </a:r>
          </a:p>
          <a:p>
            <a:pPr marL="292100" indent="-2921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292100" indent="-292100" eaLnBrk="1" hangingPunct="1">
              <a:lnSpc>
                <a:spcPct val="90000"/>
              </a:lnSpc>
            </a:pPr>
            <a:r>
              <a:rPr lang="en-US" smtClean="0"/>
              <a:t>Hierarchical clusterings may correspond to meaningful taxonomies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US" smtClean="0"/>
              <a:t>Example in biological sciences (e.g., phylogeny reconstruction, etc), web (e.g., product catalogs)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/>
          <a:lstStyle/>
          <a:p>
            <a:pPr eaLnBrk="1" hangingPunct="1"/>
            <a:r>
              <a:rPr lang="en-US" sz="3600" smtClean="0"/>
              <a:t>Hierarchical Clustering: Comparison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5325" y="49530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Group Average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30725" y="45720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Ward’s Method</a:t>
            </a:r>
          </a:p>
        </p:txBody>
      </p:sp>
      <p:grpSp>
        <p:nvGrpSpPr>
          <p:cNvPr id="31749" name="Group 5"/>
          <p:cNvGrpSpPr>
            <a:grpSpLocks noChangeAspect="1"/>
          </p:cNvGrpSpPr>
          <p:nvPr/>
        </p:nvGrpSpPr>
        <p:grpSpPr bwMode="auto">
          <a:xfrm>
            <a:off x="6270625" y="4132263"/>
            <a:ext cx="1858963" cy="1693862"/>
            <a:chOff x="509" y="1253"/>
            <a:chExt cx="1776" cy="1618"/>
          </a:xfrm>
        </p:grpSpPr>
        <p:sp>
          <p:nvSpPr>
            <p:cNvPr id="31851" name="Freeform 6"/>
            <p:cNvSpPr>
              <a:spLocks noChangeAspect="1"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2" name="Freeform 7"/>
            <p:cNvSpPr>
              <a:spLocks noChangeAspect="1"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3" name="Freeform 8"/>
            <p:cNvSpPr>
              <a:spLocks noChangeAspect="1"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4" name="Freeform 9"/>
            <p:cNvSpPr>
              <a:spLocks noChangeAspect="1"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5" name="Freeform 10"/>
            <p:cNvSpPr>
              <a:spLocks noChangeAspect="1"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6" name="Freeform 11"/>
            <p:cNvSpPr>
              <a:spLocks noChangeAspect="1"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7" name="Rectangle 12"/>
            <p:cNvSpPr>
              <a:spLocks noChangeAspect="1" noChangeArrowheads="1"/>
            </p:cNvSpPr>
            <p:nvPr/>
          </p:nvSpPr>
          <p:spPr bwMode="auto">
            <a:xfrm>
              <a:off x="1909" y="1253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 b="1"/>
            </a:p>
          </p:txBody>
        </p:sp>
        <p:sp>
          <p:nvSpPr>
            <p:cNvPr id="31858" name="Rectangle 13"/>
            <p:cNvSpPr>
              <a:spLocks noChangeAspect="1" noChangeArrowheads="1"/>
            </p:cNvSpPr>
            <p:nvPr/>
          </p:nvSpPr>
          <p:spPr bwMode="auto">
            <a:xfrm>
              <a:off x="1163" y="1832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600" b="1"/>
            </a:p>
          </p:txBody>
        </p:sp>
        <p:sp>
          <p:nvSpPr>
            <p:cNvPr id="31859" name="Rectangle 14"/>
            <p:cNvSpPr>
              <a:spLocks noChangeAspect="1" noChangeArrowheads="1"/>
            </p:cNvSpPr>
            <p:nvPr/>
          </p:nvSpPr>
          <p:spPr bwMode="auto">
            <a:xfrm>
              <a:off x="1733" y="2122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600" b="1"/>
            </a:p>
          </p:txBody>
        </p:sp>
        <p:sp>
          <p:nvSpPr>
            <p:cNvPr id="31860" name="Rectangle 15"/>
            <p:cNvSpPr>
              <a:spLocks noChangeAspect="1" noChangeArrowheads="1"/>
            </p:cNvSpPr>
            <p:nvPr/>
          </p:nvSpPr>
          <p:spPr bwMode="auto">
            <a:xfrm>
              <a:off x="1379" y="2638"/>
              <a:ext cx="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600" b="1"/>
            </a:p>
          </p:txBody>
        </p:sp>
        <p:sp>
          <p:nvSpPr>
            <p:cNvPr id="31861" name="Rectangle 16"/>
            <p:cNvSpPr>
              <a:spLocks noChangeAspect="1" noChangeArrowheads="1"/>
            </p:cNvSpPr>
            <p:nvPr/>
          </p:nvSpPr>
          <p:spPr bwMode="auto">
            <a:xfrm>
              <a:off x="630" y="1720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600" b="1"/>
            </a:p>
          </p:txBody>
        </p:sp>
        <p:sp>
          <p:nvSpPr>
            <p:cNvPr id="31862" name="Rectangle 17"/>
            <p:cNvSpPr>
              <a:spLocks noChangeAspect="1" noChangeArrowheads="1"/>
            </p:cNvSpPr>
            <p:nvPr/>
          </p:nvSpPr>
          <p:spPr bwMode="auto">
            <a:xfrm>
              <a:off x="2188" y="2173"/>
              <a:ext cx="9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600" b="1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7324725" y="4979988"/>
            <a:ext cx="857250" cy="592137"/>
            <a:chOff x="1515" y="2062"/>
            <a:chExt cx="820" cy="566"/>
          </a:xfrm>
        </p:grpSpPr>
        <p:sp>
          <p:nvSpPr>
            <p:cNvPr id="31849" name="Freeform 19"/>
            <p:cNvSpPr>
              <a:spLocks noChangeAspect="1"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0" name="Rectangle 20"/>
            <p:cNvSpPr>
              <a:spLocks noChangeAspect="1" noChangeArrowheads="1"/>
            </p:cNvSpPr>
            <p:nvPr/>
          </p:nvSpPr>
          <p:spPr bwMode="auto">
            <a:xfrm>
              <a:off x="1855" y="2394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</a:t>
              </a:r>
              <a:endParaRPr lang="en-US" sz="1600" b="1"/>
            </a:p>
          </p:txBody>
        </p:sp>
      </p:grpSp>
      <p:grpSp>
        <p:nvGrpSpPr>
          <p:cNvPr id="4" name="Group 21"/>
          <p:cNvGrpSpPr>
            <a:grpSpLocks noChangeAspect="1"/>
          </p:cNvGrpSpPr>
          <p:nvPr/>
        </p:nvGrpSpPr>
        <p:grpSpPr bwMode="auto">
          <a:xfrm>
            <a:off x="6211888" y="4392613"/>
            <a:ext cx="873125" cy="649287"/>
            <a:chOff x="452" y="1501"/>
            <a:chExt cx="834" cy="621"/>
          </a:xfrm>
        </p:grpSpPr>
        <p:sp>
          <p:nvSpPr>
            <p:cNvPr id="31847" name="Freeform 22"/>
            <p:cNvSpPr>
              <a:spLocks noChangeAspect="1"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8" name="Rectangle 23"/>
            <p:cNvSpPr>
              <a:spLocks noChangeAspect="1" noChangeArrowheads="1"/>
            </p:cNvSpPr>
            <p:nvPr/>
          </p:nvSpPr>
          <p:spPr bwMode="auto">
            <a:xfrm>
              <a:off x="943" y="1501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2</a:t>
              </a:r>
              <a:endParaRPr lang="en-US" sz="1600" b="1"/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6003925" y="3890963"/>
            <a:ext cx="2413000" cy="2281237"/>
            <a:chOff x="254" y="1022"/>
            <a:chExt cx="2305" cy="2180"/>
          </a:xfrm>
        </p:grpSpPr>
        <p:sp>
          <p:nvSpPr>
            <p:cNvPr id="31845" name="Rectangle 25"/>
            <p:cNvSpPr>
              <a:spLocks noChangeAspect="1" noChangeArrowheads="1"/>
            </p:cNvSpPr>
            <p:nvPr/>
          </p:nvSpPr>
          <p:spPr bwMode="auto">
            <a:xfrm>
              <a:off x="563" y="1148"/>
              <a:ext cx="1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5</a:t>
              </a:r>
              <a:endParaRPr lang="en-US" sz="1600" b="1"/>
            </a:p>
          </p:txBody>
        </p:sp>
        <p:sp>
          <p:nvSpPr>
            <p:cNvPr id="31846" name="Freeform 26"/>
            <p:cNvSpPr>
              <a:spLocks noChangeAspect="1"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 noChangeAspect="1"/>
          </p:cNvGrpSpPr>
          <p:nvPr/>
        </p:nvGrpSpPr>
        <p:grpSpPr bwMode="auto">
          <a:xfrm>
            <a:off x="7011988" y="4865688"/>
            <a:ext cx="1187450" cy="1141412"/>
            <a:chOff x="1217" y="1954"/>
            <a:chExt cx="1134" cy="1090"/>
          </a:xfrm>
        </p:grpSpPr>
        <p:sp>
          <p:nvSpPr>
            <p:cNvPr id="31843" name="Rectangle 28"/>
            <p:cNvSpPr>
              <a:spLocks noChangeAspect="1" noChangeArrowheads="1"/>
            </p:cNvSpPr>
            <p:nvPr/>
          </p:nvSpPr>
          <p:spPr bwMode="auto">
            <a:xfrm>
              <a:off x="1666" y="2811"/>
              <a:ext cx="1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3</a:t>
              </a:r>
              <a:endParaRPr lang="en-US" sz="1600" b="1"/>
            </a:p>
          </p:txBody>
        </p:sp>
        <p:sp>
          <p:nvSpPr>
            <p:cNvPr id="31844" name="Freeform 29"/>
            <p:cNvSpPr>
              <a:spLocks noChangeAspect="1"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 noChangeAspect="1"/>
          </p:cNvGrpSpPr>
          <p:nvPr/>
        </p:nvGrpSpPr>
        <p:grpSpPr bwMode="auto">
          <a:xfrm>
            <a:off x="6986588" y="4089400"/>
            <a:ext cx="1274762" cy="2041525"/>
            <a:chOff x="1193" y="1212"/>
            <a:chExt cx="1218" cy="1950"/>
          </a:xfrm>
        </p:grpSpPr>
        <p:sp>
          <p:nvSpPr>
            <p:cNvPr id="31841" name="Rectangle 31"/>
            <p:cNvSpPr>
              <a:spLocks noChangeAspect="1" noChangeArrowheads="1"/>
            </p:cNvSpPr>
            <p:nvPr/>
          </p:nvSpPr>
          <p:spPr bwMode="auto">
            <a:xfrm>
              <a:off x="1603" y="1212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4</a:t>
              </a:r>
              <a:endParaRPr lang="en-US" sz="1600" b="1"/>
            </a:p>
          </p:txBody>
        </p:sp>
        <p:sp>
          <p:nvSpPr>
            <p:cNvPr id="31842" name="Freeform 32"/>
            <p:cNvSpPr>
              <a:spLocks noChangeAspect="1"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5" name="Text Box 33"/>
          <p:cNvSpPr txBox="1">
            <a:spLocks noChangeArrowheads="1"/>
          </p:cNvSpPr>
          <p:nvPr/>
        </p:nvSpPr>
        <p:spPr bwMode="auto">
          <a:xfrm>
            <a:off x="3387725" y="21336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MIN</a:t>
            </a:r>
          </a:p>
        </p:txBody>
      </p:sp>
      <p:sp>
        <p:nvSpPr>
          <p:cNvPr id="31756" name="Text Box 34"/>
          <p:cNvSpPr txBox="1">
            <a:spLocks noChangeArrowheads="1"/>
          </p:cNvSpPr>
          <p:nvPr/>
        </p:nvSpPr>
        <p:spPr bwMode="auto">
          <a:xfrm>
            <a:off x="5292725" y="2133600"/>
            <a:ext cx="1752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MAX</a:t>
            </a:r>
          </a:p>
        </p:txBody>
      </p:sp>
      <p:grpSp>
        <p:nvGrpSpPr>
          <p:cNvPr id="31757" name="Group 35"/>
          <p:cNvGrpSpPr>
            <a:grpSpLocks noChangeAspect="1"/>
          </p:cNvGrpSpPr>
          <p:nvPr/>
        </p:nvGrpSpPr>
        <p:grpSpPr bwMode="auto">
          <a:xfrm>
            <a:off x="954088" y="4044950"/>
            <a:ext cx="1978025" cy="1795463"/>
            <a:chOff x="438" y="1309"/>
            <a:chExt cx="1937" cy="1757"/>
          </a:xfrm>
        </p:grpSpPr>
        <p:sp>
          <p:nvSpPr>
            <p:cNvPr id="31829" name="Freeform 36"/>
            <p:cNvSpPr>
              <a:spLocks noChangeAspect="1"/>
            </p:cNvSpPr>
            <p:nvPr/>
          </p:nvSpPr>
          <p:spPr bwMode="auto">
            <a:xfrm>
              <a:off x="1038" y="2002"/>
              <a:ext cx="88" cy="87"/>
            </a:xfrm>
            <a:custGeom>
              <a:avLst/>
              <a:gdLst>
                <a:gd name="T0" fmla="*/ 0 w 88"/>
                <a:gd name="T1" fmla="*/ 43 h 87"/>
                <a:gd name="T2" fmla="*/ 4 w 88"/>
                <a:gd name="T3" fmla="*/ 26 h 87"/>
                <a:gd name="T4" fmla="*/ 13 w 88"/>
                <a:gd name="T5" fmla="*/ 13 h 87"/>
                <a:gd name="T6" fmla="*/ 28 w 88"/>
                <a:gd name="T7" fmla="*/ 2 h 87"/>
                <a:gd name="T8" fmla="*/ 45 w 88"/>
                <a:gd name="T9" fmla="*/ 0 h 87"/>
                <a:gd name="T10" fmla="*/ 62 w 88"/>
                <a:gd name="T11" fmla="*/ 2 h 87"/>
                <a:gd name="T12" fmla="*/ 75 w 88"/>
                <a:gd name="T13" fmla="*/ 13 h 87"/>
                <a:gd name="T14" fmla="*/ 86 w 88"/>
                <a:gd name="T15" fmla="*/ 26 h 87"/>
                <a:gd name="T16" fmla="*/ 88 w 88"/>
                <a:gd name="T17" fmla="*/ 43 h 87"/>
                <a:gd name="T18" fmla="*/ 86 w 88"/>
                <a:gd name="T19" fmla="*/ 61 h 87"/>
                <a:gd name="T20" fmla="*/ 75 w 88"/>
                <a:gd name="T21" fmla="*/ 74 h 87"/>
                <a:gd name="T22" fmla="*/ 62 w 88"/>
                <a:gd name="T23" fmla="*/ 84 h 87"/>
                <a:gd name="T24" fmla="*/ 45 w 88"/>
                <a:gd name="T25" fmla="*/ 87 h 87"/>
                <a:gd name="T26" fmla="*/ 28 w 88"/>
                <a:gd name="T27" fmla="*/ 84 h 87"/>
                <a:gd name="T28" fmla="*/ 13 w 88"/>
                <a:gd name="T29" fmla="*/ 74 h 87"/>
                <a:gd name="T30" fmla="*/ 4 w 88"/>
                <a:gd name="T31" fmla="*/ 61 h 87"/>
                <a:gd name="T32" fmla="*/ 0 w 88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7"/>
                <a:gd name="T53" fmla="*/ 88 w 88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6" y="26"/>
                  </a:lnTo>
                  <a:lnTo>
                    <a:pt x="88" y="43"/>
                  </a:lnTo>
                  <a:lnTo>
                    <a:pt x="86" y="61"/>
                  </a:lnTo>
                  <a:lnTo>
                    <a:pt x="75" y="74"/>
                  </a:lnTo>
                  <a:lnTo>
                    <a:pt x="62" y="84"/>
                  </a:lnTo>
                  <a:lnTo>
                    <a:pt x="45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0" name="Freeform 37"/>
            <p:cNvSpPr>
              <a:spLocks noChangeAspect="1"/>
            </p:cNvSpPr>
            <p:nvPr/>
          </p:nvSpPr>
          <p:spPr bwMode="auto">
            <a:xfrm>
              <a:off x="1860" y="1361"/>
              <a:ext cx="89" cy="88"/>
            </a:xfrm>
            <a:custGeom>
              <a:avLst/>
              <a:gdLst>
                <a:gd name="T0" fmla="*/ 0 w 89"/>
                <a:gd name="T1" fmla="*/ 43 h 88"/>
                <a:gd name="T2" fmla="*/ 4 w 89"/>
                <a:gd name="T3" fmla="*/ 26 h 88"/>
                <a:gd name="T4" fmla="*/ 13 w 89"/>
                <a:gd name="T5" fmla="*/ 13 h 88"/>
                <a:gd name="T6" fmla="*/ 28 w 89"/>
                <a:gd name="T7" fmla="*/ 2 h 88"/>
                <a:gd name="T8" fmla="*/ 45 w 89"/>
                <a:gd name="T9" fmla="*/ 0 h 88"/>
                <a:gd name="T10" fmla="*/ 63 w 89"/>
                <a:gd name="T11" fmla="*/ 2 h 88"/>
                <a:gd name="T12" fmla="*/ 76 w 89"/>
                <a:gd name="T13" fmla="*/ 13 h 88"/>
                <a:gd name="T14" fmla="*/ 86 w 89"/>
                <a:gd name="T15" fmla="*/ 26 h 88"/>
                <a:gd name="T16" fmla="*/ 89 w 89"/>
                <a:gd name="T17" fmla="*/ 43 h 88"/>
                <a:gd name="T18" fmla="*/ 86 w 89"/>
                <a:gd name="T19" fmla="*/ 60 h 88"/>
                <a:gd name="T20" fmla="*/ 76 w 89"/>
                <a:gd name="T21" fmla="*/ 76 h 88"/>
                <a:gd name="T22" fmla="*/ 63 w 89"/>
                <a:gd name="T23" fmla="*/ 84 h 88"/>
                <a:gd name="T24" fmla="*/ 45 w 89"/>
                <a:gd name="T25" fmla="*/ 88 h 88"/>
                <a:gd name="T26" fmla="*/ 28 w 89"/>
                <a:gd name="T27" fmla="*/ 84 h 88"/>
                <a:gd name="T28" fmla="*/ 13 w 89"/>
                <a:gd name="T29" fmla="*/ 76 h 88"/>
                <a:gd name="T30" fmla="*/ 4 w 89"/>
                <a:gd name="T31" fmla="*/ 60 h 88"/>
                <a:gd name="T32" fmla="*/ 0 w 89"/>
                <a:gd name="T33" fmla="*/ 43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6" y="26"/>
                  </a:lnTo>
                  <a:lnTo>
                    <a:pt x="89" y="43"/>
                  </a:lnTo>
                  <a:lnTo>
                    <a:pt x="86" y="60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8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1" name="Freeform 38"/>
            <p:cNvSpPr>
              <a:spLocks noChangeAspect="1"/>
            </p:cNvSpPr>
            <p:nvPr/>
          </p:nvSpPr>
          <p:spPr bwMode="auto">
            <a:xfrm>
              <a:off x="1260" y="2875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2 h 88"/>
                <a:gd name="T6" fmla="*/ 29 w 89"/>
                <a:gd name="T7" fmla="*/ 4 h 88"/>
                <a:gd name="T8" fmla="*/ 46 w 89"/>
                <a:gd name="T9" fmla="*/ 0 h 88"/>
                <a:gd name="T10" fmla="*/ 63 w 89"/>
                <a:gd name="T11" fmla="*/ 4 h 88"/>
                <a:gd name="T12" fmla="*/ 76 w 89"/>
                <a:gd name="T13" fmla="*/ 12 h 88"/>
                <a:gd name="T14" fmla="*/ 87 w 89"/>
                <a:gd name="T15" fmla="*/ 28 h 88"/>
                <a:gd name="T16" fmla="*/ 89 w 89"/>
                <a:gd name="T17" fmla="*/ 45 h 88"/>
                <a:gd name="T18" fmla="*/ 87 w 89"/>
                <a:gd name="T19" fmla="*/ 62 h 88"/>
                <a:gd name="T20" fmla="*/ 76 w 89"/>
                <a:gd name="T21" fmla="*/ 75 h 88"/>
                <a:gd name="T22" fmla="*/ 63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2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3" y="4"/>
                  </a:lnTo>
                  <a:lnTo>
                    <a:pt x="76" y="12"/>
                  </a:lnTo>
                  <a:lnTo>
                    <a:pt x="87" y="28"/>
                  </a:lnTo>
                  <a:lnTo>
                    <a:pt x="89" y="45"/>
                  </a:lnTo>
                  <a:lnTo>
                    <a:pt x="87" y="62"/>
                  </a:lnTo>
                  <a:lnTo>
                    <a:pt x="76" y="75"/>
                  </a:lnTo>
                  <a:lnTo>
                    <a:pt x="63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Freeform 39"/>
            <p:cNvSpPr>
              <a:spLocks noChangeAspect="1"/>
            </p:cNvSpPr>
            <p:nvPr/>
          </p:nvSpPr>
          <p:spPr bwMode="auto">
            <a:xfrm>
              <a:off x="438" y="1875"/>
              <a:ext cx="87" cy="88"/>
            </a:xfrm>
            <a:custGeom>
              <a:avLst/>
              <a:gdLst>
                <a:gd name="T0" fmla="*/ 0 w 87"/>
                <a:gd name="T1" fmla="*/ 45 h 88"/>
                <a:gd name="T2" fmla="*/ 2 w 87"/>
                <a:gd name="T3" fmla="*/ 28 h 88"/>
                <a:gd name="T4" fmla="*/ 11 w 87"/>
                <a:gd name="T5" fmla="*/ 13 h 88"/>
                <a:gd name="T6" fmla="*/ 26 w 87"/>
                <a:gd name="T7" fmla="*/ 4 h 88"/>
                <a:gd name="T8" fmla="*/ 44 w 87"/>
                <a:gd name="T9" fmla="*/ 0 h 88"/>
                <a:gd name="T10" fmla="*/ 61 w 87"/>
                <a:gd name="T11" fmla="*/ 4 h 88"/>
                <a:gd name="T12" fmla="*/ 74 w 87"/>
                <a:gd name="T13" fmla="*/ 13 h 88"/>
                <a:gd name="T14" fmla="*/ 85 w 87"/>
                <a:gd name="T15" fmla="*/ 28 h 88"/>
                <a:gd name="T16" fmla="*/ 87 w 87"/>
                <a:gd name="T17" fmla="*/ 45 h 88"/>
                <a:gd name="T18" fmla="*/ 85 w 87"/>
                <a:gd name="T19" fmla="*/ 62 h 88"/>
                <a:gd name="T20" fmla="*/ 74 w 87"/>
                <a:gd name="T21" fmla="*/ 75 h 88"/>
                <a:gd name="T22" fmla="*/ 61 w 87"/>
                <a:gd name="T23" fmla="*/ 86 h 88"/>
                <a:gd name="T24" fmla="*/ 44 w 87"/>
                <a:gd name="T25" fmla="*/ 88 h 88"/>
                <a:gd name="T26" fmla="*/ 26 w 87"/>
                <a:gd name="T27" fmla="*/ 86 h 88"/>
                <a:gd name="T28" fmla="*/ 11 w 87"/>
                <a:gd name="T29" fmla="*/ 75 h 88"/>
                <a:gd name="T30" fmla="*/ 2 w 87"/>
                <a:gd name="T31" fmla="*/ 62 h 88"/>
                <a:gd name="T32" fmla="*/ 0 w 87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8"/>
                <a:gd name="T53" fmla="*/ 87 w 87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8">
                  <a:moveTo>
                    <a:pt x="0" y="45"/>
                  </a:moveTo>
                  <a:lnTo>
                    <a:pt x="2" y="28"/>
                  </a:lnTo>
                  <a:lnTo>
                    <a:pt x="11" y="13"/>
                  </a:lnTo>
                  <a:lnTo>
                    <a:pt x="26" y="4"/>
                  </a:lnTo>
                  <a:lnTo>
                    <a:pt x="44" y="0"/>
                  </a:lnTo>
                  <a:lnTo>
                    <a:pt x="61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5"/>
                  </a:lnTo>
                  <a:lnTo>
                    <a:pt x="61" y="86"/>
                  </a:lnTo>
                  <a:lnTo>
                    <a:pt x="44" y="88"/>
                  </a:lnTo>
                  <a:lnTo>
                    <a:pt x="26" y="86"/>
                  </a:lnTo>
                  <a:lnTo>
                    <a:pt x="11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Freeform 40"/>
            <p:cNvSpPr>
              <a:spLocks noChangeAspect="1"/>
            </p:cNvSpPr>
            <p:nvPr/>
          </p:nvSpPr>
          <p:spPr bwMode="auto">
            <a:xfrm>
              <a:off x="1617" y="2309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3 h 88"/>
                <a:gd name="T6" fmla="*/ 29 w 89"/>
                <a:gd name="T7" fmla="*/ 4 h 88"/>
                <a:gd name="T8" fmla="*/ 46 w 89"/>
                <a:gd name="T9" fmla="*/ 0 h 88"/>
                <a:gd name="T10" fmla="*/ 61 w 89"/>
                <a:gd name="T11" fmla="*/ 4 h 88"/>
                <a:gd name="T12" fmla="*/ 76 w 89"/>
                <a:gd name="T13" fmla="*/ 13 h 88"/>
                <a:gd name="T14" fmla="*/ 85 w 89"/>
                <a:gd name="T15" fmla="*/ 28 h 88"/>
                <a:gd name="T16" fmla="*/ 89 w 89"/>
                <a:gd name="T17" fmla="*/ 45 h 88"/>
                <a:gd name="T18" fmla="*/ 85 w 89"/>
                <a:gd name="T19" fmla="*/ 62 h 88"/>
                <a:gd name="T20" fmla="*/ 76 w 89"/>
                <a:gd name="T21" fmla="*/ 75 h 88"/>
                <a:gd name="T22" fmla="*/ 61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3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1" y="4"/>
                  </a:lnTo>
                  <a:lnTo>
                    <a:pt x="76" y="13"/>
                  </a:lnTo>
                  <a:lnTo>
                    <a:pt x="85" y="28"/>
                  </a:lnTo>
                  <a:lnTo>
                    <a:pt x="89" y="45"/>
                  </a:lnTo>
                  <a:lnTo>
                    <a:pt x="85" y="62"/>
                  </a:lnTo>
                  <a:lnTo>
                    <a:pt x="76" y="75"/>
                  </a:lnTo>
                  <a:lnTo>
                    <a:pt x="61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Freeform 41"/>
            <p:cNvSpPr>
              <a:spLocks noChangeAspect="1"/>
            </p:cNvSpPr>
            <p:nvPr/>
          </p:nvSpPr>
          <p:spPr bwMode="auto">
            <a:xfrm>
              <a:off x="2100" y="2369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5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5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5" name="Rectangle 42"/>
            <p:cNvSpPr>
              <a:spLocks noChangeAspect="1" noChangeArrowheads="1"/>
            </p:cNvSpPr>
            <p:nvPr/>
          </p:nvSpPr>
          <p:spPr bwMode="auto">
            <a:xfrm>
              <a:off x="1971" y="1309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 b="1"/>
            </a:p>
          </p:txBody>
        </p:sp>
        <p:sp>
          <p:nvSpPr>
            <p:cNvPr id="31836" name="Rectangle 43"/>
            <p:cNvSpPr>
              <a:spLocks noChangeAspect="1" noChangeArrowheads="1"/>
            </p:cNvSpPr>
            <p:nvPr/>
          </p:nvSpPr>
          <p:spPr bwMode="auto">
            <a:xfrm>
              <a:off x="1155" y="1945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600" b="1"/>
            </a:p>
          </p:txBody>
        </p:sp>
        <p:sp>
          <p:nvSpPr>
            <p:cNvPr id="31837" name="Rectangle 44"/>
            <p:cNvSpPr>
              <a:spLocks noChangeAspect="1" noChangeArrowheads="1"/>
            </p:cNvSpPr>
            <p:nvPr/>
          </p:nvSpPr>
          <p:spPr bwMode="auto">
            <a:xfrm>
              <a:off x="1775" y="2262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600" b="1"/>
            </a:p>
          </p:txBody>
        </p:sp>
        <p:sp>
          <p:nvSpPr>
            <p:cNvPr id="31838" name="Rectangle 45"/>
            <p:cNvSpPr>
              <a:spLocks noChangeAspect="1" noChangeArrowheads="1"/>
            </p:cNvSpPr>
            <p:nvPr/>
          </p:nvSpPr>
          <p:spPr bwMode="auto">
            <a:xfrm>
              <a:off x="1388" y="2827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600" b="1"/>
            </a:p>
          </p:txBody>
        </p:sp>
        <p:sp>
          <p:nvSpPr>
            <p:cNvPr id="31839" name="Rectangle 46"/>
            <p:cNvSpPr>
              <a:spLocks noChangeAspect="1" noChangeArrowheads="1"/>
            </p:cNvSpPr>
            <p:nvPr/>
          </p:nvSpPr>
          <p:spPr bwMode="auto">
            <a:xfrm>
              <a:off x="572" y="1817"/>
              <a:ext cx="9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600" b="1"/>
            </a:p>
          </p:txBody>
        </p:sp>
        <p:sp>
          <p:nvSpPr>
            <p:cNvPr id="31840" name="Rectangle 47"/>
            <p:cNvSpPr>
              <a:spLocks noChangeAspect="1" noChangeArrowheads="1"/>
            </p:cNvSpPr>
            <p:nvPr/>
          </p:nvSpPr>
          <p:spPr bwMode="auto">
            <a:xfrm>
              <a:off x="2275" y="2316"/>
              <a:ext cx="10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600" b="1"/>
            </a:p>
          </p:txBody>
        </p:sp>
      </p:grpSp>
      <p:grpSp>
        <p:nvGrpSpPr>
          <p:cNvPr id="9" name="Group 48"/>
          <p:cNvGrpSpPr>
            <a:grpSpLocks noChangeAspect="1"/>
          </p:cNvGrpSpPr>
          <p:nvPr/>
        </p:nvGrpSpPr>
        <p:grpSpPr bwMode="auto">
          <a:xfrm>
            <a:off x="2076450" y="4951413"/>
            <a:ext cx="917575" cy="617537"/>
            <a:chOff x="1537" y="2197"/>
            <a:chExt cx="898" cy="604"/>
          </a:xfrm>
        </p:grpSpPr>
        <p:sp>
          <p:nvSpPr>
            <p:cNvPr id="31827" name="Freeform 49"/>
            <p:cNvSpPr>
              <a:spLocks noChangeAspect="1"/>
            </p:cNvSpPr>
            <p:nvPr/>
          </p:nvSpPr>
          <p:spPr bwMode="auto">
            <a:xfrm>
              <a:off x="1537" y="2197"/>
              <a:ext cx="898" cy="375"/>
            </a:xfrm>
            <a:custGeom>
              <a:avLst/>
              <a:gdLst>
                <a:gd name="T0" fmla="*/ 450 w 898"/>
                <a:gd name="T1" fmla="*/ 0 h 375"/>
                <a:gd name="T2" fmla="*/ 511 w 898"/>
                <a:gd name="T3" fmla="*/ 2 h 375"/>
                <a:gd name="T4" fmla="*/ 572 w 898"/>
                <a:gd name="T5" fmla="*/ 6 h 375"/>
                <a:gd name="T6" fmla="*/ 630 w 898"/>
                <a:gd name="T7" fmla="*/ 15 h 375"/>
                <a:gd name="T8" fmla="*/ 684 w 898"/>
                <a:gd name="T9" fmla="*/ 28 h 375"/>
                <a:gd name="T10" fmla="*/ 734 w 898"/>
                <a:gd name="T11" fmla="*/ 43 h 375"/>
                <a:gd name="T12" fmla="*/ 779 w 898"/>
                <a:gd name="T13" fmla="*/ 60 h 375"/>
                <a:gd name="T14" fmla="*/ 818 w 898"/>
                <a:gd name="T15" fmla="*/ 79 h 375"/>
                <a:gd name="T16" fmla="*/ 851 w 898"/>
                <a:gd name="T17" fmla="*/ 101 h 375"/>
                <a:gd name="T18" fmla="*/ 875 w 898"/>
                <a:gd name="T19" fmla="*/ 125 h 375"/>
                <a:gd name="T20" fmla="*/ 892 w 898"/>
                <a:gd name="T21" fmla="*/ 149 h 375"/>
                <a:gd name="T22" fmla="*/ 898 w 898"/>
                <a:gd name="T23" fmla="*/ 174 h 375"/>
                <a:gd name="T24" fmla="*/ 898 w 898"/>
                <a:gd name="T25" fmla="*/ 200 h 375"/>
                <a:gd name="T26" fmla="*/ 892 w 898"/>
                <a:gd name="T27" fmla="*/ 226 h 375"/>
                <a:gd name="T28" fmla="*/ 875 w 898"/>
                <a:gd name="T29" fmla="*/ 250 h 375"/>
                <a:gd name="T30" fmla="*/ 851 w 898"/>
                <a:gd name="T31" fmla="*/ 274 h 375"/>
                <a:gd name="T32" fmla="*/ 818 w 898"/>
                <a:gd name="T33" fmla="*/ 295 h 375"/>
                <a:gd name="T34" fmla="*/ 779 w 898"/>
                <a:gd name="T35" fmla="*/ 315 h 375"/>
                <a:gd name="T36" fmla="*/ 734 w 898"/>
                <a:gd name="T37" fmla="*/ 332 h 375"/>
                <a:gd name="T38" fmla="*/ 684 w 898"/>
                <a:gd name="T39" fmla="*/ 347 h 375"/>
                <a:gd name="T40" fmla="*/ 630 w 898"/>
                <a:gd name="T41" fmla="*/ 360 h 375"/>
                <a:gd name="T42" fmla="*/ 572 w 898"/>
                <a:gd name="T43" fmla="*/ 369 h 375"/>
                <a:gd name="T44" fmla="*/ 511 w 898"/>
                <a:gd name="T45" fmla="*/ 373 h 375"/>
                <a:gd name="T46" fmla="*/ 450 w 898"/>
                <a:gd name="T47" fmla="*/ 375 h 375"/>
                <a:gd name="T48" fmla="*/ 390 w 898"/>
                <a:gd name="T49" fmla="*/ 373 h 375"/>
                <a:gd name="T50" fmla="*/ 329 w 898"/>
                <a:gd name="T51" fmla="*/ 369 h 375"/>
                <a:gd name="T52" fmla="*/ 271 w 898"/>
                <a:gd name="T53" fmla="*/ 360 h 375"/>
                <a:gd name="T54" fmla="*/ 217 w 898"/>
                <a:gd name="T55" fmla="*/ 347 h 375"/>
                <a:gd name="T56" fmla="*/ 167 w 898"/>
                <a:gd name="T57" fmla="*/ 332 h 375"/>
                <a:gd name="T58" fmla="*/ 122 w 898"/>
                <a:gd name="T59" fmla="*/ 315 h 375"/>
                <a:gd name="T60" fmla="*/ 83 w 898"/>
                <a:gd name="T61" fmla="*/ 295 h 375"/>
                <a:gd name="T62" fmla="*/ 50 w 898"/>
                <a:gd name="T63" fmla="*/ 274 h 375"/>
                <a:gd name="T64" fmla="*/ 26 w 898"/>
                <a:gd name="T65" fmla="*/ 250 h 375"/>
                <a:gd name="T66" fmla="*/ 9 w 898"/>
                <a:gd name="T67" fmla="*/ 226 h 375"/>
                <a:gd name="T68" fmla="*/ 0 w 898"/>
                <a:gd name="T69" fmla="*/ 200 h 375"/>
                <a:gd name="T70" fmla="*/ 0 w 898"/>
                <a:gd name="T71" fmla="*/ 174 h 375"/>
                <a:gd name="T72" fmla="*/ 9 w 898"/>
                <a:gd name="T73" fmla="*/ 149 h 375"/>
                <a:gd name="T74" fmla="*/ 26 w 898"/>
                <a:gd name="T75" fmla="*/ 125 h 375"/>
                <a:gd name="T76" fmla="*/ 50 w 898"/>
                <a:gd name="T77" fmla="*/ 101 h 375"/>
                <a:gd name="T78" fmla="*/ 83 w 898"/>
                <a:gd name="T79" fmla="*/ 79 h 375"/>
                <a:gd name="T80" fmla="*/ 122 w 898"/>
                <a:gd name="T81" fmla="*/ 60 h 375"/>
                <a:gd name="T82" fmla="*/ 167 w 898"/>
                <a:gd name="T83" fmla="*/ 43 h 375"/>
                <a:gd name="T84" fmla="*/ 217 w 898"/>
                <a:gd name="T85" fmla="*/ 28 h 375"/>
                <a:gd name="T86" fmla="*/ 271 w 898"/>
                <a:gd name="T87" fmla="*/ 15 h 375"/>
                <a:gd name="T88" fmla="*/ 329 w 898"/>
                <a:gd name="T89" fmla="*/ 6 h 375"/>
                <a:gd name="T90" fmla="*/ 390 w 898"/>
                <a:gd name="T91" fmla="*/ 2 h 375"/>
                <a:gd name="T92" fmla="*/ 450 w 898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8"/>
                <a:gd name="T142" fmla="*/ 0 h 375"/>
                <a:gd name="T143" fmla="*/ 898 w 898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8" h="375">
                  <a:moveTo>
                    <a:pt x="450" y="0"/>
                  </a:moveTo>
                  <a:lnTo>
                    <a:pt x="511" y="2"/>
                  </a:lnTo>
                  <a:lnTo>
                    <a:pt x="572" y="6"/>
                  </a:lnTo>
                  <a:lnTo>
                    <a:pt x="630" y="15"/>
                  </a:lnTo>
                  <a:lnTo>
                    <a:pt x="684" y="28"/>
                  </a:lnTo>
                  <a:lnTo>
                    <a:pt x="734" y="43"/>
                  </a:lnTo>
                  <a:lnTo>
                    <a:pt x="779" y="60"/>
                  </a:lnTo>
                  <a:lnTo>
                    <a:pt x="818" y="79"/>
                  </a:lnTo>
                  <a:lnTo>
                    <a:pt x="851" y="101"/>
                  </a:lnTo>
                  <a:lnTo>
                    <a:pt x="875" y="125"/>
                  </a:lnTo>
                  <a:lnTo>
                    <a:pt x="892" y="149"/>
                  </a:lnTo>
                  <a:lnTo>
                    <a:pt x="898" y="174"/>
                  </a:lnTo>
                  <a:lnTo>
                    <a:pt x="898" y="200"/>
                  </a:lnTo>
                  <a:lnTo>
                    <a:pt x="892" y="226"/>
                  </a:lnTo>
                  <a:lnTo>
                    <a:pt x="875" y="250"/>
                  </a:lnTo>
                  <a:lnTo>
                    <a:pt x="851" y="274"/>
                  </a:lnTo>
                  <a:lnTo>
                    <a:pt x="818" y="295"/>
                  </a:lnTo>
                  <a:lnTo>
                    <a:pt x="779" y="315"/>
                  </a:lnTo>
                  <a:lnTo>
                    <a:pt x="734" y="332"/>
                  </a:lnTo>
                  <a:lnTo>
                    <a:pt x="684" y="347"/>
                  </a:lnTo>
                  <a:lnTo>
                    <a:pt x="630" y="360"/>
                  </a:lnTo>
                  <a:lnTo>
                    <a:pt x="572" y="369"/>
                  </a:lnTo>
                  <a:lnTo>
                    <a:pt x="511" y="373"/>
                  </a:lnTo>
                  <a:lnTo>
                    <a:pt x="450" y="375"/>
                  </a:lnTo>
                  <a:lnTo>
                    <a:pt x="390" y="373"/>
                  </a:lnTo>
                  <a:lnTo>
                    <a:pt x="329" y="369"/>
                  </a:lnTo>
                  <a:lnTo>
                    <a:pt x="271" y="360"/>
                  </a:lnTo>
                  <a:lnTo>
                    <a:pt x="217" y="347"/>
                  </a:lnTo>
                  <a:lnTo>
                    <a:pt x="167" y="332"/>
                  </a:lnTo>
                  <a:lnTo>
                    <a:pt x="122" y="315"/>
                  </a:lnTo>
                  <a:lnTo>
                    <a:pt x="83" y="295"/>
                  </a:lnTo>
                  <a:lnTo>
                    <a:pt x="50" y="274"/>
                  </a:lnTo>
                  <a:lnTo>
                    <a:pt x="26" y="250"/>
                  </a:lnTo>
                  <a:lnTo>
                    <a:pt x="9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9" y="149"/>
                  </a:lnTo>
                  <a:lnTo>
                    <a:pt x="26" y="125"/>
                  </a:lnTo>
                  <a:lnTo>
                    <a:pt x="50" y="101"/>
                  </a:lnTo>
                  <a:lnTo>
                    <a:pt x="83" y="79"/>
                  </a:lnTo>
                  <a:lnTo>
                    <a:pt x="122" y="60"/>
                  </a:lnTo>
                  <a:lnTo>
                    <a:pt x="167" y="43"/>
                  </a:lnTo>
                  <a:lnTo>
                    <a:pt x="217" y="28"/>
                  </a:lnTo>
                  <a:lnTo>
                    <a:pt x="271" y="15"/>
                  </a:lnTo>
                  <a:lnTo>
                    <a:pt x="329" y="6"/>
                  </a:lnTo>
                  <a:lnTo>
                    <a:pt x="390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8" name="Rectangle 50"/>
            <p:cNvSpPr>
              <a:spLocks noChangeAspect="1" noChangeArrowheads="1"/>
            </p:cNvSpPr>
            <p:nvPr/>
          </p:nvSpPr>
          <p:spPr bwMode="auto">
            <a:xfrm>
              <a:off x="1910" y="2562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</a:t>
              </a:r>
              <a:endParaRPr lang="en-US" sz="1600" b="1"/>
            </a:p>
          </p:txBody>
        </p:sp>
      </p:grpSp>
      <p:grpSp>
        <p:nvGrpSpPr>
          <p:cNvPr id="10" name="Group 51"/>
          <p:cNvGrpSpPr>
            <a:grpSpLocks noChangeAspect="1"/>
          </p:cNvGrpSpPr>
          <p:nvPr/>
        </p:nvGrpSpPr>
        <p:grpSpPr bwMode="auto">
          <a:xfrm>
            <a:off x="893763" y="4322763"/>
            <a:ext cx="1035050" cy="582612"/>
            <a:chOff x="380" y="1581"/>
            <a:chExt cx="1012" cy="570"/>
          </a:xfrm>
        </p:grpSpPr>
        <p:sp>
          <p:nvSpPr>
            <p:cNvPr id="31825" name="Freeform 52"/>
            <p:cNvSpPr>
              <a:spLocks noChangeAspect="1"/>
            </p:cNvSpPr>
            <p:nvPr/>
          </p:nvSpPr>
          <p:spPr bwMode="auto">
            <a:xfrm>
              <a:off x="380" y="1760"/>
              <a:ext cx="1012" cy="391"/>
            </a:xfrm>
            <a:custGeom>
              <a:avLst/>
              <a:gdLst>
                <a:gd name="T0" fmla="*/ 523 w 1012"/>
                <a:gd name="T1" fmla="*/ 5 h 391"/>
                <a:gd name="T2" fmla="*/ 586 w 1012"/>
                <a:gd name="T3" fmla="*/ 11 h 391"/>
                <a:gd name="T4" fmla="*/ 649 w 1012"/>
                <a:gd name="T5" fmla="*/ 22 h 391"/>
                <a:gd name="T6" fmla="*/ 707 w 1012"/>
                <a:gd name="T7" fmla="*/ 35 h 391"/>
                <a:gd name="T8" fmla="*/ 766 w 1012"/>
                <a:gd name="T9" fmla="*/ 50 h 391"/>
                <a:gd name="T10" fmla="*/ 818 w 1012"/>
                <a:gd name="T11" fmla="*/ 67 h 391"/>
                <a:gd name="T12" fmla="*/ 865 w 1012"/>
                <a:gd name="T13" fmla="*/ 87 h 391"/>
                <a:gd name="T14" fmla="*/ 906 w 1012"/>
                <a:gd name="T15" fmla="*/ 108 h 391"/>
                <a:gd name="T16" fmla="*/ 943 w 1012"/>
                <a:gd name="T17" fmla="*/ 130 h 391"/>
                <a:gd name="T18" fmla="*/ 971 w 1012"/>
                <a:gd name="T19" fmla="*/ 154 h 391"/>
                <a:gd name="T20" fmla="*/ 993 w 1012"/>
                <a:gd name="T21" fmla="*/ 180 h 391"/>
                <a:gd name="T22" fmla="*/ 1006 w 1012"/>
                <a:gd name="T23" fmla="*/ 203 h 391"/>
                <a:gd name="T24" fmla="*/ 1012 w 1012"/>
                <a:gd name="T25" fmla="*/ 227 h 391"/>
                <a:gd name="T26" fmla="*/ 1010 w 1012"/>
                <a:gd name="T27" fmla="*/ 251 h 391"/>
                <a:gd name="T28" fmla="*/ 999 w 1012"/>
                <a:gd name="T29" fmla="*/ 275 h 391"/>
                <a:gd name="T30" fmla="*/ 982 w 1012"/>
                <a:gd name="T31" fmla="*/ 296 h 391"/>
                <a:gd name="T32" fmla="*/ 956 w 1012"/>
                <a:gd name="T33" fmla="*/ 318 h 391"/>
                <a:gd name="T34" fmla="*/ 924 w 1012"/>
                <a:gd name="T35" fmla="*/ 335 h 391"/>
                <a:gd name="T36" fmla="*/ 885 w 1012"/>
                <a:gd name="T37" fmla="*/ 352 h 391"/>
                <a:gd name="T38" fmla="*/ 842 w 1012"/>
                <a:gd name="T39" fmla="*/ 365 h 391"/>
                <a:gd name="T40" fmla="*/ 790 w 1012"/>
                <a:gd name="T41" fmla="*/ 376 h 391"/>
                <a:gd name="T42" fmla="*/ 736 w 1012"/>
                <a:gd name="T43" fmla="*/ 385 h 391"/>
                <a:gd name="T44" fmla="*/ 677 w 1012"/>
                <a:gd name="T45" fmla="*/ 389 h 391"/>
                <a:gd name="T46" fmla="*/ 616 w 1012"/>
                <a:gd name="T47" fmla="*/ 391 h 391"/>
                <a:gd name="T48" fmla="*/ 554 w 1012"/>
                <a:gd name="T49" fmla="*/ 391 h 391"/>
                <a:gd name="T50" fmla="*/ 489 w 1012"/>
                <a:gd name="T51" fmla="*/ 387 h 391"/>
                <a:gd name="T52" fmla="*/ 426 w 1012"/>
                <a:gd name="T53" fmla="*/ 380 h 391"/>
                <a:gd name="T54" fmla="*/ 363 w 1012"/>
                <a:gd name="T55" fmla="*/ 370 h 391"/>
                <a:gd name="T56" fmla="*/ 305 w 1012"/>
                <a:gd name="T57" fmla="*/ 357 h 391"/>
                <a:gd name="T58" fmla="*/ 249 w 1012"/>
                <a:gd name="T59" fmla="*/ 342 h 391"/>
                <a:gd name="T60" fmla="*/ 195 w 1012"/>
                <a:gd name="T61" fmla="*/ 324 h 391"/>
                <a:gd name="T62" fmla="*/ 147 w 1012"/>
                <a:gd name="T63" fmla="*/ 305 h 391"/>
                <a:gd name="T64" fmla="*/ 106 w 1012"/>
                <a:gd name="T65" fmla="*/ 283 h 391"/>
                <a:gd name="T66" fmla="*/ 69 w 1012"/>
                <a:gd name="T67" fmla="*/ 262 h 391"/>
                <a:gd name="T68" fmla="*/ 41 w 1012"/>
                <a:gd name="T69" fmla="*/ 238 h 391"/>
                <a:gd name="T70" fmla="*/ 19 w 1012"/>
                <a:gd name="T71" fmla="*/ 212 h 391"/>
                <a:gd name="T72" fmla="*/ 6 w 1012"/>
                <a:gd name="T73" fmla="*/ 188 h 391"/>
                <a:gd name="T74" fmla="*/ 0 w 1012"/>
                <a:gd name="T75" fmla="*/ 164 h 391"/>
                <a:gd name="T76" fmla="*/ 2 w 1012"/>
                <a:gd name="T77" fmla="*/ 139 h 391"/>
                <a:gd name="T78" fmla="*/ 13 w 1012"/>
                <a:gd name="T79" fmla="*/ 117 h 391"/>
                <a:gd name="T80" fmla="*/ 30 w 1012"/>
                <a:gd name="T81" fmla="*/ 95 h 391"/>
                <a:gd name="T82" fmla="*/ 56 w 1012"/>
                <a:gd name="T83" fmla="*/ 74 h 391"/>
                <a:gd name="T84" fmla="*/ 89 w 1012"/>
                <a:gd name="T85" fmla="*/ 57 h 391"/>
                <a:gd name="T86" fmla="*/ 128 w 1012"/>
                <a:gd name="T87" fmla="*/ 39 h 391"/>
                <a:gd name="T88" fmla="*/ 171 w 1012"/>
                <a:gd name="T89" fmla="*/ 26 h 391"/>
                <a:gd name="T90" fmla="*/ 223 w 1012"/>
                <a:gd name="T91" fmla="*/ 16 h 391"/>
                <a:gd name="T92" fmla="*/ 277 w 1012"/>
                <a:gd name="T93" fmla="*/ 7 h 391"/>
                <a:gd name="T94" fmla="*/ 335 w 1012"/>
                <a:gd name="T95" fmla="*/ 3 h 391"/>
                <a:gd name="T96" fmla="*/ 396 w 1012"/>
                <a:gd name="T97" fmla="*/ 0 h 391"/>
                <a:gd name="T98" fmla="*/ 459 w 1012"/>
                <a:gd name="T99" fmla="*/ 0 h 391"/>
                <a:gd name="T100" fmla="*/ 523 w 1012"/>
                <a:gd name="T101" fmla="*/ 5 h 3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12"/>
                <a:gd name="T154" fmla="*/ 0 h 391"/>
                <a:gd name="T155" fmla="*/ 1012 w 1012"/>
                <a:gd name="T156" fmla="*/ 391 h 3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12" h="391">
                  <a:moveTo>
                    <a:pt x="523" y="5"/>
                  </a:moveTo>
                  <a:lnTo>
                    <a:pt x="586" y="11"/>
                  </a:lnTo>
                  <a:lnTo>
                    <a:pt x="649" y="22"/>
                  </a:lnTo>
                  <a:lnTo>
                    <a:pt x="707" y="35"/>
                  </a:lnTo>
                  <a:lnTo>
                    <a:pt x="766" y="50"/>
                  </a:lnTo>
                  <a:lnTo>
                    <a:pt x="818" y="67"/>
                  </a:lnTo>
                  <a:lnTo>
                    <a:pt x="865" y="87"/>
                  </a:lnTo>
                  <a:lnTo>
                    <a:pt x="906" y="108"/>
                  </a:lnTo>
                  <a:lnTo>
                    <a:pt x="943" y="130"/>
                  </a:lnTo>
                  <a:lnTo>
                    <a:pt x="971" y="154"/>
                  </a:lnTo>
                  <a:lnTo>
                    <a:pt x="993" y="180"/>
                  </a:lnTo>
                  <a:lnTo>
                    <a:pt x="1006" y="203"/>
                  </a:lnTo>
                  <a:lnTo>
                    <a:pt x="1012" y="227"/>
                  </a:lnTo>
                  <a:lnTo>
                    <a:pt x="1010" y="251"/>
                  </a:lnTo>
                  <a:lnTo>
                    <a:pt x="999" y="275"/>
                  </a:lnTo>
                  <a:lnTo>
                    <a:pt x="982" y="296"/>
                  </a:lnTo>
                  <a:lnTo>
                    <a:pt x="956" y="318"/>
                  </a:lnTo>
                  <a:lnTo>
                    <a:pt x="924" y="335"/>
                  </a:lnTo>
                  <a:lnTo>
                    <a:pt x="885" y="352"/>
                  </a:lnTo>
                  <a:lnTo>
                    <a:pt x="842" y="365"/>
                  </a:lnTo>
                  <a:lnTo>
                    <a:pt x="790" y="376"/>
                  </a:lnTo>
                  <a:lnTo>
                    <a:pt x="736" y="385"/>
                  </a:lnTo>
                  <a:lnTo>
                    <a:pt x="677" y="389"/>
                  </a:lnTo>
                  <a:lnTo>
                    <a:pt x="616" y="391"/>
                  </a:lnTo>
                  <a:lnTo>
                    <a:pt x="554" y="391"/>
                  </a:lnTo>
                  <a:lnTo>
                    <a:pt x="489" y="387"/>
                  </a:lnTo>
                  <a:lnTo>
                    <a:pt x="426" y="380"/>
                  </a:lnTo>
                  <a:lnTo>
                    <a:pt x="363" y="370"/>
                  </a:lnTo>
                  <a:lnTo>
                    <a:pt x="305" y="357"/>
                  </a:lnTo>
                  <a:lnTo>
                    <a:pt x="249" y="342"/>
                  </a:lnTo>
                  <a:lnTo>
                    <a:pt x="195" y="324"/>
                  </a:lnTo>
                  <a:lnTo>
                    <a:pt x="147" y="305"/>
                  </a:lnTo>
                  <a:lnTo>
                    <a:pt x="106" y="283"/>
                  </a:lnTo>
                  <a:lnTo>
                    <a:pt x="69" y="262"/>
                  </a:lnTo>
                  <a:lnTo>
                    <a:pt x="41" y="238"/>
                  </a:lnTo>
                  <a:lnTo>
                    <a:pt x="19" y="212"/>
                  </a:lnTo>
                  <a:lnTo>
                    <a:pt x="6" y="188"/>
                  </a:lnTo>
                  <a:lnTo>
                    <a:pt x="0" y="164"/>
                  </a:lnTo>
                  <a:lnTo>
                    <a:pt x="2" y="139"/>
                  </a:lnTo>
                  <a:lnTo>
                    <a:pt x="13" y="117"/>
                  </a:lnTo>
                  <a:lnTo>
                    <a:pt x="30" y="95"/>
                  </a:lnTo>
                  <a:lnTo>
                    <a:pt x="56" y="74"/>
                  </a:lnTo>
                  <a:lnTo>
                    <a:pt x="89" y="57"/>
                  </a:lnTo>
                  <a:lnTo>
                    <a:pt x="128" y="39"/>
                  </a:lnTo>
                  <a:lnTo>
                    <a:pt x="171" y="26"/>
                  </a:lnTo>
                  <a:lnTo>
                    <a:pt x="223" y="16"/>
                  </a:lnTo>
                  <a:lnTo>
                    <a:pt x="277" y="7"/>
                  </a:lnTo>
                  <a:lnTo>
                    <a:pt x="335" y="3"/>
                  </a:lnTo>
                  <a:lnTo>
                    <a:pt x="396" y="0"/>
                  </a:lnTo>
                  <a:lnTo>
                    <a:pt x="459" y="0"/>
                  </a:lnTo>
                  <a:lnTo>
                    <a:pt x="523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Rectangle 53"/>
            <p:cNvSpPr>
              <a:spLocks noChangeAspect="1" noChangeArrowheads="1"/>
            </p:cNvSpPr>
            <p:nvPr/>
          </p:nvSpPr>
          <p:spPr bwMode="auto">
            <a:xfrm>
              <a:off x="914" y="1581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2</a:t>
              </a:r>
              <a:endParaRPr lang="en-US" sz="1600" b="1"/>
            </a:p>
          </p:txBody>
        </p:sp>
      </p:grpSp>
      <p:grpSp>
        <p:nvGrpSpPr>
          <p:cNvPr id="11" name="Group 54"/>
          <p:cNvGrpSpPr>
            <a:grpSpLocks noChangeAspect="1"/>
          </p:cNvGrpSpPr>
          <p:nvPr/>
        </p:nvGrpSpPr>
        <p:grpSpPr bwMode="auto">
          <a:xfrm>
            <a:off x="668338" y="3886200"/>
            <a:ext cx="2578100" cy="2286000"/>
            <a:chOff x="159" y="1154"/>
            <a:chExt cx="2523" cy="2237"/>
          </a:xfrm>
        </p:grpSpPr>
        <p:sp>
          <p:nvSpPr>
            <p:cNvPr id="31823" name="Rectangle 55"/>
            <p:cNvSpPr>
              <a:spLocks noChangeAspect="1" noChangeArrowheads="1"/>
            </p:cNvSpPr>
            <p:nvPr/>
          </p:nvSpPr>
          <p:spPr bwMode="auto">
            <a:xfrm>
              <a:off x="2186" y="1166"/>
              <a:ext cx="1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5</a:t>
              </a:r>
              <a:endParaRPr lang="en-US" sz="1600" b="1"/>
            </a:p>
          </p:txBody>
        </p:sp>
        <p:sp>
          <p:nvSpPr>
            <p:cNvPr id="31824" name="Freeform 56"/>
            <p:cNvSpPr>
              <a:spLocks noChangeAspect="1"/>
            </p:cNvSpPr>
            <p:nvPr/>
          </p:nvSpPr>
          <p:spPr bwMode="auto">
            <a:xfrm>
              <a:off x="159" y="1154"/>
              <a:ext cx="2523" cy="2237"/>
            </a:xfrm>
            <a:custGeom>
              <a:avLst/>
              <a:gdLst>
                <a:gd name="T0" fmla="*/ 1363 w 2523"/>
                <a:gd name="T1" fmla="*/ 2 h 2237"/>
                <a:gd name="T2" fmla="*/ 1569 w 2523"/>
                <a:gd name="T3" fmla="*/ 32 h 2237"/>
                <a:gd name="T4" fmla="*/ 1766 w 2523"/>
                <a:gd name="T5" fmla="*/ 93 h 2237"/>
                <a:gd name="T6" fmla="*/ 1950 w 2523"/>
                <a:gd name="T7" fmla="*/ 179 h 2237"/>
                <a:gd name="T8" fmla="*/ 2114 w 2523"/>
                <a:gd name="T9" fmla="*/ 293 h 2237"/>
                <a:gd name="T10" fmla="*/ 2255 w 2523"/>
                <a:gd name="T11" fmla="*/ 429 h 2237"/>
                <a:gd name="T12" fmla="*/ 2369 w 2523"/>
                <a:gd name="T13" fmla="*/ 583 h 2237"/>
                <a:gd name="T14" fmla="*/ 2454 w 2523"/>
                <a:gd name="T15" fmla="*/ 753 h 2237"/>
                <a:gd name="T16" fmla="*/ 2506 w 2523"/>
                <a:gd name="T17" fmla="*/ 930 h 2237"/>
                <a:gd name="T18" fmla="*/ 2523 w 2523"/>
                <a:gd name="T19" fmla="*/ 1116 h 2237"/>
                <a:gd name="T20" fmla="*/ 2506 w 2523"/>
                <a:gd name="T21" fmla="*/ 1299 h 2237"/>
                <a:gd name="T22" fmla="*/ 2454 w 2523"/>
                <a:gd name="T23" fmla="*/ 1479 h 2237"/>
                <a:gd name="T24" fmla="*/ 2372 w 2523"/>
                <a:gd name="T25" fmla="*/ 1647 h 2237"/>
                <a:gd name="T26" fmla="*/ 2257 w 2523"/>
                <a:gd name="T27" fmla="*/ 1803 h 2237"/>
                <a:gd name="T28" fmla="*/ 2116 w 2523"/>
                <a:gd name="T29" fmla="*/ 1939 h 2237"/>
                <a:gd name="T30" fmla="*/ 1952 w 2523"/>
                <a:gd name="T31" fmla="*/ 2053 h 2237"/>
                <a:gd name="T32" fmla="*/ 1770 w 2523"/>
                <a:gd name="T33" fmla="*/ 2142 h 2237"/>
                <a:gd name="T34" fmla="*/ 1573 w 2523"/>
                <a:gd name="T35" fmla="*/ 2202 h 2237"/>
                <a:gd name="T36" fmla="*/ 1368 w 2523"/>
                <a:gd name="T37" fmla="*/ 2232 h 2237"/>
                <a:gd name="T38" fmla="*/ 1160 w 2523"/>
                <a:gd name="T39" fmla="*/ 2232 h 2237"/>
                <a:gd name="T40" fmla="*/ 954 w 2523"/>
                <a:gd name="T41" fmla="*/ 2202 h 2237"/>
                <a:gd name="T42" fmla="*/ 757 w 2523"/>
                <a:gd name="T43" fmla="*/ 2144 h 2237"/>
                <a:gd name="T44" fmla="*/ 574 w 2523"/>
                <a:gd name="T45" fmla="*/ 2055 h 2237"/>
                <a:gd name="T46" fmla="*/ 409 w 2523"/>
                <a:gd name="T47" fmla="*/ 1943 h 2237"/>
                <a:gd name="T48" fmla="*/ 268 w 2523"/>
                <a:gd name="T49" fmla="*/ 1807 h 2237"/>
                <a:gd name="T50" fmla="*/ 154 w 2523"/>
                <a:gd name="T51" fmla="*/ 1651 h 2237"/>
                <a:gd name="T52" fmla="*/ 69 w 2523"/>
                <a:gd name="T53" fmla="*/ 1483 h 2237"/>
                <a:gd name="T54" fmla="*/ 17 w 2523"/>
                <a:gd name="T55" fmla="*/ 1304 h 2237"/>
                <a:gd name="T56" fmla="*/ 0 w 2523"/>
                <a:gd name="T57" fmla="*/ 1120 h 2237"/>
                <a:gd name="T58" fmla="*/ 17 w 2523"/>
                <a:gd name="T59" fmla="*/ 935 h 2237"/>
                <a:gd name="T60" fmla="*/ 69 w 2523"/>
                <a:gd name="T61" fmla="*/ 755 h 2237"/>
                <a:gd name="T62" fmla="*/ 152 w 2523"/>
                <a:gd name="T63" fmla="*/ 587 h 2237"/>
                <a:gd name="T64" fmla="*/ 266 w 2523"/>
                <a:gd name="T65" fmla="*/ 431 h 2237"/>
                <a:gd name="T66" fmla="*/ 407 w 2523"/>
                <a:gd name="T67" fmla="*/ 295 h 2237"/>
                <a:gd name="T68" fmla="*/ 571 w 2523"/>
                <a:gd name="T69" fmla="*/ 183 h 2237"/>
                <a:gd name="T70" fmla="*/ 753 w 2523"/>
                <a:gd name="T71" fmla="*/ 95 h 2237"/>
                <a:gd name="T72" fmla="*/ 950 w 2523"/>
                <a:gd name="T73" fmla="*/ 34 h 2237"/>
                <a:gd name="T74" fmla="*/ 1156 w 2523"/>
                <a:gd name="T75" fmla="*/ 4 h 22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3"/>
                <a:gd name="T115" fmla="*/ 0 h 2237"/>
                <a:gd name="T116" fmla="*/ 2523 w 2523"/>
                <a:gd name="T117" fmla="*/ 2237 h 223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3" h="2237">
                  <a:moveTo>
                    <a:pt x="1259" y="0"/>
                  </a:moveTo>
                  <a:lnTo>
                    <a:pt x="1363" y="2"/>
                  </a:lnTo>
                  <a:lnTo>
                    <a:pt x="1467" y="15"/>
                  </a:lnTo>
                  <a:lnTo>
                    <a:pt x="1569" y="32"/>
                  </a:lnTo>
                  <a:lnTo>
                    <a:pt x="1668" y="58"/>
                  </a:lnTo>
                  <a:lnTo>
                    <a:pt x="1766" y="93"/>
                  </a:lnTo>
                  <a:lnTo>
                    <a:pt x="1861" y="134"/>
                  </a:lnTo>
                  <a:lnTo>
                    <a:pt x="1950" y="179"/>
                  </a:lnTo>
                  <a:lnTo>
                    <a:pt x="2034" y="233"/>
                  </a:lnTo>
                  <a:lnTo>
                    <a:pt x="2114" y="293"/>
                  </a:lnTo>
                  <a:lnTo>
                    <a:pt x="2188" y="358"/>
                  </a:lnTo>
                  <a:lnTo>
                    <a:pt x="2255" y="429"/>
                  </a:lnTo>
                  <a:lnTo>
                    <a:pt x="2315" y="505"/>
                  </a:lnTo>
                  <a:lnTo>
                    <a:pt x="2369" y="583"/>
                  </a:lnTo>
                  <a:lnTo>
                    <a:pt x="2415" y="667"/>
                  </a:lnTo>
                  <a:lnTo>
                    <a:pt x="2454" y="753"/>
                  </a:lnTo>
                  <a:lnTo>
                    <a:pt x="2484" y="842"/>
                  </a:lnTo>
                  <a:lnTo>
                    <a:pt x="2506" y="930"/>
                  </a:lnTo>
                  <a:lnTo>
                    <a:pt x="2519" y="1023"/>
                  </a:lnTo>
                  <a:lnTo>
                    <a:pt x="2523" y="1116"/>
                  </a:lnTo>
                  <a:lnTo>
                    <a:pt x="2519" y="1209"/>
                  </a:lnTo>
                  <a:lnTo>
                    <a:pt x="2506" y="1299"/>
                  </a:lnTo>
                  <a:lnTo>
                    <a:pt x="2484" y="1390"/>
                  </a:lnTo>
                  <a:lnTo>
                    <a:pt x="2454" y="1479"/>
                  </a:lnTo>
                  <a:lnTo>
                    <a:pt x="2417" y="1565"/>
                  </a:lnTo>
                  <a:lnTo>
                    <a:pt x="2372" y="1647"/>
                  </a:lnTo>
                  <a:lnTo>
                    <a:pt x="2317" y="1727"/>
                  </a:lnTo>
                  <a:lnTo>
                    <a:pt x="2257" y="1803"/>
                  </a:lnTo>
                  <a:lnTo>
                    <a:pt x="2190" y="1874"/>
                  </a:lnTo>
                  <a:lnTo>
                    <a:pt x="2116" y="1939"/>
                  </a:lnTo>
                  <a:lnTo>
                    <a:pt x="2038" y="1999"/>
                  </a:lnTo>
                  <a:lnTo>
                    <a:pt x="1952" y="2053"/>
                  </a:lnTo>
                  <a:lnTo>
                    <a:pt x="1863" y="2101"/>
                  </a:lnTo>
                  <a:lnTo>
                    <a:pt x="1770" y="2142"/>
                  </a:lnTo>
                  <a:lnTo>
                    <a:pt x="1673" y="2174"/>
                  </a:lnTo>
                  <a:lnTo>
                    <a:pt x="1573" y="2202"/>
                  </a:lnTo>
                  <a:lnTo>
                    <a:pt x="1471" y="2221"/>
                  </a:lnTo>
                  <a:lnTo>
                    <a:pt x="1368" y="2232"/>
                  </a:lnTo>
                  <a:lnTo>
                    <a:pt x="1264" y="2237"/>
                  </a:lnTo>
                  <a:lnTo>
                    <a:pt x="1160" y="2232"/>
                  </a:lnTo>
                  <a:lnTo>
                    <a:pt x="1056" y="2221"/>
                  </a:lnTo>
                  <a:lnTo>
                    <a:pt x="954" y="2202"/>
                  </a:lnTo>
                  <a:lnTo>
                    <a:pt x="855" y="2176"/>
                  </a:lnTo>
                  <a:lnTo>
                    <a:pt x="757" y="2144"/>
                  </a:lnTo>
                  <a:lnTo>
                    <a:pt x="662" y="2103"/>
                  </a:lnTo>
                  <a:lnTo>
                    <a:pt x="574" y="2055"/>
                  </a:lnTo>
                  <a:lnTo>
                    <a:pt x="489" y="2001"/>
                  </a:lnTo>
                  <a:lnTo>
                    <a:pt x="409" y="1943"/>
                  </a:lnTo>
                  <a:lnTo>
                    <a:pt x="336" y="1876"/>
                  </a:lnTo>
                  <a:lnTo>
                    <a:pt x="268" y="1807"/>
                  </a:lnTo>
                  <a:lnTo>
                    <a:pt x="208" y="1731"/>
                  </a:lnTo>
                  <a:lnTo>
                    <a:pt x="154" y="1651"/>
                  </a:lnTo>
                  <a:lnTo>
                    <a:pt x="108" y="1569"/>
                  </a:lnTo>
                  <a:lnTo>
                    <a:pt x="69" y="1483"/>
                  </a:lnTo>
                  <a:lnTo>
                    <a:pt x="39" y="1394"/>
                  </a:lnTo>
                  <a:lnTo>
                    <a:pt x="17" y="1304"/>
                  </a:lnTo>
                  <a:lnTo>
                    <a:pt x="4" y="1213"/>
                  </a:lnTo>
                  <a:lnTo>
                    <a:pt x="0" y="1120"/>
                  </a:lnTo>
                  <a:lnTo>
                    <a:pt x="4" y="1027"/>
                  </a:lnTo>
                  <a:lnTo>
                    <a:pt x="17" y="935"/>
                  </a:lnTo>
                  <a:lnTo>
                    <a:pt x="39" y="846"/>
                  </a:lnTo>
                  <a:lnTo>
                    <a:pt x="69" y="755"/>
                  </a:lnTo>
                  <a:lnTo>
                    <a:pt x="106" y="671"/>
                  </a:lnTo>
                  <a:lnTo>
                    <a:pt x="152" y="587"/>
                  </a:lnTo>
                  <a:lnTo>
                    <a:pt x="206" y="507"/>
                  </a:lnTo>
                  <a:lnTo>
                    <a:pt x="266" y="431"/>
                  </a:lnTo>
                  <a:lnTo>
                    <a:pt x="333" y="362"/>
                  </a:lnTo>
                  <a:lnTo>
                    <a:pt x="407" y="295"/>
                  </a:lnTo>
                  <a:lnTo>
                    <a:pt x="485" y="237"/>
                  </a:lnTo>
                  <a:lnTo>
                    <a:pt x="571" y="183"/>
                  </a:lnTo>
                  <a:lnTo>
                    <a:pt x="660" y="136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50" y="34"/>
                  </a:lnTo>
                  <a:lnTo>
                    <a:pt x="1052" y="15"/>
                  </a:lnTo>
                  <a:lnTo>
                    <a:pt x="1156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7"/>
          <p:cNvGrpSpPr>
            <a:grpSpLocks noChangeAspect="1"/>
          </p:cNvGrpSpPr>
          <p:nvPr/>
        </p:nvGrpSpPr>
        <p:grpSpPr bwMode="auto">
          <a:xfrm>
            <a:off x="1665288" y="4837113"/>
            <a:ext cx="1357312" cy="1052512"/>
            <a:chOff x="1135" y="2084"/>
            <a:chExt cx="1328" cy="1030"/>
          </a:xfrm>
        </p:grpSpPr>
        <p:sp>
          <p:nvSpPr>
            <p:cNvPr id="31821" name="Rectangle 58"/>
            <p:cNvSpPr>
              <a:spLocks noChangeAspect="1" noChangeArrowheads="1"/>
            </p:cNvSpPr>
            <p:nvPr/>
          </p:nvSpPr>
          <p:spPr bwMode="auto">
            <a:xfrm>
              <a:off x="1135" y="2451"/>
              <a:ext cx="110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3</a:t>
              </a:r>
              <a:endParaRPr lang="en-US" sz="1600" b="1"/>
            </a:p>
          </p:txBody>
        </p:sp>
        <p:sp>
          <p:nvSpPr>
            <p:cNvPr id="31822" name="Freeform 59"/>
            <p:cNvSpPr>
              <a:spLocks noChangeAspect="1"/>
            </p:cNvSpPr>
            <p:nvPr/>
          </p:nvSpPr>
          <p:spPr bwMode="auto">
            <a:xfrm>
              <a:off x="1178" y="2084"/>
              <a:ext cx="1285" cy="1030"/>
            </a:xfrm>
            <a:custGeom>
              <a:avLst/>
              <a:gdLst>
                <a:gd name="T0" fmla="*/ 422 w 1285"/>
                <a:gd name="T1" fmla="*/ 162 h 1030"/>
                <a:gd name="T2" fmla="*/ 487 w 1285"/>
                <a:gd name="T3" fmla="*/ 123 h 1030"/>
                <a:gd name="T4" fmla="*/ 556 w 1285"/>
                <a:gd name="T5" fmla="*/ 89 h 1030"/>
                <a:gd name="T6" fmla="*/ 626 w 1285"/>
                <a:gd name="T7" fmla="*/ 61 h 1030"/>
                <a:gd name="T8" fmla="*/ 695 w 1285"/>
                <a:gd name="T9" fmla="*/ 37 h 1030"/>
                <a:gd name="T10" fmla="*/ 764 w 1285"/>
                <a:gd name="T11" fmla="*/ 18 h 1030"/>
                <a:gd name="T12" fmla="*/ 831 w 1285"/>
                <a:gd name="T13" fmla="*/ 7 h 1030"/>
                <a:gd name="T14" fmla="*/ 896 w 1285"/>
                <a:gd name="T15" fmla="*/ 0 h 1030"/>
                <a:gd name="T16" fmla="*/ 959 w 1285"/>
                <a:gd name="T17" fmla="*/ 0 h 1030"/>
                <a:gd name="T18" fmla="*/ 1017 w 1285"/>
                <a:gd name="T19" fmla="*/ 7 h 1030"/>
                <a:gd name="T20" fmla="*/ 1071 w 1285"/>
                <a:gd name="T21" fmla="*/ 18 h 1030"/>
                <a:gd name="T22" fmla="*/ 1121 w 1285"/>
                <a:gd name="T23" fmla="*/ 35 h 1030"/>
                <a:gd name="T24" fmla="*/ 1164 w 1285"/>
                <a:gd name="T25" fmla="*/ 59 h 1030"/>
                <a:gd name="T26" fmla="*/ 1203 w 1285"/>
                <a:gd name="T27" fmla="*/ 87 h 1030"/>
                <a:gd name="T28" fmla="*/ 1234 w 1285"/>
                <a:gd name="T29" fmla="*/ 121 h 1030"/>
                <a:gd name="T30" fmla="*/ 1257 w 1285"/>
                <a:gd name="T31" fmla="*/ 160 h 1030"/>
                <a:gd name="T32" fmla="*/ 1275 w 1285"/>
                <a:gd name="T33" fmla="*/ 201 h 1030"/>
                <a:gd name="T34" fmla="*/ 1283 w 1285"/>
                <a:gd name="T35" fmla="*/ 249 h 1030"/>
                <a:gd name="T36" fmla="*/ 1285 w 1285"/>
                <a:gd name="T37" fmla="*/ 298 h 1030"/>
                <a:gd name="T38" fmla="*/ 1279 w 1285"/>
                <a:gd name="T39" fmla="*/ 350 h 1030"/>
                <a:gd name="T40" fmla="*/ 1266 w 1285"/>
                <a:gd name="T41" fmla="*/ 404 h 1030"/>
                <a:gd name="T42" fmla="*/ 1247 w 1285"/>
                <a:gd name="T43" fmla="*/ 458 h 1030"/>
                <a:gd name="T44" fmla="*/ 1218 w 1285"/>
                <a:gd name="T45" fmla="*/ 514 h 1030"/>
                <a:gd name="T46" fmla="*/ 1184 w 1285"/>
                <a:gd name="T47" fmla="*/ 570 h 1030"/>
                <a:gd name="T48" fmla="*/ 1145 w 1285"/>
                <a:gd name="T49" fmla="*/ 624 h 1030"/>
                <a:gd name="T50" fmla="*/ 1097 w 1285"/>
                <a:gd name="T51" fmla="*/ 678 h 1030"/>
                <a:gd name="T52" fmla="*/ 1045 w 1285"/>
                <a:gd name="T53" fmla="*/ 730 h 1030"/>
                <a:gd name="T54" fmla="*/ 989 w 1285"/>
                <a:gd name="T55" fmla="*/ 780 h 1030"/>
                <a:gd name="T56" fmla="*/ 928 w 1285"/>
                <a:gd name="T57" fmla="*/ 827 h 1030"/>
                <a:gd name="T58" fmla="*/ 866 w 1285"/>
                <a:gd name="T59" fmla="*/ 870 h 1030"/>
                <a:gd name="T60" fmla="*/ 799 w 1285"/>
                <a:gd name="T61" fmla="*/ 907 h 1030"/>
                <a:gd name="T62" fmla="*/ 729 w 1285"/>
                <a:gd name="T63" fmla="*/ 942 h 1030"/>
                <a:gd name="T64" fmla="*/ 660 w 1285"/>
                <a:gd name="T65" fmla="*/ 972 h 1030"/>
                <a:gd name="T66" fmla="*/ 591 w 1285"/>
                <a:gd name="T67" fmla="*/ 996 h 1030"/>
                <a:gd name="T68" fmla="*/ 522 w 1285"/>
                <a:gd name="T69" fmla="*/ 1013 h 1030"/>
                <a:gd name="T70" fmla="*/ 455 w 1285"/>
                <a:gd name="T71" fmla="*/ 1026 h 1030"/>
                <a:gd name="T72" fmla="*/ 390 w 1285"/>
                <a:gd name="T73" fmla="*/ 1030 h 1030"/>
                <a:gd name="T74" fmla="*/ 327 w 1285"/>
                <a:gd name="T75" fmla="*/ 1030 h 1030"/>
                <a:gd name="T76" fmla="*/ 269 w 1285"/>
                <a:gd name="T77" fmla="*/ 1026 h 1030"/>
                <a:gd name="T78" fmla="*/ 214 w 1285"/>
                <a:gd name="T79" fmla="*/ 1013 h 1030"/>
                <a:gd name="T80" fmla="*/ 165 w 1285"/>
                <a:gd name="T81" fmla="*/ 996 h 1030"/>
                <a:gd name="T82" fmla="*/ 121 w 1285"/>
                <a:gd name="T83" fmla="*/ 972 h 1030"/>
                <a:gd name="T84" fmla="*/ 85 w 1285"/>
                <a:gd name="T85" fmla="*/ 944 h 1030"/>
                <a:gd name="T86" fmla="*/ 52 w 1285"/>
                <a:gd name="T87" fmla="*/ 909 h 1030"/>
                <a:gd name="T88" fmla="*/ 28 w 1285"/>
                <a:gd name="T89" fmla="*/ 873 h 1030"/>
                <a:gd name="T90" fmla="*/ 13 w 1285"/>
                <a:gd name="T91" fmla="*/ 829 h 1030"/>
                <a:gd name="T92" fmla="*/ 2 w 1285"/>
                <a:gd name="T93" fmla="*/ 784 h 1030"/>
                <a:gd name="T94" fmla="*/ 0 w 1285"/>
                <a:gd name="T95" fmla="*/ 734 h 1030"/>
                <a:gd name="T96" fmla="*/ 7 w 1285"/>
                <a:gd name="T97" fmla="*/ 683 h 1030"/>
                <a:gd name="T98" fmla="*/ 20 w 1285"/>
                <a:gd name="T99" fmla="*/ 629 h 1030"/>
                <a:gd name="T100" fmla="*/ 39 w 1285"/>
                <a:gd name="T101" fmla="*/ 572 h 1030"/>
                <a:gd name="T102" fmla="*/ 67 w 1285"/>
                <a:gd name="T103" fmla="*/ 516 h 1030"/>
                <a:gd name="T104" fmla="*/ 102 w 1285"/>
                <a:gd name="T105" fmla="*/ 462 h 1030"/>
                <a:gd name="T106" fmla="*/ 143 w 1285"/>
                <a:gd name="T107" fmla="*/ 406 h 1030"/>
                <a:gd name="T108" fmla="*/ 188 w 1285"/>
                <a:gd name="T109" fmla="*/ 352 h 1030"/>
                <a:gd name="T110" fmla="*/ 240 w 1285"/>
                <a:gd name="T111" fmla="*/ 300 h 1030"/>
                <a:gd name="T112" fmla="*/ 297 w 1285"/>
                <a:gd name="T113" fmla="*/ 251 h 1030"/>
                <a:gd name="T114" fmla="*/ 357 w 1285"/>
                <a:gd name="T115" fmla="*/ 205 h 1030"/>
                <a:gd name="T116" fmla="*/ 422 w 1285"/>
                <a:gd name="T117" fmla="*/ 162 h 10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85"/>
                <a:gd name="T178" fmla="*/ 0 h 1030"/>
                <a:gd name="T179" fmla="*/ 1285 w 1285"/>
                <a:gd name="T180" fmla="*/ 1030 h 10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85" h="1030">
                  <a:moveTo>
                    <a:pt x="422" y="162"/>
                  </a:moveTo>
                  <a:lnTo>
                    <a:pt x="487" y="123"/>
                  </a:lnTo>
                  <a:lnTo>
                    <a:pt x="556" y="89"/>
                  </a:lnTo>
                  <a:lnTo>
                    <a:pt x="626" y="61"/>
                  </a:lnTo>
                  <a:lnTo>
                    <a:pt x="695" y="37"/>
                  </a:lnTo>
                  <a:lnTo>
                    <a:pt x="764" y="18"/>
                  </a:lnTo>
                  <a:lnTo>
                    <a:pt x="831" y="7"/>
                  </a:lnTo>
                  <a:lnTo>
                    <a:pt x="896" y="0"/>
                  </a:lnTo>
                  <a:lnTo>
                    <a:pt x="959" y="0"/>
                  </a:lnTo>
                  <a:lnTo>
                    <a:pt x="1017" y="7"/>
                  </a:lnTo>
                  <a:lnTo>
                    <a:pt x="1071" y="18"/>
                  </a:lnTo>
                  <a:lnTo>
                    <a:pt x="1121" y="35"/>
                  </a:lnTo>
                  <a:lnTo>
                    <a:pt x="1164" y="59"/>
                  </a:lnTo>
                  <a:lnTo>
                    <a:pt x="1203" y="87"/>
                  </a:lnTo>
                  <a:lnTo>
                    <a:pt x="1234" y="121"/>
                  </a:lnTo>
                  <a:lnTo>
                    <a:pt x="1257" y="160"/>
                  </a:lnTo>
                  <a:lnTo>
                    <a:pt x="1275" y="201"/>
                  </a:lnTo>
                  <a:lnTo>
                    <a:pt x="1283" y="249"/>
                  </a:lnTo>
                  <a:lnTo>
                    <a:pt x="1285" y="298"/>
                  </a:lnTo>
                  <a:lnTo>
                    <a:pt x="1279" y="350"/>
                  </a:lnTo>
                  <a:lnTo>
                    <a:pt x="1266" y="404"/>
                  </a:lnTo>
                  <a:lnTo>
                    <a:pt x="1247" y="458"/>
                  </a:lnTo>
                  <a:lnTo>
                    <a:pt x="1218" y="514"/>
                  </a:lnTo>
                  <a:lnTo>
                    <a:pt x="1184" y="570"/>
                  </a:lnTo>
                  <a:lnTo>
                    <a:pt x="1145" y="624"/>
                  </a:lnTo>
                  <a:lnTo>
                    <a:pt x="1097" y="678"/>
                  </a:lnTo>
                  <a:lnTo>
                    <a:pt x="1045" y="730"/>
                  </a:lnTo>
                  <a:lnTo>
                    <a:pt x="989" y="780"/>
                  </a:lnTo>
                  <a:lnTo>
                    <a:pt x="928" y="827"/>
                  </a:lnTo>
                  <a:lnTo>
                    <a:pt x="866" y="870"/>
                  </a:lnTo>
                  <a:lnTo>
                    <a:pt x="799" y="907"/>
                  </a:lnTo>
                  <a:lnTo>
                    <a:pt x="729" y="942"/>
                  </a:lnTo>
                  <a:lnTo>
                    <a:pt x="660" y="972"/>
                  </a:lnTo>
                  <a:lnTo>
                    <a:pt x="591" y="996"/>
                  </a:lnTo>
                  <a:lnTo>
                    <a:pt x="522" y="1013"/>
                  </a:lnTo>
                  <a:lnTo>
                    <a:pt x="455" y="1026"/>
                  </a:lnTo>
                  <a:lnTo>
                    <a:pt x="390" y="1030"/>
                  </a:lnTo>
                  <a:lnTo>
                    <a:pt x="327" y="1030"/>
                  </a:lnTo>
                  <a:lnTo>
                    <a:pt x="269" y="1026"/>
                  </a:lnTo>
                  <a:lnTo>
                    <a:pt x="214" y="1013"/>
                  </a:lnTo>
                  <a:lnTo>
                    <a:pt x="165" y="996"/>
                  </a:lnTo>
                  <a:lnTo>
                    <a:pt x="121" y="972"/>
                  </a:lnTo>
                  <a:lnTo>
                    <a:pt x="85" y="944"/>
                  </a:lnTo>
                  <a:lnTo>
                    <a:pt x="52" y="909"/>
                  </a:lnTo>
                  <a:lnTo>
                    <a:pt x="28" y="873"/>
                  </a:lnTo>
                  <a:lnTo>
                    <a:pt x="13" y="829"/>
                  </a:lnTo>
                  <a:lnTo>
                    <a:pt x="2" y="784"/>
                  </a:lnTo>
                  <a:lnTo>
                    <a:pt x="0" y="734"/>
                  </a:lnTo>
                  <a:lnTo>
                    <a:pt x="7" y="683"/>
                  </a:lnTo>
                  <a:lnTo>
                    <a:pt x="20" y="629"/>
                  </a:lnTo>
                  <a:lnTo>
                    <a:pt x="39" y="572"/>
                  </a:lnTo>
                  <a:lnTo>
                    <a:pt x="67" y="516"/>
                  </a:lnTo>
                  <a:lnTo>
                    <a:pt x="102" y="462"/>
                  </a:lnTo>
                  <a:lnTo>
                    <a:pt x="143" y="406"/>
                  </a:lnTo>
                  <a:lnTo>
                    <a:pt x="188" y="352"/>
                  </a:lnTo>
                  <a:lnTo>
                    <a:pt x="240" y="300"/>
                  </a:lnTo>
                  <a:lnTo>
                    <a:pt x="297" y="251"/>
                  </a:lnTo>
                  <a:lnTo>
                    <a:pt x="357" y="205"/>
                  </a:lnTo>
                  <a:lnTo>
                    <a:pt x="422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 noChangeAspect="1"/>
          </p:cNvGrpSpPr>
          <p:nvPr/>
        </p:nvGrpSpPr>
        <p:grpSpPr bwMode="auto">
          <a:xfrm>
            <a:off x="696913" y="4168775"/>
            <a:ext cx="2432050" cy="1789113"/>
            <a:chOff x="187" y="1430"/>
            <a:chExt cx="2380" cy="1751"/>
          </a:xfrm>
        </p:grpSpPr>
        <p:sp>
          <p:nvSpPr>
            <p:cNvPr id="31819" name="Rectangle 61"/>
            <p:cNvSpPr>
              <a:spLocks noChangeAspect="1" noChangeArrowheads="1"/>
            </p:cNvSpPr>
            <p:nvPr/>
          </p:nvSpPr>
          <p:spPr bwMode="auto">
            <a:xfrm>
              <a:off x="417" y="2643"/>
              <a:ext cx="11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4</a:t>
              </a:r>
              <a:endParaRPr lang="en-US" sz="1600" b="1"/>
            </a:p>
          </p:txBody>
        </p:sp>
        <p:sp>
          <p:nvSpPr>
            <p:cNvPr id="31820" name="Freeform 62"/>
            <p:cNvSpPr>
              <a:spLocks noChangeAspect="1"/>
            </p:cNvSpPr>
            <p:nvPr/>
          </p:nvSpPr>
          <p:spPr bwMode="auto">
            <a:xfrm>
              <a:off x="187" y="1430"/>
              <a:ext cx="2380" cy="1751"/>
            </a:xfrm>
            <a:custGeom>
              <a:avLst/>
              <a:gdLst>
                <a:gd name="T0" fmla="*/ 1275 w 2380"/>
                <a:gd name="T1" fmla="*/ 0 h 1751"/>
                <a:gd name="T2" fmla="*/ 1474 w 2380"/>
                <a:gd name="T3" fmla="*/ 22 h 1751"/>
                <a:gd name="T4" fmla="*/ 1664 w 2380"/>
                <a:gd name="T5" fmla="*/ 67 h 1751"/>
                <a:gd name="T6" fmla="*/ 1842 w 2380"/>
                <a:gd name="T7" fmla="*/ 136 h 1751"/>
                <a:gd name="T8" fmla="*/ 2002 w 2380"/>
                <a:gd name="T9" fmla="*/ 227 h 1751"/>
                <a:gd name="T10" fmla="*/ 2138 w 2380"/>
                <a:gd name="T11" fmla="*/ 335 h 1751"/>
                <a:gd name="T12" fmla="*/ 2246 w 2380"/>
                <a:gd name="T13" fmla="*/ 460 h 1751"/>
                <a:gd name="T14" fmla="*/ 2324 w 2380"/>
                <a:gd name="T15" fmla="*/ 596 h 1751"/>
                <a:gd name="T16" fmla="*/ 2370 w 2380"/>
                <a:gd name="T17" fmla="*/ 741 h 1751"/>
                <a:gd name="T18" fmla="*/ 2380 w 2380"/>
                <a:gd name="T19" fmla="*/ 887 h 1751"/>
                <a:gd name="T20" fmla="*/ 2359 w 2380"/>
                <a:gd name="T21" fmla="*/ 1036 h 1751"/>
                <a:gd name="T22" fmla="*/ 2302 w 2380"/>
                <a:gd name="T23" fmla="*/ 1179 h 1751"/>
                <a:gd name="T24" fmla="*/ 2214 w 2380"/>
                <a:gd name="T25" fmla="*/ 1313 h 1751"/>
                <a:gd name="T26" fmla="*/ 2097 w 2380"/>
                <a:gd name="T27" fmla="*/ 1436 h 1751"/>
                <a:gd name="T28" fmla="*/ 1954 w 2380"/>
                <a:gd name="T29" fmla="*/ 1542 h 1751"/>
                <a:gd name="T30" fmla="*/ 1787 w 2380"/>
                <a:gd name="T31" fmla="*/ 1628 h 1751"/>
                <a:gd name="T32" fmla="*/ 1606 w 2380"/>
                <a:gd name="T33" fmla="*/ 1693 h 1751"/>
                <a:gd name="T34" fmla="*/ 1411 w 2380"/>
                <a:gd name="T35" fmla="*/ 1736 h 1751"/>
                <a:gd name="T36" fmla="*/ 1210 w 2380"/>
                <a:gd name="T37" fmla="*/ 1751 h 1751"/>
                <a:gd name="T38" fmla="*/ 1009 w 2380"/>
                <a:gd name="T39" fmla="*/ 1742 h 1751"/>
                <a:gd name="T40" fmla="*/ 812 w 2380"/>
                <a:gd name="T41" fmla="*/ 1710 h 1751"/>
                <a:gd name="T42" fmla="*/ 626 w 2380"/>
                <a:gd name="T43" fmla="*/ 1652 h 1751"/>
                <a:gd name="T44" fmla="*/ 457 w 2380"/>
                <a:gd name="T45" fmla="*/ 1572 h 1751"/>
                <a:gd name="T46" fmla="*/ 310 w 2380"/>
                <a:gd name="T47" fmla="*/ 1473 h 1751"/>
                <a:gd name="T48" fmla="*/ 186 w 2380"/>
                <a:gd name="T49" fmla="*/ 1356 h 1751"/>
                <a:gd name="T50" fmla="*/ 93 w 2380"/>
                <a:gd name="T51" fmla="*/ 1226 h 1751"/>
                <a:gd name="T52" fmla="*/ 31 w 2380"/>
                <a:gd name="T53" fmla="*/ 1084 h 1751"/>
                <a:gd name="T54" fmla="*/ 2 w 2380"/>
                <a:gd name="T55" fmla="*/ 937 h 1751"/>
                <a:gd name="T56" fmla="*/ 9 w 2380"/>
                <a:gd name="T57" fmla="*/ 788 h 1751"/>
                <a:gd name="T58" fmla="*/ 48 w 2380"/>
                <a:gd name="T59" fmla="*/ 643 h 1751"/>
                <a:gd name="T60" fmla="*/ 119 w 2380"/>
                <a:gd name="T61" fmla="*/ 503 h 1751"/>
                <a:gd name="T62" fmla="*/ 223 w 2380"/>
                <a:gd name="T63" fmla="*/ 374 h 1751"/>
                <a:gd name="T64" fmla="*/ 355 w 2380"/>
                <a:gd name="T65" fmla="*/ 259 h 1751"/>
                <a:gd name="T66" fmla="*/ 509 w 2380"/>
                <a:gd name="T67" fmla="*/ 164 h 1751"/>
                <a:gd name="T68" fmla="*/ 684 w 2380"/>
                <a:gd name="T69" fmla="*/ 86 h 1751"/>
                <a:gd name="T70" fmla="*/ 874 w 2380"/>
                <a:gd name="T71" fmla="*/ 35 h 1751"/>
                <a:gd name="T72" fmla="*/ 1071 w 2380"/>
                <a:gd name="T73" fmla="*/ 4 h 17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80"/>
                <a:gd name="T112" fmla="*/ 0 h 1751"/>
                <a:gd name="T113" fmla="*/ 2380 w 2380"/>
                <a:gd name="T114" fmla="*/ 1751 h 17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80" h="1751">
                  <a:moveTo>
                    <a:pt x="1173" y="0"/>
                  </a:moveTo>
                  <a:lnTo>
                    <a:pt x="1275" y="0"/>
                  </a:lnTo>
                  <a:lnTo>
                    <a:pt x="1374" y="9"/>
                  </a:lnTo>
                  <a:lnTo>
                    <a:pt x="1474" y="22"/>
                  </a:lnTo>
                  <a:lnTo>
                    <a:pt x="1571" y="41"/>
                  </a:lnTo>
                  <a:lnTo>
                    <a:pt x="1664" y="67"/>
                  </a:lnTo>
                  <a:lnTo>
                    <a:pt x="1755" y="99"/>
                  </a:lnTo>
                  <a:lnTo>
                    <a:pt x="1842" y="136"/>
                  </a:lnTo>
                  <a:lnTo>
                    <a:pt x="1924" y="179"/>
                  </a:lnTo>
                  <a:lnTo>
                    <a:pt x="2002" y="227"/>
                  </a:lnTo>
                  <a:lnTo>
                    <a:pt x="2073" y="279"/>
                  </a:lnTo>
                  <a:lnTo>
                    <a:pt x="2138" y="335"/>
                  </a:lnTo>
                  <a:lnTo>
                    <a:pt x="2194" y="395"/>
                  </a:lnTo>
                  <a:lnTo>
                    <a:pt x="2246" y="460"/>
                  </a:lnTo>
                  <a:lnTo>
                    <a:pt x="2289" y="527"/>
                  </a:lnTo>
                  <a:lnTo>
                    <a:pt x="2324" y="596"/>
                  </a:lnTo>
                  <a:lnTo>
                    <a:pt x="2350" y="667"/>
                  </a:lnTo>
                  <a:lnTo>
                    <a:pt x="2370" y="741"/>
                  </a:lnTo>
                  <a:lnTo>
                    <a:pt x="2380" y="814"/>
                  </a:lnTo>
                  <a:lnTo>
                    <a:pt x="2380" y="887"/>
                  </a:lnTo>
                  <a:lnTo>
                    <a:pt x="2374" y="963"/>
                  </a:lnTo>
                  <a:lnTo>
                    <a:pt x="2359" y="1036"/>
                  </a:lnTo>
                  <a:lnTo>
                    <a:pt x="2335" y="1108"/>
                  </a:lnTo>
                  <a:lnTo>
                    <a:pt x="2302" y="1179"/>
                  </a:lnTo>
                  <a:lnTo>
                    <a:pt x="2261" y="1248"/>
                  </a:lnTo>
                  <a:lnTo>
                    <a:pt x="2214" y="1313"/>
                  </a:lnTo>
                  <a:lnTo>
                    <a:pt x="2160" y="1378"/>
                  </a:lnTo>
                  <a:lnTo>
                    <a:pt x="2097" y="1436"/>
                  </a:lnTo>
                  <a:lnTo>
                    <a:pt x="2028" y="1492"/>
                  </a:lnTo>
                  <a:lnTo>
                    <a:pt x="1954" y="1542"/>
                  </a:lnTo>
                  <a:lnTo>
                    <a:pt x="1872" y="1587"/>
                  </a:lnTo>
                  <a:lnTo>
                    <a:pt x="1787" y="1628"/>
                  </a:lnTo>
                  <a:lnTo>
                    <a:pt x="1699" y="1665"/>
                  </a:lnTo>
                  <a:lnTo>
                    <a:pt x="1606" y="1693"/>
                  </a:lnTo>
                  <a:lnTo>
                    <a:pt x="1508" y="1717"/>
                  </a:lnTo>
                  <a:lnTo>
                    <a:pt x="1411" y="1736"/>
                  </a:lnTo>
                  <a:lnTo>
                    <a:pt x="1309" y="1747"/>
                  </a:lnTo>
                  <a:lnTo>
                    <a:pt x="1210" y="1751"/>
                  </a:lnTo>
                  <a:lnTo>
                    <a:pt x="1108" y="1751"/>
                  </a:lnTo>
                  <a:lnTo>
                    <a:pt x="1009" y="1742"/>
                  </a:lnTo>
                  <a:lnTo>
                    <a:pt x="909" y="1730"/>
                  </a:lnTo>
                  <a:lnTo>
                    <a:pt x="812" y="1710"/>
                  </a:lnTo>
                  <a:lnTo>
                    <a:pt x="719" y="1684"/>
                  </a:lnTo>
                  <a:lnTo>
                    <a:pt x="626" y="1652"/>
                  </a:lnTo>
                  <a:lnTo>
                    <a:pt x="539" y="1615"/>
                  </a:lnTo>
                  <a:lnTo>
                    <a:pt x="457" y="1572"/>
                  </a:lnTo>
                  <a:lnTo>
                    <a:pt x="381" y="1524"/>
                  </a:lnTo>
                  <a:lnTo>
                    <a:pt x="310" y="1473"/>
                  </a:lnTo>
                  <a:lnTo>
                    <a:pt x="245" y="1416"/>
                  </a:lnTo>
                  <a:lnTo>
                    <a:pt x="186" y="1356"/>
                  </a:lnTo>
                  <a:lnTo>
                    <a:pt x="137" y="1291"/>
                  </a:lnTo>
                  <a:lnTo>
                    <a:pt x="93" y="1226"/>
                  </a:lnTo>
                  <a:lnTo>
                    <a:pt x="59" y="1155"/>
                  </a:lnTo>
                  <a:lnTo>
                    <a:pt x="31" y="1084"/>
                  </a:lnTo>
                  <a:lnTo>
                    <a:pt x="13" y="1011"/>
                  </a:lnTo>
                  <a:lnTo>
                    <a:pt x="2" y="937"/>
                  </a:lnTo>
                  <a:lnTo>
                    <a:pt x="0" y="864"/>
                  </a:lnTo>
                  <a:lnTo>
                    <a:pt x="9" y="788"/>
                  </a:lnTo>
                  <a:lnTo>
                    <a:pt x="24" y="715"/>
                  </a:lnTo>
                  <a:lnTo>
                    <a:pt x="48" y="643"/>
                  </a:lnTo>
                  <a:lnTo>
                    <a:pt x="80" y="572"/>
                  </a:lnTo>
                  <a:lnTo>
                    <a:pt x="119" y="503"/>
                  </a:lnTo>
                  <a:lnTo>
                    <a:pt x="167" y="438"/>
                  </a:lnTo>
                  <a:lnTo>
                    <a:pt x="223" y="374"/>
                  </a:lnTo>
                  <a:lnTo>
                    <a:pt x="286" y="315"/>
                  </a:lnTo>
                  <a:lnTo>
                    <a:pt x="355" y="259"/>
                  </a:lnTo>
                  <a:lnTo>
                    <a:pt x="429" y="209"/>
                  </a:lnTo>
                  <a:lnTo>
                    <a:pt x="509" y="164"/>
                  </a:lnTo>
                  <a:lnTo>
                    <a:pt x="595" y="123"/>
                  </a:lnTo>
                  <a:lnTo>
                    <a:pt x="684" y="86"/>
                  </a:lnTo>
                  <a:lnTo>
                    <a:pt x="777" y="58"/>
                  </a:lnTo>
                  <a:lnTo>
                    <a:pt x="874" y="35"/>
                  </a:lnTo>
                  <a:lnTo>
                    <a:pt x="972" y="15"/>
                  </a:lnTo>
                  <a:lnTo>
                    <a:pt x="1071" y="4"/>
                  </a:lnTo>
                  <a:lnTo>
                    <a:pt x="117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3" name="Group 63"/>
          <p:cNvGrpSpPr>
            <a:grpSpLocks noChangeAspect="1"/>
          </p:cNvGrpSpPr>
          <p:nvPr/>
        </p:nvGrpSpPr>
        <p:grpSpPr bwMode="auto">
          <a:xfrm>
            <a:off x="6157913" y="1452563"/>
            <a:ext cx="1979612" cy="1797050"/>
            <a:chOff x="383" y="1437"/>
            <a:chExt cx="1902" cy="1727"/>
          </a:xfrm>
        </p:grpSpPr>
        <p:sp>
          <p:nvSpPr>
            <p:cNvPr id="31807" name="Freeform 64"/>
            <p:cNvSpPr>
              <a:spLocks noChangeAspect="1"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8" name="Freeform 65"/>
            <p:cNvSpPr>
              <a:spLocks noChangeAspect="1"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Freeform 66"/>
            <p:cNvSpPr>
              <a:spLocks noChangeAspect="1"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0" name="Freeform 67"/>
            <p:cNvSpPr>
              <a:spLocks noChangeAspect="1"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Freeform 68"/>
            <p:cNvSpPr>
              <a:spLocks noChangeAspect="1"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Freeform 69"/>
            <p:cNvSpPr>
              <a:spLocks noChangeAspect="1"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Rectangle 70"/>
            <p:cNvSpPr>
              <a:spLocks noChangeAspect="1" noChangeArrowheads="1"/>
            </p:cNvSpPr>
            <p:nvPr/>
          </p:nvSpPr>
          <p:spPr bwMode="auto">
            <a:xfrm>
              <a:off x="1890" y="1437"/>
              <a:ext cx="9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 b="1"/>
            </a:p>
          </p:txBody>
        </p:sp>
        <p:sp>
          <p:nvSpPr>
            <p:cNvPr id="31814" name="Rectangle 71"/>
            <p:cNvSpPr>
              <a:spLocks noChangeAspect="1" noChangeArrowheads="1"/>
            </p:cNvSpPr>
            <p:nvPr/>
          </p:nvSpPr>
          <p:spPr bwMode="auto">
            <a:xfrm>
              <a:off x="1089" y="2061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600" b="1"/>
            </a:p>
          </p:txBody>
        </p:sp>
        <p:sp>
          <p:nvSpPr>
            <p:cNvPr id="31815" name="Rectangle 72"/>
            <p:cNvSpPr>
              <a:spLocks noChangeAspect="1" noChangeArrowheads="1"/>
            </p:cNvSpPr>
            <p:nvPr/>
          </p:nvSpPr>
          <p:spPr bwMode="auto">
            <a:xfrm>
              <a:off x="1699" y="2374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600" b="1"/>
            </a:p>
          </p:txBody>
        </p:sp>
        <p:sp>
          <p:nvSpPr>
            <p:cNvPr id="31816" name="Rectangle 73"/>
            <p:cNvSpPr>
              <a:spLocks noChangeAspect="1" noChangeArrowheads="1"/>
            </p:cNvSpPr>
            <p:nvPr/>
          </p:nvSpPr>
          <p:spPr bwMode="auto">
            <a:xfrm>
              <a:off x="1319" y="2929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600" b="1"/>
            </a:p>
          </p:txBody>
        </p:sp>
        <p:sp>
          <p:nvSpPr>
            <p:cNvPr id="31817" name="Rectangle 74"/>
            <p:cNvSpPr>
              <a:spLocks noChangeAspect="1" noChangeArrowheads="1"/>
            </p:cNvSpPr>
            <p:nvPr/>
          </p:nvSpPr>
          <p:spPr bwMode="auto">
            <a:xfrm>
              <a:off x="517" y="1940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600" b="1"/>
            </a:p>
          </p:txBody>
        </p:sp>
        <p:sp>
          <p:nvSpPr>
            <p:cNvPr id="31818" name="Rectangle 75"/>
            <p:cNvSpPr>
              <a:spLocks noChangeAspect="1" noChangeArrowheads="1"/>
            </p:cNvSpPr>
            <p:nvPr/>
          </p:nvSpPr>
          <p:spPr bwMode="auto">
            <a:xfrm>
              <a:off x="2187" y="2429"/>
              <a:ext cx="9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600" b="1"/>
            </a:p>
          </p:txBody>
        </p:sp>
      </p:grpSp>
      <p:grpSp>
        <p:nvGrpSpPr>
          <p:cNvPr id="15" name="Group 76"/>
          <p:cNvGrpSpPr>
            <a:grpSpLocks noChangeAspect="1"/>
          </p:cNvGrpSpPr>
          <p:nvPr/>
        </p:nvGrpSpPr>
        <p:grpSpPr bwMode="auto">
          <a:xfrm>
            <a:off x="7285038" y="2360613"/>
            <a:ext cx="919162" cy="617537"/>
            <a:chOff x="1465" y="2309"/>
            <a:chExt cx="883" cy="594"/>
          </a:xfrm>
        </p:grpSpPr>
        <p:sp>
          <p:nvSpPr>
            <p:cNvPr id="31805" name="Freeform 77"/>
            <p:cNvSpPr>
              <a:spLocks noChangeAspect="1"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Rectangle 78"/>
            <p:cNvSpPr>
              <a:spLocks noChangeAspect="1" noChangeArrowheads="1"/>
            </p:cNvSpPr>
            <p:nvPr/>
          </p:nvSpPr>
          <p:spPr bwMode="auto">
            <a:xfrm>
              <a:off x="1831" y="2668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</a:t>
              </a:r>
              <a:endParaRPr lang="en-US" sz="1600" b="1"/>
            </a:p>
          </p:txBody>
        </p:sp>
      </p:grpSp>
      <p:grpSp>
        <p:nvGrpSpPr>
          <p:cNvPr id="16" name="Group 79"/>
          <p:cNvGrpSpPr>
            <a:grpSpLocks noChangeAspect="1"/>
          </p:cNvGrpSpPr>
          <p:nvPr/>
        </p:nvGrpSpPr>
        <p:grpSpPr bwMode="auto">
          <a:xfrm>
            <a:off x="6100763" y="1730375"/>
            <a:ext cx="1036637" cy="584200"/>
            <a:chOff x="328" y="1704"/>
            <a:chExt cx="995" cy="561"/>
          </a:xfrm>
        </p:grpSpPr>
        <p:sp>
          <p:nvSpPr>
            <p:cNvPr id="31803" name="Freeform 80"/>
            <p:cNvSpPr>
              <a:spLocks noChangeAspect="1"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Rectangle 81"/>
            <p:cNvSpPr>
              <a:spLocks noChangeAspect="1" noChangeArrowheads="1"/>
            </p:cNvSpPr>
            <p:nvPr/>
          </p:nvSpPr>
          <p:spPr bwMode="auto">
            <a:xfrm>
              <a:off x="854" y="1704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2</a:t>
              </a:r>
              <a:endParaRPr lang="en-US" sz="1600" b="1"/>
            </a:p>
          </p:txBody>
        </p:sp>
      </p:grpSp>
      <p:grpSp>
        <p:nvGrpSpPr>
          <p:cNvPr id="17" name="Group 82"/>
          <p:cNvGrpSpPr>
            <a:grpSpLocks noChangeAspect="1"/>
          </p:cNvGrpSpPr>
          <p:nvPr/>
        </p:nvGrpSpPr>
        <p:grpSpPr bwMode="auto">
          <a:xfrm>
            <a:off x="5875338" y="1293813"/>
            <a:ext cx="2582862" cy="2287587"/>
            <a:chOff x="111" y="1285"/>
            <a:chExt cx="2481" cy="2197"/>
          </a:xfrm>
        </p:grpSpPr>
        <p:sp>
          <p:nvSpPr>
            <p:cNvPr id="31801" name="Rectangle 83"/>
            <p:cNvSpPr>
              <a:spLocks noChangeAspect="1" noChangeArrowheads="1"/>
            </p:cNvSpPr>
            <p:nvPr/>
          </p:nvSpPr>
          <p:spPr bwMode="auto">
            <a:xfrm>
              <a:off x="2484" y="1704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5</a:t>
              </a:r>
              <a:endParaRPr lang="en-US" sz="1600" b="1"/>
            </a:p>
          </p:txBody>
        </p:sp>
        <p:sp>
          <p:nvSpPr>
            <p:cNvPr id="31802" name="Freeform 84"/>
            <p:cNvSpPr>
              <a:spLocks noChangeAspect="1"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6873875" y="2211388"/>
            <a:ext cx="1416050" cy="1084262"/>
            <a:chOff x="1070" y="2167"/>
            <a:chExt cx="1361" cy="1041"/>
          </a:xfrm>
        </p:grpSpPr>
        <p:sp>
          <p:nvSpPr>
            <p:cNvPr id="31799" name="Rectangle 86"/>
            <p:cNvSpPr>
              <a:spLocks noChangeAspect="1" noChangeArrowheads="1"/>
            </p:cNvSpPr>
            <p:nvPr/>
          </p:nvSpPr>
          <p:spPr bwMode="auto">
            <a:xfrm>
              <a:off x="1070" y="2560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3</a:t>
              </a:r>
              <a:endParaRPr lang="en-US" sz="1600" b="1"/>
            </a:p>
          </p:txBody>
        </p:sp>
        <p:sp>
          <p:nvSpPr>
            <p:cNvPr id="31800" name="Freeform 87"/>
            <p:cNvSpPr>
              <a:spLocks noChangeAspect="1"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8"/>
          <p:cNvGrpSpPr>
            <a:grpSpLocks noChangeAspect="1"/>
          </p:cNvGrpSpPr>
          <p:nvPr/>
        </p:nvGrpSpPr>
        <p:grpSpPr bwMode="auto">
          <a:xfrm>
            <a:off x="6043613" y="1384300"/>
            <a:ext cx="1905000" cy="996950"/>
            <a:chOff x="272" y="1372"/>
            <a:chExt cx="1831" cy="958"/>
          </a:xfrm>
        </p:grpSpPr>
        <p:sp>
          <p:nvSpPr>
            <p:cNvPr id="31797" name="Rectangle 89"/>
            <p:cNvSpPr>
              <a:spLocks noChangeAspect="1" noChangeArrowheads="1"/>
            </p:cNvSpPr>
            <p:nvPr/>
          </p:nvSpPr>
          <p:spPr bwMode="auto">
            <a:xfrm>
              <a:off x="1165" y="1380"/>
              <a:ext cx="10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4</a:t>
              </a:r>
              <a:endParaRPr lang="en-US" sz="1600" b="1"/>
            </a:p>
          </p:txBody>
        </p:sp>
        <p:sp>
          <p:nvSpPr>
            <p:cNvPr id="31798" name="Freeform 90"/>
            <p:cNvSpPr>
              <a:spLocks noChangeAspect="1"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9" name="Group 91"/>
          <p:cNvGrpSpPr>
            <a:grpSpLocks noChangeAspect="1"/>
          </p:cNvGrpSpPr>
          <p:nvPr/>
        </p:nvGrpSpPr>
        <p:grpSpPr bwMode="auto">
          <a:xfrm>
            <a:off x="1009650" y="1362075"/>
            <a:ext cx="1990725" cy="1806575"/>
            <a:chOff x="471" y="1117"/>
            <a:chExt cx="1935" cy="1755"/>
          </a:xfrm>
        </p:grpSpPr>
        <p:sp>
          <p:nvSpPr>
            <p:cNvPr id="31785" name="Freeform 92"/>
            <p:cNvSpPr>
              <a:spLocks noChangeAspect="1"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Freeform 93"/>
            <p:cNvSpPr>
              <a:spLocks noChangeAspect="1"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Freeform 94"/>
            <p:cNvSpPr>
              <a:spLocks noChangeAspect="1"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Freeform 95"/>
            <p:cNvSpPr>
              <a:spLocks noChangeAspect="1"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Freeform 96"/>
            <p:cNvSpPr>
              <a:spLocks noChangeAspect="1"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Freeform 97"/>
            <p:cNvSpPr>
              <a:spLocks noChangeAspect="1"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Rectangle 98"/>
            <p:cNvSpPr>
              <a:spLocks noChangeAspect="1" noChangeArrowheads="1"/>
            </p:cNvSpPr>
            <p:nvPr/>
          </p:nvSpPr>
          <p:spPr bwMode="auto">
            <a:xfrm>
              <a:off x="2033" y="1117"/>
              <a:ext cx="9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1600" b="1"/>
            </a:p>
          </p:txBody>
        </p:sp>
        <p:sp>
          <p:nvSpPr>
            <p:cNvPr id="31792" name="Rectangle 99"/>
            <p:cNvSpPr>
              <a:spLocks noChangeAspect="1" noChangeArrowheads="1"/>
            </p:cNvSpPr>
            <p:nvPr/>
          </p:nvSpPr>
          <p:spPr bwMode="auto">
            <a:xfrm>
              <a:off x="1256" y="1765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1600" b="1"/>
            </a:p>
          </p:txBody>
        </p:sp>
        <p:sp>
          <p:nvSpPr>
            <p:cNvPr id="31793" name="Rectangle 100"/>
            <p:cNvSpPr>
              <a:spLocks noChangeAspect="1" noChangeArrowheads="1"/>
            </p:cNvSpPr>
            <p:nvPr/>
          </p:nvSpPr>
          <p:spPr bwMode="auto">
            <a:xfrm>
              <a:off x="1810" y="2069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1600" b="1"/>
            </a:p>
          </p:txBody>
        </p:sp>
        <p:sp>
          <p:nvSpPr>
            <p:cNvPr id="31794" name="Rectangle 101"/>
            <p:cNvSpPr>
              <a:spLocks noChangeAspect="1" noChangeArrowheads="1"/>
            </p:cNvSpPr>
            <p:nvPr/>
          </p:nvSpPr>
          <p:spPr bwMode="auto">
            <a:xfrm>
              <a:off x="1422" y="2635"/>
              <a:ext cx="98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sz="1600" b="1"/>
            </a:p>
          </p:txBody>
        </p:sp>
        <p:sp>
          <p:nvSpPr>
            <p:cNvPr id="31795" name="Rectangle 102"/>
            <p:cNvSpPr>
              <a:spLocks noChangeAspect="1" noChangeArrowheads="1"/>
            </p:cNvSpPr>
            <p:nvPr/>
          </p:nvSpPr>
          <p:spPr bwMode="auto">
            <a:xfrm>
              <a:off x="648" y="1626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5</a:t>
              </a:r>
              <a:endParaRPr lang="en-US" sz="1600" b="1"/>
            </a:p>
          </p:txBody>
        </p:sp>
        <p:sp>
          <p:nvSpPr>
            <p:cNvPr id="31796" name="Rectangle 103"/>
            <p:cNvSpPr>
              <a:spLocks noChangeAspect="1" noChangeArrowheads="1"/>
            </p:cNvSpPr>
            <p:nvPr/>
          </p:nvSpPr>
          <p:spPr bwMode="auto">
            <a:xfrm>
              <a:off x="2307" y="2126"/>
              <a:ext cx="9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6</a:t>
              </a:r>
              <a:endParaRPr lang="en-US" sz="1600" b="1"/>
            </a:p>
          </p:txBody>
        </p:sp>
      </p:grpSp>
      <p:grpSp>
        <p:nvGrpSpPr>
          <p:cNvPr id="21" name="Group 104"/>
          <p:cNvGrpSpPr>
            <a:grpSpLocks noChangeAspect="1"/>
          </p:cNvGrpSpPr>
          <p:nvPr/>
        </p:nvGrpSpPr>
        <p:grpSpPr bwMode="auto">
          <a:xfrm>
            <a:off x="2141538" y="2070100"/>
            <a:ext cx="923925" cy="592138"/>
            <a:chOff x="1572" y="1805"/>
            <a:chExt cx="897" cy="575"/>
          </a:xfrm>
        </p:grpSpPr>
        <p:sp>
          <p:nvSpPr>
            <p:cNvPr id="31783" name="Freeform 105"/>
            <p:cNvSpPr>
              <a:spLocks noChangeAspect="1"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Rectangle 106"/>
            <p:cNvSpPr>
              <a:spLocks noChangeAspect="1" noChangeArrowheads="1"/>
            </p:cNvSpPr>
            <p:nvPr/>
          </p:nvSpPr>
          <p:spPr bwMode="auto">
            <a:xfrm>
              <a:off x="1943" y="1805"/>
              <a:ext cx="11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1</a:t>
              </a:r>
              <a:endParaRPr lang="en-US" sz="1600" b="1"/>
            </a:p>
          </p:txBody>
        </p:sp>
      </p:grpSp>
      <p:grpSp>
        <p:nvGrpSpPr>
          <p:cNvPr id="22" name="Group 107"/>
          <p:cNvGrpSpPr>
            <a:grpSpLocks noChangeAspect="1"/>
          </p:cNvGrpSpPr>
          <p:nvPr/>
        </p:nvGrpSpPr>
        <p:grpSpPr bwMode="auto">
          <a:xfrm>
            <a:off x="865188" y="1825625"/>
            <a:ext cx="1125537" cy="742950"/>
            <a:chOff x="332" y="1568"/>
            <a:chExt cx="1093" cy="721"/>
          </a:xfrm>
        </p:grpSpPr>
        <p:sp>
          <p:nvSpPr>
            <p:cNvPr id="31781" name="Freeform 108"/>
            <p:cNvSpPr>
              <a:spLocks noChangeAspect="1"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Rectangle 109"/>
            <p:cNvSpPr>
              <a:spLocks noChangeAspect="1" noChangeArrowheads="1"/>
            </p:cNvSpPr>
            <p:nvPr/>
          </p:nvSpPr>
          <p:spPr bwMode="auto">
            <a:xfrm>
              <a:off x="949" y="2052"/>
              <a:ext cx="10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2</a:t>
              </a:r>
              <a:endParaRPr lang="en-US" sz="1600" b="1"/>
            </a:p>
          </p:txBody>
        </p:sp>
      </p:grpSp>
      <p:grpSp>
        <p:nvGrpSpPr>
          <p:cNvPr id="23" name="Group 110"/>
          <p:cNvGrpSpPr>
            <a:grpSpLocks noChangeAspect="1"/>
          </p:cNvGrpSpPr>
          <p:nvPr/>
        </p:nvGrpSpPr>
        <p:grpSpPr bwMode="auto">
          <a:xfrm>
            <a:off x="812800" y="1555750"/>
            <a:ext cx="2382838" cy="1358900"/>
            <a:chOff x="280" y="1305"/>
            <a:chExt cx="2315" cy="1321"/>
          </a:xfrm>
        </p:grpSpPr>
        <p:sp>
          <p:nvSpPr>
            <p:cNvPr id="31779" name="Freeform 111"/>
            <p:cNvSpPr>
              <a:spLocks noChangeAspect="1"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Rectangle 112"/>
            <p:cNvSpPr>
              <a:spLocks noChangeAspect="1" noChangeArrowheads="1"/>
            </p:cNvSpPr>
            <p:nvPr/>
          </p:nvSpPr>
          <p:spPr bwMode="auto">
            <a:xfrm>
              <a:off x="1390" y="1305"/>
              <a:ext cx="11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3</a:t>
              </a:r>
              <a:endParaRPr lang="en-US" sz="1600" b="1"/>
            </a:p>
          </p:txBody>
        </p:sp>
      </p:grpSp>
      <p:grpSp>
        <p:nvGrpSpPr>
          <p:cNvPr id="24" name="Group 113"/>
          <p:cNvGrpSpPr>
            <a:grpSpLocks noChangeAspect="1"/>
          </p:cNvGrpSpPr>
          <p:nvPr/>
        </p:nvGrpSpPr>
        <p:grpSpPr bwMode="auto">
          <a:xfrm>
            <a:off x="771525" y="1477963"/>
            <a:ext cx="2462213" cy="1887537"/>
            <a:chOff x="241" y="1229"/>
            <a:chExt cx="2391" cy="1834"/>
          </a:xfrm>
        </p:grpSpPr>
        <p:sp>
          <p:nvSpPr>
            <p:cNvPr id="31777" name="Freeform 114"/>
            <p:cNvSpPr>
              <a:spLocks noChangeAspect="1"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115"/>
            <p:cNvSpPr>
              <a:spLocks noChangeAspect="1" noChangeArrowheads="1"/>
            </p:cNvSpPr>
            <p:nvPr/>
          </p:nvSpPr>
          <p:spPr bwMode="auto">
            <a:xfrm>
              <a:off x="1238" y="2826"/>
              <a:ext cx="11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4</a:t>
              </a:r>
              <a:endParaRPr lang="en-US" sz="1600" b="1"/>
            </a:p>
          </p:txBody>
        </p:sp>
      </p:grpSp>
      <p:grpSp>
        <p:nvGrpSpPr>
          <p:cNvPr id="25" name="Group 116"/>
          <p:cNvGrpSpPr>
            <a:grpSpLocks noChangeAspect="1"/>
          </p:cNvGrpSpPr>
          <p:nvPr/>
        </p:nvGrpSpPr>
        <p:grpSpPr bwMode="auto">
          <a:xfrm>
            <a:off x="723900" y="1216025"/>
            <a:ext cx="2595563" cy="2289175"/>
            <a:chOff x="194" y="975"/>
            <a:chExt cx="2522" cy="2224"/>
          </a:xfrm>
        </p:grpSpPr>
        <p:sp>
          <p:nvSpPr>
            <p:cNvPr id="31775" name="Rectangle 117"/>
            <p:cNvSpPr>
              <a:spLocks noChangeAspect="1" noChangeArrowheads="1"/>
            </p:cNvSpPr>
            <p:nvPr/>
          </p:nvSpPr>
          <p:spPr bwMode="auto">
            <a:xfrm>
              <a:off x="2138" y="975"/>
              <a:ext cx="10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FF0000"/>
                  </a:solidFill>
                </a:rPr>
                <a:t>5</a:t>
              </a:r>
              <a:endParaRPr lang="en-US" sz="1600" b="1"/>
            </a:p>
          </p:txBody>
        </p:sp>
        <p:sp>
          <p:nvSpPr>
            <p:cNvPr id="31776" name="Freeform 118"/>
            <p:cNvSpPr>
              <a:spLocks noChangeAspect="1"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/>
              <a:t>Hierarchical Clustering:  Time and Space requirements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a dataset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consisting of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; it requires storing the distance matrix </a:t>
            </a:r>
            <a:endParaRPr lang="en-US" dirty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dirty="0"/>
              <a:t> in </a:t>
            </a:r>
            <a:r>
              <a:rPr lang="en-US" dirty="0" smtClean="0"/>
              <a:t>most of the cases</a:t>
            </a:r>
            <a:endParaRPr lang="en-US" dirty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There are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/>
              <a:t>steps and at each step the </a:t>
            </a:r>
            <a:r>
              <a:rPr lang="en-US" dirty="0" smtClean="0"/>
              <a:t>size </a:t>
            </a: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distance </a:t>
            </a:r>
            <a:r>
              <a:rPr lang="en-US" dirty="0"/>
              <a:t>matrix must be updated and searched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Complexity can be reduced to </a:t>
            </a:r>
            <a:r>
              <a:rPr lang="en-US" b="1" dirty="0" smtClean="0">
                <a:solidFill>
                  <a:schemeClr val="accent1"/>
                </a:solidFill>
              </a:rPr>
              <a:t>O(n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 log(n) 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dirty="0"/>
              <a:t> time for some </a:t>
            </a:r>
            <a:r>
              <a:rPr lang="en-US" dirty="0" smtClean="0"/>
              <a:t>approaches by using appropriate data structures</a:t>
            </a:r>
            <a:endParaRPr lang="en-US" dirty="0"/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Divisive hierarchical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 with a single cluster composed of all data points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Split this into components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Continue recursively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Computationally intensive, less widely used than agglomerative methods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Clustering: Problem definition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8229600" cy="4525962"/>
          </a:xfrm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  <a:defRPr/>
            </a:pPr>
            <a:r>
              <a:rPr lang="en-US" sz="2800" dirty="0" smtClean="0"/>
              <a:t>Given a set of points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= {x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,x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,…,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} </a:t>
            </a:r>
            <a:r>
              <a:rPr lang="en-US" sz="2800" dirty="0" smtClean="0"/>
              <a:t>find a sequence of </a:t>
            </a:r>
            <a:r>
              <a:rPr lang="en-US" sz="2800" b="1" i="1" dirty="0" smtClean="0"/>
              <a:t>nested partitions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,P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,…,</a:t>
            </a:r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800" b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of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smtClean="0"/>
              <a:t>consisting of 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 2,…,n </a:t>
            </a:r>
            <a:r>
              <a:rPr lang="en-US" sz="2800" dirty="0" smtClean="0"/>
              <a:t>clusters respectively such that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n-US" sz="2800" b="1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=1…</a:t>
            </a:r>
            <a:r>
              <a:rPr lang="en-US" sz="2800" b="1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</a:t>
            </a:r>
            <a:r>
              <a:rPr lang="en-US" sz="2800" b="1" i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800" dirty="0" smtClean="0"/>
              <a:t>is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minimized.</a:t>
            </a:r>
            <a:endParaRPr lang="en-US" sz="2800" b="1" baseline="-25000" dirty="0" smtClean="0">
              <a:solidFill>
                <a:srgbClr val="FF0000"/>
              </a:solidFill>
            </a:endParaRPr>
          </a:p>
          <a:p>
            <a:pPr marL="292100" indent="-2921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292100" indent="-292100" eaLnBrk="1" hangingPunct="1">
              <a:lnSpc>
                <a:spcPct val="90000"/>
              </a:lnSpc>
              <a:defRPr/>
            </a:pPr>
            <a:r>
              <a:rPr lang="en-US" sz="2800" dirty="0" smtClean="0"/>
              <a:t>Different definitions of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Cost(P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800" dirty="0" smtClean="0"/>
              <a:t>lead to different hierarchical clustering algorithms</a:t>
            </a:r>
          </a:p>
          <a:p>
            <a:pPr marL="692150" lvl="1" indent="-29210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Cost(P</a:t>
            </a:r>
            <a:r>
              <a:rPr lang="en-US" sz="24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> can be formalized as the cost of any partition-based clustering</a:t>
            </a:r>
            <a:endParaRPr lang="en-US" sz="2400" b="1" baseline="-25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92150" lvl="1" indent="-29210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 Algorithms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Two main types of hierarchical clustering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</a:rPr>
              <a:t>Agglomerative: 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 Start with the points as individual clusters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 At each step, merge the closest pair of clusters until only one cluster (or </a:t>
            </a:r>
            <a:r>
              <a:rPr lang="en-US" sz="1800" b="1" dirty="0">
                <a:solidFill>
                  <a:schemeClr val="accent1"/>
                </a:solidFill>
              </a:rPr>
              <a:t>k</a:t>
            </a:r>
            <a:r>
              <a:rPr lang="en-US" sz="1800" dirty="0"/>
              <a:t> clusters) left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endParaRPr lang="en-US" sz="1600" dirty="0"/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</a:rPr>
              <a:t>Divisive: 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 Start with one, all-inclusive cluster 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 At each step, split a cluster until each cluster contains a point (or there are </a:t>
            </a:r>
            <a:r>
              <a:rPr lang="en-US" sz="1800" b="1" dirty="0">
                <a:solidFill>
                  <a:schemeClr val="accent1"/>
                </a:solidFill>
              </a:rPr>
              <a:t>k</a:t>
            </a:r>
            <a:r>
              <a:rPr lang="en-US" sz="1800" dirty="0"/>
              <a:t> clusters)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endParaRPr lang="en-US" sz="1600" dirty="0"/>
          </a:p>
          <a:p>
            <a:pPr marL="292100" indent="-2921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Traditional hierarchical algorithms use a similarity or distance matrix</a:t>
            </a:r>
          </a:p>
          <a:p>
            <a:pPr marL="800100" lvl="1" indent="-3429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Merge or split one cluster at a time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Complexity of hierarchical clustering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Distance matrix is used for deciding which clusters to merge/split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At least quadratic in the number of data points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usable for large datasets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Agglomerative </a:t>
            </a:r>
            <a:r>
              <a:rPr lang="en-US" dirty="0" smtClean="0"/>
              <a:t>clustering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00200"/>
            <a:ext cx="7916863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Most popular hierarchical clustering technique</a:t>
            </a:r>
          </a:p>
          <a:p>
            <a:pPr marL="2209800" lvl="4" indent="-381000" eaLnBrk="1" hangingPunct="1">
              <a:lnSpc>
                <a:spcPct val="90000"/>
              </a:lnSpc>
            </a:pPr>
            <a:endParaRPr lang="en-US" sz="7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Basic algorithm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smtClean="0"/>
              <a:t>Compute the distance matrix between the input data points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smtClean="0"/>
              <a:t>Let each data point be a cluster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b="1" smtClean="0"/>
              <a:t>Repeat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	Merge the two closest clusters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	Update the distance matrix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000" b="1" smtClean="0"/>
              <a:t>Until</a:t>
            </a:r>
            <a:r>
              <a:rPr lang="en-US" sz="2000" smtClean="0"/>
              <a:t> only a single cluster remains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Key operation is the computation of the distance between two clusters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/>
              <a:t>Different definitions of the distance between clusters lead to  different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Input/ Initial setting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smtClean="0"/>
              <a:t>Start with clusters of individual points and a distance/proximity matrix</a:t>
            </a:r>
          </a:p>
          <a:p>
            <a:pPr marL="800100" lvl="1" indent="-342900" eaLnBrk="1" hangingPunct="1"/>
            <a:endParaRPr lang="en-US" smtClean="0"/>
          </a:p>
        </p:txBody>
      </p:sp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685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2743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Oval 6"/>
          <p:cNvSpPr>
            <a:spLocks noChangeArrowheads="1"/>
          </p:cNvSpPr>
          <p:nvPr/>
        </p:nvSpPr>
        <p:spPr bwMode="auto">
          <a:xfrm>
            <a:off x="1600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1447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7" name="Oval 8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8" name="Oval 9"/>
          <p:cNvSpPr>
            <a:spLocks noChangeArrowheads="1"/>
          </p:cNvSpPr>
          <p:nvPr/>
        </p:nvSpPr>
        <p:spPr bwMode="auto">
          <a:xfrm>
            <a:off x="1600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9" name="Oval 10"/>
          <p:cNvSpPr>
            <a:spLocks noChangeArrowheads="1"/>
          </p:cNvSpPr>
          <p:nvPr/>
        </p:nvSpPr>
        <p:spPr bwMode="auto">
          <a:xfrm>
            <a:off x="457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0" name="Oval 11"/>
          <p:cNvSpPr>
            <a:spLocks noChangeArrowheads="1"/>
          </p:cNvSpPr>
          <p:nvPr/>
        </p:nvSpPr>
        <p:spPr bwMode="auto">
          <a:xfrm>
            <a:off x="1828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1" name="Oval 12"/>
          <p:cNvSpPr>
            <a:spLocks noChangeArrowheads="1"/>
          </p:cNvSpPr>
          <p:nvPr/>
        </p:nvSpPr>
        <p:spPr bwMode="auto">
          <a:xfrm>
            <a:off x="3124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2133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3" name="Oval 14"/>
          <p:cNvSpPr>
            <a:spLocks noChangeArrowheads="1"/>
          </p:cNvSpPr>
          <p:nvPr/>
        </p:nvSpPr>
        <p:spPr bwMode="auto">
          <a:xfrm>
            <a:off x="3200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3733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065" name="Group 16"/>
          <p:cNvGrpSpPr>
            <a:grpSpLocks/>
          </p:cNvGrpSpPr>
          <p:nvPr/>
        </p:nvGrpSpPr>
        <p:grpSpPr bwMode="auto">
          <a:xfrm>
            <a:off x="5105400" y="2392363"/>
            <a:ext cx="3200400" cy="2789237"/>
            <a:chOff x="3456" y="1622"/>
            <a:chExt cx="2160" cy="2058"/>
          </a:xfrm>
        </p:grpSpPr>
        <p:sp>
          <p:nvSpPr>
            <p:cNvPr id="2067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p1</a:t>
              </a:r>
            </a:p>
          </p:txBody>
        </p:sp>
        <p:sp>
          <p:nvSpPr>
            <p:cNvPr id="2080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p3</a:t>
              </a:r>
            </a:p>
          </p:txBody>
        </p:sp>
        <p:sp>
          <p:nvSpPr>
            <p:cNvPr id="2081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p5</a:t>
              </a:r>
            </a:p>
          </p:txBody>
        </p:sp>
        <p:sp>
          <p:nvSpPr>
            <p:cNvPr id="2082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p4</a:t>
              </a:r>
            </a:p>
          </p:txBody>
        </p:sp>
        <p:sp>
          <p:nvSpPr>
            <p:cNvPr id="2083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p2</a:t>
              </a:r>
            </a:p>
          </p:txBody>
        </p:sp>
        <p:sp>
          <p:nvSpPr>
            <p:cNvPr id="2084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p1</a:t>
              </a:r>
            </a:p>
          </p:txBody>
        </p:sp>
        <p:sp>
          <p:nvSpPr>
            <p:cNvPr id="2085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p2</a:t>
              </a:r>
            </a:p>
          </p:txBody>
        </p:sp>
        <p:sp>
          <p:nvSpPr>
            <p:cNvPr id="2086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p3</a:t>
              </a:r>
            </a:p>
          </p:txBody>
        </p:sp>
        <p:sp>
          <p:nvSpPr>
            <p:cNvPr id="2087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p4</a:t>
              </a:r>
            </a:p>
          </p:txBody>
        </p:sp>
        <p:sp>
          <p:nvSpPr>
            <p:cNvPr id="2088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p5</a:t>
              </a:r>
            </a:p>
          </p:txBody>
        </p:sp>
        <p:sp>
          <p:nvSpPr>
            <p:cNvPr id="2089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. . .</a:t>
              </a:r>
            </a:p>
          </p:txBody>
        </p:sp>
        <p:sp>
          <p:nvSpPr>
            <p:cNvPr id="2090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/>
                <a:t>.</a:t>
              </a:r>
            </a:p>
            <a:p>
              <a:r>
                <a:rPr lang="en-US" sz="1200" b="1"/>
                <a:t>.</a:t>
              </a:r>
            </a:p>
            <a:p>
              <a:r>
                <a:rPr lang="en-US" sz="1200" b="1"/>
                <a:t>.</a:t>
              </a:r>
            </a:p>
          </p:txBody>
        </p:sp>
      </p:grpSp>
      <p:sp>
        <p:nvSpPr>
          <p:cNvPr id="2066" name="Text Box 41"/>
          <p:cNvSpPr txBox="1">
            <a:spLocks noChangeArrowheads="1"/>
          </p:cNvSpPr>
          <p:nvPr/>
        </p:nvSpPr>
        <p:spPr bwMode="auto">
          <a:xfrm>
            <a:off x="5105400" y="4724400"/>
            <a:ext cx="31242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Distance/Proximity Matrix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573588" y="5507038"/>
          <a:ext cx="4013200" cy="623887"/>
        </p:xfrm>
        <a:graphic>
          <a:graphicData uri="http://schemas.openxmlformats.org/presentationml/2006/ole">
            <p:oleObj spid="_x0000_s2050" name="Visio" r:id="rId4" imgW="7949438" imgH="13998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State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After some merging steps, we have some clusters </a:t>
            </a:r>
          </a:p>
          <a:p>
            <a:pPr lvl="1" eaLnBrk="1" hangingPunct="1"/>
            <a:endParaRPr lang="en-US" sz="2000" smtClean="0"/>
          </a:p>
        </p:txBody>
      </p:sp>
      <p:sp>
        <p:nvSpPr>
          <p:cNvPr id="3077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395420 w 598"/>
              <a:gd name="T1" fmla="*/ 81817 h 652"/>
              <a:gd name="T2" fmla="*/ 226476 w 598"/>
              <a:gd name="T3" fmla="*/ 0 h 652"/>
              <a:gd name="T4" fmla="*/ 138808 w 598"/>
              <a:gd name="T5" fmla="*/ 40316 h 652"/>
              <a:gd name="T6" fmla="*/ 114151 w 598"/>
              <a:gd name="T7" fmla="*/ 113833 h 652"/>
              <a:gd name="T8" fmla="*/ 63925 w 598"/>
              <a:gd name="T9" fmla="*/ 203950 h 652"/>
              <a:gd name="T10" fmla="*/ 44747 w 598"/>
              <a:gd name="T11" fmla="*/ 211065 h 652"/>
              <a:gd name="T12" fmla="*/ 26483 w 598"/>
              <a:gd name="T13" fmla="*/ 260866 h 652"/>
              <a:gd name="T14" fmla="*/ 13698 w 598"/>
              <a:gd name="T15" fmla="*/ 309482 h 652"/>
              <a:gd name="T16" fmla="*/ 26483 w 598"/>
              <a:gd name="T17" fmla="*/ 455330 h 652"/>
              <a:gd name="T18" fmla="*/ 88581 w 598"/>
              <a:gd name="T19" fmla="*/ 488531 h 652"/>
              <a:gd name="T20" fmla="*/ 70317 w 598"/>
              <a:gd name="T21" fmla="*/ 577463 h 652"/>
              <a:gd name="T22" fmla="*/ 94974 w 598"/>
              <a:gd name="T23" fmla="*/ 731612 h 652"/>
              <a:gd name="T24" fmla="*/ 151593 w 598"/>
              <a:gd name="T25" fmla="*/ 764813 h 652"/>
              <a:gd name="T26" fmla="*/ 169857 w 598"/>
              <a:gd name="T27" fmla="*/ 773113 h 652"/>
              <a:gd name="T28" fmla="*/ 220084 w 598"/>
              <a:gd name="T29" fmla="*/ 716197 h 652"/>
              <a:gd name="T30" fmla="*/ 320537 w 598"/>
              <a:gd name="T31" fmla="*/ 773113 h 652"/>
              <a:gd name="T32" fmla="*/ 408205 w 598"/>
              <a:gd name="T33" fmla="*/ 699596 h 652"/>
              <a:gd name="T34" fmla="*/ 476696 w 598"/>
              <a:gd name="T35" fmla="*/ 642680 h 652"/>
              <a:gd name="T36" fmla="*/ 520530 w 598"/>
              <a:gd name="T37" fmla="*/ 528847 h 652"/>
              <a:gd name="T38" fmla="*/ 489481 w 598"/>
              <a:gd name="T39" fmla="*/ 463631 h 652"/>
              <a:gd name="T40" fmla="*/ 514138 w 598"/>
              <a:gd name="T41" fmla="*/ 415015 h 652"/>
              <a:gd name="T42" fmla="*/ 546100 w 598"/>
              <a:gd name="T43" fmla="*/ 341498 h 652"/>
              <a:gd name="T44" fmla="*/ 533315 w 598"/>
              <a:gd name="T45" fmla="*/ 227665 h 652"/>
              <a:gd name="T46" fmla="*/ 408205 w 598"/>
              <a:gd name="T47" fmla="*/ 113833 h 652"/>
              <a:gd name="T48" fmla="*/ 395420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551749 w 598"/>
              <a:gd name="T1" fmla="*/ 96769 h 652"/>
              <a:gd name="T2" fmla="*/ 316013 w 598"/>
              <a:gd name="T3" fmla="*/ 0 h 652"/>
              <a:gd name="T4" fmla="*/ 193686 w 598"/>
              <a:gd name="T5" fmla="*/ 47683 h 652"/>
              <a:gd name="T6" fmla="*/ 159281 w 598"/>
              <a:gd name="T7" fmla="*/ 134636 h 652"/>
              <a:gd name="T8" fmla="*/ 89197 w 598"/>
              <a:gd name="T9" fmla="*/ 241222 h 652"/>
              <a:gd name="T10" fmla="*/ 62438 w 598"/>
              <a:gd name="T11" fmla="*/ 249637 h 652"/>
              <a:gd name="T12" fmla="*/ 36953 w 598"/>
              <a:gd name="T13" fmla="*/ 308540 h 652"/>
              <a:gd name="T14" fmla="*/ 19114 w 598"/>
              <a:gd name="T15" fmla="*/ 366041 h 652"/>
              <a:gd name="T16" fmla="*/ 36953 w 598"/>
              <a:gd name="T17" fmla="*/ 538542 h 652"/>
              <a:gd name="T18" fmla="*/ 123602 w 598"/>
              <a:gd name="T19" fmla="*/ 577811 h 652"/>
              <a:gd name="T20" fmla="*/ 98117 w 598"/>
              <a:gd name="T21" fmla="*/ 682995 h 652"/>
              <a:gd name="T22" fmla="*/ 132522 w 598"/>
              <a:gd name="T23" fmla="*/ 865314 h 652"/>
              <a:gd name="T24" fmla="*/ 211525 w 598"/>
              <a:gd name="T25" fmla="*/ 904583 h 652"/>
              <a:gd name="T26" fmla="*/ 237010 w 598"/>
              <a:gd name="T27" fmla="*/ 914400 h 652"/>
              <a:gd name="T28" fmla="*/ 307094 w 598"/>
              <a:gd name="T29" fmla="*/ 847082 h 652"/>
              <a:gd name="T30" fmla="*/ 447261 w 598"/>
              <a:gd name="T31" fmla="*/ 914400 h 652"/>
              <a:gd name="T32" fmla="*/ 569589 w 598"/>
              <a:gd name="T33" fmla="*/ 827448 h 652"/>
              <a:gd name="T34" fmla="*/ 665157 w 598"/>
              <a:gd name="T35" fmla="*/ 760130 h 652"/>
              <a:gd name="T36" fmla="*/ 726321 w 598"/>
              <a:gd name="T37" fmla="*/ 625494 h 652"/>
              <a:gd name="T38" fmla="*/ 682997 w 598"/>
              <a:gd name="T39" fmla="*/ 548359 h 652"/>
              <a:gd name="T40" fmla="*/ 717401 w 598"/>
              <a:gd name="T41" fmla="*/ 490859 h 652"/>
              <a:gd name="T42" fmla="*/ 762000 w 598"/>
              <a:gd name="T43" fmla="*/ 403907 h 652"/>
              <a:gd name="T44" fmla="*/ 744161 w 598"/>
              <a:gd name="T45" fmla="*/ 269271 h 652"/>
              <a:gd name="T46" fmla="*/ 569589 w 598"/>
              <a:gd name="T47" fmla="*/ 134636 h 652"/>
              <a:gd name="T48" fmla="*/ 551749 w 598"/>
              <a:gd name="T49" fmla="*/ 96769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496574 w 598"/>
              <a:gd name="T1" fmla="*/ 80641 h 652"/>
              <a:gd name="T2" fmla="*/ 284412 w 598"/>
              <a:gd name="T3" fmla="*/ 0 h 652"/>
              <a:gd name="T4" fmla="*/ 174317 w 598"/>
              <a:gd name="T5" fmla="*/ 39736 h 652"/>
              <a:gd name="T6" fmla="*/ 143353 w 598"/>
              <a:gd name="T7" fmla="*/ 112196 h 652"/>
              <a:gd name="T8" fmla="*/ 80278 w 598"/>
              <a:gd name="T9" fmla="*/ 201018 h 652"/>
              <a:gd name="T10" fmla="*/ 56194 w 598"/>
              <a:gd name="T11" fmla="*/ 208031 h 652"/>
              <a:gd name="T12" fmla="*/ 33258 w 598"/>
              <a:gd name="T13" fmla="*/ 257117 h 652"/>
              <a:gd name="T14" fmla="*/ 17202 w 598"/>
              <a:gd name="T15" fmla="*/ 305034 h 652"/>
              <a:gd name="T16" fmla="*/ 33258 w 598"/>
              <a:gd name="T17" fmla="*/ 448785 h 652"/>
              <a:gd name="T18" fmla="*/ 111242 w 598"/>
              <a:gd name="T19" fmla="*/ 481509 h 652"/>
              <a:gd name="T20" fmla="*/ 88305 w 598"/>
              <a:gd name="T21" fmla="*/ 569163 h 652"/>
              <a:gd name="T22" fmla="*/ 119270 w 598"/>
              <a:gd name="T23" fmla="*/ 721095 h 652"/>
              <a:gd name="T24" fmla="*/ 190373 w 598"/>
              <a:gd name="T25" fmla="*/ 753819 h 652"/>
              <a:gd name="T26" fmla="*/ 213309 w 598"/>
              <a:gd name="T27" fmla="*/ 762000 h 652"/>
              <a:gd name="T28" fmla="*/ 276384 w 598"/>
              <a:gd name="T29" fmla="*/ 705902 h 652"/>
              <a:gd name="T30" fmla="*/ 402535 w 598"/>
              <a:gd name="T31" fmla="*/ 762000 h 652"/>
              <a:gd name="T32" fmla="*/ 512630 w 598"/>
              <a:gd name="T33" fmla="*/ 689540 h 652"/>
              <a:gd name="T34" fmla="*/ 598642 w 598"/>
              <a:gd name="T35" fmla="*/ 633442 h 652"/>
              <a:gd name="T36" fmla="*/ 653689 w 598"/>
              <a:gd name="T37" fmla="*/ 521245 h 652"/>
              <a:gd name="T38" fmla="*/ 614697 w 598"/>
              <a:gd name="T39" fmla="*/ 456966 h 652"/>
              <a:gd name="T40" fmla="*/ 645661 w 598"/>
              <a:gd name="T41" fmla="*/ 409049 h 652"/>
              <a:gd name="T42" fmla="*/ 685800 w 598"/>
              <a:gd name="T43" fmla="*/ 336589 h 652"/>
              <a:gd name="T44" fmla="*/ 669744 w 598"/>
              <a:gd name="T45" fmla="*/ 224393 h 652"/>
              <a:gd name="T46" fmla="*/ 512630 w 598"/>
              <a:gd name="T47" fmla="*/ 112196 h 652"/>
              <a:gd name="T48" fmla="*/ 496574 w 598"/>
              <a:gd name="T49" fmla="*/ 80641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560945 w 598"/>
              <a:gd name="T1" fmla="*/ 81817 h 652"/>
              <a:gd name="T2" fmla="*/ 321280 w 598"/>
              <a:gd name="T3" fmla="*/ 0 h 652"/>
              <a:gd name="T4" fmla="*/ 196914 w 598"/>
              <a:gd name="T5" fmla="*/ 40316 h 652"/>
              <a:gd name="T6" fmla="*/ 161936 w 598"/>
              <a:gd name="T7" fmla="*/ 113833 h 652"/>
              <a:gd name="T8" fmla="*/ 90684 w 598"/>
              <a:gd name="T9" fmla="*/ 203950 h 652"/>
              <a:gd name="T10" fmla="*/ 63479 w 598"/>
              <a:gd name="T11" fmla="*/ 211065 h 652"/>
              <a:gd name="T12" fmla="*/ 37569 w 598"/>
              <a:gd name="T13" fmla="*/ 260866 h 652"/>
              <a:gd name="T14" fmla="*/ 19432 w 598"/>
              <a:gd name="T15" fmla="*/ 309482 h 652"/>
              <a:gd name="T16" fmla="*/ 37569 w 598"/>
              <a:gd name="T17" fmla="*/ 455330 h 652"/>
              <a:gd name="T18" fmla="*/ 125662 w 598"/>
              <a:gd name="T19" fmla="*/ 488531 h 652"/>
              <a:gd name="T20" fmla="*/ 99752 w 598"/>
              <a:gd name="T21" fmla="*/ 577463 h 652"/>
              <a:gd name="T22" fmla="*/ 134730 w 598"/>
              <a:gd name="T23" fmla="*/ 731612 h 652"/>
              <a:gd name="T24" fmla="*/ 215050 w 598"/>
              <a:gd name="T25" fmla="*/ 764813 h 652"/>
              <a:gd name="T26" fmla="*/ 240960 w 598"/>
              <a:gd name="T27" fmla="*/ 773113 h 652"/>
              <a:gd name="T28" fmla="*/ 312212 w 598"/>
              <a:gd name="T29" fmla="*/ 716197 h 652"/>
              <a:gd name="T30" fmla="*/ 454715 w 598"/>
              <a:gd name="T31" fmla="*/ 773113 h 652"/>
              <a:gd name="T32" fmla="*/ 579082 w 598"/>
              <a:gd name="T33" fmla="*/ 699596 h 652"/>
              <a:gd name="T34" fmla="*/ 676243 w 598"/>
              <a:gd name="T35" fmla="*/ 642680 h 652"/>
              <a:gd name="T36" fmla="*/ 738426 w 598"/>
              <a:gd name="T37" fmla="*/ 528847 h 652"/>
              <a:gd name="T38" fmla="*/ 694380 w 598"/>
              <a:gd name="T39" fmla="*/ 463631 h 652"/>
              <a:gd name="T40" fmla="*/ 729358 w 598"/>
              <a:gd name="T41" fmla="*/ 415015 h 652"/>
              <a:gd name="T42" fmla="*/ 774700 w 598"/>
              <a:gd name="T43" fmla="*/ 341498 h 652"/>
              <a:gd name="T44" fmla="*/ 756563 w 598"/>
              <a:gd name="T45" fmla="*/ 227665 h 652"/>
              <a:gd name="T46" fmla="*/ 579082 w 598"/>
              <a:gd name="T47" fmla="*/ 113833 h 652"/>
              <a:gd name="T48" fmla="*/ 560945 w 598"/>
              <a:gd name="T49" fmla="*/ 8181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496574 w 598"/>
              <a:gd name="T1" fmla="*/ 80641 h 652"/>
              <a:gd name="T2" fmla="*/ 284412 w 598"/>
              <a:gd name="T3" fmla="*/ 0 h 652"/>
              <a:gd name="T4" fmla="*/ 174317 w 598"/>
              <a:gd name="T5" fmla="*/ 39736 h 652"/>
              <a:gd name="T6" fmla="*/ 143353 w 598"/>
              <a:gd name="T7" fmla="*/ 112196 h 652"/>
              <a:gd name="T8" fmla="*/ 80278 w 598"/>
              <a:gd name="T9" fmla="*/ 201018 h 652"/>
              <a:gd name="T10" fmla="*/ 56194 w 598"/>
              <a:gd name="T11" fmla="*/ 208031 h 652"/>
              <a:gd name="T12" fmla="*/ 33258 w 598"/>
              <a:gd name="T13" fmla="*/ 257117 h 652"/>
              <a:gd name="T14" fmla="*/ 17202 w 598"/>
              <a:gd name="T15" fmla="*/ 305034 h 652"/>
              <a:gd name="T16" fmla="*/ 33258 w 598"/>
              <a:gd name="T17" fmla="*/ 448785 h 652"/>
              <a:gd name="T18" fmla="*/ 111242 w 598"/>
              <a:gd name="T19" fmla="*/ 481509 h 652"/>
              <a:gd name="T20" fmla="*/ 88305 w 598"/>
              <a:gd name="T21" fmla="*/ 569163 h 652"/>
              <a:gd name="T22" fmla="*/ 119270 w 598"/>
              <a:gd name="T23" fmla="*/ 721095 h 652"/>
              <a:gd name="T24" fmla="*/ 190373 w 598"/>
              <a:gd name="T25" fmla="*/ 753819 h 652"/>
              <a:gd name="T26" fmla="*/ 213309 w 598"/>
              <a:gd name="T27" fmla="*/ 762000 h 652"/>
              <a:gd name="T28" fmla="*/ 276384 w 598"/>
              <a:gd name="T29" fmla="*/ 705902 h 652"/>
              <a:gd name="T30" fmla="*/ 402535 w 598"/>
              <a:gd name="T31" fmla="*/ 762000 h 652"/>
              <a:gd name="T32" fmla="*/ 512630 w 598"/>
              <a:gd name="T33" fmla="*/ 689540 h 652"/>
              <a:gd name="T34" fmla="*/ 598642 w 598"/>
              <a:gd name="T35" fmla="*/ 633442 h 652"/>
              <a:gd name="T36" fmla="*/ 653689 w 598"/>
              <a:gd name="T37" fmla="*/ 521245 h 652"/>
              <a:gd name="T38" fmla="*/ 614697 w 598"/>
              <a:gd name="T39" fmla="*/ 456966 h 652"/>
              <a:gd name="T40" fmla="*/ 645661 w 598"/>
              <a:gd name="T41" fmla="*/ 409049 h 652"/>
              <a:gd name="T42" fmla="*/ 685800 w 598"/>
              <a:gd name="T43" fmla="*/ 336589 h 652"/>
              <a:gd name="T44" fmla="*/ 669744 w 598"/>
              <a:gd name="T45" fmla="*/ 224393 h 652"/>
              <a:gd name="T46" fmla="*/ 512630 w 598"/>
              <a:gd name="T47" fmla="*/ 112196 h 652"/>
              <a:gd name="T48" fmla="*/ 496574 w 598"/>
              <a:gd name="T49" fmla="*/ 80641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C1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C4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C2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C5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C3</a:t>
            </a:r>
          </a:p>
        </p:txBody>
      </p:sp>
      <p:grpSp>
        <p:nvGrpSpPr>
          <p:cNvPr id="3087" name="Group 14"/>
          <p:cNvGrpSpPr>
            <a:grpSpLocks/>
          </p:cNvGrpSpPr>
          <p:nvPr/>
        </p:nvGrpSpPr>
        <p:grpSpPr bwMode="auto">
          <a:xfrm>
            <a:off x="5181600" y="2054225"/>
            <a:ext cx="2895600" cy="2212975"/>
            <a:chOff x="3456" y="1440"/>
            <a:chExt cx="1872" cy="1503"/>
          </a:xfrm>
        </p:grpSpPr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C2</a:t>
              </a:r>
            </a:p>
          </p:txBody>
        </p:sp>
        <p:sp>
          <p:nvSpPr>
            <p:cNvPr id="3090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C1</a:t>
              </a:r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C1</a:t>
              </a:r>
            </a:p>
          </p:txBody>
        </p:sp>
        <p:sp>
          <p:nvSpPr>
            <p:cNvPr id="3096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C3</a:t>
              </a:r>
            </a:p>
          </p:txBody>
        </p:sp>
        <p:sp>
          <p:nvSpPr>
            <p:cNvPr id="3097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C5</a:t>
              </a:r>
            </a:p>
          </p:txBody>
        </p:sp>
        <p:sp>
          <p:nvSpPr>
            <p:cNvPr id="3098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C4</a:t>
              </a:r>
            </a:p>
          </p:txBody>
        </p:sp>
        <p:sp>
          <p:nvSpPr>
            <p:cNvPr id="3099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C2</a:t>
              </a:r>
            </a:p>
          </p:txBody>
        </p:sp>
        <p:sp>
          <p:nvSpPr>
            <p:cNvPr id="3100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C3</a:t>
              </a:r>
            </a:p>
          </p:txBody>
        </p:sp>
        <p:sp>
          <p:nvSpPr>
            <p:cNvPr id="3101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C4</a:t>
              </a:r>
            </a:p>
          </p:txBody>
        </p:sp>
        <p:sp>
          <p:nvSpPr>
            <p:cNvPr id="3102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C5</a:t>
              </a:r>
            </a:p>
          </p:txBody>
        </p:sp>
        <p:sp>
          <p:nvSpPr>
            <p:cNvPr id="3103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8" name="Text Box 37"/>
          <p:cNvSpPr txBox="1">
            <a:spLocks noChangeArrowheads="1"/>
          </p:cNvSpPr>
          <p:nvPr/>
        </p:nvSpPr>
        <p:spPr bwMode="auto">
          <a:xfrm>
            <a:off x="5181600" y="4267200"/>
            <a:ext cx="30480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Distance/Proximity Matrix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4722813" y="5105400"/>
          <a:ext cx="4040187" cy="1409700"/>
        </p:xfrm>
        <a:graphic>
          <a:graphicData uri="http://schemas.openxmlformats.org/presentationml/2006/ole">
            <p:oleObj spid="_x0000_s3074" name="Visio" r:id="rId4" imgW="7591349" imgH="29965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6294</TotalTime>
  <Words>1084</Words>
  <Application>Microsoft Office PowerPoint</Application>
  <PresentationFormat>On-screen Show (4:3)</PresentationFormat>
  <Paragraphs>335</Paragraphs>
  <Slides>32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Wingdings</vt:lpstr>
      <vt:lpstr>Office Theme</vt:lpstr>
      <vt:lpstr>VISIO</vt:lpstr>
      <vt:lpstr>Visio</vt:lpstr>
      <vt:lpstr>Equation</vt:lpstr>
      <vt:lpstr>Worksheet</vt:lpstr>
      <vt:lpstr>Hierarchical Clustering</vt:lpstr>
      <vt:lpstr>Hierarchical Clustering </vt:lpstr>
      <vt:lpstr>Strengths of Hierarchical Clustering</vt:lpstr>
      <vt:lpstr>Hierarchical Clustering: Problem definition</vt:lpstr>
      <vt:lpstr>Hierarchical Clustering Algorithms</vt:lpstr>
      <vt:lpstr>Complexity of hierarchical clustering</vt:lpstr>
      <vt:lpstr>Agglomerative clustering algorithm</vt:lpstr>
      <vt:lpstr>Input/ Initial setting</vt:lpstr>
      <vt:lpstr>Intermediate State</vt:lpstr>
      <vt:lpstr>Intermediate State</vt:lpstr>
      <vt:lpstr>After Merging</vt:lpstr>
      <vt:lpstr>Distance between two clusters</vt:lpstr>
      <vt:lpstr>Distance between two clusters</vt:lpstr>
      <vt:lpstr>Single-link clustering: example </vt:lpstr>
      <vt:lpstr>Single-link clustering: example</vt:lpstr>
      <vt:lpstr>Strengths of single-link clustering</vt:lpstr>
      <vt:lpstr>Limitations of single-link clustering</vt:lpstr>
      <vt:lpstr>Distance between two clusters</vt:lpstr>
      <vt:lpstr>Complete-link clustering: example</vt:lpstr>
      <vt:lpstr>Complete-link clustering: example</vt:lpstr>
      <vt:lpstr>Strengths of complete-link clustering</vt:lpstr>
      <vt:lpstr>Limitations of complete-link clustering</vt:lpstr>
      <vt:lpstr>Distance between two clusters</vt:lpstr>
      <vt:lpstr>Average-link clustering: example</vt:lpstr>
      <vt:lpstr>Average-link clustering: example</vt:lpstr>
      <vt:lpstr>Average-link clustering: discussion</vt:lpstr>
      <vt:lpstr>Distance between two clusters</vt:lpstr>
      <vt:lpstr>Distance between two clusters</vt:lpstr>
      <vt:lpstr>Ward’s distance for clusters</vt:lpstr>
      <vt:lpstr>Hierarchical Clustering: Comparison</vt:lpstr>
      <vt:lpstr>Hierarchical Clustering:  Time and Space requirements</vt:lpstr>
      <vt:lpstr>Divisive hierarchical clustering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Analysis</dc:title>
  <dc:creator>Evimaria</dc:creator>
  <cp:lastModifiedBy>Windows User</cp:lastModifiedBy>
  <cp:revision>134</cp:revision>
  <dcterms:created xsi:type="dcterms:W3CDTF">2009-09-14T03:33:17Z</dcterms:created>
  <dcterms:modified xsi:type="dcterms:W3CDTF">2010-09-29T16:11:38Z</dcterms:modified>
</cp:coreProperties>
</file>