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0" r:id="rId2"/>
    <p:sldId id="261" r:id="rId3"/>
    <p:sldId id="293" r:id="rId4"/>
    <p:sldId id="317" r:id="rId5"/>
    <p:sldId id="318" r:id="rId6"/>
    <p:sldId id="273" r:id="rId7"/>
    <p:sldId id="319" r:id="rId8"/>
    <p:sldId id="274" r:id="rId9"/>
    <p:sldId id="275" r:id="rId10"/>
    <p:sldId id="276" r:id="rId11"/>
    <p:sldId id="323" r:id="rId12"/>
    <p:sldId id="322" r:id="rId13"/>
    <p:sldId id="321" r:id="rId14"/>
    <p:sldId id="277" r:id="rId15"/>
    <p:sldId id="278" r:id="rId16"/>
    <p:sldId id="281" r:id="rId17"/>
    <p:sldId id="324" r:id="rId18"/>
    <p:sldId id="325" r:id="rId19"/>
    <p:sldId id="326" r:id="rId20"/>
    <p:sldId id="268" r:id="rId21"/>
    <p:sldId id="269" r:id="rId22"/>
    <p:sldId id="270" r:id="rId23"/>
    <p:sldId id="271" r:id="rId24"/>
    <p:sldId id="272" r:id="rId25"/>
    <p:sldId id="262" r:id="rId26"/>
    <p:sldId id="258" r:id="rId27"/>
    <p:sldId id="263" r:id="rId28"/>
    <p:sldId id="308" r:id="rId29"/>
    <p:sldId id="259" r:id="rId30"/>
    <p:sldId id="284"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595" autoAdjust="0"/>
  </p:normalViewPr>
  <p:slideViewPr>
    <p:cSldViewPr>
      <p:cViewPr>
        <p:scale>
          <a:sx n="70" d="100"/>
          <a:sy n="70" d="100"/>
        </p:scale>
        <p:origin x="-1818" y="-6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60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3AEEF2-F86B-4735-80F8-F79D8BFB569C}" type="datetimeFigureOut">
              <a:rPr lang="en-US" smtClean="0"/>
              <a:pPr/>
              <a:t>9/5/2012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23705-E127-489E-85E8-C73006F7B74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AEEF2-F86B-4735-80F8-F79D8BFB569C}" type="datetimeFigureOut">
              <a:rPr lang="en-US" smtClean="0"/>
              <a:pPr/>
              <a:t>9/5/2012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23705-E127-489E-85E8-C73006F7B74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AEEF2-F86B-4735-80F8-F79D8BFB569C}" type="datetimeFigureOut">
              <a:rPr lang="en-US" smtClean="0"/>
              <a:pPr/>
              <a:t>9/5/2012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23705-E127-489E-85E8-C73006F7B74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AEEF2-F86B-4735-80F8-F79D8BFB569C}" type="datetimeFigureOut">
              <a:rPr lang="en-US" smtClean="0"/>
              <a:pPr/>
              <a:t>9/5/2012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23705-E127-489E-85E8-C73006F7B74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3AEEF2-F86B-4735-80F8-F79D8BFB569C}" type="datetimeFigureOut">
              <a:rPr lang="en-US" smtClean="0"/>
              <a:pPr/>
              <a:t>9/5/2012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23705-E127-489E-85E8-C73006F7B74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3AEEF2-F86B-4735-80F8-F79D8BFB569C}" type="datetimeFigureOut">
              <a:rPr lang="en-US" smtClean="0"/>
              <a:pPr/>
              <a:t>9/5/2012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23705-E127-489E-85E8-C73006F7B74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3AEEF2-F86B-4735-80F8-F79D8BFB569C}" type="datetimeFigureOut">
              <a:rPr lang="en-US" smtClean="0"/>
              <a:pPr/>
              <a:t>9/5/2012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323705-E127-489E-85E8-C73006F7B74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3AEEF2-F86B-4735-80F8-F79D8BFB569C}" type="datetimeFigureOut">
              <a:rPr lang="en-US" smtClean="0"/>
              <a:pPr/>
              <a:t>9/5/2012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323705-E127-489E-85E8-C73006F7B74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3AEEF2-F86B-4735-80F8-F79D8BFB569C}" type="datetimeFigureOut">
              <a:rPr lang="en-US" smtClean="0"/>
              <a:pPr/>
              <a:t>9/5/2012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323705-E127-489E-85E8-C73006F7B74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AEEF2-F86B-4735-80F8-F79D8BFB569C}" type="datetimeFigureOut">
              <a:rPr lang="en-US" smtClean="0"/>
              <a:pPr/>
              <a:t>9/5/2012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23705-E127-489E-85E8-C73006F7B74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AEEF2-F86B-4735-80F8-F79D8BFB569C}" type="datetimeFigureOut">
              <a:rPr lang="en-US" smtClean="0"/>
              <a:pPr/>
              <a:t>9/5/2012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23705-E127-489E-85E8-C73006F7B74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3AEEF2-F86B-4735-80F8-F79D8BFB569C}" type="datetimeFigureOut">
              <a:rPr lang="en-US" smtClean="0"/>
              <a:pPr/>
              <a:t>9/5/2012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323705-E127-489E-85E8-C73006F7B74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1000genomes.org/page.php"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ncdc.gov/oa/climate/ghcn-monthly/index.php"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evimaria@cs.bu.edu" TargetMode="External"/><Relationship Id="rId2" Type="http://schemas.openxmlformats.org/officeDocument/2006/relationships/hyperlink" Target="http://www.cs.bu.edu/~evimaria/cs565-12.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lstStyle/>
          <a:p>
            <a:r>
              <a:rPr lang="en-US" dirty="0" smtClean="0"/>
              <a:t>CAS CS 565, Data Mining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data is also very </a:t>
            </a:r>
            <a:r>
              <a:rPr lang="en-US" dirty="0" smtClean="0">
                <a:solidFill>
                  <a:srgbClr val="FF0000"/>
                </a:solidFill>
              </a:rPr>
              <a:t>complex</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t>Multiple types of data: tables, time series, images, graphs, etc</a:t>
            </a:r>
          </a:p>
          <a:p>
            <a:endParaRPr lang="en-US" dirty="0" smtClean="0"/>
          </a:p>
          <a:p>
            <a:r>
              <a:rPr lang="en-US" dirty="0" smtClean="0"/>
              <a:t>Spatial and temporal aspects</a:t>
            </a:r>
          </a:p>
          <a:p>
            <a:endParaRPr lang="en-US" dirty="0" smtClean="0"/>
          </a:p>
          <a:p>
            <a:r>
              <a:rPr lang="en-US" dirty="0" smtClean="0"/>
              <a:t>Large number of different variables</a:t>
            </a:r>
          </a:p>
          <a:p>
            <a:endParaRPr lang="en-US" dirty="0" smtClean="0"/>
          </a:p>
          <a:p>
            <a:r>
              <a:rPr lang="en-US" dirty="0" smtClean="0"/>
              <a:t>Lots of observations </a:t>
            </a:r>
            <a:r>
              <a:rPr lang="en-US" dirty="0" smtClean="0">
                <a:sym typeface="Wingdings" pitchFamily="2" charset="2"/>
              </a:rPr>
              <a:t> large datasets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transaction data</a:t>
            </a:r>
            <a:endParaRPr lang="en-US" dirty="0"/>
          </a:p>
        </p:txBody>
      </p:sp>
      <p:sp>
        <p:nvSpPr>
          <p:cNvPr id="3" name="Content Placeholder 2"/>
          <p:cNvSpPr>
            <a:spLocks noGrp="1"/>
          </p:cNvSpPr>
          <p:nvPr>
            <p:ph idx="1"/>
          </p:nvPr>
        </p:nvSpPr>
        <p:spPr/>
        <p:txBody>
          <a:bodyPr/>
          <a:lstStyle/>
          <a:p>
            <a:r>
              <a:rPr lang="en-US" dirty="0" smtClean="0"/>
              <a:t>Billions of real-life customers: e.g., </a:t>
            </a:r>
            <a:r>
              <a:rPr lang="en-US" dirty="0" err="1" smtClean="0"/>
              <a:t>walmart</a:t>
            </a:r>
            <a:r>
              <a:rPr lang="en-US" dirty="0" smtClean="0"/>
              <a:t>, </a:t>
            </a:r>
            <a:r>
              <a:rPr lang="en-US" dirty="0" err="1" smtClean="0"/>
              <a:t>safeway</a:t>
            </a:r>
            <a:r>
              <a:rPr lang="en-US" dirty="0" smtClean="0"/>
              <a:t> customers, etc</a:t>
            </a:r>
          </a:p>
          <a:p>
            <a:endParaRPr lang="en-US" dirty="0" smtClean="0"/>
          </a:p>
          <a:p>
            <a:r>
              <a:rPr lang="en-US" dirty="0" smtClean="0"/>
              <a:t>Billions of online customers: e.g., </a:t>
            </a:r>
            <a:r>
              <a:rPr lang="en-US" dirty="0" err="1" smtClean="0"/>
              <a:t>amazon</a:t>
            </a:r>
            <a:r>
              <a:rPr lang="en-US" dirty="0" smtClean="0"/>
              <a:t>, </a:t>
            </a:r>
            <a:r>
              <a:rPr lang="en-US" dirty="0" err="1" smtClean="0"/>
              <a:t>expedia</a:t>
            </a:r>
            <a:r>
              <a:rPr lang="en-US" dirty="0" smtClean="0"/>
              <a:t>, etc.</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document data</a:t>
            </a:r>
            <a:endParaRPr lang="en-US" dirty="0"/>
          </a:p>
        </p:txBody>
      </p:sp>
      <p:sp>
        <p:nvSpPr>
          <p:cNvPr id="3" name="Content Placeholder 2"/>
          <p:cNvSpPr>
            <a:spLocks noGrp="1"/>
          </p:cNvSpPr>
          <p:nvPr>
            <p:ph idx="1"/>
          </p:nvPr>
        </p:nvSpPr>
        <p:spPr/>
        <p:txBody>
          <a:bodyPr/>
          <a:lstStyle/>
          <a:p>
            <a:r>
              <a:rPr lang="en-US" dirty="0" smtClean="0"/>
              <a:t>Web as a document repository: billions of web pages</a:t>
            </a:r>
          </a:p>
          <a:p>
            <a:endParaRPr lang="en-US" dirty="0" smtClean="0"/>
          </a:p>
          <a:p>
            <a:r>
              <a:rPr lang="en-US" dirty="0" smtClean="0"/>
              <a:t>Wikipedia: 4 million articles (and counting)</a:t>
            </a:r>
          </a:p>
          <a:p>
            <a:endParaRPr lang="en-US" dirty="0" smtClean="0"/>
          </a:p>
          <a:p>
            <a:r>
              <a:rPr lang="en-US" dirty="0" smtClean="0"/>
              <a:t>Online collections of scientific articles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network data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Web: 50 billion pages linked via hyperlinks</a:t>
            </a:r>
          </a:p>
          <a:p>
            <a:endParaRPr lang="en-US" dirty="0" smtClean="0"/>
          </a:p>
          <a:p>
            <a:r>
              <a:rPr lang="en-US" dirty="0" err="1" smtClean="0"/>
              <a:t>Facebook</a:t>
            </a:r>
            <a:r>
              <a:rPr lang="en-US" dirty="0" smtClean="0"/>
              <a:t>: 400 million users</a:t>
            </a:r>
          </a:p>
          <a:p>
            <a:endParaRPr lang="en-US" dirty="0" smtClean="0"/>
          </a:p>
          <a:p>
            <a:r>
              <a:rPr lang="en-US" dirty="0" smtClean="0"/>
              <a:t>MySpace: 300 million users</a:t>
            </a:r>
          </a:p>
          <a:p>
            <a:endParaRPr lang="en-US" dirty="0" smtClean="0"/>
          </a:p>
          <a:p>
            <a:r>
              <a:rPr lang="en-US" dirty="0" smtClean="0"/>
              <a:t>Instant messenger: ~1billion users</a:t>
            </a:r>
          </a:p>
          <a:p>
            <a:endParaRPr lang="en-US" dirty="0" smtClean="0"/>
          </a:p>
          <a:p>
            <a:r>
              <a:rPr lang="en-US" dirty="0" smtClean="0"/>
              <a:t>Blogs: 250 million blogs worldwide, presidential candidates run blogs</a:t>
            </a:r>
          </a:p>
          <a:p>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genomic sequences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hlinkClick r:id="rId2"/>
              </a:rPr>
              <a:t>http://www.1000genomes.org/page.php</a:t>
            </a:r>
            <a:endParaRPr lang="en-US" dirty="0" smtClean="0"/>
          </a:p>
          <a:p>
            <a:endParaRPr lang="en-US" dirty="0" smtClean="0"/>
          </a:p>
          <a:p>
            <a:r>
              <a:rPr lang="en-US" dirty="0" smtClean="0"/>
              <a:t>Full sequence of 1000 individuals</a:t>
            </a:r>
          </a:p>
          <a:p>
            <a:endParaRPr lang="en-US" dirty="0" smtClean="0"/>
          </a:p>
          <a:p>
            <a:r>
              <a:rPr lang="en-US" dirty="0" smtClean="0"/>
              <a:t>310^9 nucleotides per person </a:t>
            </a:r>
            <a:r>
              <a:rPr lang="en-US" dirty="0" smtClean="0">
                <a:sym typeface="Wingdings" pitchFamily="2" charset="2"/>
              </a:rPr>
              <a:t> 310^12 nucleotides</a:t>
            </a:r>
          </a:p>
          <a:p>
            <a:endParaRPr lang="en-US" dirty="0" smtClean="0">
              <a:sym typeface="Wingdings" pitchFamily="2" charset="2"/>
            </a:endParaRPr>
          </a:p>
          <a:p>
            <a:r>
              <a:rPr lang="en-US" dirty="0" smtClean="0">
                <a:sym typeface="Wingdings" pitchFamily="2" charset="2"/>
              </a:rPr>
              <a:t>Lots more data in fact: medical history of the persons, gene expression data</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environmental data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Climate data (just an example)</a:t>
            </a:r>
          </a:p>
          <a:p>
            <a:pPr marL="342900" lvl="1" indent="-342900">
              <a:buNone/>
            </a:pPr>
            <a:r>
              <a:rPr lang="en-US" sz="2400" dirty="0" smtClean="0">
                <a:hlinkClick r:id="rId2"/>
              </a:rPr>
              <a:t>http://www.ncdc.gov/oa/climate/ghcn-monthly/index.php</a:t>
            </a:r>
            <a:endParaRPr lang="en-US" sz="2400" dirty="0" smtClean="0"/>
          </a:p>
          <a:p>
            <a:endParaRPr lang="en-US" dirty="0" smtClean="0"/>
          </a:p>
          <a:p>
            <a:r>
              <a:rPr lang="en-US" dirty="0" smtClean="0"/>
              <a:t>“a database of temperature, precipitation and pressure records managed by the National Climatic Data Center, Arizona State University and the Carbon Dioxide Information Analysis Center”</a:t>
            </a:r>
          </a:p>
          <a:p>
            <a:endParaRPr lang="en-US" dirty="0" smtClean="0"/>
          </a:p>
          <a:p>
            <a:r>
              <a:rPr lang="en-US" dirty="0" smtClean="0"/>
              <a:t>“6000 temperature stations, 7500 precipitation stations, 2000 pressure stations”</a:t>
            </a:r>
          </a:p>
          <a:p>
            <a:pPr lvl="1">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have large datasets…so what?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solidFill>
                  <a:srgbClr val="FF0000"/>
                </a:solidFill>
              </a:rPr>
              <a:t>Goal:</a:t>
            </a:r>
            <a:r>
              <a:rPr lang="en-US" dirty="0" smtClean="0"/>
              <a:t> obtain useful knowledge from large masses of data</a:t>
            </a:r>
          </a:p>
          <a:p>
            <a:endParaRPr lang="en-US" dirty="0" smtClean="0"/>
          </a:p>
          <a:p>
            <a:r>
              <a:rPr lang="en-US" dirty="0" smtClean="0"/>
              <a:t>“Data mining is the analysis of (often large) observational data sets to find unsuspected relationships and to summarize the data in novel ways that are both understandable and useful to the data analyst”</a:t>
            </a:r>
          </a:p>
          <a:p>
            <a:endParaRPr lang="en-US" dirty="0" smtClean="0"/>
          </a:p>
          <a:p>
            <a:r>
              <a:rPr lang="en-US" dirty="0" smtClean="0"/>
              <a:t>Tell me something interesting about the data; describe the data</a:t>
            </a:r>
          </a:p>
          <a:p>
            <a:endParaRPr lang="en-US" dirty="0" smtClean="0"/>
          </a:p>
          <a:p>
            <a:r>
              <a:rPr lang="en-US" dirty="0" smtClean="0"/>
              <a:t>Exploratory analysis on large datasets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can data-mining methods do?</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Extract </a:t>
            </a:r>
            <a:r>
              <a:rPr lang="en-US" dirty="0" smtClean="0">
                <a:solidFill>
                  <a:srgbClr val="FF0000"/>
                </a:solidFill>
              </a:rPr>
              <a:t>frequent patterns</a:t>
            </a:r>
          </a:p>
          <a:p>
            <a:pPr lvl="1"/>
            <a:r>
              <a:rPr lang="en-US" dirty="0" smtClean="0"/>
              <a:t>There are lots of documents that contain the phrases </a:t>
            </a:r>
            <a:r>
              <a:rPr lang="en-US" dirty="0" smtClean="0">
                <a:solidFill>
                  <a:schemeClr val="accent1"/>
                </a:solidFill>
              </a:rPr>
              <a:t>“association rules”</a:t>
            </a:r>
            <a:r>
              <a:rPr lang="en-US" dirty="0" smtClean="0"/>
              <a:t>, </a:t>
            </a:r>
            <a:r>
              <a:rPr lang="en-US" dirty="0" smtClean="0">
                <a:solidFill>
                  <a:schemeClr val="accent1"/>
                </a:solidFill>
              </a:rPr>
              <a:t> “data mining” </a:t>
            </a:r>
            <a:r>
              <a:rPr lang="en-US" dirty="0" smtClean="0"/>
              <a:t>and</a:t>
            </a:r>
            <a:r>
              <a:rPr lang="en-US" dirty="0" smtClean="0">
                <a:solidFill>
                  <a:schemeClr val="accent1"/>
                </a:solidFill>
              </a:rPr>
              <a:t> “efficient algorithm”</a:t>
            </a:r>
          </a:p>
          <a:p>
            <a:pPr lvl="1"/>
            <a:endParaRPr lang="en-US" dirty="0" smtClean="0">
              <a:solidFill>
                <a:schemeClr val="accent1"/>
              </a:solidFill>
            </a:endParaRPr>
          </a:p>
          <a:p>
            <a:r>
              <a:rPr lang="en-US" dirty="0" smtClean="0"/>
              <a:t>Extract </a:t>
            </a:r>
            <a:r>
              <a:rPr lang="en-US" dirty="0" smtClean="0">
                <a:solidFill>
                  <a:srgbClr val="FF0000"/>
                </a:solidFill>
              </a:rPr>
              <a:t>association rules</a:t>
            </a:r>
          </a:p>
          <a:p>
            <a:pPr lvl="1"/>
            <a:r>
              <a:rPr lang="en-US" dirty="0" smtClean="0">
                <a:solidFill>
                  <a:schemeClr val="accent1"/>
                </a:solidFill>
              </a:rPr>
              <a:t>80% of the </a:t>
            </a:r>
            <a:r>
              <a:rPr lang="en-US" dirty="0" err="1" smtClean="0">
                <a:solidFill>
                  <a:schemeClr val="accent1"/>
                </a:solidFill>
              </a:rPr>
              <a:t>walmart</a:t>
            </a:r>
            <a:r>
              <a:rPr lang="en-US" dirty="0" smtClean="0">
                <a:solidFill>
                  <a:schemeClr val="accent1"/>
                </a:solidFill>
              </a:rPr>
              <a:t> customers that buy beer and sausage also buy mustard</a:t>
            </a:r>
          </a:p>
          <a:p>
            <a:pPr lvl="1"/>
            <a:endParaRPr lang="en-US" dirty="0" smtClean="0">
              <a:solidFill>
                <a:schemeClr val="accent1"/>
              </a:solidFill>
            </a:endParaRPr>
          </a:p>
          <a:p>
            <a:r>
              <a:rPr lang="en-US" dirty="0" smtClean="0"/>
              <a:t>Extract rules</a:t>
            </a:r>
          </a:p>
          <a:p>
            <a:pPr lvl="1"/>
            <a:r>
              <a:rPr lang="en-US" dirty="0" smtClean="0">
                <a:solidFill>
                  <a:schemeClr val="accent1"/>
                </a:solidFill>
              </a:rPr>
              <a:t>If occupation=PhD student then income &lt; 20K</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can data-mining methods do?</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solidFill>
                  <a:srgbClr val="FF0000"/>
                </a:solidFill>
              </a:rPr>
              <a:t>Rank</a:t>
            </a:r>
            <a:r>
              <a:rPr lang="en-US" dirty="0" smtClean="0"/>
              <a:t> web-query results</a:t>
            </a:r>
          </a:p>
          <a:p>
            <a:pPr lvl="1"/>
            <a:r>
              <a:rPr lang="en-US" dirty="0" smtClean="0"/>
              <a:t>What are the most relevant web-pages to the query: “Student housing BU”?</a:t>
            </a:r>
          </a:p>
          <a:p>
            <a:pPr lvl="1"/>
            <a:endParaRPr lang="en-US" dirty="0" smtClean="0"/>
          </a:p>
          <a:p>
            <a:r>
              <a:rPr lang="en-US" dirty="0" smtClean="0"/>
              <a:t>Find good </a:t>
            </a:r>
            <a:r>
              <a:rPr lang="en-US" dirty="0" smtClean="0">
                <a:solidFill>
                  <a:srgbClr val="FF0000"/>
                </a:solidFill>
              </a:rPr>
              <a:t>recommendations </a:t>
            </a:r>
            <a:r>
              <a:rPr lang="en-US" dirty="0" smtClean="0"/>
              <a:t>for users</a:t>
            </a:r>
          </a:p>
          <a:p>
            <a:pPr lvl="1"/>
            <a:r>
              <a:rPr lang="en-US" dirty="0" smtClean="0"/>
              <a:t>Recommend </a:t>
            </a:r>
            <a:r>
              <a:rPr lang="en-US" dirty="0" err="1" smtClean="0"/>
              <a:t>amazon</a:t>
            </a:r>
            <a:r>
              <a:rPr lang="en-US" dirty="0" smtClean="0"/>
              <a:t> customers new books</a:t>
            </a:r>
          </a:p>
          <a:p>
            <a:pPr lvl="1"/>
            <a:r>
              <a:rPr lang="en-US" dirty="0" smtClean="0"/>
              <a:t>Recommend </a:t>
            </a:r>
            <a:r>
              <a:rPr lang="en-US" dirty="0" err="1" smtClean="0"/>
              <a:t>facebook</a:t>
            </a:r>
            <a:r>
              <a:rPr lang="en-US" dirty="0" smtClean="0"/>
              <a:t> users new friends/groups</a:t>
            </a:r>
          </a:p>
          <a:p>
            <a:pPr lvl="1"/>
            <a:endParaRPr lang="en-US" dirty="0" smtClean="0"/>
          </a:p>
          <a:p>
            <a:r>
              <a:rPr lang="en-US" dirty="0" smtClean="0"/>
              <a:t>Find</a:t>
            </a:r>
            <a:r>
              <a:rPr lang="en-US" dirty="0" smtClean="0">
                <a:solidFill>
                  <a:srgbClr val="FF0000"/>
                </a:solidFill>
              </a:rPr>
              <a:t> groups </a:t>
            </a:r>
            <a:r>
              <a:rPr lang="en-US" dirty="0" smtClean="0"/>
              <a:t>of entities that are similar (clustering)</a:t>
            </a:r>
          </a:p>
          <a:p>
            <a:pPr lvl="1"/>
            <a:r>
              <a:rPr lang="en-US" dirty="0" smtClean="0"/>
              <a:t>Find groups of </a:t>
            </a:r>
            <a:r>
              <a:rPr lang="en-US" dirty="0" err="1" smtClean="0"/>
              <a:t>facebook</a:t>
            </a:r>
            <a:r>
              <a:rPr lang="en-US" dirty="0" smtClean="0"/>
              <a:t> users that have similar friends/interests</a:t>
            </a:r>
          </a:p>
          <a:p>
            <a:pPr lvl="1"/>
            <a:r>
              <a:rPr lang="en-US" dirty="0" smtClean="0"/>
              <a:t>Find groups </a:t>
            </a:r>
            <a:r>
              <a:rPr lang="en-US" dirty="0" err="1" smtClean="0"/>
              <a:t>amazon</a:t>
            </a:r>
            <a:r>
              <a:rPr lang="en-US" dirty="0" smtClean="0"/>
              <a:t> users that buy similar products</a:t>
            </a:r>
          </a:p>
          <a:p>
            <a:pPr lvl="1"/>
            <a:r>
              <a:rPr lang="en-US" dirty="0" smtClean="0"/>
              <a:t>Find groups of </a:t>
            </a:r>
            <a:r>
              <a:rPr lang="en-US" dirty="0" err="1" smtClean="0"/>
              <a:t>walmart</a:t>
            </a:r>
            <a:r>
              <a:rPr lang="en-US" dirty="0" smtClean="0"/>
              <a:t> customers that buy similar products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of this course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solidFill>
                  <a:schemeClr val="accent1"/>
                </a:solidFill>
              </a:rPr>
              <a:t>Describe</a:t>
            </a:r>
            <a:r>
              <a:rPr lang="en-US" dirty="0" smtClean="0"/>
              <a:t> some </a:t>
            </a:r>
            <a:r>
              <a:rPr lang="en-US" dirty="0" smtClean="0">
                <a:solidFill>
                  <a:schemeClr val="accent1"/>
                </a:solidFill>
              </a:rPr>
              <a:t>problems</a:t>
            </a:r>
            <a:r>
              <a:rPr lang="en-US" dirty="0" smtClean="0"/>
              <a:t> that can be solved using data-mining methods</a:t>
            </a:r>
          </a:p>
          <a:p>
            <a:endParaRPr lang="en-US" dirty="0" smtClean="0"/>
          </a:p>
          <a:p>
            <a:r>
              <a:rPr lang="en-US" dirty="0" smtClean="0"/>
              <a:t>Discuss the </a:t>
            </a:r>
            <a:r>
              <a:rPr lang="en-US" dirty="0" smtClean="0">
                <a:solidFill>
                  <a:schemeClr val="accent1"/>
                </a:solidFill>
              </a:rPr>
              <a:t>intuition</a:t>
            </a:r>
            <a:r>
              <a:rPr lang="en-US" dirty="0" smtClean="0"/>
              <a:t> behind data-mining methods that solve these problems</a:t>
            </a:r>
          </a:p>
          <a:p>
            <a:endParaRPr lang="en-US" dirty="0" smtClean="0"/>
          </a:p>
          <a:p>
            <a:r>
              <a:rPr lang="en-US" dirty="0" smtClean="0"/>
              <a:t>Illustrate the </a:t>
            </a:r>
            <a:r>
              <a:rPr lang="en-US" dirty="0" smtClean="0">
                <a:solidFill>
                  <a:schemeClr val="accent1"/>
                </a:solidFill>
              </a:rPr>
              <a:t>theoretical underpinnings </a:t>
            </a:r>
            <a:r>
              <a:rPr lang="en-US" dirty="0" smtClean="0"/>
              <a:t>of these methods</a:t>
            </a:r>
          </a:p>
          <a:p>
            <a:endParaRPr lang="en-US" dirty="0" smtClean="0"/>
          </a:p>
          <a:p>
            <a:r>
              <a:rPr lang="en-US" dirty="0" smtClean="0"/>
              <a:t>Show how these methods can be </a:t>
            </a:r>
            <a:r>
              <a:rPr lang="en-US" dirty="0" smtClean="0">
                <a:solidFill>
                  <a:schemeClr val="accent1"/>
                </a:solidFill>
              </a:rPr>
              <a:t>useful in practice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logistics</a:t>
            </a:r>
            <a:endParaRPr lang="en-US" dirty="0"/>
          </a:p>
        </p:txBody>
      </p:sp>
      <p:sp>
        <p:nvSpPr>
          <p:cNvPr id="3" name="Content Placeholder 2"/>
          <p:cNvSpPr>
            <a:spLocks noGrp="1"/>
          </p:cNvSpPr>
          <p:nvPr>
            <p:ph idx="1"/>
          </p:nvPr>
        </p:nvSpPr>
        <p:spPr/>
        <p:txBody>
          <a:bodyPr/>
          <a:lstStyle/>
          <a:p>
            <a:r>
              <a:rPr lang="en-US" dirty="0" smtClean="0"/>
              <a:t>Course webpage:</a:t>
            </a:r>
          </a:p>
          <a:p>
            <a:pPr lvl="1"/>
            <a:r>
              <a:rPr lang="en-US" dirty="0" smtClean="0">
                <a:hlinkClick r:id="rId2"/>
              </a:rPr>
              <a:t>http://www.cs.bu.edu/~</a:t>
            </a:r>
            <a:r>
              <a:rPr lang="en-US" dirty="0" smtClean="0">
                <a:hlinkClick r:id="rId2"/>
              </a:rPr>
              <a:t>evimaria/cs565-12.html</a:t>
            </a:r>
            <a:endParaRPr lang="en-US" dirty="0" smtClean="0"/>
          </a:p>
          <a:p>
            <a:r>
              <a:rPr lang="en-US" dirty="0" smtClean="0"/>
              <a:t>Schedule: Mon – Wed, </a:t>
            </a:r>
            <a:r>
              <a:rPr lang="en-US" dirty="0" smtClean="0"/>
              <a:t>4:00-5:30</a:t>
            </a:r>
            <a:endParaRPr lang="en-US" dirty="0" smtClean="0"/>
          </a:p>
          <a:p>
            <a:r>
              <a:rPr lang="en-US" dirty="0" smtClean="0"/>
              <a:t>Instructor: </a:t>
            </a:r>
            <a:r>
              <a:rPr lang="en-US" dirty="0" err="1" smtClean="0"/>
              <a:t>Evimaria</a:t>
            </a:r>
            <a:r>
              <a:rPr lang="en-US" dirty="0" smtClean="0"/>
              <a:t> </a:t>
            </a:r>
            <a:r>
              <a:rPr lang="en-US" dirty="0" err="1" smtClean="0"/>
              <a:t>Terzi</a:t>
            </a:r>
            <a:r>
              <a:rPr lang="en-US" dirty="0" smtClean="0"/>
              <a:t>, </a:t>
            </a:r>
            <a:r>
              <a:rPr lang="en-US" dirty="0" smtClean="0">
                <a:hlinkClick r:id="rId3"/>
              </a:rPr>
              <a:t>evimaria@cs.bu.edu</a:t>
            </a:r>
            <a:endParaRPr lang="en-US" dirty="0" smtClean="0"/>
          </a:p>
          <a:p>
            <a:r>
              <a:rPr lang="en-US" dirty="0" smtClean="0"/>
              <a:t>Office hours: Tues </a:t>
            </a:r>
            <a:r>
              <a:rPr lang="en-US" dirty="0" smtClean="0"/>
              <a:t>9:00am-10:30pm</a:t>
            </a:r>
            <a:r>
              <a:rPr lang="en-US" dirty="0" smtClean="0"/>
              <a:t>, Wed </a:t>
            </a:r>
            <a:r>
              <a:rPr lang="en-US" dirty="0" smtClean="0"/>
              <a:t>1:00pm-2:30pm </a:t>
            </a:r>
            <a:r>
              <a:rPr lang="en-US" dirty="0" smtClean="0"/>
              <a:t>(or by appointment)</a:t>
            </a:r>
          </a:p>
          <a:p>
            <a:r>
              <a:rPr lang="en-US" dirty="0" smtClean="0"/>
              <a:t>Mailing list : cascs565a1-l@bu.edu</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mining and related areas</a:t>
            </a:r>
            <a:endParaRPr lang="en-US" dirty="0"/>
          </a:p>
        </p:txBody>
      </p:sp>
      <p:sp>
        <p:nvSpPr>
          <p:cNvPr id="3" name="Content Placeholder 2"/>
          <p:cNvSpPr>
            <a:spLocks noGrp="1"/>
          </p:cNvSpPr>
          <p:nvPr>
            <p:ph idx="1"/>
          </p:nvPr>
        </p:nvSpPr>
        <p:spPr/>
        <p:txBody>
          <a:bodyPr/>
          <a:lstStyle/>
          <a:p>
            <a:r>
              <a:rPr lang="en-US" dirty="0" smtClean="0"/>
              <a:t>How does data mining relate to machine learning?</a:t>
            </a:r>
          </a:p>
          <a:p>
            <a:endParaRPr lang="en-US" dirty="0" smtClean="0"/>
          </a:p>
          <a:p>
            <a:r>
              <a:rPr lang="en-US" dirty="0" smtClean="0"/>
              <a:t>How does data mining relate to statistics?</a:t>
            </a:r>
          </a:p>
          <a:p>
            <a:endParaRPr lang="en-US" dirty="0" smtClean="0"/>
          </a:p>
          <a:p>
            <a:r>
              <a:rPr lang="en-US" dirty="0" smtClean="0"/>
              <a:t>Other related areas?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mining </a:t>
            </a:r>
            <a:r>
              <a:rPr lang="en-US" dirty="0" err="1" smtClean="0"/>
              <a:t>vs</a:t>
            </a:r>
            <a:r>
              <a:rPr lang="en-US" dirty="0" smtClean="0"/>
              <a:t> machine learning</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Machine learning methods are used for data mining</a:t>
            </a:r>
          </a:p>
          <a:p>
            <a:pPr lvl="1"/>
            <a:r>
              <a:rPr lang="en-US" dirty="0" smtClean="0"/>
              <a:t>Classification, clustering</a:t>
            </a:r>
          </a:p>
          <a:p>
            <a:pPr lvl="1"/>
            <a:endParaRPr lang="en-US" dirty="0" smtClean="0"/>
          </a:p>
          <a:p>
            <a:r>
              <a:rPr lang="en-US" dirty="0" smtClean="0"/>
              <a:t>Amount of data makes the difference</a:t>
            </a:r>
          </a:p>
          <a:p>
            <a:pPr lvl="1"/>
            <a:r>
              <a:rPr lang="en-US" dirty="0" smtClean="0"/>
              <a:t>Data mining deals with much larger datasets and scalability becomes an issue</a:t>
            </a:r>
          </a:p>
          <a:p>
            <a:pPr lvl="1"/>
            <a:endParaRPr lang="en-US" dirty="0" smtClean="0"/>
          </a:p>
          <a:p>
            <a:r>
              <a:rPr lang="en-US" dirty="0" smtClean="0"/>
              <a:t>Data mining has more modest goals</a:t>
            </a:r>
          </a:p>
          <a:p>
            <a:pPr lvl="1"/>
            <a:r>
              <a:rPr lang="en-US" dirty="0" smtClean="0"/>
              <a:t>Automating tedious discovery tasks, not aiming at human performance in real discovery</a:t>
            </a:r>
          </a:p>
          <a:p>
            <a:pPr lvl="1"/>
            <a:r>
              <a:rPr lang="en-US" dirty="0" smtClean="0"/>
              <a:t>Helping users, not replacing them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mining vs. statistics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“tell me something interesting about this data” – what else is this than statistics?</a:t>
            </a:r>
          </a:p>
          <a:p>
            <a:endParaRPr lang="en-US" dirty="0" smtClean="0"/>
          </a:p>
          <a:p>
            <a:pPr lvl="1"/>
            <a:r>
              <a:rPr lang="en-US" dirty="0" smtClean="0"/>
              <a:t>The goal is similar</a:t>
            </a:r>
          </a:p>
          <a:p>
            <a:pPr lvl="1"/>
            <a:endParaRPr lang="en-US" dirty="0" smtClean="0"/>
          </a:p>
          <a:p>
            <a:pPr lvl="1"/>
            <a:r>
              <a:rPr lang="en-US" dirty="0" smtClean="0"/>
              <a:t>Different types of methods</a:t>
            </a:r>
          </a:p>
          <a:p>
            <a:pPr lvl="1"/>
            <a:endParaRPr lang="en-US" dirty="0" smtClean="0"/>
          </a:p>
          <a:p>
            <a:pPr lvl="1"/>
            <a:r>
              <a:rPr lang="en-US" dirty="0" smtClean="0"/>
              <a:t>In data mining one investigates lot of possible hypotheses</a:t>
            </a:r>
          </a:p>
          <a:p>
            <a:pPr lvl="1"/>
            <a:endParaRPr lang="en-US" dirty="0" smtClean="0"/>
          </a:p>
          <a:p>
            <a:pPr lvl="1"/>
            <a:r>
              <a:rPr lang="en-US" dirty="0" smtClean="0"/>
              <a:t>Data mining is more exploratory  data analysis</a:t>
            </a:r>
          </a:p>
          <a:p>
            <a:pPr lvl="1"/>
            <a:endParaRPr lang="en-US" dirty="0" smtClean="0"/>
          </a:p>
          <a:p>
            <a:pPr lvl="1"/>
            <a:r>
              <a:rPr lang="en-US" dirty="0" smtClean="0"/>
              <a:t>In data mining there are  much larger datasets</a:t>
            </a:r>
            <a:r>
              <a:rPr lang="en-US" dirty="0" smtClean="0">
                <a:sym typeface="Wingdings" pitchFamily="2" charset="2"/>
              </a:rPr>
              <a:t> </a:t>
            </a:r>
            <a:r>
              <a:rPr lang="en-US" dirty="0" err="1" smtClean="0">
                <a:sym typeface="Wingdings" pitchFamily="2" charset="2"/>
              </a:rPr>
              <a:t>algorithmics</a:t>
            </a:r>
            <a:r>
              <a:rPr lang="en-US" dirty="0" smtClean="0">
                <a:sym typeface="Wingdings" pitchFamily="2" charset="2"/>
              </a:rPr>
              <a:t>/scalability is an issue</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mining and databases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Ordinary database usage: </a:t>
            </a:r>
            <a:r>
              <a:rPr lang="en-US" dirty="0" smtClean="0">
                <a:solidFill>
                  <a:schemeClr val="accent1"/>
                </a:solidFill>
              </a:rPr>
              <a:t>deductive</a:t>
            </a:r>
          </a:p>
          <a:p>
            <a:endParaRPr lang="en-US" dirty="0" smtClean="0"/>
          </a:p>
          <a:p>
            <a:r>
              <a:rPr lang="en-US" dirty="0" smtClean="0"/>
              <a:t>Knowledge discovery: </a:t>
            </a:r>
            <a:r>
              <a:rPr lang="en-US" dirty="0" smtClean="0">
                <a:solidFill>
                  <a:schemeClr val="accent1"/>
                </a:solidFill>
              </a:rPr>
              <a:t>inductive</a:t>
            </a:r>
          </a:p>
          <a:p>
            <a:pPr lvl="1"/>
            <a:r>
              <a:rPr lang="en-US" dirty="0" smtClean="0"/>
              <a:t>Inductive reasoning is exploratory</a:t>
            </a:r>
          </a:p>
          <a:p>
            <a:endParaRPr lang="en-US" dirty="0" smtClean="0"/>
          </a:p>
          <a:p>
            <a:r>
              <a:rPr lang="en-US" dirty="0" smtClean="0"/>
              <a:t>New requirements for database management systems</a:t>
            </a:r>
          </a:p>
          <a:p>
            <a:endParaRPr lang="en-US" dirty="0" smtClean="0"/>
          </a:p>
          <a:p>
            <a:r>
              <a:rPr lang="en-US" dirty="0" smtClean="0"/>
              <a:t>Novel data structures, algorithms and architectures are needed</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mining and algorithms</a:t>
            </a:r>
            <a:endParaRPr lang="en-US" dirty="0"/>
          </a:p>
        </p:txBody>
      </p:sp>
      <p:sp>
        <p:nvSpPr>
          <p:cNvPr id="3" name="Content Placeholder 2"/>
          <p:cNvSpPr>
            <a:spLocks noGrp="1"/>
          </p:cNvSpPr>
          <p:nvPr>
            <p:ph idx="1"/>
          </p:nvPr>
        </p:nvSpPr>
        <p:spPr/>
        <p:txBody>
          <a:bodyPr/>
          <a:lstStyle/>
          <a:p>
            <a:r>
              <a:rPr lang="en-US" dirty="0" smtClean="0"/>
              <a:t>Lots of nice connections</a:t>
            </a:r>
          </a:p>
          <a:p>
            <a:endParaRPr lang="en-US" dirty="0" smtClean="0"/>
          </a:p>
          <a:p>
            <a:r>
              <a:rPr lang="en-US" dirty="0" smtClean="0"/>
              <a:t>A wealth of interesting research questions</a:t>
            </a:r>
          </a:p>
          <a:p>
            <a:endParaRPr lang="en-US" dirty="0" smtClean="0"/>
          </a:p>
          <a:p>
            <a:r>
              <a:rPr lang="en-US" dirty="0" smtClean="0"/>
              <a:t>We will focus on some of these questions later in the course</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simple data-analysis tasks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Given a stream or set of numbers (identifiers, etc)</a:t>
            </a:r>
          </a:p>
          <a:p>
            <a:endParaRPr lang="en-US" dirty="0" smtClean="0"/>
          </a:p>
          <a:p>
            <a:r>
              <a:rPr lang="en-US" dirty="0" smtClean="0"/>
              <a:t>How many numbers are there?</a:t>
            </a:r>
          </a:p>
          <a:p>
            <a:endParaRPr lang="en-US" dirty="0" smtClean="0"/>
          </a:p>
          <a:p>
            <a:r>
              <a:rPr lang="en-US" dirty="0" smtClean="0"/>
              <a:t>How many distinct numbers are there?</a:t>
            </a:r>
          </a:p>
          <a:p>
            <a:endParaRPr lang="en-US" dirty="0" smtClean="0"/>
          </a:p>
          <a:p>
            <a:r>
              <a:rPr lang="en-US" dirty="0" smtClean="0"/>
              <a:t>What are the most frequent numbers?</a:t>
            </a:r>
          </a:p>
          <a:p>
            <a:endParaRPr lang="en-US" dirty="0" smtClean="0"/>
          </a:p>
          <a:p>
            <a:r>
              <a:rPr lang="en-US" dirty="0" smtClean="0"/>
              <a:t>How many numbers appear at least K times?</a:t>
            </a:r>
          </a:p>
          <a:p>
            <a:endParaRPr lang="en-US" dirty="0" smtClean="0"/>
          </a:p>
          <a:p>
            <a:r>
              <a:rPr lang="en-US" dirty="0" smtClean="0"/>
              <a:t>How many numbers appear only once?</a:t>
            </a:r>
          </a:p>
          <a:p>
            <a:endParaRPr lang="en-US" dirty="0" smtClean="0"/>
          </a:p>
          <a:p>
            <a:endParaRPr lang="en-US" dirty="0" smtClean="0"/>
          </a:p>
          <a:p>
            <a:r>
              <a:rPr lang="en-US" dirty="0" smtClean="0"/>
              <a:t>etc</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the majority element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neat problem </a:t>
            </a:r>
          </a:p>
          <a:p>
            <a:endParaRPr lang="en-US" dirty="0" smtClean="0"/>
          </a:p>
          <a:p>
            <a:r>
              <a:rPr lang="en-US" dirty="0" smtClean="0"/>
              <a:t>A stream of identifiers; one of them occurs more than 50% of the time</a:t>
            </a:r>
          </a:p>
          <a:p>
            <a:endParaRPr lang="en-US" dirty="0" smtClean="0"/>
          </a:p>
          <a:p>
            <a:r>
              <a:rPr lang="en-US" dirty="0" smtClean="0"/>
              <a:t>How can you find it using no more than a few memory locations?</a:t>
            </a:r>
          </a:p>
          <a:p>
            <a:endParaRPr lang="en-US" dirty="0" smtClean="0"/>
          </a:p>
          <a:p>
            <a:r>
              <a:rPr lang="en-US" dirty="0" smtClean="0"/>
              <a:t>Suggestions?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Finding the majority element (solution)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 first item you see; count = 1</a:t>
            </a:r>
          </a:p>
          <a:p>
            <a:r>
              <a:rPr lang="en-US" b="1" dirty="0" smtClean="0"/>
              <a:t>for</a:t>
            </a:r>
            <a:r>
              <a:rPr lang="en-US" dirty="0" smtClean="0"/>
              <a:t> each subsequent item B</a:t>
            </a:r>
          </a:p>
          <a:p>
            <a:pPr lvl="1">
              <a:buNone/>
            </a:pPr>
            <a:r>
              <a:rPr lang="en-US" dirty="0" smtClean="0"/>
              <a:t>	</a:t>
            </a:r>
            <a:r>
              <a:rPr lang="en-US" b="1" dirty="0" smtClean="0"/>
              <a:t>if</a:t>
            </a:r>
            <a:r>
              <a:rPr lang="en-US" dirty="0" smtClean="0"/>
              <a:t> (A==B) count = count + 1 </a:t>
            </a:r>
          </a:p>
          <a:p>
            <a:pPr lvl="1">
              <a:buNone/>
            </a:pPr>
            <a:r>
              <a:rPr lang="en-US" dirty="0" smtClean="0"/>
              <a:t>	</a:t>
            </a:r>
            <a:r>
              <a:rPr lang="en-US" b="1" dirty="0" smtClean="0"/>
              <a:t>else</a:t>
            </a:r>
            <a:r>
              <a:rPr lang="en-US" dirty="0" smtClean="0"/>
              <a:t> {</a:t>
            </a:r>
          </a:p>
          <a:p>
            <a:pPr lvl="1">
              <a:buNone/>
            </a:pPr>
            <a:r>
              <a:rPr lang="en-US" dirty="0" smtClean="0"/>
              <a:t>		       count = count - 1  </a:t>
            </a:r>
          </a:p>
          <a:p>
            <a:pPr lvl="1">
              <a:buNone/>
            </a:pPr>
            <a:r>
              <a:rPr lang="en-US" dirty="0" smtClean="0"/>
              <a:t>		        </a:t>
            </a:r>
            <a:r>
              <a:rPr lang="en-US" b="1" dirty="0" smtClean="0"/>
              <a:t>if</a:t>
            </a:r>
            <a:r>
              <a:rPr lang="en-US" dirty="0" smtClean="0"/>
              <a:t> (count == 0) {A=B; count = 1}</a:t>
            </a:r>
          </a:p>
          <a:p>
            <a:pPr lvl="1">
              <a:buNone/>
            </a:pPr>
            <a:r>
              <a:rPr lang="en-US" dirty="0" smtClean="0"/>
              <a:t>		      }</a:t>
            </a:r>
          </a:p>
          <a:p>
            <a:pPr lvl="1">
              <a:buNone/>
            </a:pPr>
            <a:r>
              <a:rPr lang="en-US" b="1" dirty="0" err="1" smtClean="0"/>
              <a:t>endfor</a:t>
            </a:r>
            <a:endParaRPr lang="en-US" b="1" dirty="0" smtClean="0"/>
          </a:p>
          <a:p>
            <a:pPr lvl="1">
              <a:buNone/>
            </a:pPr>
            <a:r>
              <a:rPr lang="en-US" b="1" dirty="0" smtClean="0"/>
              <a:t>return A</a:t>
            </a:r>
          </a:p>
          <a:p>
            <a:r>
              <a:rPr lang="en-US" dirty="0" smtClean="0"/>
              <a:t>Why does this work correctly?</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Finding the majority element (solution and correctness proof)</a:t>
            </a:r>
            <a:endParaRPr lang="en-US" dirty="0"/>
          </a:p>
        </p:txBody>
      </p:sp>
      <p:sp>
        <p:nvSpPr>
          <p:cNvPr id="3" name="Content Placeholder 2"/>
          <p:cNvSpPr>
            <a:spLocks noGrp="1"/>
          </p:cNvSpPr>
          <p:nvPr>
            <p:ph sz="half" idx="1"/>
          </p:nvPr>
        </p:nvSpPr>
        <p:spPr>
          <a:xfrm>
            <a:off x="0" y="1600200"/>
            <a:ext cx="4495800" cy="4525963"/>
          </a:xfrm>
        </p:spPr>
        <p:txBody>
          <a:bodyPr>
            <a:normAutofit/>
          </a:bodyPr>
          <a:lstStyle/>
          <a:p>
            <a:r>
              <a:rPr lang="en-US" sz="2400" dirty="0" smtClean="0"/>
              <a:t>A = first item you see; count = 1</a:t>
            </a:r>
          </a:p>
          <a:p>
            <a:r>
              <a:rPr lang="en-US" sz="2400" b="1" dirty="0" smtClean="0"/>
              <a:t>for</a:t>
            </a:r>
            <a:r>
              <a:rPr lang="en-US" sz="2400" dirty="0" smtClean="0"/>
              <a:t> each subsequent item B</a:t>
            </a:r>
          </a:p>
          <a:p>
            <a:pPr lvl="1">
              <a:buNone/>
            </a:pPr>
            <a:r>
              <a:rPr lang="en-US" dirty="0" smtClean="0"/>
              <a:t>	</a:t>
            </a:r>
            <a:r>
              <a:rPr lang="en-US" b="1" dirty="0" smtClean="0"/>
              <a:t>if</a:t>
            </a:r>
            <a:r>
              <a:rPr lang="en-US" dirty="0" smtClean="0"/>
              <a:t> (A==B) count = count + 1 </a:t>
            </a:r>
          </a:p>
          <a:p>
            <a:pPr lvl="1">
              <a:buNone/>
            </a:pPr>
            <a:r>
              <a:rPr lang="en-US" dirty="0" smtClean="0"/>
              <a:t>	</a:t>
            </a:r>
            <a:r>
              <a:rPr lang="en-US" b="1" dirty="0" smtClean="0"/>
              <a:t>else</a:t>
            </a:r>
            <a:r>
              <a:rPr lang="en-US" dirty="0" smtClean="0"/>
              <a:t> {</a:t>
            </a:r>
          </a:p>
          <a:p>
            <a:pPr lvl="1">
              <a:buNone/>
            </a:pPr>
            <a:r>
              <a:rPr lang="en-US" dirty="0" smtClean="0"/>
              <a:t>		       count = count - 1  </a:t>
            </a:r>
          </a:p>
          <a:p>
            <a:pPr lvl="1">
              <a:buNone/>
            </a:pPr>
            <a:r>
              <a:rPr lang="en-US" dirty="0" smtClean="0"/>
              <a:t>		        </a:t>
            </a:r>
            <a:r>
              <a:rPr lang="en-US" b="1" dirty="0" smtClean="0"/>
              <a:t>if</a:t>
            </a:r>
            <a:r>
              <a:rPr lang="en-US" dirty="0" smtClean="0"/>
              <a:t> (count == 0) 			{A=B; count = 1}</a:t>
            </a:r>
          </a:p>
          <a:p>
            <a:pPr lvl="1">
              <a:buNone/>
            </a:pPr>
            <a:r>
              <a:rPr lang="en-US" dirty="0" smtClean="0"/>
              <a:t>		      }</a:t>
            </a:r>
          </a:p>
          <a:p>
            <a:pPr lvl="1">
              <a:buNone/>
            </a:pPr>
            <a:r>
              <a:rPr lang="en-US" b="1" dirty="0" err="1" smtClean="0"/>
              <a:t>endfor</a:t>
            </a:r>
            <a:endParaRPr lang="en-US" b="1" dirty="0" smtClean="0"/>
          </a:p>
          <a:p>
            <a:pPr lvl="1">
              <a:buNone/>
            </a:pPr>
            <a:r>
              <a:rPr lang="en-US" b="1" dirty="0" smtClean="0"/>
              <a:t>return A</a:t>
            </a:r>
            <a:endParaRPr lang="en-US" b="1" dirty="0"/>
          </a:p>
        </p:txBody>
      </p:sp>
      <p:sp>
        <p:nvSpPr>
          <p:cNvPr id="4" name="Content Placeholder 3"/>
          <p:cNvSpPr>
            <a:spLocks noGrp="1"/>
          </p:cNvSpPr>
          <p:nvPr>
            <p:ph sz="half" idx="2"/>
          </p:nvPr>
        </p:nvSpPr>
        <p:spPr/>
        <p:txBody>
          <a:bodyPr>
            <a:normAutofit/>
          </a:bodyPr>
          <a:lstStyle/>
          <a:p>
            <a:r>
              <a:rPr lang="en-US" b="1" dirty="0" smtClean="0">
                <a:solidFill>
                  <a:srgbClr val="FF0000"/>
                </a:solidFill>
              </a:rPr>
              <a:t>Basic observation: </a:t>
            </a:r>
            <a:r>
              <a:rPr lang="en-US" dirty="0" smtClean="0"/>
              <a:t> Whenever we discard element </a:t>
            </a:r>
            <a:r>
              <a:rPr lang="en-US" b="1" dirty="0" smtClean="0">
                <a:solidFill>
                  <a:schemeClr val="accent1"/>
                </a:solidFill>
              </a:rPr>
              <a:t>u</a:t>
            </a:r>
            <a:r>
              <a:rPr lang="en-US" dirty="0" smtClean="0"/>
              <a:t> we also discard a unique element </a:t>
            </a:r>
            <a:r>
              <a:rPr lang="en-US" b="1" dirty="0" smtClean="0">
                <a:solidFill>
                  <a:schemeClr val="accent1"/>
                </a:solidFill>
              </a:rPr>
              <a:t>v</a:t>
            </a:r>
            <a:r>
              <a:rPr lang="en-US" dirty="0" smtClean="0"/>
              <a:t> different from </a:t>
            </a:r>
            <a:r>
              <a:rPr lang="en-US" b="1" dirty="0" smtClean="0">
                <a:solidFill>
                  <a:schemeClr val="accent1"/>
                </a:solidFill>
              </a:rPr>
              <a:t>u</a:t>
            </a:r>
            <a:endParaRPr lang="en-US" b="1" dirty="0">
              <a:solidFill>
                <a:schemeClr val="accent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Finding a number in the top half</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Given a set of </a:t>
            </a:r>
            <a:r>
              <a:rPr lang="en-US" dirty="0" smtClean="0">
                <a:solidFill>
                  <a:schemeClr val="accent1"/>
                </a:solidFill>
              </a:rPr>
              <a:t>N</a:t>
            </a:r>
            <a:r>
              <a:rPr lang="en-US" dirty="0" smtClean="0"/>
              <a:t> numbers (</a:t>
            </a:r>
            <a:r>
              <a:rPr lang="en-US" dirty="0" smtClean="0">
                <a:solidFill>
                  <a:schemeClr val="accent1"/>
                </a:solidFill>
              </a:rPr>
              <a:t>N</a:t>
            </a:r>
            <a:r>
              <a:rPr lang="en-US" dirty="0" smtClean="0"/>
              <a:t> is very large)</a:t>
            </a:r>
          </a:p>
          <a:p>
            <a:endParaRPr lang="en-US" dirty="0" smtClean="0"/>
          </a:p>
          <a:p>
            <a:r>
              <a:rPr lang="en-US" dirty="0" smtClean="0"/>
              <a:t>Find a number </a:t>
            </a:r>
            <a:r>
              <a:rPr lang="en-US" dirty="0" smtClean="0">
                <a:solidFill>
                  <a:schemeClr val="accent1"/>
                </a:solidFill>
              </a:rPr>
              <a:t>x</a:t>
            </a:r>
            <a:r>
              <a:rPr lang="en-US" dirty="0" smtClean="0"/>
              <a:t> such that </a:t>
            </a:r>
            <a:r>
              <a:rPr lang="en-US" dirty="0" smtClean="0">
                <a:solidFill>
                  <a:schemeClr val="accent1"/>
                </a:solidFill>
              </a:rPr>
              <a:t>x</a:t>
            </a:r>
            <a:r>
              <a:rPr lang="en-US" dirty="0" smtClean="0"/>
              <a:t> is *</a:t>
            </a:r>
            <a:r>
              <a:rPr lang="en-US" b="1" dirty="0" smtClean="0"/>
              <a:t>likely</a:t>
            </a:r>
            <a:r>
              <a:rPr lang="en-US" dirty="0" smtClean="0"/>
              <a:t>* to be larger than the </a:t>
            </a:r>
            <a:r>
              <a:rPr lang="en-US" b="1" dirty="0" smtClean="0"/>
              <a:t>median</a:t>
            </a:r>
            <a:r>
              <a:rPr lang="en-US" dirty="0" smtClean="0"/>
              <a:t> of the numbers</a:t>
            </a:r>
          </a:p>
          <a:p>
            <a:endParaRPr lang="en-US" dirty="0" smtClean="0"/>
          </a:p>
          <a:p>
            <a:r>
              <a:rPr lang="en-US" dirty="0" smtClean="0"/>
              <a:t>Simple solution</a:t>
            </a:r>
          </a:p>
          <a:p>
            <a:pPr lvl="1"/>
            <a:r>
              <a:rPr lang="en-US" dirty="0" smtClean="0"/>
              <a:t>Sort the numbers and store them in sorted array </a:t>
            </a:r>
            <a:r>
              <a:rPr lang="en-US" b="1" dirty="0" smtClean="0">
                <a:solidFill>
                  <a:schemeClr val="accent1"/>
                </a:solidFill>
              </a:rPr>
              <a:t>A</a:t>
            </a:r>
          </a:p>
          <a:p>
            <a:pPr lvl="1"/>
            <a:r>
              <a:rPr lang="en-US" dirty="0" smtClean="0"/>
              <a:t>Any value larger than </a:t>
            </a:r>
            <a:r>
              <a:rPr lang="en-US" b="1" dirty="0" smtClean="0">
                <a:solidFill>
                  <a:schemeClr val="accent1"/>
                </a:solidFill>
              </a:rPr>
              <a:t>A[N/2]</a:t>
            </a:r>
            <a:r>
              <a:rPr lang="en-US" dirty="0" smtClean="0"/>
              <a:t> is a solution</a:t>
            </a:r>
          </a:p>
          <a:p>
            <a:endParaRPr lang="en-US" dirty="0" smtClean="0"/>
          </a:p>
          <a:p>
            <a:r>
              <a:rPr lang="en-US" dirty="0" smtClean="0"/>
              <a:t>Other solutions?</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Topics to be covered (tentative)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Introduction to data mining and prototype problems</a:t>
            </a:r>
          </a:p>
          <a:p>
            <a:r>
              <a:rPr lang="en-US" dirty="0" smtClean="0"/>
              <a:t>Frequent pattern mining </a:t>
            </a:r>
          </a:p>
          <a:p>
            <a:pPr lvl="1"/>
            <a:r>
              <a:rPr lang="en-US" dirty="0" smtClean="0"/>
              <a:t>Frequent </a:t>
            </a:r>
            <a:r>
              <a:rPr lang="en-US" dirty="0" err="1" smtClean="0"/>
              <a:t>itemsets</a:t>
            </a:r>
            <a:r>
              <a:rPr lang="en-US" dirty="0" smtClean="0"/>
              <a:t> and association rules</a:t>
            </a:r>
          </a:p>
          <a:p>
            <a:r>
              <a:rPr lang="en-US" dirty="0" smtClean="0"/>
              <a:t>Clustering</a:t>
            </a:r>
          </a:p>
          <a:p>
            <a:r>
              <a:rPr lang="en-US" dirty="0" smtClean="0"/>
              <a:t>Dimensionality reduction</a:t>
            </a:r>
          </a:p>
          <a:p>
            <a:r>
              <a:rPr lang="en-US" dirty="0" smtClean="0"/>
              <a:t>Classification</a:t>
            </a:r>
          </a:p>
          <a:p>
            <a:r>
              <a:rPr lang="en-US" dirty="0" smtClean="0"/>
              <a:t>Link analysis ranking</a:t>
            </a:r>
          </a:p>
          <a:p>
            <a:r>
              <a:rPr lang="en-US" dirty="0" smtClean="0"/>
              <a:t>Recommendation systems</a:t>
            </a:r>
          </a:p>
          <a:p>
            <a:r>
              <a:rPr lang="en-US" dirty="0" smtClean="0"/>
              <a:t>Time-series data</a:t>
            </a:r>
          </a:p>
          <a:p>
            <a:r>
              <a:rPr lang="en-US" dirty="0" smtClean="0"/>
              <a:t>Privacy-preserving data mining</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Finding a number in the top half </a:t>
            </a:r>
            <a:r>
              <a:rPr lang="en-US" b="1" i="1" dirty="0" smtClean="0"/>
              <a:t>efficiently</a:t>
            </a:r>
            <a:endParaRPr lang="en-US" b="1" i="1" dirty="0"/>
          </a:p>
        </p:txBody>
      </p:sp>
      <p:sp>
        <p:nvSpPr>
          <p:cNvPr id="3" name="Content Placeholder 2"/>
          <p:cNvSpPr>
            <a:spLocks noGrp="1"/>
          </p:cNvSpPr>
          <p:nvPr>
            <p:ph idx="1"/>
          </p:nvPr>
        </p:nvSpPr>
        <p:spPr/>
        <p:txBody>
          <a:bodyPr>
            <a:normAutofit fontScale="92500" lnSpcReduction="10000"/>
          </a:bodyPr>
          <a:lstStyle/>
          <a:p>
            <a:r>
              <a:rPr lang="en-US" dirty="0" smtClean="0"/>
              <a:t>A solution that uses small number of operations</a:t>
            </a:r>
          </a:p>
          <a:p>
            <a:pPr lvl="1"/>
            <a:r>
              <a:rPr lang="en-US" dirty="0" smtClean="0"/>
              <a:t>Randomly sample </a:t>
            </a:r>
            <a:r>
              <a:rPr lang="en-US" b="1" dirty="0" smtClean="0">
                <a:solidFill>
                  <a:srgbClr val="FF0000"/>
                </a:solidFill>
              </a:rPr>
              <a:t>K</a:t>
            </a:r>
            <a:r>
              <a:rPr lang="en-US" dirty="0" smtClean="0">
                <a:solidFill>
                  <a:srgbClr val="FF0000"/>
                </a:solidFill>
              </a:rPr>
              <a:t> </a:t>
            </a:r>
            <a:r>
              <a:rPr lang="en-US" dirty="0" smtClean="0"/>
              <a:t>numbers from the file</a:t>
            </a:r>
          </a:p>
          <a:p>
            <a:pPr lvl="1"/>
            <a:r>
              <a:rPr lang="en-US" dirty="0" smtClean="0"/>
              <a:t>Output their maximum</a:t>
            </a:r>
          </a:p>
          <a:p>
            <a:endParaRPr lang="en-US" dirty="0" smtClean="0"/>
          </a:p>
          <a:p>
            <a:endParaRPr lang="en-US" dirty="0" smtClean="0"/>
          </a:p>
          <a:p>
            <a:endParaRPr lang="en-US" dirty="0" smtClean="0"/>
          </a:p>
          <a:p>
            <a:endParaRPr lang="en-US" dirty="0" smtClean="0"/>
          </a:p>
          <a:p>
            <a:endParaRPr lang="en-US" dirty="0" smtClean="0"/>
          </a:p>
          <a:p>
            <a:r>
              <a:rPr lang="en-US" dirty="0" smtClean="0"/>
              <a:t>Failure probability </a:t>
            </a:r>
            <a:r>
              <a:rPr lang="en-US" b="1" dirty="0" smtClean="0">
                <a:solidFill>
                  <a:schemeClr val="accent1"/>
                </a:solidFill>
              </a:rPr>
              <a:t>(1/2)^K</a:t>
            </a:r>
            <a:endParaRPr lang="en-US" b="1" dirty="0">
              <a:solidFill>
                <a:schemeClr val="accent1"/>
              </a:solidFill>
            </a:endParaRPr>
          </a:p>
        </p:txBody>
      </p:sp>
      <p:cxnSp>
        <p:nvCxnSpPr>
          <p:cNvPr id="5" name="Straight Connector 4"/>
          <p:cNvCxnSpPr/>
          <p:nvPr/>
        </p:nvCxnSpPr>
        <p:spPr>
          <a:xfrm>
            <a:off x="2362200" y="4267200"/>
            <a:ext cx="4724400" cy="158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4495800" y="4114800"/>
            <a:ext cx="3048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rot="16200000">
            <a:off x="3314700" y="3619500"/>
            <a:ext cx="457200" cy="22098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Left Brace 7"/>
          <p:cNvSpPr/>
          <p:nvPr/>
        </p:nvSpPr>
        <p:spPr>
          <a:xfrm rot="16200000">
            <a:off x="5600700" y="3619501"/>
            <a:ext cx="457200" cy="22098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Rectangular Callout 9"/>
          <p:cNvSpPr/>
          <p:nvPr/>
        </p:nvSpPr>
        <p:spPr>
          <a:xfrm>
            <a:off x="4800600" y="3429000"/>
            <a:ext cx="990600" cy="533400"/>
          </a:xfrm>
          <a:prstGeom prst="wedgeRectCallout">
            <a:avLst>
              <a:gd name="adj1" fmla="val -52545"/>
              <a:gd name="adj2" fmla="val 799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median</a:t>
            </a:r>
            <a:endParaRPr lang="en-US" sz="2000" dirty="0"/>
          </a:p>
        </p:txBody>
      </p:sp>
      <p:sp>
        <p:nvSpPr>
          <p:cNvPr id="11" name="TextBox 10"/>
          <p:cNvSpPr txBox="1"/>
          <p:nvPr/>
        </p:nvSpPr>
        <p:spPr>
          <a:xfrm>
            <a:off x="2819400" y="5040868"/>
            <a:ext cx="1524000" cy="400110"/>
          </a:xfrm>
          <a:prstGeom prst="rect">
            <a:avLst/>
          </a:prstGeom>
          <a:noFill/>
        </p:spPr>
        <p:txBody>
          <a:bodyPr wrap="square" rtlCol="0">
            <a:spAutoFit/>
          </a:bodyPr>
          <a:lstStyle/>
          <a:p>
            <a:pPr algn="ctr"/>
            <a:r>
              <a:rPr lang="en-US" sz="2000" b="1" dirty="0" smtClean="0">
                <a:solidFill>
                  <a:schemeClr val="accent1"/>
                </a:solidFill>
              </a:rPr>
              <a:t>N/2</a:t>
            </a:r>
            <a:r>
              <a:rPr lang="en-US" sz="2000" dirty="0" smtClean="0"/>
              <a:t> items</a:t>
            </a:r>
            <a:endParaRPr lang="en-US" sz="2000" dirty="0"/>
          </a:p>
        </p:txBody>
      </p:sp>
      <p:sp>
        <p:nvSpPr>
          <p:cNvPr id="12" name="TextBox 11"/>
          <p:cNvSpPr txBox="1"/>
          <p:nvPr/>
        </p:nvSpPr>
        <p:spPr>
          <a:xfrm>
            <a:off x="5181600" y="5029200"/>
            <a:ext cx="1524000" cy="400110"/>
          </a:xfrm>
          <a:prstGeom prst="rect">
            <a:avLst/>
          </a:prstGeom>
          <a:noFill/>
        </p:spPr>
        <p:txBody>
          <a:bodyPr wrap="square" rtlCol="0">
            <a:spAutoFit/>
          </a:bodyPr>
          <a:lstStyle/>
          <a:p>
            <a:pPr algn="ctr"/>
            <a:r>
              <a:rPr lang="en-US" sz="2000" b="1" dirty="0" smtClean="0">
                <a:solidFill>
                  <a:schemeClr val="accent1"/>
                </a:solidFill>
              </a:rPr>
              <a:t>N/2</a:t>
            </a:r>
            <a:r>
              <a:rPr lang="en-US" sz="2000" dirty="0" smtClean="0"/>
              <a:t> items</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animBg="1"/>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workload</a:t>
            </a:r>
            <a:endParaRPr lang="en-US" dirty="0"/>
          </a:p>
        </p:txBody>
      </p:sp>
      <p:sp>
        <p:nvSpPr>
          <p:cNvPr id="3" name="Content Placeholder 2"/>
          <p:cNvSpPr>
            <a:spLocks noGrp="1"/>
          </p:cNvSpPr>
          <p:nvPr>
            <p:ph idx="1"/>
          </p:nvPr>
        </p:nvSpPr>
        <p:spPr>
          <a:xfrm>
            <a:off x="457200" y="1676400"/>
            <a:ext cx="8229600" cy="4525963"/>
          </a:xfrm>
        </p:spPr>
        <p:txBody>
          <a:bodyPr/>
          <a:lstStyle/>
          <a:p>
            <a:r>
              <a:rPr lang="en-US" dirty="0" smtClean="0"/>
              <a:t>Three programming assignments (30%)</a:t>
            </a:r>
          </a:p>
          <a:p>
            <a:r>
              <a:rPr lang="en-US" dirty="0" smtClean="0"/>
              <a:t>Three problem sets (20%)</a:t>
            </a:r>
          </a:p>
          <a:p>
            <a:r>
              <a:rPr lang="en-US" dirty="0" smtClean="0"/>
              <a:t>Midterm exam (20%)</a:t>
            </a:r>
          </a:p>
          <a:p>
            <a:r>
              <a:rPr lang="en-US" dirty="0" smtClean="0"/>
              <a:t>Final exam (30%)</a:t>
            </a:r>
          </a:p>
          <a:p>
            <a:r>
              <a:rPr lang="en-US" dirty="0" smtClean="0">
                <a:solidFill>
                  <a:schemeClr val="accent1"/>
                </a:solidFill>
              </a:rPr>
              <a:t>Late assignment policy</a:t>
            </a:r>
            <a:r>
              <a:rPr lang="en-US" dirty="0" smtClean="0"/>
              <a:t>: 10% per day up to three days; credit will be not given after that</a:t>
            </a:r>
          </a:p>
          <a:p>
            <a:r>
              <a:rPr lang="en-US" dirty="0" smtClean="0"/>
              <a:t>Incompletes will not be given</a:t>
            </a:r>
          </a:p>
          <a:p>
            <a:endParaRPr lang="en-US" dirty="0" smtClean="0"/>
          </a:p>
          <a:p>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Textbooks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 Hand, H. </a:t>
            </a:r>
            <a:r>
              <a:rPr lang="en-US" dirty="0" err="1" smtClean="0"/>
              <a:t>Mannila</a:t>
            </a:r>
            <a:r>
              <a:rPr lang="en-US" dirty="0" smtClean="0"/>
              <a:t> and P. Smyth: Principles of Data Mining. MIT Press, 2001</a:t>
            </a:r>
          </a:p>
          <a:p>
            <a:endParaRPr lang="en-US" dirty="0" smtClean="0"/>
          </a:p>
          <a:p>
            <a:r>
              <a:rPr lang="en-US" dirty="0" err="1" smtClean="0"/>
              <a:t>Jiawer</a:t>
            </a:r>
            <a:r>
              <a:rPr lang="en-US" dirty="0" smtClean="0"/>
              <a:t> Han and </a:t>
            </a:r>
            <a:r>
              <a:rPr lang="en-US" dirty="0" err="1" smtClean="0"/>
              <a:t>Micheline</a:t>
            </a:r>
            <a:r>
              <a:rPr lang="en-US" dirty="0" smtClean="0"/>
              <a:t> </a:t>
            </a:r>
            <a:r>
              <a:rPr lang="en-US" dirty="0" err="1" smtClean="0"/>
              <a:t>Kamber</a:t>
            </a:r>
            <a:r>
              <a:rPr lang="en-US" dirty="0" smtClean="0"/>
              <a:t>: Data Mining: Concepts and </a:t>
            </a:r>
            <a:r>
              <a:rPr lang="en-US" dirty="0" err="1" smtClean="0"/>
              <a:t>Techiques</a:t>
            </a:r>
            <a:r>
              <a:rPr lang="en-US" dirty="0" smtClean="0"/>
              <a:t>. Second Edition. Morgan Kaufmann Publishers, March 2006</a:t>
            </a:r>
          </a:p>
          <a:p>
            <a:endParaRPr lang="en-US" dirty="0" smtClean="0"/>
          </a:p>
          <a:p>
            <a:r>
              <a:rPr lang="en-US" dirty="0" smtClean="0"/>
              <a:t>Toby </a:t>
            </a:r>
            <a:r>
              <a:rPr lang="en-US" dirty="0" err="1" smtClean="0"/>
              <a:t>Segaran</a:t>
            </a:r>
            <a:r>
              <a:rPr lang="en-US" dirty="0" smtClean="0"/>
              <a:t>: Programming Collective Intelligence: Building Smart Web 2.0 Applications. O’Reilly</a:t>
            </a:r>
          </a:p>
          <a:p>
            <a:endParaRPr lang="en-US" dirty="0" smtClean="0"/>
          </a:p>
          <a:p>
            <a:r>
              <a:rPr lang="en-US" dirty="0" smtClean="0"/>
              <a:t>Research papers (pointers will be provided)</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Prerequisites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solidFill>
                  <a:schemeClr val="accent1"/>
                </a:solidFill>
              </a:rPr>
              <a:t>Basic algorithms</a:t>
            </a:r>
            <a:r>
              <a:rPr lang="en-US" dirty="0" smtClean="0"/>
              <a:t>: sorting, set manipulation, hashing</a:t>
            </a:r>
          </a:p>
          <a:p>
            <a:endParaRPr lang="en-US" dirty="0" smtClean="0"/>
          </a:p>
          <a:p>
            <a:r>
              <a:rPr lang="en-US" dirty="0" smtClean="0">
                <a:solidFill>
                  <a:schemeClr val="accent1"/>
                </a:solidFill>
              </a:rPr>
              <a:t>Analysis of algorithms</a:t>
            </a:r>
            <a:r>
              <a:rPr lang="en-US" dirty="0" smtClean="0"/>
              <a:t>: O-notation and its variants, perhaps some recursion equations, NP-hardness</a:t>
            </a:r>
          </a:p>
          <a:p>
            <a:endParaRPr lang="en-US" dirty="0" smtClean="0"/>
          </a:p>
          <a:p>
            <a:r>
              <a:rPr lang="en-US" dirty="0" smtClean="0">
                <a:solidFill>
                  <a:schemeClr val="accent1"/>
                </a:solidFill>
              </a:rPr>
              <a:t>Programming</a:t>
            </a:r>
            <a:r>
              <a:rPr lang="en-US" dirty="0" smtClean="0"/>
              <a:t>: some programming language, ability to do small experiments reasonably quickly</a:t>
            </a:r>
          </a:p>
          <a:p>
            <a:endParaRPr lang="en-US" dirty="0" smtClean="0"/>
          </a:p>
          <a:p>
            <a:r>
              <a:rPr lang="en-US" dirty="0" smtClean="0">
                <a:solidFill>
                  <a:schemeClr val="accent1"/>
                </a:solidFill>
              </a:rPr>
              <a:t>Probability</a:t>
            </a:r>
            <a:r>
              <a:rPr lang="en-US" dirty="0" smtClean="0"/>
              <a:t>: concepts of probability and conditional probability, expectations, binomial and other simple distributions</a:t>
            </a:r>
          </a:p>
          <a:p>
            <a:endParaRPr lang="en-US" dirty="0" smtClean="0"/>
          </a:p>
          <a:p>
            <a:r>
              <a:rPr lang="en-US" dirty="0" smtClean="0"/>
              <a:t>Some </a:t>
            </a:r>
            <a:r>
              <a:rPr lang="en-US" dirty="0" smtClean="0">
                <a:solidFill>
                  <a:schemeClr val="accent1"/>
                </a:solidFill>
              </a:rPr>
              <a:t>linear algebra</a:t>
            </a:r>
            <a:r>
              <a:rPr lang="en-US" dirty="0" smtClean="0"/>
              <a:t>: e.g., eigenvector and </a:t>
            </a:r>
            <a:r>
              <a:rPr lang="en-US" dirty="0" err="1" smtClean="0"/>
              <a:t>eigenvalue</a:t>
            </a:r>
            <a:r>
              <a:rPr lang="en-US" dirty="0" smtClean="0"/>
              <a:t> computations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Above all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goal of the course is to learn and enjoy</a:t>
            </a:r>
          </a:p>
          <a:p>
            <a:endParaRPr lang="en-US" dirty="0" smtClean="0"/>
          </a:p>
          <a:p>
            <a:r>
              <a:rPr lang="en-US" dirty="0" smtClean="0"/>
              <a:t>The basic principle is to ask questions when you don’t understand</a:t>
            </a:r>
          </a:p>
          <a:p>
            <a:endParaRPr lang="en-US" dirty="0" smtClean="0"/>
          </a:p>
          <a:p>
            <a:r>
              <a:rPr lang="en-US" dirty="0" smtClean="0"/>
              <a:t>Say when things are unclear; not everything can be clear from the beginning</a:t>
            </a:r>
          </a:p>
          <a:p>
            <a:endParaRPr lang="en-US" dirty="0" smtClean="0"/>
          </a:p>
          <a:p>
            <a:r>
              <a:rPr lang="en-US" dirty="0" smtClean="0"/>
              <a:t>Participate in the class as much as possible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data mining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Why do we need data analysis?</a:t>
            </a:r>
          </a:p>
          <a:p>
            <a:endParaRPr lang="en-US" dirty="0" smtClean="0"/>
          </a:p>
          <a:p>
            <a:r>
              <a:rPr lang="en-US" dirty="0" smtClean="0"/>
              <a:t>What is data mining?</a:t>
            </a:r>
          </a:p>
          <a:p>
            <a:endParaRPr lang="en-US" dirty="0" smtClean="0"/>
          </a:p>
          <a:p>
            <a:r>
              <a:rPr lang="en-US" dirty="0" smtClean="0"/>
              <a:t>Examples where data mining has been useful</a:t>
            </a:r>
          </a:p>
          <a:p>
            <a:endParaRPr lang="en-US" dirty="0" smtClean="0"/>
          </a:p>
          <a:p>
            <a:r>
              <a:rPr lang="en-US" dirty="0" smtClean="0"/>
              <a:t>Data mining and other areas of computer science and statistics</a:t>
            </a:r>
          </a:p>
          <a:p>
            <a:endParaRPr lang="en-US" dirty="0" smtClean="0"/>
          </a:p>
          <a:p>
            <a:r>
              <a:rPr lang="en-US" dirty="0" smtClean="0"/>
              <a:t>Some (basic) data-mining tasks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need data analysis</a:t>
            </a:r>
            <a:endParaRPr lang="en-US" dirty="0"/>
          </a:p>
        </p:txBody>
      </p:sp>
      <p:sp>
        <p:nvSpPr>
          <p:cNvPr id="3" name="Content Placeholder 2"/>
          <p:cNvSpPr>
            <a:spLocks noGrp="1"/>
          </p:cNvSpPr>
          <p:nvPr>
            <p:ph idx="1"/>
          </p:nvPr>
        </p:nvSpPr>
        <p:spPr>
          <a:xfrm>
            <a:off x="457200" y="1600200"/>
            <a:ext cx="8382000" cy="4525963"/>
          </a:xfrm>
        </p:spPr>
        <p:txBody>
          <a:bodyPr>
            <a:normAutofit fontScale="55000" lnSpcReduction="20000"/>
          </a:bodyPr>
          <a:lstStyle/>
          <a:p>
            <a:endParaRPr lang="en-US" sz="5800" dirty="0" smtClean="0"/>
          </a:p>
          <a:p>
            <a:r>
              <a:rPr lang="en-US" sz="5800" dirty="0" smtClean="0">
                <a:solidFill>
                  <a:srgbClr val="FF0000"/>
                </a:solidFill>
              </a:rPr>
              <a:t>Really </a:t>
            </a:r>
            <a:r>
              <a:rPr lang="en-US" sz="5800" dirty="0" err="1" smtClean="0">
                <a:solidFill>
                  <a:srgbClr val="FF0000"/>
                </a:solidFill>
              </a:rPr>
              <a:t>really</a:t>
            </a:r>
            <a:r>
              <a:rPr lang="en-US" sz="5800" dirty="0" smtClean="0">
                <a:solidFill>
                  <a:srgbClr val="FF0000"/>
                </a:solidFill>
              </a:rPr>
              <a:t> lots of raw data </a:t>
            </a:r>
            <a:r>
              <a:rPr lang="en-US" sz="5800" dirty="0" err="1" smtClean="0">
                <a:solidFill>
                  <a:srgbClr val="FF0000"/>
                </a:solidFill>
              </a:rPr>
              <a:t>data</a:t>
            </a:r>
            <a:r>
              <a:rPr lang="en-US" sz="5800" dirty="0" smtClean="0">
                <a:solidFill>
                  <a:srgbClr val="FF0000"/>
                </a:solidFill>
              </a:rPr>
              <a:t>!!</a:t>
            </a:r>
          </a:p>
          <a:p>
            <a:endParaRPr lang="en-US" dirty="0" smtClean="0">
              <a:solidFill>
                <a:srgbClr val="FF0000"/>
              </a:solidFill>
            </a:endParaRPr>
          </a:p>
          <a:p>
            <a:pPr lvl="1"/>
            <a:r>
              <a:rPr lang="en-US" dirty="0" smtClean="0"/>
              <a:t>Moore’s law: more efficient processors, larger memories</a:t>
            </a:r>
          </a:p>
          <a:p>
            <a:pPr lvl="1"/>
            <a:endParaRPr lang="en-US" dirty="0" smtClean="0"/>
          </a:p>
          <a:p>
            <a:pPr lvl="1"/>
            <a:r>
              <a:rPr lang="en-US" dirty="0" smtClean="0"/>
              <a:t>Communications have improved too</a:t>
            </a:r>
          </a:p>
          <a:p>
            <a:pPr lvl="1"/>
            <a:endParaRPr lang="en-US" dirty="0" smtClean="0"/>
          </a:p>
          <a:p>
            <a:pPr lvl="1"/>
            <a:r>
              <a:rPr lang="en-US" dirty="0" smtClean="0"/>
              <a:t>Measurement technologies have improved dramatically</a:t>
            </a:r>
          </a:p>
          <a:p>
            <a:pPr lvl="1"/>
            <a:endParaRPr lang="en-US" dirty="0" smtClean="0"/>
          </a:p>
          <a:p>
            <a:pPr lvl="1"/>
            <a:r>
              <a:rPr lang="en-US" dirty="0" smtClean="0"/>
              <a:t>It possible to store and collect lots of raw data</a:t>
            </a:r>
          </a:p>
          <a:p>
            <a:pPr lvl="1"/>
            <a:endParaRPr lang="en-US" dirty="0" smtClean="0"/>
          </a:p>
          <a:p>
            <a:pPr lvl="1"/>
            <a:r>
              <a:rPr lang="en-US" dirty="0" smtClean="0"/>
              <a:t>The data-analysis methods are lagging behind</a:t>
            </a:r>
          </a:p>
          <a:p>
            <a:pPr lvl="1"/>
            <a:endParaRPr lang="en-US" dirty="0" smtClean="0"/>
          </a:p>
          <a:p>
            <a:r>
              <a:rPr lang="en-US" sz="5800" dirty="0" smtClean="0">
                <a:solidFill>
                  <a:srgbClr val="FF0000"/>
                </a:solidFill>
              </a:rPr>
              <a:t>Need to analyze the raw data to extract knowledge</a:t>
            </a:r>
          </a:p>
          <a:p>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3">
                                            <p:txEl>
                                              <p:pRg st="9" end="9"/>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3">
                                            <p:txEl>
                                              <p:pRg st="13" end="13"/>
                                            </p:txEl>
                                          </p:spTgt>
                                        </p:tgtEl>
                                        <p:attrNameLst>
                                          <p:attrName>style.visibility</p:attrName>
                                        </p:attrNameLst>
                                      </p:cBhvr>
                                      <p:to>
                                        <p:strVal val="visible"/>
                                      </p:to>
                                    </p:set>
                                    <p:animEffect transition="in" filter="blinds(horizontal)">
                                      <p:cBhvr>
                                        <p:cTn id="24"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5602</TotalTime>
  <Words>1325</Words>
  <Application>Microsoft Office PowerPoint</Application>
  <PresentationFormat>On-screen Show (4:3)</PresentationFormat>
  <Paragraphs>269</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CAS CS 565, Data Mining</vt:lpstr>
      <vt:lpstr>Course logistics</vt:lpstr>
      <vt:lpstr>Topics to be covered (tentative)</vt:lpstr>
      <vt:lpstr>Course workload</vt:lpstr>
      <vt:lpstr>Textbooks</vt:lpstr>
      <vt:lpstr>Prerequisites</vt:lpstr>
      <vt:lpstr>Above all </vt:lpstr>
      <vt:lpstr>Introduction to data mining</vt:lpstr>
      <vt:lpstr>Why do we need data analysis</vt:lpstr>
      <vt:lpstr>The data is also very complex</vt:lpstr>
      <vt:lpstr>Example: transaction data</vt:lpstr>
      <vt:lpstr>Example: document data</vt:lpstr>
      <vt:lpstr>Example: network data</vt:lpstr>
      <vt:lpstr>Example: genomic sequences</vt:lpstr>
      <vt:lpstr>Example: environmental data</vt:lpstr>
      <vt:lpstr>We have large datasets…so what?</vt:lpstr>
      <vt:lpstr>What can data-mining methods do?</vt:lpstr>
      <vt:lpstr>What can data-mining methods do?</vt:lpstr>
      <vt:lpstr>Goal of this course</vt:lpstr>
      <vt:lpstr>Data mining and related areas</vt:lpstr>
      <vt:lpstr>Data mining vs machine learning</vt:lpstr>
      <vt:lpstr>Data mining vs. statistics</vt:lpstr>
      <vt:lpstr>Data mining and databases</vt:lpstr>
      <vt:lpstr>Data mining and algorithms</vt:lpstr>
      <vt:lpstr>Some simple data-analysis tasks</vt:lpstr>
      <vt:lpstr>Finding the majority element</vt:lpstr>
      <vt:lpstr>Finding the majority element (solution)</vt:lpstr>
      <vt:lpstr>Finding the majority element (solution and correctness proof)</vt:lpstr>
      <vt:lpstr>Finding a number in the top half</vt:lpstr>
      <vt:lpstr>Finding a number in the top half efficiently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Evimaria</dc:creator>
  <cp:lastModifiedBy>Windows User</cp:lastModifiedBy>
  <cp:revision>175</cp:revision>
  <dcterms:created xsi:type="dcterms:W3CDTF">2009-08-23T18:48:49Z</dcterms:created>
  <dcterms:modified xsi:type="dcterms:W3CDTF">2012-09-05T15:57:40Z</dcterms:modified>
</cp:coreProperties>
</file>