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6"/>
  </p:notesMasterIdLst>
  <p:sldIdLst>
    <p:sldId id="530" r:id="rId2"/>
    <p:sldId id="563" r:id="rId3"/>
    <p:sldId id="564" r:id="rId4"/>
    <p:sldId id="565" r:id="rId5"/>
    <p:sldId id="566" r:id="rId6"/>
    <p:sldId id="567" r:id="rId7"/>
    <p:sldId id="555" r:id="rId8"/>
    <p:sldId id="556" r:id="rId9"/>
    <p:sldId id="557" r:id="rId10"/>
    <p:sldId id="558" r:id="rId11"/>
    <p:sldId id="559" r:id="rId12"/>
    <p:sldId id="560" r:id="rId13"/>
    <p:sldId id="562" r:id="rId14"/>
    <p:sldId id="573" r:id="rId15"/>
    <p:sldId id="574" r:id="rId16"/>
    <p:sldId id="575" r:id="rId17"/>
    <p:sldId id="561" r:id="rId18"/>
    <p:sldId id="576" r:id="rId19"/>
    <p:sldId id="569" r:id="rId20"/>
    <p:sldId id="570" r:id="rId21"/>
    <p:sldId id="571" r:id="rId22"/>
    <p:sldId id="572" r:id="rId23"/>
    <p:sldId id="577" r:id="rId24"/>
    <p:sldId id="256" r:id="rId25"/>
    <p:sldId id="494" r:id="rId26"/>
    <p:sldId id="495" r:id="rId27"/>
    <p:sldId id="531" r:id="rId28"/>
    <p:sldId id="496" r:id="rId29"/>
    <p:sldId id="498" r:id="rId30"/>
    <p:sldId id="521" r:id="rId31"/>
    <p:sldId id="522" r:id="rId32"/>
    <p:sldId id="523" r:id="rId33"/>
    <p:sldId id="524" r:id="rId34"/>
    <p:sldId id="525" r:id="rId35"/>
    <p:sldId id="526" r:id="rId36"/>
    <p:sldId id="527" r:id="rId37"/>
    <p:sldId id="528" r:id="rId38"/>
    <p:sldId id="529" r:id="rId39"/>
    <p:sldId id="502" r:id="rId40"/>
    <p:sldId id="503" r:id="rId41"/>
    <p:sldId id="504" r:id="rId42"/>
    <p:sldId id="505" r:id="rId43"/>
    <p:sldId id="519" r:id="rId44"/>
    <p:sldId id="520" r:id="rId45"/>
  </p:sldIdLst>
  <p:sldSz cx="9144000" cy="6858000" type="screen4x3"/>
  <p:notesSz cx="6858000" cy="9144000"/>
  <p:defaultTextStyle>
    <a:defPPr>
      <a:defRPr lang="en-GB"/>
    </a:defPPr>
    <a:lvl1pPr algn="l" defTabSz="457200" rtl="0" fontAlgn="base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100000"/>
      <a:buFont typeface="Calibri" pitchFamily="32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1pPr>
    <a:lvl2pPr marL="457200" algn="l" defTabSz="457200" rtl="0" fontAlgn="base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100000"/>
      <a:buFont typeface="Calibri" pitchFamily="32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2pPr>
    <a:lvl3pPr marL="914400" algn="l" defTabSz="457200" rtl="0" fontAlgn="base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100000"/>
      <a:buFont typeface="Calibri" pitchFamily="32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3pPr>
    <a:lvl4pPr marL="1371600" algn="l" defTabSz="457200" rtl="0" fontAlgn="base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100000"/>
      <a:buFont typeface="Calibri" pitchFamily="32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4pPr>
    <a:lvl5pPr marL="1828800" algn="l" defTabSz="457200" rtl="0" fontAlgn="base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100000"/>
      <a:buFont typeface="Calibri" pitchFamily="32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522" y="-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DejaVu LGC Sans" charset="0"/>
                <a:cs typeface="DejaVu LGC Sans" charset="0"/>
              </a:defRPr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DejaVu LGC Sans" charset="0"/>
                <a:cs typeface="DejaVu LGC Sans" charset="0"/>
              </a:defRPr>
            </a:lvl1pPr>
          </a:lstStyle>
          <a:p>
            <a:fld id="{64202324-985D-4674-AEA3-E589D29921D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B06C279-9875-44EF-BC6A-BCA7C81B35F2}" type="slidenum">
              <a:rPr lang="en-GB"/>
              <a:pPr/>
              <a:t>24</a:t>
            </a:fld>
            <a:endParaRPr lang="en-GB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3CDEDB-37E3-4D41-9172-FFABEB0A95E6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24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1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F3C5B44-F516-4851-BE13-F716BB9B931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2428C66-5E56-4394-9752-EE2ADB88099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2F3EE46-B68C-404B-996A-0D26A13DCC8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36A78C5-24A6-4F23-A304-85CC67B4859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5AA9DD3-07E2-466C-8AAC-295D0406546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8100D66-ABEC-4415-9338-FE3B32A2533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A47D9CE-280C-4B1B-A7AA-8C92AC1062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D21CD64-CE43-4CA0-B785-A296389FF29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C5BABEF-7238-40F6-815C-41444D57530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6900DE3-C111-4828-9C56-9EF8B80D400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37B5589-8CCE-4500-B050-EAB05459A81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898989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898989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ea typeface="+mn-ea"/>
                <a:cs typeface="+mn-cs"/>
              </a:defRPr>
            </a:lvl1pPr>
          </a:lstStyle>
          <a:p>
            <a:fld id="{1124D40A-CF49-489F-B6EE-78951E11F79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2pPr>
      <a:lvl3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3pPr>
      <a:lvl4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4pPr>
      <a:lvl5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5pPr>
      <a:lvl6pPr marL="4572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6pPr>
      <a:lvl7pPr marL="9144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7pPr>
      <a:lvl8pPr marL="13716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8pPr>
      <a:lvl9pPr marL="18288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9pPr>
    </p:titleStyle>
    <p:bodyStyle>
      <a:lvl1pPr marL="341313" indent="-341313" algn="l" defTabSz="457200" rtl="0" fontAlgn="base">
        <a:lnSpc>
          <a:spcPct val="98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fontAlgn="base">
        <a:lnSpc>
          <a:spcPct val="98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98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Dimensionality reduction</a:t>
            </a:r>
          </a:p>
          <a:p>
            <a:pPr lvl="1"/>
            <a:r>
              <a:rPr lang="en-US" dirty="0" smtClean="0"/>
              <a:t>SVD/PCA</a:t>
            </a:r>
          </a:p>
          <a:p>
            <a:pPr lvl="1"/>
            <a:r>
              <a:rPr lang="en-US" dirty="0" smtClean="0"/>
              <a:t>CUR decompositions</a:t>
            </a:r>
          </a:p>
          <a:p>
            <a:r>
              <a:rPr lang="en-US" dirty="0" smtClean="0"/>
              <a:t>Nearest-neighbor search in low dimensions</a:t>
            </a:r>
          </a:p>
          <a:p>
            <a:pPr lvl="1"/>
            <a:r>
              <a:rPr lang="en-US" dirty="0" err="1" smtClean="0"/>
              <a:t>kd</a:t>
            </a:r>
            <a:r>
              <a:rPr lang="en-US" dirty="0" smtClean="0"/>
              <a:t>-trees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SVD decomposition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06947" name="Text Box 3"/>
          <p:cNvSpPr txBox="1">
            <a:spLocks noChangeArrowheads="1"/>
          </p:cNvSpPr>
          <p:nvPr/>
        </p:nvSpPr>
        <p:spPr bwMode="auto">
          <a:xfrm>
            <a:off x="609600" y="3810000"/>
            <a:ext cx="8077200" cy="1540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solidFill>
                  <a:schemeClr val="accent2"/>
                </a:solidFill>
              </a:rPr>
              <a:t>U </a:t>
            </a:r>
            <a:r>
              <a:rPr lang="en-US" sz="2400" b="1" dirty="0">
                <a:solidFill>
                  <a:schemeClr val="accent2"/>
                </a:solidFill>
              </a:rPr>
              <a:t>(V)</a:t>
            </a:r>
            <a:r>
              <a:rPr lang="en-US" sz="2400" dirty="0">
                <a:solidFill>
                  <a:schemeClr val="tx1"/>
                </a:solidFill>
              </a:rPr>
              <a:t>: orthogonal matrix containing the left (right) singular vectors of </a:t>
            </a:r>
            <a:r>
              <a:rPr lang="en-US" sz="2400" b="1" dirty="0">
                <a:solidFill>
                  <a:schemeClr val="accent2"/>
                </a:solidFill>
              </a:rPr>
              <a:t>A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2400" b="1" dirty="0">
                <a:solidFill>
                  <a:schemeClr val="accent2"/>
                </a:solidFill>
                <a:latin typeface="Symbol" pitchFamily="18" charset="2"/>
              </a:rPr>
              <a:t>S</a:t>
            </a:r>
            <a:r>
              <a:rPr lang="en-US" sz="2400" dirty="0">
                <a:solidFill>
                  <a:schemeClr val="tx1"/>
                </a:solidFill>
              </a:rPr>
              <a:t>: diagonal matrix containing the </a:t>
            </a:r>
            <a:r>
              <a:rPr lang="en-US" sz="2400" b="1" dirty="0">
                <a:solidFill>
                  <a:schemeClr val="tx1"/>
                </a:solidFill>
              </a:rPr>
              <a:t>singular values </a:t>
            </a:r>
            <a:r>
              <a:rPr lang="en-US" sz="2400" dirty="0">
                <a:solidFill>
                  <a:schemeClr val="tx1"/>
                </a:solidFill>
              </a:rPr>
              <a:t>of </a:t>
            </a:r>
            <a:r>
              <a:rPr lang="en-US" sz="2400" b="1" dirty="0" smtClean="0">
                <a:solidFill>
                  <a:schemeClr val="accent2"/>
                </a:solidFill>
              </a:rPr>
              <a:t>A: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(</a:t>
            </a:r>
            <a:r>
              <a:rPr lang="en-US" sz="2400" b="1" dirty="0" smtClean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</a:t>
            </a:r>
            <a:r>
              <a:rPr lang="en-US" sz="2400" b="1" baseline="-25000" dirty="0" smtClean="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b="1" dirty="0" smtClean="0">
                <a:solidFill>
                  <a:schemeClr val="accent2"/>
                </a:solidFill>
                <a:latin typeface="cmsy10" pitchFamily="34" charset="0"/>
              </a:rPr>
              <a:t>≥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b="1" dirty="0" smtClean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</a:t>
            </a:r>
            <a:r>
              <a:rPr lang="en-US" sz="2400" b="1" baseline="-25000" dirty="0" smtClean="0">
                <a:solidFill>
                  <a:schemeClr val="accent2"/>
                </a:solidFill>
                <a:sym typeface="Symbol" pitchFamily="18" charset="2"/>
              </a:rPr>
              <a:t>2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b="1" dirty="0" smtClean="0">
                <a:solidFill>
                  <a:schemeClr val="accent2"/>
                </a:solidFill>
                <a:latin typeface="cmsy10" pitchFamily="34" charset="0"/>
              </a:rPr>
              <a:t>≥</a:t>
            </a:r>
            <a:r>
              <a:rPr lang="en-US" sz="2400" b="1" dirty="0" smtClean="0">
                <a:solidFill>
                  <a:schemeClr val="accent2"/>
                </a:solidFill>
              </a:rPr>
              <a:t> … </a:t>
            </a:r>
            <a:r>
              <a:rPr lang="en-US" sz="2400" b="1" dirty="0" smtClean="0">
                <a:solidFill>
                  <a:schemeClr val="accent2"/>
                </a:solidFill>
                <a:latin typeface="cmsy10" pitchFamily="34" charset="0"/>
              </a:rPr>
              <a:t>≥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b="1" dirty="0" smtClean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</a:t>
            </a:r>
            <a:r>
              <a:rPr lang="en-US" sz="2400" b="1" baseline="-25000" dirty="0" smtClean="0">
                <a:solidFill>
                  <a:schemeClr val="accent2"/>
                </a:solidFill>
              </a:rPr>
              <a:t>ℓ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accent2"/>
                </a:solidFill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106952" name="Picture 8" descr="Edittex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981200"/>
            <a:ext cx="52578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28600" y="2362200"/>
            <a:ext cx="8534400" cy="4329112"/>
            <a:chOff x="144" y="1488"/>
            <a:chExt cx="5376" cy="2727"/>
          </a:xfrm>
        </p:grpSpPr>
        <p:sp>
          <p:nvSpPr>
            <p:cNvPr id="1106954" name="Text Box 10"/>
            <p:cNvSpPr txBox="1">
              <a:spLocks noChangeArrowheads="1"/>
            </p:cNvSpPr>
            <p:nvPr/>
          </p:nvSpPr>
          <p:spPr bwMode="auto">
            <a:xfrm>
              <a:off x="144" y="3302"/>
              <a:ext cx="5376" cy="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457200" indent="-457200" algn="l">
                <a:buFont typeface="Symbol" pitchFamily="18" charset="2"/>
                <a:buNone/>
              </a:pPr>
              <a:r>
                <a:rPr lang="en-US" sz="1800" dirty="0">
                  <a:solidFill>
                    <a:schemeClr val="tx1"/>
                  </a:solidFill>
                </a:rPr>
                <a:t>    	</a:t>
              </a:r>
              <a:endParaRPr lang="en-US" sz="2400" dirty="0">
                <a:solidFill>
                  <a:schemeClr val="tx1"/>
                </a:solidFill>
              </a:endParaRPr>
            </a:p>
            <a:p>
              <a:pPr marL="457200" indent="-457200" algn="l">
                <a:buFont typeface="Symbol" pitchFamily="18" charset="2"/>
                <a:buNone/>
              </a:pPr>
              <a:r>
                <a:rPr lang="en-US" sz="2400" dirty="0">
                  <a:solidFill>
                    <a:schemeClr val="tx1"/>
                  </a:solidFill>
                </a:rPr>
                <a:t>	Exact computation of the SVD takes </a:t>
              </a:r>
              <a:r>
                <a:rPr lang="en-US" sz="2400" b="1" dirty="0">
                  <a:solidFill>
                    <a:schemeClr val="accent2"/>
                  </a:solidFill>
                </a:rPr>
                <a:t>O(min{mn</a:t>
              </a:r>
              <a:r>
                <a:rPr lang="en-US" sz="2400" b="1" baseline="30000" dirty="0">
                  <a:solidFill>
                    <a:schemeClr val="accent2"/>
                  </a:solidFill>
                </a:rPr>
                <a:t>2 </a:t>
              </a:r>
              <a:r>
                <a:rPr lang="en-US" sz="2400" b="1" dirty="0">
                  <a:solidFill>
                    <a:schemeClr val="accent2"/>
                  </a:solidFill>
                </a:rPr>
                <a:t>, m</a:t>
              </a:r>
              <a:r>
                <a:rPr lang="en-US" sz="2400" b="1" baseline="30000" dirty="0">
                  <a:solidFill>
                    <a:schemeClr val="accent2"/>
                  </a:solidFill>
                </a:rPr>
                <a:t>2</a:t>
              </a:r>
              <a:r>
                <a:rPr lang="en-US" sz="2400" b="1" dirty="0">
                  <a:solidFill>
                    <a:schemeClr val="accent2"/>
                  </a:solidFill>
                </a:rPr>
                <a:t>n}) </a:t>
              </a:r>
              <a:r>
                <a:rPr lang="en-US" sz="2400" dirty="0">
                  <a:solidFill>
                    <a:schemeClr val="tx1"/>
                  </a:solidFill>
                </a:rPr>
                <a:t>time. </a:t>
              </a:r>
            </a:p>
            <a:p>
              <a:pPr marL="457200" indent="-457200" algn="l">
                <a:buFont typeface="Symbol" pitchFamily="18" charset="2"/>
                <a:buNone/>
              </a:pPr>
              <a:r>
                <a:rPr lang="en-US" sz="2400" dirty="0">
                  <a:solidFill>
                    <a:schemeClr val="tx1"/>
                  </a:solidFill>
                </a:rPr>
                <a:t>	The top </a:t>
              </a:r>
              <a:r>
                <a:rPr lang="en-US" sz="2400" i="1" dirty="0">
                  <a:solidFill>
                    <a:schemeClr val="tx1"/>
                  </a:solidFill>
                </a:rPr>
                <a:t>k</a:t>
              </a:r>
              <a:r>
                <a:rPr lang="en-US" sz="2400" dirty="0">
                  <a:solidFill>
                    <a:schemeClr val="tx1"/>
                  </a:solidFill>
                </a:rPr>
                <a:t> left/right singular vectors/values can be </a:t>
              </a:r>
              <a:r>
                <a:rPr lang="en-US" sz="2400" b="1" i="1" dirty="0">
                  <a:solidFill>
                    <a:schemeClr val="tx1"/>
                  </a:solidFill>
                </a:rPr>
                <a:t>computed faster</a:t>
              </a:r>
              <a:r>
                <a:rPr lang="en-US" sz="2400" dirty="0">
                  <a:solidFill>
                    <a:schemeClr val="tx1"/>
                  </a:solidFill>
                </a:rPr>
                <a:t> using </a:t>
              </a:r>
              <a:r>
                <a:rPr lang="en-US" sz="2400" dirty="0" err="1">
                  <a:solidFill>
                    <a:schemeClr val="tx1"/>
                  </a:solidFill>
                </a:rPr>
                <a:t>Lanczos</a:t>
              </a:r>
              <a:r>
                <a:rPr lang="en-US" sz="2400" dirty="0">
                  <a:solidFill>
                    <a:schemeClr val="tx1"/>
                  </a:solidFill>
                </a:rPr>
                <a:t>/</a:t>
              </a:r>
              <a:r>
                <a:rPr lang="en-US" sz="2400" dirty="0" err="1">
                  <a:solidFill>
                    <a:schemeClr val="tx1"/>
                  </a:solidFill>
                </a:rPr>
                <a:t>Arnoldi</a:t>
              </a:r>
              <a:r>
                <a:rPr lang="en-US" sz="2400" dirty="0">
                  <a:solidFill>
                    <a:schemeClr val="tx1"/>
                  </a:solidFill>
                </a:rPr>
                <a:t> methods.</a:t>
              </a: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2880" y="1488"/>
              <a:ext cx="432" cy="450"/>
              <a:chOff x="2880" y="1488"/>
              <a:chExt cx="432" cy="450"/>
            </a:xfrm>
          </p:grpSpPr>
          <p:sp>
            <p:nvSpPr>
              <p:cNvPr id="1106956" name="Text Box 12"/>
              <p:cNvSpPr txBox="1">
                <a:spLocks noChangeArrowheads="1"/>
              </p:cNvSpPr>
              <p:nvPr/>
            </p:nvSpPr>
            <p:spPr bwMode="auto">
              <a:xfrm>
                <a:off x="2880" y="1765"/>
                <a:ext cx="15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sz="1200" b="1">
                    <a:cs typeface="Times New Roman" pitchFamily="18" charset="0"/>
                  </a:rPr>
                  <a:t>0</a:t>
                </a:r>
              </a:p>
            </p:txBody>
          </p:sp>
          <p:sp>
            <p:nvSpPr>
              <p:cNvPr id="1106957" name="Text Box 13"/>
              <p:cNvSpPr txBox="1">
                <a:spLocks noChangeArrowheads="1"/>
              </p:cNvSpPr>
              <p:nvPr/>
            </p:nvSpPr>
            <p:spPr bwMode="auto">
              <a:xfrm>
                <a:off x="3062" y="1553"/>
                <a:ext cx="15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sz="1200" b="1">
                    <a:cs typeface="Times New Roman" pitchFamily="18" charset="0"/>
                  </a:rPr>
                  <a:t>0</a:t>
                </a:r>
              </a:p>
            </p:txBody>
          </p:sp>
          <p:sp>
            <p:nvSpPr>
              <p:cNvPr id="1106958" name="Line 14"/>
              <p:cNvSpPr>
                <a:spLocks noChangeShapeType="1"/>
              </p:cNvSpPr>
              <p:nvPr/>
            </p:nvSpPr>
            <p:spPr bwMode="auto">
              <a:xfrm>
                <a:off x="2948" y="1488"/>
                <a:ext cx="364" cy="370"/>
              </a:xfrm>
              <a:prstGeom prst="line">
                <a:avLst/>
              </a:prstGeom>
              <a:noFill/>
              <a:ln w="63500">
                <a:solidFill>
                  <a:schemeClr val="folHlink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15" name="TextBox 14"/>
          <p:cNvSpPr txBox="1"/>
          <p:nvPr/>
        </p:nvSpPr>
        <p:spPr>
          <a:xfrm>
            <a:off x="1981200" y="3352800"/>
            <a:ext cx="914400" cy="363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n x 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29000" y="3352800"/>
            <a:ext cx="914400" cy="363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n x ℓ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0" y="3352800"/>
            <a:ext cx="914400" cy="363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ℓ x ℓ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91200" y="3352800"/>
            <a:ext cx="914400" cy="363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ℓ x d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970" name="Rectangle 2"/>
          <p:cNvSpPr>
            <a:spLocks noChangeArrowheads="1"/>
          </p:cNvSpPr>
          <p:nvPr/>
        </p:nvSpPr>
        <p:spPr bwMode="auto">
          <a:xfrm>
            <a:off x="701675" y="3276600"/>
            <a:ext cx="1905000" cy="2286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971" name="Rectangle 3"/>
          <p:cNvSpPr>
            <a:spLocks noChangeArrowheads="1"/>
          </p:cNvSpPr>
          <p:nvPr/>
        </p:nvSpPr>
        <p:spPr bwMode="auto">
          <a:xfrm>
            <a:off x="3352800" y="3276600"/>
            <a:ext cx="1371600" cy="2286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972" name="Rectangle 4"/>
          <p:cNvSpPr>
            <a:spLocks noChangeArrowheads="1"/>
          </p:cNvSpPr>
          <p:nvPr/>
        </p:nvSpPr>
        <p:spPr bwMode="auto">
          <a:xfrm>
            <a:off x="6858000" y="3276600"/>
            <a:ext cx="19050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973" name="Rectangle 5"/>
          <p:cNvSpPr>
            <a:spLocks noChangeArrowheads="1"/>
          </p:cNvSpPr>
          <p:nvPr/>
        </p:nvSpPr>
        <p:spPr bwMode="auto">
          <a:xfrm>
            <a:off x="5105400" y="3276600"/>
            <a:ext cx="13716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974" name="Text Box 6"/>
          <p:cNvSpPr txBox="1">
            <a:spLocks noChangeArrowheads="1"/>
          </p:cNvSpPr>
          <p:nvPr/>
        </p:nvSpPr>
        <p:spPr bwMode="auto">
          <a:xfrm>
            <a:off x="1524000" y="1989138"/>
            <a:ext cx="5191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3600" b="1">
                <a:solidFill>
                  <a:srgbClr val="000066"/>
                </a:solidFill>
              </a:rPr>
              <a:t>A</a:t>
            </a:r>
          </a:p>
        </p:txBody>
      </p:sp>
      <p:sp>
        <p:nvSpPr>
          <p:cNvPr id="1107975" name="Text Box 7"/>
          <p:cNvSpPr txBox="1">
            <a:spLocks noChangeArrowheads="1"/>
          </p:cNvSpPr>
          <p:nvPr/>
        </p:nvSpPr>
        <p:spPr bwMode="auto">
          <a:xfrm>
            <a:off x="7543800" y="1989138"/>
            <a:ext cx="7000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3600" b="1">
                <a:solidFill>
                  <a:srgbClr val="000066"/>
                </a:solidFill>
              </a:rPr>
              <a:t>V</a:t>
            </a:r>
            <a:r>
              <a:rPr lang="en-US" sz="3600" baseline="30000">
                <a:solidFill>
                  <a:srgbClr val="000066"/>
                </a:solidFill>
              </a:rPr>
              <a:t>T</a:t>
            </a:r>
            <a:endParaRPr lang="en-US" sz="3600" b="1">
              <a:solidFill>
                <a:srgbClr val="000066"/>
              </a:solidFill>
            </a:endParaRPr>
          </a:p>
        </p:txBody>
      </p:sp>
      <p:sp>
        <p:nvSpPr>
          <p:cNvPr id="1107976" name="Text Box 8"/>
          <p:cNvSpPr txBox="1">
            <a:spLocks noChangeArrowheads="1"/>
          </p:cNvSpPr>
          <p:nvPr/>
        </p:nvSpPr>
        <p:spPr bwMode="auto">
          <a:xfrm>
            <a:off x="5762625" y="1966913"/>
            <a:ext cx="4699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3800" b="1">
                <a:solidFill>
                  <a:srgbClr val="000066"/>
                </a:solidFill>
                <a:sym typeface="Symbol" pitchFamily="18" charset="2"/>
              </a:rPr>
              <a:t></a:t>
            </a:r>
          </a:p>
        </p:txBody>
      </p:sp>
      <p:sp>
        <p:nvSpPr>
          <p:cNvPr id="1107977" name="Text Box 9"/>
          <p:cNvSpPr txBox="1">
            <a:spLocks noChangeArrowheads="1"/>
          </p:cNvSpPr>
          <p:nvPr/>
        </p:nvSpPr>
        <p:spPr bwMode="auto">
          <a:xfrm>
            <a:off x="4038600" y="1989138"/>
            <a:ext cx="520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3600" b="1">
                <a:solidFill>
                  <a:srgbClr val="000066"/>
                </a:solidFill>
              </a:rPr>
              <a:t>U</a:t>
            </a:r>
          </a:p>
        </p:txBody>
      </p:sp>
      <p:sp>
        <p:nvSpPr>
          <p:cNvPr id="1107978" name="Text Box 10"/>
          <p:cNvSpPr txBox="1">
            <a:spLocks noChangeArrowheads="1"/>
          </p:cNvSpPr>
          <p:nvPr/>
        </p:nvSpPr>
        <p:spPr bwMode="auto">
          <a:xfrm>
            <a:off x="2743200" y="1989138"/>
            <a:ext cx="46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3600" b="1">
                <a:solidFill>
                  <a:srgbClr val="000066"/>
                </a:solidFill>
              </a:rPr>
              <a:t>=</a:t>
            </a:r>
          </a:p>
        </p:txBody>
      </p:sp>
      <p:sp>
        <p:nvSpPr>
          <p:cNvPr id="1107979" name="Text Box 11"/>
          <p:cNvSpPr txBox="1">
            <a:spLocks noChangeArrowheads="1"/>
          </p:cNvSpPr>
          <p:nvPr/>
        </p:nvSpPr>
        <p:spPr bwMode="auto">
          <a:xfrm>
            <a:off x="228600" y="5521325"/>
            <a:ext cx="903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600">
                <a:solidFill>
                  <a:srgbClr val="000066"/>
                </a:solidFill>
              </a:rPr>
              <a:t>objects</a:t>
            </a:r>
          </a:p>
        </p:txBody>
      </p:sp>
      <p:sp>
        <p:nvSpPr>
          <p:cNvPr id="1107980" name="Text Box 12"/>
          <p:cNvSpPr txBox="1">
            <a:spLocks noChangeArrowheads="1"/>
          </p:cNvSpPr>
          <p:nvPr/>
        </p:nvSpPr>
        <p:spPr bwMode="auto">
          <a:xfrm>
            <a:off x="1616075" y="3006725"/>
            <a:ext cx="1012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600">
                <a:solidFill>
                  <a:srgbClr val="000066"/>
                </a:solidFill>
              </a:rPr>
              <a:t>features</a:t>
            </a:r>
          </a:p>
        </p:txBody>
      </p:sp>
      <p:sp>
        <p:nvSpPr>
          <p:cNvPr id="1107981" name="Line 13"/>
          <p:cNvSpPr>
            <a:spLocks noChangeShapeType="1"/>
          </p:cNvSpPr>
          <p:nvPr/>
        </p:nvSpPr>
        <p:spPr bwMode="auto">
          <a:xfrm>
            <a:off x="3886200" y="32766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982" name="Line 14"/>
          <p:cNvSpPr>
            <a:spLocks noChangeShapeType="1"/>
          </p:cNvSpPr>
          <p:nvPr/>
        </p:nvSpPr>
        <p:spPr bwMode="auto">
          <a:xfrm>
            <a:off x="5105400" y="3276600"/>
            <a:ext cx="1371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983" name="Line 15"/>
          <p:cNvSpPr>
            <a:spLocks noChangeShapeType="1"/>
          </p:cNvSpPr>
          <p:nvPr/>
        </p:nvSpPr>
        <p:spPr bwMode="auto">
          <a:xfrm flipV="1">
            <a:off x="5638800" y="3276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984" name="Line 16"/>
          <p:cNvSpPr>
            <a:spLocks noChangeShapeType="1"/>
          </p:cNvSpPr>
          <p:nvPr/>
        </p:nvSpPr>
        <p:spPr bwMode="auto">
          <a:xfrm>
            <a:off x="5105400" y="3733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985" name="Line 17"/>
          <p:cNvSpPr>
            <a:spLocks noChangeShapeType="1"/>
          </p:cNvSpPr>
          <p:nvPr/>
        </p:nvSpPr>
        <p:spPr bwMode="auto">
          <a:xfrm>
            <a:off x="6858000" y="37338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986" name="Text Box 18"/>
          <p:cNvSpPr txBox="1">
            <a:spLocks noChangeArrowheads="1"/>
          </p:cNvSpPr>
          <p:nvPr/>
        </p:nvSpPr>
        <p:spPr bwMode="auto">
          <a:xfrm>
            <a:off x="7162800" y="3355975"/>
            <a:ext cx="1303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</a:rPr>
              <a:t>significant</a:t>
            </a:r>
          </a:p>
        </p:txBody>
      </p:sp>
      <p:sp>
        <p:nvSpPr>
          <p:cNvPr id="1107987" name="Text Box 19"/>
          <p:cNvSpPr txBox="1">
            <a:spLocks noChangeArrowheads="1"/>
          </p:cNvSpPr>
          <p:nvPr/>
        </p:nvSpPr>
        <p:spPr bwMode="auto">
          <a:xfrm>
            <a:off x="7391400" y="3903663"/>
            <a:ext cx="723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</a:rPr>
              <a:t>noise</a:t>
            </a:r>
          </a:p>
        </p:txBody>
      </p:sp>
      <p:sp>
        <p:nvSpPr>
          <p:cNvPr id="1107988" name="Text Box 20"/>
          <p:cNvSpPr txBox="1">
            <a:spLocks noChangeArrowheads="1"/>
          </p:cNvSpPr>
          <p:nvPr/>
        </p:nvSpPr>
        <p:spPr bwMode="auto">
          <a:xfrm rot="-5400000">
            <a:off x="3940969" y="4158457"/>
            <a:ext cx="723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</a:rPr>
              <a:t>noise</a:t>
            </a:r>
          </a:p>
        </p:txBody>
      </p:sp>
      <p:sp>
        <p:nvSpPr>
          <p:cNvPr id="1107989" name="Text Box 21"/>
          <p:cNvSpPr txBox="1">
            <a:spLocks noChangeArrowheads="1"/>
          </p:cNvSpPr>
          <p:nvPr/>
        </p:nvSpPr>
        <p:spPr bwMode="auto">
          <a:xfrm>
            <a:off x="5715000" y="3889375"/>
            <a:ext cx="723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</a:rPr>
              <a:t>noise</a:t>
            </a:r>
          </a:p>
        </p:txBody>
      </p:sp>
      <p:sp>
        <p:nvSpPr>
          <p:cNvPr id="1107990" name="Text Box 22"/>
          <p:cNvSpPr txBox="1">
            <a:spLocks noChangeArrowheads="1"/>
          </p:cNvSpPr>
          <p:nvPr/>
        </p:nvSpPr>
        <p:spPr bwMode="auto">
          <a:xfrm rot="-5400000">
            <a:off x="2965450" y="4122738"/>
            <a:ext cx="1303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</a:rPr>
              <a:t>significant</a:t>
            </a:r>
          </a:p>
        </p:txBody>
      </p:sp>
      <p:sp>
        <p:nvSpPr>
          <p:cNvPr id="1107991" name="Text Box 23"/>
          <p:cNvSpPr txBox="1">
            <a:spLocks noChangeArrowheads="1"/>
          </p:cNvSpPr>
          <p:nvPr/>
        </p:nvSpPr>
        <p:spPr bwMode="auto">
          <a:xfrm>
            <a:off x="5105400" y="3355975"/>
            <a:ext cx="536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</a:rPr>
              <a:t>sig.</a:t>
            </a:r>
          </a:p>
        </p:txBody>
      </p:sp>
      <p:sp>
        <p:nvSpPr>
          <p:cNvPr id="1107992" name="Text Box 24"/>
          <p:cNvSpPr txBox="1">
            <a:spLocks noChangeArrowheads="1"/>
          </p:cNvSpPr>
          <p:nvPr/>
        </p:nvSpPr>
        <p:spPr bwMode="auto">
          <a:xfrm>
            <a:off x="2762250" y="4010025"/>
            <a:ext cx="46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3600" b="1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1107993" name="Rectangle 2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SVD and Rank-</a:t>
            </a:r>
            <a:r>
              <a:rPr lang="en-US" b="1" dirty="0" smtClean="0">
                <a:solidFill>
                  <a:schemeClr val="accent2"/>
                </a:solidFill>
              </a:rPr>
              <a:t>k</a:t>
            </a:r>
            <a:r>
              <a:rPr lang="en-US" i="1" dirty="0" smtClean="0">
                <a:solidFill>
                  <a:schemeClr val="tx1"/>
                </a:solidFill>
              </a:rPr>
              <a:t>  </a:t>
            </a:r>
            <a:r>
              <a:rPr lang="en-US" dirty="0">
                <a:solidFill>
                  <a:schemeClr val="tx1"/>
                </a:solidFill>
              </a:rPr>
              <a:t>approximations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Rank-</a:t>
            </a:r>
            <a:r>
              <a:rPr lang="en-US" b="1" dirty="0">
                <a:solidFill>
                  <a:schemeClr val="accent2"/>
                </a:solidFill>
              </a:rPr>
              <a:t>k</a:t>
            </a:r>
            <a:r>
              <a:rPr lang="en-US" dirty="0">
                <a:solidFill>
                  <a:schemeClr val="tx1"/>
                </a:solidFill>
              </a:rPr>
              <a:t> approximations (</a:t>
            </a:r>
            <a:r>
              <a:rPr lang="en-US" i="1" dirty="0" err="1">
                <a:solidFill>
                  <a:schemeClr val="tx1"/>
                </a:solidFill>
              </a:rPr>
              <a:t>A</a:t>
            </a:r>
            <a:r>
              <a:rPr lang="en-US" i="1" baseline="-25000" dirty="0" err="1">
                <a:solidFill>
                  <a:schemeClr val="tx1"/>
                </a:solidFill>
              </a:rPr>
              <a:t>k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108999" name="Text Box 7"/>
          <p:cNvSpPr txBox="1">
            <a:spLocks noChangeArrowheads="1"/>
          </p:cNvSpPr>
          <p:nvPr/>
        </p:nvSpPr>
        <p:spPr bwMode="auto">
          <a:xfrm>
            <a:off x="762000" y="4314825"/>
            <a:ext cx="8040688" cy="1902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b="1" dirty="0" err="1">
                <a:solidFill>
                  <a:schemeClr val="accent2"/>
                </a:solidFill>
              </a:rPr>
              <a:t>U</a:t>
            </a:r>
            <a:r>
              <a:rPr lang="en-US" sz="2400" b="1" baseline="-25000" dirty="0" err="1">
                <a:solidFill>
                  <a:schemeClr val="accent2"/>
                </a:solidFill>
              </a:rPr>
              <a:t>k</a:t>
            </a:r>
            <a:r>
              <a:rPr lang="en-US" sz="2400" b="1" dirty="0">
                <a:solidFill>
                  <a:schemeClr val="accent2"/>
                </a:solidFill>
              </a:rPr>
              <a:t> (</a:t>
            </a:r>
            <a:r>
              <a:rPr lang="en-US" sz="2400" b="1" dirty="0" err="1">
                <a:solidFill>
                  <a:schemeClr val="accent2"/>
                </a:solidFill>
              </a:rPr>
              <a:t>V</a:t>
            </a:r>
            <a:r>
              <a:rPr lang="en-US" sz="2400" b="1" baseline="-25000" dirty="0" err="1">
                <a:solidFill>
                  <a:schemeClr val="accent2"/>
                </a:solidFill>
              </a:rPr>
              <a:t>k</a:t>
            </a:r>
            <a:r>
              <a:rPr lang="en-US" sz="2400" b="1" dirty="0">
                <a:solidFill>
                  <a:schemeClr val="accent2"/>
                </a:solidFill>
              </a:rPr>
              <a:t>)</a:t>
            </a:r>
            <a:r>
              <a:rPr lang="en-US" sz="2400" dirty="0">
                <a:solidFill>
                  <a:schemeClr val="tx1"/>
                </a:solidFill>
              </a:rPr>
              <a:t>: orthogonal matrix containing the top </a:t>
            </a:r>
            <a:r>
              <a:rPr lang="en-US" sz="2400" b="1" i="1" dirty="0" smtClean="0">
                <a:solidFill>
                  <a:schemeClr val="accent2"/>
                </a:solidFill>
              </a:rPr>
              <a:t>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left (right) singular vectors of </a:t>
            </a:r>
            <a:r>
              <a:rPr lang="en-US" sz="2400" b="1" dirty="0">
                <a:solidFill>
                  <a:schemeClr val="accent2"/>
                </a:solidFill>
              </a:rPr>
              <a:t>A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algn="l">
              <a:buFont typeface="Symbol" pitchFamily="18" charset="2"/>
              <a:buChar char="S"/>
            </a:pPr>
            <a:r>
              <a:rPr lang="en-US" sz="2400" b="1" baseline="-25000" dirty="0" smtClean="0">
                <a:solidFill>
                  <a:schemeClr val="accent2"/>
                </a:solidFill>
              </a:rPr>
              <a:t>k</a:t>
            </a:r>
            <a:r>
              <a:rPr lang="en-US" sz="2400" b="1" dirty="0">
                <a:solidFill>
                  <a:schemeClr val="accent2"/>
                </a:solidFill>
              </a:rPr>
              <a:t>: </a:t>
            </a:r>
            <a:r>
              <a:rPr lang="en-US" sz="2400" dirty="0">
                <a:solidFill>
                  <a:schemeClr val="tx1"/>
                </a:solidFill>
              </a:rPr>
              <a:t>diagonal matrix containing the top </a:t>
            </a:r>
            <a:r>
              <a:rPr lang="en-US" sz="2400" b="1" i="1" dirty="0">
                <a:solidFill>
                  <a:schemeClr val="accent2"/>
                </a:solidFill>
              </a:rPr>
              <a:t>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singular </a:t>
            </a:r>
            <a:r>
              <a:rPr lang="en-US" sz="2400" dirty="0">
                <a:solidFill>
                  <a:schemeClr val="tx1"/>
                </a:solidFill>
              </a:rPr>
              <a:t>values of </a:t>
            </a:r>
            <a:r>
              <a:rPr lang="en-US" sz="2400" b="1" dirty="0" smtClean="0">
                <a:solidFill>
                  <a:schemeClr val="accent2"/>
                </a:solidFill>
              </a:rPr>
              <a:t>A</a:t>
            </a:r>
          </a:p>
          <a:p>
            <a:pPr algn="l">
              <a:buFont typeface="Symbol" pitchFamily="18" charset="2"/>
              <a:buChar char="S"/>
            </a:pPr>
            <a:endParaRPr lang="en-US" sz="2400" b="1" dirty="0" smtClean="0">
              <a:solidFill>
                <a:schemeClr val="accent2"/>
              </a:solidFill>
            </a:endParaRPr>
          </a:p>
          <a:p>
            <a:r>
              <a:rPr lang="en-US" sz="2400" b="1" dirty="0" err="1" smtClean="0">
                <a:solidFill>
                  <a:schemeClr val="accent2"/>
                </a:solidFill>
              </a:rPr>
              <a:t>A</a:t>
            </a:r>
            <a:r>
              <a:rPr lang="en-US" sz="2400" b="1" baseline="-25000" dirty="0" err="1" smtClean="0">
                <a:solidFill>
                  <a:schemeClr val="accent2"/>
                </a:solidFill>
              </a:rPr>
              <a:t>k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is an approximation of</a:t>
            </a:r>
            <a:r>
              <a:rPr lang="en-US" sz="2400" b="1" dirty="0" smtClean="0">
                <a:solidFill>
                  <a:schemeClr val="accent2"/>
                </a:solidFill>
              </a:rPr>
              <a:t> A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pic>
        <p:nvPicPr>
          <p:cNvPr id="1109000" name="Picture 8" descr="Edittex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600200"/>
            <a:ext cx="6419592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752600" y="3522382"/>
            <a:ext cx="914400" cy="363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n x 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1400" y="3522382"/>
            <a:ext cx="914400" cy="363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n x k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53000" y="3522382"/>
            <a:ext cx="914400" cy="363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k x k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77000" y="3522382"/>
            <a:ext cx="914400" cy="363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k x 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Oval Callout 12"/>
          <p:cNvSpPr/>
          <p:nvPr/>
        </p:nvSpPr>
        <p:spPr bwMode="auto">
          <a:xfrm>
            <a:off x="2514600" y="3657600"/>
            <a:ext cx="6019800" cy="2438400"/>
          </a:xfrm>
          <a:prstGeom prst="wedgeEllipseCallout">
            <a:avLst>
              <a:gd name="adj1" fmla="val -53025"/>
              <a:gd name="adj2" fmla="val -5937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b="1" dirty="0" err="1" smtClean="0">
                <a:solidFill>
                  <a:schemeClr val="accent2"/>
                </a:solidFill>
              </a:rPr>
              <a:t>A</a:t>
            </a:r>
            <a:r>
              <a:rPr lang="en-US" sz="4000" b="1" baseline="-25000" dirty="0" err="1" smtClean="0">
                <a:solidFill>
                  <a:schemeClr val="accent2"/>
                </a:solidFill>
              </a:rPr>
              <a:t>k</a:t>
            </a:r>
            <a:r>
              <a:rPr lang="en-US" sz="4000" b="1" dirty="0" smtClean="0">
                <a:solidFill>
                  <a:schemeClr val="accent2"/>
                </a:solidFill>
              </a:rPr>
              <a:t> </a:t>
            </a:r>
            <a:r>
              <a:rPr lang="en-US" sz="4000" dirty="0" smtClean="0"/>
              <a:t>is the </a:t>
            </a:r>
            <a:r>
              <a:rPr lang="en-US" sz="4000" b="1" dirty="0" smtClean="0">
                <a:solidFill>
                  <a:srgbClr val="FF0000"/>
                </a:solidFill>
              </a:rPr>
              <a:t>best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/>
              <a:t>approximation of</a:t>
            </a:r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chemeClr val="accent2"/>
                </a:solidFill>
              </a:rPr>
              <a:t>A</a:t>
            </a:r>
            <a:endParaRPr lang="en-US" sz="4000" baseline="-25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SVD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as an optimization problem</a:t>
            </a:r>
          </a:p>
        </p:txBody>
      </p:sp>
      <p:sp>
        <p:nvSpPr>
          <p:cNvPr id="1212421" name="Text Box 5"/>
          <p:cNvSpPr txBox="1">
            <a:spLocks noChangeArrowheads="1"/>
          </p:cNvSpPr>
          <p:nvPr/>
        </p:nvSpPr>
        <p:spPr bwMode="auto">
          <a:xfrm>
            <a:off x="381000" y="5117782"/>
            <a:ext cx="8382000" cy="135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buFont typeface="Symbol" pitchFamily="18" charset="2"/>
              <a:buNone/>
            </a:pPr>
            <a:r>
              <a:rPr lang="en-US" sz="2800" dirty="0">
                <a:solidFill>
                  <a:schemeClr val="tx1"/>
                </a:solidFill>
              </a:rPr>
              <a:t>Given </a:t>
            </a:r>
            <a:r>
              <a:rPr lang="en-US" sz="2800" b="1" dirty="0" smtClean="0">
                <a:solidFill>
                  <a:schemeClr val="accent2"/>
                </a:solidFill>
              </a:rPr>
              <a:t>C</a:t>
            </a:r>
            <a:r>
              <a:rPr lang="en-US" sz="2800" dirty="0" smtClean="0">
                <a:solidFill>
                  <a:schemeClr val="tx1"/>
                </a:solidFill>
              </a:rPr>
              <a:t> it </a:t>
            </a:r>
            <a:r>
              <a:rPr lang="en-US" sz="2800" dirty="0">
                <a:solidFill>
                  <a:schemeClr val="tx1"/>
                </a:solidFill>
              </a:rPr>
              <a:t>is easy to find </a:t>
            </a:r>
            <a:r>
              <a:rPr lang="en-US" sz="2800" b="1" dirty="0">
                <a:solidFill>
                  <a:schemeClr val="accent2"/>
                </a:solidFill>
              </a:rPr>
              <a:t>X</a:t>
            </a:r>
            <a:r>
              <a:rPr lang="en-US" sz="2800" dirty="0">
                <a:solidFill>
                  <a:schemeClr val="tx1"/>
                </a:solidFill>
              </a:rPr>
              <a:t> from standard least squares.</a:t>
            </a:r>
          </a:p>
          <a:p>
            <a:pPr algn="l">
              <a:buFont typeface="Symbol" pitchFamily="18" charset="2"/>
              <a:buNone/>
            </a:pPr>
            <a:r>
              <a:rPr lang="en-US" sz="2800" dirty="0">
                <a:solidFill>
                  <a:schemeClr val="tx1"/>
                </a:solidFill>
              </a:rPr>
              <a:t>However, the fact that we can find the </a:t>
            </a:r>
            <a:r>
              <a:rPr lang="en-US" sz="2800" dirty="0" smtClean="0">
                <a:solidFill>
                  <a:schemeClr val="tx1"/>
                </a:solidFill>
              </a:rPr>
              <a:t>optimal </a:t>
            </a:r>
            <a:r>
              <a:rPr lang="en-US" sz="2800" b="1" dirty="0" smtClean="0">
                <a:solidFill>
                  <a:schemeClr val="accent2"/>
                </a:solidFill>
              </a:rPr>
              <a:t>C</a:t>
            </a:r>
            <a:r>
              <a:rPr lang="en-US" sz="2800" dirty="0" smtClean="0">
                <a:solidFill>
                  <a:schemeClr val="tx1"/>
                </a:solidFill>
              </a:rPr>
              <a:t>  is fascinating!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12424" name="Text Box 8"/>
          <p:cNvSpPr txBox="1">
            <a:spLocks noChangeArrowheads="1"/>
          </p:cNvSpPr>
          <p:nvPr/>
        </p:nvSpPr>
        <p:spPr bwMode="auto">
          <a:xfrm>
            <a:off x="6564313" y="2135188"/>
            <a:ext cx="2220912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cs typeface="Times New Roman" pitchFamily="18" charset="0"/>
              </a:rPr>
              <a:t>Frobenius norm: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704975" y="2209800"/>
          <a:ext cx="5043488" cy="1268413"/>
        </p:xfrm>
        <a:graphic>
          <a:graphicData uri="http://schemas.openxmlformats.org/presentationml/2006/ole">
            <p:oleObj spid="_x0000_s406530" name="Equation" r:id="rId3" imgW="1117440" imgH="38088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5800" y="1524000"/>
            <a:ext cx="5181600" cy="574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Find </a:t>
            </a:r>
            <a:r>
              <a:rPr lang="en-US" sz="3200" b="1" dirty="0" smtClean="0">
                <a:solidFill>
                  <a:schemeClr val="accent2"/>
                </a:solidFill>
              </a:rPr>
              <a:t>C </a:t>
            </a:r>
            <a:r>
              <a:rPr lang="en-US" sz="3200" dirty="0" smtClean="0">
                <a:solidFill>
                  <a:schemeClr val="tx1"/>
                </a:solidFill>
              </a:rPr>
              <a:t>to minimize:</a:t>
            </a:r>
            <a:endParaRPr 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981200" y="3962400"/>
          <a:ext cx="2362200" cy="1066800"/>
        </p:xfrm>
        <a:graphic>
          <a:graphicData uri="http://schemas.openxmlformats.org/presentationml/2006/ole">
            <p:oleObj spid="_x0000_s406531" name="Equation" r:id="rId4" imgW="825480" imgH="3808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PCA and SVD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PCA is SVD done on </a:t>
            </a:r>
            <a:r>
              <a:rPr lang="en-US" sz="2800" b="1" dirty="0" smtClean="0"/>
              <a:t>centered</a:t>
            </a:r>
            <a:r>
              <a:rPr lang="en-US" sz="2800" dirty="0" smtClean="0"/>
              <a:t> data</a:t>
            </a:r>
          </a:p>
          <a:p>
            <a:endParaRPr lang="en-US" sz="2800" dirty="0" smtClean="0"/>
          </a:p>
          <a:p>
            <a:r>
              <a:rPr lang="en-US" sz="2800" dirty="0" smtClean="0"/>
              <a:t>PCA looks for such a direction that the data projected to it has the maximal variance</a:t>
            </a:r>
          </a:p>
          <a:p>
            <a:endParaRPr lang="en-US" sz="2800" dirty="0" smtClean="0"/>
          </a:p>
          <a:p>
            <a:r>
              <a:rPr lang="en-US" sz="2800" dirty="0" smtClean="0"/>
              <a:t>PCA/SVD continues by seeking the next direction that is orthogonal to all previously found directions</a:t>
            </a:r>
          </a:p>
          <a:p>
            <a:endParaRPr lang="en-US" sz="2800" dirty="0" smtClean="0"/>
          </a:p>
          <a:p>
            <a:r>
              <a:rPr lang="en-US" sz="2800" dirty="0" smtClean="0"/>
              <a:t>All directions are orthogonal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compute the PCA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Data matrix </a:t>
            </a:r>
            <a:r>
              <a:rPr lang="en-US" sz="2800" b="1" dirty="0" smtClean="0">
                <a:solidFill>
                  <a:schemeClr val="accent2"/>
                </a:solidFill>
              </a:rPr>
              <a:t>A</a:t>
            </a:r>
            <a:r>
              <a:rPr lang="en-US" sz="2800" dirty="0" smtClean="0"/>
              <a:t>, </a:t>
            </a:r>
            <a:r>
              <a:rPr lang="en-US" sz="2800" b="1" i="1" dirty="0" smtClean="0"/>
              <a:t>rows = data points</a:t>
            </a:r>
            <a:r>
              <a:rPr lang="en-US" sz="2800" dirty="0" smtClean="0"/>
              <a:t>, </a:t>
            </a:r>
            <a:r>
              <a:rPr lang="en-US" sz="2800" b="1" i="1" dirty="0" smtClean="0"/>
              <a:t>columns = variables</a:t>
            </a:r>
            <a:r>
              <a:rPr lang="en-US" sz="2800" dirty="0" smtClean="0"/>
              <a:t> (attributes, features, parameters)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Center the data by subtracting the mean of each column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Compute the SVD of the centered matrix </a:t>
            </a:r>
            <a:r>
              <a:rPr lang="en-US" sz="2800" b="1" dirty="0" smtClean="0">
                <a:solidFill>
                  <a:schemeClr val="accent2"/>
                </a:solidFill>
              </a:rPr>
              <a:t>A’</a:t>
            </a:r>
            <a:r>
              <a:rPr lang="en-US" sz="2800" dirty="0" smtClean="0"/>
              <a:t> (i.e., find the first </a:t>
            </a:r>
            <a:r>
              <a:rPr lang="en-US" sz="2800" b="1" dirty="0" smtClean="0">
                <a:solidFill>
                  <a:schemeClr val="accent2"/>
                </a:solidFill>
              </a:rPr>
              <a:t>k</a:t>
            </a:r>
            <a:r>
              <a:rPr lang="en-US" sz="2800" dirty="0" smtClean="0"/>
              <a:t> singular values/vectors)                     </a:t>
            </a:r>
            <a:r>
              <a:rPr lang="en-US" sz="2800" b="1" dirty="0" smtClean="0">
                <a:solidFill>
                  <a:schemeClr val="accent2"/>
                </a:solidFill>
              </a:rPr>
              <a:t>A’ =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U</a:t>
            </a:r>
            <a:r>
              <a:rPr lang="el-GR" sz="2800" b="1" dirty="0" smtClean="0">
                <a:solidFill>
                  <a:schemeClr val="accent2"/>
                </a:solidFill>
              </a:rPr>
              <a:t>Σ</a:t>
            </a:r>
            <a:r>
              <a:rPr lang="en-US" sz="2800" b="1" dirty="0" smtClean="0">
                <a:solidFill>
                  <a:schemeClr val="accent2"/>
                </a:solidFill>
              </a:rPr>
              <a:t>V</a:t>
            </a:r>
            <a:r>
              <a:rPr lang="en-US" sz="2800" b="1" baseline="30000" dirty="0" smtClean="0">
                <a:solidFill>
                  <a:schemeClr val="accent2"/>
                </a:solidFill>
              </a:rPr>
              <a:t>T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 principal components are the columns of </a:t>
            </a:r>
            <a:r>
              <a:rPr lang="en-US" sz="2800" b="1" dirty="0" smtClean="0">
                <a:solidFill>
                  <a:schemeClr val="accent2"/>
                </a:solidFill>
              </a:rPr>
              <a:t>V</a:t>
            </a:r>
            <a:r>
              <a:rPr lang="en-US" sz="2800" dirty="0" smtClean="0"/>
              <a:t>, the coordinates of the data in the basis defined by the principal components are </a:t>
            </a:r>
            <a:r>
              <a:rPr lang="en-US" sz="2800" b="1" dirty="0" smtClean="0">
                <a:solidFill>
                  <a:schemeClr val="accent2"/>
                </a:solidFill>
              </a:rPr>
              <a:t>U</a:t>
            </a:r>
            <a:r>
              <a:rPr lang="el-GR" sz="2800" b="1" dirty="0" smtClean="0">
                <a:solidFill>
                  <a:schemeClr val="accent2"/>
                </a:solidFill>
              </a:rPr>
              <a:t>Σ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Singular values tell us something about the 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variance in the direction of the </a:t>
            </a:r>
            <a:r>
              <a:rPr lang="en-US" sz="2400" b="1" dirty="0" smtClean="0">
                <a:solidFill>
                  <a:schemeClr val="accent2"/>
                </a:solidFill>
              </a:rPr>
              <a:t>k</a:t>
            </a:r>
            <a:r>
              <a:rPr lang="en-US" sz="2400" dirty="0" smtClean="0"/>
              <a:t>-</a:t>
            </a:r>
            <a:r>
              <a:rPr lang="en-US" sz="2400" dirty="0" err="1" smtClean="0"/>
              <a:t>th</a:t>
            </a:r>
            <a:r>
              <a:rPr lang="en-US" sz="2400" dirty="0" smtClean="0"/>
              <a:t> principal component is given by the corresponding singular value </a:t>
            </a:r>
            <a:r>
              <a:rPr lang="el-GR" sz="2400" b="1" dirty="0" smtClean="0">
                <a:solidFill>
                  <a:schemeClr val="accent2"/>
                </a:solidFill>
              </a:rPr>
              <a:t>σ</a:t>
            </a:r>
            <a:r>
              <a:rPr lang="en-US" sz="2400" b="1" baseline="-25000" dirty="0" smtClean="0">
                <a:solidFill>
                  <a:schemeClr val="accent2"/>
                </a:solidFill>
              </a:rPr>
              <a:t>k</a:t>
            </a:r>
            <a:r>
              <a:rPr lang="en-US" sz="2400" b="1" baseline="30000" dirty="0" smtClean="0">
                <a:solidFill>
                  <a:schemeClr val="accent2"/>
                </a:solidFill>
              </a:rPr>
              <a:t>2</a:t>
            </a:r>
          </a:p>
          <a:p>
            <a:endParaRPr lang="en-US" sz="2400" b="1" dirty="0" smtClean="0">
              <a:solidFill>
                <a:schemeClr val="accent2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Singular values can be used to estimate how many components to keep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b="1" i="1" dirty="0" smtClean="0">
                <a:solidFill>
                  <a:schemeClr val="tx1"/>
                </a:solidFill>
              </a:rPr>
              <a:t>Rule of thumb:</a:t>
            </a:r>
            <a:r>
              <a:rPr lang="en-US" sz="2400" dirty="0" smtClean="0">
                <a:solidFill>
                  <a:schemeClr val="tx1"/>
                </a:solidFill>
              </a:rPr>
              <a:t> keep enough to explain </a:t>
            </a:r>
            <a:r>
              <a:rPr lang="en-US" sz="2400" b="1" i="1" dirty="0" smtClean="0">
                <a:solidFill>
                  <a:schemeClr val="tx1"/>
                </a:solidFill>
              </a:rPr>
              <a:t>85%</a:t>
            </a:r>
            <a:r>
              <a:rPr lang="en-US" sz="2400" dirty="0" smtClean="0">
                <a:solidFill>
                  <a:schemeClr val="tx1"/>
                </a:solidFill>
              </a:rPr>
              <a:t> of the variation: 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124200" y="4572000"/>
          <a:ext cx="2667000" cy="2057400"/>
        </p:xfrm>
        <a:graphic>
          <a:graphicData uri="http://schemas.openxmlformats.org/presentationml/2006/ole">
            <p:oleObj spid="_x0000_s408578" name="Equation" r:id="rId3" imgW="83808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396" name="Text Box 4"/>
          <p:cNvSpPr txBox="1">
            <a:spLocks noChangeArrowheads="1"/>
          </p:cNvSpPr>
          <p:nvPr/>
        </p:nvSpPr>
        <p:spPr bwMode="auto">
          <a:xfrm>
            <a:off x="612774" y="2398713"/>
            <a:ext cx="7921626" cy="154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SVD </a:t>
            </a:r>
            <a:r>
              <a:rPr lang="en-US" sz="3200" dirty="0">
                <a:solidFill>
                  <a:schemeClr val="tx1"/>
                </a:solidFill>
              </a:rPr>
              <a:t>is </a:t>
            </a:r>
            <a:r>
              <a:rPr lang="en-US" sz="3200" dirty="0"/>
              <a:t>“</a:t>
            </a:r>
            <a:r>
              <a:rPr lang="en-US" sz="3200" b="1" dirty="0">
                <a:solidFill>
                  <a:schemeClr val="tx1"/>
                </a:solidFill>
              </a:rPr>
              <a:t>the Rolls-Royce and the Swiss Army Knife of Numerical Linear Algebra.”*</a:t>
            </a:r>
          </a:p>
          <a:p>
            <a:pPr algn="l"/>
            <a:r>
              <a:rPr lang="en-US" sz="3200" dirty="0">
                <a:solidFill>
                  <a:schemeClr val="tx1"/>
                </a:solidFill>
              </a:rPr>
              <a:t>*Dianne O’Leary, MMDS ’06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SVD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as an optimization problem</a:t>
            </a:r>
          </a:p>
        </p:txBody>
      </p:sp>
      <p:sp>
        <p:nvSpPr>
          <p:cNvPr id="1212421" name="Text Box 5"/>
          <p:cNvSpPr txBox="1">
            <a:spLocks noChangeArrowheads="1"/>
          </p:cNvSpPr>
          <p:nvPr/>
        </p:nvSpPr>
        <p:spPr bwMode="auto">
          <a:xfrm>
            <a:off x="381000" y="5117782"/>
            <a:ext cx="8382000" cy="135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buFont typeface="Symbol" pitchFamily="18" charset="2"/>
              <a:buNone/>
            </a:pPr>
            <a:r>
              <a:rPr lang="en-US" sz="2800" dirty="0">
                <a:solidFill>
                  <a:schemeClr val="tx1"/>
                </a:solidFill>
              </a:rPr>
              <a:t>Given </a:t>
            </a:r>
            <a:r>
              <a:rPr lang="en-US" sz="2800" b="1" dirty="0" smtClean="0">
                <a:solidFill>
                  <a:schemeClr val="accent2"/>
                </a:solidFill>
              </a:rPr>
              <a:t>C</a:t>
            </a:r>
            <a:r>
              <a:rPr lang="en-US" sz="2800" dirty="0" smtClean="0">
                <a:solidFill>
                  <a:schemeClr val="tx1"/>
                </a:solidFill>
              </a:rPr>
              <a:t> it </a:t>
            </a:r>
            <a:r>
              <a:rPr lang="en-US" sz="2800" dirty="0">
                <a:solidFill>
                  <a:schemeClr val="tx1"/>
                </a:solidFill>
              </a:rPr>
              <a:t>is easy to find </a:t>
            </a:r>
            <a:r>
              <a:rPr lang="en-US" sz="2800" b="1" dirty="0">
                <a:solidFill>
                  <a:schemeClr val="accent2"/>
                </a:solidFill>
              </a:rPr>
              <a:t>X</a:t>
            </a:r>
            <a:r>
              <a:rPr lang="en-US" sz="2800" dirty="0">
                <a:solidFill>
                  <a:schemeClr val="tx1"/>
                </a:solidFill>
              </a:rPr>
              <a:t> from standard least squares.</a:t>
            </a:r>
          </a:p>
          <a:p>
            <a:pPr algn="l">
              <a:buFont typeface="Symbol" pitchFamily="18" charset="2"/>
              <a:buNone/>
            </a:pPr>
            <a:r>
              <a:rPr lang="en-US" sz="2800" dirty="0">
                <a:solidFill>
                  <a:schemeClr val="tx1"/>
                </a:solidFill>
              </a:rPr>
              <a:t>However, the fact that we can find the </a:t>
            </a:r>
            <a:r>
              <a:rPr lang="en-US" sz="2800" dirty="0" smtClean="0">
                <a:solidFill>
                  <a:schemeClr val="tx1"/>
                </a:solidFill>
              </a:rPr>
              <a:t>optimal </a:t>
            </a:r>
            <a:r>
              <a:rPr lang="en-US" sz="2800" b="1" dirty="0" smtClean="0">
                <a:solidFill>
                  <a:schemeClr val="accent2"/>
                </a:solidFill>
              </a:rPr>
              <a:t>C</a:t>
            </a:r>
            <a:r>
              <a:rPr lang="en-US" sz="2800" dirty="0" smtClean="0">
                <a:solidFill>
                  <a:schemeClr val="tx1"/>
                </a:solidFill>
              </a:rPr>
              <a:t>  is fascinating!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12424" name="Text Box 8"/>
          <p:cNvSpPr txBox="1">
            <a:spLocks noChangeArrowheads="1"/>
          </p:cNvSpPr>
          <p:nvPr/>
        </p:nvSpPr>
        <p:spPr bwMode="auto">
          <a:xfrm>
            <a:off x="6564313" y="2135188"/>
            <a:ext cx="2220912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cs typeface="Times New Roman" pitchFamily="18" charset="0"/>
              </a:rPr>
              <a:t>Frobenius norm: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704975" y="2209800"/>
          <a:ext cx="5043488" cy="1268413"/>
        </p:xfrm>
        <a:graphic>
          <a:graphicData uri="http://schemas.openxmlformats.org/presentationml/2006/ole">
            <p:oleObj spid="_x0000_s409602" name="Equation" r:id="rId3" imgW="1117440" imgH="38088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5800" y="1524000"/>
            <a:ext cx="5181600" cy="574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Find </a:t>
            </a:r>
            <a:r>
              <a:rPr lang="en-US" sz="3200" b="1" dirty="0" smtClean="0">
                <a:solidFill>
                  <a:schemeClr val="accent2"/>
                </a:solidFill>
              </a:rPr>
              <a:t>C </a:t>
            </a:r>
            <a:r>
              <a:rPr lang="en-US" sz="3200" dirty="0" smtClean="0">
                <a:solidFill>
                  <a:schemeClr val="tx1"/>
                </a:solidFill>
              </a:rPr>
              <a:t>to minimize:</a:t>
            </a:r>
            <a:endParaRPr 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981200" y="3962400"/>
          <a:ext cx="2362200" cy="1066800"/>
        </p:xfrm>
        <a:graphic>
          <a:graphicData uri="http://schemas.openxmlformats.org/presentationml/2006/ole">
            <p:oleObj spid="_x0000_s409603" name="Equation" r:id="rId4" imgW="825480" imgH="3808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solidFill>
                  <a:schemeClr val="accent2"/>
                </a:solidFill>
              </a:rPr>
              <a:t>CX</a:t>
            </a:r>
            <a:r>
              <a:rPr lang="en-US" dirty="0" smtClean="0"/>
              <a:t>-decomposition</a:t>
            </a:r>
            <a:endParaRPr lang="en-US" dirty="0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81000" y="5117782"/>
            <a:ext cx="8382000" cy="936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buFont typeface="Symbol" pitchFamily="18" charset="2"/>
              <a:buNone/>
            </a:pPr>
            <a:r>
              <a:rPr lang="en-US" sz="2800" dirty="0">
                <a:solidFill>
                  <a:schemeClr val="tx1"/>
                </a:solidFill>
              </a:rPr>
              <a:t>Given </a:t>
            </a:r>
            <a:r>
              <a:rPr lang="en-US" sz="2800" b="1" dirty="0" smtClean="0">
                <a:solidFill>
                  <a:schemeClr val="accent2"/>
                </a:solidFill>
              </a:rPr>
              <a:t>C</a:t>
            </a:r>
            <a:r>
              <a:rPr lang="en-US" sz="2800" dirty="0" smtClean="0">
                <a:solidFill>
                  <a:schemeClr val="tx1"/>
                </a:solidFill>
              </a:rPr>
              <a:t>it </a:t>
            </a:r>
            <a:r>
              <a:rPr lang="en-US" sz="2800" dirty="0">
                <a:solidFill>
                  <a:schemeClr val="tx1"/>
                </a:solidFill>
              </a:rPr>
              <a:t>is easy to find </a:t>
            </a:r>
            <a:r>
              <a:rPr lang="en-US" sz="2800" b="1" dirty="0">
                <a:solidFill>
                  <a:schemeClr val="accent2"/>
                </a:solidFill>
              </a:rPr>
              <a:t>X</a:t>
            </a:r>
            <a:r>
              <a:rPr lang="en-US" sz="2800" dirty="0">
                <a:solidFill>
                  <a:schemeClr val="tx1"/>
                </a:solidFill>
              </a:rPr>
              <a:t> from standard least squares.</a:t>
            </a:r>
          </a:p>
          <a:p>
            <a:pPr algn="l">
              <a:buFont typeface="Symbol" pitchFamily="18" charset="2"/>
              <a:buNone/>
            </a:pPr>
            <a:r>
              <a:rPr lang="en-US" sz="2800" dirty="0">
                <a:solidFill>
                  <a:schemeClr val="tx1"/>
                </a:solidFill>
              </a:rPr>
              <a:t>However, </a:t>
            </a:r>
            <a:r>
              <a:rPr lang="en-US" sz="2800" dirty="0" smtClean="0">
                <a:solidFill>
                  <a:schemeClr val="tx1"/>
                </a:solidFill>
              </a:rPr>
              <a:t>finding </a:t>
            </a:r>
            <a:r>
              <a:rPr lang="en-US" sz="2800" b="1" dirty="0" smtClean="0">
                <a:solidFill>
                  <a:schemeClr val="accent2"/>
                </a:solidFill>
              </a:rPr>
              <a:t>C</a:t>
            </a:r>
            <a:r>
              <a:rPr lang="en-US" sz="2800" dirty="0" smtClean="0">
                <a:solidFill>
                  <a:schemeClr val="tx1"/>
                </a:solidFill>
              </a:rPr>
              <a:t> is now hard!!! 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04975" y="2209800"/>
          <a:ext cx="5043488" cy="1268413"/>
        </p:xfrm>
        <a:graphic>
          <a:graphicData uri="http://schemas.openxmlformats.org/presentationml/2006/ole">
            <p:oleObj spid="_x0000_s407554" name="Equation" r:id="rId3" imgW="1117440" imgH="38088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1447800"/>
            <a:ext cx="7467600" cy="1057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Find </a:t>
            </a:r>
            <a:r>
              <a:rPr lang="en-US" sz="3200" b="1" dirty="0" smtClean="0">
                <a:solidFill>
                  <a:schemeClr val="accent2"/>
                </a:solidFill>
              </a:rPr>
              <a:t>C </a:t>
            </a:r>
            <a:r>
              <a:rPr lang="en-US" sz="3200" b="1" dirty="0" smtClean="0">
                <a:solidFill>
                  <a:srgbClr val="FF0000"/>
                </a:solidFill>
              </a:rPr>
              <a:t>that contains subset of the columns of </a:t>
            </a:r>
            <a:r>
              <a:rPr lang="en-US" sz="3200" b="1" dirty="0" smtClean="0">
                <a:solidFill>
                  <a:schemeClr val="accent2"/>
                </a:solidFill>
              </a:rPr>
              <a:t>A </a:t>
            </a:r>
            <a:r>
              <a:rPr lang="en-US" sz="3200" dirty="0" smtClean="0">
                <a:solidFill>
                  <a:schemeClr val="tx1"/>
                </a:solidFill>
              </a:rPr>
              <a:t>to minimize:</a:t>
            </a:r>
            <a:endParaRPr 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81200" y="3962400"/>
          <a:ext cx="2362200" cy="1066800"/>
        </p:xfrm>
        <a:graphic>
          <a:graphicData uri="http://schemas.openxmlformats.org/presentationml/2006/ole">
            <p:oleObj spid="_x0000_s407555" name="Equation" r:id="rId4" imgW="825480" imgH="380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8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17538"/>
            <a:ext cx="7840662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Datasets in the form of matrices</a:t>
            </a:r>
          </a:p>
        </p:txBody>
      </p:sp>
      <p:sp>
        <p:nvSpPr>
          <p:cNvPr id="1100803" name="Text Box 3"/>
          <p:cNvSpPr txBox="1">
            <a:spLocks noChangeArrowheads="1"/>
          </p:cNvSpPr>
          <p:nvPr/>
        </p:nvSpPr>
        <p:spPr bwMode="auto">
          <a:xfrm>
            <a:off x="457200" y="2209800"/>
            <a:ext cx="8382000" cy="4435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We are given </a:t>
            </a:r>
            <a:r>
              <a:rPr lang="en-US" sz="2400" b="1" dirty="0" smtClean="0">
                <a:solidFill>
                  <a:schemeClr val="accent2"/>
                </a:solidFill>
              </a:rPr>
              <a:t>n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objects </a:t>
            </a:r>
            <a:r>
              <a:rPr lang="en-US" sz="2400" dirty="0">
                <a:solidFill>
                  <a:schemeClr val="tx1"/>
                </a:solidFill>
              </a:rPr>
              <a:t>and </a:t>
            </a:r>
            <a:r>
              <a:rPr lang="en-US" sz="2400" b="1" dirty="0" smtClean="0">
                <a:solidFill>
                  <a:schemeClr val="accent2"/>
                </a:solidFill>
              </a:rPr>
              <a:t>d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features describing the objects. 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(Each object has </a:t>
            </a:r>
            <a:r>
              <a:rPr lang="en-US" sz="2400" b="1" dirty="0" smtClean="0">
                <a:solidFill>
                  <a:schemeClr val="accent2"/>
                </a:solidFill>
              </a:rPr>
              <a:t>d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numeric </a:t>
            </a:r>
            <a:r>
              <a:rPr lang="en-US" sz="2400" dirty="0">
                <a:solidFill>
                  <a:schemeClr val="tx1"/>
                </a:solidFill>
              </a:rPr>
              <a:t>values describing it.)</a:t>
            </a:r>
          </a:p>
          <a:p>
            <a:pPr algn="l"/>
            <a:endParaRPr lang="en-US" sz="2400" b="1" u="sng" dirty="0">
              <a:solidFill>
                <a:schemeClr val="tx1"/>
              </a:solidFill>
            </a:endParaRPr>
          </a:p>
          <a:p>
            <a:pPr algn="l"/>
            <a:r>
              <a:rPr lang="en-US" sz="2400" b="1" u="sng" dirty="0">
                <a:solidFill>
                  <a:schemeClr val="tx1"/>
                </a:solidFill>
              </a:rPr>
              <a:t>Dataset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An </a:t>
            </a:r>
            <a:r>
              <a:rPr lang="en-US" sz="2400" b="1" dirty="0" smtClean="0">
                <a:solidFill>
                  <a:schemeClr val="accent2"/>
                </a:solidFill>
              </a:rPr>
              <a:t>n-by-d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matrix </a:t>
            </a:r>
            <a:r>
              <a:rPr lang="en-US" sz="2400" b="1" dirty="0">
                <a:solidFill>
                  <a:schemeClr val="accent2"/>
                </a:solidFill>
              </a:rPr>
              <a:t>A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</a:rPr>
              <a:t>A</a:t>
            </a:r>
            <a:r>
              <a:rPr lang="en-US" sz="2400" b="1" baseline="-25000" dirty="0" err="1">
                <a:solidFill>
                  <a:schemeClr val="accent2"/>
                </a:solidFill>
              </a:rPr>
              <a:t>ij</a:t>
            </a:r>
            <a:r>
              <a:rPr lang="en-US" sz="2400" dirty="0">
                <a:solidFill>
                  <a:schemeClr val="tx1"/>
                </a:solidFill>
              </a:rPr>
              <a:t> shows the “</a:t>
            </a:r>
            <a:r>
              <a:rPr lang="en-US" sz="2400" b="1" i="1" dirty="0">
                <a:solidFill>
                  <a:schemeClr val="tx1"/>
                </a:solidFill>
              </a:rPr>
              <a:t>importance”</a:t>
            </a:r>
            <a:r>
              <a:rPr lang="en-US" sz="2400" dirty="0">
                <a:solidFill>
                  <a:schemeClr val="tx1"/>
                </a:solidFill>
              </a:rPr>
              <a:t> of feature </a:t>
            </a:r>
            <a:r>
              <a:rPr lang="en-US" sz="2400" b="1" dirty="0">
                <a:solidFill>
                  <a:schemeClr val="accent2"/>
                </a:solidFill>
              </a:rPr>
              <a:t>j</a:t>
            </a:r>
            <a:r>
              <a:rPr lang="en-US" sz="2400" dirty="0">
                <a:solidFill>
                  <a:schemeClr val="tx1"/>
                </a:solidFill>
              </a:rPr>
              <a:t> for object </a:t>
            </a:r>
            <a:r>
              <a:rPr lang="en-US" sz="2400" b="1" dirty="0" err="1">
                <a:solidFill>
                  <a:schemeClr val="accent2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Every row of </a:t>
            </a:r>
            <a:r>
              <a:rPr lang="en-US" sz="2400" b="1" dirty="0">
                <a:solidFill>
                  <a:schemeClr val="accent2"/>
                </a:solidFill>
              </a:rPr>
              <a:t>A</a:t>
            </a:r>
            <a:r>
              <a:rPr lang="en-US" sz="2400" dirty="0">
                <a:solidFill>
                  <a:schemeClr val="tx1"/>
                </a:solidFill>
              </a:rPr>
              <a:t> represents an object.</a:t>
            </a:r>
          </a:p>
          <a:p>
            <a:pPr algn="l"/>
            <a:endParaRPr lang="en-US" sz="2400" b="1" u="sng" dirty="0">
              <a:solidFill>
                <a:schemeClr val="tx1"/>
              </a:solidFill>
            </a:endParaRPr>
          </a:p>
          <a:p>
            <a:pPr algn="l"/>
            <a:r>
              <a:rPr lang="en-US" sz="2400" b="1" u="sng" dirty="0">
                <a:solidFill>
                  <a:srgbClr val="FF0000"/>
                </a:solidFill>
              </a:rPr>
              <a:t>Goal</a:t>
            </a:r>
            <a:endParaRPr lang="en-US" sz="2400" b="1" dirty="0">
              <a:solidFill>
                <a:srgbClr val="FF0000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Understand </a:t>
            </a:r>
            <a:r>
              <a:rPr lang="en-US" sz="2400" dirty="0">
                <a:solidFill>
                  <a:schemeClr val="tx1"/>
                </a:solidFill>
              </a:rPr>
              <a:t>the structure of the data, e.g., the underlying process generating the data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Reduce the number of features</a:t>
            </a:r>
            <a:r>
              <a:rPr lang="en-US" sz="2400" dirty="0" smtClean="0">
                <a:solidFill>
                  <a:schemeClr val="tx1"/>
                </a:solidFill>
              </a:rPr>
              <a:t> representing the data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b="1" dirty="0" smtClean="0">
                <a:solidFill>
                  <a:schemeClr val="accent2"/>
                </a:solidFill>
              </a:rPr>
              <a:t>CX</a:t>
            </a:r>
            <a:r>
              <a:rPr lang="en-US" dirty="0" smtClean="0"/>
              <a:t>-decomposition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8013" cy="452437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b="1" dirty="0" smtClean="0">
                <a:solidFill>
                  <a:schemeClr val="accent2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 is an object-feature matrix, then selecting </a:t>
            </a:r>
            <a:r>
              <a:rPr lang="en-US" b="1" dirty="0" smtClean="0">
                <a:solidFill>
                  <a:schemeClr val="tx1"/>
                </a:solidFill>
              </a:rPr>
              <a:t>“representative” columns </a:t>
            </a:r>
            <a:r>
              <a:rPr lang="en-US" dirty="0" smtClean="0">
                <a:solidFill>
                  <a:schemeClr val="tx1"/>
                </a:solidFill>
              </a:rPr>
              <a:t>is equivalent to </a:t>
            </a:r>
            <a:r>
              <a:rPr lang="en-US" dirty="0" smtClean="0"/>
              <a:t>selecting </a:t>
            </a:r>
            <a:r>
              <a:rPr lang="en-US" b="1" dirty="0" smtClean="0"/>
              <a:t>“representative” features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This leads to easier </a:t>
            </a:r>
            <a:r>
              <a:rPr lang="en-US" b="1" i="1" dirty="0" smtClean="0">
                <a:solidFill>
                  <a:schemeClr val="tx1"/>
                </a:solidFill>
              </a:rPr>
              <a:t>interpretability</a:t>
            </a:r>
            <a:r>
              <a:rPr lang="en-US" dirty="0" smtClean="0">
                <a:solidFill>
                  <a:schemeClr val="tx1"/>
                </a:solidFill>
              </a:rPr>
              <a:t>; compare to </a:t>
            </a:r>
            <a:r>
              <a:rPr lang="en-US" dirty="0" err="1" smtClean="0">
                <a:solidFill>
                  <a:schemeClr val="tx1"/>
                </a:solidFill>
              </a:rPr>
              <a:t>eigenfeatures</a:t>
            </a:r>
            <a:r>
              <a:rPr lang="en-US" dirty="0" smtClean="0">
                <a:solidFill>
                  <a:schemeClr val="tx1"/>
                </a:solidFill>
              </a:rPr>
              <a:t>, which are linear combinations of all features.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for the </a:t>
            </a:r>
            <a:r>
              <a:rPr lang="en-US" b="1" dirty="0" smtClean="0"/>
              <a:t>CX</a:t>
            </a:r>
            <a:r>
              <a:rPr lang="en-US" dirty="0" smtClean="0"/>
              <a:t>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SVD-based</a:t>
            </a:r>
            <a:r>
              <a:rPr lang="en-US" dirty="0" smtClean="0"/>
              <a:t> algorithm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 smtClean="0"/>
              <a:t>greedy</a:t>
            </a:r>
            <a:r>
              <a:rPr lang="en-US" dirty="0" smtClean="0"/>
              <a:t> algorithm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 smtClean="0"/>
              <a:t>k-means-based</a:t>
            </a:r>
            <a:r>
              <a:rPr lang="en-US" dirty="0" smtClean="0"/>
              <a:t> algorithm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for the </a:t>
            </a:r>
            <a:r>
              <a:rPr lang="en-US" b="1" dirty="0" smtClean="0"/>
              <a:t>CX</a:t>
            </a:r>
            <a:r>
              <a:rPr lang="en-US" dirty="0" smtClean="0"/>
              <a:t>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SVD-based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Do SVD first</a:t>
            </a:r>
          </a:p>
          <a:p>
            <a:pPr lvl="1"/>
            <a:r>
              <a:rPr lang="en-US" dirty="0" smtClean="0"/>
              <a:t>Map </a:t>
            </a:r>
            <a:r>
              <a:rPr lang="en-US" b="1" dirty="0" smtClean="0">
                <a:solidFill>
                  <a:schemeClr val="accent2"/>
                </a:solidFill>
              </a:rPr>
              <a:t>k</a:t>
            </a:r>
            <a:r>
              <a:rPr lang="en-US" dirty="0" smtClean="0"/>
              <a:t> columns of </a:t>
            </a:r>
            <a:r>
              <a:rPr lang="en-US" b="1" dirty="0" smtClean="0">
                <a:solidFill>
                  <a:schemeClr val="accent2"/>
                </a:solidFill>
              </a:rPr>
              <a:t>A</a:t>
            </a:r>
            <a:r>
              <a:rPr lang="en-US" dirty="0" smtClean="0"/>
              <a:t> to the left singular vectors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greedy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Greedily pick </a:t>
            </a:r>
            <a:r>
              <a:rPr lang="en-US" b="1" dirty="0" smtClean="0">
                <a:solidFill>
                  <a:schemeClr val="accent2"/>
                </a:solidFill>
              </a:rPr>
              <a:t>k</a:t>
            </a:r>
            <a:r>
              <a:rPr lang="en-US" dirty="0" smtClean="0"/>
              <a:t> columns of </a:t>
            </a:r>
            <a:r>
              <a:rPr lang="en-US" b="1" dirty="0" smtClean="0">
                <a:solidFill>
                  <a:schemeClr val="accent2"/>
                </a:solidFill>
              </a:rPr>
              <a:t>A</a:t>
            </a:r>
            <a:r>
              <a:rPr lang="en-US" dirty="0" smtClean="0"/>
              <a:t> that minimize the error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k-means-based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Find </a:t>
            </a:r>
            <a:r>
              <a:rPr lang="en-US" b="1" dirty="0" smtClean="0">
                <a:solidFill>
                  <a:schemeClr val="accent2"/>
                </a:solidFill>
              </a:rPr>
              <a:t>k</a:t>
            </a:r>
            <a:r>
              <a:rPr lang="en-US" dirty="0" smtClean="0"/>
              <a:t> centers (by clustering the columns)</a:t>
            </a:r>
          </a:p>
          <a:p>
            <a:pPr lvl="1"/>
            <a:r>
              <a:rPr lang="en-US" dirty="0" smtClean="0"/>
              <a:t>Map the </a:t>
            </a:r>
            <a:r>
              <a:rPr lang="en-US" b="1" dirty="0" smtClean="0">
                <a:solidFill>
                  <a:schemeClr val="accent2"/>
                </a:solidFill>
              </a:rPr>
              <a:t>k</a:t>
            </a:r>
            <a:r>
              <a:rPr lang="en-US" dirty="0" smtClean="0"/>
              <a:t> centers to columns of </a:t>
            </a:r>
            <a:r>
              <a:rPr lang="en-US" b="1" dirty="0" smtClean="0">
                <a:solidFill>
                  <a:schemeClr val="accent2"/>
                </a:solidFill>
              </a:rPr>
              <a:t>A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on the CX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vectors in </a:t>
            </a:r>
            <a:r>
              <a:rPr lang="en-US" b="1" dirty="0" smtClean="0">
                <a:solidFill>
                  <a:schemeClr val="accent2"/>
                </a:solidFill>
              </a:rPr>
              <a:t>C</a:t>
            </a:r>
            <a:r>
              <a:rPr lang="en-US" dirty="0" smtClean="0"/>
              <a:t> are not orthogonal – they do not define a space</a:t>
            </a:r>
          </a:p>
          <a:p>
            <a:endParaRPr lang="en-US" dirty="0" smtClean="0"/>
          </a:p>
          <a:p>
            <a:r>
              <a:rPr lang="en-US" dirty="0" smtClean="0"/>
              <a:t>It maintains the </a:t>
            </a:r>
            <a:r>
              <a:rPr lang="en-US" dirty="0" err="1" smtClean="0"/>
              <a:t>sparcity</a:t>
            </a:r>
            <a:r>
              <a:rPr lang="en-US" dirty="0" smtClean="0"/>
              <a:t> of the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Nearest Neighbour in low dimensions</a:t>
            </a:r>
            <a:endParaRPr lang="en-GB" sz="4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Given: a set 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dirty="0" smtClean="0"/>
              <a:t> of </a:t>
            </a:r>
            <a:r>
              <a:rPr lang="en-US" b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/>
              <a:t> points in </a:t>
            </a:r>
            <a:r>
              <a:rPr lang="en-US" b="1" dirty="0" smtClean="0">
                <a:solidFill>
                  <a:schemeClr val="accent2"/>
                </a:solidFill>
              </a:rPr>
              <a:t>R</a:t>
            </a:r>
            <a:r>
              <a:rPr lang="en-US" b="1" baseline="30000" dirty="0" smtClean="0">
                <a:solidFill>
                  <a:schemeClr val="accent2"/>
                </a:solidFill>
              </a:rPr>
              <a:t>d</a:t>
            </a:r>
          </a:p>
          <a:p>
            <a:r>
              <a:rPr lang="en-US" dirty="0" smtClean="0"/>
              <a:t>Nearest neighbor: for any query point </a:t>
            </a:r>
            <a:r>
              <a:rPr lang="en-US" b="1" dirty="0" smtClean="0">
                <a:solidFill>
                  <a:schemeClr val="accent2"/>
                </a:solidFill>
              </a:rPr>
              <a:t>q</a:t>
            </a:r>
            <a:r>
              <a:rPr lang="az-Cyrl-AZ" b="1" dirty="0" smtClean="0">
                <a:solidFill>
                  <a:schemeClr val="accent2"/>
                </a:solidFill>
              </a:rPr>
              <a:t>є</a:t>
            </a:r>
            <a:r>
              <a:rPr lang="en-US" b="1" dirty="0" smtClean="0">
                <a:solidFill>
                  <a:schemeClr val="accent2"/>
                </a:solidFill>
              </a:rPr>
              <a:t>R</a:t>
            </a:r>
            <a:r>
              <a:rPr lang="en-US" b="1" baseline="30000" dirty="0" smtClean="0">
                <a:solidFill>
                  <a:schemeClr val="accent2"/>
                </a:solidFill>
              </a:rPr>
              <a:t>d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return the point 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az-Cyrl-AZ" b="1" dirty="0" smtClean="0">
                <a:solidFill>
                  <a:schemeClr val="accent2"/>
                </a:solidFill>
              </a:rPr>
              <a:t>є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dirty="0" smtClean="0"/>
              <a:t> minimizing </a:t>
            </a:r>
            <a:r>
              <a:rPr lang="en-US" b="1" dirty="0" err="1" smtClean="0">
                <a:solidFill>
                  <a:schemeClr val="accent2"/>
                </a:solidFill>
              </a:rPr>
              <a:t>L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p</a:t>
            </a:r>
            <a:r>
              <a:rPr lang="en-US" b="1" dirty="0" smtClean="0">
                <a:solidFill>
                  <a:schemeClr val="accent2"/>
                </a:solidFill>
              </a:rPr>
              <a:t>(</a:t>
            </a:r>
            <a:r>
              <a:rPr lang="en-US" b="1" dirty="0" err="1" smtClean="0">
                <a:solidFill>
                  <a:schemeClr val="accent2"/>
                </a:solidFill>
              </a:rPr>
              <a:t>x,q</a:t>
            </a:r>
            <a:r>
              <a:rPr lang="en-US" b="1" dirty="0" smtClean="0">
                <a:solidFill>
                  <a:schemeClr val="accent2"/>
                </a:solidFill>
              </a:rPr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Learning:</a:t>
            </a:r>
            <a:r>
              <a:rPr lang="en-US" dirty="0" smtClean="0"/>
              <a:t> Nearest neighbor rule</a:t>
            </a:r>
          </a:p>
          <a:p>
            <a:endParaRPr lang="en-US" dirty="0" smtClean="0"/>
          </a:p>
          <a:p>
            <a:r>
              <a:rPr lang="en-US" b="1" dirty="0" smtClean="0"/>
              <a:t>Databases:</a:t>
            </a:r>
            <a:r>
              <a:rPr lang="en-US" dirty="0" smtClean="0"/>
              <a:t> Retrieval</a:t>
            </a:r>
          </a:p>
          <a:p>
            <a:endParaRPr lang="en-US" dirty="0" smtClean="0"/>
          </a:p>
          <a:p>
            <a:r>
              <a:rPr lang="en-US" dirty="0" smtClean="0"/>
              <a:t>Donald Knuth in vol.3 of </a:t>
            </a:r>
            <a:r>
              <a:rPr lang="en-US" b="1" i="1" dirty="0" smtClean="0"/>
              <a:t>The Art of Computer Programming</a:t>
            </a:r>
            <a:r>
              <a:rPr lang="en-US" dirty="0" smtClean="0"/>
              <a:t> called it the post-office problem, referring to the application of assigning a resident to the </a:t>
            </a:r>
            <a:r>
              <a:rPr lang="en-US" b="1" i="1" dirty="0" smtClean="0"/>
              <a:t>nearest-post office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Nearest neighbor rule</a:t>
            </a:r>
            <a:endParaRPr lang="en-US" dirty="0"/>
          </a:p>
        </p:txBody>
      </p:sp>
      <p:pic>
        <p:nvPicPr>
          <p:cNvPr id="400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752600"/>
            <a:ext cx="4933950" cy="437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MNIST dataset “2”</a:t>
            </a:r>
            <a:endParaRPr lang="en-US" dirty="0"/>
          </a:p>
        </p:txBody>
      </p:sp>
      <p:pic>
        <p:nvPicPr>
          <p:cNvPr id="401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3359" y="2247900"/>
            <a:ext cx="8645841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for computing NN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Linear scan: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O(</a:t>
            </a:r>
            <a:r>
              <a:rPr lang="en-US" b="1" dirty="0" err="1" smtClean="0">
                <a:solidFill>
                  <a:schemeClr val="accent2"/>
                </a:solidFill>
              </a:rPr>
              <a:t>nd</a:t>
            </a:r>
            <a:r>
              <a:rPr lang="en-US" b="1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 time</a:t>
            </a:r>
          </a:p>
          <a:p>
            <a:endParaRPr lang="en-US" dirty="0" smtClean="0"/>
          </a:p>
          <a:p>
            <a:r>
              <a:rPr lang="en-US" dirty="0" smtClean="0"/>
              <a:t>This is pretty much all what is known for exact algorithms with theoretical guarantees</a:t>
            </a:r>
          </a:p>
          <a:p>
            <a:endParaRPr lang="en-US" dirty="0" smtClean="0"/>
          </a:p>
          <a:p>
            <a:r>
              <a:rPr lang="en-US" dirty="0" smtClean="0"/>
              <a:t>In practice:</a:t>
            </a:r>
          </a:p>
          <a:p>
            <a:pPr lvl="1"/>
            <a:r>
              <a:rPr lang="en-US" b="1" i="1" dirty="0" err="1" smtClean="0"/>
              <a:t>kd</a:t>
            </a:r>
            <a:r>
              <a:rPr lang="en-US" b="1" i="1" dirty="0" smtClean="0"/>
              <a:t>-trees</a:t>
            </a:r>
            <a:r>
              <a:rPr lang="en-US" dirty="0" smtClean="0"/>
              <a:t> work “well” in “low-medium” dimensions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Market basket matrices</a:t>
            </a:r>
          </a:p>
        </p:txBody>
      </p:sp>
      <p:pic>
        <p:nvPicPr>
          <p:cNvPr id="1188868" name="Picture 4" descr="Edittex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590803" y="2438400"/>
            <a:ext cx="3656012" cy="28193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188869" name="Text Box 5"/>
          <p:cNvSpPr txBox="1">
            <a:spLocks noChangeArrowheads="1"/>
          </p:cNvSpPr>
          <p:nvPr/>
        </p:nvSpPr>
        <p:spPr bwMode="auto">
          <a:xfrm rot="16200000">
            <a:off x="1288789" y="3085574"/>
            <a:ext cx="546625" cy="1752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  <a:cs typeface="Times New Roman" pitchFamily="18" charset="0"/>
              </a:rPr>
              <a:t>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customers</a:t>
            </a:r>
          </a:p>
        </p:txBody>
      </p:sp>
      <p:sp>
        <p:nvSpPr>
          <p:cNvPr id="1188870" name="Text Box 6"/>
          <p:cNvSpPr txBox="1">
            <a:spLocks noChangeArrowheads="1"/>
          </p:cNvSpPr>
          <p:nvPr/>
        </p:nvSpPr>
        <p:spPr bwMode="auto">
          <a:xfrm rot="16200000">
            <a:off x="3984358" y="16141"/>
            <a:ext cx="908582" cy="3924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2"/>
                </a:solidFill>
                <a:cs typeface="Times New Roman" pitchFamily="18" charset="0"/>
              </a:rPr>
              <a:t>d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products </a:t>
            </a:r>
          </a:p>
          <a:p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(e.g., milk, bread, wine, etc.)</a:t>
            </a:r>
          </a:p>
        </p:txBody>
      </p:sp>
      <p:sp>
        <p:nvSpPr>
          <p:cNvPr id="1188871" name="Text Box 7"/>
          <p:cNvSpPr txBox="1">
            <a:spLocks noChangeArrowheads="1"/>
          </p:cNvSpPr>
          <p:nvPr/>
        </p:nvSpPr>
        <p:spPr bwMode="auto">
          <a:xfrm rot="16200000">
            <a:off x="4208184" y="3060589"/>
            <a:ext cx="72763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>
            <a:spAutoFit/>
          </a:bodyPr>
          <a:lstStyle/>
          <a:p>
            <a:r>
              <a:rPr lang="en-US" b="1" dirty="0" err="1">
                <a:solidFill>
                  <a:schemeClr val="accent2"/>
                </a:solidFill>
                <a:cs typeface="Times New Roman" pitchFamily="18" charset="0"/>
              </a:rPr>
              <a:t>A</a:t>
            </a:r>
            <a:r>
              <a:rPr lang="en-US" b="1" baseline="-25000" dirty="0" err="1">
                <a:solidFill>
                  <a:schemeClr val="accent2"/>
                </a:solidFill>
                <a:cs typeface="Times New Roman" pitchFamily="18" charset="0"/>
              </a:rPr>
              <a:t>ij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= quantity of 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j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-</a:t>
            </a:r>
            <a:r>
              <a:rPr lang="en-US" dirty="0" err="1">
                <a:solidFill>
                  <a:schemeClr val="tx1"/>
                </a:solidFill>
                <a:cs typeface="Times New Roman" pitchFamily="18" charset="0"/>
              </a:rPr>
              <a:t>th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 product purchased by the </a:t>
            </a:r>
            <a:r>
              <a:rPr lang="en-US" b="1" dirty="0" err="1">
                <a:solidFill>
                  <a:schemeClr val="accent2"/>
                </a:solidFill>
                <a:cs typeface="Times New Roman" pitchFamily="18" charset="0"/>
              </a:rPr>
              <a:t>i</a:t>
            </a:r>
            <a:r>
              <a:rPr lang="en-US" dirty="0" err="1">
                <a:solidFill>
                  <a:schemeClr val="tx1"/>
                </a:solidFill>
                <a:cs typeface="Times New Roman" pitchFamily="18" charset="0"/>
              </a:rPr>
              <a:t>-th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 customer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5486400"/>
            <a:ext cx="7772400" cy="936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Find  a subset of the products that characterize customer behavior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2</a:t>
            </a:r>
            <a:r>
              <a:rPr lang="en-US" dirty="0" smtClean="0"/>
              <a:t>-dimensional </a:t>
            </a:r>
            <a:r>
              <a:rPr lang="en-US" dirty="0" err="1" smtClean="0"/>
              <a:t>kd</a:t>
            </a:r>
            <a:r>
              <a:rPr lang="en-US" dirty="0" smtClean="0"/>
              <a:t>-trees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data structure to support range queries in </a:t>
            </a:r>
            <a:r>
              <a:rPr lang="en-US" b="1" dirty="0" smtClean="0">
                <a:solidFill>
                  <a:schemeClr val="accent2"/>
                </a:solidFill>
              </a:rPr>
              <a:t>R</a:t>
            </a:r>
            <a:r>
              <a:rPr lang="en-US" b="1" baseline="30000" dirty="0" smtClean="0">
                <a:solidFill>
                  <a:schemeClr val="accent2"/>
                </a:solidFill>
              </a:rPr>
              <a:t>2</a:t>
            </a:r>
          </a:p>
          <a:p>
            <a:pPr lvl="1"/>
            <a:r>
              <a:rPr lang="en-US" dirty="0" smtClean="0"/>
              <a:t>Not the most efficient solution in theory</a:t>
            </a:r>
          </a:p>
          <a:p>
            <a:pPr lvl="1"/>
            <a:r>
              <a:rPr lang="en-US" dirty="0" smtClean="0"/>
              <a:t>Everyone uses it in practice</a:t>
            </a:r>
          </a:p>
          <a:p>
            <a:endParaRPr lang="en-US" b="1" baseline="30000" dirty="0" smtClean="0">
              <a:solidFill>
                <a:schemeClr val="accent2"/>
              </a:solidFill>
            </a:endParaRPr>
          </a:p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Preprocessing time: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O(</a:t>
            </a:r>
            <a:r>
              <a:rPr lang="en-US" b="1" dirty="0" err="1" smtClean="0">
                <a:solidFill>
                  <a:schemeClr val="accent2"/>
                </a:solidFill>
              </a:rPr>
              <a:t>nlogn</a:t>
            </a:r>
            <a:r>
              <a:rPr lang="en-US" b="1" dirty="0" smtClean="0">
                <a:solidFill>
                  <a:schemeClr val="accent2"/>
                </a:solidFill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Space complexity: </a:t>
            </a:r>
            <a:r>
              <a:rPr lang="en-US" b="1" dirty="0" smtClean="0">
                <a:solidFill>
                  <a:schemeClr val="accent2"/>
                </a:solidFill>
              </a:rPr>
              <a:t>O(n)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Query time:</a:t>
            </a:r>
            <a:r>
              <a:rPr lang="en-US" b="1" dirty="0" smtClean="0">
                <a:solidFill>
                  <a:schemeClr val="accent2"/>
                </a:solidFill>
              </a:rPr>
              <a:t> O(n</a:t>
            </a:r>
            <a:r>
              <a:rPr lang="en-US" b="1" baseline="30000" dirty="0" smtClean="0">
                <a:solidFill>
                  <a:schemeClr val="accent2"/>
                </a:solidFill>
              </a:rPr>
              <a:t>1/2</a:t>
            </a:r>
            <a:r>
              <a:rPr lang="en-US" b="1" dirty="0" smtClean="0">
                <a:solidFill>
                  <a:schemeClr val="accent2"/>
                </a:solidFill>
              </a:rPr>
              <a:t>+k)</a:t>
            </a:r>
            <a:endParaRPr lang="en-US" dirty="0" smtClean="0">
              <a:solidFill>
                <a:schemeClr val="accent2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2</a:t>
            </a:r>
            <a:r>
              <a:rPr lang="en-US" dirty="0" smtClean="0"/>
              <a:t>-dimensional </a:t>
            </a:r>
            <a:r>
              <a:rPr lang="en-US" dirty="0" err="1" smtClean="0"/>
              <a:t>kd</a:t>
            </a:r>
            <a:r>
              <a:rPr lang="en-US" dirty="0" smtClean="0"/>
              <a:t>-trees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Algorithm:</a:t>
            </a:r>
          </a:p>
          <a:p>
            <a:pPr lvl="1"/>
            <a:r>
              <a:rPr lang="en-US" sz="2400" dirty="0" smtClean="0"/>
              <a:t>Choose </a:t>
            </a:r>
            <a:r>
              <a:rPr lang="en-US" sz="2400" b="1" dirty="0" smtClean="0">
                <a:solidFill>
                  <a:schemeClr val="accent2"/>
                </a:solidFill>
              </a:rPr>
              <a:t>x</a:t>
            </a:r>
            <a:r>
              <a:rPr lang="en-US" sz="2400" dirty="0" smtClean="0"/>
              <a:t> or </a:t>
            </a:r>
            <a:r>
              <a:rPr lang="en-US" sz="2400" b="1" dirty="0" smtClean="0">
                <a:solidFill>
                  <a:schemeClr val="accent2"/>
                </a:solidFill>
              </a:rPr>
              <a:t>y</a:t>
            </a:r>
            <a:r>
              <a:rPr lang="en-US" sz="2400" dirty="0" smtClean="0"/>
              <a:t> coordinate (alternate)</a:t>
            </a:r>
          </a:p>
          <a:p>
            <a:pPr lvl="1"/>
            <a:r>
              <a:rPr lang="en-US" sz="2400" dirty="0" smtClean="0"/>
              <a:t>Choose the median of the coordinate; this defines a horizontal or vertical line</a:t>
            </a:r>
          </a:p>
          <a:p>
            <a:pPr lvl="1"/>
            <a:r>
              <a:rPr lang="en-US" sz="2400" dirty="0" err="1" smtClean="0"/>
              <a:t>Recurse</a:t>
            </a:r>
            <a:r>
              <a:rPr lang="en-US" sz="2400" dirty="0" smtClean="0"/>
              <a:t> on both sides</a:t>
            </a:r>
          </a:p>
          <a:p>
            <a:r>
              <a:rPr lang="en-US" sz="2800" dirty="0" smtClean="0"/>
              <a:t>We get a binary tree:</a:t>
            </a:r>
          </a:p>
          <a:p>
            <a:pPr lvl="1"/>
            <a:r>
              <a:rPr lang="en-US" sz="2400" dirty="0" smtClean="0"/>
              <a:t>Size </a:t>
            </a:r>
            <a:r>
              <a:rPr lang="en-US" sz="2400" b="1" dirty="0" smtClean="0">
                <a:solidFill>
                  <a:schemeClr val="accent2"/>
                </a:solidFill>
              </a:rPr>
              <a:t>O(n)</a:t>
            </a:r>
          </a:p>
          <a:p>
            <a:pPr lvl="1"/>
            <a:r>
              <a:rPr lang="en-US" sz="2400" dirty="0" smtClean="0"/>
              <a:t>Depth </a:t>
            </a:r>
            <a:r>
              <a:rPr lang="en-US" sz="2400" b="1" dirty="0" smtClean="0">
                <a:solidFill>
                  <a:schemeClr val="accent2"/>
                </a:solidFill>
              </a:rPr>
              <a:t>O(</a:t>
            </a:r>
            <a:r>
              <a:rPr lang="en-US" sz="2400" b="1" dirty="0" err="1" smtClean="0">
                <a:solidFill>
                  <a:schemeClr val="accent2"/>
                </a:solidFill>
              </a:rPr>
              <a:t>logn</a:t>
            </a:r>
            <a:r>
              <a:rPr lang="en-US" sz="2400" b="1" dirty="0" smtClean="0">
                <a:solidFill>
                  <a:schemeClr val="accent2"/>
                </a:solidFill>
              </a:rPr>
              <a:t>)</a:t>
            </a:r>
          </a:p>
          <a:p>
            <a:pPr lvl="1"/>
            <a:r>
              <a:rPr lang="en-US" sz="2400" dirty="0" smtClean="0"/>
              <a:t>Construction time </a:t>
            </a:r>
            <a:r>
              <a:rPr lang="en-US" sz="2400" b="1" dirty="0" smtClean="0">
                <a:solidFill>
                  <a:schemeClr val="accent2"/>
                </a:solidFill>
              </a:rPr>
              <a:t>O(</a:t>
            </a:r>
            <a:r>
              <a:rPr lang="en-US" sz="2400" b="1" dirty="0" err="1" smtClean="0">
                <a:solidFill>
                  <a:schemeClr val="accent2"/>
                </a:solidFill>
              </a:rPr>
              <a:t>nlogn</a:t>
            </a:r>
            <a:r>
              <a:rPr lang="en-US" sz="2400" b="1" dirty="0" smtClean="0">
                <a:solidFill>
                  <a:schemeClr val="accent2"/>
                </a:solidFill>
              </a:rPr>
              <a:t>)</a:t>
            </a:r>
            <a:endParaRPr lang="en-US" sz="2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of </a:t>
            </a:r>
            <a:r>
              <a:rPr lang="en-US" dirty="0" err="1" smtClean="0"/>
              <a:t>kd</a:t>
            </a:r>
            <a:r>
              <a:rPr lang="en-US" dirty="0" smtClean="0"/>
              <a:t>-trees</a:t>
            </a:r>
            <a:endParaRPr lang="en-US" dirty="0"/>
          </a:p>
        </p:txBody>
      </p:sp>
      <p:pic>
        <p:nvPicPr>
          <p:cNvPr id="391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981200"/>
            <a:ext cx="5029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of </a:t>
            </a:r>
            <a:r>
              <a:rPr lang="en-US" dirty="0" err="1" smtClean="0"/>
              <a:t>kd</a:t>
            </a:r>
            <a:r>
              <a:rPr lang="en-US" dirty="0" smtClean="0"/>
              <a:t>-trees</a:t>
            </a:r>
            <a:endParaRPr lang="en-US" dirty="0"/>
          </a:p>
        </p:txBody>
      </p:sp>
      <p:pic>
        <p:nvPicPr>
          <p:cNvPr id="393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690688"/>
            <a:ext cx="464820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of </a:t>
            </a:r>
            <a:r>
              <a:rPr lang="en-US" dirty="0" err="1" smtClean="0"/>
              <a:t>kd</a:t>
            </a:r>
            <a:r>
              <a:rPr lang="en-US" dirty="0" smtClean="0"/>
              <a:t>-trees</a:t>
            </a:r>
            <a:endParaRPr lang="en-US" dirty="0"/>
          </a:p>
        </p:txBody>
      </p:sp>
      <p:pic>
        <p:nvPicPr>
          <p:cNvPr id="394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676400"/>
            <a:ext cx="4686300" cy="431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of </a:t>
            </a:r>
            <a:r>
              <a:rPr lang="en-US" dirty="0" err="1" smtClean="0"/>
              <a:t>kd</a:t>
            </a:r>
            <a:r>
              <a:rPr lang="en-US" dirty="0" smtClean="0"/>
              <a:t>-trees</a:t>
            </a:r>
            <a:endParaRPr lang="en-US" dirty="0"/>
          </a:p>
        </p:txBody>
      </p:sp>
      <p:pic>
        <p:nvPicPr>
          <p:cNvPr id="395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752600"/>
            <a:ext cx="4848225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of </a:t>
            </a:r>
            <a:r>
              <a:rPr lang="en-US" dirty="0" err="1" smtClean="0"/>
              <a:t>kd</a:t>
            </a:r>
            <a:r>
              <a:rPr lang="en-US" dirty="0" smtClean="0"/>
              <a:t>-trees</a:t>
            </a:r>
            <a:endParaRPr lang="en-US" dirty="0"/>
          </a:p>
        </p:txBody>
      </p:sp>
      <p:pic>
        <p:nvPicPr>
          <p:cNvPr id="396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38401" y="1752600"/>
            <a:ext cx="4572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complete </a:t>
            </a:r>
            <a:r>
              <a:rPr lang="en-US" dirty="0" err="1" smtClean="0"/>
              <a:t>kd</a:t>
            </a:r>
            <a:r>
              <a:rPr lang="en-US" dirty="0" smtClean="0"/>
              <a:t>-tree</a:t>
            </a:r>
            <a:endParaRPr lang="en-US" dirty="0"/>
          </a:p>
        </p:txBody>
      </p:sp>
      <p:pic>
        <p:nvPicPr>
          <p:cNvPr id="397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53000" y="2489878"/>
            <a:ext cx="3733800" cy="3021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590800"/>
            <a:ext cx="3200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 of node </a:t>
            </a:r>
            <a:r>
              <a:rPr lang="en-US" b="1" dirty="0" smtClean="0">
                <a:solidFill>
                  <a:schemeClr val="accent2"/>
                </a:solidFill>
              </a:rPr>
              <a:t>v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398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752600"/>
            <a:ext cx="6400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219200" y="5562600"/>
            <a:ext cx="7086600" cy="81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Region(v) </a:t>
            </a:r>
            <a:r>
              <a:rPr lang="en-US" sz="2400" dirty="0" smtClean="0">
                <a:solidFill>
                  <a:schemeClr val="tx1"/>
                </a:solidFill>
              </a:rPr>
              <a:t>: the </a:t>
            </a:r>
            <a:r>
              <a:rPr lang="en-US" sz="2400" dirty="0" err="1" smtClean="0">
                <a:solidFill>
                  <a:schemeClr val="tx1"/>
                </a:solidFill>
              </a:rPr>
              <a:t>subtree</a:t>
            </a:r>
            <a:r>
              <a:rPr lang="en-US" sz="2400" dirty="0" smtClean="0">
                <a:solidFill>
                  <a:schemeClr val="tx1"/>
                </a:solidFill>
              </a:rPr>
              <a:t> rooted at v stores the points in black dots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in </a:t>
            </a:r>
            <a:r>
              <a:rPr lang="en-US" dirty="0" err="1" smtClean="0"/>
              <a:t>kd</a:t>
            </a:r>
            <a:r>
              <a:rPr lang="en-US" dirty="0" smtClean="0"/>
              <a:t>-trees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Range-searching in </a:t>
            </a:r>
            <a:r>
              <a:rPr lang="en-US" b="1" dirty="0" smtClean="0">
                <a:solidFill>
                  <a:schemeClr val="accent2"/>
                </a:solidFill>
              </a:rPr>
              <a:t>2-d</a:t>
            </a:r>
          </a:p>
          <a:p>
            <a:pPr lvl="1"/>
            <a:r>
              <a:rPr lang="en-US" dirty="0" smtClean="0"/>
              <a:t>Given a set of </a:t>
            </a:r>
            <a:r>
              <a:rPr lang="en-US" b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/>
              <a:t> points, build a data structure that for any query rectangle </a:t>
            </a:r>
            <a:r>
              <a:rPr lang="en-US" b="1" dirty="0" smtClean="0">
                <a:solidFill>
                  <a:schemeClr val="accent2"/>
                </a:solidFill>
              </a:rPr>
              <a:t>R</a:t>
            </a:r>
            <a:r>
              <a:rPr lang="en-US" dirty="0" smtClean="0"/>
              <a:t> reports all point in </a:t>
            </a:r>
            <a:r>
              <a:rPr lang="en-US" b="1" dirty="0" smtClean="0">
                <a:solidFill>
                  <a:schemeClr val="accent2"/>
                </a:solidFill>
              </a:rPr>
              <a:t>R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Social-network matrices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188868" name="Picture 4" descr="Edittex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362200" y="2286000"/>
            <a:ext cx="4265612" cy="297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188869" name="Text Box 5"/>
          <p:cNvSpPr txBox="1">
            <a:spLocks noChangeArrowheads="1"/>
          </p:cNvSpPr>
          <p:nvPr/>
        </p:nvSpPr>
        <p:spPr bwMode="auto">
          <a:xfrm rot="16200000">
            <a:off x="1290374" y="2628375"/>
            <a:ext cx="546625" cy="1752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  <a:cs typeface="Times New Roman" pitchFamily="18" charset="0"/>
              </a:rPr>
              <a:t>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users</a:t>
            </a:r>
            <a:endParaRPr lang="en-US" sz="2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188870" name="Text Box 6"/>
          <p:cNvSpPr txBox="1">
            <a:spLocks noChangeArrowheads="1"/>
          </p:cNvSpPr>
          <p:nvPr/>
        </p:nvSpPr>
        <p:spPr bwMode="auto">
          <a:xfrm rot="16200000">
            <a:off x="4060558" y="21958"/>
            <a:ext cx="908582" cy="3924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2"/>
                </a:solidFill>
                <a:cs typeface="Times New Roman" pitchFamily="18" charset="0"/>
              </a:rPr>
              <a:t>d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groups </a:t>
            </a:r>
            <a:endParaRPr lang="en-US" sz="2400" dirty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(e.g.,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BU group, opera, 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etc.)</a:t>
            </a:r>
          </a:p>
        </p:txBody>
      </p:sp>
      <p:sp>
        <p:nvSpPr>
          <p:cNvPr id="1188871" name="Text Box 7"/>
          <p:cNvSpPr txBox="1">
            <a:spLocks noChangeArrowheads="1"/>
          </p:cNvSpPr>
          <p:nvPr/>
        </p:nvSpPr>
        <p:spPr bwMode="auto">
          <a:xfrm rot="16200000">
            <a:off x="4079608" y="2708008"/>
            <a:ext cx="908582" cy="3733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>
            <a:spAutoFit/>
          </a:bodyPr>
          <a:lstStyle/>
          <a:p>
            <a:r>
              <a:rPr lang="en-US" sz="2400" b="1" dirty="0" err="1">
                <a:solidFill>
                  <a:schemeClr val="accent2"/>
                </a:solidFill>
                <a:cs typeface="Times New Roman" pitchFamily="18" charset="0"/>
              </a:rPr>
              <a:t>A</a:t>
            </a:r>
            <a:r>
              <a:rPr lang="en-US" sz="2400" b="1" baseline="-25000" dirty="0" err="1">
                <a:solidFill>
                  <a:schemeClr val="accent2"/>
                </a:solidFill>
                <a:cs typeface="Times New Roman" pitchFamily="18" charset="0"/>
              </a:rPr>
              <a:t>ij</a:t>
            </a:r>
            <a:r>
              <a:rPr lang="en-US" sz="2400" b="1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=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partiticipation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of the </a:t>
            </a:r>
            <a:r>
              <a:rPr lang="en-US" sz="2400" b="1" dirty="0" err="1" smtClean="0">
                <a:solidFill>
                  <a:schemeClr val="accent2"/>
                </a:solidFill>
                <a:cs typeface="Times New Roman" pitchFamily="18" charset="0"/>
              </a:rPr>
              <a:t>i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-th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user in the  </a:t>
            </a:r>
            <a:r>
              <a:rPr lang="en-US" sz="2400" b="1" dirty="0">
                <a:solidFill>
                  <a:schemeClr val="accent2"/>
                </a:solidFill>
                <a:cs typeface="Times New Roman" pitchFamily="18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-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th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group</a:t>
            </a:r>
            <a:endParaRPr lang="en-US" sz="2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5486400"/>
            <a:ext cx="7772400" cy="936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Find  a subset of the groups that accurately clusters social-network users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kd</a:t>
            </a:r>
            <a:r>
              <a:rPr lang="en-US" dirty="0" smtClean="0"/>
              <a:t>-tree: range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Recursive procedure starting from </a:t>
            </a:r>
            <a:r>
              <a:rPr lang="en-US" b="1" dirty="0" smtClean="0">
                <a:solidFill>
                  <a:schemeClr val="accent2"/>
                </a:solidFill>
              </a:rPr>
              <a:t>v = root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Search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(</a:t>
            </a:r>
            <a:r>
              <a:rPr lang="en-US" b="1" dirty="0" err="1" smtClean="0">
                <a:solidFill>
                  <a:schemeClr val="accent2"/>
                </a:solidFill>
              </a:rPr>
              <a:t>v,R</a:t>
            </a:r>
            <a:r>
              <a:rPr lang="en-US" b="1" dirty="0" smtClean="0">
                <a:solidFill>
                  <a:schemeClr val="accent2"/>
                </a:solidFill>
              </a:rPr>
              <a:t>)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solidFill>
                  <a:schemeClr val="accent2"/>
                </a:solidFill>
              </a:rPr>
              <a:t>v</a:t>
            </a:r>
            <a:r>
              <a:rPr lang="en-US" dirty="0" smtClean="0"/>
              <a:t> is a leaf, then report the point stored in </a:t>
            </a:r>
            <a:r>
              <a:rPr lang="en-US" b="1" dirty="0" smtClean="0">
                <a:solidFill>
                  <a:schemeClr val="accent2"/>
                </a:solidFill>
              </a:rPr>
              <a:t>v</a:t>
            </a:r>
            <a:r>
              <a:rPr lang="en-US" dirty="0" smtClean="0"/>
              <a:t> if it lies in </a:t>
            </a:r>
            <a:r>
              <a:rPr lang="en-US" b="1" dirty="0" smtClean="0">
                <a:solidFill>
                  <a:schemeClr val="accent2"/>
                </a:solidFill>
              </a:rPr>
              <a:t>R</a:t>
            </a:r>
          </a:p>
          <a:p>
            <a:pPr lvl="1"/>
            <a:r>
              <a:rPr lang="en-US" dirty="0" smtClean="0"/>
              <a:t>Otherwise, if </a:t>
            </a:r>
            <a:r>
              <a:rPr lang="en-US" b="1" dirty="0" err="1" smtClean="0">
                <a:solidFill>
                  <a:schemeClr val="accent2"/>
                </a:solidFill>
              </a:rPr>
              <a:t>Reg</a:t>
            </a:r>
            <a:r>
              <a:rPr lang="en-US" b="1" dirty="0" smtClean="0">
                <a:solidFill>
                  <a:schemeClr val="accent2"/>
                </a:solidFill>
              </a:rPr>
              <a:t>(v)</a:t>
            </a:r>
            <a:r>
              <a:rPr lang="en-US" dirty="0" smtClean="0"/>
              <a:t> is contained in </a:t>
            </a:r>
            <a:r>
              <a:rPr lang="en-US" b="1" dirty="0" smtClean="0">
                <a:solidFill>
                  <a:schemeClr val="accent2"/>
                </a:solidFill>
              </a:rPr>
              <a:t>R</a:t>
            </a:r>
            <a:r>
              <a:rPr lang="en-US" dirty="0" smtClean="0"/>
              <a:t>, report all points in the </a:t>
            </a:r>
            <a:r>
              <a:rPr lang="en-US" b="1" dirty="0" err="1" smtClean="0">
                <a:solidFill>
                  <a:schemeClr val="accent2"/>
                </a:solidFill>
              </a:rPr>
              <a:t>subtree</a:t>
            </a:r>
            <a:r>
              <a:rPr lang="en-US" b="1" dirty="0" smtClean="0">
                <a:solidFill>
                  <a:schemeClr val="accent2"/>
                </a:solidFill>
              </a:rPr>
              <a:t>(v)</a:t>
            </a:r>
          </a:p>
          <a:p>
            <a:pPr lvl="1"/>
            <a:r>
              <a:rPr lang="en-US" dirty="0" smtClean="0"/>
              <a:t>Otherwise:</a:t>
            </a:r>
          </a:p>
          <a:p>
            <a:pPr lvl="2"/>
            <a:r>
              <a:rPr lang="en-US" dirty="0" smtClean="0"/>
              <a:t>If </a:t>
            </a:r>
            <a:r>
              <a:rPr lang="en-US" b="1" dirty="0" err="1" smtClean="0">
                <a:solidFill>
                  <a:schemeClr val="accent2"/>
                </a:solidFill>
              </a:rPr>
              <a:t>Reg</a:t>
            </a:r>
            <a:r>
              <a:rPr lang="en-US" b="1" dirty="0" smtClean="0">
                <a:solidFill>
                  <a:schemeClr val="accent2"/>
                </a:solidFill>
              </a:rPr>
              <a:t>(left(v)) </a:t>
            </a:r>
            <a:r>
              <a:rPr lang="en-US" dirty="0" smtClean="0"/>
              <a:t>intersects </a:t>
            </a:r>
            <a:r>
              <a:rPr lang="en-US" b="1" dirty="0" smtClean="0">
                <a:solidFill>
                  <a:schemeClr val="accent2"/>
                </a:solidFill>
              </a:rPr>
              <a:t>R</a:t>
            </a:r>
            <a:r>
              <a:rPr lang="en-US" dirty="0" smtClean="0"/>
              <a:t>, then </a:t>
            </a:r>
            <a:r>
              <a:rPr lang="en-US" b="1" dirty="0" smtClean="0">
                <a:solidFill>
                  <a:srgbClr val="FF0000"/>
                </a:solidFill>
              </a:rPr>
              <a:t>Search</a:t>
            </a:r>
            <a:r>
              <a:rPr lang="en-US" b="1" dirty="0" smtClean="0">
                <a:solidFill>
                  <a:schemeClr val="accent2"/>
                </a:solidFill>
              </a:rPr>
              <a:t>(left(v),R)</a:t>
            </a:r>
          </a:p>
          <a:p>
            <a:pPr lvl="2"/>
            <a:r>
              <a:rPr lang="en-US" dirty="0" smtClean="0"/>
              <a:t>If </a:t>
            </a:r>
            <a:r>
              <a:rPr lang="en-US" b="1" dirty="0" err="1" smtClean="0">
                <a:solidFill>
                  <a:schemeClr val="accent2"/>
                </a:solidFill>
              </a:rPr>
              <a:t>Reg</a:t>
            </a:r>
            <a:r>
              <a:rPr lang="en-US" b="1" dirty="0" smtClean="0">
                <a:solidFill>
                  <a:schemeClr val="accent2"/>
                </a:solidFill>
              </a:rPr>
              <a:t>(right(v)) </a:t>
            </a:r>
            <a:r>
              <a:rPr lang="en-US" dirty="0" smtClean="0"/>
              <a:t>intersects </a:t>
            </a:r>
            <a:r>
              <a:rPr lang="en-US" b="1" dirty="0" smtClean="0">
                <a:solidFill>
                  <a:schemeClr val="accent2"/>
                </a:solidFill>
              </a:rPr>
              <a:t>R</a:t>
            </a:r>
            <a:r>
              <a:rPr lang="en-US" dirty="0" smtClean="0"/>
              <a:t>, then </a:t>
            </a:r>
            <a:r>
              <a:rPr lang="en-US" b="1" dirty="0" smtClean="0">
                <a:solidFill>
                  <a:srgbClr val="FF0000"/>
                </a:solidFill>
              </a:rPr>
              <a:t>Search</a:t>
            </a:r>
            <a:r>
              <a:rPr lang="en-US" b="1" dirty="0" smtClean="0">
                <a:solidFill>
                  <a:schemeClr val="accent2"/>
                </a:solidFill>
              </a:rPr>
              <a:t>(right(v),R)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time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399" cy="4524375"/>
          </a:xfrm>
        </p:spPr>
        <p:txBody>
          <a:bodyPr/>
          <a:lstStyle/>
          <a:p>
            <a:r>
              <a:rPr lang="en-US" sz="2400" dirty="0" smtClean="0"/>
              <a:t>We will show that </a:t>
            </a:r>
            <a:r>
              <a:rPr lang="en-US" sz="2400" b="1" dirty="0" smtClean="0">
                <a:solidFill>
                  <a:srgbClr val="FF0000"/>
                </a:solidFill>
              </a:rPr>
              <a:t>Search</a:t>
            </a:r>
            <a:r>
              <a:rPr lang="en-US" sz="2400" dirty="0" smtClean="0"/>
              <a:t> takes at most </a:t>
            </a:r>
            <a:r>
              <a:rPr lang="en-US" sz="2400" b="1" dirty="0" smtClean="0">
                <a:solidFill>
                  <a:schemeClr val="accent2"/>
                </a:solidFill>
              </a:rPr>
              <a:t>O(n</a:t>
            </a:r>
            <a:r>
              <a:rPr lang="en-US" sz="2400" b="1" baseline="30000" dirty="0" smtClean="0">
                <a:solidFill>
                  <a:schemeClr val="accent2"/>
                </a:solidFill>
              </a:rPr>
              <a:t>1/2</a:t>
            </a:r>
            <a:r>
              <a:rPr lang="en-US" sz="2400" b="1" dirty="0" smtClean="0">
                <a:solidFill>
                  <a:schemeClr val="accent2"/>
                </a:solidFill>
              </a:rPr>
              <a:t>+P) </a:t>
            </a:r>
            <a:r>
              <a:rPr lang="en-US" sz="2400" dirty="0" smtClean="0"/>
              <a:t>time, where </a:t>
            </a:r>
            <a:r>
              <a:rPr lang="en-US" sz="2400" b="1" dirty="0" smtClean="0">
                <a:solidFill>
                  <a:schemeClr val="accent2"/>
                </a:solidFill>
              </a:rPr>
              <a:t>P </a:t>
            </a:r>
            <a:r>
              <a:rPr lang="en-US" sz="2400" dirty="0" smtClean="0"/>
              <a:t>is the number of reported points</a:t>
            </a:r>
          </a:p>
          <a:p>
            <a:pPr lvl="1"/>
            <a:r>
              <a:rPr lang="en-US" sz="2200" dirty="0" smtClean="0"/>
              <a:t>The total time needed to report all points in all sub-trees is </a:t>
            </a:r>
            <a:r>
              <a:rPr lang="en-US" sz="2200" b="1" dirty="0" smtClean="0">
                <a:solidFill>
                  <a:schemeClr val="accent2"/>
                </a:solidFill>
              </a:rPr>
              <a:t>O(P)</a:t>
            </a:r>
          </a:p>
          <a:p>
            <a:pPr lvl="1"/>
            <a:r>
              <a:rPr lang="en-US" sz="2200" dirty="0" smtClean="0"/>
              <a:t>We just need to bound the number of nodes </a:t>
            </a:r>
            <a:r>
              <a:rPr lang="en-US" sz="2200" b="1" dirty="0" smtClean="0">
                <a:solidFill>
                  <a:schemeClr val="accent2"/>
                </a:solidFill>
              </a:rPr>
              <a:t>v </a:t>
            </a:r>
            <a:r>
              <a:rPr lang="en-US" sz="2200" dirty="0" smtClean="0"/>
              <a:t>such that </a:t>
            </a:r>
            <a:r>
              <a:rPr lang="en-US" sz="2200" b="1" dirty="0" smtClean="0">
                <a:solidFill>
                  <a:schemeClr val="accent2"/>
                </a:solidFill>
              </a:rPr>
              <a:t>region(v)</a:t>
            </a:r>
            <a:r>
              <a:rPr lang="en-US" sz="2200" dirty="0" smtClean="0"/>
              <a:t> intersects </a:t>
            </a:r>
            <a:r>
              <a:rPr lang="en-US" sz="2200" b="1" dirty="0" smtClean="0">
                <a:solidFill>
                  <a:schemeClr val="accent2"/>
                </a:solidFill>
              </a:rPr>
              <a:t>R</a:t>
            </a:r>
            <a:r>
              <a:rPr lang="en-US" sz="2200" dirty="0" smtClean="0"/>
              <a:t> but is not contained in </a:t>
            </a:r>
            <a:r>
              <a:rPr lang="en-US" sz="2200" b="1" dirty="0" smtClean="0">
                <a:solidFill>
                  <a:schemeClr val="accent2"/>
                </a:solidFill>
              </a:rPr>
              <a:t>R</a:t>
            </a:r>
            <a:r>
              <a:rPr lang="en-US" sz="2200" dirty="0" smtClean="0"/>
              <a:t> (i.e., boundary of R intersects the boundary of </a:t>
            </a:r>
            <a:r>
              <a:rPr lang="en-US" sz="2200" b="1" dirty="0" smtClean="0">
                <a:solidFill>
                  <a:schemeClr val="accent2"/>
                </a:solidFill>
              </a:rPr>
              <a:t>region(v)</a:t>
            </a:r>
            <a:r>
              <a:rPr lang="en-US" sz="2200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sz="2200" b="1" i="1" dirty="0" smtClean="0"/>
              <a:t>gross overestimation</a:t>
            </a:r>
            <a:r>
              <a:rPr lang="en-US" sz="2200" dirty="0" smtClean="0"/>
              <a:t>: bound the number of </a:t>
            </a:r>
            <a:r>
              <a:rPr lang="en-US" sz="2200" b="1" dirty="0" smtClean="0">
                <a:solidFill>
                  <a:schemeClr val="accent2"/>
                </a:solidFill>
              </a:rPr>
              <a:t>region(v) </a:t>
            </a:r>
            <a:r>
              <a:rPr lang="en-US" sz="2200" dirty="0" smtClean="0"/>
              <a:t>which are crossed by any of the </a:t>
            </a:r>
            <a:r>
              <a:rPr lang="en-US" sz="2200" b="1" dirty="0" smtClean="0">
                <a:solidFill>
                  <a:schemeClr val="accent2"/>
                </a:solidFill>
              </a:rPr>
              <a:t>4</a:t>
            </a:r>
            <a:r>
              <a:rPr lang="en-US" sz="2200" dirty="0" smtClean="0"/>
              <a:t> horizontal/vertical lines</a:t>
            </a:r>
            <a:endParaRPr lang="en-US" sz="2200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6019800" y="2209800"/>
            <a:ext cx="2971800" cy="158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6096000" y="3352800"/>
            <a:ext cx="2971800" cy="158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 flipH="1" flipV="1">
            <a:off x="5297488" y="2933700"/>
            <a:ext cx="2970212" cy="158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rot="5400000" flipH="1" flipV="1">
            <a:off x="6897688" y="2932112"/>
            <a:ext cx="2970212" cy="158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6781800" y="2209800"/>
            <a:ext cx="1600200" cy="1143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itchFamily="3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time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b="1" dirty="0" smtClean="0">
                <a:solidFill>
                  <a:schemeClr val="accent2"/>
                </a:solidFill>
              </a:rPr>
              <a:t>Q(n):</a:t>
            </a:r>
            <a:r>
              <a:rPr lang="en-US" sz="2200" dirty="0" smtClean="0"/>
              <a:t> max number of regions in an n-point </a:t>
            </a:r>
            <a:r>
              <a:rPr lang="en-US" sz="2200" dirty="0" err="1" smtClean="0"/>
              <a:t>kd</a:t>
            </a:r>
            <a:r>
              <a:rPr lang="en-US" sz="2200" dirty="0" smtClean="0"/>
              <a:t>-tree intersecting a (say, vertical) line?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If  </a:t>
            </a:r>
            <a:r>
              <a:rPr lang="en-US" sz="2200" b="1" dirty="0" smtClean="0">
                <a:solidFill>
                  <a:schemeClr val="accent2"/>
                </a:solidFill>
              </a:rPr>
              <a:t>ℓ</a:t>
            </a:r>
            <a:r>
              <a:rPr lang="en-US" sz="2200" dirty="0" smtClean="0"/>
              <a:t> intersects </a:t>
            </a:r>
            <a:r>
              <a:rPr lang="en-US" sz="2200" b="1" dirty="0" smtClean="0">
                <a:solidFill>
                  <a:schemeClr val="accent2"/>
                </a:solidFill>
              </a:rPr>
              <a:t>region(v) </a:t>
            </a:r>
            <a:r>
              <a:rPr lang="en-US" sz="2200" dirty="0" smtClean="0"/>
              <a:t>(due to vertical line splitting), then after two  levels it intersects </a:t>
            </a:r>
            <a:r>
              <a:rPr lang="en-US" sz="2200" b="1" dirty="0" smtClean="0">
                <a:solidFill>
                  <a:schemeClr val="accent2"/>
                </a:solidFill>
              </a:rPr>
              <a:t>2</a:t>
            </a:r>
            <a:r>
              <a:rPr lang="en-US" sz="2200" dirty="0" smtClean="0"/>
              <a:t> regions (due to 2 vertical splitting lines)</a:t>
            </a:r>
          </a:p>
          <a:p>
            <a:r>
              <a:rPr lang="en-US" sz="2200" dirty="0" smtClean="0"/>
              <a:t>The number of regions intersecting </a:t>
            </a:r>
            <a:r>
              <a:rPr lang="en-US" sz="2200" b="1" dirty="0" smtClean="0">
                <a:solidFill>
                  <a:schemeClr val="accent2"/>
                </a:solidFill>
              </a:rPr>
              <a:t>ℓ</a:t>
            </a:r>
            <a:r>
              <a:rPr lang="en-US" sz="2200" dirty="0" smtClean="0"/>
              <a:t> is </a:t>
            </a:r>
            <a:r>
              <a:rPr lang="en-US" sz="2200" b="1" dirty="0" smtClean="0">
                <a:solidFill>
                  <a:schemeClr val="accent2"/>
                </a:solidFill>
              </a:rPr>
              <a:t>Q(n)=2+2Q(n/4) </a:t>
            </a:r>
            <a:r>
              <a:rPr lang="en-US" sz="2200" dirty="0" smtClean="0">
                <a:sym typeface="Wingdings" pitchFamily="2" charset="2"/>
              </a:rPr>
              <a:t> </a:t>
            </a:r>
            <a:r>
              <a:rPr lang="en-US" sz="2200" b="1" dirty="0" smtClean="0">
                <a:solidFill>
                  <a:schemeClr val="accent2"/>
                </a:solidFill>
                <a:sym typeface="Wingdings" pitchFamily="2" charset="2"/>
              </a:rPr>
              <a:t>Q(n)=(n</a:t>
            </a:r>
            <a:r>
              <a:rPr lang="en-US" sz="2200" b="1" baseline="30000" dirty="0" smtClean="0">
                <a:solidFill>
                  <a:schemeClr val="accent2"/>
                </a:solidFill>
                <a:sym typeface="Wingdings" pitchFamily="2" charset="2"/>
              </a:rPr>
              <a:t>1/2</a:t>
            </a:r>
            <a:r>
              <a:rPr lang="en-US" sz="2200" b="1" dirty="0" smtClean="0">
                <a:solidFill>
                  <a:schemeClr val="accent2"/>
                </a:solidFill>
                <a:sym typeface="Wingdings" pitchFamily="2" charset="2"/>
              </a:rPr>
              <a:t>)</a:t>
            </a:r>
            <a:endParaRPr lang="en-US" sz="2200" b="1" dirty="0" smtClean="0">
              <a:solidFill>
                <a:schemeClr val="accent2"/>
              </a:solidFill>
            </a:endParaRPr>
          </a:p>
        </p:txBody>
      </p:sp>
      <p:pic>
        <p:nvPicPr>
          <p:cNvPr id="399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2057400"/>
            <a:ext cx="4557712" cy="245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d</a:t>
            </a:r>
            <a:r>
              <a:rPr lang="en-US" dirty="0" smtClean="0"/>
              <a:t>-dimensional </a:t>
            </a:r>
            <a:r>
              <a:rPr lang="en-US" dirty="0" err="1" smtClean="0"/>
              <a:t>kd</a:t>
            </a:r>
            <a:r>
              <a:rPr lang="en-US" dirty="0" smtClean="0"/>
              <a:t>-trees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data structure to support range queries in </a:t>
            </a:r>
            <a:r>
              <a:rPr lang="en-US" sz="2800" b="1" dirty="0" smtClean="0">
                <a:solidFill>
                  <a:schemeClr val="accent2"/>
                </a:solidFill>
              </a:rPr>
              <a:t>R</a:t>
            </a:r>
            <a:r>
              <a:rPr lang="en-US" sz="2800" b="1" baseline="30000" dirty="0" smtClean="0">
                <a:solidFill>
                  <a:schemeClr val="accent2"/>
                </a:solidFill>
              </a:rPr>
              <a:t>d</a:t>
            </a:r>
          </a:p>
          <a:p>
            <a:endParaRPr lang="en-US" sz="2800" dirty="0" smtClean="0">
              <a:solidFill>
                <a:schemeClr val="accent2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Preprocessing time: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O(</a:t>
            </a:r>
            <a:r>
              <a:rPr lang="en-US" sz="2800" b="1" dirty="0" err="1" smtClean="0">
                <a:solidFill>
                  <a:schemeClr val="accent2"/>
                </a:solidFill>
              </a:rPr>
              <a:t>nlogn</a:t>
            </a:r>
            <a:r>
              <a:rPr lang="en-US" sz="2800" b="1" dirty="0" smtClean="0">
                <a:solidFill>
                  <a:schemeClr val="accent2"/>
                </a:solidFill>
              </a:rPr>
              <a:t>)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Space complexity: </a:t>
            </a:r>
            <a:r>
              <a:rPr lang="en-US" sz="2800" b="1" dirty="0" smtClean="0">
                <a:solidFill>
                  <a:schemeClr val="accent2"/>
                </a:solidFill>
              </a:rPr>
              <a:t>O(n)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Query time:</a:t>
            </a:r>
            <a:r>
              <a:rPr lang="en-US" sz="2800" b="1" dirty="0" smtClean="0">
                <a:solidFill>
                  <a:schemeClr val="accent2"/>
                </a:solidFill>
              </a:rPr>
              <a:t> O(n</a:t>
            </a:r>
            <a:r>
              <a:rPr lang="en-US" sz="2800" b="1" baseline="30000" dirty="0" smtClean="0">
                <a:solidFill>
                  <a:schemeClr val="accent2"/>
                </a:solidFill>
              </a:rPr>
              <a:t>1-1/</a:t>
            </a:r>
            <a:r>
              <a:rPr lang="en-US" sz="2800" b="1" baseline="30000" dirty="0" err="1" smtClean="0">
                <a:solidFill>
                  <a:schemeClr val="accent2"/>
                </a:solidFill>
              </a:rPr>
              <a:t>d</a:t>
            </a:r>
            <a:r>
              <a:rPr lang="en-US" sz="2800" b="1" dirty="0" err="1" smtClean="0">
                <a:solidFill>
                  <a:schemeClr val="accent2"/>
                </a:solidFill>
              </a:rPr>
              <a:t>+k</a:t>
            </a:r>
            <a:r>
              <a:rPr lang="en-US" sz="2800" b="1" dirty="0" smtClean="0">
                <a:solidFill>
                  <a:schemeClr val="accent2"/>
                </a:solidFill>
              </a:rPr>
              <a:t>)</a:t>
            </a:r>
            <a:endParaRPr lang="en-US" sz="2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of the </a:t>
            </a:r>
            <a:r>
              <a:rPr lang="en-US" b="1" dirty="0" smtClean="0">
                <a:solidFill>
                  <a:schemeClr val="accent2"/>
                </a:solidFill>
              </a:rPr>
              <a:t>d</a:t>
            </a:r>
            <a:r>
              <a:rPr lang="en-US" dirty="0" smtClean="0"/>
              <a:t>-dimensional </a:t>
            </a:r>
            <a:r>
              <a:rPr lang="en-US" dirty="0" err="1" smtClean="0"/>
              <a:t>kd</a:t>
            </a:r>
            <a:r>
              <a:rPr lang="en-US" dirty="0" smtClean="0"/>
              <a:t>-trees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construction algorithm is similar as in </a:t>
            </a:r>
            <a:r>
              <a:rPr lang="en-US" sz="2800" b="1" dirty="0" smtClean="0">
                <a:solidFill>
                  <a:schemeClr val="accent2"/>
                </a:solidFill>
              </a:rPr>
              <a:t>2-d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At the root we split the set of points into two subsets of same size by a </a:t>
            </a:r>
            <a:r>
              <a:rPr lang="en-US" sz="2800" dirty="0" err="1" smtClean="0">
                <a:solidFill>
                  <a:schemeClr val="tx1"/>
                </a:solidFill>
              </a:rPr>
              <a:t>hyperplane</a:t>
            </a:r>
            <a:r>
              <a:rPr lang="en-US" sz="2800" dirty="0" smtClean="0">
                <a:solidFill>
                  <a:schemeClr val="tx1"/>
                </a:solidFill>
              </a:rPr>
              <a:t> vertical to </a:t>
            </a:r>
            <a:r>
              <a:rPr lang="en-US" sz="2800" b="1" dirty="0" smtClean="0">
                <a:solidFill>
                  <a:schemeClr val="accent2"/>
                </a:solidFill>
              </a:rPr>
              <a:t>x</a:t>
            </a:r>
            <a:r>
              <a:rPr lang="en-US" sz="28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sz="2800" dirty="0" smtClean="0">
                <a:solidFill>
                  <a:schemeClr val="tx1"/>
                </a:solidFill>
              </a:rPr>
              <a:t>-axis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At the children of the root, the partition is based on the second coordinate: </a:t>
            </a:r>
            <a:r>
              <a:rPr lang="en-US" sz="2800" b="1" dirty="0" smtClean="0">
                <a:solidFill>
                  <a:schemeClr val="accent2"/>
                </a:solidFill>
              </a:rPr>
              <a:t>x</a:t>
            </a:r>
            <a:r>
              <a:rPr lang="en-US" sz="2800" b="1" baseline="-25000" dirty="0" smtClean="0">
                <a:solidFill>
                  <a:schemeClr val="accent2"/>
                </a:solidFill>
              </a:rPr>
              <a:t>2</a:t>
            </a:r>
            <a:r>
              <a:rPr lang="en-US" sz="2800" dirty="0" smtClean="0">
                <a:solidFill>
                  <a:schemeClr val="tx1"/>
                </a:solidFill>
              </a:rPr>
              <a:t>-coordinate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At depth </a:t>
            </a:r>
            <a:r>
              <a:rPr lang="en-US" sz="2800" b="1" dirty="0" smtClean="0">
                <a:solidFill>
                  <a:schemeClr val="accent2"/>
                </a:solidFill>
              </a:rPr>
              <a:t>d</a:t>
            </a:r>
            <a:r>
              <a:rPr lang="en-US" sz="2800" dirty="0" smtClean="0">
                <a:solidFill>
                  <a:schemeClr val="tx1"/>
                </a:solidFill>
              </a:rPr>
              <a:t>, we start all over again by partitioning on the first coordinate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The recursion stops until there is only one point left, which is stored as a leaf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Document matrices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188868" name="Picture 4" descr="Edittex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590802" y="2362200"/>
            <a:ext cx="4190997" cy="2895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188869" name="Text Box 5"/>
          <p:cNvSpPr txBox="1">
            <a:spLocks noChangeArrowheads="1"/>
          </p:cNvSpPr>
          <p:nvPr/>
        </p:nvSpPr>
        <p:spPr bwMode="auto">
          <a:xfrm rot="16200000">
            <a:off x="1288789" y="3085574"/>
            <a:ext cx="546625" cy="1752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  <a:cs typeface="Times New Roman" pitchFamily="18" charset="0"/>
              </a:rPr>
              <a:t>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documents</a:t>
            </a:r>
            <a:endParaRPr lang="en-US" sz="2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188870" name="Text Box 6"/>
          <p:cNvSpPr txBox="1">
            <a:spLocks noChangeArrowheads="1"/>
          </p:cNvSpPr>
          <p:nvPr/>
        </p:nvSpPr>
        <p:spPr bwMode="auto">
          <a:xfrm rot="16200000">
            <a:off x="4289158" y="-60059"/>
            <a:ext cx="908582" cy="3924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2"/>
                </a:solidFill>
                <a:cs typeface="Times New Roman" pitchFamily="18" charset="0"/>
              </a:rPr>
              <a:t>d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terms </a:t>
            </a:r>
            <a:endParaRPr lang="en-US" sz="2400" dirty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(e.g.,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theorem, proof, 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etc.)</a:t>
            </a:r>
          </a:p>
        </p:txBody>
      </p:sp>
      <p:sp>
        <p:nvSpPr>
          <p:cNvPr id="1188871" name="Text Box 7"/>
          <p:cNvSpPr txBox="1">
            <a:spLocks noChangeArrowheads="1"/>
          </p:cNvSpPr>
          <p:nvPr/>
        </p:nvSpPr>
        <p:spPr bwMode="auto">
          <a:xfrm rot="16200000">
            <a:off x="4308210" y="2984229"/>
            <a:ext cx="908582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>
            <a:spAutoFit/>
          </a:bodyPr>
          <a:lstStyle/>
          <a:p>
            <a:r>
              <a:rPr lang="en-US" sz="2400" b="1" dirty="0" err="1">
                <a:solidFill>
                  <a:schemeClr val="accent2"/>
                </a:solidFill>
                <a:cs typeface="Times New Roman" pitchFamily="18" charset="0"/>
              </a:rPr>
              <a:t>A</a:t>
            </a:r>
            <a:r>
              <a:rPr lang="en-US" sz="2400" b="1" baseline="-25000" dirty="0" err="1">
                <a:solidFill>
                  <a:schemeClr val="accent2"/>
                </a:solidFill>
                <a:cs typeface="Times New Roman" pitchFamily="18" charset="0"/>
              </a:rPr>
              <a:t>ij</a:t>
            </a:r>
            <a:r>
              <a:rPr lang="en-US" sz="2400" b="1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=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frequency of the </a:t>
            </a:r>
            <a:r>
              <a:rPr lang="en-US" sz="2400" b="1" dirty="0" smtClean="0">
                <a:solidFill>
                  <a:schemeClr val="accent2"/>
                </a:solidFill>
                <a:cs typeface="Times New Roman" pitchFamily="18" charset="0"/>
              </a:rPr>
              <a:t>j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-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th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term in the </a:t>
            </a:r>
            <a:r>
              <a:rPr lang="en-US" sz="2400" b="1" dirty="0" err="1" smtClean="0">
                <a:solidFill>
                  <a:schemeClr val="accent2"/>
                </a:solidFill>
                <a:cs typeface="Times New Roman" pitchFamily="18" charset="0"/>
              </a:rPr>
              <a:t>i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-th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document</a:t>
            </a:r>
            <a:endParaRPr lang="en-US" sz="2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5410200"/>
            <a:ext cx="7772400" cy="936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Find  a subset of the terms that accurately clusters the documents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Recommendation systems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188868" name="Picture 4" descr="Edittex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590803" y="2286000"/>
            <a:ext cx="3656012" cy="2514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188869" name="Text Box 5"/>
          <p:cNvSpPr txBox="1">
            <a:spLocks noChangeArrowheads="1"/>
          </p:cNvSpPr>
          <p:nvPr/>
        </p:nvSpPr>
        <p:spPr bwMode="auto">
          <a:xfrm rot="16200000">
            <a:off x="1288789" y="2628375"/>
            <a:ext cx="546625" cy="1752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  <a:cs typeface="Times New Roman" pitchFamily="18" charset="0"/>
              </a:rPr>
              <a:t>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customers</a:t>
            </a:r>
            <a:endParaRPr lang="en-US" sz="2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188870" name="Text Box 6"/>
          <p:cNvSpPr txBox="1">
            <a:spLocks noChangeArrowheads="1"/>
          </p:cNvSpPr>
          <p:nvPr/>
        </p:nvSpPr>
        <p:spPr bwMode="auto">
          <a:xfrm rot="16200000">
            <a:off x="4174864" y="320941"/>
            <a:ext cx="908582" cy="3924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2"/>
                </a:solidFill>
                <a:cs typeface="Times New Roman" pitchFamily="18" charset="0"/>
              </a:rPr>
              <a:t>d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products </a:t>
            </a:r>
            <a:endParaRPr lang="en-US" sz="2400" dirty="0">
              <a:solidFill>
                <a:schemeClr val="tx1"/>
              </a:solidFill>
              <a:cs typeface="Times New Roman" pitchFamily="18" charset="0"/>
            </a:endParaRPr>
          </a:p>
          <a:p>
            <a:endParaRPr lang="en-US" sz="2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188871" name="Text Box 7"/>
          <p:cNvSpPr txBox="1">
            <a:spLocks noChangeArrowheads="1"/>
          </p:cNvSpPr>
          <p:nvPr/>
        </p:nvSpPr>
        <p:spPr bwMode="auto">
          <a:xfrm rot="16200000">
            <a:off x="3784330" y="2861763"/>
            <a:ext cx="1270541" cy="3047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>
            <a:spAutoFit/>
          </a:bodyPr>
          <a:lstStyle/>
          <a:p>
            <a:r>
              <a:rPr lang="en-US" sz="2400" b="1" dirty="0" err="1">
                <a:solidFill>
                  <a:schemeClr val="accent2"/>
                </a:solidFill>
                <a:cs typeface="Times New Roman" pitchFamily="18" charset="0"/>
              </a:rPr>
              <a:t>A</a:t>
            </a:r>
            <a:r>
              <a:rPr lang="en-US" sz="2400" b="1" baseline="-25000" dirty="0" err="1">
                <a:solidFill>
                  <a:schemeClr val="accent2"/>
                </a:solidFill>
                <a:cs typeface="Times New Roman" pitchFamily="18" charset="0"/>
              </a:rPr>
              <a:t>ij</a:t>
            </a:r>
            <a:r>
              <a:rPr lang="en-US" sz="2400" b="1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=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frequency of the </a:t>
            </a:r>
            <a:r>
              <a:rPr lang="en-US" sz="2400" b="1" dirty="0" smtClean="0">
                <a:solidFill>
                  <a:schemeClr val="accent2"/>
                </a:solidFill>
                <a:cs typeface="Times New Roman" pitchFamily="18" charset="0"/>
              </a:rPr>
              <a:t>j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-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th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 product is bought by the </a:t>
            </a:r>
            <a:r>
              <a:rPr lang="en-US" sz="2400" b="1" dirty="0" err="1" smtClean="0">
                <a:solidFill>
                  <a:schemeClr val="accent2"/>
                </a:solidFill>
                <a:cs typeface="Times New Roman" pitchFamily="18" charset="0"/>
              </a:rPr>
              <a:t>i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-th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customer</a:t>
            </a:r>
            <a:endParaRPr lang="en-US" sz="2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5562600"/>
            <a:ext cx="7772400" cy="936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Find  a subset of the products that accurately describe the behavior or the customers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875587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Singular Value Decomposition (SVD)</a:t>
            </a:r>
          </a:p>
        </p:txBody>
      </p:sp>
      <p:graphicFrame>
        <p:nvGraphicFramePr>
          <p:cNvPr id="1102851" name="Object 3"/>
          <p:cNvGraphicFramePr>
            <a:graphicFrameLocks noChangeAspect="1"/>
          </p:cNvGraphicFramePr>
          <p:nvPr/>
        </p:nvGraphicFramePr>
        <p:xfrm>
          <a:off x="5811838" y="3124200"/>
          <a:ext cx="2817812" cy="2430463"/>
        </p:xfrm>
        <a:graphic>
          <a:graphicData uri="http://schemas.openxmlformats.org/presentationml/2006/ole">
            <p:oleObj spid="_x0000_s405506" name="VISIO" r:id="rId4" imgW="2818440" imgH="2431080" progId="">
              <p:embed/>
            </p:oleObj>
          </a:graphicData>
        </a:graphic>
      </p:graphicFrame>
      <p:sp>
        <p:nvSpPr>
          <p:cNvPr id="1102852" name="Text Box 4"/>
          <p:cNvSpPr txBox="1">
            <a:spLocks noChangeArrowheads="1"/>
          </p:cNvSpPr>
          <p:nvPr/>
        </p:nvSpPr>
        <p:spPr bwMode="auto">
          <a:xfrm>
            <a:off x="441325" y="2133600"/>
            <a:ext cx="5341938" cy="3349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Data matrices </a:t>
            </a:r>
            <a:r>
              <a:rPr lang="en-US" sz="2400" dirty="0">
                <a:solidFill>
                  <a:schemeClr val="tx1"/>
                </a:solidFill>
              </a:rPr>
              <a:t>have </a:t>
            </a:r>
            <a:r>
              <a:rPr lang="en-US" sz="2400" b="1" dirty="0" smtClean="0">
                <a:solidFill>
                  <a:schemeClr val="accent2"/>
                </a:solidFill>
              </a:rPr>
              <a:t>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rows (one for each object) and </a:t>
            </a:r>
            <a:r>
              <a:rPr lang="en-US" sz="2400" b="1" dirty="0" smtClean="0">
                <a:solidFill>
                  <a:schemeClr val="accent2"/>
                </a:solidFill>
              </a:rPr>
              <a:t>d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columns </a:t>
            </a:r>
            <a:r>
              <a:rPr lang="en-US" sz="2400" dirty="0">
                <a:solidFill>
                  <a:schemeClr val="tx1"/>
                </a:solidFill>
              </a:rPr>
              <a:t>(one for each feature).</a:t>
            </a:r>
          </a:p>
          <a:p>
            <a:pPr algn="l"/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n-US" sz="2400" u="sng" dirty="0" smtClean="0">
                <a:solidFill>
                  <a:schemeClr val="tx1"/>
                </a:solidFill>
              </a:rPr>
              <a:t>Rows:</a:t>
            </a:r>
            <a:r>
              <a:rPr lang="en-US" sz="2400" dirty="0" smtClean="0">
                <a:solidFill>
                  <a:schemeClr val="tx1"/>
                </a:solidFill>
              </a:rPr>
              <a:t> vectors </a:t>
            </a:r>
            <a:r>
              <a:rPr lang="en-US" sz="2400" dirty="0">
                <a:solidFill>
                  <a:schemeClr val="tx1"/>
                </a:solidFill>
              </a:rPr>
              <a:t>in a Euclidean space,</a:t>
            </a:r>
          </a:p>
          <a:p>
            <a:pPr algn="l"/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Two objects are “</a:t>
            </a:r>
            <a:r>
              <a:rPr lang="en-US" sz="2400" b="1" i="1" dirty="0">
                <a:solidFill>
                  <a:schemeClr val="tx1"/>
                </a:solidFill>
              </a:rPr>
              <a:t>close</a:t>
            </a:r>
            <a:r>
              <a:rPr lang="en-US" sz="2400" dirty="0">
                <a:solidFill>
                  <a:schemeClr val="tx1"/>
                </a:solidFill>
              </a:rPr>
              <a:t>” if the angle between their corresponding vectors is small. </a:t>
            </a:r>
          </a:p>
        </p:txBody>
      </p:sp>
      <p:pic>
        <p:nvPicPr>
          <p:cNvPr id="1102853" name="Picture 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35838" y="3284538"/>
            <a:ext cx="12080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38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3363" y="2049463"/>
            <a:ext cx="4217987" cy="4572000"/>
          </a:xfrm>
          <a:noFill/>
          <a:ln/>
        </p:spPr>
      </p:pic>
      <p:sp>
        <p:nvSpPr>
          <p:cNvPr id="11038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SVD: Example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03876" name="Text Box 4"/>
          <p:cNvSpPr txBox="1">
            <a:spLocks noChangeArrowheads="1"/>
          </p:cNvSpPr>
          <p:nvPr/>
        </p:nvSpPr>
        <p:spPr bwMode="auto">
          <a:xfrm>
            <a:off x="4648200" y="1600200"/>
            <a:ext cx="3683000" cy="1399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000" b="1" dirty="0" smtClean="0">
                <a:solidFill>
                  <a:schemeClr val="tx1"/>
                </a:solidFill>
              </a:rPr>
              <a:t>Input: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</a:rPr>
              <a:t>2-d</a:t>
            </a:r>
            <a:r>
              <a:rPr lang="en-US" sz="2000" dirty="0" smtClean="0">
                <a:solidFill>
                  <a:schemeClr val="tx1"/>
                </a:solidFill>
              </a:rPr>
              <a:t> dimensional points</a:t>
            </a:r>
            <a:endParaRPr lang="en-US" sz="2000" dirty="0">
              <a:solidFill>
                <a:schemeClr val="tx1"/>
              </a:solidFill>
            </a:endParaRPr>
          </a:p>
          <a:p>
            <a:pPr algn="l" eaLnBrk="0" hangingPunct="0">
              <a:spcBef>
                <a:spcPct val="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 algn="l" eaLnBrk="0" hangingPunct="0">
              <a:spcBef>
                <a:spcPct val="0"/>
              </a:spcBef>
            </a:pPr>
            <a:r>
              <a:rPr lang="en-US" sz="2000" b="1" dirty="0" smtClean="0">
                <a:solidFill>
                  <a:schemeClr val="tx1"/>
                </a:solidFill>
              </a:rPr>
              <a:t>Output: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 algn="l" eaLnBrk="0" hangingPunct="0">
              <a:spcBef>
                <a:spcPct val="0"/>
              </a:spcBef>
            </a:pPr>
            <a:endParaRPr lang="en-US" sz="2000" baseline="-25000" dirty="0" smtClean="0">
              <a:solidFill>
                <a:schemeClr val="tx1"/>
              </a:solidFill>
            </a:endParaRPr>
          </a:p>
          <a:p>
            <a:pPr algn="l" eaLnBrk="0" hangingPunct="0">
              <a:spcBef>
                <a:spcPct val="0"/>
              </a:spcBef>
            </a:pPr>
            <a:endParaRPr lang="en-US" sz="2000" baseline="-25000" dirty="0">
              <a:solidFill>
                <a:schemeClr val="tx1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54088" y="3038475"/>
            <a:ext cx="7504113" cy="2930526"/>
            <a:chOff x="601" y="1914"/>
            <a:chExt cx="4727" cy="1846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601" y="1974"/>
              <a:ext cx="1849" cy="1786"/>
              <a:chOff x="601" y="1974"/>
              <a:chExt cx="1849" cy="1786"/>
            </a:xfrm>
          </p:grpSpPr>
          <p:sp>
            <p:nvSpPr>
              <p:cNvPr id="1103879" name="Line 7"/>
              <p:cNvSpPr>
                <a:spLocks noChangeShapeType="1"/>
              </p:cNvSpPr>
              <p:nvPr/>
            </p:nvSpPr>
            <p:spPr bwMode="auto">
              <a:xfrm flipV="1">
                <a:off x="601" y="1974"/>
                <a:ext cx="1849" cy="144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3880" name="Text Box 8"/>
              <p:cNvSpPr txBox="1">
                <a:spLocks noChangeArrowheads="1"/>
              </p:cNvSpPr>
              <p:nvPr/>
            </p:nvSpPr>
            <p:spPr bwMode="auto">
              <a:xfrm>
                <a:off x="816" y="3360"/>
                <a:ext cx="1346" cy="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>
                  <a:spcBef>
                    <a:spcPct val="0"/>
                  </a:spcBef>
                </a:pPr>
                <a:r>
                  <a:rPr lang="en-US" b="1" dirty="0">
                    <a:solidFill>
                      <a:srgbClr val="FF0000"/>
                    </a:solidFill>
                  </a:rPr>
                  <a:t>1st (right) singular vector</a:t>
                </a:r>
                <a:endParaRPr lang="en-US" b="1" baseline="-25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103881" name="Text Box 9"/>
            <p:cNvSpPr txBox="1">
              <a:spLocks noChangeArrowheads="1"/>
            </p:cNvSpPr>
            <p:nvPr/>
          </p:nvSpPr>
          <p:spPr bwMode="auto">
            <a:xfrm>
              <a:off x="3008" y="1914"/>
              <a:ext cx="2320" cy="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000" b="1" u="sng" dirty="0">
                  <a:solidFill>
                    <a:schemeClr val="tx1"/>
                  </a:solidFill>
                </a:rPr>
                <a:t>1st (right) singular vector: </a:t>
              </a:r>
            </a:p>
            <a:p>
              <a:pPr algn="l" eaLnBrk="0" hangingPunct="0">
                <a:spcBef>
                  <a:spcPct val="0"/>
                </a:spcBef>
              </a:pPr>
              <a:r>
                <a:rPr lang="en-US" sz="2000" dirty="0">
                  <a:solidFill>
                    <a:schemeClr val="tx1"/>
                  </a:solidFill>
                </a:rPr>
                <a:t>direction of maximal variance,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998538" y="2755902"/>
            <a:ext cx="7688263" cy="2578101"/>
            <a:chOff x="629" y="1736"/>
            <a:chExt cx="4843" cy="1624"/>
          </a:xfrm>
        </p:grpSpPr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629" y="1736"/>
              <a:ext cx="1578" cy="1571"/>
              <a:chOff x="629" y="1736"/>
              <a:chExt cx="1578" cy="1571"/>
            </a:xfrm>
          </p:grpSpPr>
          <p:sp>
            <p:nvSpPr>
              <p:cNvPr id="1103884" name="Line 12"/>
              <p:cNvSpPr>
                <a:spLocks noChangeShapeType="1"/>
              </p:cNvSpPr>
              <p:nvPr/>
            </p:nvSpPr>
            <p:spPr bwMode="auto">
              <a:xfrm flipH="1" flipV="1">
                <a:off x="1055" y="2011"/>
                <a:ext cx="1152" cy="1296"/>
              </a:xfrm>
              <a:prstGeom prst="line">
                <a:avLst/>
              </a:prstGeom>
              <a:noFill/>
              <a:ln w="25400">
                <a:solidFill>
                  <a:srgbClr val="0066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3885" name="Text Box 13"/>
              <p:cNvSpPr txBox="1">
                <a:spLocks noChangeArrowheads="1"/>
              </p:cNvSpPr>
              <p:nvPr/>
            </p:nvSpPr>
            <p:spPr bwMode="auto">
              <a:xfrm>
                <a:off x="629" y="1736"/>
                <a:ext cx="956" cy="5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0"/>
                  </a:spcBef>
                </a:pPr>
                <a:r>
                  <a:rPr lang="en-US" b="1" dirty="0">
                    <a:solidFill>
                      <a:srgbClr val="006600"/>
                    </a:solidFill>
                  </a:rPr>
                  <a:t>2nd (right) singular vector</a:t>
                </a:r>
                <a:endParaRPr lang="en-US" b="1" baseline="-25000" dirty="0">
                  <a:solidFill>
                    <a:srgbClr val="006600"/>
                  </a:solidFill>
                </a:endParaRPr>
              </a:p>
            </p:txBody>
          </p:sp>
        </p:grpSp>
        <p:sp>
          <p:nvSpPr>
            <p:cNvPr id="1103886" name="Rectangle 14"/>
            <p:cNvSpPr>
              <a:spLocks noChangeArrowheads="1"/>
            </p:cNvSpPr>
            <p:nvPr/>
          </p:nvSpPr>
          <p:spPr bwMode="auto">
            <a:xfrm>
              <a:off x="3041" y="2542"/>
              <a:ext cx="2431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000" b="1" u="sng" dirty="0">
                  <a:solidFill>
                    <a:schemeClr val="tx1"/>
                  </a:solidFill>
                </a:rPr>
                <a:t>2nd (right) singular vector</a:t>
              </a:r>
              <a:r>
                <a:rPr lang="en-US" sz="2000" b="1" u="sng" dirty="0" smtClean="0">
                  <a:solidFill>
                    <a:schemeClr val="tx1"/>
                  </a:solidFill>
                </a:rPr>
                <a:t>: </a:t>
              </a:r>
              <a:endParaRPr lang="en-US" sz="2000" b="1" u="sng" dirty="0">
                <a:solidFill>
                  <a:schemeClr val="tx1"/>
                </a:solidFill>
              </a:endParaRPr>
            </a:p>
            <a:p>
              <a:pPr algn="l" eaLnBrk="0" hangingPunct="0">
                <a:spcBef>
                  <a:spcPct val="0"/>
                </a:spcBef>
              </a:pPr>
              <a:r>
                <a:rPr lang="en-US" sz="2000" dirty="0">
                  <a:solidFill>
                    <a:schemeClr val="tx1"/>
                  </a:solidFill>
                </a:rPr>
                <a:t>direction of maximal variance, after removing the projection of the data along the first singular vector.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905" name="Rectangle 9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Singular values</a:t>
            </a:r>
          </a:p>
        </p:txBody>
      </p:sp>
      <p:sp>
        <p:nvSpPr>
          <p:cNvPr id="1104906" name="Text Box 10"/>
          <p:cNvSpPr txBox="1">
            <a:spLocks noChangeArrowheads="1"/>
          </p:cNvSpPr>
          <p:nvPr/>
        </p:nvSpPr>
        <p:spPr bwMode="auto">
          <a:xfrm>
            <a:off x="4495800" y="2667000"/>
            <a:ext cx="4386262" cy="2626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2400" b="1" dirty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</a:t>
            </a:r>
            <a:r>
              <a:rPr lang="en-US" sz="2400" b="1" baseline="-25000" dirty="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 sz="2400" b="1" dirty="0">
                <a:solidFill>
                  <a:schemeClr val="accent2"/>
                </a:solidFill>
              </a:rPr>
              <a:t>: </a:t>
            </a:r>
            <a:r>
              <a:rPr lang="en-US" sz="2400" dirty="0">
                <a:solidFill>
                  <a:schemeClr val="tx1"/>
                </a:solidFill>
              </a:rPr>
              <a:t>measures how much of the data variance is explained by the first singular vector.</a:t>
            </a:r>
          </a:p>
          <a:p>
            <a:pPr algn="l" eaLnBrk="0" hangingPunct="0">
              <a:spcBef>
                <a:spcPct val="0"/>
              </a:spcBef>
            </a:pPr>
            <a:endParaRPr lang="en-US" sz="2400" dirty="0">
              <a:solidFill>
                <a:schemeClr val="tx1"/>
              </a:solidFill>
            </a:endParaRPr>
          </a:p>
          <a:p>
            <a:pPr algn="l" eaLnBrk="0" hangingPunct="0">
              <a:spcBef>
                <a:spcPct val="0"/>
              </a:spcBef>
            </a:pPr>
            <a:r>
              <a:rPr lang="en-US" sz="2400" b="1" dirty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</a:t>
            </a:r>
            <a:r>
              <a:rPr lang="en-US" sz="2400" b="1" baseline="-25000" dirty="0">
                <a:solidFill>
                  <a:schemeClr val="accent2"/>
                </a:solidFill>
                <a:sym typeface="Symbol" pitchFamily="18" charset="2"/>
              </a:rPr>
              <a:t>2</a:t>
            </a:r>
            <a:r>
              <a:rPr lang="en-US" sz="2400" b="1" dirty="0">
                <a:solidFill>
                  <a:schemeClr val="accent2"/>
                </a:solidFill>
              </a:rPr>
              <a:t>: </a:t>
            </a:r>
            <a:r>
              <a:rPr lang="en-US" sz="2400" dirty="0">
                <a:solidFill>
                  <a:schemeClr val="tx1"/>
                </a:solidFill>
              </a:rPr>
              <a:t>measures how much of the data variance is explained by the second singular vector.</a:t>
            </a:r>
            <a:endParaRPr lang="en-US" sz="2400" baseline="-25000" dirty="0">
              <a:solidFill>
                <a:schemeClr val="accent2"/>
              </a:solidFill>
            </a:endParaRPr>
          </a:p>
        </p:txBody>
      </p:sp>
      <p:sp>
        <p:nvSpPr>
          <p:cNvPr id="1104908" name="Text Box 12"/>
          <p:cNvSpPr txBox="1">
            <a:spLocks noChangeArrowheads="1"/>
          </p:cNvSpPr>
          <p:nvPr/>
        </p:nvSpPr>
        <p:spPr bwMode="auto">
          <a:xfrm>
            <a:off x="2713038" y="4805363"/>
            <a:ext cx="434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>
                <a:solidFill>
                  <a:schemeClr val="hlink"/>
                </a:solidFill>
                <a:latin typeface="Symbol" pitchFamily="18" charset="2"/>
                <a:cs typeface="Times New Roman" pitchFamily="18" charset="0"/>
                <a:sym typeface="Symbol" pitchFamily="18" charset="2"/>
              </a:rPr>
              <a:t></a:t>
            </a:r>
            <a:r>
              <a:rPr lang="en-US" baseline="-25000">
                <a:solidFill>
                  <a:schemeClr val="hlink"/>
                </a:solidFill>
                <a:latin typeface="Tahoma" pitchFamily="34" charset="0"/>
                <a:cs typeface="Times New Roman" pitchFamily="18" charset="0"/>
                <a:sym typeface="Symbol" pitchFamily="18" charset="2"/>
              </a:rPr>
              <a:t>1</a:t>
            </a:r>
            <a:endParaRPr lang="en-US" baseline="-25000">
              <a:solidFill>
                <a:schemeClr val="hlink"/>
              </a:solidFill>
              <a:latin typeface="Tahoma" pitchFamily="34" charset="0"/>
              <a:cs typeface="Times New Roman" pitchFamily="18" charset="0"/>
            </a:endParaRPr>
          </a:p>
        </p:txBody>
      </p:sp>
      <p:pic>
        <p:nvPicPr>
          <p:cNvPr id="1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7162" y="1828800"/>
            <a:ext cx="4217987" cy="4572000"/>
          </a:xfrm>
          <a:noFill/>
          <a:ln/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877887" y="2913062"/>
            <a:ext cx="2935288" cy="2835276"/>
            <a:chOff x="601" y="1974"/>
            <a:chExt cx="1849" cy="1786"/>
          </a:xfrm>
        </p:grpSpPr>
        <p:sp>
          <p:nvSpPr>
            <p:cNvPr id="20" name="Line 7"/>
            <p:cNvSpPr>
              <a:spLocks noChangeShapeType="1"/>
            </p:cNvSpPr>
            <p:nvPr/>
          </p:nvSpPr>
          <p:spPr bwMode="auto">
            <a:xfrm flipV="1">
              <a:off x="601" y="1974"/>
              <a:ext cx="1849" cy="144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816" y="3360"/>
              <a:ext cx="1346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b="1" dirty="0">
                  <a:solidFill>
                    <a:srgbClr val="FF0000"/>
                  </a:solidFill>
                </a:rPr>
                <a:t>1st (right) singular vector</a:t>
              </a:r>
              <a:endParaRPr lang="en-US" b="1" baseline="-25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922337" y="2535237"/>
            <a:ext cx="2505075" cy="2493963"/>
            <a:chOff x="629" y="1736"/>
            <a:chExt cx="1578" cy="1571"/>
          </a:xfrm>
        </p:grpSpPr>
        <p:sp>
          <p:nvSpPr>
            <p:cNvPr id="25" name="Line 12"/>
            <p:cNvSpPr>
              <a:spLocks noChangeShapeType="1"/>
            </p:cNvSpPr>
            <p:nvPr/>
          </p:nvSpPr>
          <p:spPr bwMode="auto">
            <a:xfrm flipH="1" flipV="1">
              <a:off x="1055" y="2011"/>
              <a:ext cx="1152" cy="1296"/>
            </a:xfrm>
            <a:prstGeom prst="line">
              <a:avLst/>
            </a:prstGeom>
            <a:noFill/>
            <a:ln w="25400">
              <a:solidFill>
                <a:srgbClr val="0066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Text Box 13"/>
            <p:cNvSpPr txBox="1">
              <a:spLocks noChangeArrowheads="1"/>
            </p:cNvSpPr>
            <p:nvPr/>
          </p:nvSpPr>
          <p:spPr bwMode="auto">
            <a:xfrm>
              <a:off x="629" y="1736"/>
              <a:ext cx="956" cy="5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b="1" dirty="0">
                  <a:solidFill>
                    <a:srgbClr val="006600"/>
                  </a:solidFill>
                </a:rPr>
                <a:t>2nd (right) singular vector</a:t>
              </a:r>
              <a:endParaRPr lang="en-US" b="1" baseline="-25000" dirty="0">
                <a:solidFill>
                  <a:srgbClr val="0066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left( \begin{array}{ccccccccc}&#10;&amp;&amp;&amp;&amp;&amp;&amp;&amp;&amp; \\&#10;&amp;&amp;&amp;&amp;&amp;&amp;&amp;&amp; \\&#10;&amp;&amp;&amp;&amp;&amp;&amp;&amp;&amp; \\&#10;&amp;&amp;&amp;&amp;A &amp;&amp;&amp;&amp;\\&#10;&amp;&amp;&amp;&amp;&amp;&amp;&amp;&amp; \\&#10;&amp;&amp;&amp;&amp;&amp;&amp;&amp;&amp;\\&#10;&amp;&amp;&amp;&amp;&amp;&amp;&amp;&amp; \end{array}\right)$&#10;\end{document}&#10;"/>
  <p:tag name="EXTERNALNAME" val="Edittex"/>
  <p:tag name="BLEND" val="0"/>
  <p:tag name="TRANSPARENT" val="0"/>
  <p:tag name="RESOLUTION" val="150"/>
  <p:tag name="WORKAROUNDTRANSPARENCYBUG" val="0"/>
  <p:tag name="ALLOWFONTSUBSTITUTION" val="0"/>
  <p:tag name="BITMAPFORMAT" val="bmpmono"/>
  <p:tag name="ORIGWIDTH" val="180"/>
  <p:tag name="PICTUREFILESIZE" val="1667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left( \begin{array}{ccccccccc}&#10;&amp;&amp;&amp;&amp;&amp;&amp;&amp;&amp; \\&#10;&amp;&amp;&amp;&amp;&amp;&amp;&amp;&amp; \\&#10;&amp;&amp;&amp;&amp;&amp;&amp;&amp;&amp; \\&#10;&amp;&amp;&amp;&amp;A &amp;&amp;&amp;&amp;\\&#10;&amp;&amp;&amp;&amp;&amp;&amp;&amp;&amp; \\&#10;&amp;&amp;&amp;&amp;&amp;&amp;&amp;&amp;\\&#10;&amp;&amp;&amp;&amp;&amp;&amp;&amp;&amp; \end{array}\right)$&#10;\end{document}&#10;"/>
  <p:tag name="EXTERNALNAME" val="Edittex"/>
  <p:tag name="BLEND" val="0"/>
  <p:tag name="TRANSPARENT" val="0"/>
  <p:tag name="RESOLUTION" val="150"/>
  <p:tag name="WORKAROUNDTRANSPARENCYBUG" val="0"/>
  <p:tag name="ALLOWFONTSUBSTITUTION" val="0"/>
  <p:tag name="BITMAPFORMAT" val="bmpmono"/>
  <p:tag name="ORIGWIDTH" val="180"/>
  <p:tag name="PICTUREFILESIZE" val="1667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left( \begin{array}{ccccccccc}&#10;&amp;&amp;&amp;&amp;&amp;&amp;&amp;&amp; \\&#10;&amp;&amp;&amp;&amp;&amp;&amp;&amp;&amp; \\&#10;&amp;&amp;&amp;&amp;&amp;&amp;&amp;&amp; \\&#10;&amp;&amp;&amp;&amp;A &amp;&amp;&amp;&amp;\\&#10;&amp;&amp;&amp;&amp;&amp;&amp;&amp;&amp; \\&#10;&amp;&amp;&amp;&amp;&amp;&amp;&amp;&amp;\\&#10;&amp;&amp;&amp;&amp;&amp;&amp;&amp;&amp; \end{array}\right)$&#10;\end{document}&#10;"/>
  <p:tag name="EXTERNALNAME" val="Edittex"/>
  <p:tag name="BLEND" val="0"/>
  <p:tag name="TRANSPARENT" val="0"/>
  <p:tag name="RESOLUTION" val="150"/>
  <p:tag name="WORKAROUNDTRANSPARENCYBUG" val="0"/>
  <p:tag name="ALLOWFONTSUBSTITUTION" val="0"/>
  <p:tag name="BITMAPFORMAT" val="bmpmono"/>
  <p:tag name="ORIGWIDTH" val="180"/>
  <p:tag name="PICTUREFILESIZE" val="1667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left( \begin{array}{ccccccccc}&#10;&amp;&amp;&amp;&amp;&amp;&amp;&amp;&amp; \\&#10;&amp;&amp;&amp;&amp;&amp;&amp;&amp;&amp; \\&#10;&amp;&amp;&amp;&amp;&amp;&amp;&amp;&amp; \\&#10;&amp;&amp;&amp;&amp;A &amp;&amp;&amp;&amp;\\&#10;&amp;&amp;&amp;&amp;&amp;&amp;&amp;&amp; \\&#10;&amp;&amp;&amp;&amp;&amp;&amp;&amp;&amp;\\&#10;&amp;&amp;&amp;&amp;&amp;&amp;&amp;&amp; \end{array}\right)$&#10;\end{document}&#10;"/>
  <p:tag name="EXTERNALNAME" val="Edittex"/>
  <p:tag name="BLEND" val="0"/>
  <p:tag name="TRANSPARENT" val="0"/>
  <p:tag name="RESOLUTION" val="150"/>
  <p:tag name="WORKAROUNDTRANSPARENCYBUG" val="0"/>
  <p:tag name="ALLOWFONTSUBSTITUTION" val="0"/>
  <p:tag name="BITMAPFORMAT" val="bmpmono"/>
  <p:tag name="ORIGWIDTH" val="180"/>
  <p:tag name="PICTUREFILESIZE" val="1667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A = \left(\begin{array}{cc}&#10;1 &amp; .5 \\&#10;.5 &amp; 1&#10;\end{array}\right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22"/>
  <p:tag name="BOXHEIGHT" val="491"/>
  <p:tag name="BOXFONT" val="10"/>
  <p:tag name="BOXWRAP" val="False"/>
  <p:tag name="WORKAROUNDTRANSPARENCYBUG" val="False"/>
  <p:tag name="ALLOWFONTSUBSTITUTION" val="False"/>
  <p:tag name="BITMAPFORMAT" val="pngmono"/>
  <p:tag name="ORIGWIDTH" val="138"/>
  <p:tag name="PICTUREFILESIZE" val="740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left( \begin{array}{ccccc}&#10;&amp;&amp;&amp;&amp; \\&#10;&amp;&amp;&amp;&amp; \\&#10;&amp;&amp;A&amp;&amp; \\&#10;&amp;&amp;&amp;&amp;\\&#10;&amp;&amp;&amp;&amp;&#10;\end{array}\right) = &#10;\left( \begin{array}{ccc}&#10;&amp;&amp; \\&#10;&amp;&amp; \\&#10;&amp;U&amp; \\&#10;&amp;&amp;\\&#10;&amp;&amp; \end{array}\right) \cdot&#10;\left( \begin{array}{ccc}&#10;&amp;&amp; \\&#10;&amp;\Sigma&amp; \\&#10;&amp;&amp;&#10;\end{array}\right)\cdot&#10;\left( \begin{array}{ccccc}&#10;&amp;&amp;&amp;&amp; \\&#10;&amp;&amp;V&amp;&amp; \\&#10;&amp;&amp;&amp;&amp;&#10;\end{array}\right) ^T&#10;$&#10;\end{document}&#10;"/>
  <p:tag name="EXTERNALNAME" val="Edittex"/>
  <p:tag name="BLEND" val="False"/>
  <p:tag name="TRANSPARENT" val="False"/>
  <p:tag name="KEEPFILES" val="False"/>
  <p:tag name="DEBUGPAUSE" val="False"/>
  <p:tag name="RESOLUTION" val="1200"/>
  <p:tag name="TIMEOUT" val="(none)"/>
  <p:tag name="BOXWIDTH" val="354"/>
  <p:tag name="BOXHEIGHT" val="371"/>
  <p:tag name="BOXFONT" val="10"/>
  <p:tag name="BOXWRAP" val="False"/>
  <p:tag name="WORKAROUNDTRANSPARENCYBUG" val="False"/>
  <p:tag name="ALLOWFONTSUBSTITUTION" val="False"/>
  <p:tag name="BITMAPFORMAT" val="bmpmono"/>
  <p:tag name="ORIGWIDTH" val="493"/>
  <p:tag name="PICTUREFILESIZE" val="214138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left( \begin{array}{ccccc}&#10;&amp;&amp;&amp;&amp; \\&#10;&amp;&amp;&amp;&amp; \\&#10;&amp;&amp;A_k&amp;&amp; \\&#10;&amp;&amp;&amp;&amp;\\&#10;&amp;&amp;&amp;&amp;&#10;\end{array}\right) = &#10;\left( \begin{array}{ccc}&#10;&amp;&amp; \\&#10;&amp;&amp; \\&#10;&amp;U_k&amp; \\&#10;&amp;&amp;\\&#10;&amp;&amp; \end{array}\right) \cdot&#10;\left( \begin{array}{ccc}&#10;&amp;&amp;\\&#10;&amp;\Sigma_k&amp; \\&#10;&amp;&amp;&#10;\end{array}\right)\cdot&#10;\left( \begin{array}{ccccc}&#10;&amp;&amp;&amp;&amp; \\&#10;&amp;&amp;V_k^T&amp;&amp; \\&#10;&amp;&amp;&amp;&amp;&#10;\end{array}\right)&#10;$&#10;\end{document}&#10;"/>
  <p:tag name="EXTERNALNAME" val="Edittex"/>
  <p:tag name="BLEND" val="False"/>
  <p:tag name="TRANSPARENT" val="False"/>
  <p:tag name="BITMAPFORMAT" val="bmpmono"/>
  <p:tag name="DEBUGINTERACTIVE" val="True"/>
  <p:tag name="ORIGWIDTH" val="517"/>
</p:tagLst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DejaVu LGC Sans"/>
        <a:cs typeface="DejaVu LGC Sans"/>
      </a:majorFont>
      <a:minorFont>
        <a:latin typeface="Calibri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5569</TotalTime>
  <Words>1600</Words>
  <PresentationFormat>On-screen Show (4:3)</PresentationFormat>
  <Paragraphs>247</Paragraphs>
  <Slides>44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47" baseType="lpstr">
      <vt:lpstr>Office Theme</vt:lpstr>
      <vt:lpstr>VISIO</vt:lpstr>
      <vt:lpstr>Equation</vt:lpstr>
      <vt:lpstr>Lecture outline</vt:lpstr>
      <vt:lpstr>Datasets in the form of matrices</vt:lpstr>
      <vt:lpstr>Market basket matrices</vt:lpstr>
      <vt:lpstr>Social-network matrices</vt:lpstr>
      <vt:lpstr>Document matrices</vt:lpstr>
      <vt:lpstr>Recommendation systems</vt:lpstr>
      <vt:lpstr>The Singular Value Decomposition (SVD)</vt:lpstr>
      <vt:lpstr>SVD: Example</vt:lpstr>
      <vt:lpstr>Singular values</vt:lpstr>
      <vt:lpstr>SVD decomposition</vt:lpstr>
      <vt:lpstr>SVD and Rank-k  approximations </vt:lpstr>
      <vt:lpstr>Rank-k approximations (Ak)</vt:lpstr>
      <vt:lpstr>SVD as an optimization problem</vt:lpstr>
      <vt:lpstr>PCA and SVD</vt:lpstr>
      <vt:lpstr>How to compute the PCA</vt:lpstr>
      <vt:lpstr>Singular values tell us something about the variance</vt:lpstr>
      <vt:lpstr>Slide 17</vt:lpstr>
      <vt:lpstr>SVD as an optimization problem</vt:lpstr>
      <vt:lpstr>The CX-decomposition</vt:lpstr>
      <vt:lpstr>Why CX-decomposition</vt:lpstr>
      <vt:lpstr>Algorithms for the CX decomposition</vt:lpstr>
      <vt:lpstr>Algorithms for the CX decomposition</vt:lpstr>
      <vt:lpstr>Discussion on the CX decomposition</vt:lpstr>
      <vt:lpstr>Slide 24</vt:lpstr>
      <vt:lpstr>Definition</vt:lpstr>
      <vt:lpstr>Motivation</vt:lpstr>
      <vt:lpstr>Nearest neighbor rule</vt:lpstr>
      <vt:lpstr>MNIST dataset “2”</vt:lpstr>
      <vt:lpstr>Methods for computing NN </vt:lpstr>
      <vt:lpstr>2-dimensional kd-trees</vt:lpstr>
      <vt:lpstr>2-dimensional kd-trees</vt:lpstr>
      <vt:lpstr>Construction of kd-trees</vt:lpstr>
      <vt:lpstr>Construction of kd-trees</vt:lpstr>
      <vt:lpstr>Construction of kd-trees</vt:lpstr>
      <vt:lpstr>Construction of kd-trees</vt:lpstr>
      <vt:lpstr>Construction of kd-trees</vt:lpstr>
      <vt:lpstr>The complete kd-tree</vt:lpstr>
      <vt:lpstr>Region of node v</vt:lpstr>
      <vt:lpstr>Searching in kd-trees</vt:lpstr>
      <vt:lpstr>kd-tree: range queries</vt:lpstr>
      <vt:lpstr>Query time analysis</vt:lpstr>
      <vt:lpstr>Query time (Cont’d)</vt:lpstr>
      <vt:lpstr>d-dimensional kd-trees</vt:lpstr>
      <vt:lpstr>Construction of the d-dimensional kd-trees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Evimaria</dc:creator>
  <cp:lastModifiedBy>Evimaria</cp:lastModifiedBy>
  <cp:revision>398</cp:revision>
  <dcterms:modified xsi:type="dcterms:W3CDTF">2009-10-09T16:45:37Z</dcterms:modified>
</cp:coreProperties>
</file>