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sldIdLst>
    <p:sldId id="530" r:id="rId2"/>
    <p:sldId id="494" r:id="rId3"/>
    <p:sldId id="495" r:id="rId4"/>
    <p:sldId id="531" r:id="rId5"/>
    <p:sldId id="496" r:id="rId6"/>
    <p:sldId id="498" r:id="rId7"/>
    <p:sldId id="521" r:id="rId8"/>
    <p:sldId id="522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02" r:id="rId17"/>
    <p:sldId id="503" r:id="rId18"/>
    <p:sldId id="504" r:id="rId19"/>
    <p:sldId id="505" r:id="rId20"/>
    <p:sldId id="519" r:id="rId21"/>
    <p:sldId id="520" r:id="rId22"/>
    <p:sldId id="532" r:id="rId23"/>
    <p:sldId id="563" r:id="rId24"/>
    <p:sldId id="533" r:id="rId25"/>
    <p:sldId id="534" r:id="rId26"/>
    <p:sldId id="556" r:id="rId27"/>
    <p:sldId id="557" r:id="rId28"/>
    <p:sldId id="536" r:id="rId29"/>
    <p:sldId id="537" r:id="rId30"/>
    <p:sldId id="538" r:id="rId31"/>
    <p:sldId id="539" r:id="rId32"/>
    <p:sldId id="541" r:id="rId33"/>
    <p:sldId id="542" r:id="rId34"/>
    <p:sldId id="543" r:id="rId35"/>
    <p:sldId id="545" r:id="rId36"/>
    <p:sldId id="546" r:id="rId37"/>
    <p:sldId id="544" r:id="rId38"/>
    <p:sldId id="547" r:id="rId39"/>
    <p:sldId id="548" r:id="rId40"/>
    <p:sldId id="549" r:id="rId41"/>
    <p:sldId id="550" r:id="rId42"/>
    <p:sldId id="551" r:id="rId43"/>
    <p:sldId id="552" r:id="rId44"/>
    <p:sldId id="553" r:id="rId45"/>
    <p:sldId id="558" r:id="rId46"/>
    <p:sldId id="559" r:id="rId47"/>
    <p:sldId id="560" r:id="rId48"/>
    <p:sldId id="561" r:id="rId49"/>
    <p:sldId id="554" r:id="rId50"/>
    <p:sldId id="555" r:id="rId51"/>
    <p:sldId id="562" r:id="rId5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6" autoAdjust="0"/>
    <p:restoredTop sz="86466" autoAdjust="0"/>
  </p:normalViewPr>
  <p:slideViewPr>
    <p:cSldViewPr>
      <p:cViewPr>
        <p:scale>
          <a:sx n="50" d="100"/>
          <a:sy n="50" d="100"/>
        </p:scale>
        <p:origin x="-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7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B513B7C-8A08-4ABA-9627-9D97C79A3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C5A1-ECF5-4685-B1F4-C17A6F647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A06-04A7-4647-A5D0-A2910430D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D0BE-887C-4F6A-A0AC-09918D048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2F78-BBF8-4679-B0DB-DA97F376B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21F2-C5AA-4F37-A804-16248B906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8579-87CD-4020-92F1-59D140796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D57-5F81-402A-A825-4BDE66609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A9A-115E-4D0F-B433-D988FD19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93B7-4AAC-44F3-8A15-ABA01149D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699-C76C-40B1-B36B-C0BF750AD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3E3-B9D1-4F8A-9518-911944C3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72DE1B-550A-48C1-A100-9637EE0D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Nearest-neighbor search in low dimensions</a:t>
            </a:r>
          </a:p>
          <a:p>
            <a:pPr lvl="1" eaLnBrk="1" hangingPunct="1"/>
            <a:r>
              <a:rPr lang="en-US" dirty="0" err="1" smtClean="0"/>
              <a:t>kd</a:t>
            </a:r>
            <a:r>
              <a:rPr lang="en-US" dirty="0" smtClean="0"/>
              <a:t>-trees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Nearest-neighbor search in high dimensions</a:t>
            </a:r>
          </a:p>
          <a:p>
            <a:pPr lvl="1" eaLnBrk="1" hangingPunct="1"/>
            <a:r>
              <a:rPr lang="en-US" dirty="0" smtClean="0"/>
              <a:t>LSH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Applications to data mining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kd-trees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90688"/>
            <a:ext cx="4648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kd-trees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46863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kd-trees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8482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kd-trees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752600"/>
            <a:ext cx="4572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complete kd-tree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2489200"/>
            <a:ext cx="3733800" cy="3022600"/>
          </a:xfrm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908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Region of node </a:t>
            </a:r>
            <a:r>
              <a:rPr lang="en-US" b="1" smtClean="0">
                <a:solidFill>
                  <a:schemeClr val="accent2"/>
                </a:solidFill>
              </a:rPr>
              <a:t>v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752600"/>
            <a:ext cx="6400800" cy="3505200"/>
          </a:xfrm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219200" y="5562600"/>
            <a:ext cx="70866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Region(v) </a:t>
            </a:r>
            <a:r>
              <a:rPr lang="en-US" sz="2400" dirty="0">
                <a:solidFill>
                  <a:schemeClr val="tx1"/>
                </a:solidFill>
              </a:rPr>
              <a:t>: the </a:t>
            </a:r>
            <a:r>
              <a:rPr lang="en-US" sz="2400" dirty="0" err="1">
                <a:solidFill>
                  <a:schemeClr val="tx1"/>
                </a:solidFill>
              </a:rPr>
              <a:t>subtree</a:t>
            </a:r>
            <a:r>
              <a:rPr lang="en-US" sz="2400" dirty="0">
                <a:solidFill>
                  <a:schemeClr val="tx1"/>
                </a:solidFill>
              </a:rPr>
              <a:t> rooted at </a:t>
            </a:r>
            <a:r>
              <a:rPr lang="en-US" sz="2400" b="1" dirty="0">
                <a:solidFill>
                  <a:schemeClr val="accent2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 stores the points in black dots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Searching in kd-trees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Range-searching in </a:t>
            </a:r>
            <a:r>
              <a:rPr lang="en-US" b="1" smtClean="0">
                <a:solidFill>
                  <a:schemeClr val="accent2"/>
                </a:solidFill>
              </a:rPr>
              <a:t>2-d</a:t>
            </a:r>
          </a:p>
          <a:p>
            <a:pPr lvl="1" eaLnBrk="1" hangingPunct="1"/>
            <a:r>
              <a:rPr lang="en-US" smtClean="0"/>
              <a:t>Given a set of </a:t>
            </a:r>
            <a:r>
              <a:rPr lang="en-US" b="1" smtClean="0">
                <a:solidFill>
                  <a:schemeClr val="accent2"/>
                </a:solidFill>
              </a:rPr>
              <a:t>n</a:t>
            </a:r>
            <a:r>
              <a:rPr lang="en-US" smtClean="0"/>
              <a:t> points, build a data structure that for any query rectangle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  <a:r>
              <a:rPr lang="en-US" smtClean="0"/>
              <a:t> reports all point in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kd-tree: range queries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procedure starting from </a:t>
            </a:r>
            <a:r>
              <a:rPr lang="en-US" b="1" smtClean="0">
                <a:solidFill>
                  <a:schemeClr val="accent2"/>
                </a:solidFill>
              </a:rPr>
              <a:t>v = root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Search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accent2"/>
                </a:solidFill>
              </a:rPr>
              <a:t>(v,R)</a:t>
            </a:r>
          </a:p>
          <a:p>
            <a:pPr lvl="1" eaLnBrk="1" hangingPunct="1"/>
            <a:r>
              <a:rPr lang="en-US" smtClean="0"/>
              <a:t>If </a:t>
            </a:r>
            <a:r>
              <a:rPr lang="en-US" b="1" smtClean="0">
                <a:solidFill>
                  <a:schemeClr val="accent2"/>
                </a:solidFill>
              </a:rPr>
              <a:t>v</a:t>
            </a:r>
            <a:r>
              <a:rPr lang="en-US" smtClean="0"/>
              <a:t> is a leaf, then report the point stored in </a:t>
            </a:r>
            <a:r>
              <a:rPr lang="en-US" b="1" smtClean="0">
                <a:solidFill>
                  <a:schemeClr val="accent2"/>
                </a:solidFill>
              </a:rPr>
              <a:t>v</a:t>
            </a:r>
            <a:r>
              <a:rPr lang="en-US" smtClean="0"/>
              <a:t> if it lies in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</a:p>
          <a:p>
            <a:pPr lvl="1" eaLnBrk="1" hangingPunct="1"/>
            <a:r>
              <a:rPr lang="en-US" smtClean="0"/>
              <a:t>Otherwise, if </a:t>
            </a:r>
            <a:r>
              <a:rPr lang="en-US" b="1" smtClean="0">
                <a:solidFill>
                  <a:schemeClr val="accent2"/>
                </a:solidFill>
              </a:rPr>
              <a:t>Reg(v)</a:t>
            </a:r>
            <a:r>
              <a:rPr lang="en-US" smtClean="0"/>
              <a:t> is contained in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  <a:r>
              <a:rPr lang="en-US" smtClean="0"/>
              <a:t>, report all points in the </a:t>
            </a:r>
            <a:r>
              <a:rPr lang="en-US" b="1" smtClean="0">
                <a:solidFill>
                  <a:schemeClr val="accent2"/>
                </a:solidFill>
              </a:rPr>
              <a:t>subtree(v)</a:t>
            </a:r>
          </a:p>
          <a:p>
            <a:pPr lvl="1" eaLnBrk="1" hangingPunct="1"/>
            <a:r>
              <a:rPr lang="en-US" smtClean="0"/>
              <a:t>Otherwise:</a:t>
            </a:r>
          </a:p>
          <a:p>
            <a:pPr lvl="2" eaLnBrk="1" hangingPunct="1"/>
            <a:r>
              <a:rPr lang="en-US" smtClean="0"/>
              <a:t>If </a:t>
            </a:r>
            <a:r>
              <a:rPr lang="en-US" b="1" smtClean="0">
                <a:solidFill>
                  <a:schemeClr val="accent2"/>
                </a:solidFill>
              </a:rPr>
              <a:t>Reg(left(v)) </a:t>
            </a:r>
            <a:r>
              <a:rPr lang="en-US" smtClean="0"/>
              <a:t>intersects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  <a:r>
              <a:rPr lang="en-US" smtClean="0"/>
              <a:t>, then </a:t>
            </a:r>
            <a:r>
              <a:rPr lang="en-US" b="1" smtClean="0">
                <a:solidFill>
                  <a:srgbClr val="FF0000"/>
                </a:solidFill>
              </a:rPr>
              <a:t>Search</a:t>
            </a:r>
            <a:r>
              <a:rPr lang="en-US" b="1" smtClean="0">
                <a:solidFill>
                  <a:schemeClr val="accent2"/>
                </a:solidFill>
              </a:rPr>
              <a:t>(left(v),R)</a:t>
            </a:r>
          </a:p>
          <a:p>
            <a:pPr lvl="2" eaLnBrk="1" hangingPunct="1"/>
            <a:r>
              <a:rPr lang="en-US" smtClean="0"/>
              <a:t>If </a:t>
            </a:r>
            <a:r>
              <a:rPr lang="en-US" b="1" smtClean="0">
                <a:solidFill>
                  <a:schemeClr val="accent2"/>
                </a:solidFill>
              </a:rPr>
              <a:t>Reg(right(v)) </a:t>
            </a:r>
            <a:r>
              <a:rPr lang="en-US" smtClean="0"/>
              <a:t>intersects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  <a:r>
              <a:rPr lang="en-US" smtClean="0"/>
              <a:t>, then </a:t>
            </a:r>
            <a:r>
              <a:rPr lang="en-US" b="1" smtClean="0">
                <a:solidFill>
                  <a:srgbClr val="FF0000"/>
                </a:solidFill>
              </a:rPr>
              <a:t>Search</a:t>
            </a:r>
            <a:r>
              <a:rPr lang="en-US" b="1" smtClean="0">
                <a:solidFill>
                  <a:schemeClr val="accent2"/>
                </a:solidFill>
              </a:rPr>
              <a:t>(right(v),R)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time analysis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4375"/>
          </a:xfrm>
        </p:spPr>
        <p:txBody>
          <a:bodyPr/>
          <a:lstStyle/>
          <a:p>
            <a:pPr eaLnBrk="1" hangingPunct="1"/>
            <a:r>
              <a:rPr lang="en-US" sz="2400" smtClean="0"/>
              <a:t>We will show that </a:t>
            </a:r>
            <a:r>
              <a:rPr lang="en-US" sz="2400" b="1" smtClean="0">
                <a:solidFill>
                  <a:srgbClr val="FF0000"/>
                </a:solidFill>
              </a:rPr>
              <a:t>Search</a:t>
            </a:r>
            <a:r>
              <a:rPr lang="en-US" sz="2400" smtClean="0"/>
              <a:t> takes at most </a:t>
            </a:r>
            <a:r>
              <a:rPr lang="en-US" sz="2400" b="1" smtClean="0">
                <a:solidFill>
                  <a:schemeClr val="accent2"/>
                </a:solidFill>
              </a:rPr>
              <a:t>O(n</a:t>
            </a:r>
            <a:r>
              <a:rPr lang="en-US" sz="2400" b="1" baseline="30000" smtClean="0">
                <a:solidFill>
                  <a:schemeClr val="accent2"/>
                </a:solidFill>
              </a:rPr>
              <a:t>1/2</a:t>
            </a:r>
            <a:r>
              <a:rPr lang="en-US" sz="2400" b="1" smtClean="0">
                <a:solidFill>
                  <a:schemeClr val="accent2"/>
                </a:solidFill>
              </a:rPr>
              <a:t>+P) </a:t>
            </a:r>
            <a:r>
              <a:rPr lang="en-US" sz="2400" smtClean="0"/>
              <a:t>time, where </a:t>
            </a:r>
            <a:r>
              <a:rPr lang="en-US" sz="2400" b="1" smtClean="0">
                <a:solidFill>
                  <a:schemeClr val="accent2"/>
                </a:solidFill>
              </a:rPr>
              <a:t>P </a:t>
            </a:r>
            <a:r>
              <a:rPr lang="en-US" sz="2400" smtClean="0"/>
              <a:t>is the number of reported points</a:t>
            </a:r>
          </a:p>
          <a:p>
            <a:pPr lvl="1" eaLnBrk="1" hangingPunct="1"/>
            <a:r>
              <a:rPr lang="en-US" sz="2200" smtClean="0"/>
              <a:t>The total time needed to report all points in all sub-trees is </a:t>
            </a:r>
            <a:r>
              <a:rPr lang="en-US" sz="2200" b="1" smtClean="0">
                <a:solidFill>
                  <a:schemeClr val="accent2"/>
                </a:solidFill>
              </a:rPr>
              <a:t>O(P)</a:t>
            </a:r>
          </a:p>
          <a:p>
            <a:pPr lvl="1" eaLnBrk="1" hangingPunct="1"/>
            <a:r>
              <a:rPr lang="en-US" sz="2200" smtClean="0"/>
              <a:t>We just need to bound the number of nodes </a:t>
            </a:r>
            <a:r>
              <a:rPr lang="en-US" sz="2200" b="1" smtClean="0">
                <a:solidFill>
                  <a:schemeClr val="accent2"/>
                </a:solidFill>
              </a:rPr>
              <a:t>v </a:t>
            </a:r>
            <a:r>
              <a:rPr lang="en-US" sz="2200" smtClean="0"/>
              <a:t>such that </a:t>
            </a:r>
            <a:r>
              <a:rPr lang="en-US" sz="2200" b="1" smtClean="0">
                <a:solidFill>
                  <a:schemeClr val="accent2"/>
                </a:solidFill>
              </a:rPr>
              <a:t>region(v)</a:t>
            </a:r>
            <a:r>
              <a:rPr lang="en-US" sz="2200" smtClean="0"/>
              <a:t> intersects </a:t>
            </a:r>
            <a:r>
              <a:rPr lang="en-US" sz="2200" b="1" smtClean="0">
                <a:solidFill>
                  <a:schemeClr val="accent2"/>
                </a:solidFill>
              </a:rPr>
              <a:t>R</a:t>
            </a:r>
            <a:r>
              <a:rPr lang="en-US" sz="2200" smtClean="0"/>
              <a:t> but is not contained in </a:t>
            </a:r>
            <a:r>
              <a:rPr lang="en-US" sz="2200" b="1" smtClean="0">
                <a:solidFill>
                  <a:schemeClr val="accent2"/>
                </a:solidFill>
              </a:rPr>
              <a:t>R</a:t>
            </a:r>
            <a:r>
              <a:rPr lang="en-US" sz="2200" smtClean="0"/>
              <a:t> (i.e., boundary of R intersects the boundary of </a:t>
            </a:r>
            <a:r>
              <a:rPr lang="en-US" sz="2200" b="1" smtClean="0">
                <a:solidFill>
                  <a:schemeClr val="accent2"/>
                </a:solidFill>
              </a:rPr>
              <a:t>region(v)</a:t>
            </a:r>
            <a:r>
              <a:rPr lang="en-US" sz="2200" smtClean="0">
                <a:solidFill>
                  <a:schemeClr val="tx1"/>
                </a:solidFill>
              </a:rPr>
              <a:t>)</a:t>
            </a:r>
          </a:p>
          <a:p>
            <a:pPr lvl="1" eaLnBrk="1" hangingPunct="1"/>
            <a:r>
              <a:rPr lang="en-US" sz="2200" b="1" i="1" smtClean="0"/>
              <a:t>gross overestimation</a:t>
            </a:r>
            <a:r>
              <a:rPr lang="en-US" sz="2200" smtClean="0"/>
              <a:t>: bound the number of </a:t>
            </a:r>
            <a:r>
              <a:rPr lang="en-US" sz="2200" b="1" smtClean="0">
                <a:solidFill>
                  <a:schemeClr val="accent2"/>
                </a:solidFill>
              </a:rPr>
              <a:t>region(v) </a:t>
            </a:r>
            <a:r>
              <a:rPr lang="en-US" sz="2200" smtClean="0"/>
              <a:t>which are crossed by any of the </a:t>
            </a:r>
            <a:r>
              <a:rPr lang="en-US" sz="2200" b="1" smtClean="0">
                <a:solidFill>
                  <a:schemeClr val="accent2"/>
                </a:solidFill>
              </a:rPr>
              <a:t>4</a:t>
            </a:r>
            <a:r>
              <a:rPr lang="en-US" sz="2200" smtClean="0"/>
              <a:t> horizontal/vertical lines</a:t>
            </a:r>
          </a:p>
        </p:txBody>
      </p:sp>
      <p:cxnSp>
        <p:nvCxnSpPr>
          <p:cNvPr id="20484" name="Straight Connector 4"/>
          <p:cNvCxnSpPr>
            <a:cxnSpLocks noChangeShapeType="1"/>
          </p:cNvCxnSpPr>
          <p:nvPr/>
        </p:nvCxnSpPr>
        <p:spPr bwMode="auto">
          <a:xfrm>
            <a:off x="6019800" y="2209800"/>
            <a:ext cx="29718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20485" name="Straight Connector 5"/>
          <p:cNvCxnSpPr>
            <a:cxnSpLocks noChangeShapeType="1"/>
          </p:cNvCxnSpPr>
          <p:nvPr/>
        </p:nvCxnSpPr>
        <p:spPr bwMode="auto">
          <a:xfrm>
            <a:off x="6096000" y="3352800"/>
            <a:ext cx="29718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20486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5297488" y="2933700"/>
            <a:ext cx="2970212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20487" name="Straight Connector 8"/>
          <p:cNvCxnSpPr>
            <a:cxnSpLocks noChangeShapeType="1"/>
          </p:cNvCxnSpPr>
          <p:nvPr/>
        </p:nvCxnSpPr>
        <p:spPr bwMode="auto">
          <a:xfrm rot="5400000" flipH="1" flipV="1">
            <a:off x="6897687" y="2932113"/>
            <a:ext cx="297021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781800" y="2209800"/>
            <a:ext cx="16002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time (Cont’d)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>
                <a:solidFill>
                  <a:schemeClr val="accent2"/>
                </a:solidFill>
              </a:rPr>
              <a:t>Q(n):</a:t>
            </a:r>
            <a:r>
              <a:rPr lang="en-US" sz="2200" smtClean="0"/>
              <a:t> max number of regions in an n-point kd-tree intersecting a (say, vertical) line?</a:t>
            </a:r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If  </a:t>
            </a:r>
            <a:r>
              <a:rPr lang="en-US" sz="2200" b="1" smtClean="0">
                <a:solidFill>
                  <a:schemeClr val="accent2"/>
                </a:solidFill>
              </a:rPr>
              <a:t>ℓ</a:t>
            </a:r>
            <a:r>
              <a:rPr lang="en-US" sz="2200" smtClean="0"/>
              <a:t> intersects </a:t>
            </a:r>
            <a:r>
              <a:rPr lang="en-US" sz="2200" b="1" smtClean="0">
                <a:solidFill>
                  <a:schemeClr val="accent2"/>
                </a:solidFill>
              </a:rPr>
              <a:t>region(v) </a:t>
            </a:r>
            <a:r>
              <a:rPr lang="en-US" sz="2200" smtClean="0"/>
              <a:t>(due to vertical line splitting), then after two  levels it intersects </a:t>
            </a:r>
            <a:r>
              <a:rPr lang="en-US" sz="2200" b="1" smtClean="0">
                <a:solidFill>
                  <a:schemeClr val="accent2"/>
                </a:solidFill>
              </a:rPr>
              <a:t>2</a:t>
            </a:r>
            <a:r>
              <a:rPr lang="en-US" sz="2200" smtClean="0"/>
              <a:t> regions (due to 2 vertical splitting lines)</a:t>
            </a:r>
          </a:p>
          <a:p>
            <a:pPr eaLnBrk="1" hangingPunct="1"/>
            <a:r>
              <a:rPr lang="en-US" sz="2200" smtClean="0"/>
              <a:t>The number of regions intersecting </a:t>
            </a:r>
            <a:r>
              <a:rPr lang="en-US" sz="2200" b="1" smtClean="0">
                <a:solidFill>
                  <a:schemeClr val="accent2"/>
                </a:solidFill>
              </a:rPr>
              <a:t>ℓ</a:t>
            </a:r>
            <a:r>
              <a:rPr lang="en-US" sz="2200" smtClean="0"/>
              <a:t> is </a:t>
            </a:r>
            <a:r>
              <a:rPr lang="en-US" sz="2200" b="1" smtClean="0">
                <a:solidFill>
                  <a:schemeClr val="accent2"/>
                </a:solidFill>
              </a:rPr>
              <a:t>Q(n)=2+2Q(n/4)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b="1" smtClean="0">
                <a:solidFill>
                  <a:schemeClr val="accent2"/>
                </a:solidFill>
                <a:sym typeface="Wingdings" pitchFamily="2" charset="2"/>
              </a:rPr>
              <a:t>Q(n)=(n</a:t>
            </a:r>
            <a:r>
              <a:rPr lang="en-US" sz="2200" b="1" baseline="30000" smtClean="0">
                <a:solidFill>
                  <a:schemeClr val="accent2"/>
                </a:solidFill>
                <a:sym typeface="Wingdings" pitchFamily="2" charset="2"/>
              </a:rPr>
              <a:t>1/2</a:t>
            </a:r>
            <a:r>
              <a:rPr lang="en-US" sz="2200" b="1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endParaRPr lang="en-US" sz="2200" b="1" smtClean="0">
              <a:solidFill>
                <a:schemeClr val="accent2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4557713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Given: a 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</a:p>
          <a:p>
            <a:pPr eaLnBrk="1" hangingPunct="1"/>
            <a:r>
              <a:rPr lang="en-US" dirty="0" smtClean="0"/>
              <a:t>Nearest neighbor: for any query point </a:t>
            </a:r>
            <a:r>
              <a:rPr lang="en-US" b="1" dirty="0" smtClean="0">
                <a:solidFill>
                  <a:schemeClr val="accent2"/>
                </a:solidFill>
              </a:rPr>
              <a:t>q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return the point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minimizing </a:t>
            </a:r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x,q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Intuition: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Find the point in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dirty="0" smtClean="0">
                <a:solidFill>
                  <a:schemeClr val="tx2"/>
                </a:solidFill>
              </a:rPr>
              <a:t>that is the </a:t>
            </a:r>
            <a:r>
              <a:rPr lang="en-US" b="1" i="1" dirty="0" smtClean="0">
                <a:solidFill>
                  <a:schemeClr val="tx2"/>
                </a:solidFill>
              </a:rPr>
              <a:t>closest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to </a:t>
            </a:r>
            <a:r>
              <a:rPr lang="en-US" b="1" dirty="0" smtClean="0">
                <a:solidFill>
                  <a:schemeClr val="accent2"/>
                </a:solidFill>
              </a:rPr>
              <a:t>q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d</a:t>
            </a:r>
            <a:r>
              <a:rPr lang="en-US" smtClean="0"/>
              <a:t>-dimensional kd-trees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data structure to support range queries in </a:t>
            </a:r>
            <a:r>
              <a:rPr lang="en-US" sz="2800" b="1" smtClean="0">
                <a:solidFill>
                  <a:schemeClr val="accent2"/>
                </a:solidFill>
              </a:rPr>
              <a:t>R</a:t>
            </a:r>
            <a:r>
              <a:rPr lang="en-US" sz="2800" b="1" baseline="30000" smtClean="0">
                <a:solidFill>
                  <a:schemeClr val="accent2"/>
                </a:solidFill>
              </a:rPr>
              <a:t>d</a:t>
            </a:r>
          </a:p>
          <a:p>
            <a:pPr eaLnBrk="1" hangingPunct="1"/>
            <a:endParaRPr lang="en-US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Preprocessing time: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b="1" smtClean="0">
                <a:solidFill>
                  <a:schemeClr val="accent2"/>
                </a:solidFill>
              </a:rPr>
              <a:t>O(nlogn)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Space complexity: </a:t>
            </a:r>
            <a:r>
              <a:rPr lang="en-US" sz="2800" b="1" smtClean="0">
                <a:solidFill>
                  <a:schemeClr val="accent2"/>
                </a:solidFill>
              </a:rPr>
              <a:t>O(n)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Query time:</a:t>
            </a:r>
            <a:r>
              <a:rPr lang="en-US" sz="2800" b="1" smtClean="0">
                <a:solidFill>
                  <a:schemeClr val="accent2"/>
                </a:solidFill>
              </a:rPr>
              <a:t> O(n</a:t>
            </a:r>
            <a:r>
              <a:rPr lang="en-US" sz="2800" b="1" baseline="30000" smtClean="0">
                <a:solidFill>
                  <a:schemeClr val="accent2"/>
                </a:solidFill>
              </a:rPr>
              <a:t>1-1/d</a:t>
            </a:r>
            <a:r>
              <a:rPr lang="en-US" sz="2800" b="1" smtClean="0">
                <a:solidFill>
                  <a:schemeClr val="accent2"/>
                </a:solidFill>
              </a:rPr>
              <a:t>+k)</a:t>
            </a:r>
            <a:endParaRPr lang="en-US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the </a:t>
            </a:r>
            <a:r>
              <a:rPr lang="en-US" b="1" smtClean="0">
                <a:solidFill>
                  <a:schemeClr val="accent2"/>
                </a:solidFill>
              </a:rPr>
              <a:t>d</a:t>
            </a:r>
            <a:r>
              <a:rPr lang="en-US" smtClean="0"/>
              <a:t>-dimensional kd-trees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construction algorithm is similar as in </a:t>
            </a:r>
            <a:r>
              <a:rPr lang="en-US" sz="2800" b="1" smtClean="0">
                <a:solidFill>
                  <a:schemeClr val="accent2"/>
                </a:solidFill>
              </a:rPr>
              <a:t>2-d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At the root we split the set of points into two subsets of same size by a hyperplane vertical to </a:t>
            </a:r>
            <a:r>
              <a:rPr lang="en-US" sz="2800" b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smtClean="0">
                <a:solidFill>
                  <a:schemeClr val="accent2"/>
                </a:solidFill>
              </a:rPr>
              <a:t>1</a:t>
            </a:r>
            <a:r>
              <a:rPr lang="en-US" sz="2800" smtClean="0">
                <a:solidFill>
                  <a:schemeClr val="tx1"/>
                </a:solidFill>
              </a:rPr>
              <a:t>-axis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At the children of the root, the partition is based on the second coordinate: </a:t>
            </a:r>
            <a:r>
              <a:rPr lang="en-US" sz="2800" b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smtClean="0">
                <a:solidFill>
                  <a:schemeClr val="accent2"/>
                </a:solidFill>
              </a:rPr>
              <a:t>2</a:t>
            </a:r>
            <a:r>
              <a:rPr lang="en-US" sz="2800" smtClean="0">
                <a:solidFill>
                  <a:schemeClr val="tx1"/>
                </a:solidFill>
              </a:rPr>
              <a:t>-coordinate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At depth </a:t>
            </a:r>
            <a:r>
              <a:rPr lang="en-US" sz="2800" b="1" smtClean="0">
                <a:solidFill>
                  <a:schemeClr val="accent2"/>
                </a:solidFill>
              </a:rPr>
              <a:t>d</a:t>
            </a:r>
            <a:r>
              <a:rPr lang="en-US" sz="2800" smtClean="0">
                <a:solidFill>
                  <a:schemeClr val="tx1"/>
                </a:solidFill>
              </a:rPr>
              <a:t>, we start all over again by partitioning on the first coordinate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The recursion stops until there is only one point left, which is stored as a 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Idea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chemeClr val="accent2"/>
                </a:solidFill>
              </a:rPr>
              <a:t>h: 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Pr[h(p)=h(q)]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Pr[h(p)=h(q)]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solve the “approximate NN” problem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framework; for a given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h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Nearest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of points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and query point </a:t>
            </a:r>
            <a:r>
              <a:rPr lang="en-US" b="1" dirty="0" smtClean="0">
                <a:solidFill>
                  <a:schemeClr val="accent2"/>
                </a:solidFill>
              </a:rPr>
              <a:t>q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 c</a:t>
            </a:r>
            <a:r>
              <a:rPr lang="en-US" dirty="0" smtClean="0"/>
              <a:t>-Approximate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-Nearest Neighbor search returns: </a:t>
            </a:r>
          </a:p>
          <a:p>
            <a:pPr lvl="1"/>
            <a:r>
              <a:rPr lang="en-US" dirty="0" smtClean="0"/>
              <a:t>Returns  </a:t>
            </a:r>
            <a:r>
              <a:rPr lang="en-US" b="1" dirty="0" err="1" smtClean="0">
                <a:solidFill>
                  <a:schemeClr val="accent2"/>
                </a:solidFill>
              </a:rPr>
              <a:t>p∈P</a:t>
            </a:r>
            <a:r>
              <a:rPr lang="en-US" b="1" dirty="0" smtClean="0">
                <a:solidFill>
                  <a:schemeClr val="accent2"/>
                </a:solidFill>
              </a:rPr>
              <a:t>, D(</a:t>
            </a:r>
            <a:r>
              <a:rPr lang="en-US" b="1" dirty="0" err="1" smtClean="0">
                <a:solidFill>
                  <a:schemeClr val="accent2"/>
                </a:solidFill>
              </a:rPr>
              <a:t>p,q</a:t>
            </a:r>
            <a:r>
              <a:rPr lang="en-US" b="1" dirty="0" smtClean="0">
                <a:solidFill>
                  <a:schemeClr val="accent2"/>
                </a:solidFill>
              </a:rPr>
              <a:t>) ≤ r</a:t>
            </a:r>
          </a:p>
          <a:p>
            <a:pPr lvl="1"/>
            <a:r>
              <a:rPr lang="en-US" dirty="0" smtClean="0"/>
              <a:t> Returns NO if there is no </a:t>
            </a:r>
            <a:r>
              <a:rPr lang="en-US" b="1" dirty="0" err="1" smtClean="0">
                <a:solidFill>
                  <a:schemeClr val="accent2"/>
                </a:solidFill>
              </a:rPr>
              <a:t>p’∈X</a:t>
            </a:r>
            <a:r>
              <a:rPr lang="en-US" b="1" dirty="0" smtClean="0">
                <a:solidFill>
                  <a:schemeClr val="accent2"/>
                </a:solidFill>
              </a:rPr>
              <a:t>, D(</a:t>
            </a:r>
            <a:r>
              <a:rPr lang="en-US" b="1" dirty="0" err="1" smtClean="0">
                <a:solidFill>
                  <a:schemeClr val="accent2"/>
                </a:solidFill>
              </a:rPr>
              <a:t>p’,q</a:t>
            </a:r>
            <a:r>
              <a:rPr lang="en-US" b="1" dirty="0" smtClean="0">
                <a:solidFill>
                  <a:schemeClr val="accent2"/>
                </a:solidFill>
              </a:rPr>
              <a:t>) ≤ </a:t>
            </a:r>
            <a:r>
              <a:rPr lang="en-US" b="1" dirty="0" err="1" smtClean="0">
                <a:solidFill>
                  <a:schemeClr val="accent2"/>
                </a:solidFill>
              </a:rPr>
              <a:t>cr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Locality-Sensitive Hashing (LSH)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family 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/>
              <a:t> of functions </a:t>
            </a:r>
            <a:r>
              <a:rPr lang="en-US" b="1" dirty="0" smtClean="0">
                <a:solidFill>
                  <a:schemeClr val="accent2"/>
                </a:solidFill>
              </a:rPr>
              <a:t>h: 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U</a:t>
            </a:r>
            <a:r>
              <a:rPr lang="en-US" dirty="0" smtClean="0">
                <a:sym typeface="Wingdings" pitchFamily="2" charset="2"/>
              </a:rPr>
              <a:t> is called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(P</a:t>
            </a:r>
            <a:r>
              <a:rPr lang="en-US" b="1" baseline="-25000" dirty="0" smtClean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,P</a:t>
            </a:r>
            <a:r>
              <a:rPr lang="en-US" b="1" baseline="-25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,r,cr)</a:t>
            </a:r>
            <a:r>
              <a:rPr lang="en-US" dirty="0" smtClean="0">
                <a:sym typeface="Wingdings" pitchFamily="2" charset="2"/>
              </a:rPr>
              <a:t>-sensitive if for any </a:t>
            </a:r>
            <a:r>
              <a:rPr lang="en-US" dirty="0" err="1" smtClean="0">
                <a:sym typeface="Wingdings" pitchFamily="2" charset="2"/>
              </a:rPr>
              <a:t>p,q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Pr[h(p)=h(q)] ≥ P1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)≥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Pr[h(p)=h(q)] ≤ P2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P1 &gt; P2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Example: </a:t>
            </a:r>
            <a:r>
              <a:rPr lang="en-US" b="1" dirty="0" smtClean="0">
                <a:sym typeface="Wingdings" pitchFamily="2" charset="2"/>
              </a:rPr>
              <a:t>Hamming</a:t>
            </a:r>
            <a:r>
              <a:rPr lang="en-US" dirty="0" smtClean="0">
                <a:sym typeface="Wingdings" pitchFamily="2" charset="2"/>
              </a:rPr>
              <a:t> distance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LSH functions: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h(p)=p</a:t>
            </a:r>
            <a:r>
              <a:rPr lang="en-US" b="1" baseline="-25000" dirty="0" smtClean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, i.e., the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US" dirty="0" err="1" smtClean="0">
                <a:sym typeface="Wingdings" pitchFamily="2" charset="2"/>
              </a:rPr>
              <a:t>-th</a:t>
            </a:r>
            <a:r>
              <a:rPr lang="en-US" dirty="0" smtClean="0">
                <a:sym typeface="Wingdings" pitchFamily="2" charset="2"/>
              </a:rPr>
              <a:t> bit of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Probabilities: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Pr[h(p)=h(q)]=1-D(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)/d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Algorithm -- preprocessing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g(p) = &lt;h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(p),h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(p),…,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h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800" b="1" dirty="0" smtClean="0">
                <a:solidFill>
                  <a:schemeClr val="accent2"/>
                </a:solidFill>
              </a:rPr>
              <a:t>(p)&gt;</a:t>
            </a:r>
          </a:p>
          <a:p>
            <a:pPr eaLnBrk="1" hangingPunct="1"/>
            <a:r>
              <a:rPr lang="en-US" sz="2800" dirty="0" smtClean="0"/>
              <a:t>Preprocessing</a:t>
            </a:r>
          </a:p>
          <a:p>
            <a:pPr lvl="1" eaLnBrk="1" hangingPunct="1"/>
            <a:r>
              <a:rPr lang="en-US" sz="2400" dirty="0" smtClean="0"/>
              <a:t>Select </a:t>
            </a:r>
            <a:r>
              <a:rPr lang="en-US" sz="2400" b="1" dirty="0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,g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,…,</a:t>
            </a:r>
            <a:r>
              <a:rPr lang="en-US" sz="2400" b="1" dirty="0" err="1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L</a:t>
            </a:r>
            <a:endParaRPr lang="en-US" sz="2400" b="1" baseline="-2500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2400" dirty="0" smtClean="0"/>
              <a:t>For all </a:t>
            </a:r>
            <a:r>
              <a:rPr lang="en-US" sz="2400" b="1" dirty="0" smtClean="0">
                <a:solidFill>
                  <a:schemeClr val="accent2"/>
                </a:solidFill>
              </a:rPr>
              <a:t>p</a:t>
            </a:r>
            <a:r>
              <a:rPr lang="az-Cyrl-AZ" sz="2400" b="1" dirty="0" smtClean="0">
                <a:solidFill>
                  <a:schemeClr val="accent2"/>
                </a:solidFill>
              </a:rPr>
              <a:t>є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dirty="0" smtClean="0"/>
              <a:t> hash </a:t>
            </a:r>
            <a:r>
              <a:rPr lang="en-US" sz="2400" b="1" dirty="0" smtClean="0">
                <a:solidFill>
                  <a:schemeClr val="accent2"/>
                </a:solidFill>
              </a:rPr>
              <a:t>p</a:t>
            </a:r>
            <a:r>
              <a:rPr lang="en-US" sz="2400" dirty="0" smtClean="0"/>
              <a:t> to buckets </a:t>
            </a:r>
            <a:r>
              <a:rPr lang="en-US" sz="2400" b="1" dirty="0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(p),…,</a:t>
            </a:r>
            <a:r>
              <a:rPr lang="en-US" sz="2400" b="1" dirty="0" err="1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L</a:t>
            </a:r>
            <a:r>
              <a:rPr lang="en-US" sz="2400" b="1" dirty="0" smtClean="0">
                <a:solidFill>
                  <a:schemeClr val="accent2"/>
                </a:solidFill>
              </a:rPr>
              <a:t>(p)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Since the number of possible buckets might be large we only </a:t>
            </a:r>
            <a:r>
              <a:rPr lang="en-US" sz="2400" b="1" i="1" dirty="0" smtClean="0">
                <a:solidFill>
                  <a:schemeClr val="tx1"/>
                </a:solidFill>
              </a:rPr>
              <a:t>maintain the non empty ones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Running time?</a:t>
            </a:r>
          </a:p>
          <a:p>
            <a:pPr eaLnBrk="1" hangingPunct="1"/>
            <a:endParaRPr 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--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Query </a:t>
            </a:r>
            <a:r>
              <a:rPr lang="en-US" sz="2800" b="1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sz="2400" dirty="0" smtClean="0"/>
              <a:t>Retrieve the points from buckets  </a:t>
            </a:r>
            <a:r>
              <a:rPr lang="en-US" sz="2400" b="1" dirty="0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(q),g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(q),</a:t>
            </a:r>
            <a:r>
              <a:rPr lang="en-US" sz="2400" dirty="0" smtClean="0"/>
              <a:t>…,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g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L</a:t>
            </a:r>
            <a:r>
              <a:rPr lang="en-US" sz="2400" b="1" dirty="0" smtClean="0">
                <a:solidFill>
                  <a:schemeClr val="accent2"/>
                </a:solidFill>
              </a:rPr>
              <a:t>(q) </a:t>
            </a:r>
            <a:r>
              <a:rPr lang="en-US" sz="2400" dirty="0" smtClean="0">
                <a:solidFill>
                  <a:schemeClr val="tx1"/>
                </a:solidFill>
              </a:rPr>
              <a:t>and let points retrieved be</a:t>
            </a:r>
            <a:r>
              <a:rPr lang="en-US" sz="2400" b="1" dirty="0" smtClean="0">
                <a:solidFill>
                  <a:schemeClr val="accent2"/>
                </a:solidFill>
              </a:rPr>
              <a:t> x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,…,</a:t>
            </a:r>
            <a:r>
              <a:rPr lang="en-US" sz="2400" b="1" dirty="0" err="1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L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chemeClr val="accent2"/>
                </a:solidFill>
              </a:rPr>
              <a:t>D(</a:t>
            </a:r>
            <a:r>
              <a:rPr lang="en-US" sz="2000" b="1" dirty="0" err="1" smtClean="0">
                <a:solidFill>
                  <a:schemeClr val="accent2"/>
                </a:solidFill>
              </a:rPr>
              <a:t>x</a:t>
            </a:r>
            <a:r>
              <a:rPr lang="en-US" sz="20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000" b="1" dirty="0" err="1" smtClean="0">
                <a:solidFill>
                  <a:schemeClr val="accent2"/>
                </a:solidFill>
              </a:rPr>
              <a:t>,q</a:t>
            </a:r>
            <a:r>
              <a:rPr lang="en-US" sz="2000" b="1" dirty="0" smtClean="0">
                <a:solidFill>
                  <a:schemeClr val="accent2"/>
                </a:solidFill>
              </a:rPr>
              <a:t>)≤r</a:t>
            </a:r>
            <a:r>
              <a:rPr lang="en-US" sz="2000" dirty="0" smtClean="0"/>
              <a:t> report it</a:t>
            </a:r>
          </a:p>
          <a:p>
            <a:pPr lvl="2" eaLnBrk="1" hangingPunct="1"/>
            <a:r>
              <a:rPr lang="en-US" sz="2000" dirty="0" smtClean="0"/>
              <a:t>Otherwise report that there does not exist such a NN </a:t>
            </a:r>
          </a:p>
          <a:p>
            <a:pPr lvl="2" eaLnBrk="1" hangingPunct="1"/>
            <a:endParaRPr lang="en-US" sz="2000" b="1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2400" dirty="0" smtClean="0"/>
              <a:t>Answer the query based on the retrieved points</a:t>
            </a:r>
          </a:p>
          <a:p>
            <a:pPr lvl="1" eaLnBrk="1" hangingPunct="1"/>
            <a:r>
              <a:rPr lang="en-US" sz="2400" dirty="0" smtClean="0"/>
              <a:t>Time </a:t>
            </a:r>
            <a:r>
              <a:rPr lang="en-US" sz="2400" b="1" dirty="0" smtClean="0">
                <a:solidFill>
                  <a:schemeClr val="accent2"/>
                </a:solidFill>
              </a:rPr>
              <a:t>O(</a:t>
            </a:r>
            <a:r>
              <a:rPr lang="en-US" sz="2400" b="1" dirty="0" err="1" smtClean="0">
                <a:solidFill>
                  <a:schemeClr val="accent2"/>
                </a:solidFill>
              </a:rPr>
              <a:t>dL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LSH in 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Numerous….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 pages with similar sets of words (for clustering or classification)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Find users in Netflix data that watch similar movies</a:t>
            </a:r>
          </a:p>
          <a:p>
            <a:pPr eaLnBrk="1" hangingPunct="1"/>
            <a:r>
              <a:rPr lang="en-US" dirty="0" smtClean="0"/>
              <a:t>Find movies with similar sets of users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Find images of related things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would you do it?	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very similar items might be computationally demanding task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can relax our requirement to finding </a:t>
            </a:r>
            <a:r>
              <a:rPr lang="en-US" b="1" i="1" dirty="0" smtClean="0"/>
              <a:t>somewhat similar</a:t>
            </a:r>
            <a:r>
              <a:rPr lang="en-US" b="1" dirty="0" smtClean="0"/>
              <a:t> </a:t>
            </a:r>
            <a:r>
              <a:rPr lang="en-US" dirty="0" smtClean="0"/>
              <a:t>items</a:t>
            </a:r>
            <a:r>
              <a:rPr lang="en-US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Learning:</a:t>
            </a:r>
            <a:r>
              <a:rPr lang="en-US" dirty="0" smtClean="0"/>
              <a:t> Nearest neighbor rule</a:t>
            </a:r>
          </a:p>
          <a:p>
            <a:pPr eaLnBrk="1" hangingPunct="1"/>
            <a:r>
              <a:rPr lang="en-US" b="1" dirty="0" smtClean="0"/>
              <a:t>Databases:</a:t>
            </a:r>
            <a:r>
              <a:rPr lang="en-US" dirty="0" smtClean="0"/>
              <a:t> Retrieval</a:t>
            </a:r>
          </a:p>
          <a:p>
            <a:pPr eaLnBrk="1" hangingPunct="1"/>
            <a:r>
              <a:rPr lang="en-US" b="1" dirty="0" smtClean="0"/>
              <a:t>Data mining:</a:t>
            </a:r>
            <a:r>
              <a:rPr lang="en-US" dirty="0" smtClean="0"/>
              <a:t> Clustering</a:t>
            </a:r>
          </a:p>
          <a:p>
            <a:pPr eaLnBrk="1" hangingPunct="1"/>
            <a:r>
              <a:rPr lang="en-US" dirty="0" smtClean="0"/>
              <a:t>Donald Knuth in vol.3 of </a:t>
            </a:r>
            <a:r>
              <a:rPr lang="en-US" b="1" i="1" dirty="0" smtClean="0"/>
              <a:t>The Art of Computer Programming</a:t>
            </a:r>
            <a:r>
              <a:rPr lang="en-US" dirty="0" smtClean="0"/>
              <a:t> called it the post-office problem, referring to the application of assigning a resident to the </a:t>
            </a:r>
            <a:r>
              <a:rPr lang="en-US" b="1" i="1" dirty="0" smtClean="0"/>
              <a:t>nearest-post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example: comparing documents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Documents have common text, but no common topic</a:t>
            </a:r>
          </a:p>
          <a:p>
            <a:pPr eaLnBrk="1" hangingPunct="1"/>
            <a:r>
              <a:rPr lang="en-US" smtClean="0"/>
              <a:t>Easy special cases:</a:t>
            </a:r>
          </a:p>
          <a:p>
            <a:pPr lvl="1" eaLnBrk="1" hangingPunct="1"/>
            <a:r>
              <a:rPr lang="en-US" smtClean="0"/>
              <a:t>Identical documents</a:t>
            </a:r>
          </a:p>
          <a:p>
            <a:pPr lvl="1" eaLnBrk="1" hangingPunct="1"/>
            <a:r>
              <a:rPr lang="en-US" smtClean="0"/>
              <a:t>Fully contained documents (letter by letter)</a:t>
            </a:r>
          </a:p>
          <a:p>
            <a:pPr eaLnBrk="1" hangingPunct="1"/>
            <a:r>
              <a:rPr lang="en-US" smtClean="0"/>
              <a:t>General case:</a:t>
            </a:r>
          </a:p>
          <a:p>
            <a:pPr lvl="1" eaLnBrk="1" hangingPunct="1"/>
            <a:r>
              <a:rPr lang="en-US" smtClean="0"/>
              <a:t>Many small pieces of one document appear out of order in another. What do we do then?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similar documents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collection of documents, find pairs of documents that have lots of text in common</a:t>
            </a:r>
          </a:p>
          <a:p>
            <a:pPr lvl="1" eaLnBrk="1" hangingPunct="1"/>
            <a:r>
              <a:rPr lang="en-US" smtClean="0"/>
              <a:t>Identify mirror sites or web pages</a:t>
            </a:r>
          </a:p>
          <a:p>
            <a:pPr lvl="1" eaLnBrk="1" hangingPunct="1"/>
            <a:r>
              <a:rPr lang="en-US" smtClean="0"/>
              <a:t>Plagiarism</a:t>
            </a:r>
          </a:p>
          <a:p>
            <a:pPr lvl="1" eaLnBrk="1" hangingPunct="1"/>
            <a:r>
              <a:rPr lang="en-US" smtClean="0"/>
              <a:t>Similar news articles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steps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Shingling:</a:t>
            </a:r>
            <a:r>
              <a:rPr lang="en-US" dirty="0" smtClean="0"/>
              <a:t> convert documents (news articles, emails, etc) to sets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LSH:</a:t>
            </a:r>
            <a:r>
              <a:rPr lang="en-US" dirty="0" smtClean="0"/>
              <a:t> convert large sets to </a:t>
            </a:r>
            <a:r>
              <a:rPr lang="en-US" b="1" i="1" dirty="0" smtClean="0"/>
              <a:t>small signatures</a:t>
            </a:r>
            <a:r>
              <a:rPr lang="en-US" dirty="0" smtClean="0"/>
              <a:t>, while preserving the similarity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Compare the signatures instead of the actual documents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Shingles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dirty="0" smtClean="0"/>
              <a:t>-shingle</a:t>
            </a:r>
            <a:r>
              <a:rPr lang="en-US" dirty="0" smtClean="0"/>
              <a:t> (or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dirty="0" smtClean="0"/>
              <a:t>-gram</a:t>
            </a:r>
            <a:r>
              <a:rPr lang="en-US" dirty="0" smtClean="0"/>
              <a:t>) is a sequence of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characters that appears in a document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doc = </a:t>
            </a:r>
            <a:r>
              <a:rPr lang="en-US" dirty="0" err="1" smtClean="0"/>
              <a:t>abcab</a:t>
            </a:r>
            <a:r>
              <a:rPr lang="en-US" dirty="0" smtClean="0"/>
              <a:t> and k=3, then 2-singles: {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bc</a:t>
            </a:r>
            <a:r>
              <a:rPr lang="en-US" dirty="0" smtClean="0"/>
              <a:t>, ca}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Represent a document by a set of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dirty="0" smtClean="0"/>
              <a:t>-shingles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Documents that have similar sets of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-shingles are similar: same text appears in the two documents; the position of the text does not matter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should be the value of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What would large or small k mean?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model: sets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points are represented as sets (i.e., sets of shingles)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Similar data points have large intersections in their sets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Think of documents and shingles</a:t>
            </a:r>
          </a:p>
          <a:p>
            <a:pPr lvl="1" eaLnBrk="1" hangingPunct="1"/>
            <a:r>
              <a:rPr lang="en-US" dirty="0" smtClean="0"/>
              <a:t>Customers and products</a:t>
            </a:r>
          </a:p>
          <a:p>
            <a:pPr lvl="1" eaLnBrk="1" hangingPunct="1"/>
            <a:r>
              <a:rPr lang="en-US" dirty="0" smtClean="0"/>
              <a:t>Users and movies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Similarity measures for sets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Now we have a set representation of the data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Jaccard</a:t>
            </a:r>
            <a:r>
              <a:rPr lang="en-US" dirty="0" smtClean="0"/>
              <a:t> coefficient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A, B </a:t>
            </a:r>
            <a:r>
              <a:rPr lang="en-US" dirty="0" smtClean="0"/>
              <a:t>sets (subsets of some, large, universe </a:t>
            </a:r>
            <a:r>
              <a:rPr lang="en-US" b="1" dirty="0" smtClean="0">
                <a:solidFill>
                  <a:schemeClr val="accent2"/>
                </a:solidFill>
              </a:rPr>
              <a:t>U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09800" y="4876800"/>
          <a:ext cx="3954463" cy="1524000"/>
        </p:xfrm>
        <a:graphic>
          <a:graphicData uri="http://schemas.openxmlformats.org/presentationml/2006/ole">
            <p:oleObj spid="_x0000_s1026" name="Equation" r:id="rId3" imgW="12189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similar objects using the Jaccard similarity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Naïve method?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Problems with the naïve method?</a:t>
            </a:r>
          </a:p>
          <a:p>
            <a:pPr lvl="1" eaLnBrk="1" hangingPunct="1"/>
            <a:r>
              <a:rPr lang="en-US" dirty="0" smtClean="0"/>
              <a:t>There are too many objects</a:t>
            </a:r>
          </a:p>
          <a:p>
            <a:pPr lvl="1" eaLnBrk="1" hangingPunct="1"/>
            <a:r>
              <a:rPr lang="en-US" dirty="0" smtClean="0"/>
              <a:t>Each object consists of too many sets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Speedingup</a:t>
            </a:r>
            <a:r>
              <a:rPr lang="en-US" dirty="0" smtClean="0"/>
              <a:t> the naïve method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 every object by a signature (summary of the object)</a:t>
            </a:r>
          </a:p>
          <a:p>
            <a:pPr eaLnBrk="1" hangingPunct="1"/>
            <a:r>
              <a:rPr lang="en-US" dirty="0" smtClean="0"/>
              <a:t>Examine pairs of signatures rather than pairs of objects</a:t>
            </a:r>
          </a:p>
          <a:p>
            <a:pPr eaLnBrk="1" hangingPunct="1"/>
            <a:r>
              <a:rPr lang="en-US" dirty="0" smtClean="0"/>
              <a:t>Find all similar pairs of signatures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Check point: </a:t>
            </a:r>
            <a:r>
              <a:rPr lang="en-US" dirty="0" smtClean="0"/>
              <a:t>check that objects with similar signatures are actually similar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Still problems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Comparing large number of signatures with each other may take too much time (although it takes less space)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method can produce pairs of objects that might not be similar (false positives). The check point needs to be enforced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Nearest-neighbor rule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752600"/>
            <a:ext cx="4933950" cy="4373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signatures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object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, signature of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(sign(x)) </a:t>
            </a:r>
            <a:r>
              <a:rPr lang="en-US" dirty="0" smtClean="0"/>
              <a:t>is much smaller (in space) than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objects </a:t>
            </a:r>
            <a:r>
              <a:rPr lang="en-US" b="1" dirty="0" smtClean="0">
                <a:solidFill>
                  <a:schemeClr val="accent2"/>
                </a:solidFill>
              </a:rPr>
              <a:t>x, y </a:t>
            </a:r>
            <a:r>
              <a:rPr lang="en-US" dirty="0" smtClean="0"/>
              <a:t>it should hold that </a:t>
            </a:r>
            <a:r>
              <a:rPr lang="en-US" b="1" dirty="0" err="1" smtClean="0">
                <a:solidFill>
                  <a:schemeClr val="accent2"/>
                </a:solidFill>
              </a:rPr>
              <a:t>sim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is almost the same as </a:t>
            </a:r>
            <a:r>
              <a:rPr lang="en-US" b="1" dirty="0" err="1" smtClean="0">
                <a:solidFill>
                  <a:schemeClr val="accent2"/>
                </a:solidFill>
              </a:rPr>
              <a:t>sim</a:t>
            </a:r>
            <a:r>
              <a:rPr lang="en-US" b="1" dirty="0" smtClean="0">
                <a:solidFill>
                  <a:schemeClr val="accent2"/>
                </a:solidFill>
              </a:rPr>
              <a:t>(sing(x),sign(y))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Intuition behind </a:t>
            </a:r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Consider two objects: 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b="1" dirty="0" smtClean="0"/>
              <a:t>: #</a:t>
            </a:r>
            <a:r>
              <a:rPr lang="en-US" dirty="0" smtClean="0"/>
              <a:t> of rows of form same as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</a:p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sim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r>
              <a:rPr lang="en-US" b="1" dirty="0" smtClean="0">
                <a:solidFill>
                  <a:schemeClr val="accent2"/>
                </a:solidFill>
              </a:rPr>
              <a:t>)= a /(</a:t>
            </a:r>
            <a:r>
              <a:rPr lang="en-US" b="1" dirty="0" err="1" smtClean="0">
                <a:solidFill>
                  <a:schemeClr val="accent2"/>
                </a:solidFill>
              </a:rPr>
              <a:t>a+b+c</a:t>
            </a:r>
            <a:r>
              <a:rPr lang="en-US" b="1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438400"/>
          <a:ext cx="1371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type of signatures -- minhashes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Randomly </a:t>
            </a:r>
            <a:r>
              <a:rPr lang="en-US" b="1" i="1" dirty="0" smtClean="0"/>
              <a:t>permute</a:t>
            </a:r>
            <a:r>
              <a:rPr lang="en-US" dirty="0" smtClean="0"/>
              <a:t> the rows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h(x): </a:t>
            </a:r>
            <a:r>
              <a:rPr lang="en-US" dirty="0" smtClean="0"/>
              <a:t>first row (in permuted data)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in which column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has an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Use several (e.g., 100) independent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hash functions to design a signature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4200" y="1752600"/>
          <a:ext cx="1371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10400" y="4318000"/>
          <a:ext cx="1371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“Surprising” property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probability (over all permutations of rows) that </a:t>
            </a:r>
            <a:r>
              <a:rPr lang="en-US" b="1" dirty="0" smtClean="0">
                <a:solidFill>
                  <a:schemeClr val="accent2"/>
                </a:solidFill>
              </a:rPr>
              <a:t>h(x)=h(y) </a:t>
            </a:r>
            <a:r>
              <a:rPr lang="en-US" dirty="0" smtClean="0"/>
              <a:t>is the same as </a:t>
            </a:r>
            <a:r>
              <a:rPr lang="en-US" b="1" dirty="0" err="1" smtClean="0">
                <a:solidFill>
                  <a:schemeClr val="accent2"/>
                </a:solidFill>
              </a:rPr>
              <a:t>sim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of them are </a:t>
            </a:r>
            <a:r>
              <a:rPr lang="en-US" b="1" dirty="0" smtClean="0">
                <a:solidFill>
                  <a:schemeClr val="accent2"/>
                </a:solidFill>
              </a:rPr>
              <a:t>a/(</a:t>
            </a:r>
            <a:r>
              <a:rPr lang="en-US" b="1" dirty="0" err="1" smtClean="0">
                <a:solidFill>
                  <a:schemeClr val="accent2"/>
                </a:solidFill>
              </a:rPr>
              <a:t>a+b+c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So?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The similarity of signatures is the fraction of the hash functions on which they agree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Minhash algorithm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Pick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(e.g., 100) permutations of the rows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</a:t>
            </a:r>
            <a:r>
              <a:rPr lang="en-US" b="1" dirty="0" smtClean="0">
                <a:solidFill>
                  <a:schemeClr val="accent2"/>
                </a:solidFill>
              </a:rPr>
              <a:t>sign(x)</a:t>
            </a:r>
            <a:r>
              <a:rPr lang="en-US" dirty="0" smtClean="0"/>
              <a:t> as a new vector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Let </a:t>
            </a:r>
            <a:r>
              <a:rPr lang="en-US" b="1" dirty="0" smtClean="0">
                <a:solidFill>
                  <a:schemeClr val="accent2"/>
                </a:solidFill>
              </a:rPr>
              <a:t>sign(x)[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]</a:t>
            </a:r>
            <a:r>
              <a:rPr lang="en-US" dirty="0" smtClean="0"/>
              <a:t>: in the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permutation, the index of the </a:t>
            </a:r>
            <a:r>
              <a:rPr lang="en-US" b="1" dirty="0" smtClean="0"/>
              <a:t>first row that has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/>
              <a:t> </a:t>
            </a:r>
            <a:r>
              <a:rPr lang="en-US" dirty="0" smtClean="0"/>
              <a:t>for object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minhash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2766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5720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minhash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2766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5720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minhash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2766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572000" y="35814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minhash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33800" y="2860040"/>
          <a:ext cx="1905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/>
                </a:solidFill>
              </a:rPr>
              <a:t>≈</a:t>
            </a:r>
            <a:endParaRPr lang="en-US" sz="5400" b="1" dirty="0">
              <a:solidFill>
                <a:schemeClr val="accent6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48400" y="2133600"/>
          <a:ext cx="243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(x2,x3)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(x2,x4)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(x3,x4)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it now feasible?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MNIST dataset “2”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3675" y="2247900"/>
            <a:ext cx="8645525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Being more practical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Approximating row permutations: pick </a:t>
            </a:r>
            <a:r>
              <a:rPr lang="en-US" b="1" dirty="0" smtClean="0">
                <a:solidFill>
                  <a:schemeClr val="accent6"/>
                </a:solidFill>
              </a:rPr>
              <a:t>k=100</a:t>
            </a:r>
            <a:r>
              <a:rPr lang="en-US" dirty="0" smtClean="0"/>
              <a:t> (?) hash functions </a:t>
            </a:r>
            <a:r>
              <a:rPr lang="en-US" b="1" dirty="0" smtClean="0">
                <a:solidFill>
                  <a:schemeClr val="accent6"/>
                </a:solidFill>
              </a:rPr>
              <a:t>(h</a:t>
            </a:r>
            <a:r>
              <a:rPr lang="en-US" b="1" baseline="-25000" dirty="0" smtClean="0">
                <a:solidFill>
                  <a:schemeClr val="accent6"/>
                </a:solidFill>
              </a:rPr>
              <a:t>1</a:t>
            </a:r>
            <a:r>
              <a:rPr lang="en-US" b="1" dirty="0" smtClean="0">
                <a:solidFill>
                  <a:schemeClr val="accent6"/>
                </a:solidFill>
              </a:rPr>
              <a:t>,…,</a:t>
            </a:r>
            <a:r>
              <a:rPr lang="en-US" b="1" dirty="0" err="1" smtClean="0">
                <a:solidFill>
                  <a:schemeClr val="accent6"/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b="1" dirty="0" smtClean="0">
                <a:solidFill>
                  <a:schemeClr val="accent6"/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chemeClr val="accent6"/>
                </a:solidFill>
              </a:rPr>
              <a:t>r</a:t>
            </a:r>
            <a:r>
              <a:rPr lang="en-US" b="1" dirty="0" smtClean="0"/>
              <a:t> 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US" dirty="0" smtClean="0"/>
              <a:t>    </a:t>
            </a:r>
            <a:r>
              <a:rPr lang="en-US" b="1" dirty="0" smtClean="0"/>
              <a:t>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chemeClr val="accent6"/>
                </a:solidFill>
              </a:rPr>
              <a:t>c</a:t>
            </a:r>
            <a:r>
              <a:rPr lang="en-US" b="1" i="1" dirty="0" smtClean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c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chemeClr val="accent6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US" dirty="0" smtClean="0"/>
              <a:t>		   </a:t>
            </a:r>
            <a:r>
              <a:rPr lang="en-US" b="1" dirty="0" smtClean="0"/>
              <a:t>for</a:t>
            </a:r>
            <a:r>
              <a:rPr lang="en-US" dirty="0" smtClean="0"/>
              <a:t> each hash function </a:t>
            </a:r>
            <a:r>
              <a:rPr lang="en-US" b="1" dirty="0" smtClean="0">
                <a:solidFill>
                  <a:schemeClr val="accent6"/>
                </a:solidFill>
              </a:rPr>
              <a:t>h</a:t>
            </a:r>
            <a:r>
              <a:rPr lang="en-US" b="1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 </a:t>
            </a:r>
            <a:r>
              <a:rPr lang="en-US" b="1" dirty="0" smtClean="0"/>
              <a:t>do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sz="2400" dirty="0" smtClean="0"/>
              <a:t> 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h</a:t>
            </a:r>
            <a:r>
              <a:rPr lang="en-US" b="1" baseline="-25000" dirty="0" smtClean="0">
                <a:solidFill>
                  <a:schemeClr val="accent6"/>
                </a:solidFill>
              </a:rPr>
              <a:t>i </a:t>
            </a:r>
            <a:r>
              <a:rPr lang="en-US" b="1" dirty="0" smtClean="0">
                <a:solidFill>
                  <a:schemeClr val="accent6"/>
                </a:solidFill>
              </a:rPr>
              <a:t>(r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/>
                </a:solidFill>
              </a:rPr>
              <a:t>M(</a:t>
            </a:r>
            <a:r>
              <a:rPr lang="en-US" b="1" dirty="0" err="1" smtClean="0">
                <a:solidFill>
                  <a:schemeClr val="accent6"/>
                </a:solidFill>
              </a:rPr>
              <a:t>i,c</a:t>
            </a:r>
            <a:r>
              <a:rPr lang="en-US" b="1" dirty="0" smtClean="0">
                <a:solidFill>
                  <a:schemeClr val="accent6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6"/>
                </a:solidFill>
              </a:rPr>
              <a:t>M (</a:t>
            </a:r>
            <a:r>
              <a:rPr lang="en-US" b="1" dirty="0" err="1" smtClean="0">
                <a:solidFill>
                  <a:schemeClr val="accent6"/>
                </a:solidFill>
              </a:rPr>
              <a:t>i,c</a:t>
            </a:r>
            <a:r>
              <a:rPr lang="en-US" b="1" dirty="0" smtClean="0">
                <a:solidFill>
                  <a:schemeClr val="accent6"/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/>
                </a:solidFill>
              </a:rPr>
              <a:t>i </a:t>
            </a:r>
            <a:r>
              <a:rPr lang="en-US" b="1" dirty="0" smtClean="0">
                <a:solidFill>
                  <a:schemeClr val="accent6"/>
                </a:solidFill>
              </a:rPr>
              <a:t>(r);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Oval Callout 3"/>
          <p:cNvSpPr/>
          <p:nvPr/>
        </p:nvSpPr>
        <p:spPr bwMode="auto">
          <a:xfrm>
            <a:off x="4343400" y="2286000"/>
            <a:ext cx="4800600" cy="3276600"/>
          </a:xfrm>
          <a:prstGeom prst="wedgeEllipseCallout">
            <a:avLst>
              <a:gd name="adj1" fmla="val -49404"/>
              <a:gd name="adj2" fmla="val 497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indent="-609600"/>
            <a:r>
              <a:rPr lang="en-US" sz="2400" b="1" dirty="0" smtClean="0">
                <a:solidFill>
                  <a:srgbClr val="C00000"/>
                </a:solidFill>
              </a:rPr>
              <a:t>M(</a:t>
            </a:r>
            <a:r>
              <a:rPr lang="en-US" sz="2400" b="1" dirty="0" err="1" smtClean="0">
                <a:solidFill>
                  <a:srgbClr val="C00000"/>
                </a:solidFill>
              </a:rPr>
              <a:t>i,c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will become the smallest value of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(r)</a:t>
            </a:r>
            <a:r>
              <a:rPr lang="en-US" sz="2400" dirty="0" smtClean="0"/>
              <a:t> for which column </a:t>
            </a:r>
            <a:r>
              <a:rPr lang="en-US" sz="2400" b="1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 has 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/>
              <a:t> in row </a:t>
            </a:r>
            <a:r>
              <a:rPr lang="en-US" sz="2400" b="1" dirty="0" smtClean="0">
                <a:solidFill>
                  <a:srgbClr val="C00000"/>
                </a:solidFill>
              </a:rPr>
              <a:t>r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 smtClean="0"/>
              <a:t>.e.,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i </a:t>
            </a:r>
            <a:r>
              <a:rPr lang="en-US" sz="2400" b="1" dirty="0" smtClean="0">
                <a:solidFill>
                  <a:srgbClr val="C00000"/>
                </a:solidFill>
              </a:rPr>
              <a:t>(r)</a:t>
            </a:r>
            <a:r>
              <a:rPr lang="en-US" sz="2400" dirty="0" smtClean="0"/>
              <a:t> gives order of rows for</a:t>
            </a:r>
            <a:r>
              <a:rPr lang="en-US" sz="2400" i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i</a:t>
            </a:r>
            <a:r>
              <a:rPr lang="en-US" sz="2400" b="1" dirty="0" err="1">
                <a:solidFill>
                  <a:srgbClr val="C00000"/>
                </a:solidFill>
              </a:rPr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permutation.</a:t>
            </a:r>
          </a:p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minhash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75560"/>
          <a:ext cx="1371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10200" y="3124200"/>
          <a:ext cx="13716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192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h(r) = r + 1 mod 5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g(r) = 2r + 1 mod 5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for computing NN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Linear scan:</a:t>
            </a:r>
            <a:r>
              <a:rPr lang="en-US" smtClean="0"/>
              <a:t> </a:t>
            </a:r>
            <a:r>
              <a:rPr lang="en-US" b="1" smtClean="0">
                <a:solidFill>
                  <a:schemeClr val="accent2"/>
                </a:solidFill>
              </a:rPr>
              <a:t>O(nd)</a:t>
            </a:r>
            <a:r>
              <a:rPr lang="en-US" smtClean="0"/>
              <a:t>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is pretty much all what is known for exact algorithms with theoretical guarantees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practice:</a:t>
            </a:r>
          </a:p>
          <a:p>
            <a:pPr lvl="1" eaLnBrk="1" hangingPunct="1"/>
            <a:r>
              <a:rPr lang="en-US" b="1" i="1" smtClean="0"/>
              <a:t>kd-trees</a:t>
            </a:r>
            <a:r>
              <a:rPr lang="en-US" smtClean="0"/>
              <a:t> work “well” in “low-medium”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2</a:t>
            </a:r>
            <a:r>
              <a:rPr lang="en-US" smtClean="0"/>
              <a:t>-dimensional kd-trees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data structure to support range queries in </a:t>
            </a:r>
            <a:r>
              <a:rPr lang="en-US" b="1" smtClean="0">
                <a:solidFill>
                  <a:schemeClr val="accent2"/>
                </a:solidFill>
              </a:rPr>
              <a:t>R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</a:p>
          <a:p>
            <a:pPr lvl="1" eaLnBrk="1" hangingPunct="1"/>
            <a:r>
              <a:rPr lang="en-US" smtClean="0"/>
              <a:t>Not the most efficient solution in theory</a:t>
            </a:r>
          </a:p>
          <a:p>
            <a:pPr lvl="1" eaLnBrk="1" hangingPunct="1"/>
            <a:r>
              <a:rPr lang="en-US" smtClean="0"/>
              <a:t>Everyone uses it in practice</a:t>
            </a:r>
          </a:p>
          <a:p>
            <a:pPr eaLnBrk="1" hangingPunct="1"/>
            <a:endParaRPr lang="en-US" b="1" baseline="30000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Preprocessing time: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</a:rPr>
              <a:t>O(nlogn)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Space complexity: </a:t>
            </a:r>
            <a:r>
              <a:rPr lang="en-US" b="1" smtClean="0">
                <a:solidFill>
                  <a:schemeClr val="accent2"/>
                </a:solidFill>
              </a:rPr>
              <a:t>O(n)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Query time:</a:t>
            </a:r>
            <a:r>
              <a:rPr lang="en-US" b="1" smtClean="0">
                <a:solidFill>
                  <a:schemeClr val="accent2"/>
                </a:solidFill>
              </a:rPr>
              <a:t> O(n</a:t>
            </a:r>
            <a:r>
              <a:rPr lang="en-US" b="1" baseline="30000" smtClean="0">
                <a:solidFill>
                  <a:schemeClr val="accent2"/>
                </a:solidFill>
              </a:rPr>
              <a:t>1/2</a:t>
            </a:r>
            <a:r>
              <a:rPr lang="en-US" b="1" smtClean="0">
                <a:solidFill>
                  <a:schemeClr val="accent2"/>
                </a:solidFill>
              </a:rPr>
              <a:t>+k)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2</a:t>
            </a:r>
            <a:r>
              <a:rPr lang="en-US" smtClean="0"/>
              <a:t>-dimensional kd-trees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Algorithm:</a:t>
            </a:r>
          </a:p>
          <a:p>
            <a:pPr lvl="1" eaLnBrk="1" hangingPunct="1"/>
            <a:r>
              <a:rPr lang="en-US" sz="2400" smtClean="0"/>
              <a:t>Choose </a:t>
            </a:r>
            <a:r>
              <a:rPr lang="en-US" sz="2400" b="1" smtClean="0">
                <a:solidFill>
                  <a:schemeClr val="accent2"/>
                </a:solidFill>
              </a:rPr>
              <a:t>x</a:t>
            </a:r>
            <a:r>
              <a:rPr lang="en-US" sz="2400" smtClean="0"/>
              <a:t> or </a:t>
            </a:r>
            <a:r>
              <a:rPr lang="en-US" sz="2400" b="1" smtClean="0">
                <a:solidFill>
                  <a:schemeClr val="accent2"/>
                </a:solidFill>
              </a:rPr>
              <a:t>y</a:t>
            </a:r>
            <a:r>
              <a:rPr lang="en-US" sz="2400" smtClean="0"/>
              <a:t> coordinate (alternate)</a:t>
            </a:r>
          </a:p>
          <a:p>
            <a:pPr lvl="1" eaLnBrk="1" hangingPunct="1"/>
            <a:r>
              <a:rPr lang="en-US" sz="2400" smtClean="0"/>
              <a:t>Choose the median of the coordinate; this defines a horizontal or vertical line</a:t>
            </a:r>
          </a:p>
          <a:p>
            <a:pPr lvl="1" eaLnBrk="1" hangingPunct="1"/>
            <a:r>
              <a:rPr lang="en-US" sz="2400" smtClean="0"/>
              <a:t>Recurse on both sides</a:t>
            </a:r>
          </a:p>
          <a:p>
            <a:pPr eaLnBrk="1" hangingPunct="1"/>
            <a:r>
              <a:rPr lang="en-US" sz="2800" smtClean="0"/>
              <a:t>We get a binary tree:</a:t>
            </a:r>
          </a:p>
          <a:p>
            <a:pPr lvl="1" eaLnBrk="1" hangingPunct="1"/>
            <a:r>
              <a:rPr lang="en-US" sz="2400" smtClean="0"/>
              <a:t>Size </a:t>
            </a:r>
            <a:r>
              <a:rPr lang="en-US" sz="2400" b="1" smtClean="0">
                <a:solidFill>
                  <a:schemeClr val="accent2"/>
                </a:solidFill>
              </a:rPr>
              <a:t>O(n)</a:t>
            </a:r>
          </a:p>
          <a:p>
            <a:pPr lvl="1" eaLnBrk="1" hangingPunct="1"/>
            <a:r>
              <a:rPr lang="en-US" sz="2400" smtClean="0"/>
              <a:t>Depth </a:t>
            </a:r>
            <a:r>
              <a:rPr lang="en-US" sz="2400" b="1" smtClean="0">
                <a:solidFill>
                  <a:schemeClr val="accent2"/>
                </a:solidFill>
              </a:rPr>
              <a:t>O(logn)</a:t>
            </a:r>
          </a:p>
          <a:p>
            <a:pPr lvl="1" eaLnBrk="1" hangingPunct="1"/>
            <a:r>
              <a:rPr lang="en-US" sz="2400" smtClean="0"/>
              <a:t>Construction time </a:t>
            </a:r>
            <a:r>
              <a:rPr lang="en-US" sz="2400" b="1" smtClean="0">
                <a:solidFill>
                  <a:schemeClr val="accent2"/>
                </a:solidFill>
              </a:rPr>
              <a:t>O(nlogn)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kd-trees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981200"/>
            <a:ext cx="50292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10779</TotalTime>
  <Words>2144</Words>
  <PresentationFormat>On-screen Show (4:3)</PresentationFormat>
  <Paragraphs>669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Lecture outline</vt:lpstr>
      <vt:lpstr>Definition</vt:lpstr>
      <vt:lpstr>Motivation</vt:lpstr>
      <vt:lpstr>Nearest-neighbor rule</vt:lpstr>
      <vt:lpstr>MNIST dataset “2”</vt:lpstr>
      <vt:lpstr>Methods for computing NN </vt:lpstr>
      <vt:lpstr>2-dimensional kd-trees</vt:lpstr>
      <vt:lpstr>2-dimensional kd-trees</vt:lpstr>
      <vt:lpstr>Construction of kd-trees</vt:lpstr>
      <vt:lpstr>Construction of kd-trees</vt:lpstr>
      <vt:lpstr>Construction of kd-trees</vt:lpstr>
      <vt:lpstr>Construction of kd-trees</vt:lpstr>
      <vt:lpstr>Construction of kd-trees</vt:lpstr>
      <vt:lpstr>The complete kd-tree</vt:lpstr>
      <vt:lpstr>Region of node v</vt:lpstr>
      <vt:lpstr>Searching in kd-trees</vt:lpstr>
      <vt:lpstr>kd-tree: range queries</vt:lpstr>
      <vt:lpstr>Query time analysis</vt:lpstr>
      <vt:lpstr>Query time (Cont’d)</vt:lpstr>
      <vt:lpstr>d-dimensional kd-trees</vt:lpstr>
      <vt:lpstr>Construction of the d-dimensional kd-trees</vt:lpstr>
      <vt:lpstr>Locality-sensitive hashing (LSH)</vt:lpstr>
      <vt:lpstr>Approximate Nearest Neighbor</vt:lpstr>
      <vt:lpstr>Locality-Sensitive Hashing (LSH)</vt:lpstr>
      <vt:lpstr>Algorithm -- preprocessing</vt:lpstr>
      <vt:lpstr>Algorithm -- query</vt:lpstr>
      <vt:lpstr>Applications of LSH in data mining</vt:lpstr>
      <vt:lpstr>Applications</vt:lpstr>
      <vt:lpstr>How would you do it? </vt:lpstr>
      <vt:lpstr>Running example: comparing documents</vt:lpstr>
      <vt:lpstr>Finding similar documents</vt:lpstr>
      <vt:lpstr>Key steps</vt:lpstr>
      <vt:lpstr>Shingles</vt:lpstr>
      <vt:lpstr>Assumption</vt:lpstr>
      <vt:lpstr>Data model: sets</vt:lpstr>
      <vt:lpstr>Similarity measures for sets</vt:lpstr>
      <vt:lpstr>Find similar objects using the Jaccard similarity</vt:lpstr>
      <vt:lpstr>Speedingup the naïve method</vt:lpstr>
      <vt:lpstr>Still problems</vt:lpstr>
      <vt:lpstr>Creating signatures</vt:lpstr>
      <vt:lpstr>Intuition behind Jaccard similarity</vt:lpstr>
      <vt:lpstr>A type of signatures -- minhashes</vt:lpstr>
      <vt:lpstr>“Surprising” property</vt:lpstr>
      <vt:lpstr>Minhash algorithm</vt:lpstr>
      <vt:lpstr>Example of minhash signatures</vt:lpstr>
      <vt:lpstr>Example of minhash signatures</vt:lpstr>
      <vt:lpstr>Example of minhash signatures</vt:lpstr>
      <vt:lpstr>Example of minhash signatures</vt:lpstr>
      <vt:lpstr>Is it now feasible?</vt:lpstr>
      <vt:lpstr>Being more practical</vt:lpstr>
      <vt:lpstr>Example of minhash signatures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482</cp:revision>
  <dcterms:modified xsi:type="dcterms:W3CDTF">2009-10-18T15:59:30Z</dcterms:modified>
</cp:coreProperties>
</file>