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sldIdLst>
    <p:sldId id="530" r:id="rId2"/>
    <p:sldId id="581" r:id="rId3"/>
    <p:sldId id="582" r:id="rId4"/>
    <p:sldId id="586" r:id="rId5"/>
    <p:sldId id="583" r:id="rId6"/>
    <p:sldId id="532" r:id="rId7"/>
    <p:sldId id="584" r:id="rId8"/>
    <p:sldId id="585" r:id="rId9"/>
    <p:sldId id="587" r:id="rId10"/>
    <p:sldId id="537" r:id="rId11"/>
    <p:sldId id="540" r:id="rId12"/>
    <p:sldId id="541" r:id="rId13"/>
    <p:sldId id="542" r:id="rId14"/>
    <p:sldId id="543" r:id="rId15"/>
    <p:sldId id="588" r:id="rId16"/>
    <p:sldId id="589" r:id="rId17"/>
    <p:sldId id="590" r:id="rId18"/>
    <p:sldId id="591" r:id="rId19"/>
    <p:sldId id="592" r:id="rId20"/>
    <p:sldId id="593" r:id="rId21"/>
    <p:sldId id="594" r:id="rId22"/>
    <p:sldId id="596" r:id="rId23"/>
    <p:sldId id="597" r:id="rId24"/>
    <p:sldId id="579" r:id="rId25"/>
    <p:sldId id="599" r:id="rId26"/>
    <p:sldId id="580" r:id="rId27"/>
    <p:sldId id="600" r:id="rId28"/>
    <p:sldId id="601" r:id="rId29"/>
    <p:sldId id="602" r:id="rId30"/>
    <p:sldId id="603" r:id="rId31"/>
    <p:sldId id="578" r:id="rId32"/>
    <p:sldId id="606" r:id="rId33"/>
    <p:sldId id="608" r:id="rId34"/>
    <p:sldId id="609" r:id="rId35"/>
    <p:sldId id="610" r:id="rId36"/>
    <p:sldId id="611" r:id="rId37"/>
    <p:sldId id="612" r:id="rId38"/>
    <p:sldId id="613" r:id="rId39"/>
    <p:sldId id="614" r:id="rId40"/>
    <p:sldId id="615" r:id="rId41"/>
    <p:sldId id="616" r:id="rId42"/>
    <p:sldId id="617" r:id="rId43"/>
    <p:sldId id="619" r:id="rId44"/>
    <p:sldId id="618" r:id="rId45"/>
    <p:sldId id="620" r:id="rId46"/>
    <p:sldId id="577" r:id="rId47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73" autoAdjust="0"/>
    <p:restoredTop sz="86466" autoAdjust="0"/>
  </p:normalViewPr>
  <p:slideViewPr>
    <p:cSldViewPr>
      <p:cViewPr>
        <p:scale>
          <a:sx n="50" d="100"/>
          <a:sy n="50" d="100"/>
        </p:scale>
        <p:origin x="-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78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FB513B7C-8A08-4ABA-9627-9D97C79A3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A93DE-B8C6-4A8E-88EF-011F28F6C155}" type="slidenum">
              <a:rPr lang="en-US"/>
              <a:pPr/>
              <a:t>6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EBE00-B419-4183-86DE-6D70E5C3B727}" type="slidenum">
              <a:rPr lang="en-US"/>
              <a:pPr/>
              <a:t>46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71CFE-F45E-4EBD-BBA5-3EE0B72E763F}" type="slidenum">
              <a:rPr lang="en-US"/>
              <a:pPr/>
              <a:t>10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C6DD2-EFFD-4FFC-AF50-2FCC2ABFFA64}" type="slidenum">
              <a:rPr lang="en-US"/>
              <a:pPr/>
              <a:t>11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A6C8F-F5A4-4FFC-AB05-71D308FADC20}" type="slidenum">
              <a:rPr lang="en-US"/>
              <a:pPr/>
              <a:t>12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3862E-D324-4A82-AB6B-25FE5AA2447A}" type="slidenum">
              <a:rPr lang="en-US"/>
              <a:pPr/>
              <a:t>13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530E8-419D-4233-B43C-04D1384E6CDD}" type="slidenum">
              <a:rPr lang="en-US"/>
              <a:pPr/>
              <a:t>14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4287D-D0F7-4917-AF40-D544C8F23683}" type="slidenum">
              <a:rPr lang="en-US"/>
              <a:pPr/>
              <a:t>22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4287D-D0F7-4917-AF40-D544C8F23683}" type="slidenum">
              <a:rPr lang="en-US"/>
              <a:pPr/>
              <a:t>24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4287D-D0F7-4917-AF40-D544C8F23683}" type="slidenum">
              <a:rPr lang="en-US"/>
              <a:pPr/>
              <a:t>31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2C5A1-ECF5-4685-B1F4-C17A6F647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4A06-04A7-4647-A5D0-A2910430D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D0BE-887C-4F6A-A0AC-09918D048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2F78-BBF8-4679-B0DB-DA97F376B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21F2-C5AA-4F37-A804-16248B906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8579-87CD-4020-92F1-59D140796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3D57-5F81-402A-A825-4BDE66609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0A9A-115E-4D0F-B433-D988FD19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93B7-4AAC-44F3-8A15-ABA01149D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9699-C76C-40B1-B36B-C0BF750AD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13E3-B9D1-4F8A-9518-911944C3E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72DE1B-550A-48C1-A100-9637EE0DF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sw.edu.au/~quinlan/c4.5r8.tar.gz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Classification</a:t>
            </a:r>
          </a:p>
          <a:p>
            <a:pPr eaLnBrk="1" hangingPunct="1"/>
            <a:r>
              <a:rPr lang="en-US" dirty="0" smtClean="0"/>
              <a:t>Decision-tree classification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564438" cy="1066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Supervised vs. Unsupervised Learning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F83F24"/>
                </a:solidFill>
              </a:rPr>
              <a:t>Supervised learning (classification)</a:t>
            </a:r>
            <a:endParaRPr lang="en-US" sz="2400"/>
          </a:p>
          <a:p>
            <a:pPr lvl="1">
              <a:lnSpc>
                <a:spcPct val="120000"/>
              </a:lnSpc>
            </a:pPr>
            <a:r>
              <a:rPr lang="en-US" sz="2000"/>
              <a:t>Supervision: The training data (observations, measurements, etc.) are accompanied by labels indicating the class of the observations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New data is classified based on the training set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F83F24"/>
                </a:solidFill>
              </a:rPr>
              <a:t>Unsupervised learning</a:t>
            </a:r>
            <a:r>
              <a:rPr lang="en-US" sz="2400"/>
              <a:t> </a:t>
            </a:r>
            <a:r>
              <a:rPr lang="en-US" sz="2400">
                <a:solidFill>
                  <a:srgbClr val="FF3300"/>
                </a:solidFill>
              </a:rPr>
              <a:t>(clustering)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The class labels of training data is unknown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Given a set of measurements, observations, etc. with the aim of establishing the existence of classes or clusters in the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16838" cy="1143000"/>
          </a:xfrm>
        </p:spPr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r>
              <a:rPr lang="en-US" sz="2000" dirty="0"/>
              <a:t>Decision tree </a:t>
            </a:r>
          </a:p>
          <a:p>
            <a:pPr lvl="1"/>
            <a:r>
              <a:rPr lang="en-US" sz="1800" dirty="0"/>
              <a:t>A flow-chart-like tree structure</a:t>
            </a:r>
          </a:p>
          <a:p>
            <a:pPr lvl="1"/>
            <a:r>
              <a:rPr lang="en-US" sz="1800" dirty="0"/>
              <a:t>Internal node denotes a test on an attribute</a:t>
            </a:r>
          </a:p>
          <a:p>
            <a:pPr lvl="1"/>
            <a:r>
              <a:rPr lang="en-US" sz="1800" dirty="0"/>
              <a:t>Branch represents an outcome of the test</a:t>
            </a:r>
          </a:p>
          <a:p>
            <a:pPr lvl="1"/>
            <a:r>
              <a:rPr lang="en-US" sz="1800" dirty="0"/>
              <a:t>Leaf nodes represent class labels or class distribution</a:t>
            </a:r>
          </a:p>
          <a:p>
            <a:r>
              <a:rPr lang="en-US" sz="2000" dirty="0"/>
              <a:t>Decision tree generation consists of two phases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Tree construction</a:t>
            </a:r>
          </a:p>
          <a:p>
            <a:pPr lvl="2"/>
            <a:r>
              <a:rPr lang="en-US" sz="1800" dirty="0"/>
              <a:t>At start, all the training examples are at the root</a:t>
            </a:r>
          </a:p>
          <a:p>
            <a:pPr lvl="2"/>
            <a:r>
              <a:rPr lang="en-US" sz="1800" dirty="0"/>
              <a:t>Partition examples recursively based on selected attributes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Tree pruning</a:t>
            </a:r>
          </a:p>
          <a:p>
            <a:pPr lvl="2"/>
            <a:r>
              <a:rPr lang="en-US" sz="1800" dirty="0"/>
              <a:t>Identify and remove branches that reflect noise or outliers</a:t>
            </a:r>
          </a:p>
          <a:p>
            <a:r>
              <a:rPr lang="en-US" sz="2000" dirty="0"/>
              <a:t>Use of decision tree: Classifying an unknown sample</a:t>
            </a:r>
          </a:p>
          <a:p>
            <a:pPr lvl="1"/>
            <a:r>
              <a:rPr lang="en-US" sz="1800" dirty="0"/>
              <a:t>Test the attribute values of the sample against the decision tree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4343400" cy="609600"/>
          </a:xfrm>
        </p:spPr>
        <p:txBody>
          <a:bodyPr/>
          <a:lstStyle/>
          <a:p>
            <a:r>
              <a:rPr lang="en-US"/>
              <a:t>Training Dataset</a:t>
            </a:r>
          </a:p>
        </p:txBody>
      </p:sp>
      <p:graphicFrame>
        <p:nvGraphicFramePr>
          <p:cNvPr id="270339" name="Object 3"/>
          <p:cNvGraphicFramePr>
            <a:graphicFrameLocks/>
          </p:cNvGraphicFramePr>
          <p:nvPr>
            <p:ph type="body" idx="1"/>
          </p:nvPr>
        </p:nvGraphicFramePr>
        <p:xfrm>
          <a:off x="1371600" y="1676400"/>
          <a:ext cx="6892925" cy="4648200"/>
        </p:xfrm>
        <a:graphic>
          <a:graphicData uri="http://schemas.openxmlformats.org/presentationml/2006/ole">
            <p:oleObj spid="_x0000_s53250" name="Worksheet" r:id="rId4" imgW="6115200" imgH="4457587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93038" cy="609600"/>
          </a:xfrm>
          <a:noFill/>
          <a:ln/>
        </p:spPr>
        <p:txBody>
          <a:bodyPr lIns="92075" tIns="46038" rIns="92075" bIns="46038"/>
          <a:lstStyle/>
          <a:p>
            <a:r>
              <a:rPr lang="en-US" sz="3600" b="1">
                <a:latin typeface="Times New Roman" pitchFamily="18" charset="0"/>
              </a:rPr>
              <a:t>Output: A Decision Tree for “</a:t>
            </a:r>
            <a:r>
              <a:rPr lang="en-US" sz="3600" b="1" i="1">
                <a:latin typeface="Times New Roman" pitchFamily="18" charset="0"/>
              </a:rPr>
              <a:t>buys_computer”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3527425" y="1901825"/>
            <a:ext cx="771686" cy="462307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age?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302000" y="2876550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overcast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689100" y="3790950"/>
            <a:ext cx="1287275" cy="462307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student?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5186363" y="3790950"/>
            <a:ext cx="1844672" cy="462307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credit rating?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1187450" y="4757738"/>
            <a:ext cx="50975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2751138" y="4757738"/>
            <a:ext cx="59574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71369" name="Rectangle 9"/>
          <p:cNvSpPr>
            <a:spLocks noChangeArrowheads="1"/>
          </p:cNvSpPr>
          <p:nvPr/>
        </p:nvSpPr>
        <p:spPr bwMode="auto">
          <a:xfrm>
            <a:off x="6513513" y="4772025"/>
            <a:ext cx="59990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fair</a:t>
            </a:r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4879975" y="4786313"/>
            <a:ext cx="13015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excellent</a:t>
            </a:r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 flipH="1">
            <a:off x="2308225" y="2393950"/>
            <a:ext cx="992188" cy="1323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 flipH="1">
            <a:off x="3900488" y="2439988"/>
            <a:ext cx="1587" cy="546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3" name="Line 13"/>
          <p:cNvSpPr>
            <a:spLocks noChangeShapeType="1"/>
          </p:cNvSpPr>
          <p:nvPr/>
        </p:nvSpPr>
        <p:spPr bwMode="auto">
          <a:xfrm>
            <a:off x="4565650" y="2470150"/>
            <a:ext cx="1489075" cy="1309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4" name="Rectangle 14"/>
          <p:cNvSpPr>
            <a:spLocks noChangeArrowheads="1"/>
          </p:cNvSpPr>
          <p:nvPr/>
        </p:nvSpPr>
        <p:spPr bwMode="auto">
          <a:xfrm>
            <a:off x="2286000" y="2895600"/>
            <a:ext cx="650819" cy="369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</a:rPr>
              <a:t>&lt;=30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5113338" y="2936875"/>
            <a:ext cx="535403" cy="36997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</a:rPr>
              <a:t>&gt;40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1376" name="Line 16"/>
          <p:cNvSpPr>
            <a:spLocks noChangeShapeType="1"/>
          </p:cNvSpPr>
          <p:nvPr/>
        </p:nvSpPr>
        <p:spPr bwMode="auto">
          <a:xfrm flipH="1">
            <a:off x="1479550" y="4344988"/>
            <a:ext cx="493713" cy="515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7" name="Line 17"/>
          <p:cNvSpPr>
            <a:spLocks noChangeShapeType="1"/>
          </p:cNvSpPr>
          <p:nvPr/>
        </p:nvSpPr>
        <p:spPr bwMode="auto">
          <a:xfrm>
            <a:off x="2608263" y="4391025"/>
            <a:ext cx="420687" cy="423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8" name="Line 18"/>
          <p:cNvSpPr>
            <a:spLocks noChangeShapeType="1"/>
          </p:cNvSpPr>
          <p:nvPr/>
        </p:nvSpPr>
        <p:spPr bwMode="auto">
          <a:xfrm flipH="1">
            <a:off x="5454650" y="4391025"/>
            <a:ext cx="344488" cy="455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9" name="Line 19"/>
          <p:cNvSpPr>
            <a:spLocks noChangeShapeType="1"/>
          </p:cNvSpPr>
          <p:nvPr/>
        </p:nvSpPr>
        <p:spPr bwMode="auto">
          <a:xfrm>
            <a:off x="6434138" y="4405313"/>
            <a:ext cx="328612" cy="395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>
            <a:off x="1430338" y="5229225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1" name="Line 21"/>
          <p:cNvSpPr>
            <a:spLocks noChangeShapeType="1"/>
          </p:cNvSpPr>
          <p:nvPr/>
        </p:nvSpPr>
        <p:spPr bwMode="auto">
          <a:xfrm>
            <a:off x="6815138" y="5183188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2" name="Line 22"/>
          <p:cNvSpPr>
            <a:spLocks noChangeShapeType="1"/>
          </p:cNvSpPr>
          <p:nvPr/>
        </p:nvSpPr>
        <p:spPr bwMode="auto">
          <a:xfrm>
            <a:off x="5516563" y="519906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3" name="Line 23"/>
          <p:cNvSpPr>
            <a:spLocks noChangeShapeType="1"/>
          </p:cNvSpPr>
          <p:nvPr/>
        </p:nvSpPr>
        <p:spPr bwMode="auto">
          <a:xfrm>
            <a:off x="3044825" y="519906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4" name="Line 24"/>
          <p:cNvSpPr>
            <a:spLocks noChangeShapeType="1"/>
          </p:cNvSpPr>
          <p:nvPr/>
        </p:nvSpPr>
        <p:spPr bwMode="auto">
          <a:xfrm>
            <a:off x="3902075" y="329406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5" name="Rectangle 25"/>
          <p:cNvSpPr>
            <a:spLocks noChangeArrowheads="1"/>
          </p:cNvSpPr>
          <p:nvPr/>
        </p:nvSpPr>
        <p:spPr bwMode="auto">
          <a:xfrm>
            <a:off x="1185863" y="5634038"/>
            <a:ext cx="509756" cy="46230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71386" name="Rectangle 26"/>
          <p:cNvSpPr>
            <a:spLocks noChangeArrowheads="1"/>
          </p:cNvSpPr>
          <p:nvPr/>
        </p:nvSpPr>
        <p:spPr bwMode="auto">
          <a:xfrm>
            <a:off x="5270500" y="5634038"/>
            <a:ext cx="509756" cy="46230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71387" name="Rectangle 27"/>
          <p:cNvSpPr>
            <a:spLocks noChangeArrowheads="1"/>
          </p:cNvSpPr>
          <p:nvPr/>
        </p:nvSpPr>
        <p:spPr bwMode="auto">
          <a:xfrm>
            <a:off x="2747963" y="5634038"/>
            <a:ext cx="595741" cy="46230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71388" name="Rectangle 28"/>
          <p:cNvSpPr>
            <a:spLocks noChangeArrowheads="1"/>
          </p:cNvSpPr>
          <p:nvPr/>
        </p:nvSpPr>
        <p:spPr bwMode="auto">
          <a:xfrm>
            <a:off x="6519863" y="5634038"/>
            <a:ext cx="595741" cy="46230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71389" name="Rectangle 29"/>
          <p:cNvSpPr>
            <a:spLocks noChangeArrowheads="1"/>
          </p:cNvSpPr>
          <p:nvPr/>
        </p:nvSpPr>
        <p:spPr bwMode="auto">
          <a:xfrm>
            <a:off x="3606800" y="3794125"/>
            <a:ext cx="595741" cy="46230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71390" name="Rectangle 30"/>
          <p:cNvSpPr>
            <a:spLocks noChangeArrowheads="1"/>
          </p:cNvSpPr>
          <p:nvPr/>
        </p:nvSpPr>
        <p:spPr bwMode="auto">
          <a:xfrm>
            <a:off x="3352800" y="2971800"/>
            <a:ext cx="1066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</a:rPr>
              <a:t>30..40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decision trees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58787" y="13716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Exponentially many decision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can be constructed from a given set of attributes</a:t>
            </a: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Finding the most accurate tree is NP-hard</a:t>
            </a: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practice: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greedy algorithms</a:t>
            </a:r>
          </a:p>
          <a:p>
            <a:pPr marL="798513" lvl="1" indent="-341313" eaLnBrk="0" hangingPunct="0">
              <a:lnSpc>
                <a:spcPct val="9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280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</a:t>
            </a:r>
            <a:r>
              <a:rPr lang="en-US" sz="28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decision tree by making a series of </a:t>
            </a:r>
            <a:r>
              <a:rPr lang="en-US" sz="2800" b="1" i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locally optimum decisions on which attributes to use</a:t>
            </a:r>
            <a:r>
              <a:rPr lang="en-US" sz="28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partitioning the data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decision trees: the Hunt’s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: the set of training records for node </a:t>
            </a:r>
            <a:r>
              <a:rPr lang="en-US" sz="2800" b="1" dirty="0" smtClean="0">
                <a:solidFill>
                  <a:schemeClr val="accent2"/>
                </a:solidFill>
              </a:rPr>
              <a:t>t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y={y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,…,</a:t>
            </a:r>
            <a:r>
              <a:rPr lang="en-US" sz="2800" b="1" dirty="0" err="1" smtClean="0">
                <a:solidFill>
                  <a:schemeClr val="accent2"/>
                </a:solidFill>
              </a:rPr>
              <a:t>y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c</a:t>
            </a:r>
            <a:r>
              <a:rPr lang="en-US" sz="2800" b="1" dirty="0" smtClean="0">
                <a:solidFill>
                  <a:schemeClr val="accent2"/>
                </a:solidFill>
              </a:rPr>
              <a:t>}:</a:t>
            </a:r>
            <a:r>
              <a:rPr lang="en-US" sz="2800" dirty="0" smtClean="0">
                <a:solidFill>
                  <a:schemeClr val="tx1"/>
                </a:solidFill>
              </a:rPr>
              <a:t> class labels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Step 1:</a:t>
            </a:r>
            <a:r>
              <a:rPr lang="en-US" sz="2800" dirty="0" smtClean="0">
                <a:solidFill>
                  <a:schemeClr val="tx1"/>
                </a:solidFill>
              </a:rPr>
              <a:t> If all records in 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belong to the same class </a:t>
            </a:r>
            <a:r>
              <a:rPr lang="en-US" sz="2800" b="1" dirty="0" err="1" smtClean="0">
                <a:solidFill>
                  <a:schemeClr val="accent2"/>
                </a:solidFill>
              </a:rPr>
              <a:t>y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, then t is a leaf node labeled as </a:t>
            </a:r>
            <a:r>
              <a:rPr lang="en-US" sz="2800" b="1" dirty="0" err="1" smtClean="0">
                <a:solidFill>
                  <a:schemeClr val="accent2"/>
                </a:solidFill>
              </a:rPr>
              <a:t>y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t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Step 2: </a:t>
            </a:r>
            <a:r>
              <a:rPr lang="en-US" sz="2800" dirty="0" smtClean="0">
                <a:solidFill>
                  <a:schemeClr val="tx1"/>
                </a:solidFill>
              </a:rPr>
              <a:t>If 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 contains records that belong to more than one class,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select </a:t>
            </a:r>
            <a:r>
              <a:rPr lang="en-US" sz="2400" b="1" i="1" dirty="0" smtClean="0">
                <a:solidFill>
                  <a:schemeClr val="tx1"/>
                </a:solidFill>
              </a:rPr>
              <a:t>attribute test condition </a:t>
            </a:r>
            <a:r>
              <a:rPr lang="en-US" sz="2400" dirty="0" smtClean="0">
                <a:solidFill>
                  <a:schemeClr val="tx1"/>
                </a:solidFill>
              </a:rPr>
              <a:t>to partition the records into smaller subsets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Create a </a:t>
            </a:r>
            <a:r>
              <a:rPr lang="en-US" sz="2400" b="1" i="1" dirty="0" smtClean="0">
                <a:solidFill>
                  <a:schemeClr val="tx1"/>
                </a:solidFill>
              </a:rPr>
              <a:t>child node </a:t>
            </a:r>
            <a:r>
              <a:rPr lang="en-US" sz="2400" dirty="0" smtClean="0">
                <a:solidFill>
                  <a:schemeClr val="tx1"/>
                </a:solidFill>
              </a:rPr>
              <a:t>for each outcome of test condition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Apply algorithm </a:t>
            </a:r>
            <a:r>
              <a:rPr lang="en-US" sz="2400" b="1" i="1" dirty="0" smtClean="0">
                <a:solidFill>
                  <a:schemeClr val="tx1"/>
                </a:solidFill>
              </a:rPr>
              <a:t>recursively</a:t>
            </a:r>
            <a:r>
              <a:rPr lang="en-US" sz="2400" dirty="0" smtClean="0">
                <a:solidFill>
                  <a:schemeClr val="tx1"/>
                </a:solidFill>
              </a:rPr>
              <a:t> for each </a:t>
            </a:r>
            <a:r>
              <a:rPr lang="en-US" sz="2400" b="1" i="1" dirty="0" smtClean="0">
                <a:solidFill>
                  <a:schemeClr val="tx1"/>
                </a:solidFill>
              </a:rPr>
              <a:t>child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Decision-tree construction (Example)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600200"/>
            <a:ext cx="4725988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05000"/>
            <a:ext cx="4267199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the training records be split?</a:t>
            </a:r>
          </a:p>
          <a:p>
            <a:endParaRPr lang="en-US" dirty="0" smtClean="0"/>
          </a:p>
          <a:p>
            <a:r>
              <a:rPr lang="en-US" dirty="0" smtClean="0"/>
              <a:t>How should the splitting procedure stop?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attributes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79675"/>
            <a:ext cx="4027487" cy="300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attributes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637337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6524625" cy="4946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lang="en-US" sz="44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classification?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Ordinal attributes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2584450"/>
            <a:ext cx="8231187" cy="351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attributes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5525" y="2303463"/>
            <a:ext cx="6899275" cy="3259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best split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p(</a:t>
            </a:r>
            <a:r>
              <a:rPr lang="en-US" b="1" dirty="0" err="1" smtClean="0">
                <a:solidFill>
                  <a:schemeClr val="accent2"/>
                </a:solidFill>
              </a:rPr>
              <a:t>i|t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fraction of records belonging to class 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Best split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selected based on the degree of </a:t>
            </a:r>
            <a:r>
              <a:rPr lang="en-US" b="1" dirty="0" smtClean="0">
                <a:solidFill>
                  <a:schemeClr val="tx1"/>
                </a:solidFill>
              </a:rPr>
              <a:t>impurity</a:t>
            </a:r>
            <a:r>
              <a:rPr lang="en-US" dirty="0" smtClean="0">
                <a:solidFill>
                  <a:schemeClr val="tx1"/>
                </a:solidFill>
              </a:rPr>
              <a:t> of the child nodes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distribution</a:t>
            </a:r>
            <a:r>
              <a:rPr lang="en-US" b="1" dirty="0" smtClean="0">
                <a:solidFill>
                  <a:schemeClr val="tx1"/>
                </a:solidFill>
              </a:rPr>
              <a:t> (0,1) </a:t>
            </a:r>
            <a:r>
              <a:rPr lang="en-US" dirty="0" smtClean="0">
                <a:solidFill>
                  <a:schemeClr val="tx1"/>
                </a:solidFill>
              </a:rPr>
              <a:t>has</a:t>
            </a:r>
            <a:r>
              <a:rPr lang="en-US" b="1" dirty="0" smtClean="0">
                <a:solidFill>
                  <a:schemeClr val="tx1"/>
                </a:solidFill>
              </a:rPr>
              <a:t> high purity</a:t>
            </a:r>
          </a:p>
          <a:p>
            <a:pPr lvl="1"/>
            <a:r>
              <a:rPr lang="en-US" dirty="0" smtClean="0"/>
              <a:t>Class distribution </a:t>
            </a:r>
            <a:r>
              <a:rPr lang="en-US" b="1" dirty="0" smtClean="0"/>
              <a:t>(0.5,0.5) </a:t>
            </a:r>
            <a:r>
              <a:rPr lang="en-US" dirty="0" smtClean="0"/>
              <a:t>has the </a:t>
            </a:r>
            <a:r>
              <a:rPr lang="en-US" b="1" dirty="0" smtClean="0"/>
              <a:t>smallest purity (highest impurity)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Intuition:</a:t>
            </a:r>
            <a:r>
              <a:rPr lang="en-US" b="1" dirty="0" smtClean="0"/>
              <a:t> </a:t>
            </a:r>
            <a:r>
              <a:rPr lang="en-US" dirty="0" smtClean="0"/>
              <a:t>high purity </a:t>
            </a:r>
            <a:r>
              <a:rPr lang="en-US" dirty="0" smtClean="0">
                <a:sym typeface="Wingdings" pitchFamily="2" charset="2"/>
              </a:rPr>
              <a:t> small value of impurity measures  better split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best split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09799"/>
            <a:ext cx="6324599" cy="313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best split: Impurity measures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p(</a:t>
            </a:r>
            <a:r>
              <a:rPr lang="en-US" b="1" dirty="0" err="1" smtClean="0">
                <a:solidFill>
                  <a:schemeClr val="accent2"/>
                </a:solidFill>
              </a:rPr>
              <a:t>i|t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fraction of records associated with node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 belonging to class 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2895600"/>
          <a:ext cx="4724400" cy="977900"/>
        </p:xfrm>
        <a:graphic>
          <a:graphicData uri="http://schemas.openxmlformats.org/presentationml/2006/ole">
            <p:oleObj spid="_x0000_s67586" name="Equation" r:id="rId4" imgW="210816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3962400"/>
          <a:ext cx="3429000" cy="990600"/>
        </p:xfrm>
        <a:graphic>
          <a:graphicData uri="http://schemas.openxmlformats.org/presentationml/2006/ole">
            <p:oleObj spid="_x0000_s67587" name="Equation" r:id="rId5" imgW="151128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5410200"/>
          <a:ext cx="6629400" cy="609600"/>
        </p:xfrm>
        <a:graphic>
          <a:graphicData uri="http://schemas.openxmlformats.org/presentationml/2006/ole">
            <p:oleObj spid="_x0000_s67588" name="Equation" r:id="rId6" imgW="24764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impurity measures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63" y="1905000"/>
            <a:ext cx="7399337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general the different impurity measures are </a:t>
            </a:r>
            <a:r>
              <a:rPr lang="en-US" sz="2800" b="1" i="1" dirty="0" smtClean="0"/>
              <a:t>consistent</a:t>
            </a:r>
          </a:p>
          <a:p>
            <a:r>
              <a:rPr lang="en-US" sz="2800" b="1" i="1" dirty="0" smtClean="0"/>
              <a:t>Gain of a test condition: </a:t>
            </a:r>
            <a:r>
              <a:rPr lang="en-US" sz="2800" dirty="0" smtClean="0"/>
              <a:t>compare the impurity of the parent node with the impurity of the child nodes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Maximizing the gain == minimizing the weighted average impurity measure of children nodes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chemeClr val="accent2"/>
                </a:solidFill>
              </a:rPr>
              <a:t>I() = Entropy(), </a:t>
            </a:r>
            <a:r>
              <a:rPr lang="en-US" sz="2800" dirty="0" smtClean="0"/>
              <a:t>then </a:t>
            </a:r>
            <a:r>
              <a:rPr lang="el-GR" sz="2800" b="1" dirty="0" smtClean="0">
                <a:solidFill>
                  <a:schemeClr val="accent2"/>
                </a:solidFill>
              </a:rPr>
              <a:t>Δ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info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is called </a:t>
            </a:r>
            <a:r>
              <a:rPr lang="en-US" sz="2800" b="1" dirty="0" smtClean="0">
                <a:solidFill>
                  <a:schemeClr val="accent2"/>
                </a:solidFill>
              </a:rPr>
              <a:t>information gain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429000"/>
          <a:ext cx="5257800" cy="1143000"/>
        </p:xfrm>
        <a:graphic>
          <a:graphicData uri="http://schemas.openxmlformats.org/presentationml/2006/ole">
            <p:oleObj spid="_x0000_s68610" name="Equation" r:id="rId3" imgW="1942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gain: 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25" y="1676400"/>
            <a:ext cx="5299075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minimizing impurity/ maximizing </a:t>
            </a:r>
            <a:r>
              <a:rPr lang="el-GR" b="1" dirty="0" smtClean="0">
                <a:solidFill>
                  <a:schemeClr val="accent2"/>
                </a:solidFill>
              </a:rPr>
              <a:t>Δ</a:t>
            </a:r>
            <a:r>
              <a:rPr lang="en-US" dirty="0" smtClean="0"/>
              <a:t> enough?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25663"/>
            <a:ext cx="8458200" cy="3513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minimizing impurity/ maximizing </a:t>
            </a:r>
            <a:r>
              <a:rPr lang="el-GR" b="1" dirty="0" smtClean="0">
                <a:solidFill>
                  <a:schemeClr val="accent2"/>
                </a:solidFill>
              </a:rPr>
              <a:t>Δ</a:t>
            </a:r>
            <a:r>
              <a:rPr lang="en-US" dirty="0" smtClean="0"/>
              <a:t>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Impurity measures favor attributes with large number of values</a:t>
            </a:r>
          </a:p>
          <a:p>
            <a:endParaRPr lang="en-US" dirty="0" smtClean="0"/>
          </a:p>
          <a:p>
            <a:r>
              <a:rPr lang="en-US" dirty="0" smtClean="0"/>
              <a:t>A test condition with large number of outcomes may not be desirable</a:t>
            </a:r>
          </a:p>
          <a:p>
            <a:pPr lvl="1"/>
            <a:r>
              <a:rPr lang="en-US" dirty="0" smtClean="0"/>
              <a:t># of records in each partition is too small to make predictions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5"/>
            <a:ext cx="8228013" cy="452437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Classification</a:t>
            </a:r>
            <a:r>
              <a:rPr lang="en-US" sz="2800" dirty="0" smtClean="0"/>
              <a:t> is the task of </a:t>
            </a:r>
            <a:r>
              <a:rPr lang="en-US" sz="2800" b="1" i="1" dirty="0" smtClean="0"/>
              <a:t>learning a target function </a:t>
            </a:r>
            <a:r>
              <a:rPr lang="en-US" sz="2800" b="1" dirty="0" smtClean="0">
                <a:solidFill>
                  <a:schemeClr val="accent2"/>
                </a:solidFill>
              </a:rPr>
              <a:t>f</a:t>
            </a:r>
            <a:r>
              <a:rPr lang="en-US" sz="2800" dirty="0" smtClean="0"/>
              <a:t> that maps attribute set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to one of the predefined class labels </a:t>
            </a:r>
            <a:r>
              <a:rPr lang="en-US" sz="2800" b="1" dirty="0" smtClean="0">
                <a:solidFill>
                  <a:schemeClr val="accent2"/>
                </a:solidFill>
              </a:rPr>
              <a:t>y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1" y="2743200"/>
            <a:ext cx="51054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Gain ratio = </a:t>
            </a:r>
            <a:r>
              <a:rPr lang="el-GR" b="1" dirty="0" smtClean="0">
                <a:solidFill>
                  <a:schemeClr val="accent2"/>
                </a:solidFill>
              </a:rPr>
              <a:t>Δ</a:t>
            </a:r>
            <a:r>
              <a:rPr lang="en-US" b="1" baseline="-25000" dirty="0" smtClean="0">
                <a:solidFill>
                  <a:schemeClr val="accent2"/>
                </a:solidFill>
              </a:rPr>
              <a:t>info</a:t>
            </a:r>
            <a:r>
              <a:rPr lang="en-US" b="1" dirty="0" smtClean="0">
                <a:solidFill>
                  <a:schemeClr val="accent2"/>
                </a:solidFill>
              </a:rPr>
              <a:t>/</a:t>
            </a:r>
            <a:r>
              <a:rPr lang="en-US" b="1" dirty="0" err="1" smtClean="0">
                <a:solidFill>
                  <a:schemeClr val="accent2"/>
                </a:solidFill>
              </a:rPr>
              <a:t>Splitinfo</a:t>
            </a:r>
            <a:endParaRPr lang="en-US" b="1" dirty="0" smtClean="0">
              <a:solidFill>
                <a:schemeClr val="accent2"/>
              </a:solidFill>
            </a:endParaRPr>
          </a:p>
          <a:p>
            <a:endParaRPr lang="en-US" b="1" baseline="-25000" dirty="0" smtClean="0">
              <a:solidFill>
                <a:schemeClr val="accent2"/>
              </a:solidFill>
            </a:endParaRPr>
          </a:p>
          <a:p>
            <a:r>
              <a:rPr lang="en-US" b="1" dirty="0" err="1" smtClean="0">
                <a:solidFill>
                  <a:schemeClr val="accent2"/>
                </a:solidFill>
              </a:rPr>
              <a:t>SplitInfo</a:t>
            </a:r>
            <a:r>
              <a:rPr lang="en-US" b="1" dirty="0" smtClean="0">
                <a:solidFill>
                  <a:schemeClr val="accent2"/>
                </a:solidFill>
              </a:rPr>
              <a:t> = -</a:t>
            </a:r>
            <a:r>
              <a:rPr lang="el-GR" sz="4000" b="1" dirty="0" smtClean="0">
                <a:solidFill>
                  <a:schemeClr val="accent2"/>
                </a:solidFill>
              </a:rPr>
              <a:t>Σ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baseline="-25000" dirty="0" smtClean="0">
                <a:solidFill>
                  <a:schemeClr val="accent2"/>
                </a:solidFill>
              </a:rPr>
              <a:t>=1…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err="1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solidFill>
                  <a:schemeClr val="accent2"/>
                </a:solidFill>
              </a:rPr>
              <a:t>(v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)log(p(v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))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k: </a:t>
            </a:r>
            <a:r>
              <a:rPr lang="en-US" dirty="0" smtClean="0">
                <a:solidFill>
                  <a:schemeClr val="tx1"/>
                </a:solidFill>
              </a:rPr>
              <a:t>total number of splits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each attribute has the same number of records,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SplitInfo</a:t>
            </a:r>
            <a:r>
              <a:rPr lang="en-US" b="1" dirty="0" smtClean="0">
                <a:solidFill>
                  <a:schemeClr val="accent2"/>
                </a:solidFill>
              </a:rPr>
              <a:t> = </a:t>
            </a:r>
            <a:r>
              <a:rPr lang="en-US" b="1" dirty="0" err="1" smtClean="0">
                <a:solidFill>
                  <a:schemeClr val="accent2"/>
                </a:solidFill>
              </a:rPr>
              <a:t>logk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Large number of splits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large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SplitInfo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small gain ratio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decision-trees (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pPr marL="533400" indent="-533400">
              <a:lnSpc>
                <a:spcPct val="95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GenDecTree</a:t>
            </a:r>
            <a:r>
              <a:rPr lang="en-US" sz="2000" dirty="0" smtClean="0"/>
              <a:t>(Sample </a:t>
            </a:r>
            <a:r>
              <a:rPr lang="en-US" sz="2000" b="1" dirty="0">
                <a:solidFill>
                  <a:schemeClr val="accent2"/>
                </a:solidFill>
              </a:rPr>
              <a:t>S</a:t>
            </a:r>
            <a:r>
              <a:rPr lang="en-US" sz="2000" dirty="0"/>
              <a:t>, </a:t>
            </a:r>
            <a:r>
              <a:rPr lang="en-US" sz="2000" dirty="0" smtClean="0"/>
              <a:t>Features </a:t>
            </a:r>
            <a:r>
              <a:rPr lang="en-US" sz="2000" b="1" dirty="0" smtClean="0">
                <a:solidFill>
                  <a:schemeClr val="accent2"/>
                </a:solidFill>
              </a:rPr>
              <a:t>F</a:t>
            </a:r>
            <a:r>
              <a:rPr lang="en-US" sz="2000" dirty="0" smtClean="0"/>
              <a:t>)</a:t>
            </a:r>
            <a:endParaRPr lang="en-US" sz="2000" dirty="0"/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b="1" dirty="0" smtClean="0"/>
              <a:t>If </a:t>
            </a:r>
            <a:r>
              <a:rPr lang="en-US" sz="2000" b="1" dirty="0" err="1" smtClean="0">
                <a:solidFill>
                  <a:srgbClr val="FF0000"/>
                </a:solidFill>
              </a:rPr>
              <a:t>stopping_condition</a:t>
            </a:r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chemeClr val="accent2"/>
                </a:solidFill>
              </a:rPr>
              <a:t>S,F</a:t>
            </a:r>
            <a:r>
              <a:rPr lang="en-US" sz="2000" b="1" dirty="0" smtClean="0"/>
              <a:t>) </a:t>
            </a:r>
            <a:r>
              <a:rPr lang="en-US" sz="2000" dirty="0" smtClean="0"/>
              <a:t>= true </a:t>
            </a:r>
            <a:r>
              <a:rPr lang="en-US" sz="2000" b="1" dirty="0" smtClean="0"/>
              <a:t>then</a:t>
            </a: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b="1" smtClean="0">
                <a:solidFill>
                  <a:schemeClr val="tx1"/>
                </a:solidFill>
                <a:sym typeface="Symbol" pitchFamily="18" charset="2"/>
              </a:rPr>
              <a:t>leaf </a:t>
            </a:r>
            <a:r>
              <a:rPr lang="en-US" sz="1800" b="1" smtClean="0">
                <a:solidFill>
                  <a:schemeClr val="accent2"/>
                </a:solidFill>
                <a:sym typeface="Symbol" pitchFamily="18" charset="2"/>
              </a:rPr>
              <a:t>= </a:t>
            </a:r>
            <a:r>
              <a:rPr lang="en-US" sz="1800" b="1" smtClean="0">
                <a:solidFill>
                  <a:srgbClr val="FF0000"/>
                </a:solidFill>
                <a:sym typeface="Symbol" pitchFamily="18" charset="2"/>
              </a:rPr>
              <a:t>createNode()</a:t>
            </a:r>
            <a:endParaRPr lang="en-US" sz="18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b="1" smtClean="0">
                <a:sym typeface="Symbol" pitchFamily="18" charset="2"/>
              </a:rPr>
              <a:t>leaf.label= </a:t>
            </a:r>
            <a:r>
              <a:rPr lang="en-US" sz="1800" b="1" smtClean="0">
                <a:solidFill>
                  <a:srgbClr val="FF0000"/>
                </a:solidFill>
                <a:sym typeface="Symbol" pitchFamily="18" charset="2"/>
              </a:rPr>
              <a:t>Classify</a:t>
            </a:r>
            <a:r>
              <a:rPr lang="en-US" sz="1800" b="1" smtClean="0">
                <a:sym typeface="Symbol" pitchFamily="18" charset="2"/>
              </a:rPr>
              <a:t>(</a:t>
            </a:r>
            <a:r>
              <a:rPr lang="en-US" sz="1800" b="1" smtClean="0">
                <a:solidFill>
                  <a:schemeClr val="accent2"/>
                </a:solidFill>
                <a:sym typeface="Symbol" pitchFamily="18" charset="2"/>
              </a:rPr>
              <a:t>S)</a:t>
            </a:r>
            <a:endParaRPr lang="en-US" sz="1800" dirty="0" smtClean="0">
              <a:sym typeface="Symbol" pitchFamily="18" charset="2"/>
            </a:endParaRP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b="1" smtClean="0">
                <a:sym typeface="Symbol" pitchFamily="18" charset="2"/>
              </a:rPr>
              <a:t>return leaf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b="1" smtClean="0">
                <a:sym typeface="Wingdings" pitchFamily="2" charset="2"/>
              </a:rPr>
              <a:t> </a:t>
            </a:r>
            <a:r>
              <a:rPr lang="en-US" sz="1200" b="1" smtClean="0"/>
              <a:t> </a:t>
            </a:r>
            <a:endParaRPr lang="en-US" sz="1200" b="1" dirty="0" smtClean="0"/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b="1" dirty="0" smtClean="0"/>
              <a:t>root =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createNode</a:t>
            </a:r>
            <a:r>
              <a:rPr lang="en-US" sz="2000" b="1" dirty="0" smtClean="0">
                <a:solidFill>
                  <a:srgbClr val="FF0000"/>
                </a:solidFill>
              </a:rPr>
              <a:t>()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root.test_condition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smtClean="0">
                <a:solidFill>
                  <a:schemeClr val="tx1"/>
                </a:solidFill>
              </a:rPr>
              <a:t>= </a:t>
            </a:r>
            <a:r>
              <a:rPr lang="en-US" sz="2000" b="1" smtClean="0">
                <a:solidFill>
                  <a:srgbClr val="FF0000"/>
                </a:solidFill>
              </a:rPr>
              <a:t>findBestSplit(</a:t>
            </a:r>
            <a:r>
              <a:rPr lang="en-US" sz="2000" b="1" smtClean="0">
                <a:solidFill>
                  <a:schemeClr val="accent2"/>
                </a:solidFill>
              </a:rPr>
              <a:t>S,F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b="1" dirty="0" smtClean="0">
                <a:solidFill>
                  <a:schemeClr val="accent2"/>
                </a:solidFill>
              </a:rPr>
              <a:t>V = {v| v a </a:t>
            </a:r>
            <a:r>
              <a:rPr lang="en-US" sz="2000" dirty="0" smtClean="0">
                <a:solidFill>
                  <a:schemeClr val="tx1"/>
                </a:solidFill>
              </a:rPr>
              <a:t>possible outcome of </a:t>
            </a:r>
            <a:r>
              <a:rPr lang="en-US" sz="2000" b="1" dirty="0" err="1" smtClean="0">
                <a:solidFill>
                  <a:schemeClr val="tx1"/>
                </a:solidFill>
              </a:rPr>
              <a:t>root.test_condition</a:t>
            </a:r>
            <a:r>
              <a:rPr lang="en-US" sz="2000" b="1" dirty="0" smtClean="0">
                <a:solidFill>
                  <a:schemeClr val="accent2"/>
                </a:solidFill>
              </a:rPr>
              <a:t>}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b="1" dirty="0" smtClean="0">
                <a:sym typeface="Symbol" pitchFamily="18" charset="2"/>
              </a:rPr>
              <a:t>for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i="1" dirty="0">
                <a:sym typeface="Symbol" pitchFamily="18" charset="2"/>
              </a:rPr>
              <a:t>each</a:t>
            </a:r>
            <a:r>
              <a:rPr lang="en-US" sz="2000" dirty="0">
                <a:sym typeface="Symbol" pitchFamily="18" charset="2"/>
              </a:rPr>
              <a:t> value </a:t>
            </a:r>
            <a:r>
              <a:rPr lang="en-US" sz="2000" b="1" dirty="0" smtClean="0">
                <a:solidFill>
                  <a:schemeClr val="accent2"/>
                </a:solidFill>
                <a:sym typeface="Symbol" pitchFamily="18" charset="2"/>
              </a:rPr>
              <a:t>v</a:t>
            </a:r>
            <a:r>
              <a:rPr lang="az-Cyrl-AZ" sz="2000" b="1" dirty="0" smtClean="0">
                <a:solidFill>
                  <a:schemeClr val="accent2"/>
                </a:solidFill>
                <a:sym typeface="Symbol" pitchFamily="18" charset="2"/>
              </a:rPr>
              <a:t>є</a:t>
            </a:r>
            <a:r>
              <a:rPr lang="en-US" sz="2000" b="1" dirty="0" smtClean="0">
                <a:solidFill>
                  <a:schemeClr val="accent2"/>
                </a:solidFill>
                <a:sym typeface="Symbol" pitchFamily="18" charset="2"/>
              </a:rPr>
              <a:t>V</a:t>
            </a:r>
            <a:r>
              <a:rPr lang="en-US" sz="2000" dirty="0" smtClean="0">
                <a:sym typeface="Symbol" pitchFamily="18" charset="2"/>
              </a:rPr>
              <a:t>:</a:t>
            </a:r>
            <a:endParaRPr lang="en-US" sz="2000" dirty="0">
              <a:sym typeface="Symbol" pitchFamily="18" charset="2"/>
            </a:endParaRP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b="1" dirty="0" err="1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sz="1800" b="1" baseline="-25000" dirty="0" err="1" smtClean="0">
                <a:solidFill>
                  <a:schemeClr val="accent2"/>
                </a:solidFill>
                <a:sym typeface="Symbol" pitchFamily="18" charset="2"/>
              </a:rPr>
              <a:t>v</a:t>
            </a:r>
            <a:r>
              <a:rPr lang="en-US" sz="1800" b="1" dirty="0" smtClean="0">
                <a:solidFill>
                  <a:schemeClr val="accent2"/>
                </a:solidFill>
                <a:sym typeface="Symbol" pitchFamily="18" charset="2"/>
              </a:rPr>
              <a:t>: = {s | </a:t>
            </a:r>
            <a:r>
              <a:rPr lang="en-US" sz="1800" b="1" dirty="0" err="1" smtClean="0">
                <a:sym typeface="Symbol" pitchFamily="18" charset="2"/>
              </a:rPr>
              <a:t>root.test_condition</a:t>
            </a:r>
            <a:r>
              <a:rPr lang="en-US" sz="1800" b="1" dirty="0" smtClean="0"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sz="1800" b="1" dirty="0" smtClean="0">
                <a:sym typeface="Symbol" pitchFamily="18" charset="2"/>
              </a:rPr>
              <a:t>)</a:t>
            </a:r>
            <a:r>
              <a:rPr lang="en-US" sz="1800" dirty="0" smtClean="0">
                <a:sym typeface="Symbol" pitchFamily="18" charset="2"/>
              </a:rPr>
              <a:t> = </a:t>
            </a:r>
            <a:r>
              <a:rPr lang="en-US" sz="1800" b="1" dirty="0" smtClean="0">
                <a:solidFill>
                  <a:schemeClr val="accent2"/>
                </a:solidFill>
                <a:sym typeface="Symbol" pitchFamily="18" charset="2"/>
              </a:rPr>
              <a:t>v</a:t>
            </a:r>
            <a:r>
              <a:rPr lang="en-US" sz="1800" dirty="0" smtClean="0">
                <a:sym typeface="Symbol" pitchFamily="18" charset="2"/>
              </a:rPr>
              <a:t> and </a:t>
            </a:r>
            <a:r>
              <a:rPr lang="en-US" sz="1800" b="1" dirty="0" smtClean="0">
                <a:solidFill>
                  <a:schemeClr val="accent2"/>
                </a:solidFill>
                <a:sym typeface="Symbol" pitchFamily="18" charset="2"/>
              </a:rPr>
              <a:t>s </a:t>
            </a:r>
            <a:r>
              <a:rPr lang="az-Cyrl-AZ" sz="1800" b="1" dirty="0" smtClean="0">
                <a:solidFill>
                  <a:schemeClr val="accent2"/>
                </a:solidFill>
                <a:sym typeface="Symbol" pitchFamily="18" charset="2"/>
              </a:rPr>
              <a:t>є</a:t>
            </a:r>
            <a:r>
              <a:rPr lang="en-US" sz="1800" b="1" dirty="0" smtClean="0">
                <a:solidFill>
                  <a:schemeClr val="accent2"/>
                </a:solidFill>
                <a:sym typeface="Symbol" pitchFamily="18" charset="2"/>
              </a:rPr>
              <a:t> S}</a:t>
            </a:r>
            <a:r>
              <a:rPr lang="en-US" sz="1800" dirty="0" smtClean="0">
                <a:sym typeface="Symbol" pitchFamily="18" charset="2"/>
              </a:rPr>
              <a:t>;</a:t>
            </a:r>
            <a:endParaRPr lang="en-US" sz="1800" dirty="0">
              <a:sym typeface="Symbol" pitchFamily="18" charset="2"/>
            </a:endParaRP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b="1" dirty="0" smtClean="0">
                <a:sym typeface="Symbol" pitchFamily="18" charset="2"/>
              </a:rPr>
              <a:t>child = </a:t>
            </a:r>
            <a:r>
              <a:rPr lang="en-US" sz="1800" b="1" dirty="0" err="1" smtClean="0">
                <a:solidFill>
                  <a:srgbClr val="FF0000"/>
                </a:solidFill>
                <a:sym typeface="Symbol" pitchFamily="18" charset="2"/>
              </a:rPr>
              <a:t>TreeGrowth</a:t>
            </a:r>
            <a:r>
              <a:rPr lang="en-US" sz="1800" b="1" dirty="0" smtClean="0">
                <a:sym typeface="Symbol" pitchFamily="18" charset="2"/>
              </a:rPr>
              <a:t>(</a:t>
            </a:r>
            <a:r>
              <a:rPr lang="en-US" sz="1800" b="1" dirty="0" err="1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sz="1800" b="1" baseline="-25000" dirty="0" err="1" smtClean="0">
                <a:solidFill>
                  <a:schemeClr val="accent2"/>
                </a:solidFill>
                <a:sym typeface="Symbol" pitchFamily="18" charset="2"/>
              </a:rPr>
              <a:t>v</a:t>
            </a:r>
            <a:r>
              <a:rPr lang="en-US" sz="1800" b="1" dirty="0" smtClean="0">
                <a:solidFill>
                  <a:schemeClr val="accent2"/>
                </a:solidFill>
                <a:sym typeface="Symbol" pitchFamily="18" charset="2"/>
              </a:rPr>
              <a:t> ,F</a:t>
            </a:r>
            <a:r>
              <a:rPr lang="en-US" sz="1800" dirty="0" smtClean="0">
                <a:sym typeface="Symbol" pitchFamily="18" charset="2"/>
              </a:rPr>
              <a:t>) ;</a:t>
            </a:r>
            <a:endParaRPr lang="en-US" sz="1800" dirty="0">
              <a:sym typeface="Symbol" pitchFamily="18" charset="2"/>
            </a:endParaRP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dirty="0" smtClean="0">
                <a:sym typeface="Symbol" pitchFamily="18" charset="2"/>
              </a:rPr>
              <a:t>Add</a:t>
            </a:r>
            <a:r>
              <a:rPr lang="en-US" sz="1800" b="1" dirty="0" smtClean="0">
                <a:sym typeface="Symbol" pitchFamily="18" charset="2"/>
              </a:rPr>
              <a:t> child </a:t>
            </a:r>
            <a:r>
              <a:rPr lang="en-US" sz="1800" dirty="0" smtClean="0">
                <a:sym typeface="Symbol" pitchFamily="18" charset="2"/>
              </a:rPr>
              <a:t>as a descent of </a:t>
            </a:r>
            <a:r>
              <a:rPr lang="en-US" sz="1800" b="1" dirty="0" smtClean="0">
                <a:sym typeface="Symbol" pitchFamily="18" charset="2"/>
              </a:rPr>
              <a:t>root </a:t>
            </a:r>
            <a:r>
              <a:rPr lang="en-US" sz="1800" dirty="0" smtClean="0">
                <a:sym typeface="Symbol" pitchFamily="18" charset="2"/>
              </a:rPr>
              <a:t>and label the edge </a:t>
            </a:r>
            <a:r>
              <a:rPr lang="en-US" sz="1800" b="1" dirty="0" smtClean="0">
                <a:sym typeface="Symbol" pitchFamily="18" charset="2"/>
              </a:rPr>
              <a:t>(</a:t>
            </a:r>
            <a:r>
              <a:rPr lang="en-US" sz="1800" b="1" dirty="0" err="1" smtClean="0">
                <a:sym typeface="Symbol" pitchFamily="18" charset="2"/>
              </a:rPr>
              <a:t>root</a:t>
            </a:r>
            <a:r>
              <a:rPr lang="en-US" sz="1800" b="1" dirty="0" err="1" smtClean="0">
                <a:sym typeface="Wingdings" pitchFamily="2" charset="2"/>
              </a:rPr>
              <a:t>child</a:t>
            </a:r>
            <a:r>
              <a:rPr lang="en-US" sz="1800" b="1" dirty="0" smtClean="0">
                <a:sym typeface="Wingdings" pitchFamily="2" charset="2"/>
              </a:rPr>
              <a:t>) as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v</a:t>
            </a:r>
            <a:r>
              <a:rPr lang="en-US" sz="1800" b="1" dirty="0" smtClean="0">
                <a:sym typeface="Wingdings" pitchFamily="2" charset="2"/>
              </a:rPr>
              <a:t> </a:t>
            </a:r>
          </a:p>
          <a:p>
            <a:pPr marL="514350" indent="-4572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200" b="1" dirty="0" smtClean="0">
                <a:sym typeface="Wingdings" pitchFamily="2" charset="2"/>
              </a:rPr>
              <a:t>return root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criteria for tree induction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expanding a node when all the records belong to the same class</a:t>
            </a:r>
          </a:p>
          <a:p>
            <a:endParaRPr lang="en-US" dirty="0"/>
          </a:p>
          <a:p>
            <a:r>
              <a:rPr lang="en-US" dirty="0"/>
              <a:t>Stop expanding a node when all the records have similar attribute values</a:t>
            </a:r>
          </a:p>
          <a:p>
            <a:endParaRPr lang="en-US" dirty="0"/>
          </a:p>
          <a:p>
            <a:r>
              <a:rPr lang="en-US" dirty="0"/>
              <a:t>Early </a:t>
            </a:r>
            <a:r>
              <a:rPr lang="en-US" dirty="0" smtClean="0"/>
              <a:t>termination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Inexpensive to construct</a:t>
            </a:r>
          </a:p>
          <a:p>
            <a:r>
              <a:rPr lang="en-US" dirty="0" smtClean="0"/>
              <a:t>Extremely fast at classifying unknown records</a:t>
            </a:r>
          </a:p>
          <a:p>
            <a:r>
              <a:rPr lang="en-US" dirty="0" smtClean="0"/>
              <a:t>Easy to interpret for small-sized trees</a:t>
            </a:r>
          </a:p>
          <a:p>
            <a:r>
              <a:rPr lang="en-US" dirty="0" smtClean="0"/>
              <a:t>Accuracy is comparable to other classification techniques for many simple data sets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C4.5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depth-first construction.</a:t>
            </a:r>
          </a:p>
          <a:p>
            <a:r>
              <a:rPr lang="en-US" dirty="0" smtClean="0"/>
              <a:t>Uses Information Gain</a:t>
            </a:r>
          </a:p>
          <a:p>
            <a:r>
              <a:rPr lang="en-US" dirty="0" smtClean="0"/>
              <a:t>Sorts Continuous Attributes at each node.</a:t>
            </a:r>
          </a:p>
          <a:p>
            <a:r>
              <a:rPr lang="en-US" dirty="0" smtClean="0"/>
              <a:t>Needs entire data to fit in memory.</a:t>
            </a:r>
          </a:p>
          <a:p>
            <a:r>
              <a:rPr lang="en-US" dirty="0" smtClean="0"/>
              <a:t>Unsuitable for Large Datasets.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You can download the software from:</a:t>
            </a:r>
            <a:br>
              <a:rPr lang="en-US" dirty="0" smtClean="0"/>
            </a:br>
            <a:r>
              <a:rPr lang="en-US" sz="2400" dirty="0" smtClean="0">
                <a:hlinkClick r:id="rId2"/>
              </a:rPr>
              <a:t>http://www.cse.unsw.edu.au/~quinlan/c4.5r8.tar.gz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problems with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Unerfitting</a:t>
            </a:r>
            <a:r>
              <a:rPr lang="en-US" dirty="0" smtClean="0"/>
              <a:t> and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r>
              <a:rPr lang="en-US" dirty="0" smtClean="0"/>
              <a:t>Missing values</a:t>
            </a:r>
          </a:p>
          <a:p>
            <a:r>
              <a:rPr lang="en-US" dirty="0" smtClean="0"/>
              <a:t>Cost of classification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Underfitting</a:t>
            </a:r>
            <a:r>
              <a:rPr lang="en-US" dirty="0" smtClean="0"/>
              <a:t> and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8139" t="5307" r="5814" b="5804"/>
          <a:stretch>
            <a:fillRect/>
          </a:stretch>
        </p:blipFill>
        <p:spPr bwMode="auto">
          <a:xfrm>
            <a:off x="228600" y="1219200"/>
            <a:ext cx="5638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43600" y="1600200"/>
            <a:ext cx="2743200" cy="35548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500 circular and 500 </a:t>
            </a:r>
            <a:r>
              <a:rPr lang="en-US" sz="1800" dirty="0">
                <a:solidFill>
                  <a:schemeClr val="tx1"/>
                </a:solidFill>
              </a:rPr>
              <a:t>triangular data points.</a:t>
            </a:r>
          </a:p>
          <a:p>
            <a:pPr>
              <a:spcBef>
                <a:spcPct val="500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Circular points: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0.5 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800" b="1" dirty="0" err="1">
                <a:solidFill>
                  <a:schemeClr val="tx1"/>
                </a:solidFill>
                <a:sym typeface="Symbol" pitchFamily="18" charset="2"/>
              </a:rPr>
              <a:t>sqrt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(x</a:t>
            </a:r>
            <a:r>
              <a:rPr lang="en-US" sz="1800" b="1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1800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+x</a:t>
            </a:r>
            <a:r>
              <a:rPr lang="en-US" sz="1800" b="1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)  1</a:t>
            </a:r>
            <a:endParaRPr lang="en-US" sz="1800" b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accent2"/>
                </a:solidFill>
              </a:rPr>
              <a:t>Triangular points:</a:t>
            </a:r>
          </a:p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chemeClr val="tx1"/>
                </a:solidFill>
                <a:sym typeface="Symbol" pitchFamily="18" charset="2"/>
              </a:rPr>
              <a:t>sqrt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(x</a:t>
            </a:r>
            <a:r>
              <a:rPr lang="en-US" sz="1800" b="1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1800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+x</a:t>
            </a:r>
            <a:r>
              <a:rPr lang="en-US" sz="1800" b="1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) </a:t>
            </a:r>
            <a:r>
              <a:rPr lang="en-US" sz="1800" b="1" dirty="0" smtClean="0">
                <a:solidFill>
                  <a:schemeClr val="tx1"/>
                </a:solidFill>
                <a:sym typeface="Symbol" pitchFamily="18" charset="2"/>
              </a:rPr>
              <a:t>&gt;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sym typeface="Symbol" pitchFamily="18" charset="2"/>
              </a:rPr>
              <a:t>or</a:t>
            </a:r>
            <a:endParaRPr lang="en-US" sz="1800" dirty="0">
              <a:solidFill>
                <a:schemeClr val="tx1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chemeClr val="tx1"/>
                </a:solidFill>
                <a:sym typeface="Symbol" pitchFamily="18" charset="2"/>
              </a:rPr>
              <a:t>sqrt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(x</a:t>
            </a:r>
            <a:r>
              <a:rPr lang="en-US" sz="1800" b="1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1800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+x</a:t>
            </a:r>
            <a:r>
              <a:rPr lang="en-US" sz="1800" b="1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) &lt; </a:t>
            </a:r>
            <a:r>
              <a:rPr lang="en-US" sz="1800" b="1" dirty="0" smtClean="0">
                <a:solidFill>
                  <a:schemeClr val="tx1"/>
                </a:solidFill>
                <a:sym typeface="Symbol" pitchFamily="18" charset="2"/>
              </a:rPr>
              <a:t>0.5</a:t>
            </a:r>
            <a:endParaRPr lang="en-US" sz="1800" b="1" dirty="0">
              <a:solidFill>
                <a:schemeClr val="tx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r>
              <a:rPr lang="en-US" dirty="0" smtClean="0"/>
              <a:t> and </a:t>
            </a:r>
            <a:r>
              <a:rPr lang="en-US" dirty="0" err="1" smtClean="0"/>
              <a:t>underfitting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6781800" cy="440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6110288"/>
            <a:ext cx="8458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chemeClr val="tx1"/>
                </a:solidFill>
              </a:rPr>
              <a:t>Underfitting</a:t>
            </a:r>
            <a:r>
              <a:rPr lang="en-US" sz="2000" b="1" dirty="0">
                <a:solidFill>
                  <a:schemeClr val="tx1"/>
                </a:solidFill>
              </a:rPr>
              <a:t>: </a:t>
            </a:r>
            <a:r>
              <a:rPr lang="en-US" sz="2000" b="0" dirty="0">
                <a:solidFill>
                  <a:schemeClr val="tx1"/>
                </a:solidFill>
              </a:rPr>
              <a:t>when model is too simple, both training and test errors are large </a:t>
            </a:r>
            <a:endParaRPr lang="en-US" sz="2000" b="0" dirty="0">
              <a:solidFill>
                <a:schemeClr val="tx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r>
              <a:rPr lang="en-US" dirty="0" smtClean="0"/>
              <a:t> due to noise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t="4819" b="3615"/>
          <a:stretch>
            <a:fillRect/>
          </a:stretch>
        </p:blipFill>
        <p:spPr bwMode="auto">
          <a:xfrm>
            <a:off x="1295400" y="1538287"/>
            <a:ext cx="63246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6186487"/>
            <a:ext cx="57912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Decision boundary is distorted by noise point</a:t>
            </a:r>
            <a:endParaRPr lang="en-US" sz="2400" dirty="0">
              <a:solidFill>
                <a:schemeClr val="tx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Overfitting</a:t>
            </a:r>
            <a:r>
              <a:rPr lang="en-US" sz="4000" dirty="0" smtClean="0"/>
              <a:t> due to insufficient samples</a:t>
            </a:r>
            <a:endParaRPr lang="en-US" sz="40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4844296"/>
            <a:ext cx="7620000" cy="1785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Lack of data points in the lower half of the diagram makes it difficult to predict correctly the class labels of that region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- Insufficient number of training records in the region causes the decision tree to predict the test examples using other training records that are irrelevant to the classification task</a:t>
            </a:r>
            <a:endParaRPr lang="en-US" sz="2000" dirty="0">
              <a:solidFill>
                <a:schemeClr val="tx1"/>
              </a:solidFill>
              <a:sym typeface="Symbol" pitchFamily="18" charset="2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072" t="4857" r="5357" b="4857"/>
          <a:stretch>
            <a:fillRect/>
          </a:stretch>
        </p:blipFill>
        <p:spPr>
          <a:xfrm>
            <a:off x="685800" y="1346200"/>
            <a:ext cx="4470400" cy="345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743200"/>
            <a:ext cx="9144000" cy="2362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r>
              <a:rPr lang="en-US" dirty="0" smtClean="0"/>
              <a:t>: course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r>
              <a:rPr lang="en-US" dirty="0" smtClean="0"/>
              <a:t> results in decision trees that are more complex than necessary</a:t>
            </a:r>
          </a:p>
          <a:p>
            <a:endParaRPr lang="en-US" dirty="0" smtClean="0"/>
          </a:p>
          <a:p>
            <a:r>
              <a:rPr lang="en-US" dirty="0" smtClean="0"/>
              <a:t>Training error no longer provides a good estimate of how well the tree will perform on previously unseen records</a:t>
            </a:r>
          </a:p>
          <a:p>
            <a:endParaRPr lang="en-US" dirty="0" smtClean="0"/>
          </a:p>
          <a:p>
            <a:r>
              <a:rPr lang="en-US" dirty="0" smtClean="0"/>
              <a:t>Need new ways for estimating errors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estimating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Re-substitution errors:</a:t>
            </a:r>
            <a:r>
              <a:rPr lang="en-US" sz="2400" dirty="0" smtClean="0"/>
              <a:t> error on training (</a:t>
            </a:r>
            <a:r>
              <a:rPr lang="en-US" sz="2400" b="1" dirty="0" smtClean="0">
                <a:solidFill>
                  <a:schemeClr val="accent2"/>
                </a:solidFill>
                <a:sym typeface="Symbol" pitchFamily="18" charset="2"/>
              </a:rPr>
              <a:t> </a:t>
            </a:r>
            <a:r>
              <a:rPr lang="en-US" sz="2400" b="1" dirty="0" smtClean="0">
                <a:solidFill>
                  <a:schemeClr val="accent2"/>
                </a:solidFill>
              </a:rPr>
              <a:t>e(t) 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Generalization errors:</a:t>
            </a:r>
            <a:r>
              <a:rPr lang="en-US" sz="2400" dirty="0" smtClean="0"/>
              <a:t> error on testing (</a:t>
            </a:r>
            <a:r>
              <a:rPr lang="en-US" sz="2400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sz="2400" b="1" dirty="0" smtClean="0">
                <a:solidFill>
                  <a:schemeClr val="accent2"/>
                </a:solidFill>
              </a:rPr>
              <a:t> e’(t)</a:t>
            </a:r>
            <a:r>
              <a:rPr lang="en-US" sz="2400" dirty="0" smtClean="0"/>
              <a:t>)</a:t>
            </a:r>
          </a:p>
          <a:p>
            <a:pPr lvl="4">
              <a:lnSpc>
                <a:spcPct val="80000"/>
              </a:lnSpc>
            </a:pPr>
            <a:endParaRPr lang="en-US" sz="6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Methods for estimating generalization errors: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Optimistic approach: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chemeClr val="accent2"/>
                </a:solidFill>
              </a:rPr>
              <a:t>e’(t) = e(t)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Pessimistic approach:</a:t>
            </a:r>
            <a:r>
              <a:rPr lang="en-US" sz="2400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  For each leaf node: </a:t>
            </a:r>
            <a:r>
              <a:rPr lang="en-US" sz="2000" b="1" dirty="0" smtClean="0">
                <a:solidFill>
                  <a:schemeClr val="accent2"/>
                </a:solidFill>
              </a:rPr>
              <a:t>e’(t) = (e(t)+0.5)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  Total errors: </a:t>
            </a:r>
            <a:r>
              <a:rPr lang="en-US" sz="2000" b="1" dirty="0" smtClean="0">
                <a:solidFill>
                  <a:schemeClr val="accent2"/>
                </a:solidFill>
              </a:rPr>
              <a:t>e’(T) = </a:t>
            </a:r>
            <a:r>
              <a:rPr lang="en-US" sz="2000" b="1" dirty="0" smtClean="0">
                <a:solidFill>
                  <a:schemeClr val="accent2"/>
                </a:solidFill>
                <a:sym typeface="Symbol" pitchFamily="18" charset="2"/>
              </a:rPr>
              <a:t>e(T) + N  0.5 </a:t>
            </a:r>
            <a:r>
              <a:rPr lang="en-US" sz="2000" dirty="0" smtClean="0">
                <a:sym typeface="Symbol" pitchFamily="18" charset="2"/>
              </a:rPr>
              <a:t>(N: number of leaf nodes)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  For a tree with 30 leaf nodes and 10 errors on training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    (out of 1000 instances):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          Training error = 10/1000 = 1%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          Generalization error = (10 + 300.5)/1000 = 2.5%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Reduced error pruning (REP):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 uses </a:t>
            </a:r>
            <a:r>
              <a:rPr lang="en-US" sz="2000" b="1" i="1" dirty="0" smtClean="0">
                <a:sym typeface="Symbol" pitchFamily="18" charset="2"/>
              </a:rPr>
              <a:t>validation data set </a:t>
            </a:r>
            <a:r>
              <a:rPr lang="en-US" sz="2000" dirty="0" smtClean="0">
                <a:sym typeface="Symbol" pitchFamily="18" charset="2"/>
              </a:rPr>
              <a:t>to estimate generalization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    error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</a:t>
            </a:r>
            <a:r>
              <a:rPr lang="en-US" dirty="0" err="1" smtClean="0"/>
              <a:t>overfitting</a:t>
            </a:r>
            <a:r>
              <a:rPr lang="en-US" dirty="0" smtClean="0"/>
              <a:t>: Occam’s razor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Given two models of similar generalization errors,  one should prefer the simpler model over the more complex model</a:t>
            </a:r>
          </a:p>
          <a:p>
            <a:endParaRPr lang="en-US" sz="2800" dirty="0" smtClean="0"/>
          </a:p>
          <a:p>
            <a:r>
              <a:rPr lang="en-US" sz="2800" dirty="0" smtClean="0"/>
              <a:t> For complex models, there is a greater chance that it was fitted accidentally by errors in data</a:t>
            </a:r>
          </a:p>
          <a:p>
            <a:endParaRPr lang="en-US" sz="2800" dirty="0" smtClean="0"/>
          </a:p>
          <a:p>
            <a:r>
              <a:rPr lang="en-US" sz="2800" dirty="0" smtClean="0"/>
              <a:t> Therefore, one should include model complexity when evaluating a model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</a:t>
            </a:r>
            <a:r>
              <a:rPr lang="en-US" dirty="0" err="1" smtClean="0"/>
              <a:t>overfitting</a:t>
            </a:r>
            <a:r>
              <a:rPr lang="en-US" dirty="0" smtClean="0"/>
              <a:t>: </a:t>
            </a:r>
            <a:r>
              <a:rPr lang="en-US" dirty="0" err="1" smtClean="0"/>
              <a:t>postprunning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Grow decision tree to its entirety</a:t>
            </a:r>
          </a:p>
          <a:p>
            <a:pPr lvl="1"/>
            <a:r>
              <a:rPr lang="en-US" dirty="0" smtClean="0"/>
              <a:t>Trim the nodes of the decision tree in a bottom-up fashion</a:t>
            </a:r>
          </a:p>
          <a:p>
            <a:pPr lvl="1"/>
            <a:r>
              <a:rPr lang="en-US" dirty="0" smtClean="0"/>
              <a:t>If generalization error improves after trimming, replace sub-tree by a leaf node.</a:t>
            </a:r>
          </a:p>
          <a:p>
            <a:pPr lvl="1"/>
            <a:r>
              <a:rPr lang="en-US" dirty="0" smtClean="0"/>
              <a:t>Class label of leaf node is determined from majority class of instances in the sub-tree</a:t>
            </a:r>
          </a:p>
          <a:p>
            <a:pPr lvl="1"/>
            <a:r>
              <a:rPr lang="en-US" dirty="0" smtClean="0"/>
              <a:t>Can use MDL for post-pruning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</a:t>
            </a:r>
            <a:r>
              <a:rPr lang="en-US" dirty="0" err="1" smtClean="0"/>
              <a:t>overfitting</a:t>
            </a:r>
            <a:r>
              <a:rPr lang="en-US" dirty="0" smtClean="0"/>
              <a:t>: </a:t>
            </a:r>
            <a:r>
              <a:rPr lang="en-US" dirty="0" err="1" smtClean="0"/>
              <a:t>preprunning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the algorithm before it becomes a fully-grown tree</a:t>
            </a:r>
          </a:p>
          <a:p>
            <a:r>
              <a:rPr lang="en-US" dirty="0" smtClean="0"/>
              <a:t>Typical stopping conditions for a node:</a:t>
            </a:r>
          </a:p>
          <a:p>
            <a:pPr lvl="2"/>
            <a:r>
              <a:rPr lang="en-US" dirty="0" smtClean="0"/>
              <a:t> Stop if all instances belong to the same class</a:t>
            </a:r>
          </a:p>
          <a:p>
            <a:pPr lvl="2"/>
            <a:r>
              <a:rPr lang="en-US" dirty="0" smtClean="0"/>
              <a:t> Stop if all the attribute values are the same</a:t>
            </a:r>
          </a:p>
          <a:p>
            <a:r>
              <a:rPr lang="en-US" dirty="0" smtClean="0"/>
              <a:t>More restrictive conditions:</a:t>
            </a:r>
          </a:p>
          <a:p>
            <a:pPr lvl="2"/>
            <a:r>
              <a:rPr lang="en-US" sz="2000" dirty="0" smtClean="0"/>
              <a:t> Stop if number of instances is less than some user-specified threshold</a:t>
            </a:r>
          </a:p>
          <a:p>
            <a:pPr lvl="2"/>
            <a:r>
              <a:rPr lang="en-US" sz="2000" dirty="0" smtClean="0"/>
              <a:t>Stop if expanding the current node does not improve impurity</a:t>
            </a:r>
            <a:br>
              <a:rPr lang="en-US" sz="2000" dirty="0" smtClean="0"/>
            </a:br>
            <a:r>
              <a:rPr lang="en-US" sz="2000" dirty="0" smtClean="0"/>
              <a:t>    measures (e.g., </a:t>
            </a:r>
            <a:r>
              <a:rPr lang="en-US" sz="2000" dirty="0" err="1" smtClean="0"/>
              <a:t>Gini</a:t>
            </a:r>
            <a:r>
              <a:rPr lang="en-US" sz="2000" dirty="0" smtClean="0"/>
              <a:t> or information gain).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Decision boundary for decision trees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524000"/>
          <a:ext cx="8318500" cy="3573463"/>
        </p:xfrm>
        <a:graphic>
          <a:graphicData uri="http://schemas.openxmlformats.org/presentationml/2006/ole">
            <p:oleObj spid="_x0000_s112642" name="Visio" r:id="rId3" imgW="8908491" imgH="3827261" progId="">
              <p:embed/>
            </p:oleObj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5181600"/>
            <a:ext cx="8001000" cy="1338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Border line between two neighboring regions of different classes is known as </a:t>
            </a:r>
            <a:r>
              <a:rPr lang="en-US" sz="1800" b="1" dirty="0">
                <a:solidFill>
                  <a:schemeClr val="tx1"/>
                </a:solidFill>
              </a:rPr>
              <a:t>decision boundary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Decision </a:t>
            </a:r>
            <a:r>
              <a:rPr lang="en-US" sz="1800" b="1" dirty="0" smtClean="0">
                <a:solidFill>
                  <a:schemeClr val="tx1"/>
                </a:solidFill>
              </a:rPr>
              <a:t>boundary in decision trees </a:t>
            </a:r>
            <a:r>
              <a:rPr lang="en-US" sz="1800" dirty="0">
                <a:solidFill>
                  <a:schemeClr val="tx1"/>
                </a:solidFill>
              </a:rPr>
              <a:t>is parallel to axes because test condition involves a single attribute at-a-time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Oblique Decision Trees</a:t>
            </a:r>
            <a:endParaRPr lang="en-US"/>
          </a:p>
        </p:txBody>
      </p:sp>
      <p:pic>
        <p:nvPicPr>
          <p:cNvPr id="491523" name="Picture 3"/>
          <p:cNvPicPr>
            <a:picLocks noChangeAspect="1" noChangeArrowheads="1"/>
          </p:cNvPicPr>
          <p:nvPr/>
        </p:nvPicPr>
        <p:blipFill>
          <a:blip r:embed="rId3"/>
          <a:srcRect l="7353" t="6654" r="7353" b="5882"/>
          <a:stretch>
            <a:fillRect/>
          </a:stretch>
        </p:blipFill>
        <p:spPr bwMode="auto">
          <a:xfrm>
            <a:off x="228600" y="1447800"/>
            <a:ext cx="49530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38800" y="1981200"/>
            <a:ext cx="3200400" cy="2286000"/>
            <a:chOff x="3552" y="1248"/>
            <a:chExt cx="2016" cy="1440"/>
          </a:xfrm>
        </p:grpSpPr>
        <p:sp>
          <p:nvSpPr>
            <p:cNvPr id="491525" name="Oval 5"/>
            <p:cNvSpPr>
              <a:spLocks noChangeArrowheads="1"/>
            </p:cNvSpPr>
            <p:nvPr/>
          </p:nvSpPr>
          <p:spPr bwMode="auto">
            <a:xfrm>
              <a:off x="4080" y="1248"/>
              <a:ext cx="1008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b="1">
                  <a:latin typeface="Arial" charset="0"/>
                </a:rPr>
                <a:t>x + y &lt; 1</a:t>
              </a:r>
            </a:p>
          </p:txBody>
        </p:sp>
        <p:sp>
          <p:nvSpPr>
            <p:cNvPr id="491526" name="Line 6"/>
            <p:cNvSpPr>
              <a:spLocks noChangeShapeType="1"/>
            </p:cNvSpPr>
            <p:nvPr/>
          </p:nvSpPr>
          <p:spPr bwMode="auto">
            <a:xfrm flipH="1">
              <a:off x="4032" y="1728"/>
              <a:ext cx="52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27" name="Line 7"/>
            <p:cNvSpPr>
              <a:spLocks noChangeShapeType="1"/>
            </p:cNvSpPr>
            <p:nvPr/>
          </p:nvSpPr>
          <p:spPr bwMode="auto">
            <a:xfrm>
              <a:off x="4560" y="1728"/>
              <a:ext cx="62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28" name="Rectangle 8"/>
            <p:cNvSpPr>
              <a:spLocks noChangeArrowheads="1"/>
            </p:cNvSpPr>
            <p:nvPr/>
          </p:nvSpPr>
          <p:spPr bwMode="auto">
            <a:xfrm>
              <a:off x="3552" y="2208"/>
              <a:ext cx="816" cy="480"/>
            </a:xfrm>
            <a:prstGeom prst="rect">
              <a:avLst/>
            </a:prstGeom>
            <a:noFill/>
            <a:ln w="25400">
              <a:solidFill>
                <a:srgbClr val="1C5A6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b="1">
                  <a:latin typeface="Arial" charset="0"/>
                </a:rPr>
                <a:t>Class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+</a:t>
              </a:r>
              <a:r>
                <a:rPr lang="en-US" sz="1800" b="1">
                  <a:latin typeface="Arial" charset="0"/>
                </a:rPr>
                <a:t> </a:t>
              </a:r>
            </a:p>
          </p:txBody>
        </p:sp>
        <p:sp>
          <p:nvSpPr>
            <p:cNvPr id="491529" name="Rectangle 9"/>
            <p:cNvSpPr>
              <a:spLocks noChangeArrowheads="1"/>
            </p:cNvSpPr>
            <p:nvPr/>
          </p:nvSpPr>
          <p:spPr bwMode="auto">
            <a:xfrm>
              <a:off x="4752" y="2208"/>
              <a:ext cx="816" cy="480"/>
            </a:xfrm>
            <a:prstGeom prst="rect">
              <a:avLst/>
            </a:prstGeom>
            <a:noFill/>
            <a:ln w="25400">
              <a:solidFill>
                <a:srgbClr val="1C5A6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b="1">
                  <a:latin typeface="Arial" charset="0"/>
                </a:rPr>
                <a:t>Class =     </a:t>
              </a:r>
            </a:p>
          </p:txBody>
        </p:sp>
        <p:sp>
          <p:nvSpPr>
            <p:cNvPr id="491530" name="Oval 10"/>
            <p:cNvSpPr>
              <a:spLocks noChangeArrowheads="1"/>
            </p:cNvSpPr>
            <p:nvPr/>
          </p:nvSpPr>
          <p:spPr bwMode="auto">
            <a:xfrm>
              <a:off x="5376" y="2400"/>
              <a:ext cx="96" cy="9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31" name="Text Box 11"/>
          <p:cNvSpPr txBox="1">
            <a:spLocks noChangeArrowheads="1"/>
          </p:cNvSpPr>
          <p:nvPr/>
        </p:nvSpPr>
        <p:spPr bwMode="auto">
          <a:xfrm>
            <a:off x="457200" y="5334000"/>
            <a:ext cx="8001000" cy="119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b="1">
                <a:latin typeface="Arial" charset="0"/>
              </a:rPr>
              <a:t> Test condition may involve multiple attributes</a:t>
            </a:r>
          </a:p>
          <a:p>
            <a:pPr>
              <a:buFontTx/>
              <a:buChar char="•"/>
            </a:pPr>
            <a:r>
              <a:rPr lang="en-US" sz="1800" b="1">
                <a:latin typeface="Arial" charset="0"/>
              </a:rPr>
              <a:t> More expressive representation</a:t>
            </a:r>
          </a:p>
          <a:p>
            <a:pPr>
              <a:buFontTx/>
              <a:buChar char="•"/>
            </a:pPr>
            <a:r>
              <a:rPr lang="en-US" sz="1800" b="1">
                <a:latin typeface="Arial" charset="0"/>
              </a:rPr>
              <a:t> Finding optimal test condition is computationally expensive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56460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Not all datasets can be partitioned optimally using test conditions involving single attributes!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function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dirty="0" smtClean="0"/>
              <a:t> is known as a </a:t>
            </a:r>
            <a:r>
              <a:rPr lang="en-US" b="1" i="1" dirty="0" smtClean="0"/>
              <a:t>classification model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Descriptive modeling: </a:t>
            </a:r>
            <a:r>
              <a:rPr lang="en-US" b="1" i="1" dirty="0" smtClean="0">
                <a:solidFill>
                  <a:schemeClr val="tx1"/>
                </a:solidFill>
              </a:rPr>
              <a:t>Explanatory tool </a:t>
            </a:r>
            <a:r>
              <a:rPr lang="en-US" dirty="0" smtClean="0">
                <a:solidFill>
                  <a:schemeClr val="tx1"/>
                </a:solidFill>
              </a:rPr>
              <a:t>to distinguish between objects of different classes (e.g., description of who can pay back his loan)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Predictive modeling: </a:t>
            </a:r>
            <a:r>
              <a:rPr lang="en-US" dirty="0" smtClean="0">
                <a:solidFill>
                  <a:schemeClr val="tx1"/>
                </a:solidFill>
              </a:rPr>
              <a:t>Predict a class of a previously </a:t>
            </a:r>
            <a:r>
              <a:rPr lang="en-US" b="1" i="1" dirty="0" smtClean="0">
                <a:solidFill>
                  <a:schemeClr val="tx1"/>
                </a:solidFill>
              </a:rPr>
              <a:t>unseen</a:t>
            </a:r>
            <a:r>
              <a:rPr lang="en-US" dirty="0" smtClean="0">
                <a:solidFill>
                  <a:schemeClr val="tx1"/>
                </a:solidFill>
              </a:rPr>
              <a:t> record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600200"/>
            <a:ext cx="8259762" cy="48323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n-US" dirty="0" smtClean="0"/>
              <a:t>credit approval</a:t>
            </a:r>
          </a:p>
          <a:p>
            <a:pPr>
              <a:lnSpc>
                <a:spcPct val="90000"/>
              </a:lnSpc>
              <a:buClr>
                <a:srgbClr val="0000CC"/>
              </a:buClr>
            </a:pPr>
            <a:endParaRPr lang="en-US" dirty="0"/>
          </a:p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n-US" dirty="0"/>
              <a:t>target marketing</a:t>
            </a:r>
          </a:p>
          <a:p>
            <a:pPr>
              <a:lnSpc>
                <a:spcPct val="90000"/>
              </a:lnSpc>
              <a:buClr>
                <a:srgbClr val="0000CC"/>
              </a:buClr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n-US" dirty="0" smtClean="0"/>
              <a:t>medical </a:t>
            </a:r>
            <a:r>
              <a:rPr lang="en-US" dirty="0"/>
              <a:t>diagnosis</a:t>
            </a:r>
          </a:p>
          <a:p>
            <a:pPr>
              <a:lnSpc>
                <a:spcPct val="90000"/>
              </a:lnSpc>
              <a:buClr>
                <a:srgbClr val="0000CC"/>
              </a:buClr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n-US" dirty="0" smtClean="0"/>
              <a:t>treatment </a:t>
            </a:r>
            <a:r>
              <a:rPr lang="en-US" dirty="0"/>
              <a:t>effectiveness analysis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7162800" cy="8191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Typical applications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 to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Training set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consists of records with </a:t>
            </a:r>
            <a:r>
              <a:rPr lang="en-US" b="1" i="1" dirty="0" smtClean="0">
                <a:solidFill>
                  <a:srgbClr val="FF0000"/>
                </a:solidFill>
              </a:rPr>
              <a:t>known class labels</a:t>
            </a:r>
          </a:p>
          <a:p>
            <a:endParaRPr lang="en-US" b="1" i="1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Training set is used to </a:t>
            </a:r>
            <a:r>
              <a:rPr lang="en-US" b="1" i="1" dirty="0" smtClean="0"/>
              <a:t>build a classification model</a:t>
            </a:r>
          </a:p>
          <a:p>
            <a:endParaRPr lang="en-US" b="1" i="1" dirty="0" smtClean="0"/>
          </a:p>
          <a:p>
            <a:r>
              <a:rPr lang="en-US" dirty="0" smtClean="0"/>
              <a:t>The classification model is applied to the </a:t>
            </a:r>
            <a:r>
              <a:rPr lang="en-US" b="1" i="1" dirty="0" smtClean="0">
                <a:solidFill>
                  <a:srgbClr val="FF0000"/>
                </a:solidFill>
              </a:rPr>
              <a:t>test set</a:t>
            </a:r>
            <a:r>
              <a:rPr lang="en-US" b="1" i="1" dirty="0" smtClean="0"/>
              <a:t> </a:t>
            </a:r>
            <a:r>
              <a:rPr lang="en-US" dirty="0" smtClean="0"/>
              <a:t>that consists of records with </a:t>
            </a:r>
            <a:r>
              <a:rPr lang="en-US" b="1" i="1" dirty="0" smtClean="0">
                <a:solidFill>
                  <a:srgbClr val="FF0000"/>
                </a:solidFill>
              </a:rPr>
              <a:t>unknown labels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 to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263" y="1447800"/>
            <a:ext cx="8008937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classification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Counts of test records that are correctly (or incorrectly) predicted by the classification model</a:t>
            </a:r>
          </a:p>
          <a:p>
            <a:r>
              <a:rPr lang="en-US" b="1" dirty="0" smtClean="0"/>
              <a:t>Confusion matrix</a:t>
            </a:r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24400" y="3118366"/>
          <a:ext cx="35052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Class =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Class</a:t>
                      </a:r>
                      <a:r>
                        <a:rPr lang="en-US" b="1" baseline="0" dirty="0" smtClean="0"/>
                        <a:t> = 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Class =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r>
                        <a:rPr lang="en-US" b="1" baseline="-25000" dirty="0" smtClean="0"/>
                        <a:t>11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r>
                        <a:rPr lang="en-US" b="1" baseline="-25000" dirty="0" smtClean="0"/>
                        <a:t>10</a:t>
                      </a:r>
                      <a:endParaRPr lang="en-US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Class = 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r>
                        <a:rPr lang="en-US" b="1" baseline="-25000" dirty="0" smtClean="0"/>
                        <a:t>01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r>
                        <a:rPr lang="en-US" b="1" baseline="-25000" dirty="0" smtClean="0"/>
                        <a:t>00</a:t>
                      </a:r>
                      <a:endParaRPr lang="en-US" b="1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27373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Predicted Class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3575566" y="3124200"/>
            <a:ext cx="1910834" cy="375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Actual Class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399" y="4419600"/>
          <a:ext cx="6533029" cy="838200"/>
        </p:xfrm>
        <a:graphic>
          <a:graphicData uri="http://schemas.openxmlformats.org/presentationml/2006/ole">
            <p:oleObj spid="_x0000_s65538" name="Equation" r:id="rId3" imgW="3365280" imgH="431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4663" y="5715000"/>
          <a:ext cx="6518275" cy="836613"/>
        </p:xfrm>
        <a:graphic>
          <a:graphicData uri="http://schemas.openxmlformats.org/presentationml/2006/ole">
            <p:oleObj spid="_x0000_s65539" name="Equation" r:id="rId4" imgW="33652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24852</TotalTime>
  <Words>1541</Words>
  <PresentationFormat>On-screen Show (4:3)</PresentationFormat>
  <Paragraphs>251</Paragraphs>
  <Slides>46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Office Theme</vt:lpstr>
      <vt:lpstr>Equation</vt:lpstr>
      <vt:lpstr>Worksheet</vt:lpstr>
      <vt:lpstr>Visio</vt:lpstr>
      <vt:lpstr>Lecture outline</vt:lpstr>
      <vt:lpstr>Slide 2</vt:lpstr>
      <vt:lpstr>What is classification?</vt:lpstr>
      <vt:lpstr>What is classification?</vt:lpstr>
      <vt:lpstr>Why classification?</vt:lpstr>
      <vt:lpstr>Typical applications </vt:lpstr>
      <vt:lpstr>General approach to classification</vt:lpstr>
      <vt:lpstr>General approach to classification</vt:lpstr>
      <vt:lpstr>Evaluation of classification models</vt:lpstr>
      <vt:lpstr>Supervised vs. Unsupervised Learning</vt:lpstr>
      <vt:lpstr>Decision Trees</vt:lpstr>
      <vt:lpstr>Training Dataset</vt:lpstr>
      <vt:lpstr>Output: A Decision Tree for “buys_computer”</vt:lpstr>
      <vt:lpstr>Constructing decision trees</vt:lpstr>
      <vt:lpstr>Constructing decision trees: the Hunt’s algorithm</vt:lpstr>
      <vt:lpstr>Decision-tree construction (Example)</vt:lpstr>
      <vt:lpstr>Design issues</vt:lpstr>
      <vt:lpstr>Splitting methods</vt:lpstr>
      <vt:lpstr>Splitting methods</vt:lpstr>
      <vt:lpstr>Splitting methods</vt:lpstr>
      <vt:lpstr>Splitting methods</vt:lpstr>
      <vt:lpstr>Selecting the best split</vt:lpstr>
      <vt:lpstr>Selecting the best split</vt:lpstr>
      <vt:lpstr>Selecting the best split: Impurity measures</vt:lpstr>
      <vt:lpstr>Range of impurity measures</vt:lpstr>
      <vt:lpstr>Impurity measures</vt:lpstr>
      <vt:lpstr>Computing gain: example</vt:lpstr>
      <vt:lpstr>Is minimizing impurity/ maximizing Δ enough?</vt:lpstr>
      <vt:lpstr>Is minimizing impurity/ maximizing Δ enough?</vt:lpstr>
      <vt:lpstr>Gain ratio</vt:lpstr>
      <vt:lpstr>Constructing decision-trees (pseudocode)</vt:lpstr>
      <vt:lpstr>Stopping criteria for tree induction</vt:lpstr>
      <vt:lpstr>Advantages of decision trees</vt:lpstr>
      <vt:lpstr>Example: C4.5 algorithm</vt:lpstr>
      <vt:lpstr>Practical problems with classification</vt:lpstr>
      <vt:lpstr>Underfitting and overfitting</vt:lpstr>
      <vt:lpstr>Overfitting and underfitting</vt:lpstr>
      <vt:lpstr>Overfitting due to noise</vt:lpstr>
      <vt:lpstr>Overfitting due to insufficient samples</vt:lpstr>
      <vt:lpstr>Overfitting: course of action</vt:lpstr>
      <vt:lpstr>Methods for estimating the error</vt:lpstr>
      <vt:lpstr>Addressing overfitting: Occam’s razor</vt:lpstr>
      <vt:lpstr>Addressing overfitting: postprunning</vt:lpstr>
      <vt:lpstr>Addressing overfitting: preprunning</vt:lpstr>
      <vt:lpstr>Decision boundary for decision trees</vt:lpstr>
      <vt:lpstr>Oblique Decision 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564</cp:revision>
  <dcterms:modified xsi:type="dcterms:W3CDTF">2009-11-02T19:42:22Z</dcterms:modified>
</cp:coreProperties>
</file>