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530" r:id="rId2"/>
    <p:sldId id="649" r:id="rId3"/>
    <p:sldId id="650" r:id="rId4"/>
    <p:sldId id="651" r:id="rId5"/>
    <p:sldId id="652" r:id="rId6"/>
    <p:sldId id="653" r:id="rId7"/>
    <p:sldId id="654" r:id="rId8"/>
    <p:sldId id="655" r:id="rId9"/>
    <p:sldId id="656" r:id="rId10"/>
    <p:sldId id="657" r:id="rId11"/>
    <p:sldId id="658" r:id="rId12"/>
    <p:sldId id="659" r:id="rId13"/>
    <p:sldId id="660" r:id="rId14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36" autoAdjust="0"/>
    <p:restoredTop sz="86466" autoAdjust="0"/>
  </p:normalViewPr>
  <p:slideViewPr>
    <p:cSldViewPr>
      <p:cViewPr>
        <p:scale>
          <a:sx n="50" d="100"/>
          <a:sy n="50" d="100"/>
        </p:scale>
        <p:origin x="-10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778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FB513B7C-8A08-4ABA-9627-9D97C79A34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2C5A1-ECF5-4685-B1F4-C17A6F6475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E4A06-04A7-4647-A5D0-A2910430D2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D0BE-887C-4F6A-A0AC-09918D048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42F78-BBF8-4679-B0DB-DA97F376BE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621F2-C5AA-4F37-A804-16248B906D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78579-87CD-4020-92F1-59D140796E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B3D57-5F81-402A-A825-4BDE666097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90A9A-115E-4D0F-B433-D988FD196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193B7-4AAC-44F3-8A15-ABA01149D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59699-C76C-40B1-B36B-C0BF750AD5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313E3-B9D1-4F8A-9518-911944C3E5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B72DE1B-550A-48C1-A100-9637EE0DF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eaLnBrk="0" fontAlgn="base" hangingPunct="0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Support vector machines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Vector Machines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the problem is not linearly separable?</a:t>
            </a:r>
          </a:p>
        </p:txBody>
      </p:sp>
      <p:graphicFrame>
        <p:nvGraphicFramePr>
          <p:cNvPr id="1092612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209800" y="1917700"/>
          <a:ext cx="4724400" cy="4457700"/>
        </p:xfrm>
        <a:graphic>
          <a:graphicData uri="http://schemas.openxmlformats.org/presentationml/2006/ole">
            <p:oleObj spid="_x0000_s201730" name="Visio" r:id="rId3" imgW="7432040" imgH="7017225" progId="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14600" y="2590800"/>
            <a:ext cx="4038600" cy="3124200"/>
            <a:chOff x="1584" y="1632"/>
            <a:chExt cx="2544" cy="1968"/>
          </a:xfrm>
        </p:grpSpPr>
        <p:sp>
          <p:nvSpPr>
            <p:cNvPr id="1092614" name="Oval 6"/>
            <p:cNvSpPr>
              <a:spLocks noChangeArrowheads="1"/>
            </p:cNvSpPr>
            <p:nvPr/>
          </p:nvSpPr>
          <p:spPr bwMode="auto">
            <a:xfrm>
              <a:off x="1584" y="1632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615" name="Oval 7"/>
            <p:cNvSpPr>
              <a:spLocks noChangeArrowheads="1"/>
            </p:cNvSpPr>
            <p:nvPr/>
          </p:nvSpPr>
          <p:spPr bwMode="auto">
            <a:xfrm>
              <a:off x="2304" y="2208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616" name="Oval 8"/>
            <p:cNvSpPr>
              <a:spLocks noChangeArrowheads="1"/>
            </p:cNvSpPr>
            <p:nvPr/>
          </p:nvSpPr>
          <p:spPr bwMode="auto">
            <a:xfrm>
              <a:off x="2208" y="168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617" name="Oval 9"/>
            <p:cNvSpPr>
              <a:spLocks noChangeArrowheads="1"/>
            </p:cNvSpPr>
            <p:nvPr/>
          </p:nvSpPr>
          <p:spPr bwMode="auto">
            <a:xfrm>
              <a:off x="2832" y="3264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618" name="Oval 10"/>
            <p:cNvSpPr>
              <a:spLocks noChangeArrowheads="1"/>
            </p:cNvSpPr>
            <p:nvPr/>
          </p:nvSpPr>
          <p:spPr bwMode="auto">
            <a:xfrm>
              <a:off x="3312" y="240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619" name="Oval 11"/>
            <p:cNvSpPr>
              <a:spLocks noChangeArrowheads="1"/>
            </p:cNvSpPr>
            <p:nvPr/>
          </p:nvSpPr>
          <p:spPr bwMode="auto">
            <a:xfrm>
              <a:off x="3792" y="2736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Vector Machines</a:t>
            </a:r>
          </a:p>
        </p:txBody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the problem is not linearly separable?</a:t>
            </a:r>
          </a:p>
          <a:p>
            <a:pPr lvl="1"/>
            <a:r>
              <a:rPr lang="en-US"/>
              <a:t>Introduce slack variables</a:t>
            </a:r>
          </a:p>
          <a:p>
            <a:pPr lvl="2"/>
            <a:r>
              <a:rPr lang="en-US"/>
              <a:t> Need to minimize:</a:t>
            </a:r>
          </a:p>
          <a:p>
            <a:pPr lvl="2"/>
            <a:endParaRPr lang="en-US"/>
          </a:p>
          <a:p>
            <a:pPr lvl="2"/>
            <a:r>
              <a:rPr lang="en-US"/>
              <a:t> Subject to: </a:t>
            </a:r>
          </a:p>
        </p:txBody>
      </p:sp>
      <p:graphicFrame>
        <p:nvGraphicFramePr>
          <p:cNvPr id="1093636" name="Object 4"/>
          <p:cNvGraphicFramePr>
            <a:graphicFrameLocks noChangeAspect="1"/>
          </p:cNvGraphicFramePr>
          <p:nvPr/>
        </p:nvGraphicFramePr>
        <p:xfrm>
          <a:off x="1808163" y="4476750"/>
          <a:ext cx="5668962" cy="1085850"/>
        </p:xfrm>
        <a:graphic>
          <a:graphicData uri="http://schemas.openxmlformats.org/presentationml/2006/ole">
            <p:oleObj spid="_x0000_s202754" name="Equation" r:id="rId3" imgW="2209680" imgH="482400" progId="Equation.3">
              <p:embed/>
            </p:oleObj>
          </a:graphicData>
        </a:graphic>
      </p:graphicFrame>
      <p:graphicFrame>
        <p:nvGraphicFramePr>
          <p:cNvPr id="1093637" name="Object 5"/>
          <p:cNvGraphicFramePr>
            <a:graphicFrameLocks noChangeAspect="1"/>
          </p:cNvGraphicFramePr>
          <p:nvPr/>
        </p:nvGraphicFramePr>
        <p:xfrm>
          <a:off x="3194050" y="2843212"/>
          <a:ext cx="3587750" cy="1042988"/>
        </p:xfrm>
        <a:graphic>
          <a:graphicData uri="http://schemas.openxmlformats.org/presentationml/2006/ole">
            <p:oleObj spid="_x0000_s202755" name="Equation" r:id="rId4" imgW="1574640" imgH="457200" progId="Equation.3">
              <p:embed/>
            </p:oleObj>
          </a:graphicData>
        </a:graphic>
      </p:graphicFrame>
      <p:sp>
        <p:nvSpPr>
          <p:cNvPr id="1093638" name="Oval 6"/>
          <p:cNvSpPr>
            <a:spLocks noChangeArrowheads="1"/>
          </p:cNvSpPr>
          <p:nvPr/>
        </p:nvSpPr>
        <p:spPr bwMode="auto">
          <a:xfrm>
            <a:off x="6400800" y="4495800"/>
            <a:ext cx="1143000" cy="533400"/>
          </a:xfrm>
          <a:prstGeom prst="ellips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3639" name="Oval 7"/>
          <p:cNvSpPr>
            <a:spLocks noChangeArrowheads="1"/>
          </p:cNvSpPr>
          <p:nvPr/>
        </p:nvSpPr>
        <p:spPr bwMode="auto">
          <a:xfrm>
            <a:off x="6324600" y="5029200"/>
            <a:ext cx="1295400" cy="533400"/>
          </a:xfrm>
          <a:prstGeom prst="ellips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Nonlinear Support Vector Machines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decision boundary is not linear?</a:t>
            </a:r>
          </a:p>
        </p:txBody>
      </p:sp>
      <p:pic>
        <p:nvPicPr>
          <p:cNvPr id="1094660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2133600"/>
            <a:ext cx="6172200" cy="4629150"/>
          </a:xfrm>
          <a:noFill/>
          <a:ln/>
        </p:spPr>
      </p:pic>
      <p:sp>
        <p:nvSpPr>
          <p:cNvPr id="1094661" name="Arc 5"/>
          <p:cNvSpPr>
            <a:spLocks/>
          </p:cNvSpPr>
          <p:nvPr/>
        </p:nvSpPr>
        <p:spPr bwMode="auto">
          <a:xfrm rot="13286533">
            <a:off x="3276600" y="3386138"/>
            <a:ext cx="3962400" cy="2176462"/>
          </a:xfrm>
          <a:custGeom>
            <a:avLst/>
            <a:gdLst>
              <a:gd name="G0" fmla="+- 0 0 0"/>
              <a:gd name="G1" fmla="+- 21486 0 0"/>
              <a:gd name="G2" fmla="+- 21600 0 0"/>
              <a:gd name="T0" fmla="*/ 2220 w 21600"/>
              <a:gd name="T1" fmla="*/ 0 h 42318"/>
              <a:gd name="T2" fmla="*/ 5710 w 21600"/>
              <a:gd name="T3" fmla="*/ 42318 h 42318"/>
              <a:gd name="T4" fmla="*/ 0 w 21600"/>
              <a:gd name="T5" fmla="*/ 21486 h 42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318" fill="none" extrusionOk="0">
                <a:moveTo>
                  <a:pt x="2219" y="0"/>
                </a:moveTo>
                <a:cubicBezTo>
                  <a:pt x="13231" y="1138"/>
                  <a:pt x="21600" y="10416"/>
                  <a:pt x="21600" y="21486"/>
                </a:cubicBezTo>
                <a:cubicBezTo>
                  <a:pt x="21600" y="31216"/>
                  <a:pt x="15094" y="39745"/>
                  <a:pt x="5709" y="42317"/>
                </a:cubicBezTo>
              </a:path>
              <a:path w="21600" h="42318" stroke="0" extrusionOk="0">
                <a:moveTo>
                  <a:pt x="2219" y="0"/>
                </a:moveTo>
                <a:cubicBezTo>
                  <a:pt x="13231" y="1138"/>
                  <a:pt x="21600" y="10416"/>
                  <a:pt x="21600" y="21486"/>
                </a:cubicBezTo>
                <a:cubicBezTo>
                  <a:pt x="21600" y="31216"/>
                  <a:pt x="15094" y="39745"/>
                  <a:pt x="5709" y="42317"/>
                </a:cubicBezTo>
                <a:lnTo>
                  <a:pt x="0" y="21486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Nonlinear Support Vector Machines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Transform data into higher dimensional space</a:t>
            </a:r>
          </a:p>
        </p:txBody>
      </p:sp>
      <p:pic>
        <p:nvPicPr>
          <p:cNvPr id="1095684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2152650"/>
            <a:ext cx="6172200" cy="46291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Vector Machines</a:t>
            </a:r>
          </a:p>
        </p:txBody>
      </p:sp>
      <p:sp>
        <p:nvSpPr>
          <p:cNvPr id="1084419" name="Rectangle 102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Find a linear hyperplane (decision boundary) that will separate the data</a:t>
            </a:r>
          </a:p>
        </p:txBody>
      </p:sp>
      <p:graphicFrame>
        <p:nvGraphicFramePr>
          <p:cNvPr id="1084420" name="Object 1028"/>
          <p:cNvGraphicFramePr>
            <a:graphicFrameLocks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p:oleObj spid="_x0000_s193538" name="Visio" r:id="rId3" imgW="7432040" imgH="7017225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Vector Machines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One Possible Solution</a:t>
            </a:r>
          </a:p>
        </p:txBody>
      </p:sp>
      <p:graphicFrame>
        <p:nvGraphicFramePr>
          <p:cNvPr id="108544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p:oleObj spid="_x0000_s194562" name="Visio" r:id="rId3" imgW="7432040" imgH="701722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Vector Machines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Another possible solution</a:t>
            </a:r>
          </a:p>
        </p:txBody>
      </p:sp>
      <p:graphicFrame>
        <p:nvGraphicFramePr>
          <p:cNvPr id="1086468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362200" y="1189038"/>
          <a:ext cx="4876800" cy="4602162"/>
        </p:xfrm>
        <a:graphic>
          <a:graphicData uri="http://schemas.openxmlformats.org/presentationml/2006/ole">
            <p:oleObj spid="_x0000_s195586" name="Visio" r:id="rId3" imgW="7432040" imgH="701722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Vector Machines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Other possible solutions</a:t>
            </a:r>
          </a:p>
        </p:txBody>
      </p:sp>
      <p:graphicFrame>
        <p:nvGraphicFramePr>
          <p:cNvPr id="1087492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362200" y="1189038"/>
          <a:ext cx="4876800" cy="4602162"/>
        </p:xfrm>
        <a:graphic>
          <a:graphicData uri="http://schemas.openxmlformats.org/presentationml/2006/ole">
            <p:oleObj spid="_x0000_s196610" name="Visio" r:id="rId3" imgW="7432040" imgH="7017225" progId="">
              <p:embed/>
            </p:oleObj>
          </a:graphicData>
        </a:graphic>
      </p:graphicFrame>
      <p:sp>
        <p:nvSpPr>
          <p:cNvPr id="1087493" name="Line 5"/>
          <p:cNvSpPr>
            <a:spLocks noChangeShapeType="1"/>
          </p:cNvSpPr>
          <p:nvPr/>
        </p:nvSpPr>
        <p:spPr bwMode="auto">
          <a:xfrm>
            <a:off x="2667000" y="2819400"/>
            <a:ext cx="4191000" cy="1371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494" name="Line 6"/>
          <p:cNvSpPr>
            <a:spLocks noChangeShapeType="1"/>
          </p:cNvSpPr>
          <p:nvPr/>
        </p:nvSpPr>
        <p:spPr bwMode="auto">
          <a:xfrm>
            <a:off x="2667000" y="2590800"/>
            <a:ext cx="4191000" cy="1371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495" name="Line 7"/>
          <p:cNvSpPr>
            <a:spLocks noChangeShapeType="1"/>
          </p:cNvSpPr>
          <p:nvPr/>
        </p:nvSpPr>
        <p:spPr bwMode="auto">
          <a:xfrm>
            <a:off x="2667000" y="2209800"/>
            <a:ext cx="4191000" cy="2209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496" name="Line 8"/>
          <p:cNvSpPr>
            <a:spLocks noChangeShapeType="1"/>
          </p:cNvSpPr>
          <p:nvPr/>
        </p:nvSpPr>
        <p:spPr bwMode="auto">
          <a:xfrm>
            <a:off x="2667000" y="2667000"/>
            <a:ext cx="4191000" cy="19050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7497" name="Line 9"/>
          <p:cNvSpPr>
            <a:spLocks noChangeShapeType="1"/>
          </p:cNvSpPr>
          <p:nvPr/>
        </p:nvSpPr>
        <p:spPr bwMode="auto">
          <a:xfrm>
            <a:off x="2667000" y="2438400"/>
            <a:ext cx="4191000" cy="1600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3" grpId="0" animBg="1"/>
      <p:bldP spid="1087494" grpId="0" animBg="1"/>
      <p:bldP spid="1087495" grpId="0" animBg="1"/>
      <p:bldP spid="1087496" grpId="0" animBg="1"/>
      <p:bldP spid="10874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Vector Machines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638800"/>
            <a:ext cx="8534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Which one is better? B1 or B2?</a:t>
            </a:r>
          </a:p>
          <a:p>
            <a:pPr>
              <a:lnSpc>
                <a:spcPct val="90000"/>
              </a:lnSpc>
            </a:pPr>
            <a:r>
              <a:rPr lang="en-US" sz="2000"/>
              <a:t>How do you define better?</a:t>
            </a:r>
          </a:p>
        </p:txBody>
      </p:sp>
      <p:graphicFrame>
        <p:nvGraphicFramePr>
          <p:cNvPr id="1088516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p:oleObj spid="_x0000_s197634" name="Visio" r:id="rId3" imgW="7432040" imgH="701722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Vector Machines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5943600"/>
            <a:ext cx="8534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Find hyperplane </a:t>
            </a:r>
            <a:r>
              <a:rPr lang="en-US" sz="2000">
                <a:solidFill>
                  <a:srgbClr val="FF0000"/>
                </a:solidFill>
              </a:rPr>
              <a:t>maximizes</a:t>
            </a:r>
            <a:r>
              <a:rPr lang="en-US" sz="2000"/>
              <a:t> the margin =&gt; B1 is better than B2</a:t>
            </a:r>
          </a:p>
        </p:txBody>
      </p:sp>
      <p:graphicFrame>
        <p:nvGraphicFramePr>
          <p:cNvPr id="108954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p:oleObj spid="_x0000_s198658" name="Visio" r:id="rId3" imgW="7432040" imgH="701722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Vector Machines</a:t>
            </a:r>
          </a:p>
        </p:txBody>
      </p:sp>
      <p:graphicFrame>
        <p:nvGraphicFramePr>
          <p:cNvPr id="1090563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2362200" y="1195388"/>
          <a:ext cx="4876800" cy="4602162"/>
        </p:xfrm>
        <a:graphic>
          <a:graphicData uri="http://schemas.openxmlformats.org/presentationml/2006/ole">
            <p:oleObj spid="_x0000_s199682" name="Visio" r:id="rId3" imgW="7432040" imgH="7017225" progId="">
              <p:embed/>
            </p:oleObj>
          </a:graphicData>
        </a:graphic>
      </p:graphicFrame>
      <p:sp>
        <p:nvSpPr>
          <p:cNvPr id="1090564" name="Line 4"/>
          <p:cNvSpPr>
            <a:spLocks noChangeShapeType="1"/>
          </p:cNvSpPr>
          <p:nvPr/>
        </p:nvSpPr>
        <p:spPr bwMode="auto">
          <a:xfrm flipH="1">
            <a:off x="1828800" y="1905000"/>
            <a:ext cx="1219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90565" name="Object 5"/>
          <p:cNvGraphicFramePr>
            <a:graphicFrameLocks noChangeAspect="1"/>
          </p:cNvGraphicFramePr>
          <p:nvPr>
            <p:ph idx="1"/>
          </p:nvPr>
        </p:nvGraphicFramePr>
        <p:xfrm>
          <a:off x="304800" y="2590800"/>
          <a:ext cx="1435100" cy="319088"/>
        </p:xfrm>
        <a:graphic>
          <a:graphicData uri="http://schemas.openxmlformats.org/presentationml/2006/ole">
            <p:oleObj spid="_x0000_s199683" name="Equation" r:id="rId4" imgW="799920" imgH="177480" progId="Equation.3">
              <p:embed/>
            </p:oleObj>
          </a:graphicData>
        </a:graphic>
      </p:graphicFrame>
      <p:sp>
        <p:nvSpPr>
          <p:cNvPr id="1090566" name="Line 6"/>
          <p:cNvSpPr>
            <a:spLocks noChangeShapeType="1"/>
          </p:cNvSpPr>
          <p:nvPr/>
        </p:nvSpPr>
        <p:spPr bwMode="auto">
          <a:xfrm flipH="1">
            <a:off x="1828800" y="2438400"/>
            <a:ext cx="1295400" cy="823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90567" name="Object 7"/>
          <p:cNvGraphicFramePr>
            <a:graphicFrameLocks noChangeAspect="1"/>
          </p:cNvGraphicFramePr>
          <p:nvPr/>
        </p:nvGraphicFramePr>
        <p:xfrm>
          <a:off x="236538" y="3186113"/>
          <a:ext cx="1571625" cy="319087"/>
        </p:xfrm>
        <a:graphic>
          <a:graphicData uri="http://schemas.openxmlformats.org/presentationml/2006/ole">
            <p:oleObj spid="_x0000_s199684" name="Equation" r:id="rId5" imgW="876240" imgH="177480" progId="Equation.3">
              <p:embed/>
            </p:oleObj>
          </a:graphicData>
        </a:graphic>
      </p:graphicFrame>
      <p:sp>
        <p:nvSpPr>
          <p:cNvPr id="1090568" name="Line 8"/>
          <p:cNvSpPr>
            <a:spLocks noChangeShapeType="1"/>
          </p:cNvSpPr>
          <p:nvPr/>
        </p:nvSpPr>
        <p:spPr bwMode="auto">
          <a:xfrm flipV="1">
            <a:off x="6324600" y="3505200"/>
            <a:ext cx="1219200" cy="776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90569" name="Object 9"/>
          <p:cNvGraphicFramePr>
            <a:graphicFrameLocks noChangeAspect="1"/>
          </p:cNvGraphicFramePr>
          <p:nvPr/>
        </p:nvGraphicFramePr>
        <p:xfrm>
          <a:off x="7267575" y="3048000"/>
          <a:ext cx="1571625" cy="319088"/>
        </p:xfrm>
        <a:graphic>
          <a:graphicData uri="http://schemas.openxmlformats.org/presentationml/2006/ole">
            <p:oleObj spid="_x0000_s199685" name="Equation" r:id="rId6" imgW="876240" imgH="177480" progId="Equation.3">
              <p:embed/>
            </p:oleObj>
          </a:graphicData>
        </a:graphic>
      </p:graphicFrame>
      <p:graphicFrame>
        <p:nvGraphicFramePr>
          <p:cNvPr id="1090570" name="Object 10"/>
          <p:cNvGraphicFramePr>
            <a:graphicFrameLocks noChangeAspect="1"/>
          </p:cNvGraphicFramePr>
          <p:nvPr/>
        </p:nvGraphicFramePr>
        <p:xfrm>
          <a:off x="165100" y="5562600"/>
          <a:ext cx="3937000" cy="839788"/>
        </p:xfrm>
        <a:graphic>
          <a:graphicData uri="http://schemas.openxmlformats.org/presentationml/2006/ole">
            <p:oleObj spid="_x0000_s199686" name="Equation" r:id="rId7" imgW="1879560" imgH="457200" progId="Equation.3">
              <p:embed/>
            </p:oleObj>
          </a:graphicData>
        </a:graphic>
      </p:graphicFrame>
      <p:graphicFrame>
        <p:nvGraphicFramePr>
          <p:cNvPr id="1090571" name="Object 11"/>
          <p:cNvGraphicFramePr>
            <a:graphicFrameLocks noChangeAspect="1"/>
          </p:cNvGraphicFramePr>
          <p:nvPr/>
        </p:nvGraphicFramePr>
        <p:xfrm>
          <a:off x="7050088" y="5575300"/>
          <a:ext cx="1798637" cy="752475"/>
        </p:xfrm>
        <a:graphic>
          <a:graphicData uri="http://schemas.openxmlformats.org/presentationml/2006/ole">
            <p:oleObj spid="_x0000_s199687" name="Equation" r:id="rId8" imgW="1002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Vector Machines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want to maximize:</a:t>
            </a:r>
          </a:p>
          <a:p>
            <a:endParaRPr lang="en-US"/>
          </a:p>
          <a:p>
            <a:pPr lvl="1"/>
            <a:r>
              <a:rPr lang="en-US"/>
              <a:t>Which is equivalent to minimizing:</a:t>
            </a:r>
          </a:p>
          <a:p>
            <a:endParaRPr lang="en-US"/>
          </a:p>
          <a:p>
            <a:pPr lvl="1"/>
            <a:r>
              <a:rPr lang="en-US"/>
              <a:t>But subjected to the following constraints: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2"/>
            <a:r>
              <a:rPr lang="en-US"/>
              <a:t> This is a constrained optimization problem</a:t>
            </a:r>
          </a:p>
          <a:p>
            <a:pPr lvl="3"/>
            <a:r>
              <a:rPr lang="en-US"/>
              <a:t>Numerical approaches to solve it (e.g., quadratic programming)</a:t>
            </a:r>
          </a:p>
        </p:txBody>
      </p:sp>
      <p:graphicFrame>
        <p:nvGraphicFramePr>
          <p:cNvPr id="1091588" name="Object 4"/>
          <p:cNvGraphicFramePr>
            <a:graphicFrameLocks noChangeAspect="1"/>
          </p:cNvGraphicFramePr>
          <p:nvPr/>
        </p:nvGraphicFramePr>
        <p:xfrm>
          <a:off x="4800600" y="1447800"/>
          <a:ext cx="2286000" cy="955675"/>
        </p:xfrm>
        <a:graphic>
          <a:graphicData uri="http://schemas.openxmlformats.org/presentationml/2006/ole">
            <p:oleObj spid="_x0000_s200706" name="Equation" r:id="rId3" imgW="1002960" imgH="419040" progId="Equation.3">
              <p:embed/>
            </p:oleObj>
          </a:graphicData>
        </a:graphic>
      </p:graphicFrame>
      <p:graphicFrame>
        <p:nvGraphicFramePr>
          <p:cNvPr id="1091589" name="Object 5"/>
          <p:cNvGraphicFramePr>
            <a:graphicFrameLocks noChangeAspect="1"/>
          </p:cNvGraphicFramePr>
          <p:nvPr/>
        </p:nvGraphicFramePr>
        <p:xfrm>
          <a:off x="2057400" y="4495800"/>
          <a:ext cx="5018087" cy="1085850"/>
        </p:xfrm>
        <a:graphic>
          <a:graphicData uri="http://schemas.openxmlformats.org/presentationml/2006/ole">
            <p:oleObj spid="_x0000_s200707" name="Equation" r:id="rId4" imgW="1955520" imgH="482400" progId="Equation.3">
              <p:embed/>
            </p:oleObj>
          </a:graphicData>
        </a:graphic>
      </p:graphicFrame>
      <p:graphicFrame>
        <p:nvGraphicFramePr>
          <p:cNvPr id="1091590" name="Object 6"/>
          <p:cNvGraphicFramePr>
            <a:graphicFrameLocks noChangeAspect="1"/>
          </p:cNvGraphicFramePr>
          <p:nvPr/>
        </p:nvGraphicFramePr>
        <p:xfrm>
          <a:off x="6629400" y="2473325"/>
          <a:ext cx="1938338" cy="955675"/>
        </p:xfrm>
        <a:graphic>
          <a:graphicData uri="http://schemas.openxmlformats.org/presentationml/2006/ole">
            <p:oleObj spid="_x0000_s200708" name="Equation" r:id="rId5" imgW="850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24110</TotalTime>
  <Words>171</Words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Visio</vt:lpstr>
      <vt:lpstr>Equation</vt:lpstr>
      <vt:lpstr>Lecture outline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Nonlinear Support Vector Machines</vt:lpstr>
      <vt:lpstr>Nonlinear Support Vector Machines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592</cp:revision>
  <dcterms:modified xsi:type="dcterms:W3CDTF">2009-11-03T18:44:59Z</dcterms:modified>
</cp:coreProperties>
</file>