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sldIdLst>
    <p:sldId id="256" r:id="rId2"/>
    <p:sldId id="305" r:id="rId3"/>
    <p:sldId id="306" r:id="rId4"/>
    <p:sldId id="258" r:id="rId5"/>
    <p:sldId id="260" r:id="rId6"/>
    <p:sldId id="261" r:id="rId7"/>
    <p:sldId id="263" r:id="rId8"/>
    <p:sldId id="322" r:id="rId9"/>
    <p:sldId id="264" r:id="rId10"/>
    <p:sldId id="265" r:id="rId11"/>
    <p:sldId id="266" r:id="rId12"/>
    <p:sldId id="267" r:id="rId13"/>
    <p:sldId id="320" r:id="rId14"/>
    <p:sldId id="321" r:id="rId15"/>
    <p:sldId id="268" r:id="rId16"/>
    <p:sldId id="323" r:id="rId17"/>
    <p:sldId id="307" r:id="rId18"/>
    <p:sldId id="308" r:id="rId19"/>
    <p:sldId id="309" r:id="rId20"/>
    <p:sldId id="310" r:id="rId21"/>
    <p:sldId id="311" r:id="rId22"/>
    <p:sldId id="312" r:id="rId23"/>
    <p:sldId id="313" r:id="rId24"/>
    <p:sldId id="314" r:id="rId25"/>
    <p:sldId id="315" r:id="rId26"/>
    <p:sldId id="316" r:id="rId27"/>
    <p:sldId id="317" r:id="rId28"/>
    <p:sldId id="318" r:id="rId29"/>
    <p:sldId id="319" r:id="rId30"/>
    <p:sldId id="324" r:id="rId31"/>
    <p:sldId id="269" r:id="rId32"/>
    <p:sldId id="270" r:id="rId33"/>
    <p:sldId id="271" r:id="rId34"/>
    <p:sldId id="272" r:id="rId35"/>
    <p:sldId id="273" r:id="rId36"/>
    <p:sldId id="274" r:id="rId37"/>
    <p:sldId id="275" r:id="rId38"/>
    <p:sldId id="276" r:id="rId39"/>
    <p:sldId id="277" r:id="rId40"/>
    <p:sldId id="278" r:id="rId41"/>
    <p:sldId id="279" r:id="rId42"/>
    <p:sldId id="280" r:id="rId43"/>
    <p:sldId id="281" r:id="rId44"/>
    <p:sldId id="282" r:id="rId45"/>
    <p:sldId id="283" r:id="rId46"/>
    <p:sldId id="301" r:id="rId47"/>
    <p:sldId id="284" r:id="rId48"/>
    <p:sldId id="299" r:id="rId49"/>
    <p:sldId id="300" r:id="rId50"/>
    <p:sldId id="302" r:id="rId51"/>
    <p:sldId id="303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0232FE-B938-4226-AF20-3B8145234295}" type="datetimeFigureOut">
              <a:rPr lang="en-US" smtClean="0"/>
              <a:pPr/>
              <a:t>11/12/2009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3214D4-5391-4B4F-BBD2-541C31E1D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CC58A8-465C-4D25-886A-DB9AF74417BF}" type="slidenum">
              <a:rPr lang="en-US"/>
              <a:pPr/>
              <a:t>4</a:t>
            </a:fld>
            <a:endParaRPr lang="en-US"/>
          </a:p>
        </p:txBody>
      </p:sp>
      <p:sp>
        <p:nvSpPr>
          <p:cNvPr id="510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0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045353-A206-4791-8057-95F346F8F2B7}" type="slidenum">
              <a:rPr lang="en-US"/>
              <a:pPr/>
              <a:t>17</a:t>
            </a:fld>
            <a:endParaRPr lang="en-US"/>
          </a:p>
        </p:txBody>
      </p:sp>
      <p:sp>
        <p:nvSpPr>
          <p:cNvPr id="529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9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DE252-17B4-4A88-9360-877FDFEA544F}" type="slidenum">
              <a:rPr lang="en-US"/>
              <a:pPr/>
              <a:t>18</a:t>
            </a:fld>
            <a:endParaRPr lang="en-US"/>
          </a:p>
        </p:txBody>
      </p:sp>
      <p:sp>
        <p:nvSpPr>
          <p:cNvPr id="436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68825" cy="3427413"/>
          </a:xfrm>
          <a:ln/>
        </p:spPr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1813"/>
            <a:ext cx="5032375" cy="41163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2D5B06-D9C5-40B7-8D6E-42625183D7A3}" type="slidenum">
              <a:rPr lang="en-US"/>
              <a:pPr/>
              <a:t>19</a:t>
            </a:fld>
            <a:endParaRPr lang="en-US"/>
          </a:p>
        </p:txBody>
      </p:sp>
      <p:sp>
        <p:nvSpPr>
          <p:cNvPr id="630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0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3529F0-8A71-4AB3-92C9-403FB8742B8C}" type="slidenum">
              <a:rPr lang="en-US"/>
              <a:pPr/>
              <a:t>20</a:t>
            </a:fld>
            <a:endParaRPr lang="en-US"/>
          </a:p>
        </p:txBody>
      </p:sp>
      <p:sp>
        <p:nvSpPr>
          <p:cNvPr id="631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1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DD473D-B3B9-4F58-923F-3CE4095DE98E}" type="slidenum">
              <a:rPr lang="en-US"/>
              <a:pPr/>
              <a:t>21</a:t>
            </a:fld>
            <a:endParaRPr lang="en-US"/>
          </a:p>
        </p:txBody>
      </p:sp>
      <p:sp>
        <p:nvSpPr>
          <p:cNvPr id="614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68825" cy="3427413"/>
          </a:xfrm>
          <a:ln/>
        </p:spPr>
      </p:sp>
      <p:sp>
        <p:nvSpPr>
          <p:cNvPr id="614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1813"/>
            <a:ext cx="5032375" cy="41163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A4CE65-AA40-43AA-8DA0-050BEF1869D6}" type="slidenum">
              <a:rPr lang="en-US"/>
              <a:pPr/>
              <a:t>22</a:t>
            </a:fld>
            <a:endParaRPr lang="en-US"/>
          </a:p>
        </p:txBody>
      </p:sp>
      <p:sp>
        <p:nvSpPr>
          <p:cNvPr id="531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1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B0739D-65E2-4DD3-9695-78E3A128B87D}" type="slidenum">
              <a:rPr lang="en-US"/>
              <a:pPr/>
              <a:t>23</a:t>
            </a:fld>
            <a:endParaRPr lang="en-US"/>
          </a:p>
        </p:txBody>
      </p:sp>
      <p:sp>
        <p:nvSpPr>
          <p:cNvPr id="532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300A2C-F79C-4A8A-BCFF-6BCE35F66B21}" type="slidenum">
              <a:rPr lang="en-US"/>
              <a:pPr/>
              <a:t>24</a:t>
            </a:fld>
            <a:endParaRPr lang="en-US"/>
          </a:p>
        </p:txBody>
      </p:sp>
      <p:sp>
        <p:nvSpPr>
          <p:cNvPr id="533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3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AE77FB-18CD-4A82-9AD3-5A150142C705}" type="slidenum">
              <a:rPr lang="en-US"/>
              <a:pPr/>
              <a:t>25</a:t>
            </a:fld>
            <a:endParaRPr lang="en-US"/>
          </a:p>
        </p:txBody>
      </p:sp>
      <p:sp>
        <p:nvSpPr>
          <p:cNvPr id="534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4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154C46-DC75-4CDD-87CB-745BAFF6B1F3}" type="slidenum">
              <a:rPr lang="en-US"/>
              <a:pPr/>
              <a:t>26</a:t>
            </a:fld>
            <a:endParaRPr lang="en-US"/>
          </a:p>
        </p:txBody>
      </p:sp>
      <p:sp>
        <p:nvSpPr>
          <p:cNvPr id="535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5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3E5A13-E402-45E8-9DD9-D1665D07F094}" type="slidenum">
              <a:rPr lang="en-US"/>
              <a:pPr/>
              <a:t>5</a:t>
            </a:fld>
            <a:endParaRPr lang="en-US"/>
          </a:p>
        </p:txBody>
      </p:sp>
      <p:sp>
        <p:nvSpPr>
          <p:cNvPr id="627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7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2A3C72-A34F-4174-BFB0-7757527D360A}" type="slidenum">
              <a:rPr lang="en-US"/>
              <a:pPr/>
              <a:t>27</a:t>
            </a:fld>
            <a:endParaRPr lang="en-US"/>
          </a:p>
        </p:txBody>
      </p:sp>
      <p:sp>
        <p:nvSpPr>
          <p:cNvPr id="536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73EF92-B387-4F94-B384-C73F7C52E9D7}" type="slidenum">
              <a:rPr lang="en-US"/>
              <a:pPr/>
              <a:t>28</a:t>
            </a:fld>
            <a:endParaRPr lang="en-US"/>
          </a:p>
        </p:txBody>
      </p:sp>
      <p:sp>
        <p:nvSpPr>
          <p:cNvPr id="537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7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D23F6C-4F70-4996-B3D9-A77949C9D9A6}" type="slidenum">
              <a:rPr lang="en-US"/>
              <a:pPr/>
              <a:t>29</a:t>
            </a:fld>
            <a:endParaRPr lang="en-US"/>
          </a:p>
        </p:txBody>
      </p:sp>
      <p:sp>
        <p:nvSpPr>
          <p:cNvPr id="538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8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DBA4BE-FA0D-489F-BA47-07AA67169686}" type="slidenum">
              <a:rPr lang="en-US"/>
              <a:pPr/>
              <a:t>31</a:t>
            </a:fld>
            <a:endParaRPr lang="en-US"/>
          </a:p>
        </p:txBody>
      </p:sp>
      <p:sp>
        <p:nvSpPr>
          <p:cNvPr id="629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9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467613-71D9-48F1-ABBB-6666EAAA4AE7}" type="slidenum">
              <a:rPr lang="en-US"/>
              <a:pPr/>
              <a:t>32</a:t>
            </a:fld>
            <a:endParaRPr lang="en-US"/>
          </a:p>
        </p:txBody>
      </p:sp>
      <p:sp>
        <p:nvSpPr>
          <p:cNvPr id="521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8EA5E9-EA33-488C-ABF3-427E608E7336}" type="slidenum">
              <a:rPr lang="en-US"/>
              <a:pPr/>
              <a:t>33</a:t>
            </a:fld>
            <a:endParaRPr lang="en-US"/>
          </a:p>
        </p:txBody>
      </p:sp>
      <p:sp>
        <p:nvSpPr>
          <p:cNvPr id="522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9C251B-D1D4-4B83-91AA-03BC9C771976}" type="slidenum">
              <a:rPr lang="en-US"/>
              <a:pPr/>
              <a:t>34</a:t>
            </a:fld>
            <a:endParaRPr lang="en-US"/>
          </a:p>
        </p:txBody>
      </p:sp>
      <p:sp>
        <p:nvSpPr>
          <p:cNvPr id="523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2903BB-90C4-46C4-B64E-4F4343F48AA9}" type="slidenum">
              <a:rPr lang="en-US"/>
              <a:pPr/>
              <a:t>35</a:t>
            </a:fld>
            <a:endParaRPr lang="en-US"/>
          </a:p>
        </p:txBody>
      </p:sp>
      <p:sp>
        <p:nvSpPr>
          <p:cNvPr id="524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4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39AF77-196D-4964-A539-299F96F9EDD9}" type="slidenum">
              <a:rPr lang="en-US"/>
              <a:pPr/>
              <a:t>36</a:t>
            </a:fld>
            <a:endParaRPr lang="en-US"/>
          </a:p>
        </p:txBody>
      </p:sp>
      <p:sp>
        <p:nvSpPr>
          <p:cNvPr id="525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EA29C1-EC5C-4C0B-8861-00F366092B24}" type="slidenum">
              <a:rPr lang="en-US"/>
              <a:pPr/>
              <a:t>37</a:t>
            </a:fld>
            <a:endParaRPr lang="en-US"/>
          </a:p>
        </p:txBody>
      </p:sp>
      <p:sp>
        <p:nvSpPr>
          <p:cNvPr id="526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6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3DA5AA-B681-4D50-8D4C-45C9021939D6}" type="slidenum">
              <a:rPr lang="en-US"/>
              <a:pPr/>
              <a:t>6</a:t>
            </a:fld>
            <a:endParaRPr lang="en-US"/>
          </a:p>
        </p:txBody>
      </p:sp>
      <p:sp>
        <p:nvSpPr>
          <p:cNvPr id="514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3CD139-494C-4CAA-8755-1F47CCD53158}" type="slidenum">
              <a:rPr lang="en-US"/>
              <a:pPr/>
              <a:t>38</a:t>
            </a:fld>
            <a:endParaRPr lang="en-US"/>
          </a:p>
        </p:txBody>
      </p:sp>
      <p:sp>
        <p:nvSpPr>
          <p:cNvPr id="527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72FA0D-CC48-4993-A865-E84046E426D7}" type="slidenum">
              <a:rPr lang="en-US"/>
              <a:pPr/>
              <a:t>39</a:t>
            </a:fld>
            <a:endParaRPr lang="en-US"/>
          </a:p>
        </p:txBody>
      </p:sp>
      <p:sp>
        <p:nvSpPr>
          <p:cNvPr id="594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4121FD-FF44-4591-9818-D97025651892}" type="slidenum">
              <a:rPr lang="en-US"/>
              <a:pPr/>
              <a:t>40</a:t>
            </a:fld>
            <a:endParaRPr lang="en-US"/>
          </a:p>
        </p:txBody>
      </p:sp>
      <p:sp>
        <p:nvSpPr>
          <p:cNvPr id="602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2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361933-8B0B-419F-97B6-29F62DAD9FCE}" type="slidenum">
              <a:rPr lang="en-US"/>
              <a:pPr/>
              <a:t>41</a:t>
            </a:fld>
            <a:endParaRPr lang="en-US"/>
          </a:p>
        </p:txBody>
      </p:sp>
      <p:sp>
        <p:nvSpPr>
          <p:cNvPr id="603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3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C66C21-5D80-4673-A6CF-B994CC3B02DB}" type="slidenum">
              <a:rPr lang="en-US"/>
              <a:pPr/>
              <a:t>42</a:t>
            </a:fld>
            <a:endParaRPr lang="en-US"/>
          </a:p>
        </p:txBody>
      </p:sp>
      <p:sp>
        <p:nvSpPr>
          <p:cNvPr id="604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E4B3C0-5355-42F9-84E3-A88D70C43060}" type="slidenum">
              <a:rPr lang="en-US"/>
              <a:pPr/>
              <a:t>43</a:t>
            </a:fld>
            <a:endParaRPr lang="en-US"/>
          </a:p>
        </p:txBody>
      </p:sp>
      <p:sp>
        <p:nvSpPr>
          <p:cNvPr id="605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5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9172CE-D8BD-4ED6-B624-42A91A3BB58F}" type="slidenum">
              <a:rPr lang="en-US"/>
              <a:pPr/>
              <a:t>44</a:t>
            </a:fld>
            <a:endParaRPr lang="en-US"/>
          </a:p>
        </p:txBody>
      </p:sp>
      <p:sp>
        <p:nvSpPr>
          <p:cNvPr id="606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6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84CC9F-91A8-4CD3-87C0-B54759CE15BB}" type="slidenum">
              <a:rPr lang="en-US"/>
              <a:pPr/>
              <a:t>45</a:t>
            </a:fld>
            <a:endParaRPr lang="en-US"/>
          </a:p>
        </p:txBody>
      </p:sp>
      <p:sp>
        <p:nvSpPr>
          <p:cNvPr id="610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0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4A25F5-DA7F-42C0-8C7B-A481152B9101}" type="slidenum">
              <a:rPr lang="en-US"/>
              <a:pPr/>
              <a:t>46</a:t>
            </a:fld>
            <a:endParaRPr lang="en-US"/>
          </a:p>
        </p:txBody>
      </p:sp>
      <p:sp>
        <p:nvSpPr>
          <p:cNvPr id="633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3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062439-C85B-4C0A-8579-47D178A49C2F}" type="slidenum">
              <a:rPr lang="en-US"/>
              <a:pPr/>
              <a:t>47</a:t>
            </a:fld>
            <a:endParaRPr lang="en-US"/>
          </a:p>
        </p:txBody>
      </p:sp>
      <p:sp>
        <p:nvSpPr>
          <p:cNvPr id="528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8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DB8944-B7B3-43F9-99BF-0CD3F174BEB9}" type="slidenum">
              <a:rPr lang="en-US"/>
              <a:pPr/>
              <a:t>7</a:t>
            </a:fld>
            <a:endParaRPr lang="en-US"/>
          </a:p>
        </p:txBody>
      </p:sp>
      <p:sp>
        <p:nvSpPr>
          <p:cNvPr id="515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5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8E2400-AC6B-4A22-825D-6146EBB5D7DD}" type="slidenum">
              <a:rPr lang="en-US"/>
              <a:pPr/>
              <a:t>48</a:t>
            </a:fld>
            <a:endParaRPr lang="en-US"/>
          </a:p>
        </p:txBody>
      </p:sp>
      <p:sp>
        <p:nvSpPr>
          <p:cNvPr id="619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9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53FCE4-4ADA-4C22-8B7D-475DF6BE7570}" type="slidenum">
              <a:rPr lang="en-US"/>
              <a:pPr/>
              <a:t>49</a:t>
            </a:fld>
            <a:endParaRPr lang="en-US"/>
          </a:p>
        </p:txBody>
      </p:sp>
      <p:sp>
        <p:nvSpPr>
          <p:cNvPr id="632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2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F79418-F9D2-413F-823D-C4E27EC6935B}" type="slidenum">
              <a:rPr lang="en-US"/>
              <a:pPr/>
              <a:t>50</a:t>
            </a:fld>
            <a:endParaRPr lang="en-US"/>
          </a:p>
        </p:txBody>
      </p:sp>
      <p:sp>
        <p:nvSpPr>
          <p:cNvPr id="634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55197D-C76F-48B5-9BB7-520D4C4298F6}" type="slidenum">
              <a:rPr lang="en-US"/>
              <a:pPr/>
              <a:t>9</a:t>
            </a:fld>
            <a:endParaRPr lang="en-US"/>
          </a:p>
        </p:txBody>
      </p:sp>
      <p:sp>
        <p:nvSpPr>
          <p:cNvPr id="516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6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0FE6D5-18A9-457F-95FB-30A7171F214D}" type="slidenum">
              <a:rPr lang="en-US"/>
              <a:pPr/>
              <a:t>10</a:t>
            </a:fld>
            <a:endParaRPr lang="en-US"/>
          </a:p>
        </p:txBody>
      </p:sp>
      <p:sp>
        <p:nvSpPr>
          <p:cNvPr id="517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121D93-296C-4009-A25F-743CD8D79765}" type="slidenum">
              <a:rPr lang="en-US"/>
              <a:pPr/>
              <a:t>11</a:t>
            </a:fld>
            <a:endParaRPr lang="en-US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F653D1-E364-4461-8CA4-2874E5C23A2E}" type="slidenum">
              <a:rPr lang="en-US"/>
              <a:pPr/>
              <a:t>12</a:t>
            </a:fld>
            <a:endParaRPr lang="en-US"/>
          </a:p>
        </p:txBody>
      </p:sp>
      <p:sp>
        <p:nvSpPr>
          <p:cNvPr id="519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9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BF823A-2D21-4C8E-84F5-317F77ABE9A1}" type="slidenum">
              <a:rPr lang="en-US"/>
              <a:pPr/>
              <a:t>15</a:t>
            </a:fld>
            <a:endParaRPr lang="en-US"/>
          </a:p>
        </p:txBody>
      </p:sp>
      <p:sp>
        <p:nvSpPr>
          <p:cNvPr id="520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0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5717-5A76-451C-B9E2-2191AAD5C1E9}" type="datetimeFigureOut">
              <a:rPr lang="en-US" smtClean="0"/>
              <a:pPr/>
              <a:t>11/12/2009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2FB4-84D4-4B38-B680-08858FEE5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5717-5A76-451C-B9E2-2191AAD5C1E9}" type="datetimeFigureOut">
              <a:rPr lang="en-US" smtClean="0"/>
              <a:pPr/>
              <a:t>11/12/2009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2FB4-84D4-4B38-B680-08858FEE5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5717-5A76-451C-B9E2-2191AAD5C1E9}" type="datetimeFigureOut">
              <a:rPr lang="en-US" smtClean="0"/>
              <a:pPr/>
              <a:t>11/12/2009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2FB4-84D4-4B38-B680-08858FEE5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4425" y="333375"/>
            <a:ext cx="7705725" cy="868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8115AB4-6287-4403-BE45-E1AD362AF6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4425" y="333375"/>
            <a:ext cx="7705725" cy="868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69840BC-F4A5-49F7-8A47-EF9CD68330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4425" y="333375"/>
            <a:ext cx="7705725" cy="868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92BF289-8EDD-4596-B974-40C14D33EB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5717-5A76-451C-B9E2-2191AAD5C1E9}" type="datetimeFigureOut">
              <a:rPr lang="en-US" smtClean="0"/>
              <a:pPr/>
              <a:t>11/12/2009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2FB4-84D4-4B38-B680-08858FEE5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5717-5A76-451C-B9E2-2191AAD5C1E9}" type="datetimeFigureOut">
              <a:rPr lang="en-US" smtClean="0"/>
              <a:pPr/>
              <a:t>11/12/2009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2FB4-84D4-4B38-B680-08858FEE5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5717-5A76-451C-B9E2-2191AAD5C1E9}" type="datetimeFigureOut">
              <a:rPr lang="en-US" smtClean="0"/>
              <a:pPr/>
              <a:t>11/12/2009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2FB4-84D4-4B38-B680-08858FEE5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5717-5A76-451C-B9E2-2191AAD5C1E9}" type="datetimeFigureOut">
              <a:rPr lang="en-US" smtClean="0"/>
              <a:pPr/>
              <a:t>11/12/2009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2FB4-84D4-4B38-B680-08858FEE5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5717-5A76-451C-B9E2-2191AAD5C1E9}" type="datetimeFigureOut">
              <a:rPr lang="en-US" smtClean="0"/>
              <a:pPr/>
              <a:t>11/12/2009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2FB4-84D4-4B38-B680-08858FEE5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5717-5A76-451C-B9E2-2191AAD5C1E9}" type="datetimeFigureOut">
              <a:rPr lang="en-US" smtClean="0"/>
              <a:pPr/>
              <a:t>11/12/2009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2FB4-84D4-4B38-B680-08858FEE5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5717-5A76-451C-B9E2-2191AAD5C1E9}" type="datetimeFigureOut">
              <a:rPr lang="en-US" smtClean="0"/>
              <a:pPr/>
              <a:t>11/12/2009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2FB4-84D4-4B38-B680-08858FEE5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5717-5A76-451C-B9E2-2191AAD5C1E9}" type="datetimeFigureOut">
              <a:rPr lang="en-US" smtClean="0"/>
              <a:pPr/>
              <a:t>11/12/2009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2FB4-84D4-4B38-B680-08858FEE5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E5717-5A76-451C-B9E2-2191AAD5C1E9}" type="datetimeFigureOut">
              <a:rPr lang="en-US" smtClean="0"/>
              <a:pPr/>
              <a:t>11/12/2009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62FB4-84D4-4B38-B680-08858FEE5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8.bin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1.bin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2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3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6.bin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22.bin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Link Analysis Ranking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Oval 2"/>
          <p:cNvSpPr>
            <a:spLocks noChangeArrowheads="1"/>
          </p:cNvSpPr>
          <p:nvPr/>
        </p:nvSpPr>
        <p:spPr bwMode="auto">
          <a:xfrm>
            <a:off x="5508625" y="2420938"/>
            <a:ext cx="1655763" cy="3095625"/>
          </a:xfrm>
          <a:prstGeom prst="ellipse">
            <a:avLst/>
          </a:prstGeom>
          <a:solidFill>
            <a:srgbClr val="95CA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7011" name="Oval 3"/>
          <p:cNvSpPr>
            <a:spLocks noChangeArrowheads="1"/>
          </p:cNvSpPr>
          <p:nvPr/>
        </p:nvSpPr>
        <p:spPr bwMode="auto">
          <a:xfrm>
            <a:off x="1547813" y="2565400"/>
            <a:ext cx="1655762" cy="3095625"/>
          </a:xfrm>
          <a:prstGeom prst="ellipse">
            <a:avLst/>
          </a:prstGeom>
          <a:solidFill>
            <a:srgbClr val="FFE16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70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Query-dependent </a:t>
            </a:r>
            <a:r>
              <a:rPr lang="en-US" dirty="0"/>
              <a:t>input</a:t>
            </a:r>
          </a:p>
        </p:txBody>
      </p:sp>
      <p:sp>
        <p:nvSpPr>
          <p:cNvPr id="427013" name="Oval 5"/>
          <p:cNvSpPr>
            <a:spLocks noChangeArrowheads="1"/>
          </p:cNvSpPr>
          <p:nvPr/>
        </p:nvSpPr>
        <p:spPr bwMode="auto">
          <a:xfrm>
            <a:off x="3492500" y="2997200"/>
            <a:ext cx="1655763" cy="2376488"/>
          </a:xfrm>
          <a:prstGeom prst="ellipse">
            <a:avLst/>
          </a:prstGeom>
          <a:solidFill>
            <a:srgbClr val="F7604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7014" name="Oval 6"/>
          <p:cNvSpPr>
            <a:spLocks noChangeArrowheads="1"/>
          </p:cNvSpPr>
          <p:nvPr/>
        </p:nvSpPr>
        <p:spPr bwMode="auto">
          <a:xfrm>
            <a:off x="4284663" y="3357563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7015" name="Oval 7"/>
          <p:cNvSpPr>
            <a:spLocks noChangeArrowheads="1"/>
          </p:cNvSpPr>
          <p:nvPr/>
        </p:nvSpPr>
        <p:spPr bwMode="auto">
          <a:xfrm>
            <a:off x="3851275" y="3933825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7016" name="Oval 8"/>
          <p:cNvSpPr>
            <a:spLocks noChangeArrowheads="1"/>
          </p:cNvSpPr>
          <p:nvPr/>
        </p:nvSpPr>
        <p:spPr bwMode="auto">
          <a:xfrm>
            <a:off x="4716463" y="3789363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7017" name="Oval 9"/>
          <p:cNvSpPr>
            <a:spLocks noChangeArrowheads="1"/>
          </p:cNvSpPr>
          <p:nvPr/>
        </p:nvSpPr>
        <p:spPr bwMode="auto">
          <a:xfrm>
            <a:off x="4643438" y="4724400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7018" name="Oval 10"/>
          <p:cNvSpPr>
            <a:spLocks noChangeArrowheads="1"/>
          </p:cNvSpPr>
          <p:nvPr/>
        </p:nvSpPr>
        <p:spPr bwMode="auto">
          <a:xfrm>
            <a:off x="3995738" y="4508500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7019" name="Line 11"/>
          <p:cNvSpPr>
            <a:spLocks noChangeShapeType="1"/>
          </p:cNvSpPr>
          <p:nvPr/>
        </p:nvSpPr>
        <p:spPr bwMode="auto">
          <a:xfrm flipH="1">
            <a:off x="3995738" y="3500438"/>
            <a:ext cx="288925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7020" name="Oval 12"/>
          <p:cNvSpPr>
            <a:spLocks noChangeArrowheads="1"/>
          </p:cNvSpPr>
          <p:nvPr/>
        </p:nvSpPr>
        <p:spPr bwMode="auto">
          <a:xfrm>
            <a:off x="4572000" y="4221163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7021" name="Oval 13"/>
          <p:cNvSpPr>
            <a:spLocks noChangeArrowheads="1"/>
          </p:cNvSpPr>
          <p:nvPr/>
        </p:nvSpPr>
        <p:spPr bwMode="auto">
          <a:xfrm>
            <a:off x="4284663" y="4941888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7022" name="Line 14"/>
          <p:cNvSpPr>
            <a:spLocks noChangeShapeType="1"/>
          </p:cNvSpPr>
          <p:nvPr/>
        </p:nvSpPr>
        <p:spPr bwMode="auto">
          <a:xfrm>
            <a:off x="4140200" y="4581525"/>
            <a:ext cx="50323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7023" name="Line 15"/>
          <p:cNvSpPr>
            <a:spLocks noChangeShapeType="1"/>
          </p:cNvSpPr>
          <p:nvPr/>
        </p:nvSpPr>
        <p:spPr bwMode="auto">
          <a:xfrm>
            <a:off x="3995738" y="4076700"/>
            <a:ext cx="5762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7024" name="Line 16"/>
          <p:cNvSpPr>
            <a:spLocks noChangeShapeType="1"/>
          </p:cNvSpPr>
          <p:nvPr/>
        </p:nvSpPr>
        <p:spPr bwMode="auto">
          <a:xfrm flipV="1">
            <a:off x="4356100" y="4365625"/>
            <a:ext cx="287338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7025" name="Line 17"/>
          <p:cNvSpPr>
            <a:spLocks noChangeShapeType="1"/>
          </p:cNvSpPr>
          <p:nvPr/>
        </p:nvSpPr>
        <p:spPr bwMode="auto">
          <a:xfrm>
            <a:off x="2484438" y="2852738"/>
            <a:ext cx="1800225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7026" name="Oval 18"/>
          <p:cNvSpPr>
            <a:spLocks noChangeArrowheads="1"/>
          </p:cNvSpPr>
          <p:nvPr/>
        </p:nvSpPr>
        <p:spPr bwMode="auto">
          <a:xfrm>
            <a:off x="2339975" y="2781300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7027" name="Line 19"/>
          <p:cNvSpPr>
            <a:spLocks noChangeShapeType="1"/>
          </p:cNvSpPr>
          <p:nvPr/>
        </p:nvSpPr>
        <p:spPr bwMode="auto">
          <a:xfrm>
            <a:off x="4427538" y="3429000"/>
            <a:ext cx="2232025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7028" name="Line 20"/>
          <p:cNvSpPr>
            <a:spLocks noChangeShapeType="1"/>
          </p:cNvSpPr>
          <p:nvPr/>
        </p:nvSpPr>
        <p:spPr bwMode="auto">
          <a:xfrm flipV="1">
            <a:off x="4427538" y="2924175"/>
            <a:ext cx="1800225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7029" name="Line 21"/>
          <p:cNvSpPr>
            <a:spLocks noChangeShapeType="1"/>
          </p:cNvSpPr>
          <p:nvPr/>
        </p:nvSpPr>
        <p:spPr bwMode="auto">
          <a:xfrm flipV="1">
            <a:off x="4716463" y="4076700"/>
            <a:ext cx="15113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7030" name="Line 22"/>
          <p:cNvSpPr>
            <a:spLocks noChangeShapeType="1"/>
          </p:cNvSpPr>
          <p:nvPr/>
        </p:nvSpPr>
        <p:spPr bwMode="auto">
          <a:xfrm flipV="1">
            <a:off x="4787900" y="4508500"/>
            <a:ext cx="180022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7031" name="Line 23"/>
          <p:cNvSpPr>
            <a:spLocks noChangeShapeType="1"/>
          </p:cNvSpPr>
          <p:nvPr/>
        </p:nvSpPr>
        <p:spPr bwMode="auto">
          <a:xfrm>
            <a:off x="4427538" y="5013325"/>
            <a:ext cx="194468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7032" name="Line 24"/>
          <p:cNvSpPr>
            <a:spLocks noChangeShapeType="1"/>
          </p:cNvSpPr>
          <p:nvPr/>
        </p:nvSpPr>
        <p:spPr bwMode="auto">
          <a:xfrm>
            <a:off x="4859338" y="3860800"/>
            <a:ext cx="13684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7033" name="Oval 25"/>
          <p:cNvSpPr>
            <a:spLocks noChangeArrowheads="1"/>
          </p:cNvSpPr>
          <p:nvPr/>
        </p:nvSpPr>
        <p:spPr bwMode="auto">
          <a:xfrm>
            <a:off x="6227763" y="2852738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7034" name="Oval 26"/>
          <p:cNvSpPr>
            <a:spLocks noChangeArrowheads="1"/>
          </p:cNvSpPr>
          <p:nvPr/>
        </p:nvSpPr>
        <p:spPr bwMode="auto">
          <a:xfrm>
            <a:off x="6659563" y="3429000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7035" name="Oval 27"/>
          <p:cNvSpPr>
            <a:spLocks noChangeArrowheads="1"/>
          </p:cNvSpPr>
          <p:nvPr/>
        </p:nvSpPr>
        <p:spPr bwMode="auto">
          <a:xfrm>
            <a:off x="6227763" y="4005263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7036" name="Oval 28"/>
          <p:cNvSpPr>
            <a:spLocks noChangeArrowheads="1"/>
          </p:cNvSpPr>
          <p:nvPr/>
        </p:nvSpPr>
        <p:spPr bwMode="auto">
          <a:xfrm>
            <a:off x="6372225" y="5157788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7037" name="Oval 29"/>
          <p:cNvSpPr>
            <a:spLocks noChangeArrowheads="1"/>
          </p:cNvSpPr>
          <p:nvPr/>
        </p:nvSpPr>
        <p:spPr bwMode="auto">
          <a:xfrm>
            <a:off x="6588125" y="4437063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7038" name="Line 30"/>
          <p:cNvSpPr>
            <a:spLocks noChangeShapeType="1"/>
          </p:cNvSpPr>
          <p:nvPr/>
        </p:nvSpPr>
        <p:spPr bwMode="auto">
          <a:xfrm flipV="1">
            <a:off x="2268538" y="3429000"/>
            <a:ext cx="2016125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7039" name="Line 31"/>
          <p:cNvSpPr>
            <a:spLocks noChangeShapeType="1"/>
          </p:cNvSpPr>
          <p:nvPr/>
        </p:nvSpPr>
        <p:spPr bwMode="auto">
          <a:xfrm>
            <a:off x="2555875" y="3789363"/>
            <a:ext cx="12954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7040" name="Line 32"/>
          <p:cNvSpPr>
            <a:spLocks noChangeShapeType="1"/>
          </p:cNvSpPr>
          <p:nvPr/>
        </p:nvSpPr>
        <p:spPr bwMode="auto">
          <a:xfrm flipV="1">
            <a:off x="2484438" y="4581525"/>
            <a:ext cx="1511300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7041" name="Oval 33"/>
          <p:cNvSpPr>
            <a:spLocks noChangeArrowheads="1"/>
          </p:cNvSpPr>
          <p:nvPr/>
        </p:nvSpPr>
        <p:spPr bwMode="auto">
          <a:xfrm>
            <a:off x="2411413" y="3716338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7042" name="Oval 34"/>
          <p:cNvSpPr>
            <a:spLocks noChangeArrowheads="1"/>
          </p:cNvSpPr>
          <p:nvPr/>
        </p:nvSpPr>
        <p:spPr bwMode="auto">
          <a:xfrm>
            <a:off x="2124075" y="3429000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7043" name="Oval 35"/>
          <p:cNvSpPr>
            <a:spLocks noChangeArrowheads="1"/>
          </p:cNvSpPr>
          <p:nvPr/>
        </p:nvSpPr>
        <p:spPr bwMode="auto">
          <a:xfrm>
            <a:off x="2339975" y="5229225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7044" name="Line 36"/>
          <p:cNvSpPr>
            <a:spLocks noChangeShapeType="1"/>
          </p:cNvSpPr>
          <p:nvPr/>
        </p:nvSpPr>
        <p:spPr bwMode="auto">
          <a:xfrm flipV="1">
            <a:off x="2484438" y="5013325"/>
            <a:ext cx="1800225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7045" name="Oval 37"/>
          <p:cNvSpPr>
            <a:spLocks noChangeArrowheads="1"/>
          </p:cNvSpPr>
          <p:nvPr/>
        </p:nvSpPr>
        <p:spPr bwMode="auto">
          <a:xfrm>
            <a:off x="2627313" y="4437063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7046" name="Line 38"/>
          <p:cNvSpPr>
            <a:spLocks noChangeShapeType="1"/>
          </p:cNvSpPr>
          <p:nvPr/>
        </p:nvSpPr>
        <p:spPr bwMode="auto">
          <a:xfrm flipV="1">
            <a:off x="2771775" y="4292600"/>
            <a:ext cx="18002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7047" name="Line 39"/>
          <p:cNvSpPr>
            <a:spLocks noChangeShapeType="1"/>
          </p:cNvSpPr>
          <p:nvPr/>
        </p:nvSpPr>
        <p:spPr bwMode="auto">
          <a:xfrm flipV="1">
            <a:off x="2124075" y="4005263"/>
            <a:ext cx="1655763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7048" name="Oval 40"/>
          <p:cNvSpPr>
            <a:spLocks noChangeArrowheads="1"/>
          </p:cNvSpPr>
          <p:nvPr/>
        </p:nvSpPr>
        <p:spPr bwMode="auto">
          <a:xfrm>
            <a:off x="1979613" y="4292600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7049" name="Text Box 41"/>
          <p:cNvSpPr txBox="1">
            <a:spLocks noChangeArrowheads="1"/>
          </p:cNvSpPr>
          <p:nvPr/>
        </p:nvSpPr>
        <p:spPr bwMode="auto">
          <a:xfrm>
            <a:off x="3903663" y="5461000"/>
            <a:ext cx="1044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Root Set</a:t>
            </a:r>
          </a:p>
        </p:txBody>
      </p:sp>
      <p:sp>
        <p:nvSpPr>
          <p:cNvPr id="427050" name="Text Box 42"/>
          <p:cNvSpPr txBox="1">
            <a:spLocks noChangeArrowheads="1"/>
          </p:cNvSpPr>
          <p:nvPr/>
        </p:nvSpPr>
        <p:spPr bwMode="auto">
          <a:xfrm>
            <a:off x="2176463" y="5748338"/>
            <a:ext cx="4222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IN</a:t>
            </a:r>
          </a:p>
        </p:txBody>
      </p:sp>
      <p:sp>
        <p:nvSpPr>
          <p:cNvPr id="427051" name="Text Box 43"/>
          <p:cNvSpPr txBox="1">
            <a:spLocks noChangeArrowheads="1"/>
          </p:cNvSpPr>
          <p:nvPr/>
        </p:nvSpPr>
        <p:spPr bwMode="auto">
          <a:xfrm>
            <a:off x="6135688" y="5676900"/>
            <a:ext cx="62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Oval 2"/>
          <p:cNvSpPr>
            <a:spLocks noChangeArrowheads="1"/>
          </p:cNvSpPr>
          <p:nvPr/>
        </p:nvSpPr>
        <p:spPr bwMode="auto">
          <a:xfrm>
            <a:off x="5508625" y="2420938"/>
            <a:ext cx="1655763" cy="3095625"/>
          </a:xfrm>
          <a:prstGeom prst="ellipse">
            <a:avLst/>
          </a:prstGeom>
          <a:solidFill>
            <a:srgbClr val="95CA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8035" name="Oval 3"/>
          <p:cNvSpPr>
            <a:spLocks noChangeArrowheads="1"/>
          </p:cNvSpPr>
          <p:nvPr/>
        </p:nvSpPr>
        <p:spPr bwMode="auto">
          <a:xfrm>
            <a:off x="1547813" y="2565400"/>
            <a:ext cx="1655762" cy="3095625"/>
          </a:xfrm>
          <a:prstGeom prst="ellipse">
            <a:avLst/>
          </a:prstGeom>
          <a:solidFill>
            <a:srgbClr val="FFE16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80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Query dependent input</a:t>
            </a:r>
          </a:p>
        </p:txBody>
      </p:sp>
      <p:sp>
        <p:nvSpPr>
          <p:cNvPr id="428037" name="Oval 5"/>
          <p:cNvSpPr>
            <a:spLocks noChangeArrowheads="1"/>
          </p:cNvSpPr>
          <p:nvPr/>
        </p:nvSpPr>
        <p:spPr bwMode="auto">
          <a:xfrm>
            <a:off x="3492500" y="2997200"/>
            <a:ext cx="1655763" cy="2376488"/>
          </a:xfrm>
          <a:prstGeom prst="ellipse">
            <a:avLst/>
          </a:prstGeom>
          <a:solidFill>
            <a:srgbClr val="F7604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8038" name="Oval 6"/>
          <p:cNvSpPr>
            <a:spLocks noChangeArrowheads="1"/>
          </p:cNvSpPr>
          <p:nvPr/>
        </p:nvSpPr>
        <p:spPr bwMode="auto">
          <a:xfrm>
            <a:off x="4284663" y="3357563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8039" name="Oval 7"/>
          <p:cNvSpPr>
            <a:spLocks noChangeArrowheads="1"/>
          </p:cNvSpPr>
          <p:nvPr/>
        </p:nvSpPr>
        <p:spPr bwMode="auto">
          <a:xfrm>
            <a:off x="3851275" y="3933825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8040" name="Oval 8"/>
          <p:cNvSpPr>
            <a:spLocks noChangeArrowheads="1"/>
          </p:cNvSpPr>
          <p:nvPr/>
        </p:nvSpPr>
        <p:spPr bwMode="auto">
          <a:xfrm>
            <a:off x="4716463" y="3789363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8041" name="Oval 9"/>
          <p:cNvSpPr>
            <a:spLocks noChangeArrowheads="1"/>
          </p:cNvSpPr>
          <p:nvPr/>
        </p:nvSpPr>
        <p:spPr bwMode="auto">
          <a:xfrm>
            <a:off x="4643438" y="4724400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8042" name="Oval 10"/>
          <p:cNvSpPr>
            <a:spLocks noChangeArrowheads="1"/>
          </p:cNvSpPr>
          <p:nvPr/>
        </p:nvSpPr>
        <p:spPr bwMode="auto">
          <a:xfrm>
            <a:off x="3995738" y="4508500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8043" name="Line 11"/>
          <p:cNvSpPr>
            <a:spLocks noChangeShapeType="1"/>
          </p:cNvSpPr>
          <p:nvPr/>
        </p:nvSpPr>
        <p:spPr bwMode="auto">
          <a:xfrm flipH="1">
            <a:off x="3995738" y="3500438"/>
            <a:ext cx="288925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8044" name="Oval 12"/>
          <p:cNvSpPr>
            <a:spLocks noChangeArrowheads="1"/>
          </p:cNvSpPr>
          <p:nvPr/>
        </p:nvSpPr>
        <p:spPr bwMode="auto">
          <a:xfrm>
            <a:off x="4572000" y="4221163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8045" name="Oval 13"/>
          <p:cNvSpPr>
            <a:spLocks noChangeArrowheads="1"/>
          </p:cNvSpPr>
          <p:nvPr/>
        </p:nvSpPr>
        <p:spPr bwMode="auto">
          <a:xfrm>
            <a:off x="4284663" y="4941888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8046" name="Line 14"/>
          <p:cNvSpPr>
            <a:spLocks noChangeShapeType="1"/>
          </p:cNvSpPr>
          <p:nvPr/>
        </p:nvSpPr>
        <p:spPr bwMode="auto">
          <a:xfrm>
            <a:off x="4140200" y="4581525"/>
            <a:ext cx="50323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8047" name="Line 15"/>
          <p:cNvSpPr>
            <a:spLocks noChangeShapeType="1"/>
          </p:cNvSpPr>
          <p:nvPr/>
        </p:nvSpPr>
        <p:spPr bwMode="auto">
          <a:xfrm>
            <a:off x="3995738" y="4076700"/>
            <a:ext cx="5762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8048" name="Line 16"/>
          <p:cNvSpPr>
            <a:spLocks noChangeShapeType="1"/>
          </p:cNvSpPr>
          <p:nvPr/>
        </p:nvSpPr>
        <p:spPr bwMode="auto">
          <a:xfrm flipV="1">
            <a:off x="4356100" y="4365625"/>
            <a:ext cx="287338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8049" name="Line 17"/>
          <p:cNvSpPr>
            <a:spLocks noChangeShapeType="1"/>
          </p:cNvSpPr>
          <p:nvPr/>
        </p:nvSpPr>
        <p:spPr bwMode="auto">
          <a:xfrm>
            <a:off x="2484438" y="2852738"/>
            <a:ext cx="1800225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8050" name="Oval 18"/>
          <p:cNvSpPr>
            <a:spLocks noChangeArrowheads="1"/>
          </p:cNvSpPr>
          <p:nvPr/>
        </p:nvSpPr>
        <p:spPr bwMode="auto">
          <a:xfrm>
            <a:off x="2339975" y="2781300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8051" name="Line 19"/>
          <p:cNvSpPr>
            <a:spLocks noChangeShapeType="1"/>
          </p:cNvSpPr>
          <p:nvPr/>
        </p:nvSpPr>
        <p:spPr bwMode="auto">
          <a:xfrm>
            <a:off x="4427538" y="3429000"/>
            <a:ext cx="2232025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8052" name="Line 20"/>
          <p:cNvSpPr>
            <a:spLocks noChangeShapeType="1"/>
          </p:cNvSpPr>
          <p:nvPr/>
        </p:nvSpPr>
        <p:spPr bwMode="auto">
          <a:xfrm flipV="1">
            <a:off x="4427538" y="2924175"/>
            <a:ext cx="1800225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8053" name="Line 21"/>
          <p:cNvSpPr>
            <a:spLocks noChangeShapeType="1"/>
          </p:cNvSpPr>
          <p:nvPr/>
        </p:nvSpPr>
        <p:spPr bwMode="auto">
          <a:xfrm flipV="1">
            <a:off x="4716463" y="4076700"/>
            <a:ext cx="15113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8054" name="Line 22"/>
          <p:cNvSpPr>
            <a:spLocks noChangeShapeType="1"/>
          </p:cNvSpPr>
          <p:nvPr/>
        </p:nvSpPr>
        <p:spPr bwMode="auto">
          <a:xfrm flipV="1">
            <a:off x="4787900" y="4508500"/>
            <a:ext cx="180022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8055" name="Line 23"/>
          <p:cNvSpPr>
            <a:spLocks noChangeShapeType="1"/>
          </p:cNvSpPr>
          <p:nvPr/>
        </p:nvSpPr>
        <p:spPr bwMode="auto">
          <a:xfrm>
            <a:off x="4427538" y="5013325"/>
            <a:ext cx="194468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8056" name="Line 24"/>
          <p:cNvSpPr>
            <a:spLocks noChangeShapeType="1"/>
          </p:cNvSpPr>
          <p:nvPr/>
        </p:nvSpPr>
        <p:spPr bwMode="auto">
          <a:xfrm>
            <a:off x="4859338" y="3860800"/>
            <a:ext cx="13684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8057" name="Oval 25"/>
          <p:cNvSpPr>
            <a:spLocks noChangeArrowheads="1"/>
          </p:cNvSpPr>
          <p:nvPr/>
        </p:nvSpPr>
        <p:spPr bwMode="auto">
          <a:xfrm>
            <a:off x="6227763" y="2852738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8058" name="Oval 26"/>
          <p:cNvSpPr>
            <a:spLocks noChangeArrowheads="1"/>
          </p:cNvSpPr>
          <p:nvPr/>
        </p:nvSpPr>
        <p:spPr bwMode="auto">
          <a:xfrm>
            <a:off x="6659563" y="3429000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8059" name="Oval 27"/>
          <p:cNvSpPr>
            <a:spLocks noChangeArrowheads="1"/>
          </p:cNvSpPr>
          <p:nvPr/>
        </p:nvSpPr>
        <p:spPr bwMode="auto">
          <a:xfrm>
            <a:off x="6227763" y="4005263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8060" name="Oval 28"/>
          <p:cNvSpPr>
            <a:spLocks noChangeArrowheads="1"/>
          </p:cNvSpPr>
          <p:nvPr/>
        </p:nvSpPr>
        <p:spPr bwMode="auto">
          <a:xfrm>
            <a:off x="6372225" y="5157788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8061" name="Oval 29"/>
          <p:cNvSpPr>
            <a:spLocks noChangeArrowheads="1"/>
          </p:cNvSpPr>
          <p:nvPr/>
        </p:nvSpPr>
        <p:spPr bwMode="auto">
          <a:xfrm>
            <a:off x="6588125" y="4437063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8062" name="Line 30"/>
          <p:cNvSpPr>
            <a:spLocks noChangeShapeType="1"/>
          </p:cNvSpPr>
          <p:nvPr/>
        </p:nvSpPr>
        <p:spPr bwMode="auto">
          <a:xfrm flipV="1">
            <a:off x="2268538" y="3429000"/>
            <a:ext cx="2016125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8063" name="Line 31"/>
          <p:cNvSpPr>
            <a:spLocks noChangeShapeType="1"/>
          </p:cNvSpPr>
          <p:nvPr/>
        </p:nvSpPr>
        <p:spPr bwMode="auto">
          <a:xfrm>
            <a:off x="2555875" y="3789363"/>
            <a:ext cx="12954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8064" name="Line 32"/>
          <p:cNvSpPr>
            <a:spLocks noChangeShapeType="1"/>
          </p:cNvSpPr>
          <p:nvPr/>
        </p:nvSpPr>
        <p:spPr bwMode="auto">
          <a:xfrm flipV="1">
            <a:off x="2484438" y="4581525"/>
            <a:ext cx="1511300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8065" name="Oval 33"/>
          <p:cNvSpPr>
            <a:spLocks noChangeArrowheads="1"/>
          </p:cNvSpPr>
          <p:nvPr/>
        </p:nvSpPr>
        <p:spPr bwMode="auto">
          <a:xfrm>
            <a:off x="2411413" y="3716338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8066" name="Oval 34"/>
          <p:cNvSpPr>
            <a:spLocks noChangeArrowheads="1"/>
          </p:cNvSpPr>
          <p:nvPr/>
        </p:nvSpPr>
        <p:spPr bwMode="auto">
          <a:xfrm>
            <a:off x="2124075" y="3429000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8067" name="Oval 35"/>
          <p:cNvSpPr>
            <a:spLocks noChangeArrowheads="1"/>
          </p:cNvSpPr>
          <p:nvPr/>
        </p:nvSpPr>
        <p:spPr bwMode="auto">
          <a:xfrm>
            <a:off x="2339975" y="5229225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8068" name="Line 36"/>
          <p:cNvSpPr>
            <a:spLocks noChangeShapeType="1"/>
          </p:cNvSpPr>
          <p:nvPr/>
        </p:nvSpPr>
        <p:spPr bwMode="auto">
          <a:xfrm flipV="1">
            <a:off x="2484438" y="5013325"/>
            <a:ext cx="1800225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8069" name="Oval 37"/>
          <p:cNvSpPr>
            <a:spLocks noChangeArrowheads="1"/>
          </p:cNvSpPr>
          <p:nvPr/>
        </p:nvSpPr>
        <p:spPr bwMode="auto">
          <a:xfrm>
            <a:off x="2627313" y="4437063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8070" name="Line 38"/>
          <p:cNvSpPr>
            <a:spLocks noChangeShapeType="1"/>
          </p:cNvSpPr>
          <p:nvPr/>
        </p:nvSpPr>
        <p:spPr bwMode="auto">
          <a:xfrm flipV="1">
            <a:off x="2771775" y="4292600"/>
            <a:ext cx="18002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8071" name="Line 39"/>
          <p:cNvSpPr>
            <a:spLocks noChangeShapeType="1"/>
          </p:cNvSpPr>
          <p:nvPr/>
        </p:nvSpPr>
        <p:spPr bwMode="auto">
          <a:xfrm flipV="1">
            <a:off x="2124075" y="4005263"/>
            <a:ext cx="1655763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8072" name="Oval 40"/>
          <p:cNvSpPr>
            <a:spLocks noChangeArrowheads="1"/>
          </p:cNvSpPr>
          <p:nvPr/>
        </p:nvSpPr>
        <p:spPr bwMode="auto">
          <a:xfrm>
            <a:off x="1979613" y="4292600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8073" name="Text Box 41"/>
          <p:cNvSpPr txBox="1">
            <a:spLocks noChangeArrowheads="1"/>
          </p:cNvSpPr>
          <p:nvPr/>
        </p:nvSpPr>
        <p:spPr bwMode="auto">
          <a:xfrm>
            <a:off x="3903663" y="5461000"/>
            <a:ext cx="1044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Root Set</a:t>
            </a:r>
          </a:p>
        </p:txBody>
      </p:sp>
      <p:sp>
        <p:nvSpPr>
          <p:cNvPr id="428074" name="Text Box 42"/>
          <p:cNvSpPr txBox="1">
            <a:spLocks noChangeArrowheads="1"/>
          </p:cNvSpPr>
          <p:nvPr/>
        </p:nvSpPr>
        <p:spPr bwMode="auto">
          <a:xfrm>
            <a:off x="2176463" y="5748338"/>
            <a:ext cx="4222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IN</a:t>
            </a:r>
          </a:p>
        </p:txBody>
      </p:sp>
      <p:sp>
        <p:nvSpPr>
          <p:cNvPr id="428075" name="Text Box 43"/>
          <p:cNvSpPr txBox="1">
            <a:spLocks noChangeArrowheads="1"/>
          </p:cNvSpPr>
          <p:nvPr/>
        </p:nvSpPr>
        <p:spPr bwMode="auto">
          <a:xfrm>
            <a:off x="6135688" y="5676900"/>
            <a:ext cx="62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OUT</a:t>
            </a:r>
          </a:p>
        </p:txBody>
      </p:sp>
      <p:sp>
        <p:nvSpPr>
          <p:cNvPr id="428076" name="Line 44"/>
          <p:cNvSpPr>
            <a:spLocks noChangeShapeType="1"/>
          </p:cNvSpPr>
          <p:nvPr/>
        </p:nvSpPr>
        <p:spPr bwMode="auto">
          <a:xfrm>
            <a:off x="2268538" y="3573463"/>
            <a:ext cx="215900" cy="2159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8077" name="Line 45"/>
          <p:cNvSpPr>
            <a:spLocks noChangeShapeType="1"/>
          </p:cNvSpPr>
          <p:nvPr/>
        </p:nvSpPr>
        <p:spPr bwMode="auto">
          <a:xfrm flipH="1" flipV="1">
            <a:off x="2124075" y="4365625"/>
            <a:ext cx="503238" cy="14287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8078" name="Line 46"/>
          <p:cNvSpPr>
            <a:spLocks noChangeShapeType="1"/>
          </p:cNvSpPr>
          <p:nvPr/>
        </p:nvSpPr>
        <p:spPr bwMode="auto">
          <a:xfrm>
            <a:off x="2484438" y="2852738"/>
            <a:ext cx="3743325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8079" name="Line 47"/>
          <p:cNvSpPr>
            <a:spLocks noChangeShapeType="1"/>
          </p:cNvSpPr>
          <p:nvPr/>
        </p:nvSpPr>
        <p:spPr bwMode="auto">
          <a:xfrm flipH="1">
            <a:off x="2484438" y="5300663"/>
            <a:ext cx="3887787" cy="7302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8080" name="Line 48"/>
          <p:cNvSpPr>
            <a:spLocks noChangeShapeType="1"/>
          </p:cNvSpPr>
          <p:nvPr/>
        </p:nvSpPr>
        <p:spPr bwMode="auto">
          <a:xfrm flipV="1">
            <a:off x="6300788" y="3500438"/>
            <a:ext cx="358775" cy="50482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8081" name="Line 49"/>
          <p:cNvSpPr>
            <a:spLocks noChangeShapeType="1"/>
          </p:cNvSpPr>
          <p:nvPr/>
        </p:nvSpPr>
        <p:spPr bwMode="auto">
          <a:xfrm flipH="1">
            <a:off x="6443663" y="4581525"/>
            <a:ext cx="215900" cy="576263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8" name="Oval 2"/>
          <p:cNvSpPr>
            <a:spLocks noChangeArrowheads="1"/>
          </p:cNvSpPr>
          <p:nvPr/>
        </p:nvSpPr>
        <p:spPr bwMode="auto">
          <a:xfrm>
            <a:off x="539750" y="1844675"/>
            <a:ext cx="7488238" cy="4824413"/>
          </a:xfrm>
          <a:prstGeom prst="ellipse">
            <a:avLst/>
          </a:prstGeom>
          <a:solidFill>
            <a:srgbClr val="F2AEF2">
              <a:alpha val="49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>
              <a:latin typeface="Tahoma" pitchFamily="34" charset="0"/>
            </a:endParaRPr>
          </a:p>
        </p:txBody>
      </p:sp>
      <p:sp>
        <p:nvSpPr>
          <p:cNvPr id="429059" name="Oval 3"/>
          <p:cNvSpPr>
            <a:spLocks noChangeArrowheads="1"/>
          </p:cNvSpPr>
          <p:nvPr/>
        </p:nvSpPr>
        <p:spPr bwMode="auto">
          <a:xfrm>
            <a:off x="5508625" y="2420938"/>
            <a:ext cx="1655763" cy="3095625"/>
          </a:xfrm>
          <a:prstGeom prst="ellipse">
            <a:avLst/>
          </a:prstGeom>
          <a:solidFill>
            <a:srgbClr val="95CA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9060" name="Oval 4"/>
          <p:cNvSpPr>
            <a:spLocks noChangeArrowheads="1"/>
          </p:cNvSpPr>
          <p:nvPr/>
        </p:nvSpPr>
        <p:spPr bwMode="auto">
          <a:xfrm>
            <a:off x="1547813" y="2565400"/>
            <a:ext cx="1655762" cy="3095625"/>
          </a:xfrm>
          <a:prstGeom prst="ellipse">
            <a:avLst/>
          </a:prstGeom>
          <a:solidFill>
            <a:srgbClr val="FFE16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906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Query dependent input</a:t>
            </a:r>
          </a:p>
        </p:txBody>
      </p:sp>
      <p:sp>
        <p:nvSpPr>
          <p:cNvPr id="429062" name="Oval 6"/>
          <p:cNvSpPr>
            <a:spLocks noChangeArrowheads="1"/>
          </p:cNvSpPr>
          <p:nvPr/>
        </p:nvSpPr>
        <p:spPr bwMode="auto">
          <a:xfrm>
            <a:off x="3492500" y="2997200"/>
            <a:ext cx="1655763" cy="2376488"/>
          </a:xfrm>
          <a:prstGeom prst="ellipse">
            <a:avLst/>
          </a:prstGeom>
          <a:solidFill>
            <a:srgbClr val="F7604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9063" name="Oval 7"/>
          <p:cNvSpPr>
            <a:spLocks noChangeArrowheads="1"/>
          </p:cNvSpPr>
          <p:nvPr/>
        </p:nvSpPr>
        <p:spPr bwMode="auto">
          <a:xfrm>
            <a:off x="4284663" y="3357563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9064" name="Oval 8"/>
          <p:cNvSpPr>
            <a:spLocks noChangeArrowheads="1"/>
          </p:cNvSpPr>
          <p:nvPr/>
        </p:nvSpPr>
        <p:spPr bwMode="auto">
          <a:xfrm>
            <a:off x="3851275" y="3933825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9065" name="Oval 9"/>
          <p:cNvSpPr>
            <a:spLocks noChangeArrowheads="1"/>
          </p:cNvSpPr>
          <p:nvPr/>
        </p:nvSpPr>
        <p:spPr bwMode="auto">
          <a:xfrm>
            <a:off x="4716463" y="3789363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9066" name="Oval 10"/>
          <p:cNvSpPr>
            <a:spLocks noChangeArrowheads="1"/>
          </p:cNvSpPr>
          <p:nvPr/>
        </p:nvSpPr>
        <p:spPr bwMode="auto">
          <a:xfrm>
            <a:off x="4643438" y="4724400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9067" name="Oval 11"/>
          <p:cNvSpPr>
            <a:spLocks noChangeArrowheads="1"/>
          </p:cNvSpPr>
          <p:nvPr/>
        </p:nvSpPr>
        <p:spPr bwMode="auto">
          <a:xfrm>
            <a:off x="3995738" y="4508500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9068" name="Line 12"/>
          <p:cNvSpPr>
            <a:spLocks noChangeShapeType="1"/>
          </p:cNvSpPr>
          <p:nvPr/>
        </p:nvSpPr>
        <p:spPr bwMode="auto">
          <a:xfrm flipH="1">
            <a:off x="3995738" y="3500438"/>
            <a:ext cx="288925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9069" name="Oval 13"/>
          <p:cNvSpPr>
            <a:spLocks noChangeArrowheads="1"/>
          </p:cNvSpPr>
          <p:nvPr/>
        </p:nvSpPr>
        <p:spPr bwMode="auto">
          <a:xfrm>
            <a:off x="4572000" y="4221163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9070" name="Oval 14"/>
          <p:cNvSpPr>
            <a:spLocks noChangeArrowheads="1"/>
          </p:cNvSpPr>
          <p:nvPr/>
        </p:nvSpPr>
        <p:spPr bwMode="auto">
          <a:xfrm>
            <a:off x="4284663" y="4941888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9071" name="Line 15"/>
          <p:cNvSpPr>
            <a:spLocks noChangeShapeType="1"/>
          </p:cNvSpPr>
          <p:nvPr/>
        </p:nvSpPr>
        <p:spPr bwMode="auto">
          <a:xfrm>
            <a:off x="4140200" y="4581525"/>
            <a:ext cx="50323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9072" name="Line 16"/>
          <p:cNvSpPr>
            <a:spLocks noChangeShapeType="1"/>
          </p:cNvSpPr>
          <p:nvPr/>
        </p:nvSpPr>
        <p:spPr bwMode="auto">
          <a:xfrm>
            <a:off x="3995738" y="4076700"/>
            <a:ext cx="5762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9073" name="Line 17"/>
          <p:cNvSpPr>
            <a:spLocks noChangeShapeType="1"/>
          </p:cNvSpPr>
          <p:nvPr/>
        </p:nvSpPr>
        <p:spPr bwMode="auto">
          <a:xfrm flipV="1">
            <a:off x="4356100" y="4365625"/>
            <a:ext cx="287338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9074" name="Line 18"/>
          <p:cNvSpPr>
            <a:spLocks noChangeShapeType="1"/>
          </p:cNvSpPr>
          <p:nvPr/>
        </p:nvSpPr>
        <p:spPr bwMode="auto">
          <a:xfrm>
            <a:off x="2484438" y="2852738"/>
            <a:ext cx="1800225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9075" name="Oval 19"/>
          <p:cNvSpPr>
            <a:spLocks noChangeArrowheads="1"/>
          </p:cNvSpPr>
          <p:nvPr/>
        </p:nvSpPr>
        <p:spPr bwMode="auto">
          <a:xfrm>
            <a:off x="2339975" y="2781300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9076" name="Line 20"/>
          <p:cNvSpPr>
            <a:spLocks noChangeShapeType="1"/>
          </p:cNvSpPr>
          <p:nvPr/>
        </p:nvSpPr>
        <p:spPr bwMode="auto">
          <a:xfrm>
            <a:off x="4427538" y="3429000"/>
            <a:ext cx="2232025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9077" name="Line 21"/>
          <p:cNvSpPr>
            <a:spLocks noChangeShapeType="1"/>
          </p:cNvSpPr>
          <p:nvPr/>
        </p:nvSpPr>
        <p:spPr bwMode="auto">
          <a:xfrm flipV="1">
            <a:off x="4427538" y="2924175"/>
            <a:ext cx="1800225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9078" name="Line 22"/>
          <p:cNvSpPr>
            <a:spLocks noChangeShapeType="1"/>
          </p:cNvSpPr>
          <p:nvPr/>
        </p:nvSpPr>
        <p:spPr bwMode="auto">
          <a:xfrm flipV="1">
            <a:off x="4716463" y="4076700"/>
            <a:ext cx="15113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9079" name="Line 23"/>
          <p:cNvSpPr>
            <a:spLocks noChangeShapeType="1"/>
          </p:cNvSpPr>
          <p:nvPr/>
        </p:nvSpPr>
        <p:spPr bwMode="auto">
          <a:xfrm flipV="1">
            <a:off x="4787900" y="4508500"/>
            <a:ext cx="180022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9080" name="Line 24"/>
          <p:cNvSpPr>
            <a:spLocks noChangeShapeType="1"/>
          </p:cNvSpPr>
          <p:nvPr/>
        </p:nvSpPr>
        <p:spPr bwMode="auto">
          <a:xfrm>
            <a:off x="4427538" y="5013325"/>
            <a:ext cx="194468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9081" name="Line 25"/>
          <p:cNvSpPr>
            <a:spLocks noChangeShapeType="1"/>
          </p:cNvSpPr>
          <p:nvPr/>
        </p:nvSpPr>
        <p:spPr bwMode="auto">
          <a:xfrm>
            <a:off x="4859338" y="3860800"/>
            <a:ext cx="13684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9082" name="Oval 26"/>
          <p:cNvSpPr>
            <a:spLocks noChangeArrowheads="1"/>
          </p:cNvSpPr>
          <p:nvPr/>
        </p:nvSpPr>
        <p:spPr bwMode="auto">
          <a:xfrm>
            <a:off x="6227763" y="2852738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9083" name="Oval 27"/>
          <p:cNvSpPr>
            <a:spLocks noChangeArrowheads="1"/>
          </p:cNvSpPr>
          <p:nvPr/>
        </p:nvSpPr>
        <p:spPr bwMode="auto">
          <a:xfrm>
            <a:off x="6659563" y="3429000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9084" name="Oval 28"/>
          <p:cNvSpPr>
            <a:spLocks noChangeArrowheads="1"/>
          </p:cNvSpPr>
          <p:nvPr/>
        </p:nvSpPr>
        <p:spPr bwMode="auto">
          <a:xfrm>
            <a:off x="6227763" y="4005263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9085" name="Oval 29"/>
          <p:cNvSpPr>
            <a:spLocks noChangeArrowheads="1"/>
          </p:cNvSpPr>
          <p:nvPr/>
        </p:nvSpPr>
        <p:spPr bwMode="auto">
          <a:xfrm>
            <a:off x="6372225" y="5157788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9086" name="Oval 30"/>
          <p:cNvSpPr>
            <a:spLocks noChangeArrowheads="1"/>
          </p:cNvSpPr>
          <p:nvPr/>
        </p:nvSpPr>
        <p:spPr bwMode="auto">
          <a:xfrm>
            <a:off x="6588125" y="4437063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9087" name="Line 31"/>
          <p:cNvSpPr>
            <a:spLocks noChangeShapeType="1"/>
          </p:cNvSpPr>
          <p:nvPr/>
        </p:nvSpPr>
        <p:spPr bwMode="auto">
          <a:xfrm flipV="1">
            <a:off x="2268538" y="3429000"/>
            <a:ext cx="2016125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9088" name="Line 32"/>
          <p:cNvSpPr>
            <a:spLocks noChangeShapeType="1"/>
          </p:cNvSpPr>
          <p:nvPr/>
        </p:nvSpPr>
        <p:spPr bwMode="auto">
          <a:xfrm>
            <a:off x="2555875" y="3789363"/>
            <a:ext cx="12954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9089" name="Line 33"/>
          <p:cNvSpPr>
            <a:spLocks noChangeShapeType="1"/>
          </p:cNvSpPr>
          <p:nvPr/>
        </p:nvSpPr>
        <p:spPr bwMode="auto">
          <a:xfrm flipV="1">
            <a:off x="2484438" y="4581525"/>
            <a:ext cx="1511300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9090" name="Oval 34"/>
          <p:cNvSpPr>
            <a:spLocks noChangeArrowheads="1"/>
          </p:cNvSpPr>
          <p:nvPr/>
        </p:nvSpPr>
        <p:spPr bwMode="auto">
          <a:xfrm>
            <a:off x="2411413" y="3716338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9091" name="Oval 35"/>
          <p:cNvSpPr>
            <a:spLocks noChangeArrowheads="1"/>
          </p:cNvSpPr>
          <p:nvPr/>
        </p:nvSpPr>
        <p:spPr bwMode="auto">
          <a:xfrm>
            <a:off x="2124075" y="3429000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9092" name="Oval 36"/>
          <p:cNvSpPr>
            <a:spLocks noChangeArrowheads="1"/>
          </p:cNvSpPr>
          <p:nvPr/>
        </p:nvSpPr>
        <p:spPr bwMode="auto">
          <a:xfrm>
            <a:off x="2339975" y="5229225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9093" name="Line 37"/>
          <p:cNvSpPr>
            <a:spLocks noChangeShapeType="1"/>
          </p:cNvSpPr>
          <p:nvPr/>
        </p:nvSpPr>
        <p:spPr bwMode="auto">
          <a:xfrm flipV="1">
            <a:off x="2484438" y="5013325"/>
            <a:ext cx="1800225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9094" name="Oval 38"/>
          <p:cNvSpPr>
            <a:spLocks noChangeArrowheads="1"/>
          </p:cNvSpPr>
          <p:nvPr/>
        </p:nvSpPr>
        <p:spPr bwMode="auto">
          <a:xfrm>
            <a:off x="2627313" y="4437063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9095" name="Line 39"/>
          <p:cNvSpPr>
            <a:spLocks noChangeShapeType="1"/>
          </p:cNvSpPr>
          <p:nvPr/>
        </p:nvSpPr>
        <p:spPr bwMode="auto">
          <a:xfrm flipV="1">
            <a:off x="2771775" y="4292600"/>
            <a:ext cx="18002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9096" name="Line 40"/>
          <p:cNvSpPr>
            <a:spLocks noChangeShapeType="1"/>
          </p:cNvSpPr>
          <p:nvPr/>
        </p:nvSpPr>
        <p:spPr bwMode="auto">
          <a:xfrm flipV="1">
            <a:off x="2124075" y="4005263"/>
            <a:ext cx="1655763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9097" name="Oval 41"/>
          <p:cNvSpPr>
            <a:spLocks noChangeArrowheads="1"/>
          </p:cNvSpPr>
          <p:nvPr/>
        </p:nvSpPr>
        <p:spPr bwMode="auto">
          <a:xfrm>
            <a:off x="1979613" y="4292600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9098" name="Text Box 42"/>
          <p:cNvSpPr txBox="1">
            <a:spLocks noChangeArrowheads="1"/>
          </p:cNvSpPr>
          <p:nvPr/>
        </p:nvSpPr>
        <p:spPr bwMode="auto">
          <a:xfrm>
            <a:off x="3903663" y="5461000"/>
            <a:ext cx="1044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Root Set</a:t>
            </a:r>
          </a:p>
        </p:txBody>
      </p:sp>
      <p:sp>
        <p:nvSpPr>
          <p:cNvPr id="429099" name="Text Box 43"/>
          <p:cNvSpPr txBox="1">
            <a:spLocks noChangeArrowheads="1"/>
          </p:cNvSpPr>
          <p:nvPr/>
        </p:nvSpPr>
        <p:spPr bwMode="auto">
          <a:xfrm>
            <a:off x="2176463" y="5748338"/>
            <a:ext cx="4222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IN</a:t>
            </a:r>
          </a:p>
        </p:txBody>
      </p:sp>
      <p:sp>
        <p:nvSpPr>
          <p:cNvPr id="429100" name="Text Box 44"/>
          <p:cNvSpPr txBox="1">
            <a:spLocks noChangeArrowheads="1"/>
          </p:cNvSpPr>
          <p:nvPr/>
        </p:nvSpPr>
        <p:spPr bwMode="auto">
          <a:xfrm>
            <a:off x="6135688" y="5676900"/>
            <a:ext cx="62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OUT</a:t>
            </a:r>
          </a:p>
        </p:txBody>
      </p:sp>
      <p:sp>
        <p:nvSpPr>
          <p:cNvPr id="429101" name="Line 45"/>
          <p:cNvSpPr>
            <a:spLocks noChangeShapeType="1"/>
          </p:cNvSpPr>
          <p:nvPr/>
        </p:nvSpPr>
        <p:spPr bwMode="auto">
          <a:xfrm>
            <a:off x="2268538" y="3573463"/>
            <a:ext cx="215900" cy="2159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9102" name="Line 46"/>
          <p:cNvSpPr>
            <a:spLocks noChangeShapeType="1"/>
          </p:cNvSpPr>
          <p:nvPr/>
        </p:nvSpPr>
        <p:spPr bwMode="auto">
          <a:xfrm flipH="1" flipV="1">
            <a:off x="2124075" y="4365625"/>
            <a:ext cx="503238" cy="14287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9103" name="Line 47"/>
          <p:cNvSpPr>
            <a:spLocks noChangeShapeType="1"/>
          </p:cNvSpPr>
          <p:nvPr/>
        </p:nvSpPr>
        <p:spPr bwMode="auto">
          <a:xfrm>
            <a:off x="2484438" y="2852738"/>
            <a:ext cx="3743325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9104" name="Line 48"/>
          <p:cNvSpPr>
            <a:spLocks noChangeShapeType="1"/>
          </p:cNvSpPr>
          <p:nvPr/>
        </p:nvSpPr>
        <p:spPr bwMode="auto">
          <a:xfrm flipH="1">
            <a:off x="2484438" y="5300663"/>
            <a:ext cx="3887787" cy="7302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9105" name="Line 49"/>
          <p:cNvSpPr>
            <a:spLocks noChangeShapeType="1"/>
          </p:cNvSpPr>
          <p:nvPr/>
        </p:nvSpPr>
        <p:spPr bwMode="auto">
          <a:xfrm flipV="1">
            <a:off x="6300788" y="3500438"/>
            <a:ext cx="358775" cy="50482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9106" name="Line 50"/>
          <p:cNvSpPr>
            <a:spLocks noChangeShapeType="1"/>
          </p:cNvSpPr>
          <p:nvPr/>
        </p:nvSpPr>
        <p:spPr bwMode="auto">
          <a:xfrm flipH="1">
            <a:off x="6443663" y="4581525"/>
            <a:ext cx="215900" cy="576263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9107" name="Text Box 51"/>
          <p:cNvSpPr txBox="1">
            <a:spLocks noChangeArrowheads="1"/>
          </p:cNvSpPr>
          <p:nvPr/>
        </p:nvSpPr>
        <p:spPr bwMode="auto">
          <a:xfrm>
            <a:off x="3563938" y="1989138"/>
            <a:ext cx="1282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latin typeface="Tahoma" pitchFamily="34" charset="0"/>
              </a:rPr>
              <a:t>Base Set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a good seed set </a:t>
            </a:r>
            <a:r>
              <a:rPr lang="en-US" b="1" dirty="0" smtClean="0">
                <a:solidFill>
                  <a:srgbClr val="0070C0"/>
                </a:solidFill>
              </a:rPr>
              <a:t>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S</a:t>
            </a:r>
            <a:r>
              <a:rPr lang="en-US" dirty="0" smtClean="0"/>
              <a:t> is relatively small.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S</a:t>
            </a:r>
            <a:r>
              <a:rPr lang="en-US" dirty="0" smtClean="0"/>
              <a:t> is rich in relevant pages.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S</a:t>
            </a:r>
            <a:r>
              <a:rPr lang="en-US" dirty="0" smtClean="0"/>
              <a:t> contains most (or many) of the strongest authorities.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construct a good seed set </a:t>
            </a:r>
            <a:r>
              <a:rPr lang="en-US" b="1" dirty="0" smtClean="0">
                <a:solidFill>
                  <a:srgbClr val="0070C0"/>
                </a:solidFill>
              </a:rPr>
              <a:t>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query </a:t>
            </a:r>
            <a:r>
              <a:rPr lang="en-US" b="1" dirty="0" smtClean="0">
                <a:solidFill>
                  <a:srgbClr val="0070C0"/>
                </a:solidFill>
              </a:rPr>
              <a:t>q</a:t>
            </a:r>
            <a:r>
              <a:rPr lang="en-US" dirty="0" smtClean="0"/>
              <a:t> first collect the </a:t>
            </a:r>
            <a:r>
              <a:rPr lang="en-US" b="1" dirty="0" smtClean="0">
                <a:solidFill>
                  <a:srgbClr val="0070C0"/>
                </a:solidFill>
              </a:rPr>
              <a:t>t</a:t>
            </a:r>
            <a:r>
              <a:rPr lang="en-US" dirty="0" smtClean="0"/>
              <a:t> highest-ranked pages for </a:t>
            </a:r>
            <a:r>
              <a:rPr lang="en-US" b="1" dirty="0" smtClean="0">
                <a:solidFill>
                  <a:srgbClr val="0070C0"/>
                </a:solidFill>
              </a:rPr>
              <a:t>q</a:t>
            </a:r>
            <a:r>
              <a:rPr lang="en-US" dirty="0" smtClean="0"/>
              <a:t> from a text-based search engine to form set </a:t>
            </a:r>
            <a:r>
              <a:rPr lang="el-GR" b="1" dirty="0" smtClean="0">
                <a:solidFill>
                  <a:srgbClr val="0070C0"/>
                </a:solidFill>
              </a:rPr>
              <a:t>Γ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S = </a:t>
            </a:r>
            <a:r>
              <a:rPr lang="el-GR" b="1" dirty="0" smtClean="0">
                <a:solidFill>
                  <a:srgbClr val="0070C0"/>
                </a:solidFill>
              </a:rPr>
              <a:t>Γ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dirty="0" smtClean="0"/>
              <a:t>Add to </a:t>
            </a:r>
            <a:r>
              <a:rPr lang="en-US" b="1" dirty="0" smtClean="0">
                <a:solidFill>
                  <a:srgbClr val="0070C0"/>
                </a:solidFill>
              </a:rPr>
              <a:t>S </a:t>
            </a:r>
            <a:r>
              <a:rPr lang="en-US" dirty="0" smtClean="0"/>
              <a:t>all the pages pointing to </a:t>
            </a:r>
            <a:r>
              <a:rPr lang="el-GR" b="1" dirty="0" smtClean="0">
                <a:solidFill>
                  <a:srgbClr val="0070C0"/>
                </a:solidFill>
              </a:rPr>
              <a:t>Γ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dirty="0" smtClean="0"/>
              <a:t>Add to </a:t>
            </a:r>
            <a:r>
              <a:rPr lang="en-US" b="1" dirty="0" smtClean="0">
                <a:solidFill>
                  <a:srgbClr val="0070C0"/>
                </a:solidFill>
              </a:rPr>
              <a:t>S </a:t>
            </a:r>
            <a:r>
              <a:rPr lang="en-US" dirty="0" smtClean="0"/>
              <a:t>all the pages that pages from </a:t>
            </a:r>
            <a:r>
              <a:rPr lang="el-GR" b="1" dirty="0" smtClean="0">
                <a:solidFill>
                  <a:srgbClr val="0070C0"/>
                </a:solidFill>
              </a:rPr>
              <a:t>Γ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point to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Link Filtering</a:t>
            </a:r>
          </a:p>
        </p:txBody>
      </p:sp>
      <p:sp>
        <p:nvSpPr>
          <p:cNvPr id="430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Navigational links: serve the purpose of moving within a site (or to related sites)</a:t>
            </a:r>
          </a:p>
          <a:p>
            <a:pPr lvl="2"/>
            <a:r>
              <a:rPr lang="en-US" sz="2000" b="1" dirty="0">
                <a:solidFill>
                  <a:schemeClr val="accent2"/>
                </a:solidFill>
                <a:latin typeface="CourierPS" pitchFamily="49" charset="0"/>
              </a:rPr>
              <a:t>www.espn.com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Times New Roman" pitchFamily="18" charset="0"/>
                <a:cs typeface="Tahoma" pitchFamily="34" charset="0"/>
              </a:rPr>
              <a:t>→ </a:t>
            </a:r>
            <a:r>
              <a:rPr lang="en-US" sz="2000" b="1" dirty="0">
                <a:solidFill>
                  <a:schemeClr val="accent2"/>
                </a:solidFill>
                <a:latin typeface="CourierPS" pitchFamily="49" charset="0"/>
                <a:cs typeface="Tahoma" pitchFamily="34" charset="0"/>
              </a:rPr>
              <a:t>www.espn.com/nba</a:t>
            </a:r>
          </a:p>
          <a:p>
            <a:pPr lvl="2"/>
            <a:r>
              <a:rPr lang="en-US" sz="2000" b="1" dirty="0">
                <a:solidFill>
                  <a:schemeClr val="accent2"/>
                </a:solidFill>
                <a:latin typeface="CourierPS" pitchFamily="49" charset="0"/>
                <a:cs typeface="Times New Roman" pitchFamily="18" charset="0"/>
              </a:rPr>
              <a:t>www.yahoo.com</a:t>
            </a:r>
            <a:r>
              <a:rPr lang="en-US" sz="20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Times New Roman" pitchFamily="18" charset="0"/>
                <a:cs typeface="Tahoma" pitchFamily="34" charset="0"/>
              </a:rPr>
              <a:t>→ </a:t>
            </a:r>
            <a:r>
              <a:rPr lang="en-US" sz="2000" b="1" dirty="0">
                <a:solidFill>
                  <a:schemeClr val="accent2"/>
                </a:solidFill>
                <a:latin typeface="CourierPS" pitchFamily="49" charset="0"/>
                <a:cs typeface="Tahoma" pitchFamily="34" charset="0"/>
              </a:rPr>
              <a:t>www.yahoo.it</a:t>
            </a:r>
          </a:p>
          <a:p>
            <a:pPr lvl="2"/>
            <a:r>
              <a:rPr lang="en-US" sz="2000" b="1" dirty="0">
                <a:solidFill>
                  <a:schemeClr val="accent2"/>
                </a:solidFill>
                <a:latin typeface="CourierPS" pitchFamily="49" charset="0"/>
                <a:cs typeface="Tahoma" pitchFamily="34" charset="0"/>
              </a:rPr>
              <a:t>www.espn.com </a:t>
            </a:r>
            <a:r>
              <a:rPr lang="en-US" sz="2000" dirty="0">
                <a:solidFill>
                  <a:schemeClr val="accent2"/>
                </a:solidFill>
                <a:latin typeface="Times New Roman" pitchFamily="18" charset="0"/>
                <a:cs typeface="Tahoma" pitchFamily="34" charset="0"/>
              </a:rPr>
              <a:t>→ </a:t>
            </a:r>
            <a:r>
              <a:rPr lang="en-US" sz="2000" b="1" dirty="0">
                <a:solidFill>
                  <a:schemeClr val="accent2"/>
                </a:solidFill>
                <a:latin typeface="CourierPS" pitchFamily="49" charset="0"/>
                <a:cs typeface="Tahoma" pitchFamily="34" charset="0"/>
              </a:rPr>
              <a:t>www.msn.com</a:t>
            </a:r>
          </a:p>
          <a:p>
            <a:r>
              <a:rPr lang="en-US" sz="2800" dirty="0">
                <a:cs typeface="Tahoma" pitchFamily="34" charset="0"/>
              </a:rPr>
              <a:t>Filter out navigational links</a:t>
            </a:r>
          </a:p>
          <a:p>
            <a:pPr lvl="1"/>
            <a:r>
              <a:rPr lang="en-US" sz="2400" dirty="0">
                <a:cs typeface="Tahoma" pitchFamily="34" charset="0"/>
              </a:rPr>
              <a:t>same domain name</a:t>
            </a:r>
          </a:p>
          <a:p>
            <a:pPr lvl="1"/>
            <a:r>
              <a:rPr lang="en-US" sz="2400" dirty="0" smtClean="0">
                <a:cs typeface="Tahoma" pitchFamily="34" charset="0"/>
              </a:rPr>
              <a:t>same </a:t>
            </a:r>
            <a:r>
              <a:rPr lang="en-US" sz="2400" dirty="0">
                <a:cs typeface="Tahoma" pitchFamily="34" charset="0"/>
              </a:rPr>
              <a:t>IP address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we rank the pages in seed set </a:t>
            </a:r>
            <a:r>
              <a:rPr lang="en-US" b="1" dirty="0" smtClean="0">
                <a:solidFill>
                  <a:srgbClr val="0070C0"/>
                </a:solidFill>
              </a:rPr>
              <a:t>S?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degree?</a:t>
            </a:r>
          </a:p>
          <a:p>
            <a:endParaRPr lang="en-US" dirty="0" smtClean="0"/>
          </a:p>
          <a:p>
            <a:r>
              <a:rPr lang="en-US" dirty="0" smtClean="0"/>
              <a:t>Intuition</a:t>
            </a:r>
          </a:p>
          <a:p>
            <a:endParaRPr lang="en-US" dirty="0" smtClean="0"/>
          </a:p>
          <a:p>
            <a:r>
              <a:rPr lang="en-US" dirty="0" smtClean="0"/>
              <a:t>Problems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Hubs and Authorities [K98]</a:t>
            </a:r>
          </a:p>
        </p:txBody>
      </p:sp>
      <p:sp>
        <p:nvSpPr>
          <p:cNvPr id="434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60375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Authority is not necessarily transferred directly between authorities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Pages have double identity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rgbClr val="0066FF"/>
                </a:solidFill>
              </a:rPr>
              <a:t>hub</a:t>
            </a:r>
            <a:r>
              <a:rPr lang="en-US" sz="2400" dirty="0"/>
              <a:t> identity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rgbClr val="FF6600"/>
                </a:solidFill>
              </a:rPr>
              <a:t>authority</a:t>
            </a:r>
            <a:r>
              <a:rPr lang="en-US" sz="2400" dirty="0"/>
              <a:t> identity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009900"/>
                </a:solidFill>
              </a:rPr>
              <a:t>Good</a:t>
            </a:r>
            <a:r>
              <a:rPr lang="en-US" sz="2800" dirty="0"/>
              <a:t> hubs point to </a:t>
            </a:r>
            <a:r>
              <a:rPr lang="en-US" sz="2800" dirty="0">
                <a:solidFill>
                  <a:srgbClr val="009900"/>
                </a:solidFill>
              </a:rPr>
              <a:t>good</a:t>
            </a:r>
            <a:r>
              <a:rPr lang="en-US" sz="2800" dirty="0"/>
              <a:t> authorities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009900"/>
                </a:solidFill>
              </a:rPr>
              <a:t>Good</a:t>
            </a:r>
            <a:r>
              <a:rPr lang="en-US" sz="2800" dirty="0"/>
              <a:t> authorities are pointed by </a:t>
            </a:r>
            <a:r>
              <a:rPr lang="en-US" sz="2800" dirty="0">
                <a:solidFill>
                  <a:srgbClr val="009900"/>
                </a:solidFill>
              </a:rPr>
              <a:t>good </a:t>
            </a:r>
            <a:r>
              <a:rPr lang="en-US" sz="2800" dirty="0"/>
              <a:t>hubs</a:t>
            </a: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632450" y="1557338"/>
            <a:ext cx="2755900" cy="2519362"/>
            <a:chOff x="3004" y="981"/>
            <a:chExt cx="2688" cy="2256"/>
          </a:xfrm>
        </p:grpSpPr>
        <p:sp>
          <p:nvSpPr>
            <p:cNvPr id="434181" name="Rectangle 5"/>
            <p:cNvSpPr>
              <a:spLocks noChangeArrowheads="1"/>
            </p:cNvSpPr>
            <p:nvPr/>
          </p:nvSpPr>
          <p:spPr bwMode="auto">
            <a:xfrm>
              <a:off x="3004" y="1317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F5B60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182" name="Rectangle 6"/>
            <p:cNvSpPr>
              <a:spLocks noChangeArrowheads="1"/>
            </p:cNvSpPr>
            <p:nvPr/>
          </p:nvSpPr>
          <p:spPr bwMode="auto">
            <a:xfrm>
              <a:off x="3244" y="2517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FF33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183" name="Rectangle 7"/>
            <p:cNvSpPr>
              <a:spLocks noChangeArrowheads="1"/>
            </p:cNvSpPr>
            <p:nvPr/>
          </p:nvSpPr>
          <p:spPr bwMode="auto">
            <a:xfrm>
              <a:off x="4828" y="2613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00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184" name="Rectangle 8"/>
            <p:cNvSpPr>
              <a:spLocks noChangeArrowheads="1"/>
            </p:cNvSpPr>
            <p:nvPr/>
          </p:nvSpPr>
          <p:spPr bwMode="auto">
            <a:xfrm>
              <a:off x="5260" y="1509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185" name="Rectangle 9"/>
            <p:cNvSpPr>
              <a:spLocks noChangeArrowheads="1"/>
            </p:cNvSpPr>
            <p:nvPr/>
          </p:nvSpPr>
          <p:spPr bwMode="auto">
            <a:xfrm>
              <a:off x="4300" y="981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186" name="Line 10"/>
            <p:cNvSpPr>
              <a:spLocks noChangeShapeType="1"/>
            </p:cNvSpPr>
            <p:nvPr/>
          </p:nvSpPr>
          <p:spPr bwMode="auto">
            <a:xfrm>
              <a:off x="3148" y="1845"/>
              <a:ext cx="192" cy="1"/>
            </a:xfrm>
            <a:prstGeom prst="line">
              <a:avLst/>
            </a:prstGeom>
            <a:noFill/>
            <a:ln w="76200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4187" name="Line 11"/>
            <p:cNvSpPr>
              <a:spLocks noChangeShapeType="1"/>
            </p:cNvSpPr>
            <p:nvPr/>
          </p:nvSpPr>
          <p:spPr bwMode="auto">
            <a:xfrm>
              <a:off x="3100" y="1605"/>
              <a:ext cx="192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4188" name="Line 12"/>
            <p:cNvSpPr>
              <a:spLocks noChangeShapeType="1"/>
            </p:cNvSpPr>
            <p:nvPr/>
          </p:nvSpPr>
          <p:spPr bwMode="auto">
            <a:xfrm>
              <a:off x="4924" y="2901"/>
              <a:ext cx="192" cy="1"/>
            </a:xfrm>
            <a:prstGeom prst="line">
              <a:avLst/>
            </a:prstGeom>
            <a:noFill/>
            <a:ln w="76200">
              <a:solidFill>
                <a:srgbClr val="F5B603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4189" name="Line 13"/>
            <p:cNvSpPr>
              <a:spLocks noChangeShapeType="1"/>
            </p:cNvSpPr>
            <p:nvPr/>
          </p:nvSpPr>
          <p:spPr bwMode="auto">
            <a:xfrm>
              <a:off x="4924" y="2757"/>
              <a:ext cx="192" cy="1"/>
            </a:xfrm>
            <a:prstGeom prst="line">
              <a:avLst/>
            </a:prstGeom>
            <a:noFill/>
            <a:ln w="76200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4190" name="Line 14"/>
            <p:cNvSpPr>
              <a:spLocks noChangeShapeType="1"/>
            </p:cNvSpPr>
            <p:nvPr/>
          </p:nvSpPr>
          <p:spPr bwMode="auto">
            <a:xfrm>
              <a:off x="5356" y="1701"/>
              <a:ext cx="192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4191" name="Line 15"/>
            <p:cNvSpPr>
              <a:spLocks noChangeShapeType="1"/>
            </p:cNvSpPr>
            <p:nvPr/>
          </p:nvSpPr>
          <p:spPr bwMode="auto">
            <a:xfrm>
              <a:off x="4972" y="3045"/>
              <a:ext cx="192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4192" name="Line 16"/>
            <p:cNvSpPr>
              <a:spLocks noChangeShapeType="1"/>
            </p:cNvSpPr>
            <p:nvPr/>
          </p:nvSpPr>
          <p:spPr bwMode="auto">
            <a:xfrm>
              <a:off x="3340" y="2901"/>
              <a:ext cx="192" cy="1"/>
            </a:xfrm>
            <a:prstGeom prst="line">
              <a:avLst/>
            </a:prstGeom>
            <a:noFill/>
            <a:ln w="76200">
              <a:solidFill>
                <a:srgbClr val="0099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4193" name="Line 17"/>
            <p:cNvSpPr>
              <a:spLocks noChangeShapeType="1"/>
            </p:cNvSpPr>
            <p:nvPr/>
          </p:nvSpPr>
          <p:spPr bwMode="auto">
            <a:xfrm>
              <a:off x="3340" y="2709"/>
              <a:ext cx="192" cy="1"/>
            </a:xfrm>
            <a:prstGeom prst="line">
              <a:avLst/>
            </a:prstGeom>
            <a:noFill/>
            <a:ln w="76200">
              <a:solidFill>
                <a:srgbClr val="F5B603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4194" name="Line 18"/>
            <p:cNvSpPr>
              <a:spLocks noChangeShapeType="1"/>
            </p:cNvSpPr>
            <p:nvPr/>
          </p:nvSpPr>
          <p:spPr bwMode="auto">
            <a:xfrm>
              <a:off x="4444" y="1269"/>
              <a:ext cx="192" cy="1"/>
            </a:xfrm>
            <a:prstGeom prst="line">
              <a:avLst/>
            </a:prstGeom>
            <a:noFill/>
            <a:ln w="76200">
              <a:solidFill>
                <a:srgbClr val="FF33CC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4195" name="Line 19"/>
            <p:cNvSpPr>
              <a:spLocks noChangeShapeType="1"/>
            </p:cNvSpPr>
            <p:nvPr/>
          </p:nvSpPr>
          <p:spPr bwMode="auto">
            <a:xfrm>
              <a:off x="3772" y="2853"/>
              <a:ext cx="96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4196" name="Line 20"/>
            <p:cNvSpPr>
              <a:spLocks noChangeShapeType="1"/>
            </p:cNvSpPr>
            <p:nvPr/>
          </p:nvSpPr>
          <p:spPr bwMode="auto">
            <a:xfrm flipH="1">
              <a:off x="3532" y="1653"/>
              <a:ext cx="816" cy="8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4197" name="Line 21"/>
            <p:cNvSpPr>
              <a:spLocks noChangeShapeType="1"/>
            </p:cNvSpPr>
            <p:nvPr/>
          </p:nvSpPr>
          <p:spPr bwMode="auto">
            <a:xfrm flipH="1" flipV="1">
              <a:off x="3244" y="2037"/>
              <a:ext cx="144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4198" name="Line 22"/>
            <p:cNvSpPr>
              <a:spLocks noChangeShapeType="1"/>
            </p:cNvSpPr>
            <p:nvPr/>
          </p:nvSpPr>
          <p:spPr bwMode="auto">
            <a:xfrm flipV="1">
              <a:off x="3532" y="1413"/>
              <a:ext cx="72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4199" name="Line 23"/>
            <p:cNvSpPr>
              <a:spLocks noChangeShapeType="1"/>
            </p:cNvSpPr>
            <p:nvPr/>
          </p:nvSpPr>
          <p:spPr bwMode="auto">
            <a:xfrm>
              <a:off x="3484" y="1845"/>
              <a:ext cx="168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4200" name="Line 24"/>
            <p:cNvSpPr>
              <a:spLocks noChangeShapeType="1"/>
            </p:cNvSpPr>
            <p:nvPr/>
          </p:nvSpPr>
          <p:spPr bwMode="auto">
            <a:xfrm flipH="1" flipV="1">
              <a:off x="4780" y="1269"/>
              <a:ext cx="432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4201" name="Line 25"/>
            <p:cNvSpPr>
              <a:spLocks noChangeShapeType="1"/>
            </p:cNvSpPr>
            <p:nvPr/>
          </p:nvSpPr>
          <p:spPr bwMode="auto">
            <a:xfrm flipH="1" flipV="1">
              <a:off x="4540" y="1653"/>
              <a:ext cx="432" cy="9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4202" name="Line 26"/>
            <p:cNvSpPr>
              <a:spLocks noChangeShapeType="1"/>
            </p:cNvSpPr>
            <p:nvPr/>
          </p:nvSpPr>
          <p:spPr bwMode="auto">
            <a:xfrm flipV="1">
              <a:off x="5116" y="2181"/>
              <a:ext cx="288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4203" name="Line 27"/>
            <p:cNvSpPr>
              <a:spLocks noChangeShapeType="1"/>
            </p:cNvSpPr>
            <p:nvPr/>
          </p:nvSpPr>
          <p:spPr bwMode="auto">
            <a:xfrm flipH="1" flipV="1">
              <a:off x="3532" y="1989"/>
              <a:ext cx="1248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4204" name="Rectangle 28"/>
          <p:cNvSpPr>
            <a:spLocks noChangeArrowheads="1"/>
          </p:cNvSpPr>
          <p:nvPr/>
        </p:nvSpPr>
        <p:spPr bwMode="auto">
          <a:xfrm>
            <a:off x="6156325" y="6021388"/>
            <a:ext cx="217488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4205" name="Rectangle 29"/>
          <p:cNvSpPr>
            <a:spLocks noChangeArrowheads="1"/>
          </p:cNvSpPr>
          <p:nvPr/>
        </p:nvSpPr>
        <p:spPr bwMode="auto">
          <a:xfrm>
            <a:off x="6156325" y="5589588"/>
            <a:ext cx="215900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4206" name="Rectangle 30"/>
          <p:cNvSpPr>
            <a:spLocks noChangeArrowheads="1"/>
          </p:cNvSpPr>
          <p:nvPr/>
        </p:nvSpPr>
        <p:spPr bwMode="auto">
          <a:xfrm>
            <a:off x="6156325" y="5157788"/>
            <a:ext cx="215900" cy="287337"/>
          </a:xfrm>
          <a:prstGeom prst="rect">
            <a:avLst/>
          </a:prstGeom>
          <a:solidFill>
            <a:srgbClr val="FFFFFF"/>
          </a:solidFill>
          <a:ln w="762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4207" name="Rectangle 31"/>
          <p:cNvSpPr>
            <a:spLocks noChangeArrowheads="1"/>
          </p:cNvSpPr>
          <p:nvPr/>
        </p:nvSpPr>
        <p:spPr bwMode="auto">
          <a:xfrm>
            <a:off x="6156325" y="4292600"/>
            <a:ext cx="215900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4208" name="Rectangle 32"/>
          <p:cNvSpPr>
            <a:spLocks noChangeArrowheads="1"/>
          </p:cNvSpPr>
          <p:nvPr/>
        </p:nvSpPr>
        <p:spPr bwMode="auto">
          <a:xfrm>
            <a:off x="6156325" y="4724400"/>
            <a:ext cx="215900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5B60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4209" name="Rectangle 33"/>
          <p:cNvSpPr>
            <a:spLocks noChangeArrowheads="1"/>
          </p:cNvSpPr>
          <p:nvPr/>
        </p:nvSpPr>
        <p:spPr bwMode="auto">
          <a:xfrm>
            <a:off x="7380288" y="4724400"/>
            <a:ext cx="215900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4210" name="Rectangle 34"/>
          <p:cNvSpPr>
            <a:spLocks noChangeArrowheads="1"/>
          </p:cNvSpPr>
          <p:nvPr/>
        </p:nvSpPr>
        <p:spPr bwMode="auto">
          <a:xfrm>
            <a:off x="7380288" y="5157788"/>
            <a:ext cx="215900" cy="287337"/>
          </a:xfrm>
          <a:prstGeom prst="rect">
            <a:avLst/>
          </a:prstGeom>
          <a:solidFill>
            <a:srgbClr val="FFFFFF"/>
          </a:solidFill>
          <a:ln w="76200">
            <a:solidFill>
              <a:srgbClr val="F5B60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4211" name="Rectangle 35"/>
          <p:cNvSpPr>
            <a:spLocks noChangeArrowheads="1"/>
          </p:cNvSpPr>
          <p:nvPr/>
        </p:nvSpPr>
        <p:spPr bwMode="auto">
          <a:xfrm>
            <a:off x="7380288" y="6021388"/>
            <a:ext cx="215900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4212" name="Rectangle 36"/>
          <p:cNvSpPr>
            <a:spLocks noChangeArrowheads="1"/>
          </p:cNvSpPr>
          <p:nvPr/>
        </p:nvSpPr>
        <p:spPr bwMode="auto">
          <a:xfrm>
            <a:off x="7380288" y="4292600"/>
            <a:ext cx="217487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4213" name="Rectangle 37"/>
          <p:cNvSpPr>
            <a:spLocks noChangeArrowheads="1"/>
          </p:cNvSpPr>
          <p:nvPr/>
        </p:nvSpPr>
        <p:spPr bwMode="auto">
          <a:xfrm>
            <a:off x="7380288" y="5589588"/>
            <a:ext cx="220662" cy="280987"/>
          </a:xfrm>
          <a:prstGeom prst="rect">
            <a:avLst/>
          </a:prstGeom>
          <a:solidFill>
            <a:srgbClr val="FFFFFF"/>
          </a:solidFill>
          <a:ln w="762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4214" name="Line 38"/>
          <p:cNvSpPr>
            <a:spLocks noChangeShapeType="1"/>
          </p:cNvSpPr>
          <p:nvPr/>
        </p:nvSpPr>
        <p:spPr bwMode="auto">
          <a:xfrm>
            <a:off x="6443663" y="4437063"/>
            <a:ext cx="8651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4215" name="Line 39"/>
          <p:cNvSpPr>
            <a:spLocks noChangeShapeType="1"/>
          </p:cNvSpPr>
          <p:nvPr/>
        </p:nvSpPr>
        <p:spPr bwMode="auto">
          <a:xfrm flipV="1">
            <a:off x="6443663" y="4437063"/>
            <a:ext cx="865187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4216" name="Line 40"/>
          <p:cNvSpPr>
            <a:spLocks noChangeShapeType="1"/>
          </p:cNvSpPr>
          <p:nvPr/>
        </p:nvSpPr>
        <p:spPr bwMode="auto">
          <a:xfrm>
            <a:off x="6443663" y="4941888"/>
            <a:ext cx="8651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4217" name="Line 41"/>
          <p:cNvSpPr>
            <a:spLocks noChangeShapeType="1"/>
          </p:cNvSpPr>
          <p:nvPr/>
        </p:nvSpPr>
        <p:spPr bwMode="auto">
          <a:xfrm>
            <a:off x="6443663" y="5373688"/>
            <a:ext cx="8651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4218" name="Line 42"/>
          <p:cNvSpPr>
            <a:spLocks noChangeShapeType="1"/>
          </p:cNvSpPr>
          <p:nvPr/>
        </p:nvSpPr>
        <p:spPr bwMode="auto">
          <a:xfrm flipV="1">
            <a:off x="6443663" y="4941888"/>
            <a:ext cx="865187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4219" name="Line 43"/>
          <p:cNvSpPr>
            <a:spLocks noChangeShapeType="1"/>
          </p:cNvSpPr>
          <p:nvPr/>
        </p:nvSpPr>
        <p:spPr bwMode="auto">
          <a:xfrm flipV="1">
            <a:off x="6443663" y="4508500"/>
            <a:ext cx="865187" cy="865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4220" name="Line 44"/>
          <p:cNvSpPr>
            <a:spLocks noChangeShapeType="1"/>
          </p:cNvSpPr>
          <p:nvPr/>
        </p:nvSpPr>
        <p:spPr bwMode="auto">
          <a:xfrm>
            <a:off x="6443663" y="5734050"/>
            <a:ext cx="8651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4221" name="Line 45"/>
          <p:cNvSpPr>
            <a:spLocks noChangeShapeType="1"/>
          </p:cNvSpPr>
          <p:nvPr/>
        </p:nvSpPr>
        <p:spPr bwMode="auto">
          <a:xfrm flipV="1">
            <a:off x="6443663" y="5373688"/>
            <a:ext cx="865187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4222" name="Line 46"/>
          <p:cNvSpPr>
            <a:spLocks noChangeShapeType="1"/>
          </p:cNvSpPr>
          <p:nvPr/>
        </p:nvSpPr>
        <p:spPr bwMode="auto">
          <a:xfrm>
            <a:off x="6443663" y="6165850"/>
            <a:ext cx="8651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4223" name="Text Box 47"/>
          <p:cNvSpPr txBox="1">
            <a:spLocks noChangeArrowheads="1"/>
          </p:cNvSpPr>
          <p:nvPr/>
        </p:nvSpPr>
        <p:spPr bwMode="auto">
          <a:xfrm>
            <a:off x="5919788" y="6396038"/>
            <a:ext cx="666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hubs</a:t>
            </a:r>
          </a:p>
        </p:txBody>
      </p:sp>
      <p:sp>
        <p:nvSpPr>
          <p:cNvPr id="434224" name="Text Box 48"/>
          <p:cNvSpPr txBox="1">
            <a:spLocks noChangeArrowheads="1"/>
          </p:cNvSpPr>
          <p:nvPr/>
        </p:nvSpPr>
        <p:spPr bwMode="auto">
          <a:xfrm>
            <a:off x="7216775" y="6375400"/>
            <a:ext cx="1244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authorities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HITS Algorithm</a:t>
            </a:r>
          </a:p>
        </p:txBody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844675"/>
            <a:ext cx="8640763" cy="44323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Initialize all weights to 1.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Repeat until convergence</a:t>
            </a:r>
            <a:endParaRPr lang="en-US" sz="3600" dirty="0"/>
          </a:p>
          <a:p>
            <a:pPr lvl="1">
              <a:lnSpc>
                <a:spcPct val="90000"/>
              </a:lnSpc>
            </a:pPr>
            <a:r>
              <a:rPr lang="en-US" sz="2200" b="1" i="1" dirty="0">
                <a:latin typeface="Palatino Linotype" pitchFamily="18" charset="0"/>
              </a:rPr>
              <a:t>O</a:t>
            </a:r>
            <a:r>
              <a:rPr lang="en-US" sz="2200" dirty="0"/>
              <a:t> operation : hubs </a:t>
            </a:r>
            <a:r>
              <a:rPr lang="en-US" sz="2200" dirty="0" smtClean="0"/>
              <a:t> collect </a:t>
            </a:r>
            <a:r>
              <a:rPr lang="en-US" sz="2200" dirty="0"/>
              <a:t>the weight of the authorities</a:t>
            </a:r>
            <a:endParaRPr lang="en-US" sz="2400" dirty="0"/>
          </a:p>
          <a:p>
            <a:pPr lvl="1">
              <a:lnSpc>
                <a:spcPct val="90000"/>
              </a:lnSpc>
            </a:pPr>
            <a:endParaRPr lang="en-US" sz="2200" b="1" i="1" dirty="0">
              <a:latin typeface="Palatino Linotype" pitchFamily="18" charset="0"/>
            </a:endParaRPr>
          </a:p>
          <a:p>
            <a:pPr lvl="1">
              <a:lnSpc>
                <a:spcPct val="90000"/>
              </a:lnSpc>
            </a:pPr>
            <a:endParaRPr lang="en-US" sz="2200" b="1" i="1" dirty="0">
              <a:latin typeface="Palatino Linotype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2200" b="1" i="1" dirty="0">
                <a:latin typeface="Palatino Linotype" pitchFamily="18" charset="0"/>
              </a:rPr>
              <a:t>I</a:t>
            </a:r>
            <a:r>
              <a:rPr lang="en-US" sz="2200" b="1" i="1" dirty="0"/>
              <a:t> </a:t>
            </a:r>
            <a:r>
              <a:rPr lang="en-US" sz="2200" dirty="0"/>
              <a:t>operation: authorities collect the weight of the hubs</a:t>
            </a:r>
            <a:endParaRPr lang="en-US" sz="2400" dirty="0"/>
          </a:p>
          <a:p>
            <a:pPr lvl="1">
              <a:lnSpc>
                <a:spcPct val="90000"/>
              </a:lnSpc>
            </a:pPr>
            <a:endParaRPr lang="en-US" sz="2400" b="1" i="1" dirty="0"/>
          </a:p>
          <a:p>
            <a:pPr lvl="1">
              <a:lnSpc>
                <a:spcPct val="90000"/>
              </a:lnSpc>
            </a:pPr>
            <a:endParaRPr lang="en-US" sz="2200" dirty="0"/>
          </a:p>
          <a:p>
            <a:pPr lvl="1">
              <a:lnSpc>
                <a:spcPct val="90000"/>
              </a:lnSpc>
            </a:pPr>
            <a:r>
              <a:rPr lang="en-US" sz="2200" dirty="0"/>
              <a:t>Normalize weights under some norm</a:t>
            </a:r>
          </a:p>
          <a:p>
            <a:pPr lvl="1">
              <a:lnSpc>
                <a:spcPct val="90000"/>
              </a:lnSpc>
            </a:pPr>
            <a:endParaRPr lang="en-US" sz="2200" dirty="0"/>
          </a:p>
        </p:txBody>
      </p:sp>
      <p:graphicFrame>
        <p:nvGraphicFramePr>
          <p:cNvPr id="435204" name="Object 4"/>
          <p:cNvGraphicFramePr>
            <a:graphicFrameLocks noChangeAspect="1"/>
          </p:cNvGraphicFramePr>
          <p:nvPr/>
        </p:nvGraphicFramePr>
        <p:xfrm>
          <a:off x="4514850" y="3321050"/>
          <a:ext cx="112713" cy="214313"/>
        </p:xfrm>
        <a:graphic>
          <a:graphicData uri="http://schemas.openxmlformats.org/presentationml/2006/ole">
            <p:oleObj spid="_x0000_s109570" name="Equation" r:id="rId4" imgW="114120" imgH="215640" progId="Equation.3">
              <p:embed/>
            </p:oleObj>
          </a:graphicData>
        </a:graphic>
      </p:graphicFrame>
      <p:sp>
        <p:nvSpPr>
          <p:cNvPr id="435207" name="Rectangle 7"/>
          <p:cNvSpPr>
            <a:spLocks noChangeArrowheads="1"/>
          </p:cNvSpPr>
          <p:nvPr/>
        </p:nvSpPr>
        <p:spPr bwMode="auto">
          <a:xfrm>
            <a:off x="323850" y="1628775"/>
            <a:ext cx="8280400" cy="38877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35208" name="Object 8"/>
          <p:cNvGraphicFramePr>
            <a:graphicFrameLocks noChangeAspect="1"/>
          </p:cNvGraphicFramePr>
          <p:nvPr/>
        </p:nvGraphicFramePr>
        <p:xfrm>
          <a:off x="2916238" y="3141663"/>
          <a:ext cx="1584325" cy="836612"/>
        </p:xfrm>
        <a:graphic>
          <a:graphicData uri="http://schemas.openxmlformats.org/presentationml/2006/ole">
            <p:oleObj spid="_x0000_s109571" name="Equation" r:id="rId5" imgW="672840" imgH="355320" progId="Equation.3">
              <p:embed/>
            </p:oleObj>
          </a:graphicData>
        </a:graphic>
      </p:graphicFrame>
      <p:graphicFrame>
        <p:nvGraphicFramePr>
          <p:cNvPr id="435209" name="Object 9"/>
          <p:cNvGraphicFramePr>
            <a:graphicFrameLocks noChangeAspect="1"/>
          </p:cNvGraphicFramePr>
          <p:nvPr/>
        </p:nvGraphicFramePr>
        <p:xfrm>
          <a:off x="2903538" y="4267200"/>
          <a:ext cx="1524000" cy="817563"/>
        </p:xfrm>
        <a:graphic>
          <a:graphicData uri="http://schemas.openxmlformats.org/presentationml/2006/ole">
            <p:oleObj spid="_x0000_s109572" name="Equation" r:id="rId6" imgW="660240" imgH="35532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HITS and eigenvectors</a:t>
            </a:r>
          </a:p>
        </p:txBody>
      </p:sp>
      <p:sp>
        <p:nvSpPr>
          <p:cNvPr id="615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The HITS algorithm is a power-method eigenvector computation</a:t>
            </a:r>
          </a:p>
          <a:p>
            <a:pPr lvl="1"/>
            <a:r>
              <a:rPr lang="en-US" sz="2400" dirty="0"/>
              <a:t>in vector terms </a:t>
            </a:r>
            <a:r>
              <a:rPr lang="en-US" sz="2400" dirty="0">
                <a:solidFill>
                  <a:srgbClr val="0066FF"/>
                </a:solidFill>
              </a:rPr>
              <a:t>a</a:t>
            </a:r>
            <a:r>
              <a:rPr lang="en-US" sz="2400" baseline="30000" dirty="0">
                <a:solidFill>
                  <a:srgbClr val="0066FF"/>
                </a:solidFill>
              </a:rPr>
              <a:t>t</a:t>
            </a:r>
            <a:r>
              <a:rPr lang="en-US" sz="2400" dirty="0">
                <a:solidFill>
                  <a:srgbClr val="0066FF"/>
                </a:solidFill>
              </a:rPr>
              <a:t> = A</a:t>
            </a:r>
            <a:r>
              <a:rPr lang="en-US" sz="2400" baseline="30000" dirty="0">
                <a:solidFill>
                  <a:srgbClr val="0066FF"/>
                </a:solidFill>
              </a:rPr>
              <a:t>T</a:t>
            </a:r>
            <a:r>
              <a:rPr lang="en-US" sz="2400" dirty="0">
                <a:solidFill>
                  <a:srgbClr val="0066FF"/>
                </a:solidFill>
              </a:rPr>
              <a:t>h</a:t>
            </a:r>
            <a:r>
              <a:rPr lang="en-US" sz="2400" baseline="30000" dirty="0">
                <a:solidFill>
                  <a:srgbClr val="0066FF"/>
                </a:solidFill>
              </a:rPr>
              <a:t>t-1</a:t>
            </a:r>
            <a:r>
              <a:rPr lang="en-US" sz="2400" dirty="0"/>
              <a:t> and </a:t>
            </a:r>
            <a:r>
              <a:rPr lang="en-US" sz="2400" dirty="0">
                <a:solidFill>
                  <a:srgbClr val="0066FF"/>
                </a:solidFill>
              </a:rPr>
              <a:t>h</a:t>
            </a:r>
            <a:r>
              <a:rPr lang="en-US" sz="2400" baseline="30000" dirty="0">
                <a:solidFill>
                  <a:srgbClr val="0066FF"/>
                </a:solidFill>
              </a:rPr>
              <a:t>t</a:t>
            </a:r>
            <a:r>
              <a:rPr lang="en-US" sz="2400" dirty="0">
                <a:solidFill>
                  <a:srgbClr val="0066FF"/>
                </a:solidFill>
              </a:rPr>
              <a:t> = Aa</a:t>
            </a:r>
            <a:r>
              <a:rPr lang="en-US" sz="2400" baseline="30000" dirty="0">
                <a:solidFill>
                  <a:srgbClr val="0066FF"/>
                </a:solidFill>
              </a:rPr>
              <a:t>t-1</a:t>
            </a:r>
            <a:endParaRPr lang="en-US" sz="2400" dirty="0">
              <a:solidFill>
                <a:srgbClr val="0066FF"/>
              </a:solidFill>
            </a:endParaRPr>
          </a:p>
          <a:p>
            <a:pPr lvl="1"/>
            <a:r>
              <a:rPr lang="en-US" sz="2400" dirty="0"/>
              <a:t>so</a:t>
            </a:r>
            <a:r>
              <a:rPr lang="en-US" sz="2400" dirty="0">
                <a:solidFill>
                  <a:srgbClr val="0066FF"/>
                </a:solidFill>
              </a:rPr>
              <a:t> </a:t>
            </a:r>
            <a:r>
              <a:rPr lang="en-US" sz="2400" dirty="0" smtClean="0">
                <a:solidFill>
                  <a:srgbClr val="0066FF"/>
                </a:solidFill>
              </a:rPr>
              <a:t>a</a:t>
            </a:r>
            <a:r>
              <a:rPr lang="en-US" sz="2400" baseline="30000" dirty="0" smtClean="0">
                <a:solidFill>
                  <a:srgbClr val="0066FF"/>
                </a:solidFill>
              </a:rPr>
              <a:t>t</a:t>
            </a:r>
            <a:r>
              <a:rPr lang="en-US" sz="2400" dirty="0" smtClean="0">
                <a:solidFill>
                  <a:srgbClr val="0066FF"/>
                </a:solidFill>
              </a:rPr>
              <a:t> </a:t>
            </a:r>
            <a:r>
              <a:rPr lang="en-US" sz="2400" dirty="0">
                <a:solidFill>
                  <a:srgbClr val="0066FF"/>
                </a:solidFill>
              </a:rPr>
              <a:t>= A</a:t>
            </a:r>
            <a:r>
              <a:rPr lang="en-US" sz="2400" baseline="30000" dirty="0">
                <a:solidFill>
                  <a:srgbClr val="0066FF"/>
                </a:solidFill>
              </a:rPr>
              <a:t>T</a:t>
            </a:r>
            <a:r>
              <a:rPr lang="en-US" sz="2400" dirty="0">
                <a:solidFill>
                  <a:srgbClr val="0066FF"/>
                </a:solidFill>
              </a:rPr>
              <a:t>Aa</a:t>
            </a:r>
            <a:r>
              <a:rPr lang="en-US" sz="2400" baseline="30000" dirty="0">
                <a:solidFill>
                  <a:srgbClr val="0066FF"/>
                </a:solidFill>
              </a:rPr>
              <a:t>t-1</a:t>
            </a:r>
            <a:r>
              <a:rPr lang="en-US" sz="2400" dirty="0">
                <a:solidFill>
                  <a:srgbClr val="0066FF"/>
                </a:solidFill>
              </a:rPr>
              <a:t> </a:t>
            </a:r>
            <a:r>
              <a:rPr lang="en-US" sz="2400" dirty="0"/>
              <a:t>and</a:t>
            </a:r>
            <a:r>
              <a:rPr lang="en-US" sz="2400" dirty="0">
                <a:solidFill>
                  <a:srgbClr val="0066FF"/>
                </a:solidFill>
              </a:rPr>
              <a:t> h</a:t>
            </a:r>
            <a:r>
              <a:rPr lang="en-US" sz="2400" baseline="30000" dirty="0">
                <a:solidFill>
                  <a:srgbClr val="0066FF"/>
                </a:solidFill>
              </a:rPr>
              <a:t>t</a:t>
            </a:r>
            <a:r>
              <a:rPr lang="en-US" sz="2400" dirty="0">
                <a:solidFill>
                  <a:srgbClr val="0066FF"/>
                </a:solidFill>
              </a:rPr>
              <a:t> = AA</a:t>
            </a:r>
            <a:r>
              <a:rPr lang="en-US" sz="2400" baseline="30000" dirty="0">
                <a:solidFill>
                  <a:srgbClr val="0066FF"/>
                </a:solidFill>
              </a:rPr>
              <a:t>T</a:t>
            </a:r>
            <a:r>
              <a:rPr lang="en-US" sz="2400" dirty="0">
                <a:solidFill>
                  <a:srgbClr val="0066FF"/>
                </a:solidFill>
              </a:rPr>
              <a:t>h</a:t>
            </a:r>
            <a:r>
              <a:rPr lang="en-US" sz="2400" baseline="30000" dirty="0">
                <a:solidFill>
                  <a:srgbClr val="0066FF"/>
                </a:solidFill>
              </a:rPr>
              <a:t>t-1</a:t>
            </a:r>
            <a:endParaRPr lang="en-US" sz="2400" dirty="0">
              <a:solidFill>
                <a:srgbClr val="0066FF"/>
              </a:solidFill>
            </a:endParaRPr>
          </a:p>
          <a:p>
            <a:pPr lvl="1"/>
            <a:r>
              <a:rPr lang="en-US" sz="2400" dirty="0"/>
              <a:t>The authority weight vector </a:t>
            </a:r>
            <a:r>
              <a:rPr lang="en-US" sz="2400" dirty="0">
                <a:solidFill>
                  <a:srgbClr val="0066FF"/>
                </a:solidFill>
              </a:rPr>
              <a:t>a </a:t>
            </a:r>
            <a:r>
              <a:rPr lang="en-US" sz="2400" dirty="0"/>
              <a:t>is the eigenvector of </a:t>
            </a:r>
            <a:r>
              <a:rPr lang="en-US" sz="2400" dirty="0">
                <a:solidFill>
                  <a:srgbClr val="0066FF"/>
                </a:solidFill>
              </a:rPr>
              <a:t>A</a:t>
            </a:r>
            <a:r>
              <a:rPr lang="en-US" sz="2400" baseline="30000" dirty="0">
                <a:solidFill>
                  <a:srgbClr val="0066FF"/>
                </a:solidFill>
              </a:rPr>
              <a:t>T</a:t>
            </a:r>
            <a:r>
              <a:rPr lang="en-US" sz="2400" dirty="0">
                <a:solidFill>
                  <a:srgbClr val="0066FF"/>
                </a:solidFill>
              </a:rPr>
              <a:t>A</a:t>
            </a:r>
            <a:r>
              <a:rPr lang="en-US" sz="2400" dirty="0"/>
              <a:t> and the hub weight vector </a:t>
            </a:r>
            <a:r>
              <a:rPr lang="en-US" sz="2400" dirty="0">
                <a:solidFill>
                  <a:srgbClr val="0066FF"/>
                </a:solidFill>
              </a:rPr>
              <a:t>h</a:t>
            </a:r>
            <a:r>
              <a:rPr lang="en-US" sz="2400" dirty="0"/>
              <a:t> is the eigenvector of </a:t>
            </a:r>
            <a:r>
              <a:rPr lang="en-US" sz="2400" dirty="0">
                <a:solidFill>
                  <a:srgbClr val="0066FF"/>
                </a:solidFill>
              </a:rPr>
              <a:t>AA</a:t>
            </a:r>
            <a:r>
              <a:rPr lang="en-US" sz="2400" baseline="30000" dirty="0">
                <a:solidFill>
                  <a:srgbClr val="0066FF"/>
                </a:solidFill>
              </a:rPr>
              <a:t>T</a:t>
            </a:r>
          </a:p>
          <a:p>
            <a:pPr lvl="1"/>
            <a:r>
              <a:rPr lang="en-US" sz="2400" dirty="0"/>
              <a:t>Why do we need normalization?</a:t>
            </a:r>
          </a:p>
          <a:p>
            <a:r>
              <a:rPr lang="en-US" sz="2800" dirty="0"/>
              <a:t>The vectors </a:t>
            </a:r>
            <a:r>
              <a:rPr lang="en-US" sz="2800" dirty="0">
                <a:solidFill>
                  <a:srgbClr val="0066FF"/>
                </a:solidFill>
              </a:rPr>
              <a:t>a</a:t>
            </a:r>
            <a:r>
              <a:rPr lang="en-US" sz="2800" dirty="0"/>
              <a:t> and </a:t>
            </a:r>
            <a:r>
              <a:rPr lang="en-US" sz="2800" dirty="0">
                <a:solidFill>
                  <a:srgbClr val="0066FF"/>
                </a:solidFill>
              </a:rPr>
              <a:t>h</a:t>
            </a:r>
            <a:r>
              <a:rPr lang="en-US" sz="2800" dirty="0"/>
              <a:t> are </a:t>
            </a:r>
            <a:r>
              <a:rPr lang="en-US" sz="2800" dirty="0">
                <a:solidFill>
                  <a:srgbClr val="FF6600"/>
                </a:solidFill>
              </a:rPr>
              <a:t>singular vectors</a:t>
            </a:r>
            <a:r>
              <a:rPr lang="en-US" sz="2800" dirty="0"/>
              <a:t> of the matrix </a:t>
            </a:r>
            <a:r>
              <a:rPr lang="en-US" sz="2800" dirty="0">
                <a:solidFill>
                  <a:srgbClr val="0066FF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search engines decide how to rank your query results?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Guess why Google ranks the query results the way it does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How would you do it?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Singular Value Decomposition</a:t>
            </a:r>
          </a:p>
        </p:txBody>
      </p:sp>
      <p:sp>
        <p:nvSpPr>
          <p:cNvPr id="612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150" y="1844675"/>
            <a:ext cx="8810625" cy="4752975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  <a:spcBef>
                <a:spcPct val="10000"/>
              </a:spcBef>
            </a:pPr>
            <a:endParaRPr lang="en-US" sz="2200" i="1" dirty="0">
              <a:latin typeface="Palatino Linotype" pitchFamily="18" charset="0"/>
            </a:endParaRPr>
          </a:p>
          <a:p>
            <a:pPr>
              <a:lnSpc>
                <a:spcPct val="80000"/>
              </a:lnSpc>
              <a:spcBef>
                <a:spcPct val="10000"/>
              </a:spcBef>
            </a:pPr>
            <a:endParaRPr lang="en-US" sz="2200" i="1" dirty="0">
              <a:latin typeface="Palatino Linotype" pitchFamily="18" charset="0"/>
            </a:endParaRP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en-US" sz="2200" b="1" dirty="0">
                <a:solidFill>
                  <a:srgbClr val="009900"/>
                </a:solidFill>
              </a:rPr>
              <a:t>r</a:t>
            </a:r>
            <a:r>
              <a:rPr lang="en-US" sz="2200" b="1" dirty="0">
                <a:solidFill>
                  <a:schemeClr val="folHlink"/>
                </a:solidFill>
                <a:latin typeface="Palatino Linotype" pitchFamily="18" charset="0"/>
              </a:rPr>
              <a:t> </a:t>
            </a:r>
            <a:r>
              <a:rPr lang="en-US" sz="2200" dirty="0"/>
              <a:t>: rank of matrix </a:t>
            </a:r>
            <a:r>
              <a:rPr lang="en-US" sz="2200" dirty="0">
                <a:solidFill>
                  <a:srgbClr val="0066FF"/>
                </a:solidFill>
              </a:rPr>
              <a:t>A</a:t>
            </a:r>
          </a:p>
          <a:p>
            <a:pPr>
              <a:lnSpc>
                <a:spcPct val="80000"/>
              </a:lnSpc>
              <a:spcBef>
                <a:spcPct val="10000"/>
              </a:spcBef>
            </a:pPr>
            <a:endParaRPr lang="fi-FI" sz="2200" b="1" dirty="0">
              <a:solidFill>
                <a:srgbClr val="FF3300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el-GR" sz="2200" b="1" dirty="0">
                <a:solidFill>
                  <a:srgbClr val="FF3300"/>
                </a:solidFill>
                <a:latin typeface="Palatino Linotype" pitchFamily="18" charset="0"/>
                <a:cs typeface="Times New Roman" pitchFamily="18" charset="0"/>
              </a:rPr>
              <a:t>σ</a:t>
            </a:r>
            <a:r>
              <a:rPr lang="en-US" sz="2200" b="1" baseline="-25000" dirty="0">
                <a:solidFill>
                  <a:srgbClr val="FF3300"/>
                </a:solidFill>
                <a:latin typeface="Palatino Linotype" pitchFamily="18" charset="0"/>
                <a:cs typeface="Times New Roman" pitchFamily="18" charset="0"/>
              </a:rPr>
              <a:t>1</a:t>
            </a:r>
            <a:r>
              <a:rPr lang="en-US" sz="2200" b="1" dirty="0">
                <a:solidFill>
                  <a:srgbClr val="FF3300"/>
                </a:solidFill>
                <a:latin typeface="Palatino Linotype" pitchFamily="18" charset="0"/>
                <a:cs typeface="Times New Roman" pitchFamily="18" charset="0"/>
              </a:rPr>
              <a:t>≥ </a:t>
            </a:r>
            <a:r>
              <a:rPr lang="el-GR" sz="2200" b="1" dirty="0">
                <a:solidFill>
                  <a:srgbClr val="FF3300"/>
                </a:solidFill>
                <a:latin typeface="Palatino Linotype" pitchFamily="18" charset="0"/>
                <a:cs typeface="Times New Roman" pitchFamily="18" charset="0"/>
              </a:rPr>
              <a:t>σ</a:t>
            </a:r>
            <a:r>
              <a:rPr lang="en-US" sz="2200" b="1" baseline="-25000" dirty="0">
                <a:solidFill>
                  <a:srgbClr val="FF3300"/>
                </a:solidFill>
                <a:latin typeface="Palatino Linotype" pitchFamily="18" charset="0"/>
                <a:cs typeface="Times New Roman" pitchFamily="18" charset="0"/>
              </a:rPr>
              <a:t>2</a:t>
            </a:r>
            <a:r>
              <a:rPr lang="en-US" sz="2200" b="1" dirty="0">
                <a:solidFill>
                  <a:srgbClr val="FF3300"/>
                </a:solidFill>
                <a:latin typeface="Palatino Linotype" pitchFamily="18" charset="0"/>
                <a:cs typeface="Times New Roman" pitchFamily="18" charset="0"/>
              </a:rPr>
              <a:t>≥ … ≥</a:t>
            </a:r>
            <a:r>
              <a:rPr lang="el-GR" sz="2200" b="1" dirty="0">
                <a:solidFill>
                  <a:srgbClr val="FF3300"/>
                </a:solidFill>
                <a:latin typeface="Palatino Linotype" pitchFamily="18" charset="0"/>
                <a:cs typeface="Times New Roman" pitchFamily="18" charset="0"/>
              </a:rPr>
              <a:t>σ</a:t>
            </a:r>
            <a:r>
              <a:rPr lang="en-US" sz="2200" b="1" baseline="-25000" dirty="0">
                <a:solidFill>
                  <a:srgbClr val="FF3300"/>
                </a:solidFill>
                <a:latin typeface="Palatino Linotype" pitchFamily="18" charset="0"/>
                <a:cs typeface="Times New Roman" pitchFamily="18" charset="0"/>
              </a:rPr>
              <a:t>r</a:t>
            </a:r>
            <a:r>
              <a:rPr lang="en-US" sz="2200" i="1" dirty="0"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200" dirty="0">
                <a:cs typeface="Times New Roman" pitchFamily="18" charset="0"/>
              </a:rPr>
              <a:t>: singular values (square roots of </a:t>
            </a:r>
            <a:r>
              <a:rPr lang="en-US" sz="2200" dirty="0" err="1">
                <a:cs typeface="Times New Roman" pitchFamily="18" charset="0"/>
              </a:rPr>
              <a:t>eig-vals</a:t>
            </a:r>
            <a:r>
              <a:rPr lang="en-US" sz="2200" dirty="0">
                <a:cs typeface="Times New Roman" pitchFamily="18" charset="0"/>
              </a:rPr>
              <a:t> </a:t>
            </a:r>
            <a:r>
              <a:rPr lang="en-US" sz="2200" dirty="0">
                <a:solidFill>
                  <a:srgbClr val="0066FF"/>
                </a:solidFill>
                <a:cs typeface="Times New Roman" pitchFamily="18" charset="0"/>
              </a:rPr>
              <a:t>AA</a:t>
            </a:r>
            <a:r>
              <a:rPr lang="en-US" sz="2200" baseline="30000" dirty="0">
                <a:solidFill>
                  <a:srgbClr val="0066FF"/>
                </a:solidFill>
                <a:cs typeface="Times New Roman" pitchFamily="18" charset="0"/>
              </a:rPr>
              <a:t>T</a:t>
            </a:r>
            <a:r>
              <a:rPr lang="en-US" sz="2200" dirty="0">
                <a:solidFill>
                  <a:srgbClr val="0066FF"/>
                </a:solidFill>
                <a:cs typeface="Times New Roman" pitchFamily="18" charset="0"/>
              </a:rPr>
              <a:t>, A</a:t>
            </a:r>
            <a:r>
              <a:rPr lang="en-US" sz="2200" baseline="30000" dirty="0">
                <a:solidFill>
                  <a:srgbClr val="0066FF"/>
                </a:solidFill>
                <a:cs typeface="Times New Roman" pitchFamily="18" charset="0"/>
              </a:rPr>
              <a:t>T</a:t>
            </a:r>
            <a:r>
              <a:rPr lang="en-US" sz="2200" dirty="0">
                <a:solidFill>
                  <a:srgbClr val="0066FF"/>
                </a:solidFill>
                <a:cs typeface="Times New Roman" pitchFamily="18" charset="0"/>
              </a:rPr>
              <a:t>A</a:t>
            </a:r>
            <a:r>
              <a:rPr lang="en-US" sz="2200" dirty="0">
                <a:cs typeface="Times New Roman" pitchFamily="18" charset="0"/>
              </a:rPr>
              <a:t>)</a:t>
            </a:r>
          </a:p>
          <a:p>
            <a:pPr>
              <a:lnSpc>
                <a:spcPct val="80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en-US" sz="2200" i="1" dirty="0">
                <a:latin typeface="Palatino Linotype" pitchFamily="18" charset="0"/>
                <a:cs typeface="Times New Roman" pitchFamily="18" charset="0"/>
              </a:rPr>
              <a:t>                     </a:t>
            </a: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en-US" sz="2200" dirty="0">
                <a:cs typeface="Times New Roman" pitchFamily="18" charset="0"/>
              </a:rPr>
              <a:t>                  </a:t>
            </a:r>
            <a:r>
              <a:rPr lang="en-US" sz="2200" dirty="0" smtClean="0">
                <a:cs typeface="Times New Roman" pitchFamily="18" charset="0"/>
              </a:rPr>
              <a:t>      : left </a:t>
            </a:r>
            <a:r>
              <a:rPr lang="en-US" sz="2200" dirty="0">
                <a:cs typeface="Times New Roman" pitchFamily="18" charset="0"/>
              </a:rPr>
              <a:t>singular vectors (</a:t>
            </a:r>
            <a:r>
              <a:rPr lang="en-US" sz="2200" dirty="0" err="1">
                <a:cs typeface="Times New Roman" pitchFamily="18" charset="0"/>
              </a:rPr>
              <a:t>eig</a:t>
            </a:r>
            <a:r>
              <a:rPr lang="en-US" sz="2200" dirty="0">
                <a:cs typeface="Times New Roman" pitchFamily="18" charset="0"/>
              </a:rPr>
              <a:t>-vectors of </a:t>
            </a:r>
            <a:r>
              <a:rPr lang="en-US" sz="2200" dirty="0">
                <a:solidFill>
                  <a:srgbClr val="0066FF"/>
                </a:solidFill>
                <a:cs typeface="Times New Roman" pitchFamily="18" charset="0"/>
              </a:rPr>
              <a:t>AA</a:t>
            </a:r>
            <a:r>
              <a:rPr lang="en-US" sz="2200" baseline="30000" dirty="0">
                <a:solidFill>
                  <a:srgbClr val="0066FF"/>
                </a:solidFill>
                <a:cs typeface="Times New Roman" pitchFamily="18" charset="0"/>
              </a:rPr>
              <a:t>T</a:t>
            </a:r>
            <a:r>
              <a:rPr lang="en-US" sz="2200" dirty="0">
                <a:cs typeface="Times New Roman" pitchFamily="18" charset="0"/>
              </a:rPr>
              <a:t>)</a:t>
            </a:r>
          </a:p>
          <a:p>
            <a:pPr>
              <a:lnSpc>
                <a:spcPct val="80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en-US" sz="2200" dirty="0">
                <a:latin typeface="Palatino Linotype" pitchFamily="18" charset="0"/>
                <a:cs typeface="Times New Roman" pitchFamily="18" charset="0"/>
              </a:rPr>
              <a:t>       </a:t>
            </a:r>
            <a:r>
              <a:rPr lang="en-US" sz="2200" dirty="0">
                <a:cs typeface="Times New Roman" pitchFamily="18" charset="0"/>
              </a:rPr>
              <a:t>             </a:t>
            </a: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en-US" sz="2200" dirty="0">
                <a:cs typeface="Times New Roman" pitchFamily="18" charset="0"/>
              </a:rPr>
              <a:t>                    : </a:t>
            </a:r>
            <a:r>
              <a:rPr lang="en-US" sz="2200" dirty="0" smtClean="0">
                <a:cs typeface="Times New Roman" pitchFamily="18" charset="0"/>
              </a:rPr>
              <a:t>      right </a:t>
            </a:r>
            <a:r>
              <a:rPr lang="en-US" sz="2200" dirty="0">
                <a:cs typeface="Times New Roman" pitchFamily="18" charset="0"/>
              </a:rPr>
              <a:t>singular vectors (</a:t>
            </a:r>
            <a:r>
              <a:rPr lang="en-US" sz="2200" dirty="0" err="1">
                <a:cs typeface="Times New Roman" pitchFamily="18" charset="0"/>
              </a:rPr>
              <a:t>eig</a:t>
            </a:r>
            <a:r>
              <a:rPr lang="en-US" sz="2200" dirty="0">
                <a:cs typeface="Times New Roman" pitchFamily="18" charset="0"/>
              </a:rPr>
              <a:t>-vectors of </a:t>
            </a:r>
            <a:r>
              <a:rPr lang="en-US" sz="2200" dirty="0">
                <a:solidFill>
                  <a:srgbClr val="0066FF"/>
                </a:solidFill>
                <a:cs typeface="Times New Roman" pitchFamily="18" charset="0"/>
              </a:rPr>
              <a:t>A</a:t>
            </a:r>
            <a:r>
              <a:rPr lang="en-US" sz="2200" baseline="30000" dirty="0">
                <a:solidFill>
                  <a:srgbClr val="0066FF"/>
                </a:solidFill>
                <a:cs typeface="Times New Roman" pitchFamily="18" charset="0"/>
              </a:rPr>
              <a:t>T</a:t>
            </a:r>
            <a:r>
              <a:rPr lang="en-US" sz="2200" dirty="0">
                <a:solidFill>
                  <a:srgbClr val="0066FF"/>
                </a:solidFill>
                <a:cs typeface="Times New Roman" pitchFamily="18" charset="0"/>
              </a:rPr>
              <a:t>A</a:t>
            </a:r>
            <a:r>
              <a:rPr lang="en-US" sz="2200" dirty="0">
                <a:cs typeface="Times New Roman" pitchFamily="18" charset="0"/>
              </a:rPr>
              <a:t>)</a:t>
            </a:r>
          </a:p>
          <a:p>
            <a:pPr>
              <a:lnSpc>
                <a:spcPct val="80000"/>
              </a:lnSpc>
              <a:spcBef>
                <a:spcPct val="10000"/>
              </a:spcBef>
            </a:pPr>
            <a:endParaRPr lang="en-US" sz="2200" dirty="0"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en-US" sz="2200" dirty="0">
                <a:cs typeface="Times New Roman" pitchFamily="18" charset="0"/>
              </a:rPr>
              <a:t> 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41375" y="1530350"/>
            <a:ext cx="7667625" cy="1955800"/>
            <a:chOff x="442" y="864"/>
            <a:chExt cx="4830" cy="1232"/>
          </a:xfrm>
        </p:grpSpPr>
        <p:graphicFrame>
          <p:nvGraphicFramePr>
            <p:cNvPr id="612357" name="Object 5"/>
            <p:cNvGraphicFramePr>
              <a:graphicFrameLocks noChangeAspect="1"/>
            </p:cNvGraphicFramePr>
            <p:nvPr/>
          </p:nvGraphicFramePr>
          <p:xfrm>
            <a:off x="442" y="864"/>
            <a:ext cx="4830" cy="1232"/>
          </p:xfrm>
          <a:graphic>
            <a:graphicData uri="http://schemas.openxmlformats.org/presentationml/2006/ole">
              <p:oleObj spid="_x0000_s110597" name="Equation" r:id="rId4" imgW="3682800" imgH="939600" progId="Equation.3">
                <p:embed/>
              </p:oleObj>
            </a:graphicData>
          </a:graphic>
        </p:graphicFrame>
        <p:sp>
          <p:nvSpPr>
            <p:cNvPr id="612358" name="Text Box 6"/>
            <p:cNvSpPr txBox="1">
              <a:spLocks noChangeArrowheads="1"/>
            </p:cNvSpPr>
            <p:nvPr/>
          </p:nvSpPr>
          <p:spPr bwMode="auto">
            <a:xfrm>
              <a:off x="576" y="1680"/>
              <a:ext cx="49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kumimoji="1" lang="en-US" sz="2000">
                  <a:latin typeface="Times New Roman" pitchFamily="18" charset="0"/>
                </a:rPr>
                <a:t>[</a:t>
              </a:r>
              <a:r>
                <a:rPr kumimoji="1" lang="en-US" sz="2000" i="1">
                  <a:latin typeface="Times New Roman" pitchFamily="18" charset="0"/>
                </a:rPr>
                <a:t>n</a:t>
              </a:r>
              <a:r>
                <a:rPr kumimoji="1" lang="en-US" sz="2000" i="1">
                  <a:latin typeface="Times New Roman" pitchFamily="18" charset="0"/>
                  <a:cs typeface="Times New Roman" pitchFamily="18" charset="0"/>
                </a:rPr>
                <a:t>×r</a:t>
              </a:r>
              <a:r>
                <a:rPr kumimoji="1" lang="en-US" sz="2000">
                  <a:latin typeface="Times New Roman" pitchFamily="18" charset="0"/>
                  <a:cs typeface="Times New Roman" pitchFamily="18" charset="0"/>
                </a:rPr>
                <a:t>]</a:t>
              </a:r>
            </a:p>
          </p:txBody>
        </p:sp>
        <p:sp>
          <p:nvSpPr>
            <p:cNvPr id="612359" name="Text Box 7"/>
            <p:cNvSpPr txBox="1">
              <a:spLocks noChangeArrowheads="1"/>
            </p:cNvSpPr>
            <p:nvPr/>
          </p:nvSpPr>
          <p:spPr bwMode="auto">
            <a:xfrm>
              <a:off x="960" y="1680"/>
              <a:ext cx="49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kumimoji="1" lang="en-US" sz="2000">
                  <a:latin typeface="Times New Roman" pitchFamily="18" charset="0"/>
                </a:rPr>
                <a:t>[</a:t>
              </a:r>
              <a:r>
                <a:rPr kumimoji="1" lang="en-US" sz="2000" i="1">
                  <a:latin typeface="Times New Roman" pitchFamily="18" charset="0"/>
                </a:rPr>
                <a:t>r</a:t>
              </a:r>
              <a:r>
                <a:rPr kumimoji="1" lang="en-US" sz="2000" i="1">
                  <a:latin typeface="Times New Roman" pitchFamily="18" charset="0"/>
                  <a:cs typeface="Times New Roman" pitchFamily="18" charset="0"/>
                </a:rPr>
                <a:t>×r</a:t>
              </a:r>
              <a:r>
                <a:rPr kumimoji="1" lang="en-US" sz="2000">
                  <a:latin typeface="Times New Roman" pitchFamily="18" charset="0"/>
                  <a:cs typeface="Times New Roman" pitchFamily="18" charset="0"/>
                </a:rPr>
                <a:t>]</a:t>
              </a:r>
            </a:p>
          </p:txBody>
        </p:sp>
        <p:sp>
          <p:nvSpPr>
            <p:cNvPr id="612360" name="Text Box 8"/>
            <p:cNvSpPr txBox="1">
              <a:spLocks noChangeArrowheads="1"/>
            </p:cNvSpPr>
            <p:nvPr/>
          </p:nvSpPr>
          <p:spPr bwMode="auto">
            <a:xfrm>
              <a:off x="1344" y="1680"/>
              <a:ext cx="49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kumimoji="1" lang="en-US" sz="2000">
                  <a:latin typeface="Times New Roman" pitchFamily="18" charset="0"/>
                </a:rPr>
                <a:t>[</a:t>
              </a:r>
              <a:r>
                <a:rPr kumimoji="1" lang="en-US" sz="2000" i="1">
                  <a:latin typeface="Times New Roman" pitchFamily="18" charset="0"/>
                </a:rPr>
                <a:t>r</a:t>
              </a:r>
              <a:r>
                <a:rPr kumimoji="1" lang="en-US" sz="2000" i="1">
                  <a:latin typeface="Times New Roman" pitchFamily="18" charset="0"/>
                  <a:cs typeface="Times New Roman" pitchFamily="18" charset="0"/>
                </a:rPr>
                <a:t>×n</a:t>
              </a:r>
              <a:r>
                <a:rPr kumimoji="1" lang="en-US" sz="2000">
                  <a:latin typeface="Times New Roman" pitchFamily="18" charset="0"/>
                  <a:cs typeface="Times New Roman" pitchFamily="18" charset="0"/>
                </a:rPr>
                <a:t>]</a:t>
              </a:r>
            </a:p>
          </p:txBody>
        </p:sp>
      </p:grpSp>
      <p:graphicFrame>
        <p:nvGraphicFramePr>
          <p:cNvPr id="612361" name="Object 9"/>
          <p:cNvGraphicFramePr>
            <a:graphicFrameLocks noChangeAspect="1"/>
          </p:cNvGraphicFramePr>
          <p:nvPr/>
        </p:nvGraphicFramePr>
        <p:xfrm>
          <a:off x="552450" y="4802188"/>
          <a:ext cx="1508125" cy="420687"/>
        </p:xfrm>
        <a:graphic>
          <a:graphicData uri="http://schemas.openxmlformats.org/presentationml/2006/ole">
            <p:oleObj spid="_x0000_s110594" name="Equation" r:id="rId5" imgW="774360" imgH="215640" progId="Equation.3">
              <p:embed/>
            </p:oleObj>
          </a:graphicData>
        </a:graphic>
      </p:graphicFrame>
      <p:graphicFrame>
        <p:nvGraphicFramePr>
          <p:cNvPr id="612362" name="Object 10"/>
          <p:cNvGraphicFramePr>
            <a:graphicFrameLocks noChangeAspect="1"/>
          </p:cNvGraphicFramePr>
          <p:nvPr/>
        </p:nvGraphicFramePr>
        <p:xfrm>
          <a:off x="498475" y="5378450"/>
          <a:ext cx="1746250" cy="471488"/>
        </p:xfrm>
        <a:graphic>
          <a:graphicData uri="http://schemas.openxmlformats.org/presentationml/2006/ole">
            <p:oleObj spid="_x0000_s110595" name="Equation" r:id="rId6" imgW="799920" imgH="215640" progId="Equation.3">
              <p:embed/>
            </p:oleObj>
          </a:graphicData>
        </a:graphic>
      </p:graphicFrame>
      <p:graphicFrame>
        <p:nvGraphicFramePr>
          <p:cNvPr id="612363" name="Object 11"/>
          <p:cNvGraphicFramePr>
            <a:graphicFrameLocks noChangeAspect="1"/>
          </p:cNvGraphicFramePr>
          <p:nvPr/>
        </p:nvGraphicFramePr>
        <p:xfrm>
          <a:off x="2255838" y="6046788"/>
          <a:ext cx="4681537" cy="498475"/>
        </p:xfrm>
        <a:graphic>
          <a:graphicData uri="http://schemas.openxmlformats.org/presentationml/2006/ole">
            <p:oleObj spid="_x0000_s110596" name="Equation" r:id="rId7" imgW="21459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60C2-C768-4553-83E2-56E2D57BFE02}" type="slidenum">
              <a:rPr lang="en-US"/>
              <a:pPr/>
              <a:t>21</a:t>
            </a:fld>
            <a:endParaRPr lang="en-US"/>
          </a:p>
        </p:txBody>
      </p:sp>
      <p:sp>
        <p:nvSpPr>
          <p:cNvPr id="613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Singular Value Decomposition</a:t>
            </a:r>
          </a:p>
        </p:txBody>
      </p:sp>
      <p:sp>
        <p:nvSpPr>
          <p:cNvPr id="6133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0225" y="1600200"/>
            <a:ext cx="4330700" cy="39719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>
                <a:solidFill>
                  <a:srgbClr val="FF0000"/>
                </a:solidFill>
              </a:rPr>
              <a:t>Linear trend</a:t>
            </a:r>
            <a:r>
              <a:rPr lang="en-US" sz="2400"/>
              <a:t> </a:t>
            </a:r>
            <a:r>
              <a:rPr lang="en-US" sz="2400" b="1">
                <a:solidFill>
                  <a:srgbClr val="0066FF"/>
                </a:solidFill>
              </a:rPr>
              <a:t>v</a:t>
            </a:r>
            <a:r>
              <a:rPr lang="en-US" sz="2400" b="1">
                <a:solidFill>
                  <a:schemeClr val="folHlink"/>
                </a:solidFill>
              </a:rPr>
              <a:t> </a:t>
            </a:r>
            <a:r>
              <a:rPr lang="en-US" sz="2400"/>
              <a:t>in matrix </a:t>
            </a:r>
            <a:r>
              <a:rPr lang="en-US" sz="2400">
                <a:solidFill>
                  <a:srgbClr val="0066FF"/>
                </a:solidFill>
              </a:rPr>
              <a:t>A</a:t>
            </a:r>
            <a:r>
              <a:rPr lang="en-US" sz="2400"/>
              <a:t>: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the tendency of the row vectors of </a:t>
            </a:r>
            <a:r>
              <a:rPr lang="en-US" sz="2200">
                <a:solidFill>
                  <a:srgbClr val="0066FF"/>
                </a:solidFill>
              </a:rPr>
              <a:t>A</a:t>
            </a:r>
            <a:r>
              <a:rPr lang="en-US" sz="2200"/>
              <a:t> to align with vector </a:t>
            </a:r>
            <a:r>
              <a:rPr lang="en-US" sz="2200" b="1">
                <a:solidFill>
                  <a:srgbClr val="0066FF"/>
                </a:solidFill>
              </a:rPr>
              <a:t>v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strength of the linear trend: </a:t>
            </a:r>
            <a:r>
              <a:rPr lang="en-US" sz="2200">
                <a:solidFill>
                  <a:srgbClr val="0066FF"/>
                </a:solidFill>
              </a:rPr>
              <a:t>A</a:t>
            </a:r>
            <a:r>
              <a:rPr lang="en-US" sz="2200" b="1">
                <a:solidFill>
                  <a:srgbClr val="0066FF"/>
                </a:solidFill>
              </a:rPr>
              <a:t>v</a:t>
            </a:r>
          </a:p>
          <a:p>
            <a:pPr>
              <a:lnSpc>
                <a:spcPct val="80000"/>
              </a:lnSpc>
            </a:pPr>
            <a:r>
              <a:rPr lang="en-US" sz="2400"/>
              <a:t>SVD discovers the linear trends in the data</a:t>
            </a:r>
          </a:p>
          <a:p>
            <a:pPr>
              <a:lnSpc>
                <a:spcPct val="80000"/>
              </a:lnSpc>
            </a:pPr>
            <a:r>
              <a:rPr lang="en-US" sz="2400" b="1">
                <a:solidFill>
                  <a:srgbClr val="0066FF"/>
                </a:solidFill>
                <a:cs typeface="Times New Roman" pitchFamily="18" charset="0"/>
              </a:rPr>
              <a:t>u</a:t>
            </a:r>
            <a:r>
              <a:rPr lang="en-US" sz="2400" baseline="-25000">
                <a:solidFill>
                  <a:srgbClr val="0066FF"/>
                </a:solidFill>
                <a:cs typeface="Times New Roman" pitchFamily="18" charset="0"/>
              </a:rPr>
              <a:t>i</a:t>
            </a:r>
            <a:r>
              <a:rPr lang="en-US" sz="2400" b="1">
                <a:solidFill>
                  <a:srgbClr val="0066FF"/>
                </a:solidFill>
                <a:cs typeface="Times New Roman" pitchFamily="18" charset="0"/>
              </a:rPr>
              <a:t> , v</a:t>
            </a:r>
            <a:r>
              <a:rPr lang="en-US" sz="2400" baseline="-25000">
                <a:solidFill>
                  <a:srgbClr val="0066FF"/>
                </a:solidFill>
                <a:cs typeface="Times New Roman" pitchFamily="18" charset="0"/>
              </a:rPr>
              <a:t>i</a:t>
            </a:r>
            <a:r>
              <a:rPr lang="en-US" sz="2400">
                <a:cs typeface="Times New Roman" pitchFamily="18" charset="0"/>
              </a:rPr>
              <a:t> : the i-th strongest linear trends</a:t>
            </a:r>
            <a:r>
              <a:rPr lang="el-GR" sz="2400" i="1">
                <a:latin typeface="Palatino Linotype" pitchFamily="18" charset="0"/>
                <a:cs typeface="Times New Roman" pitchFamily="18" charset="0"/>
              </a:rPr>
              <a:t> </a:t>
            </a:r>
            <a:endParaRPr lang="en-US" sz="2400" i="1">
              <a:latin typeface="Palatino Linotype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l-GR" sz="2400">
                <a:solidFill>
                  <a:srgbClr val="FF3300"/>
                </a:solidFill>
                <a:cs typeface="Times New Roman" pitchFamily="18" charset="0"/>
              </a:rPr>
              <a:t>σ</a:t>
            </a:r>
            <a:r>
              <a:rPr lang="en-US" sz="2400" baseline="-25000">
                <a:solidFill>
                  <a:srgbClr val="FF3300"/>
                </a:solidFill>
                <a:cs typeface="Times New Roman" pitchFamily="18" charset="0"/>
              </a:rPr>
              <a:t>i</a:t>
            </a:r>
            <a:r>
              <a:rPr lang="en-US" sz="2400" i="1"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>
                <a:cs typeface="Times New Roman" pitchFamily="18" charset="0"/>
              </a:rPr>
              <a:t>: the strength of the i-th strongest linear trend</a:t>
            </a:r>
            <a:endParaRPr lang="el-GR" sz="2400">
              <a:cs typeface="Times New Roman" pitchFamily="18" charset="0"/>
            </a:endParaRPr>
          </a:p>
        </p:txBody>
      </p:sp>
      <p:sp>
        <p:nvSpPr>
          <p:cNvPr id="613380" name="Line 4"/>
          <p:cNvSpPr>
            <a:spLocks noChangeShapeType="1"/>
          </p:cNvSpPr>
          <p:nvPr/>
        </p:nvSpPr>
        <p:spPr bwMode="auto">
          <a:xfrm flipV="1">
            <a:off x="5364163" y="1989138"/>
            <a:ext cx="1587" cy="2667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3381" name="Line 5"/>
          <p:cNvSpPr>
            <a:spLocks noChangeShapeType="1"/>
          </p:cNvSpPr>
          <p:nvPr/>
        </p:nvSpPr>
        <p:spPr bwMode="auto">
          <a:xfrm>
            <a:off x="5287963" y="4579938"/>
            <a:ext cx="3200400" cy="158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3382" name="Oval 6"/>
          <p:cNvSpPr>
            <a:spLocks noChangeArrowheads="1"/>
          </p:cNvSpPr>
          <p:nvPr/>
        </p:nvSpPr>
        <p:spPr bwMode="auto">
          <a:xfrm>
            <a:off x="5821363" y="328453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3383" name="Oval 7"/>
          <p:cNvSpPr>
            <a:spLocks noChangeArrowheads="1"/>
          </p:cNvSpPr>
          <p:nvPr/>
        </p:nvSpPr>
        <p:spPr bwMode="auto">
          <a:xfrm>
            <a:off x="5821363" y="358933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3384" name="Oval 8"/>
          <p:cNvSpPr>
            <a:spLocks noChangeArrowheads="1"/>
          </p:cNvSpPr>
          <p:nvPr/>
        </p:nvSpPr>
        <p:spPr bwMode="auto">
          <a:xfrm>
            <a:off x="6507163" y="343693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3385" name="Oval 9"/>
          <p:cNvSpPr>
            <a:spLocks noChangeArrowheads="1"/>
          </p:cNvSpPr>
          <p:nvPr/>
        </p:nvSpPr>
        <p:spPr bwMode="auto">
          <a:xfrm>
            <a:off x="6202363" y="351313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3386" name="Oval 10"/>
          <p:cNvSpPr>
            <a:spLocks noChangeArrowheads="1"/>
          </p:cNvSpPr>
          <p:nvPr/>
        </p:nvSpPr>
        <p:spPr bwMode="auto">
          <a:xfrm>
            <a:off x="6430963" y="313213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3387" name="Oval 11"/>
          <p:cNvSpPr>
            <a:spLocks noChangeArrowheads="1"/>
          </p:cNvSpPr>
          <p:nvPr/>
        </p:nvSpPr>
        <p:spPr bwMode="auto">
          <a:xfrm>
            <a:off x="6888163" y="336073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3388" name="Oval 12"/>
          <p:cNvSpPr>
            <a:spLocks noChangeArrowheads="1"/>
          </p:cNvSpPr>
          <p:nvPr/>
        </p:nvSpPr>
        <p:spPr bwMode="auto">
          <a:xfrm>
            <a:off x="7192963" y="328453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3389" name="Oval 13"/>
          <p:cNvSpPr>
            <a:spLocks noChangeArrowheads="1"/>
          </p:cNvSpPr>
          <p:nvPr/>
        </p:nvSpPr>
        <p:spPr bwMode="auto">
          <a:xfrm>
            <a:off x="7040563" y="305593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3390" name="Oval 14"/>
          <p:cNvSpPr>
            <a:spLocks noChangeArrowheads="1"/>
          </p:cNvSpPr>
          <p:nvPr/>
        </p:nvSpPr>
        <p:spPr bwMode="auto">
          <a:xfrm>
            <a:off x="6888163" y="297973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3391" name="Oval 15"/>
          <p:cNvSpPr>
            <a:spLocks noChangeArrowheads="1"/>
          </p:cNvSpPr>
          <p:nvPr/>
        </p:nvSpPr>
        <p:spPr bwMode="auto">
          <a:xfrm>
            <a:off x="7269163" y="229393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3392" name="Oval 16"/>
          <p:cNvSpPr>
            <a:spLocks noChangeArrowheads="1"/>
          </p:cNvSpPr>
          <p:nvPr/>
        </p:nvSpPr>
        <p:spPr bwMode="auto">
          <a:xfrm>
            <a:off x="6126163" y="320833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3393" name="Oval 17"/>
          <p:cNvSpPr>
            <a:spLocks noChangeArrowheads="1"/>
          </p:cNvSpPr>
          <p:nvPr/>
        </p:nvSpPr>
        <p:spPr bwMode="auto">
          <a:xfrm>
            <a:off x="6354763" y="328453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3394" name="Oval 18"/>
          <p:cNvSpPr>
            <a:spLocks noChangeArrowheads="1"/>
          </p:cNvSpPr>
          <p:nvPr/>
        </p:nvSpPr>
        <p:spPr bwMode="auto">
          <a:xfrm>
            <a:off x="6659563" y="313213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3395" name="Oval 19"/>
          <p:cNvSpPr>
            <a:spLocks noChangeArrowheads="1"/>
          </p:cNvSpPr>
          <p:nvPr/>
        </p:nvSpPr>
        <p:spPr bwMode="auto">
          <a:xfrm>
            <a:off x="7421563" y="320833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3396" name="Oval 20"/>
          <p:cNvSpPr>
            <a:spLocks noChangeArrowheads="1"/>
          </p:cNvSpPr>
          <p:nvPr/>
        </p:nvSpPr>
        <p:spPr bwMode="auto">
          <a:xfrm>
            <a:off x="6888163" y="320833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3397" name="Oval 21"/>
          <p:cNvSpPr>
            <a:spLocks noChangeArrowheads="1"/>
          </p:cNvSpPr>
          <p:nvPr/>
        </p:nvSpPr>
        <p:spPr bwMode="auto">
          <a:xfrm>
            <a:off x="7269163" y="297973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3398" name="Oval 22"/>
          <p:cNvSpPr>
            <a:spLocks noChangeArrowheads="1"/>
          </p:cNvSpPr>
          <p:nvPr/>
        </p:nvSpPr>
        <p:spPr bwMode="auto">
          <a:xfrm>
            <a:off x="6049963" y="366553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3399" name="Oval 23"/>
          <p:cNvSpPr>
            <a:spLocks noChangeArrowheads="1"/>
          </p:cNvSpPr>
          <p:nvPr/>
        </p:nvSpPr>
        <p:spPr bwMode="auto">
          <a:xfrm>
            <a:off x="6735763" y="351313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3400" name="Oval 24"/>
          <p:cNvSpPr>
            <a:spLocks noChangeArrowheads="1"/>
          </p:cNvSpPr>
          <p:nvPr/>
        </p:nvSpPr>
        <p:spPr bwMode="auto">
          <a:xfrm>
            <a:off x="7421563" y="297973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3401" name="Oval 25"/>
          <p:cNvSpPr>
            <a:spLocks noChangeArrowheads="1"/>
          </p:cNvSpPr>
          <p:nvPr/>
        </p:nvSpPr>
        <p:spPr bwMode="auto">
          <a:xfrm>
            <a:off x="5897563" y="343693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3402" name="Oval 26"/>
          <p:cNvSpPr>
            <a:spLocks noChangeArrowheads="1"/>
          </p:cNvSpPr>
          <p:nvPr/>
        </p:nvSpPr>
        <p:spPr bwMode="auto">
          <a:xfrm>
            <a:off x="7116763" y="290353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3403" name="Oval 27"/>
          <p:cNvSpPr>
            <a:spLocks noChangeArrowheads="1"/>
          </p:cNvSpPr>
          <p:nvPr/>
        </p:nvSpPr>
        <p:spPr bwMode="auto">
          <a:xfrm>
            <a:off x="7421563" y="275113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3404" name="Oval 28"/>
          <p:cNvSpPr>
            <a:spLocks noChangeArrowheads="1"/>
          </p:cNvSpPr>
          <p:nvPr/>
        </p:nvSpPr>
        <p:spPr bwMode="auto">
          <a:xfrm>
            <a:off x="7573963" y="297973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3405" name="Oval 29"/>
          <p:cNvSpPr>
            <a:spLocks noChangeArrowheads="1"/>
          </p:cNvSpPr>
          <p:nvPr/>
        </p:nvSpPr>
        <p:spPr bwMode="auto">
          <a:xfrm>
            <a:off x="7726363" y="282733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3406" name="Oval 30"/>
          <p:cNvSpPr>
            <a:spLocks noChangeArrowheads="1"/>
          </p:cNvSpPr>
          <p:nvPr/>
        </p:nvSpPr>
        <p:spPr bwMode="auto">
          <a:xfrm>
            <a:off x="7116763" y="358933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3407" name="Oval 31"/>
          <p:cNvSpPr>
            <a:spLocks noChangeArrowheads="1"/>
          </p:cNvSpPr>
          <p:nvPr/>
        </p:nvSpPr>
        <p:spPr bwMode="auto">
          <a:xfrm>
            <a:off x="6507163" y="374173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3408" name="Oval 32"/>
          <p:cNvSpPr>
            <a:spLocks noChangeArrowheads="1"/>
          </p:cNvSpPr>
          <p:nvPr/>
        </p:nvSpPr>
        <p:spPr bwMode="auto">
          <a:xfrm>
            <a:off x="6735763" y="244633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3409" name="Oval 33"/>
          <p:cNvSpPr>
            <a:spLocks noChangeArrowheads="1"/>
          </p:cNvSpPr>
          <p:nvPr/>
        </p:nvSpPr>
        <p:spPr bwMode="auto">
          <a:xfrm>
            <a:off x="6583363" y="297973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3410" name="Oval 34"/>
          <p:cNvSpPr>
            <a:spLocks noChangeArrowheads="1"/>
          </p:cNvSpPr>
          <p:nvPr/>
        </p:nvSpPr>
        <p:spPr bwMode="auto">
          <a:xfrm>
            <a:off x="5897563" y="259873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3411" name="Oval 35"/>
          <p:cNvSpPr>
            <a:spLocks noChangeArrowheads="1"/>
          </p:cNvSpPr>
          <p:nvPr/>
        </p:nvSpPr>
        <p:spPr bwMode="auto">
          <a:xfrm>
            <a:off x="6278563" y="282733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3412" name="Oval 36"/>
          <p:cNvSpPr>
            <a:spLocks noChangeArrowheads="1"/>
          </p:cNvSpPr>
          <p:nvPr/>
        </p:nvSpPr>
        <p:spPr bwMode="auto">
          <a:xfrm>
            <a:off x="5897563" y="297973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3413" name="Oval 37"/>
          <p:cNvSpPr>
            <a:spLocks noChangeArrowheads="1"/>
          </p:cNvSpPr>
          <p:nvPr/>
        </p:nvSpPr>
        <p:spPr bwMode="auto">
          <a:xfrm>
            <a:off x="6659563" y="259873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3414" name="Oval 38"/>
          <p:cNvSpPr>
            <a:spLocks noChangeArrowheads="1"/>
          </p:cNvSpPr>
          <p:nvPr/>
        </p:nvSpPr>
        <p:spPr bwMode="auto">
          <a:xfrm>
            <a:off x="6811963" y="275113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3415" name="Oval 39"/>
          <p:cNvSpPr>
            <a:spLocks noChangeArrowheads="1"/>
          </p:cNvSpPr>
          <p:nvPr/>
        </p:nvSpPr>
        <p:spPr bwMode="auto">
          <a:xfrm>
            <a:off x="7573963" y="397033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3416" name="Oval 40"/>
          <p:cNvSpPr>
            <a:spLocks noChangeArrowheads="1"/>
          </p:cNvSpPr>
          <p:nvPr/>
        </p:nvSpPr>
        <p:spPr bwMode="auto">
          <a:xfrm>
            <a:off x="6964363" y="397033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3417" name="Oval 41"/>
          <p:cNvSpPr>
            <a:spLocks noChangeArrowheads="1"/>
          </p:cNvSpPr>
          <p:nvPr/>
        </p:nvSpPr>
        <p:spPr bwMode="auto">
          <a:xfrm>
            <a:off x="7269163" y="320833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3418" name="Oval 42"/>
          <p:cNvSpPr>
            <a:spLocks noChangeArrowheads="1"/>
          </p:cNvSpPr>
          <p:nvPr/>
        </p:nvSpPr>
        <p:spPr bwMode="auto">
          <a:xfrm>
            <a:off x="6964363" y="259873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3419" name="Oval 43"/>
          <p:cNvSpPr>
            <a:spLocks noChangeArrowheads="1"/>
          </p:cNvSpPr>
          <p:nvPr/>
        </p:nvSpPr>
        <p:spPr bwMode="auto">
          <a:xfrm>
            <a:off x="7573963" y="351313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3420" name="Oval 44"/>
          <p:cNvSpPr>
            <a:spLocks noChangeArrowheads="1"/>
          </p:cNvSpPr>
          <p:nvPr/>
        </p:nvSpPr>
        <p:spPr bwMode="auto">
          <a:xfrm>
            <a:off x="6202363" y="404653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3421" name="Line 45"/>
          <p:cNvSpPr>
            <a:spLocks noChangeShapeType="1"/>
          </p:cNvSpPr>
          <p:nvPr/>
        </p:nvSpPr>
        <p:spPr bwMode="auto">
          <a:xfrm flipV="1">
            <a:off x="5211763" y="2522538"/>
            <a:ext cx="3581400" cy="1295400"/>
          </a:xfrm>
          <a:prstGeom prst="line">
            <a:avLst/>
          </a:prstGeom>
          <a:noFill/>
          <a:ln w="9525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3422" name="Line 46"/>
          <p:cNvSpPr>
            <a:spLocks noChangeShapeType="1"/>
          </p:cNvSpPr>
          <p:nvPr/>
        </p:nvSpPr>
        <p:spPr bwMode="auto">
          <a:xfrm>
            <a:off x="6278563" y="2217738"/>
            <a:ext cx="762000" cy="2057400"/>
          </a:xfrm>
          <a:prstGeom prst="line">
            <a:avLst/>
          </a:prstGeom>
          <a:noFill/>
          <a:ln w="9525">
            <a:solidFill>
              <a:srgbClr val="FF5050"/>
            </a:solidFill>
            <a:miter lim="800000"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3423" name="Text Box 47"/>
          <p:cNvSpPr txBox="1">
            <a:spLocks noChangeArrowheads="1"/>
          </p:cNvSpPr>
          <p:nvPr/>
        </p:nvSpPr>
        <p:spPr bwMode="auto">
          <a:xfrm>
            <a:off x="8412163" y="2674938"/>
            <a:ext cx="436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kumimoji="1" lang="el-GR" sz="2400" i="1">
                <a:latin typeface="Times New Roman" pitchFamily="18" charset="0"/>
                <a:cs typeface="Times New Roman" pitchFamily="18" charset="0"/>
              </a:rPr>
              <a:t>σ</a:t>
            </a:r>
            <a:r>
              <a:rPr kumimoji="1" lang="en-US" sz="2400" i="1" baseline="-25000">
                <a:latin typeface="Times New Roman" pitchFamily="18" charset="0"/>
                <a:cs typeface="Times New Roman" pitchFamily="18" charset="0"/>
              </a:rPr>
              <a:t>1</a:t>
            </a:r>
            <a:endParaRPr kumimoji="1" lang="el-GR" sz="24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3424" name="Text Box 48"/>
          <p:cNvSpPr txBox="1">
            <a:spLocks noChangeArrowheads="1"/>
          </p:cNvSpPr>
          <p:nvPr/>
        </p:nvSpPr>
        <p:spPr bwMode="auto">
          <a:xfrm>
            <a:off x="5795963" y="1773238"/>
            <a:ext cx="436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kumimoji="1" lang="el-GR" sz="2400" i="1">
                <a:latin typeface="Times New Roman" pitchFamily="18" charset="0"/>
                <a:cs typeface="Times New Roman" pitchFamily="18" charset="0"/>
              </a:rPr>
              <a:t>σ</a:t>
            </a:r>
            <a:r>
              <a:rPr kumimoji="1" lang="en-US" sz="2400" i="1" baseline="-25000">
                <a:latin typeface="Times New Roman" pitchFamily="18" charset="0"/>
                <a:cs typeface="Times New Roman" pitchFamily="18" charset="0"/>
              </a:rPr>
              <a:t>2</a:t>
            </a:r>
            <a:endParaRPr kumimoji="1" lang="el-GR" sz="24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3425" name="Text Box 49"/>
          <p:cNvSpPr txBox="1">
            <a:spLocks noChangeArrowheads="1"/>
          </p:cNvSpPr>
          <p:nvPr/>
        </p:nvSpPr>
        <p:spPr bwMode="auto">
          <a:xfrm>
            <a:off x="8183563" y="2065338"/>
            <a:ext cx="420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kumimoji="1" lang="en-US" sz="2400" i="1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kumimoji="1" lang="en-US" sz="2400" i="1" baseline="-2500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1" lang="el-GR" sz="2400" i="1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3426" name="Text Box 50"/>
          <p:cNvSpPr txBox="1">
            <a:spLocks noChangeArrowheads="1"/>
          </p:cNvSpPr>
          <p:nvPr/>
        </p:nvSpPr>
        <p:spPr bwMode="auto">
          <a:xfrm>
            <a:off x="6300788" y="1773238"/>
            <a:ext cx="420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kumimoji="1" lang="en-US" sz="2400" i="1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kumimoji="1" lang="en-US" sz="2400" i="1" baseline="-2500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1" lang="el-GR" sz="2400" i="1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3427" name="Text Box 51"/>
          <p:cNvSpPr txBox="1">
            <a:spLocks noChangeArrowheads="1"/>
          </p:cNvSpPr>
          <p:nvPr/>
        </p:nvSpPr>
        <p:spPr bwMode="auto">
          <a:xfrm>
            <a:off x="395288" y="5734050"/>
            <a:ext cx="79406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buClr>
                <a:schemeClr val="folHlink"/>
              </a:buClr>
              <a:buFont typeface="Wingdings" pitchFamily="2" charset="2"/>
              <a:buChar char="§"/>
            </a:pPr>
            <a:r>
              <a:rPr kumimoji="1" lang="en-US" sz="2400">
                <a:latin typeface="Tahoma" pitchFamily="34" charset="0"/>
              </a:rPr>
              <a:t>  HITS discovers the </a:t>
            </a:r>
            <a:r>
              <a:rPr kumimoji="1" lang="en-US" sz="2400">
                <a:solidFill>
                  <a:srgbClr val="FF3300"/>
                </a:solidFill>
                <a:latin typeface="Tahoma" pitchFamily="34" charset="0"/>
              </a:rPr>
              <a:t>strongest linear trend</a:t>
            </a:r>
            <a:r>
              <a:rPr kumimoji="1" lang="en-US" sz="2400">
                <a:latin typeface="Tahoma" pitchFamily="34" charset="0"/>
              </a:rPr>
              <a:t> in the authority space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HITS and the TKC effect</a:t>
            </a:r>
          </a:p>
        </p:txBody>
      </p:sp>
      <p:sp>
        <p:nvSpPr>
          <p:cNvPr id="440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HITS algorithm favors the most </a:t>
            </a:r>
            <a:r>
              <a:rPr lang="en-US">
                <a:solidFill>
                  <a:srgbClr val="FF6600"/>
                </a:solidFill>
              </a:rPr>
              <a:t>dense community</a:t>
            </a:r>
            <a:r>
              <a:rPr lang="en-US"/>
              <a:t> of hubs and authorities</a:t>
            </a:r>
          </a:p>
          <a:p>
            <a:pPr lvl="1"/>
            <a:r>
              <a:rPr lang="en-US"/>
              <a:t>Tightly Knit Community (TKC) effect</a:t>
            </a:r>
          </a:p>
        </p:txBody>
      </p:sp>
      <p:sp>
        <p:nvSpPr>
          <p:cNvPr id="440324" name="Rectangle 4"/>
          <p:cNvSpPr>
            <a:spLocks noChangeArrowheads="1"/>
          </p:cNvSpPr>
          <p:nvPr/>
        </p:nvSpPr>
        <p:spPr bwMode="auto">
          <a:xfrm>
            <a:off x="3417888" y="4292600"/>
            <a:ext cx="217487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325" name="Rectangle 5"/>
          <p:cNvSpPr>
            <a:spLocks noChangeArrowheads="1"/>
          </p:cNvSpPr>
          <p:nvPr/>
        </p:nvSpPr>
        <p:spPr bwMode="auto">
          <a:xfrm>
            <a:off x="3417888" y="4725988"/>
            <a:ext cx="217487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326" name="Rectangle 6"/>
          <p:cNvSpPr>
            <a:spLocks noChangeArrowheads="1"/>
          </p:cNvSpPr>
          <p:nvPr/>
        </p:nvSpPr>
        <p:spPr bwMode="auto">
          <a:xfrm>
            <a:off x="4641850" y="3860800"/>
            <a:ext cx="217488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327" name="Rectangle 7"/>
          <p:cNvSpPr>
            <a:spLocks noChangeArrowheads="1"/>
          </p:cNvSpPr>
          <p:nvPr/>
        </p:nvSpPr>
        <p:spPr bwMode="auto">
          <a:xfrm>
            <a:off x="4641850" y="4292600"/>
            <a:ext cx="217488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328" name="Rectangle 8"/>
          <p:cNvSpPr>
            <a:spLocks noChangeArrowheads="1"/>
          </p:cNvSpPr>
          <p:nvPr/>
        </p:nvSpPr>
        <p:spPr bwMode="auto">
          <a:xfrm>
            <a:off x="4641850" y="4725988"/>
            <a:ext cx="217488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329" name="Rectangle 9"/>
          <p:cNvSpPr>
            <a:spLocks noChangeArrowheads="1"/>
          </p:cNvSpPr>
          <p:nvPr/>
        </p:nvSpPr>
        <p:spPr bwMode="auto">
          <a:xfrm>
            <a:off x="3417888" y="3860800"/>
            <a:ext cx="217487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330" name="Rectangle 10"/>
          <p:cNvSpPr>
            <a:spLocks noChangeArrowheads="1"/>
          </p:cNvSpPr>
          <p:nvPr/>
        </p:nvSpPr>
        <p:spPr bwMode="auto">
          <a:xfrm>
            <a:off x="3419475" y="5443538"/>
            <a:ext cx="215900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331" name="Rectangle 11"/>
          <p:cNvSpPr>
            <a:spLocks noChangeArrowheads="1"/>
          </p:cNvSpPr>
          <p:nvPr/>
        </p:nvSpPr>
        <p:spPr bwMode="auto">
          <a:xfrm>
            <a:off x="3419475" y="5876925"/>
            <a:ext cx="215900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332" name="Rectangle 12"/>
          <p:cNvSpPr>
            <a:spLocks noChangeArrowheads="1"/>
          </p:cNvSpPr>
          <p:nvPr/>
        </p:nvSpPr>
        <p:spPr bwMode="auto">
          <a:xfrm>
            <a:off x="4643438" y="5300663"/>
            <a:ext cx="215900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333" name="Rectangle 13"/>
          <p:cNvSpPr>
            <a:spLocks noChangeArrowheads="1"/>
          </p:cNvSpPr>
          <p:nvPr/>
        </p:nvSpPr>
        <p:spPr bwMode="auto">
          <a:xfrm>
            <a:off x="4643438" y="5732463"/>
            <a:ext cx="215900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334" name="Rectangle 14"/>
          <p:cNvSpPr>
            <a:spLocks noChangeArrowheads="1"/>
          </p:cNvSpPr>
          <p:nvPr/>
        </p:nvSpPr>
        <p:spPr bwMode="auto">
          <a:xfrm>
            <a:off x="4643438" y="6164263"/>
            <a:ext cx="215900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335" name="Line 15"/>
          <p:cNvSpPr>
            <a:spLocks noChangeShapeType="1"/>
          </p:cNvSpPr>
          <p:nvPr/>
        </p:nvSpPr>
        <p:spPr bwMode="auto">
          <a:xfrm>
            <a:off x="3635375" y="4005263"/>
            <a:ext cx="9366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336" name="Line 16"/>
          <p:cNvSpPr>
            <a:spLocks noChangeShapeType="1"/>
          </p:cNvSpPr>
          <p:nvPr/>
        </p:nvSpPr>
        <p:spPr bwMode="auto">
          <a:xfrm>
            <a:off x="3635375" y="4005263"/>
            <a:ext cx="936625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337" name="Line 17"/>
          <p:cNvSpPr>
            <a:spLocks noChangeShapeType="1"/>
          </p:cNvSpPr>
          <p:nvPr/>
        </p:nvSpPr>
        <p:spPr bwMode="auto">
          <a:xfrm>
            <a:off x="3635375" y="4005263"/>
            <a:ext cx="1008063" cy="86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338" name="Line 18"/>
          <p:cNvSpPr>
            <a:spLocks noChangeShapeType="1"/>
          </p:cNvSpPr>
          <p:nvPr/>
        </p:nvSpPr>
        <p:spPr bwMode="auto">
          <a:xfrm>
            <a:off x="3635375" y="4437063"/>
            <a:ext cx="9366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339" name="Line 19"/>
          <p:cNvSpPr>
            <a:spLocks noChangeShapeType="1"/>
          </p:cNvSpPr>
          <p:nvPr/>
        </p:nvSpPr>
        <p:spPr bwMode="auto">
          <a:xfrm flipV="1">
            <a:off x="3635375" y="4005263"/>
            <a:ext cx="936625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340" name="Line 20"/>
          <p:cNvSpPr>
            <a:spLocks noChangeShapeType="1"/>
          </p:cNvSpPr>
          <p:nvPr/>
        </p:nvSpPr>
        <p:spPr bwMode="auto">
          <a:xfrm>
            <a:off x="3635375" y="4437063"/>
            <a:ext cx="936625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341" name="Line 21"/>
          <p:cNvSpPr>
            <a:spLocks noChangeShapeType="1"/>
          </p:cNvSpPr>
          <p:nvPr/>
        </p:nvSpPr>
        <p:spPr bwMode="auto">
          <a:xfrm>
            <a:off x="3635375" y="4868863"/>
            <a:ext cx="9366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342" name="Line 22"/>
          <p:cNvSpPr>
            <a:spLocks noChangeShapeType="1"/>
          </p:cNvSpPr>
          <p:nvPr/>
        </p:nvSpPr>
        <p:spPr bwMode="auto">
          <a:xfrm flipV="1">
            <a:off x="3635375" y="4437063"/>
            <a:ext cx="936625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343" name="Line 23"/>
          <p:cNvSpPr>
            <a:spLocks noChangeShapeType="1"/>
          </p:cNvSpPr>
          <p:nvPr/>
        </p:nvSpPr>
        <p:spPr bwMode="auto">
          <a:xfrm flipV="1">
            <a:off x="3635375" y="4005263"/>
            <a:ext cx="936625" cy="86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344" name="Line 24"/>
          <p:cNvSpPr>
            <a:spLocks noChangeShapeType="1"/>
          </p:cNvSpPr>
          <p:nvPr/>
        </p:nvSpPr>
        <p:spPr bwMode="auto">
          <a:xfrm flipV="1">
            <a:off x="3635375" y="5445125"/>
            <a:ext cx="936625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345" name="Line 25"/>
          <p:cNvSpPr>
            <a:spLocks noChangeShapeType="1"/>
          </p:cNvSpPr>
          <p:nvPr/>
        </p:nvSpPr>
        <p:spPr bwMode="auto">
          <a:xfrm>
            <a:off x="3635375" y="5589588"/>
            <a:ext cx="1008063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346" name="Line 26"/>
          <p:cNvSpPr>
            <a:spLocks noChangeShapeType="1"/>
          </p:cNvSpPr>
          <p:nvPr/>
        </p:nvSpPr>
        <p:spPr bwMode="auto">
          <a:xfrm>
            <a:off x="3635375" y="5589588"/>
            <a:ext cx="936625" cy="7191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347" name="Line 27"/>
          <p:cNvSpPr>
            <a:spLocks noChangeShapeType="1"/>
          </p:cNvSpPr>
          <p:nvPr/>
        </p:nvSpPr>
        <p:spPr bwMode="auto">
          <a:xfrm flipV="1">
            <a:off x="3635375" y="5445125"/>
            <a:ext cx="936625" cy="5762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348" name="Line 28"/>
          <p:cNvSpPr>
            <a:spLocks noChangeShapeType="1"/>
          </p:cNvSpPr>
          <p:nvPr/>
        </p:nvSpPr>
        <p:spPr bwMode="auto">
          <a:xfrm flipV="1">
            <a:off x="3635375" y="5876925"/>
            <a:ext cx="936625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349" name="Line 29"/>
          <p:cNvSpPr>
            <a:spLocks noChangeShapeType="1"/>
          </p:cNvSpPr>
          <p:nvPr/>
        </p:nvSpPr>
        <p:spPr bwMode="auto">
          <a:xfrm>
            <a:off x="3635375" y="6021388"/>
            <a:ext cx="936625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HITS and the TKC effect</a:t>
            </a:r>
          </a:p>
        </p:txBody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HITS algorithm favors the most </a:t>
            </a:r>
            <a:r>
              <a:rPr lang="en-US">
                <a:solidFill>
                  <a:srgbClr val="FF6600"/>
                </a:solidFill>
              </a:rPr>
              <a:t>dense community</a:t>
            </a:r>
            <a:r>
              <a:rPr lang="en-US"/>
              <a:t> of hubs and authorities</a:t>
            </a:r>
          </a:p>
          <a:p>
            <a:pPr lvl="1"/>
            <a:r>
              <a:rPr lang="en-US"/>
              <a:t>Tightly Knit Community (TKC) effect</a:t>
            </a:r>
          </a:p>
        </p:txBody>
      </p:sp>
      <p:sp>
        <p:nvSpPr>
          <p:cNvPr id="441348" name="Rectangle 4"/>
          <p:cNvSpPr>
            <a:spLocks noChangeArrowheads="1"/>
          </p:cNvSpPr>
          <p:nvPr/>
        </p:nvSpPr>
        <p:spPr bwMode="auto">
          <a:xfrm>
            <a:off x="3417888" y="4292600"/>
            <a:ext cx="217487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1349" name="Rectangle 5"/>
          <p:cNvSpPr>
            <a:spLocks noChangeArrowheads="1"/>
          </p:cNvSpPr>
          <p:nvPr/>
        </p:nvSpPr>
        <p:spPr bwMode="auto">
          <a:xfrm>
            <a:off x="3417888" y="4725988"/>
            <a:ext cx="217487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1350" name="Rectangle 6"/>
          <p:cNvSpPr>
            <a:spLocks noChangeArrowheads="1"/>
          </p:cNvSpPr>
          <p:nvPr/>
        </p:nvSpPr>
        <p:spPr bwMode="auto">
          <a:xfrm>
            <a:off x="4641850" y="3860800"/>
            <a:ext cx="217488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1351" name="Rectangle 7"/>
          <p:cNvSpPr>
            <a:spLocks noChangeArrowheads="1"/>
          </p:cNvSpPr>
          <p:nvPr/>
        </p:nvSpPr>
        <p:spPr bwMode="auto">
          <a:xfrm>
            <a:off x="4641850" y="4292600"/>
            <a:ext cx="217488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1352" name="Rectangle 8"/>
          <p:cNvSpPr>
            <a:spLocks noChangeArrowheads="1"/>
          </p:cNvSpPr>
          <p:nvPr/>
        </p:nvSpPr>
        <p:spPr bwMode="auto">
          <a:xfrm>
            <a:off x="4641850" y="4725988"/>
            <a:ext cx="217488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1353" name="Rectangle 9"/>
          <p:cNvSpPr>
            <a:spLocks noChangeArrowheads="1"/>
          </p:cNvSpPr>
          <p:nvPr/>
        </p:nvSpPr>
        <p:spPr bwMode="auto">
          <a:xfrm>
            <a:off x="3417888" y="3860800"/>
            <a:ext cx="217487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1354" name="Rectangle 10"/>
          <p:cNvSpPr>
            <a:spLocks noChangeArrowheads="1"/>
          </p:cNvSpPr>
          <p:nvPr/>
        </p:nvSpPr>
        <p:spPr bwMode="auto">
          <a:xfrm>
            <a:off x="3419475" y="5443538"/>
            <a:ext cx="215900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1355" name="Rectangle 11"/>
          <p:cNvSpPr>
            <a:spLocks noChangeArrowheads="1"/>
          </p:cNvSpPr>
          <p:nvPr/>
        </p:nvSpPr>
        <p:spPr bwMode="auto">
          <a:xfrm>
            <a:off x="3419475" y="5876925"/>
            <a:ext cx="215900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1356" name="Rectangle 12"/>
          <p:cNvSpPr>
            <a:spLocks noChangeArrowheads="1"/>
          </p:cNvSpPr>
          <p:nvPr/>
        </p:nvSpPr>
        <p:spPr bwMode="auto">
          <a:xfrm>
            <a:off x="4643438" y="5300663"/>
            <a:ext cx="215900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1357" name="Rectangle 13"/>
          <p:cNvSpPr>
            <a:spLocks noChangeArrowheads="1"/>
          </p:cNvSpPr>
          <p:nvPr/>
        </p:nvSpPr>
        <p:spPr bwMode="auto">
          <a:xfrm>
            <a:off x="4643438" y="5732463"/>
            <a:ext cx="215900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1358" name="Rectangle 14"/>
          <p:cNvSpPr>
            <a:spLocks noChangeArrowheads="1"/>
          </p:cNvSpPr>
          <p:nvPr/>
        </p:nvSpPr>
        <p:spPr bwMode="auto">
          <a:xfrm>
            <a:off x="4643438" y="6164263"/>
            <a:ext cx="215900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1359" name="Line 15"/>
          <p:cNvSpPr>
            <a:spLocks noChangeShapeType="1"/>
          </p:cNvSpPr>
          <p:nvPr/>
        </p:nvSpPr>
        <p:spPr bwMode="auto">
          <a:xfrm>
            <a:off x="3635375" y="4005263"/>
            <a:ext cx="9366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1360" name="Line 16"/>
          <p:cNvSpPr>
            <a:spLocks noChangeShapeType="1"/>
          </p:cNvSpPr>
          <p:nvPr/>
        </p:nvSpPr>
        <p:spPr bwMode="auto">
          <a:xfrm>
            <a:off x="3635375" y="4005263"/>
            <a:ext cx="936625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1361" name="Line 17"/>
          <p:cNvSpPr>
            <a:spLocks noChangeShapeType="1"/>
          </p:cNvSpPr>
          <p:nvPr/>
        </p:nvSpPr>
        <p:spPr bwMode="auto">
          <a:xfrm>
            <a:off x="3635375" y="4005263"/>
            <a:ext cx="1008063" cy="86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1362" name="Line 18"/>
          <p:cNvSpPr>
            <a:spLocks noChangeShapeType="1"/>
          </p:cNvSpPr>
          <p:nvPr/>
        </p:nvSpPr>
        <p:spPr bwMode="auto">
          <a:xfrm>
            <a:off x="3635375" y="4437063"/>
            <a:ext cx="9366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1363" name="Line 19"/>
          <p:cNvSpPr>
            <a:spLocks noChangeShapeType="1"/>
          </p:cNvSpPr>
          <p:nvPr/>
        </p:nvSpPr>
        <p:spPr bwMode="auto">
          <a:xfrm flipV="1">
            <a:off x="3635375" y="4005263"/>
            <a:ext cx="936625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1364" name="Line 20"/>
          <p:cNvSpPr>
            <a:spLocks noChangeShapeType="1"/>
          </p:cNvSpPr>
          <p:nvPr/>
        </p:nvSpPr>
        <p:spPr bwMode="auto">
          <a:xfrm>
            <a:off x="3635375" y="4437063"/>
            <a:ext cx="936625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1365" name="Line 21"/>
          <p:cNvSpPr>
            <a:spLocks noChangeShapeType="1"/>
          </p:cNvSpPr>
          <p:nvPr/>
        </p:nvSpPr>
        <p:spPr bwMode="auto">
          <a:xfrm>
            <a:off x="3635375" y="4868863"/>
            <a:ext cx="9366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1366" name="Line 22"/>
          <p:cNvSpPr>
            <a:spLocks noChangeShapeType="1"/>
          </p:cNvSpPr>
          <p:nvPr/>
        </p:nvSpPr>
        <p:spPr bwMode="auto">
          <a:xfrm flipV="1">
            <a:off x="3635375" y="4437063"/>
            <a:ext cx="936625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1367" name="Line 23"/>
          <p:cNvSpPr>
            <a:spLocks noChangeShapeType="1"/>
          </p:cNvSpPr>
          <p:nvPr/>
        </p:nvSpPr>
        <p:spPr bwMode="auto">
          <a:xfrm flipV="1">
            <a:off x="3635375" y="4005263"/>
            <a:ext cx="936625" cy="86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1368" name="Line 24"/>
          <p:cNvSpPr>
            <a:spLocks noChangeShapeType="1"/>
          </p:cNvSpPr>
          <p:nvPr/>
        </p:nvSpPr>
        <p:spPr bwMode="auto">
          <a:xfrm flipV="1">
            <a:off x="3635375" y="5445125"/>
            <a:ext cx="936625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1369" name="Line 25"/>
          <p:cNvSpPr>
            <a:spLocks noChangeShapeType="1"/>
          </p:cNvSpPr>
          <p:nvPr/>
        </p:nvSpPr>
        <p:spPr bwMode="auto">
          <a:xfrm>
            <a:off x="3635375" y="5589588"/>
            <a:ext cx="1008063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1370" name="Line 26"/>
          <p:cNvSpPr>
            <a:spLocks noChangeShapeType="1"/>
          </p:cNvSpPr>
          <p:nvPr/>
        </p:nvSpPr>
        <p:spPr bwMode="auto">
          <a:xfrm>
            <a:off x="3635375" y="5589588"/>
            <a:ext cx="936625" cy="7191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1371" name="Line 27"/>
          <p:cNvSpPr>
            <a:spLocks noChangeShapeType="1"/>
          </p:cNvSpPr>
          <p:nvPr/>
        </p:nvSpPr>
        <p:spPr bwMode="auto">
          <a:xfrm flipV="1">
            <a:off x="3635375" y="5445125"/>
            <a:ext cx="936625" cy="5762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1372" name="Line 28"/>
          <p:cNvSpPr>
            <a:spLocks noChangeShapeType="1"/>
          </p:cNvSpPr>
          <p:nvPr/>
        </p:nvSpPr>
        <p:spPr bwMode="auto">
          <a:xfrm flipV="1">
            <a:off x="3635375" y="5876925"/>
            <a:ext cx="936625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1373" name="Line 29"/>
          <p:cNvSpPr>
            <a:spLocks noChangeShapeType="1"/>
          </p:cNvSpPr>
          <p:nvPr/>
        </p:nvSpPr>
        <p:spPr bwMode="auto">
          <a:xfrm>
            <a:off x="3635375" y="6021388"/>
            <a:ext cx="936625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1374" name="Text Box 30"/>
          <p:cNvSpPr txBox="1">
            <a:spLocks noChangeArrowheads="1"/>
          </p:cNvSpPr>
          <p:nvPr/>
        </p:nvSpPr>
        <p:spPr bwMode="auto">
          <a:xfrm>
            <a:off x="4984750" y="3803650"/>
            <a:ext cx="309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1</a:t>
            </a:r>
          </a:p>
        </p:txBody>
      </p:sp>
      <p:sp>
        <p:nvSpPr>
          <p:cNvPr id="441375" name="Text Box 31"/>
          <p:cNvSpPr txBox="1">
            <a:spLocks noChangeArrowheads="1"/>
          </p:cNvSpPr>
          <p:nvPr/>
        </p:nvSpPr>
        <p:spPr bwMode="auto">
          <a:xfrm>
            <a:off x="5003800" y="4221163"/>
            <a:ext cx="3095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1</a:t>
            </a:r>
          </a:p>
        </p:txBody>
      </p:sp>
      <p:sp>
        <p:nvSpPr>
          <p:cNvPr id="441376" name="Text Box 32"/>
          <p:cNvSpPr txBox="1">
            <a:spLocks noChangeArrowheads="1"/>
          </p:cNvSpPr>
          <p:nvPr/>
        </p:nvSpPr>
        <p:spPr bwMode="auto">
          <a:xfrm>
            <a:off x="5003800" y="4652963"/>
            <a:ext cx="3095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1</a:t>
            </a:r>
          </a:p>
        </p:txBody>
      </p:sp>
      <p:sp>
        <p:nvSpPr>
          <p:cNvPr id="441377" name="Text Box 33"/>
          <p:cNvSpPr txBox="1">
            <a:spLocks noChangeArrowheads="1"/>
          </p:cNvSpPr>
          <p:nvPr/>
        </p:nvSpPr>
        <p:spPr bwMode="auto">
          <a:xfrm>
            <a:off x="5003800" y="5229225"/>
            <a:ext cx="309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1</a:t>
            </a:r>
          </a:p>
        </p:txBody>
      </p:sp>
      <p:sp>
        <p:nvSpPr>
          <p:cNvPr id="441378" name="Text Box 34"/>
          <p:cNvSpPr txBox="1">
            <a:spLocks noChangeArrowheads="1"/>
          </p:cNvSpPr>
          <p:nvPr/>
        </p:nvSpPr>
        <p:spPr bwMode="auto">
          <a:xfrm>
            <a:off x="5003800" y="5661025"/>
            <a:ext cx="309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1</a:t>
            </a:r>
          </a:p>
        </p:txBody>
      </p:sp>
      <p:sp>
        <p:nvSpPr>
          <p:cNvPr id="441379" name="Text Box 35"/>
          <p:cNvSpPr txBox="1">
            <a:spLocks noChangeArrowheads="1"/>
          </p:cNvSpPr>
          <p:nvPr/>
        </p:nvSpPr>
        <p:spPr bwMode="auto">
          <a:xfrm>
            <a:off x="5003800" y="6092825"/>
            <a:ext cx="309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HITS and the TKC effect</a:t>
            </a:r>
          </a:p>
        </p:txBody>
      </p:sp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HITS algorithm favors the most </a:t>
            </a:r>
            <a:r>
              <a:rPr lang="en-US">
                <a:solidFill>
                  <a:srgbClr val="FF6600"/>
                </a:solidFill>
              </a:rPr>
              <a:t>dense community</a:t>
            </a:r>
            <a:r>
              <a:rPr lang="en-US"/>
              <a:t> of hubs and authorities</a:t>
            </a:r>
          </a:p>
          <a:p>
            <a:pPr lvl="1"/>
            <a:r>
              <a:rPr lang="en-US"/>
              <a:t>Tightly Knit Community (TKC) effect</a:t>
            </a:r>
          </a:p>
        </p:txBody>
      </p:sp>
      <p:sp>
        <p:nvSpPr>
          <p:cNvPr id="442372" name="Rectangle 4"/>
          <p:cNvSpPr>
            <a:spLocks noChangeArrowheads="1"/>
          </p:cNvSpPr>
          <p:nvPr/>
        </p:nvSpPr>
        <p:spPr bwMode="auto">
          <a:xfrm>
            <a:off x="3417888" y="4292600"/>
            <a:ext cx="217487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2373" name="Rectangle 5"/>
          <p:cNvSpPr>
            <a:spLocks noChangeArrowheads="1"/>
          </p:cNvSpPr>
          <p:nvPr/>
        </p:nvSpPr>
        <p:spPr bwMode="auto">
          <a:xfrm>
            <a:off x="3417888" y="4725988"/>
            <a:ext cx="217487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2374" name="Rectangle 6"/>
          <p:cNvSpPr>
            <a:spLocks noChangeArrowheads="1"/>
          </p:cNvSpPr>
          <p:nvPr/>
        </p:nvSpPr>
        <p:spPr bwMode="auto">
          <a:xfrm>
            <a:off x="4641850" y="3860800"/>
            <a:ext cx="217488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2375" name="Rectangle 7"/>
          <p:cNvSpPr>
            <a:spLocks noChangeArrowheads="1"/>
          </p:cNvSpPr>
          <p:nvPr/>
        </p:nvSpPr>
        <p:spPr bwMode="auto">
          <a:xfrm>
            <a:off x="4641850" y="4292600"/>
            <a:ext cx="217488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2376" name="Rectangle 8"/>
          <p:cNvSpPr>
            <a:spLocks noChangeArrowheads="1"/>
          </p:cNvSpPr>
          <p:nvPr/>
        </p:nvSpPr>
        <p:spPr bwMode="auto">
          <a:xfrm>
            <a:off x="4641850" y="4725988"/>
            <a:ext cx="217488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2377" name="Rectangle 9"/>
          <p:cNvSpPr>
            <a:spLocks noChangeArrowheads="1"/>
          </p:cNvSpPr>
          <p:nvPr/>
        </p:nvSpPr>
        <p:spPr bwMode="auto">
          <a:xfrm>
            <a:off x="3417888" y="3860800"/>
            <a:ext cx="217487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2378" name="Rectangle 10"/>
          <p:cNvSpPr>
            <a:spLocks noChangeArrowheads="1"/>
          </p:cNvSpPr>
          <p:nvPr/>
        </p:nvSpPr>
        <p:spPr bwMode="auto">
          <a:xfrm>
            <a:off x="3419475" y="5443538"/>
            <a:ext cx="215900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2379" name="Rectangle 11"/>
          <p:cNvSpPr>
            <a:spLocks noChangeArrowheads="1"/>
          </p:cNvSpPr>
          <p:nvPr/>
        </p:nvSpPr>
        <p:spPr bwMode="auto">
          <a:xfrm>
            <a:off x="3419475" y="5876925"/>
            <a:ext cx="215900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2380" name="Rectangle 12"/>
          <p:cNvSpPr>
            <a:spLocks noChangeArrowheads="1"/>
          </p:cNvSpPr>
          <p:nvPr/>
        </p:nvSpPr>
        <p:spPr bwMode="auto">
          <a:xfrm>
            <a:off x="4643438" y="5300663"/>
            <a:ext cx="215900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2381" name="Rectangle 13"/>
          <p:cNvSpPr>
            <a:spLocks noChangeArrowheads="1"/>
          </p:cNvSpPr>
          <p:nvPr/>
        </p:nvSpPr>
        <p:spPr bwMode="auto">
          <a:xfrm>
            <a:off x="4643438" y="5732463"/>
            <a:ext cx="215900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2382" name="Rectangle 14"/>
          <p:cNvSpPr>
            <a:spLocks noChangeArrowheads="1"/>
          </p:cNvSpPr>
          <p:nvPr/>
        </p:nvSpPr>
        <p:spPr bwMode="auto">
          <a:xfrm>
            <a:off x="4643438" y="6164263"/>
            <a:ext cx="215900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2383" name="Line 15"/>
          <p:cNvSpPr>
            <a:spLocks noChangeShapeType="1"/>
          </p:cNvSpPr>
          <p:nvPr/>
        </p:nvSpPr>
        <p:spPr bwMode="auto">
          <a:xfrm>
            <a:off x="3635375" y="4005263"/>
            <a:ext cx="9366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2384" name="Line 16"/>
          <p:cNvSpPr>
            <a:spLocks noChangeShapeType="1"/>
          </p:cNvSpPr>
          <p:nvPr/>
        </p:nvSpPr>
        <p:spPr bwMode="auto">
          <a:xfrm>
            <a:off x="3635375" y="4005263"/>
            <a:ext cx="936625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2385" name="Line 17"/>
          <p:cNvSpPr>
            <a:spLocks noChangeShapeType="1"/>
          </p:cNvSpPr>
          <p:nvPr/>
        </p:nvSpPr>
        <p:spPr bwMode="auto">
          <a:xfrm>
            <a:off x="3635375" y="4005263"/>
            <a:ext cx="1008063" cy="86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2386" name="Line 18"/>
          <p:cNvSpPr>
            <a:spLocks noChangeShapeType="1"/>
          </p:cNvSpPr>
          <p:nvPr/>
        </p:nvSpPr>
        <p:spPr bwMode="auto">
          <a:xfrm>
            <a:off x="3635375" y="4437063"/>
            <a:ext cx="9366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2387" name="Line 19"/>
          <p:cNvSpPr>
            <a:spLocks noChangeShapeType="1"/>
          </p:cNvSpPr>
          <p:nvPr/>
        </p:nvSpPr>
        <p:spPr bwMode="auto">
          <a:xfrm flipV="1">
            <a:off x="3635375" y="4005263"/>
            <a:ext cx="936625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2388" name="Line 20"/>
          <p:cNvSpPr>
            <a:spLocks noChangeShapeType="1"/>
          </p:cNvSpPr>
          <p:nvPr/>
        </p:nvSpPr>
        <p:spPr bwMode="auto">
          <a:xfrm>
            <a:off x="3635375" y="4437063"/>
            <a:ext cx="936625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2389" name="Line 21"/>
          <p:cNvSpPr>
            <a:spLocks noChangeShapeType="1"/>
          </p:cNvSpPr>
          <p:nvPr/>
        </p:nvSpPr>
        <p:spPr bwMode="auto">
          <a:xfrm>
            <a:off x="3635375" y="4868863"/>
            <a:ext cx="9366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2390" name="Line 22"/>
          <p:cNvSpPr>
            <a:spLocks noChangeShapeType="1"/>
          </p:cNvSpPr>
          <p:nvPr/>
        </p:nvSpPr>
        <p:spPr bwMode="auto">
          <a:xfrm flipV="1">
            <a:off x="3635375" y="4437063"/>
            <a:ext cx="936625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2391" name="Line 23"/>
          <p:cNvSpPr>
            <a:spLocks noChangeShapeType="1"/>
          </p:cNvSpPr>
          <p:nvPr/>
        </p:nvSpPr>
        <p:spPr bwMode="auto">
          <a:xfrm flipV="1">
            <a:off x="3635375" y="4005263"/>
            <a:ext cx="936625" cy="86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2392" name="Line 24"/>
          <p:cNvSpPr>
            <a:spLocks noChangeShapeType="1"/>
          </p:cNvSpPr>
          <p:nvPr/>
        </p:nvSpPr>
        <p:spPr bwMode="auto">
          <a:xfrm flipV="1">
            <a:off x="3635375" y="5445125"/>
            <a:ext cx="936625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2393" name="Line 25"/>
          <p:cNvSpPr>
            <a:spLocks noChangeShapeType="1"/>
          </p:cNvSpPr>
          <p:nvPr/>
        </p:nvSpPr>
        <p:spPr bwMode="auto">
          <a:xfrm>
            <a:off x="3635375" y="5589588"/>
            <a:ext cx="1008063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2394" name="Line 26"/>
          <p:cNvSpPr>
            <a:spLocks noChangeShapeType="1"/>
          </p:cNvSpPr>
          <p:nvPr/>
        </p:nvSpPr>
        <p:spPr bwMode="auto">
          <a:xfrm>
            <a:off x="3635375" y="5589588"/>
            <a:ext cx="936625" cy="7191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2395" name="Line 27"/>
          <p:cNvSpPr>
            <a:spLocks noChangeShapeType="1"/>
          </p:cNvSpPr>
          <p:nvPr/>
        </p:nvSpPr>
        <p:spPr bwMode="auto">
          <a:xfrm flipV="1">
            <a:off x="3635375" y="5445125"/>
            <a:ext cx="936625" cy="5762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2396" name="Line 28"/>
          <p:cNvSpPr>
            <a:spLocks noChangeShapeType="1"/>
          </p:cNvSpPr>
          <p:nvPr/>
        </p:nvSpPr>
        <p:spPr bwMode="auto">
          <a:xfrm flipV="1">
            <a:off x="3635375" y="5876925"/>
            <a:ext cx="936625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2397" name="Line 29"/>
          <p:cNvSpPr>
            <a:spLocks noChangeShapeType="1"/>
          </p:cNvSpPr>
          <p:nvPr/>
        </p:nvSpPr>
        <p:spPr bwMode="auto">
          <a:xfrm>
            <a:off x="3635375" y="6021388"/>
            <a:ext cx="936625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2398" name="Text Box 30"/>
          <p:cNvSpPr txBox="1">
            <a:spLocks noChangeArrowheads="1"/>
          </p:cNvSpPr>
          <p:nvPr/>
        </p:nvSpPr>
        <p:spPr bwMode="auto">
          <a:xfrm>
            <a:off x="2987675" y="3789363"/>
            <a:ext cx="3095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3</a:t>
            </a:r>
          </a:p>
        </p:txBody>
      </p:sp>
      <p:sp>
        <p:nvSpPr>
          <p:cNvPr id="442399" name="Text Box 31"/>
          <p:cNvSpPr txBox="1">
            <a:spLocks noChangeArrowheads="1"/>
          </p:cNvSpPr>
          <p:nvPr/>
        </p:nvSpPr>
        <p:spPr bwMode="auto">
          <a:xfrm>
            <a:off x="2987675" y="4221163"/>
            <a:ext cx="3095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3</a:t>
            </a:r>
          </a:p>
        </p:txBody>
      </p:sp>
      <p:sp>
        <p:nvSpPr>
          <p:cNvPr id="442400" name="Text Box 32"/>
          <p:cNvSpPr txBox="1">
            <a:spLocks noChangeArrowheads="1"/>
          </p:cNvSpPr>
          <p:nvPr/>
        </p:nvSpPr>
        <p:spPr bwMode="auto">
          <a:xfrm>
            <a:off x="2987675" y="4652963"/>
            <a:ext cx="3095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3</a:t>
            </a:r>
          </a:p>
        </p:txBody>
      </p:sp>
      <p:sp>
        <p:nvSpPr>
          <p:cNvPr id="442401" name="Text Box 33"/>
          <p:cNvSpPr txBox="1">
            <a:spLocks noChangeArrowheads="1"/>
          </p:cNvSpPr>
          <p:nvPr/>
        </p:nvSpPr>
        <p:spPr bwMode="auto">
          <a:xfrm>
            <a:off x="2987675" y="5373688"/>
            <a:ext cx="3095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3</a:t>
            </a:r>
          </a:p>
        </p:txBody>
      </p:sp>
      <p:sp>
        <p:nvSpPr>
          <p:cNvPr id="442402" name="Text Box 34"/>
          <p:cNvSpPr txBox="1">
            <a:spLocks noChangeArrowheads="1"/>
          </p:cNvSpPr>
          <p:nvPr/>
        </p:nvSpPr>
        <p:spPr bwMode="auto">
          <a:xfrm>
            <a:off x="2987675" y="5805488"/>
            <a:ext cx="3095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HITS and the TKC effect</a:t>
            </a:r>
          </a:p>
        </p:txBody>
      </p:sp>
      <p:sp>
        <p:nvSpPr>
          <p:cNvPr id="443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HITS algorithm favors the most </a:t>
            </a:r>
            <a:r>
              <a:rPr lang="en-US">
                <a:solidFill>
                  <a:srgbClr val="FF6600"/>
                </a:solidFill>
              </a:rPr>
              <a:t>dense community</a:t>
            </a:r>
            <a:r>
              <a:rPr lang="en-US"/>
              <a:t> of hubs and authorities</a:t>
            </a:r>
          </a:p>
          <a:p>
            <a:pPr lvl="1"/>
            <a:r>
              <a:rPr lang="en-US"/>
              <a:t>Tightly Knit Community (TKC) effect</a:t>
            </a:r>
          </a:p>
        </p:txBody>
      </p:sp>
      <p:sp>
        <p:nvSpPr>
          <p:cNvPr id="443396" name="Rectangle 4"/>
          <p:cNvSpPr>
            <a:spLocks noChangeArrowheads="1"/>
          </p:cNvSpPr>
          <p:nvPr/>
        </p:nvSpPr>
        <p:spPr bwMode="auto">
          <a:xfrm>
            <a:off x="3417888" y="4292600"/>
            <a:ext cx="217487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3397" name="Rectangle 5"/>
          <p:cNvSpPr>
            <a:spLocks noChangeArrowheads="1"/>
          </p:cNvSpPr>
          <p:nvPr/>
        </p:nvSpPr>
        <p:spPr bwMode="auto">
          <a:xfrm>
            <a:off x="3417888" y="4725988"/>
            <a:ext cx="217487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3398" name="Rectangle 6"/>
          <p:cNvSpPr>
            <a:spLocks noChangeArrowheads="1"/>
          </p:cNvSpPr>
          <p:nvPr/>
        </p:nvSpPr>
        <p:spPr bwMode="auto">
          <a:xfrm>
            <a:off x="4641850" y="3860800"/>
            <a:ext cx="217488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3399" name="Rectangle 7"/>
          <p:cNvSpPr>
            <a:spLocks noChangeArrowheads="1"/>
          </p:cNvSpPr>
          <p:nvPr/>
        </p:nvSpPr>
        <p:spPr bwMode="auto">
          <a:xfrm>
            <a:off x="4641850" y="4292600"/>
            <a:ext cx="217488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3400" name="Rectangle 8"/>
          <p:cNvSpPr>
            <a:spLocks noChangeArrowheads="1"/>
          </p:cNvSpPr>
          <p:nvPr/>
        </p:nvSpPr>
        <p:spPr bwMode="auto">
          <a:xfrm>
            <a:off x="4641850" y="4725988"/>
            <a:ext cx="217488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3401" name="Rectangle 9"/>
          <p:cNvSpPr>
            <a:spLocks noChangeArrowheads="1"/>
          </p:cNvSpPr>
          <p:nvPr/>
        </p:nvSpPr>
        <p:spPr bwMode="auto">
          <a:xfrm>
            <a:off x="3417888" y="3860800"/>
            <a:ext cx="217487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3402" name="Rectangle 10"/>
          <p:cNvSpPr>
            <a:spLocks noChangeArrowheads="1"/>
          </p:cNvSpPr>
          <p:nvPr/>
        </p:nvSpPr>
        <p:spPr bwMode="auto">
          <a:xfrm>
            <a:off x="3419475" y="5443538"/>
            <a:ext cx="215900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3403" name="Rectangle 11"/>
          <p:cNvSpPr>
            <a:spLocks noChangeArrowheads="1"/>
          </p:cNvSpPr>
          <p:nvPr/>
        </p:nvSpPr>
        <p:spPr bwMode="auto">
          <a:xfrm>
            <a:off x="3419475" y="5876925"/>
            <a:ext cx="215900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3404" name="Rectangle 12"/>
          <p:cNvSpPr>
            <a:spLocks noChangeArrowheads="1"/>
          </p:cNvSpPr>
          <p:nvPr/>
        </p:nvSpPr>
        <p:spPr bwMode="auto">
          <a:xfrm>
            <a:off x="4643438" y="5300663"/>
            <a:ext cx="215900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3405" name="Rectangle 13"/>
          <p:cNvSpPr>
            <a:spLocks noChangeArrowheads="1"/>
          </p:cNvSpPr>
          <p:nvPr/>
        </p:nvSpPr>
        <p:spPr bwMode="auto">
          <a:xfrm>
            <a:off x="4643438" y="5732463"/>
            <a:ext cx="215900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3406" name="Rectangle 14"/>
          <p:cNvSpPr>
            <a:spLocks noChangeArrowheads="1"/>
          </p:cNvSpPr>
          <p:nvPr/>
        </p:nvSpPr>
        <p:spPr bwMode="auto">
          <a:xfrm>
            <a:off x="4643438" y="6164263"/>
            <a:ext cx="215900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3407" name="Line 15"/>
          <p:cNvSpPr>
            <a:spLocks noChangeShapeType="1"/>
          </p:cNvSpPr>
          <p:nvPr/>
        </p:nvSpPr>
        <p:spPr bwMode="auto">
          <a:xfrm>
            <a:off x="3635375" y="4005263"/>
            <a:ext cx="9366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3408" name="Line 16"/>
          <p:cNvSpPr>
            <a:spLocks noChangeShapeType="1"/>
          </p:cNvSpPr>
          <p:nvPr/>
        </p:nvSpPr>
        <p:spPr bwMode="auto">
          <a:xfrm>
            <a:off x="3635375" y="4005263"/>
            <a:ext cx="936625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3409" name="Line 17"/>
          <p:cNvSpPr>
            <a:spLocks noChangeShapeType="1"/>
          </p:cNvSpPr>
          <p:nvPr/>
        </p:nvSpPr>
        <p:spPr bwMode="auto">
          <a:xfrm>
            <a:off x="3635375" y="4005263"/>
            <a:ext cx="1008063" cy="86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3410" name="Line 18"/>
          <p:cNvSpPr>
            <a:spLocks noChangeShapeType="1"/>
          </p:cNvSpPr>
          <p:nvPr/>
        </p:nvSpPr>
        <p:spPr bwMode="auto">
          <a:xfrm>
            <a:off x="3635375" y="4437063"/>
            <a:ext cx="9366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3411" name="Line 19"/>
          <p:cNvSpPr>
            <a:spLocks noChangeShapeType="1"/>
          </p:cNvSpPr>
          <p:nvPr/>
        </p:nvSpPr>
        <p:spPr bwMode="auto">
          <a:xfrm flipV="1">
            <a:off x="3635375" y="4005263"/>
            <a:ext cx="936625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3412" name="Line 20"/>
          <p:cNvSpPr>
            <a:spLocks noChangeShapeType="1"/>
          </p:cNvSpPr>
          <p:nvPr/>
        </p:nvSpPr>
        <p:spPr bwMode="auto">
          <a:xfrm>
            <a:off x="3635375" y="4437063"/>
            <a:ext cx="936625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3413" name="Line 21"/>
          <p:cNvSpPr>
            <a:spLocks noChangeShapeType="1"/>
          </p:cNvSpPr>
          <p:nvPr/>
        </p:nvSpPr>
        <p:spPr bwMode="auto">
          <a:xfrm>
            <a:off x="3635375" y="4868863"/>
            <a:ext cx="9366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3414" name="Line 22"/>
          <p:cNvSpPr>
            <a:spLocks noChangeShapeType="1"/>
          </p:cNvSpPr>
          <p:nvPr/>
        </p:nvSpPr>
        <p:spPr bwMode="auto">
          <a:xfrm flipV="1">
            <a:off x="3635375" y="4437063"/>
            <a:ext cx="936625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3415" name="Line 23"/>
          <p:cNvSpPr>
            <a:spLocks noChangeShapeType="1"/>
          </p:cNvSpPr>
          <p:nvPr/>
        </p:nvSpPr>
        <p:spPr bwMode="auto">
          <a:xfrm flipV="1">
            <a:off x="3635375" y="4005263"/>
            <a:ext cx="936625" cy="86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3416" name="Line 24"/>
          <p:cNvSpPr>
            <a:spLocks noChangeShapeType="1"/>
          </p:cNvSpPr>
          <p:nvPr/>
        </p:nvSpPr>
        <p:spPr bwMode="auto">
          <a:xfrm flipV="1">
            <a:off x="3635375" y="5445125"/>
            <a:ext cx="936625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3417" name="Line 25"/>
          <p:cNvSpPr>
            <a:spLocks noChangeShapeType="1"/>
          </p:cNvSpPr>
          <p:nvPr/>
        </p:nvSpPr>
        <p:spPr bwMode="auto">
          <a:xfrm>
            <a:off x="3635375" y="5589588"/>
            <a:ext cx="1008063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3418" name="Line 26"/>
          <p:cNvSpPr>
            <a:spLocks noChangeShapeType="1"/>
          </p:cNvSpPr>
          <p:nvPr/>
        </p:nvSpPr>
        <p:spPr bwMode="auto">
          <a:xfrm>
            <a:off x="3635375" y="5589588"/>
            <a:ext cx="936625" cy="7191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3419" name="Line 27"/>
          <p:cNvSpPr>
            <a:spLocks noChangeShapeType="1"/>
          </p:cNvSpPr>
          <p:nvPr/>
        </p:nvSpPr>
        <p:spPr bwMode="auto">
          <a:xfrm flipV="1">
            <a:off x="3635375" y="5445125"/>
            <a:ext cx="936625" cy="5762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3420" name="Line 28"/>
          <p:cNvSpPr>
            <a:spLocks noChangeShapeType="1"/>
          </p:cNvSpPr>
          <p:nvPr/>
        </p:nvSpPr>
        <p:spPr bwMode="auto">
          <a:xfrm flipV="1">
            <a:off x="3635375" y="5876925"/>
            <a:ext cx="936625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3421" name="Line 29"/>
          <p:cNvSpPr>
            <a:spLocks noChangeShapeType="1"/>
          </p:cNvSpPr>
          <p:nvPr/>
        </p:nvSpPr>
        <p:spPr bwMode="auto">
          <a:xfrm>
            <a:off x="3635375" y="6021388"/>
            <a:ext cx="936625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3422" name="Text Box 30"/>
          <p:cNvSpPr txBox="1">
            <a:spLocks noChangeArrowheads="1"/>
          </p:cNvSpPr>
          <p:nvPr/>
        </p:nvSpPr>
        <p:spPr bwMode="auto">
          <a:xfrm>
            <a:off x="4984750" y="3803650"/>
            <a:ext cx="3921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3</a:t>
            </a:r>
            <a:r>
              <a:rPr lang="en-US" baseline="30000">
                <a:latin typeface="Tahoma" pitchFamily="34" charset="0"/>
              </a:rPr>
              <a:t>2</a:t>
            </a:r>
            <a:endParaRPr lang="en-US">
              <a:latin typeface="Tahoma" pitchFamily="34" charset="0"/>
            </a:endParaRPr>
          </a:p>
        </p:txBody>
      </p:sp>
      <p:sp>
        <p:nvSpPr>
          <p:cNvPr id="443423" name="Text Box 31"/>
          <p:cNvSpPr txBox="1">
            <a:spLocks noChangeArrowheads="1"/>
          </p:cNvSpPr>
          <p:nvPr/>
        </p:nvSpPr>
        <p:spPr bwMode="auto">
          <a:xfrm>
            <a:off x="5003800" y="4221163"/>
            <a:ext cx="3921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3</a:t>
            </a:r>
            <a:r>
              <a:rPr lang="en-US" baseline="30000">
                <a:latin typeface="Tahoma" pitchFamily="34" charset="0"/>
              </a:rPr>
              <a:t>2</a:t>
            </a:r>
            <a:endParaRPr lang="en-US">
              <a:latin typeface="Tahoma" pitchFamily="34" charset="0"/>
            </a:endParaRPr>
          </a:p>
        </p:txBody>
      </p:sp>
      <p:sp>
        <p:nvSpPr>
          <p:cNvPr id="443424" name="Text Box 32"/>
          <p:cNvSpPr txBox="1">
            <a:spLocks noChangeArrowheads="1"/>
          </p:cNvSpPr>
          <p:nvPr/>
        </p:nvSpPr>
        <p:spPr bwMode="auto">
          <a:xfrm>
            <a:off x="5003800" y="4652963"/>
            <a:ext cx="3921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3</a:t>
            </a:r>
            <a:r>
              <a:rPr lang="en-US" baseline="30000">
                <a:latin typeface="Tahoma" pitchFamily="34" charset="0"/>
              </a:rPr>
              <a:t>2</a:t>
            </a:r>
            <a:endParaRPr lang="en-US">
              <a:latin typeface="Tahoma" pitchFamily="34" charset="0"/>
            </a:endParaRPr>
          </a:p>
        </p:txBody>
      </p:sp>
      <p:sp>
        <p:nvSpPr>
          <p:cNvPr id="443425" name="Text Box 33"/>
          <p:cNvSpPr txBox="1">
            <a:spLocks noChangeArrowheads="1"/>
          </p:cNvSpPr>
          <p:nvPr/>
        </p:nvSpPr>
        <p:spPr bwMode="auto">
          <a:xfrm>
            <a:off x="5003800" y="522922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3</a:t>
            </a:r>
            <a:r>
              <a:rPr lang="en-US">
                <a:latin typeface="Tahoma" pitchFamily="34" charset="0"/>
                <a:cs typeface="Tahoma" pitchFamily="34" charset="0"/>
              </a:rPr>
              <a:t>∙2</a:t>
            </a:r>
          </a:p>
        </p:txBody>
      </p:sp>
      <p:sp>
        <p:nvSpPr>
          <p:cNvPr id="443426" name="Text Box 34"/>
          <p:cNvSpPr txBox="1">
            <a:spLocks noChangeArrowheads="1"/>
          </p:cNvSpPr>
          <p:nvPr/>
        </p:nvSpPr>
        <p:spPr bwMode="auto">
          <a:xfrm>
            <a:off x="5003800" y="566102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3∙2</a:t>
            </a:r>
          </a:p>
        </p:txBody>
      </p:sp>
      <p:sp>
        <p:nvSpPr>
          <p:cNvPr id="443427" name="Text Box 35"/>
          <p:cNvSpPr txBox="1">
            <a:spLocks noChangeArrowheads="1"/>
          </p:cNvSpPr>
          <p:nvPr/>
        </p:nvSpPr>
        <p:spPr bwMode="auto">
          <a:xfrm>
            <a:off x="5003800" y="609282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3∙2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HITS and the TKC effect</a:t>
            </a:r>
          </a:p>
        </p:txBody>
      </p:sp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HITS algorithm favors the most </a:t>
            </a:r>
            <a:r>
              <a:rPr lang="en-US">
                <a:solidFill>
                  <a:srgbClr val="FF6600"/>
                </a:solidFill>
              </a:rPr>
              <a:t>dense community</a:t>
            </a:r>
            <a:r>
              <a:rPr lang="en-US"/>
              <a:t> of hubs and authorities</a:t>
            </a:r>
          </a:p>
          <a:p>
            <a:pPr lvl="1"/>
            <a:r>
              <a:rPr lang="en-US"/>
              <a:t>Tightly Knit Community (TKC) effect</a:t>
            </a:r>
          </a:p>
        </p:txBody>
      </p:sp>
      <p:sp>
        <p:nvSpPr>
          <p:cNvPr id="444420" name="Rectangle 4"/>
          <p:cNvSpPr>
            <a:spLocks noChangeArrowheads="1"/>
          </p:cNvSpPr>
          <p:nvPr/>
        </p:nvSpPr>
        <p:spPr bwMode="auto">
          <a:xfrm>
            <a:off x="3417888" y="4292600"/>
            <a:ext cx="217487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1" name="Rectangle 5"/>
          <p:cNvSpPr>
            <a:spLocks noChangeArrowheads="1"/>
          </p:cNvSpPr>
          <p:nvPr/>
        </p:nvSpPr>
        <p:spPr bwMode="auto">
          <a:xfrm>
            <a:off x="3417888" y="4725988"/>
            <a:ext cx="217487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2" name="Rectangle 6"/>
          <p:cNvSpPr>
            <a:spLocks noChangeArrowheads="1"/>
          </p:cNvSpPr>
          <p:nvPr/>
        </p:nvSpPr>
        <p:spPr bwMode="auto">
          <a:xfrm>
            <a:off x="4641850" y="3860800"/>
            <a:ext cx="217488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3" name="Rectangle 7"/>
          <p:cNvSpPr>
            <a:spLocks noChangeArrowheads="1"/>
          </p:cNvSpPr>
          <p:nvPr/>
        </p:nvSpPr>
        <p:spPr bwMode="auto">
          <a:xfrm>
            <a:off x="4641850" y="4292600"/>
            <a:ext cx="217488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4" name="Rectangle 8"/>
          <p:cNvSpPr>
            <a:spLocks noChangeArrowheads="1"/>
          </p:cNvSpPr>
          <p:nvPr/>
        </p:nvSpPr>
        <p:spPr bwMode="auto">
          <a:xfrm>
            <a:off x="4641850" y="4725988"/>
            <a:ext cx="217488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5" name="Rectangle 9"/>
          <p:cNvSpPr>
            <a:spLocks noChangeArrowheads="1"/>
          </p:cNvSpPr>
          <p:nvPr/>
        </p:nvSpPr>
        <p:spPr bwMode="auto">
          <a:xfrm>
            <a:off x="3417888" y="3860800"/>
            <a:ext cx="217487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6" name="Rectangle 10"/>
          <p:cNvSpPr>
            <a:spLocks noChangeArrowheads="1"/>
          </p:cNvSpPr>
          <p:nvPr/>
        </p:nvSpPr>
        <p:spPr bwMode="auto">
          <a:xfrm>
            <a:off x="3419475" y="5443538"/>
            <a:ext cx="215900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7" name="Rectangle 11"/>
          <p:cNvSpPr>
            <a:spLocks noChangeArrowheads="1"/>
          </p:cNvSpPr>
          <p:nvPr/>
        </p:nvSpPr>
        <p:spPr bwMode="auto">
          <a:xfrm>
            <a:off x="3419475" y="5876925"/>
            <a:ext cx="215900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8" name="Rectangle 12"/>
          <p:cNvSpPr>
            <a:spLocks noChangeArrowheads="1"/>
          </p:cNvSpPr>
          <p:nvPr/>
        </p:nvSpPr>
        <p:spPr bwMode="auto">
          <a:xfrm>
            <a:off x="4643438" y="5300663"/>
            <a:ext cx="215900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9" name="Rectangle 13"/>
          <p:cNvSpPr>
            <a:spLocks noChangeArrowheads="1"/>
          </p:cNvSpPr>
          <p:nvPr/>
        </p:nvSpPr>
        <p:spPr bwMode="auto">
          <a:xfrm>
            <a:off x="4643438" y="5732463"/>
            <a:ext cx="215900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30" name="Rectangle 14"/>
          <p:cNvSpPr>
            <a:spLocks noChangeArrowheads="1"/>
          </p:cNvSpPr>
          <p:nvPr/>
        </p:nvSpPr>
        <p:spPr bwMode="auto">
          <a:xfrm>
            <a:off x="4643438" y="6164263"/>
            <a:ext cx="215900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31" name="Line 15"/>
          <p:cNvSpPr>
            <a:spLocks noChangeShapeType="1"/>
          </p:cNvSpPr>
          <p:nvPr/>
        </p:nvSpPr>
        <p:spPr bwMode="auto">
          <a:xfrm>
            <a:off x="3635375" y="4005263"/>
            <a:ext cx="9366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4432" name="Line 16"/>
          <p:cNvSpPr>
            <a:spLocks noChangeShapeType="1"/>
          </p:cNvSpPr>
          <p:nvPr/>
        </p:nvSpPr>
        <p:spPr bwMode="auto">
          <a:xfrm>
            <a:off x="3635375" y="4005263"/>
            <a:ext cx="936625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4433" name="Line 17"/>
          <p:cNvSpPr>
            <a:spLocks noChangeShapeType="1"/>
          </p:cNvSpPr>
          <p:nvPr/>
        </p:nvSpPr>
        <p:spPr bwMode="auto">
          <a:xfrm>
            <a:off x="3635375" y="4005263"/>
            <a:ext cx="1008063" cy="86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4434" name="Line 18"/>
          <p:cNvSpPr>
            <a:spLocks noChangeShapeType="1"/>
          </p:cNvSpPr>
          <p:nvPr/>
        </p:nvSpPr>
        <p:spPr bwMode="auto">
          <a:xfrm>
            <a:off x="3635375" y="4437063"/>
            <a:ext cx="9366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4435" name="Line 19"/>
          <p:cNvSpPr>
            <a:spLocks noChangeShapeType="1"/>
          </p:cNvSpPr>
          <p:nvPr/>
        </p:nvSpPr>
        <p:spPr bwMode="auto">
          <a:xfrm flipV="1">
            <a:off x="3635375" y="4005263"/>
            <a:ext cx="936625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4436" name="Line 20"/>
          <p:cNvSpPr>
            <a:spLocks noChangeShapeType="1"/>
          </p:cNvSpPr>
          <p:nvPr/>
        </p:nvSpPr>
        <p:spPr bwMode="auto">
          <a:xfrm>
            <a:off x="3635375" y="4437063"/>
            <a:ext cx="936625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4437" name="Line 21"/>
          <p:cNvSpPr>
            <a:spLocks noChangeShapeType="1"/>
          </p:cNvSpPr>
          <p:nvPr/>
        </p:nvSpPr>
        <p:spPr bwMode="auto">
          <a:xfrm>
            <a:off x="3635375" y="4868863"/>
            <a:ext cx="9366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4438" name="Line 22"/>
          <p:cNvSpPr>
            <a:spLocks noChangeShapeType="1"/>
          </p:cNvSpPr>
          <p:nvPr/>
        </p:nvSpPr>
        <p:spPr bwMode="auto">
          <a:xfrm flipV="1">
            <a:off x="3635375" y="4437063"/>
            <a:ext cx="936625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4439" name="Line 23"/>
          <p:cNvSpPr>
            <a:spLocks noChangeShapeType="1"/>
          </p:cNvSpPr>
          <p:nvPr/>
        </p:nvSpPr>
        <p:spPr bwMode="auto">
          <a:xfrm flipV="1">
            <a:off x="3635375" y="4005263"/>
            <a:ext cx="936625" cy="86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4440" name="Line 24"/>
          <p:cNvSpPr>
            <a:spLocks noChangeShapeType="1"/>
          </p:cNvSpPr>
          <p:nvPr/>
        </p:nvSpPr>
        <p:spPr bwMode="auto">
          <a:xfrm flipV="1">
            <a:off x="3635375" y="5445125"/>
            <a:ext cx="936625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4441" name="Line 25"/>
          <p:cNvSpPr>
            <a:spLocks noChangeShapeType="1"/>
          </p:cNvSpPr>
          <p:nvPr/>
        </p:nvSpPr>
        <p:spPr bwMode="auto">
          <a:xfrm>
            <a:off x="3635375" y="5589588"/>
            <a:ext cx="1008063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4442" name="Line 26"/>
          <p:cNvSpPr>
            <a:spLocks noChangeShapeType="1"/>
          </p:cNvSpPr>
          <p:nvPr/>
        </p:nvSpPr>
        <p:spPr bwMode="auto">
          <a:xfrm>
            <a:off x="3635375" y="5589588"/>
            <a:ext cx="936625" cy="7191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4443" name="Line 27"/>
          <p:cNvSpPr>
            <a:spLocks noChangeShapeType="1"/>
          </p:cNvSpPr>
          <p:nvPr/>
        </p:nvSpPr>
        <p:spPr bwMode="auto">
          <a:xfrm flipV="1">
            <a:off x="3635375" y="5445125"/>
            <a:ext cx="936625" cy="5762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4444" name="Line 28"/>
          <p:cNvSpPr>
            <a:spLocks noChangeShapeType="1"/>
          </p:cNvSpPr>
          <p:nvPr/>
        </p:nvSpPr>
        <p:spPr bwMode="auto">
          <a:xfrm flipV="1">
            <a:off x="3635375" y="5876925"/>
            <a:ext cx="936625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4445" name="Line 29"/>
          <p:cNvSpPr>
            <a:spLocks noChangeShapeType="1"/>
          </p:cNvSpPr>
          <p:nvPr/>
        </p:nvSpPr>
        <p:spPr bwMode="auto">
          <a:xfrm>
            <a:off x="3635375" y="6021388"/>
            <a:ext cx="936625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4446" name="Text Box 30"/>
          <p:cNvSpPr txBox="1">
            <a:spLocks noChangeArrowheads="1"/>
          </p:cNvSpPr>
          <p:nvPr/>
        </p:nvSpPr>
        <p:spPr bwMode="auto">
          <a:xfrm>
            <a:off x="2905125" y="3789363"/>
            <a:ext cx="3921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hangingPunct="0"/>
            <a:r>
              <a:rPr lang="en-US">
                <a:latin typeface="Tahoma" pitchFamily="34" charset="0"/>
              </a:rPr>
              <a:t>3</a:t>
            </a:r>
            <a:r>
              <a:rPr lang="en-US" baseline="30000">
                <a:latin typeface="Tahoma" pitchFamily="34" charset="0"/>
              </a:rPr>
              <a:t>3</a:t>
            </a:r>
          </a:p>
        </p:txBody>
      </p:sp>
      <p:sp>
        <p:nvSpPr>
          <p:cNvPr id="444447" name="Text Box 31"/>
          <p:cNvSpPr txBox="1">
            <a:spLocks noChangeArrowheads="1"/>
          </p:cNvSpPr>
          <p:nvPr/>
        </p:nvSpPr>
        <p:spPr bwMode="auto">
          <a:xfrm>
            <a:off x="2905125" y="4221163"/>
            <a:ext cx="3921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hangingPunct="0"/>
            <a:r>
              <a:rPr lang="en-US">
                <a:latin typeface="Tahoma" pitchFamily="34" charset="0"/>
              </a:rPr>
              <a:t>3</a:t>
            </a:r>
            <a:r>
              <a:rPr lang="en-US" baseline="30000">
                <a:latin typeface="Tahoma" pitchFamily="34" charset="0"/>
              </a:rPr>
              <a:t>3</a:t>
            </a:r>
          </a:p>
        </p:txBody>
      </p:sp>
      <p:sp>
        <p:nvSpPr>
          <p:cNvPr id="444448" name="Text Box 32"/>
          <p:cNvSpPr txBox="1">
            <a:spLocks noChangeArrowheads="1"/>
          </p:cNvSpPr>
          <p:nvPr/>
        </p:nvSpPr>
        <p:spPr bwMode="auto">
          <a:xfrm>
            <a:off x="2905125" y="4652963"/>
            <a:ext cx="3921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hangingPunct="0"/>
            <a:r>
              <a:rPr lang="en-US">
                <a:latin typeface="Tahoma" pitchFamily="34" charset="0"/>
              </a:rPr>
              <a:t>3</a:t>
            </a:r>
            <a:r>
              <a:rPr lang="en-US" baseline="30000">
                <a:latin typeface="Tahoma" pitchFamily="34" charset="0"/>
              </a:rPr>
              <a:t>3</a:t>
            </a:r>
          </a:p>
        </p:txBody>
      </p:sp>
      <p:sp>
        <p:nvSpPr>
          <p:cNvPr id="444449" name="Text Box 33"/>
          <p:cNvSpPr txBox="1">
            <a:spLocks noChangeArrowheads="1"/>
          </p:cNvSpPr>
          <p:nvPr/>
        </p:nvSpPr>
        <p:spPr bwMode="auto">
          <a:xfrm>
            <a:off x="2590800" y="5373688"/>
            <a:ext cx="7064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hangingPunct="0"/>
            <a:r>
              <a:rPr lang="en-US">
                <a:latin typeface="Tahoma" pitchFamily="34" charset="0"/>
              </a:rPr>
              <a:t>3</a:t>
            </a:r>
            <a:r>
              <a:rPr lang="en-US" baseline="30000">
                <a:latin typeface="Tahoma" pitchFamily="34" charset="0"/>
              </a:rPr>
              <a:t>2 </a:t>
            </a:r>
            <a:r>
              <a:rPr lang="en-US">
                <a:latin typeface="Tahoma" pitchFamily="34" charset="0"/>
              </a:rPr>
              <a:t>∙ 2</a:t>
            </a:r>
          </a:p>
        </p:txBody>
      </p:sp>
      <p:sp>
        <p:nvSpPr>
          <p:cNvPr id="444450" name="Text Box 34"/>
          <p:cNvSpPr txBox="1">
            <a:spLocks noChangeArrowheads="1"/>
          </p:cNvSpPr>
          <p:nvPr/>
        </p:nvSpPr>
        <p:spPr bwMode="auto">
          <a:xfrm>
            <a:off x="2590800" y="5805488"/>
            <a:ext cx="7064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hangingPunct="0"/>
            <a:r>
              <a:rPr lang="en-US">
                <a:latin typeface="Tahoma" pitchFamily="34" charset="0"/>
              </a:rPr>
              <a:t>3</a:t>
            </a:r>
            <a:r>
              <a:rPr lang="en-US" baseline="30000">
                <a:latin typeface="Tahoma" pitchFamily="34" charset="0"/>
              </a:rPr>
              <a:t>2 </a:t>
            </a:r>
            <a:r>
              <a:rPr lang="en-US">
                <a:latin typeface="Tahoma" pitchFamily="34" charset="0"/>
              </a:rPr>
              <a:t>∙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HITS and the TKC effect</a:t>
            </a:r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HITS algorithm favors the most </a:t>
            </a:r>
            <a:r>
              <a:rPr lang="en-US">
                <a:solidFill>
                  <a:srgbClr val="FF6600"/>
                </a:solidFill>
              </a:rPr>
              <a:t>dense community</a:t>
            </a:r>
            <a:r>
              <a:rPr lang="en-US"/>
              <a:t> of hubs and authorities</a:t>
            </a:r>
          </a:p>
          <a:p>
            <a:pPr lvl="1"/>
            <a:r>
              <a:rPr lang="en-US"/>
              <a:t>Tightly Knit Community (TKC) effect</a:t>
            </a:r>
          </a:p>
        </p:txBody>
      </p:sp>
      <p:sp>
        <p:nvSpPr>
          <p:cNvPr id="445444" name="Rectangle 4"/>
          <p:cNvSpPr>
            <a:spLocks noChangeArrowheads="1"/>
          </p:cNvSpPr>
          <p:nvPr/>
        </p:nvSpPr>
        <p:spPr bwMode="auto">
          <a:xfrm>
            <a:off x="3417888" y="4292600"/>
            <a:ext cx="217487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5445" name="Rectangle 5"/>
          <p:cNvSpPr>
            <a:spLocks noChangeArrowheads="1"/>
          </p:cNvSpPr>
          <p:nvPr/>
        </p:nvSpPr>
        <p:spPr bwMode="auto">
          <a:xfrm>
            <a:off x="3417888" y="4725988"/>
            <a:ext cx="217487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5446" name="Rectangle 6"/>
          <p:cNvSpPr>
            <a:spLocks noChangeArrowheads="1"/>
          </p:cNvSpPr>
          <p:nvPr/>
        </p:nvSpPr>
        <p:spPr bwMode="auto">
          <a:xfrm>
            <a:off x="4641850" y="3860800"/>
            <a:ext cx="217488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5447" name="Rectangle 7"/>
          <p:cNvSpPr>
            <a:spLocks noChangeArrowheads="1"/>
          </p:cNvSpPr>
          <p:nvPr/>
        </p:nvSpPr>
        <p:spPr bwMode="auto">
          <a:xfrm>
            <a:off x="4641850" y="4292600"/>
            <a:ext cx="217488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5448" name="Rectangle 8"/>
          <p:cNvSpPr>
            <a:spLocks noChangeArrowheads="1"/>
          </p:cNvSpPr>
          <p:nvPr/>
        </p:nvSpPr>
        <p:spPr bwMode="auto">
          <a:xfrm>
            <a:off x="4641850" y="4725988"/>
            <a:ext cx="217488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5449" name="Rectangle 9"/>
          <p:cNvSpPr>
            <a:spLocks noChangeArrowheads="1"/>
          </p:cNvSpPr>
          <p:nvPr/>
        </p:nvSpPr>
        <p:spPr bwMode="auto">
          <a:xfrm>
            <a:off x="3417888" y="3860800"/>
            <a:ext cx="217487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5450" name="Rectangle 10"/>
          <p:cNvSpPr>
            <a:spLocks noChangeArrowheads="1"/>
          </p:cNvSpPr>
          <p:nvPr/>
        </p:nvSpPr>
        <p:spPr bwMode="auto">
          <a:xfrm>
            <a:off x="3419475" y="5443538"/>
            <a:ext cx="215900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5451" name="Rectangle 11"/>
          <p:cNvSpPr>
            <a:spLocks noChangeArrowheads="1"/>
          </p:cNvSpPr>
          <p:nvPr/>
        </p:nvSpPr>
        <p:spPr bwMode="auto">
          <a:xfrm>
            <a:off x="3419475" y="5876925"/>
            <a:ext cx="215900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5452" name="Rectangle 12"/>
          <p:cNvSpPr>
            <a:spLocks noChangeArrowheads="1"/>
          </p:cNvSpPr>
          <p:nvPr/>
        </p:nvSpPr>
        <p:spPr bwMode="auto">
          <a:xfrm>
            <a:off x="4643438" y="5300663"/>
            <a:ext cx="215900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5453" name="Rectangle 13"/>
          <p:cNvSpPr>
            <a:spLocks noChangeArrowheads="1"/>
          </p:cNvSpPr>
          <p:nvPr/>
        </p:nvSpPr>
        <p:spPr bwMode="auto">
          <a:xfrm>
            <a:off x="4643438" y="5732463"/>
            <a:ext cx="215900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5454" name="Rectangle 14"/>
          <p:cNvSpPr>
            <a:spLocks noChangeArrowheads="1"/>
          </p:cNvSpPr>
          <p:nvPr/>
        </p:nvSpPr>
        <p:spPr bwMode="auto">
          <a:xfrm>
            <a:off x="4643438" y="6164263"/>
            <a:ext cx="215900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5455" name="Line 15"/>
          <p:cNvSpPr>
            <a:spLocks noChangeShapeType="1"/>
          </p:cNvSpPr>
          <p:nvPr/>
        </p:nvSpPr>
        <p:spPr bwMode="auto">
          <a:xfrm>
            <a:off x="3635375" y="4005263"/>
            <a:ext cx="9366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5456" name="Line 16"/>
          <p:cNvSpPr>
            <a:spLocks noChangeShapeType="1"/>
          </p:cNvSpPr>
          <p:nvPr/>
        </p:nvSpPr>
        <p:spPr bwMode="auto">
          <a:xfrm>
            <a:off x="3635375" y="4005263"/>
            <a:ext cx="936625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5457" name="Line 17"/>
          <p:cNvSpPr>
            <a:spLocks noChangeShapeType="1"/>
          </p:cNvSpPr>
          <p:nvPr/>
        </p:nvSpPr>
        <p:spPr bwMode="auto">
          <a:xfrm>
            <a:off x="3635375" y="4005263"/>
            <a:ext cx="1008063" cy="86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5458" name="Line 18"/>
          <p:cNvSpPr>
            <a:spLocks noChangeShapeType="1"/>
          </p:cNvSpPr>
          <p:nvPr/>
        </p:nvSpPr>
        <p:spPr bwMode="auto">
          <a:xfrm>
            <a:off x="3635375" y="4437063"/>
            <a:ext cx="9366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5459" name="Line 19"/>
          <p:cNvSpPr>
            <a:spLocks noChangeShapeType="1"/>
          </p:cNvSpPr>
          <p:nvPr/>
        </p:nvSpPr>
        <p:spPr bwMode="auto">
          <a:xfrm flipV="1">
            <a:off x="3635375" y="4005263"/>
            <a:ext cx="936625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5460" name="Line 20"/>
          <p:cNvSpPr>
            <a:spLocks noChangeShapeType="1"/>
          </p:cNvSpPr>
          <p:nvPr/>
        </p:nvSpPr>
        <p:spPr bwMode="auto">
          <a:xfrm>
            <a:off x="3635375" y="4437063"/>
            <a:ext cx="936625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5461" name="Line 21"/>
          <p:cNvSpPr>
            <a:spLocks noChangeShapeType="1"/>
          </p:cNvSpPr>
          <p:nvPr/>
        </p:nvSpPr>
        <p:spPr bwMode="auto">
          <a:xfrm>
            <a:off x="3635375" y="4868863"/>
            <a:ext cx="9366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5462" name="Line 22"/>
          <p:cNvSpPr>
            <a:spLocks noChangeShapeType="1"/>
          </p:cNvSpPr>
          <p:nvPr/>
        </p:nvSpPr>
        <p:spPr bwMode="auto">
          <a:xfrm flipV="1">
            <a:off x="3635375" y="4437063"/>
            <a:ext cx="936625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5463" name="Line 23"/>
          <p:cNvSpPr>
            <a:spLocks noChangeShapeType="1"/>
          </p:cNvSpPr>
          <p:nvPr/>
        </p:nvSpPr>
        <p:spPr bwMode="auto">
          <a:xfrm flipV="1">
            <a:off x="3635375" y="4005263"/>
            <a:ext cx="936625" cy="86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5464" name="Line 24"/>
          <p:cNvSpPr>
            <a:spLocks noChangeShapeType="1"/>
          </p:cNvSpPr>
          <p:nvPr/>
        </p:nvSpPr>
        <p:spPr bwMode="auto">
          <a:xfrm flipV="1">
            <a:off x="3635375" y="5445125"/>
            <a:ext cx="936625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5465" name="Line 25"/>
          <p:cNvSpPr>
            <a:spLocks noChangeShapeType="1"/>
          </p:cNvSpPr>
          <p:nvPr/>
        </p:nvSpPr>
        <p:spPr bwMode="auto">
          <a:xfrm>
            <a:off x="3635375" y="5589588"/>
            <a:ext cx="1008063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5466" name="Line 26"/>
          <p:cNvSpPr>
            <a:spLocks noChangeShapeType="1"/>
          </p:cNvSpPr>
          <p:nvPr/>
        </p:nvSpPr>
        <p:spPr bwMode="auto">
          <a:xfrm>
            <a:off x="3635375" y="5589588"/>
            <a:ext cx="936625" cy="7191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5467" name="Line 27"/>
          <p:cNvSpPr>
            <a:spLocks noChangeShapeType="1"/>
          </p:cNvSpPr>
          <p:nvPr/>
        </p:nvSpPr>
        <p:spPr bwMode="auto">
          <a:xfrm flipV="1">
            <a:off x="3635375" y="5445125"/>
            <a:ext cx="936625" cy="5762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5468" name="Line 28"/>
          <p:cNvSpPr>
            <a:spLocks noChangeShapeType="1"/>
          </p:cNvSpPr>
          <p:nvPr/>
        </p:nvSpPr>
        <p:spPr bwMode="auto">
          <a:xfrm flipV="1">
            <a:off x="3635375" y="5876925"/>
            <a:ext cx="936625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5469" name="Line 29"/>
          <p:cNvSpPr>
            <a:spLocks noChangeShapeType="1"/>
          </p:cNvSpPr>
          <p:nvPr/>
        </p:nvSpPr>
        <p:spPr bwMode="auto">
          <a:xfrm>
            <a:off x="3635375" y="6021388"/>
            <a:ext cx="936625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5470" name="Text Box 30"/>
          <p:cNvSpPr txBox="1">
            <a:spLocks noChangeArrowheads="1"/>
          </p:cNvSpPr>
          <p:nvPr/>
        </p:nvSpPr>
        <p:spPr bwMode="auto">
          <a:xfrm>
            <a:off x="4984750" y="3803650"/>
            <a:ext cx="3921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3</a:t>
            </a:r>
            <a:r>
              <a:rPr lang="en-US" baseline="30000">
                <a:latin typeface="Tahoma" pitchFamily="34" charset="0"/>
              </a:rPr>
              <a:t>4</a:t>
            </a:r>
            <a:endParaRPr lang="en-US">
              <a:latin typeface="Tahoma" pitchFamily="34" charset="0"/>
            </a:endParaRPr>
          </a:p>
        </p:txBody>
      </p:sp>
      <p:sp>
        <p:nvSpPr>
          <p:cNvPr id="445471" name="Text Box 31"/>
          <p:cNvSpPr txBox="1">
            <a:spLocks noChangeArrowheads="1"/>
          </p:cNvSpPr>
          <p:nvPr/>
        </p:nvSpPr>
        <p:spPr bwMode="auto">
          <a:xfrm>
            <a:off x="5003800" y="4221163"/>
            <a:ext cx="3921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3</a:t>
            </a:r>
            <a:r>
              <a:rPr lang="en-US" baseline="30000">
                <a:latin typeface="Tahoma" pitchFamily="34" charset="0"/>
              </a:rPr>
              <a:t>4</a:t>
            </a:r>
            <a:endParaRPr lang="en-US">
              <a:latin typeface="Tahoma" pitchFamily="34" charset="0"/>
            </a:endParaRPr>
          </a:p>
        </p:txBody>
      </p:sp>
      <p:sp>
        <p:nvSpPr>
          <p:cNvPr id="445472" name="Text Box 32"/>
          <p:cNvSpPr txBox="1">
            <a:spLocks noChangeArrowheads="1"/>
          </p:cNvSpPr>
          <p:nvPr/>
        </p:nvSpPr>
        <p:spPr bwMode="auto">
          <a:xfrm>
            <a:off x="5003800" y="4652963"/>
            <a:ext cx="3921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3</a:t>
            </a:r>
            <a:r>
              <a:rPr lang="en-US" baseline="30000">
                <a:latin typeface="Tahoma" pitchFamily="34" charset="0"/>
              </a:rPr>
              <a:t>4</a:t>
            </a:r>
            <a:endParaRPr lang="en-US">
              <a:latin typeface="Tahoma" pitchFamily="34" charset="0"/>
            </a:endParaRPr>
          </a:p>
        </p:txBody>
      </p:sp>
      <p:sp>
        <p:nvSpPr>
          <p:cNvPr id="445473" name="Text Box 33"/>
          <p:cNvSpPr txBox="1">
            <a:spLocks noChangeArrowheads="1"/>
          </p:cNvSpPr>
          <p:nvPr/>
        </p:nvSpPr>
        <p:spPr bwMode="auto">
          <a:xfrm>
            <a:off x="5003800" y="5229225"/>
            <a:ext cx="81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3</a:t>
            </a:r>
            <a:r>
              <a:rPr lang="en-US" baseline="30000">
                <a:latin typeface="Tahoma" pitchFamily="34" charset="0"/>
              </a:rPr>
              <a:t>2</a:t>
            </a:r>
            <a:r>
              <a:rPr lang="en-US">
                <a:latin typeface="Tahoma" pitchFamily="34" charset="0"/>
              </a:rPr>
              <a:t> </a:t>
            </a:r>
            <a:r>
              <a:rPr lang="en-US">
                <a:latin typeface="Tahoma" pitchFamily="34" charset="0"/>
                <a:cs typeface="Tahoma" pitchFamily="34" charset="0"/>
              </a:rPr>
              <a:t>∙ 2</a:t>
            </a:r>
            <a:r>
              <a:rPr lang="en-US" baseline="30000">
                <a:latin typeface="Tahoma" pitchFamily="34" charset="0"/>
                <a:cs typeface="Tahoma" pitchFamily="34" charset="0"/>
              </a:rPr>
              <a:t>2</a:t>
            </a:r>
            <a:endParaRPr lang="en-US">
              <a:latin typeface="Tahoma" pitchFamily="34" charset="0"/>
              <a:cs typeface="Tahoma" pitchFamily="34" charset="0"/>
            </a:endParaRPr>
          </a:p>
        </p:txBody>
      </p:sp>
      <p:sp>
        <p:nvSpPr>
          <p:cNvPr id="445474" name="Text Box 34"/>
          <p:cNvSpPr txBox="1">
            <a:spLocks noChangeArrowheads="1"/>
          </p:cNvSpPr>
          <p:nvPr/>
        </p:nvSpPr>
        <p:spPr bwMode="auto">
          <a:xfrm>
            <a:off x="5003800" y="5661025"/>
            <a:ext cx="81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3</a:t>
            </a:r>
            <a:r>
              <a:rPr lang="en-US" baseline="30000">
                <a:latin typeface="Tahoma" pitchFamily="34" charset="0"/>
              </a:rPr>
              <a:t>2</a:t>
            </a:r>
            <a:r>
              <a:rPr lang="en-US">
                <a:latin typeface="Tahoma" pitchFamily="34" charset="0"/>
              </a:rPr>
              <a:t> </a:t>
            </a:r>
            <a:r>
              <a:rPr lang="en-US">
                <a:latin typeface="Tahoma" pitchFamily="34" charset="0"/>
                <a:cs typeface="Tahoma" pitchFamily="34" charset="0"/>
              </a:rPr>
              <a:t>∙ 2</a:t>
            </a:r>
            <a:r>
              <a:rPr lang="en-US" baseline="30000">
                <a:latin typeface="Tahoma" pitchFamily="34" charset="0"/>
                <a:cs typeface="Tahoma" pitchFamily="34" charset="0"/>
              </a:rPr>
              <a:t>2</a:t>
            </a:r>
          </a:p>
        </p:txBody>
      </p:sp>
      <p:sp>
        <p:nvSpPr>
          <p:cNvPr id="445475" name="Text Box 35"/>
          <p:cNvSpPr txBox="1">
            <a:spLocks noChangeArrowheads="1"/>
          </p:cNvSpPr>
          <p:nvPr/>
        </p:nvSpPr>
        <p:spPr bwMode="auto">
          <a:xfrm>
            <a:off x="5003800" y="6092825"/>
            <a:ext cx="81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3</a:t>
            </a:r>
            <a:r>
              <a:rPr lang="en-US" baseline="30000">
                <a:latin typeface="Tahoma" pitchFamily="34" charset="0"/>
              </a:rPr>
              <a:t>2</a:t>
            </a:r>
            <a:r>
              <a:rPr lang="en-US">
                <a:latin typeface="Tahoma" pitchFamily="34" charset="0"/>
              </a:rPr>
              <a:t> </a:t>
            </a:r>
            <a:r>
              <a:rPr lang="en-US">
                <a:latin typeface="Tahoma" pitchFamily="34" charset="0"/>
                <a:cs typeface="Tahoma" pitchFamily="34" charset="0"/>
              </a:rPr>
              <a:t>∙ 2</a:t>
            </a:r>
            <a:r>
              <a:rPr lang="en-US" baseline="30000">
                <a:latin typeface="Tahoma" pitchFamily="34" charset="0"/>
                <a:cs typeface="Tahoma" pitchFamily="34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HITS and the TKC effect</a:t>
            </a:r>
          </a:p>
        </p:txBody>
      </p:sp>
      <p:sp>
        <p:nvSpPr>
          <p:cNvPr id="446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HITS algorithm favors the most </a:t>
            </a:r>
            <a:r>
              <a:rPr lang="en-US">
                <a:solidFill>
                  <a:srgbClr val="FF6600"/>
                </a:solidFill>
              </a:rPr>
              <a:t>dense community</a:t>
            </a:r>
            <a:r>
              <a:rPr lang="en-US"/>
              <a:t> of hubs and authorities</a:t>
            </a:r>
          </a:p>
          <a:p>
            <a:pPr lvl="1"/>
            <a:r>
              <a:rPr lang="en-US"/>
              <a:t>Tightly Knit Community (TKC) effect</a:t>
            </a:r>
          </a:p>
        </p:txBody>
      </p:sp>
      <p:sp>
        <p:nvSpPr>
          <p:cNvPr id="446468" name="Rectangle 4"/>
          <p:cNvSpPr>
            <a:spLocks noChangeArrowheads="1"/>
          </p:cNvSpPr>
          <p:nvPr/>
        </p:nvSpPr>
        <p:spPr bwMode="auto">
          <a:xfrm>
            <a:off x="3417888" y="4292600"/>
            <a:ext cx="217487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6469" name="Rectangle 5"/>
          <p:cNvSpPr>
            <a:spLocks noChangeArrowheads="1"/>
          </p:cNvSpPr>
          <p:nvPr/>
        </p:nvSpPr>
        <p:spPr bwMode="auto">
          <a:xfrm>
            <a:off x="3417888" y="4725988"/>
            <a:ext cx="217487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6470" name="Rectangle 6"/>
          <p:cNvSpPr>
            <a:spLocks noChangeArrowheads="1"/>
          </p:cNvSpPr>
          <p:nvPr/>
        </p:nvSpPr>
        <p:spPr bwMode="auto">
          <a:xfrm>
            <a:off x="4641850" y="3860800"/>
            <a:ext cx="217488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6471" name="Rectangle 7"/>
          <p:cNvSpPr>
            <a:spLocks noChangeArrowheads="1"/>
          </p:cNvSpPr>
          <p:nvPr/>
        </p:nvSpPr>
        <p:spPr bwMode="auto">
          <a:xfrm>
            <a:off x="4641850" y="4292600"/>
            <a:ext cx="217488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6472" name="Rectangle 8"/>
          <p:cNvSpPr>
            <a:spLocks noChangeArrowheads="1"/>
          </p:cNvSpPr>
          <p:nvPr/>
        </p:nvSpPr>
        <p:spPr bwMode="auto">
          <a:xfrm>
            <a:off x="4641850" y="4725988"/>
            <a:ext cx="217488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6473" name="Rectangle 9"/>
          <p:cNvSpPr>
            <a:spLocks noChangeArrowheads="1"/>
          </p:cNvSpPr>
          <p:nvPr/>
        </p:nvSpPr>
        <p:spPr bwMode="auto">
          <a:xfrm>
            <a:off x="3417888" y="3860800"/>
            <a:ext cx="217487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6474" name="Rectangle 10"/>
          <p:cNvSpPr>
            <a:spLocks noChangeArrowheads="1"/>
          </p:cNvSpPr>
          <p:nvPr/>
        </p:nvSpPr>
        <p:spPr bwMode="auto">
          <a:xfrm>
            <a:off x="3419475" y="5443538"/>
            <a:ext cx="215900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6475" name="Rectangle 11"/>
          <p:cNvSpPr>
            <a:spLocks noChangeArrowheads="1"/>
          </p:cNvSpPr>
          <p:nvPr/>
        </p:nvSpPr>
        <p:spPr bwMode="auto">
          <a:xfrm>
            <a:off x="3419475" y="5876925"/>
            <a:ext cx="215900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6476" name="Rectangle 12"/>
          <p:cNvSpPr>
            <a:spLocks noChangeArrowheads="1"/>
          </p:cNvSpPr>
          <p:nvPr/>
        </p:nvSpPr>
        <p:spPr bwMode="auto">
          <a:xfrm>
            <a:off x="4643438" y="5300663"/>
            <a:ext cx="215900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6477" name="Rectangle 13"/>
          <p:cNvSpPr>
            <a:spLocks noChangeArrowheads="1"/>
          </p:cNvSpPr>
          <p:nvPr/>
        </p:nvSpPr>
        <p:spPr bwMode="auto">
          <a:xfrm>
            <a:off x="4643438" y="5732463"/>
            <a:ext cx="215900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6478" name="Rectangle 14"/>
          <p:cNvSpPr>
            <a:spLocks noChangeArrowheads="1"/>
          </p:cNvSpPr>
          <p:nvPr/>
        </p:nvSpPr>
        <p:spPr bwMode="auto">
          <a:xfrm>
            <a:off x="4643438" y="6164263"/>
            <a:ext cx="215900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6479" name="Line 15"/>
          <p:cNvSpPr>
            <a:spLocks noChangeShapeType="1"/>
          </p:cNvSpPr>
          <p:nvPr/>
        </p:nvSpPr>
        <p:spPr bwMode="auto">
          <a:xfrm>
            <a:off x="3635375" y="4005263"/>
            <a:ext cx="9366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6480" name="Line 16"/>
          <p:cNvSpPr>
            <a:spLocks noChangeShapeType="1"/>
          </p:cNvSpPr>
          <p:nvPr/>
        </p:nvSpPr>
        <p:spPr bwMode="auto">
          <a:xfrm>
            <a:off x="3635375" y="4005263"/>
            <a:ext cx="936625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6481" name="Line 17"/>
          <p:cNvSpPr>
            <a:spLocks noChangeShapeType="1"/>
          </p:cNvSpPr>
          <p:nvPr/>
        </p:nvSpPr>
        <p:spPr bwMode="auto">
          <a:xfrm>
            <a:off x="3635375" y="4005263"/>
            <a:ext cx="1008063" cy="86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6482" name="Line 18"/>
          <p:cNvSpPr>
            <a:spLocks noChangeShapeType="1"/>
          </p:cNvSpPr>
          <p:nvPr/>
        </p:nvSpPr>
        <p:spPr bwMode="auto">
          <a:xfrm>
            <a:off x="3635375" y="4437063"/>
            <a:ext cx="9366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6483" name="Line 19"/>
          <p:cNvSpPr>
            <a:spLocks noChangeShapeType="1"/>
          </p:cNvSpPr>
          <p:nvPr/>
        </p:nvSpPr>
        <p:spPr bwMode="auto">
          <a:xfrm flipV="1">
            <a:off x="3635375" y="4005263"/>
            <a:ext cx="936625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6484" name="Line 20"/>
          <p:cNvSpPr>
            <a:spLocks noChangeShapeType="1"/>
          </p:cNvSpPr>
          <p:nvPr/>
        </p:nvSpPr>
        <p:spPr bwMode="auto">
          <a:xfrm>
            <a:off x="3635375" y="4437063"/>
            <a:ext cx="936625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6485" name="Line 21"/>
          <p:cNvSpPr>
            <a:spLocks noChangeShapeType="1"/>
          </p:cNvSpPr>
          <p:nvPr/>
        </p:nvSpPr>
        <p:spPr bwMode="auto">
          <a:xfrm>
            <a:off x="3635375" y="4868863"/>
            <a:ext cx="9366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6486" name="Line 22"/>
          <p:cNvSpPr>
            <a:spLocks noChangeShapeType="1"/>
          </p:cNvSpPr>
          <p:nvPr/>
        </p:nvSpPr>
        <p:spPr bwMode="auto">
          <a:xfrm flipV="1">
            <a:off x="3635375" y="4437063"/>
            <a:ext cx="936625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6487" name="Line 23"/>
          <p:cNvSpPr>
            <a:spLocks noChangeShapeType="1"/>
          </p:cNvSpPr>
          <p:nvPr/>
        </p:nvSpPr>
        <p:spPr bwMode="auto">
          <a:xfrm flipV="1">
            <a:off x="3635375" y="4005263"/>
            <a:ext cx="936625" cy="86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6488" name="Line 24"/>
          <p:cNvSpPr>
            <a:spLocks noChangeShapeType="1"/>
          </p:cNvSpPr>
          <p:nvPr/>
        </p:nvSpPr>
        <p:spPr bwMode="auto">
          <a:xfrm flipV="1">
            <a:off x="3635375" y="5445125"/>
            <a:ext cx="936625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6489" name="Line 25"/>
          <p:cNvSpPr>
            <a:spLocks noChangeShapeType="1"/>
          </p:cNvSpPr>
          <p:nvPr/>
        </p:nvSpPr>
        <p:spPr bwMode="auto">
          <a:xfrm>
            <a:off x="3635375" y="5589588"/>
            <a:ext cx="1008063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6490" name="Line 26"/>
          <p:cNvSpPr>
            <a:spLocks noChangeShapeType="1"/>
          </p:cNvSpPr>
          <p:nvPr/>
        </p:nvSpPr>
        <p:spPr bwMode="auto">
          <a:xfrm>
            <a:off x="3635375" y="5589588"/>
            <a:ext cx="936625" cy="7191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6491" name="Line 27"/>
          <p:cNvSpPr>
            <a:spLocks noChangeShapeType="1"/>
          </p:cNvSpPr>
          <p:nvPr/>
        </p:nvSpPr>
        <p:spPr bwMode="auto">
          <a:xfrm flipV="1">
            <a:off x="3635375" y="5445125"/>
            <a:ext cx="936625" cy="5762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6492" name="Line 28"/>
          <p:cNvSpPr>
            <a:spLocks noChangeShapeType="1"/>
          </p:cNvSpPr>
          <p:nvPr/>
        </p:nvSpPr>
        <p:spPr bwMode="auto">
          <a:xfrm flipV="1">
            <a:off x="3635375" y="5876925"/>
            <a:ext cx="936625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6493" name="Line 29"/>
          <p:cNvSpPr>
            <a:spLocks noChangeShapeType="1"/>
          </p:cNvSpPr>
          <p:nvPr/>
        </p:nvSpPr>
        <p:spPr bwMode="auto">
          <a:xfrm>
            <a:off x="3635375" y="6021388"/>
            <a:ext cx="936625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6494" name="Text Box 30"/>
          <p:cNvSpPr txBox="1">
            <a:spLocks noChangeArrowheads="1"/>
          </p:cNvSpPr>
          <p:nvPr/>
        </p:nvSpPr>
        <p:spPr bwMode="auto">
          <a:xfrm>
            <a:off x="4984750" y="3803650"/>
            <a:ext cx="477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3</a:t>
            </a:r>
            <a:r>
              <a:rPr lang="en-US" baseline="30000">
                <a:latin typeface="Tahoma" pitchFamily="34" charset="0"/>
              </a:rPr>
              <a:t>2n</a:t>
            </a:r>
            <a:endParaRPr lang="en-US">
              <a:latin typeface="Tahoma" pitchFamily="34" charset="0"/>
            </a:endParaRPr>
          </a:p>
        </p:txBody>
      </p:sp>
      <p:sp>
        <p:nvSpPr>
          <p:cNvPr id="446495" name="Text Box 31"/>
          <p:cNvSpPr txBox="1">
            <a:spLocks noChangeArrowheads="1"/>
          </p:cNvSpPr>
          <p:nvPr/>
        </p:nvSpPr>
        <p:spPr bwMode="auto">
          <a:xfrm>
            <a:off x="5003800" y="4221163"/>
            <a:ext cx="4778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3</a:t>
            </a:r>
            <a:r>
              <a:rPr lang="en-US" baseline="30000">
                <a:latin typeface="Tahoma" pitchFamily="34" charset="0"/>
              </a:rPr>
              <a:t>2n</a:t>
            </a:r>
            <a:endParaRPr lang="en-US">
              <a:latin typeface="Tahoma" pitchFamily="34" charset="0"/>
            </a:endParaRPr>
          </a:p>
        </p:txBody>
      </p:sp>
      <p:sp>
        <p:nvSpPr>
          <p:cNvPr id="446496" name="Text Box 32"/>
          <p:cNvSpPr txBox="1">
            <a:spLocks noChangeArrowheads="1"/>
          </p:cNvSpPr>
          <p:nvPr/>
        </p:nvSpPr>
        <p:spPr bwMode="auto">
          <a:xfrm>
            <a:off x="5003800" y="4652963"/>
            <a:ext cx="4778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3</a:t>
            </a:r>
            <a:r>
              <a:rPr lang="en-US" baseline="30000">
                <a:latin typeface="Tahoma" pitchFamily="34" charset="0"/>
              </a:rPr>
              <a:t>2n</a:t>
            </a:r>
            <a:endParaRPr lang="en-US">
              <a:latin typeface="Tahoma" pitchFamily="34" charset="0"/>
            </a:endParaRPr>
          </a:p>
        </p:txBody>
      </p:sp>
      <p:sp>
        <p:nvSpPr>
          <p:cNvPr id="446497" name="Text Box 33"/>
          <p:cNvSpPr txBox="1">
            <a:spLocks noChangeArrowheads="1"/>
          </p:cNvSpPr>
          <p:nvPr/>
        </p:nvSpPr>
        <p:spPr bwMode="auto">
          <a:xfrm>
            <a:off x="5003800" y="5229225"/>
            <a:ext cx="819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3</a:t>
            </a:r>
            <a:r>
              <a:rPr lang="en-US" baseline="30000">
                <a:latin typeface="Tahoma" pitchFamily="34" charset="0"/>
              </a:rPr>
              <a:t>n</a:t>
            </a:r>
            <a:r>
              <a:rPr lang="en-US">
                <a:latin typeface="Tahoma" pitchFamily="34" charset="0"/>
              </a:rPr>
              <a:t> </a:t>
            </a:r>
            <a:r>
              <a:rPr lang="en-US">
                <a:latin typeface="Tahoma" pitchFamily="34" charset="0"/>
                <a:cs typeface="Tahoma" pitchFamily="34" charset="0"/>
              </a:rPr>
              <a:t>∙ 2</a:t>
            </a:r>
            <a:r>
              <a:rPr lang="en-US" baseline="30000">
                <a:latin typeface="Tahoma" pitchFamily="34" charset="0"/>
                <a:cs typeface="Tahoma" pitchFamily="34" charset="0"/>
              </a:rPr>
              <a:t>n</a:t>
            </a:r>
            <a:endParaRPr lang="en-US">
              <a:latin typeface="Tahoma" pitchFamily="34" charset="0"/>
              <a:cs typeface="Tahoma" pitchFamily="34" charset="0"/>
            </a:endParaRPr>
          </a:p>
        </p:txBody>
      </p:sp>
      <p:sp>
        <p:nvSpPr>
          <p:cNvPr id="446498" name="Text Box 34"/>
          <p:cNvSpPr txBox="1">
            <a:spLocks noChangeArrowheads="1"/>
          </p:cNvSpPr>
          <p:nvPr/>
        </p:nvSpPr>
        <p:spPr bwMode="auto">
          <a:xfrm>
            <a:off x="5003800" y="5661025"/>
            <a:ext cx="819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3</a:t>
            </a:r>
            <a:r>
              <a:rPr lang="en-US" baseline="30000">
                <a:latin typeface="Tahoma" pitchFamily="34" charset="0"/>
              </a:rPr>
              <a:t>n</a:t>
            </a:r>
            <a:r>
              <a:rPr lang="en-US">
                <a:latin typeface="Tahoma" pitchFamily="34" charset="0"/>
              </a:rPr>
              <a:t> </a:t>
            </a:r>
            <a:r>
              <a:rPr lang="en-US">
                <a:latin typeface="Tahoma" pitchFamily="34" charset="0"/>
                <a:cs typeface="Tahoma" pitchFamily="34" charset="0"/>
              </a:rPr>
              <a:t>∙ 2</a:t>
            </a:r>
            <a:r>
              <a:rPr lang="en-US" baseline="30000">
                <a:latin typeface="Tahoma" pitchFamily="34" charset="0"/>
                <a:cs typeface="Tahoma" pitchFamily="34" charset="0"/>
              </a:rPr>
              <a:t>n</a:t>
            </a:r>
          </a:p>
        </p:txBody>
      </p:sp>
      <p:sp>
        <p:nvSpPr>
          <p:cNvPr id="446499" name="Text Box 35"/>
          <p:cNvSpPr txBox="1">
            <a:spLocks noChangeArrowheads="1"/>
          </p:cNvSpPr>
          <p:nvPr/>
        </p:nvSpPr>
        <p:spPr bwMode="auto">
          <a:xfrm>
            <a:off x="5003800" y="6092825"/>
            <a:ext cx="819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3</a:t>
            </a:r>
            <a:r>
              <a:rPr lang="en-US" baseline="30000">
                <a:latin typeface="Tahoma" pitchFamily="34" charset="0"/>
              </a:rPr>
              <a:t>n</a:t>
            </a:r>
            <a:r>
              <a:rPr lang="en-US">
                <a:latin typeface="Tahoma" pitchFamily="34" charset="0"/>
              </a:rPr>
              <a:t> </a:t>
            </a:r>
            <a:r>
              <a:rPr lang="en-US">
                <a:latin typeface="Tahoma" pitchFamily="34" charset="0"/>
                <a:cs typeface="Tahoma" pitchFamily="34" charset="0"/>
              </a:rPr>
              <a:t>∙ 2</a:t>
            </a:r>
            <a:r>
              <a:rPr lang="en-US" baseline="30000">
                <a:latin typeface="Tahoma" pitchFamily="34" charset="0"/>
                <a:cs typeface="Tahoma" pitchFamily="34" charset="0"/>
              </a:rPr>
              <a:t>n</a:t>
            </a:r>
          </a:p>
        </p:txBody>
      </p:sp>
      <p:sp>
        <p:nvSpPr>
          <p:cNvPr id="446500" name="Text Box 36"/>
          <p:cNvSpPr txBox="1">
            <a:spLocks noChangeArrowheads="1"/>
          </p:cNvSpPr>
          <p:nvPr/>
        </p:nvSpPr>
        <p:spPr bwMode="auto">
          <a:xfrm>
            <a:off x="6208713" y="4376738"/>
            <a:ext cx="24177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ahoma" pitchFamily="34" charset="0"/>
              </a:rPr>
              <a:t>after n iterations</a:t>
            </a:r>
          </a:p>
        </p:txBody>
      </p:sp>
      <p:sp>
        <p:nvSpPr>
          <p:cNvPr id="446501" name="Text Box 37"/>
          <p:cNvSpPr txBox="1">
            <a:spLocks noChangeArrowheads="1"/>
          </p:cNvSpPr>
          <p:nvPr/>
        </p:nvSpPr>
        <p:spPr bwMode="auto">
          <a:xfrm>
            <a:off x="179388" y="4437063"/>
            <a:ext cx="2998787" cy="1200150"/>
          </a:xfrm>
          <a:prstGeom prst="rect">
            <a:avLst/>
          </a:prstGeom>
          <a:solidFill>
            <a:srgbClr val="00CC99"/>
          </a:solidFill>
          <a:ln w="9525">
            <a:solidFill>
              <a:srgbClr val="F76047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FF3300"/>
                </a:solidFill>
                <a:latin typeface="Tahoma" pitchFamily="34" charset="0"/>
              </a:rPr>
              <a:t>weight of node </a:t>
            </a:r>
            <a:r>
              <a:rPr lang="en-US">
                <a:solidFill>
                  <a:srgbClr val="0033CC"/>
                </a:solidFill>
                <a:latin typeface="Tahoma" pitchFamily="34" charset="0"/>
              </a:rPr>
              <a:t>p</a:t>
            </a:r>
            <a:r>
              <a:rPr lang="en-US">
                <a:solidFill>
                  <a:srgbClr val="FF3300"/>
                </a:solidFill>
                <a:latin typeface="Tahoma" pitchFamily="34" charset="0"/>
              </a:rPr>
              <a:t> is </a:t>
            </a:r>
          </a:p>
          <a:p>
            <a:pPr eaLnBrk="0" hangingPunct="0"/>
            <a:r>
              <a:rPr lang="en-US">
                <a:solidFill>
                  <a:srgbClr val="FF3300"/>
                </a:solidFill>
                <a:latin typeface="Tahoma" pitchFamily="34" charset="0"/>
              </a:rPr>
              <a:t>proportional to the number </a:t>
            </a:r>
          </a:p>
          <a:p>
            <a:pPr eaLnBrk="0" hangingPunct="0"/>
            <a:r>
              <a:rPr lang="en-US">
                <a:solidFill>
                  <a:srgbClr val="FF3300"/>
                </a:solidFill>
                <a:latin typeface="Tahoma" pitchFamily="34" charset="0"/>
              </a:rPr>
              <a:t>of </a:t>
            </a:r>
            <a:r>
              <a:rPr lang="en-US">
                <a:solidFill>
                  <a:srgbClr val="0033CC"/>
                </a:solidFill>
                <a:latin typeface="Tahoma" pitchFamily="34" charset="0"/>
              </a:rPr>
              <a:t>(BF)</a:t>
            </a:r>
            <a:r>
              <a:rPr lang="en-US" baseline="30000">
                <a:solidFill>
                  <a:srgbClr val="0033CC"/>
                </a:solidFill>
                <a:latin typeface="Tahoma" pitchFamily="34" charset="0"/>
              </a:rPr>
              <a:t>n</a:t>
            </a:r>
            <a:r>
              <a:rPr lang="en-US">
                <a:solidFill>
                  <a:srgbClr val="FF3300"/>
                </a:solidFill>
                <a:latin typeface="Tahoma" pitchFamily="34" charset="0"/>
              </a:rPr>
              <a:t> paths that leave </a:t>
            </a:r>
          </a:p>
          <a:p>
            <a:pPr eaLnBrk="0" hangingPunct="0"/>
            <a:r>
              <a:rPr lang="en-US">
                <a:solidFill>
                  <a:srgbClr val="FF3300"/>
                </a:solidFill>
                <a:latin typeface="Tahoma" pitchFamily="34" charset="0"/>
              </a:rPr>
              <a:t>node 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HITS and the TKC effect</a:t>
            </a:r>
          </a:p>
        </p:txBody>
      </p:sp>
      <p:sp>
        <p:nvSpPr>
          <p:cNvPr id="447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HITS algorithm favors the most </a:t>
            </a:r>
            <a:r>
              <a:rPr lang="en-US">
                <a:solidFill>
                  <a:srgbClr val="FF6600"/>
                </a:solidFill>
              </a:rPr>
              <a:t>dense community</a:t>
            </a:r>
            <a:r>
              <a:rPr lang="en-US"/>
              <a:t> of hubs and authorities</a:t>
            </a:r>
          </a:p>
          <a:p>
            <a:pPr lvl="1"/>
            <a:r>
              <a:rPr lang="en-US"/>
              <a:t>Tightly Knit Community (TKC) effect</a:t>
            </a:r>
          </a:p>
        </p:txBody>
      </p:sp>
      <p:sp>
        <p:nvSpPr>
          <p:cNvPr id="447492" name="Rectangle 4"/>
          <p:cNvSpPr>
            <a:spLocks noChangeArrowheads="1"/>
          </p:cNvSpPr>
          <p:nvPr/>
        </p:nvSpPr>
        <p:spPr bwMode="auto">
          <a:xfrm>
            <a:off x="3417888" y="4292600"/>
            <a:ext cx="217487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7493" name="Rectangle 5"/>
          <p:cNvSpPr>
            <a:spLocks noChangeArrowheads="1"/>
          </p:cNvSpPr>
          <p:nvPr/>
        </p:nvSpPr>
        <p:spPr bwMode="auto">
          <a:xfrm>
            <a:off x="3417888" y="4725988"/>
            <a:ext cx="217487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7494" name="Rectangle 6"/>
          <p:cNvSpPr>
            <a:spLocks noChangeArrowheads="1"/>
          </p:cNvSpPr>
          <p:nvPr/>
        </p:nvSpPr>
        <p:spPr bwMode="auto">
          <a:xfrm>
            <a:off x="4641850" y="3860800"/>
            <a:ext cx="217488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7495" name="Rectangle 7"/>
          <p:cNvSpPr>
            <a:spLocks noChangeArrowheads="1"/>
          </p:cNvSpPr>
          <p:nvPr/>
        </p:nvSpPr>
        <p:spPr bwMode="auto">
          <a:xfrm>
            <a:off x="4641850" y="4292600"/>
            <a:ext cx="217488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7496" name="Rectangle 8"/>
          <p:cNvSpPr>
            <a:spLocks noChangeArrowheads="1"/>
          </p:cNvSpPr>
          <p:nvPr/>
        </p:nvSpPr>
        <p:spPr bwMode="auto">
          <a:xfrm>
            <a:off x="4641850" y="4725988"/>
            <a:ext cx="217488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7497" name="Rectangle 9"/>
          <p:cNvSpPr>
            <a:spLocks noChangeArrowheads="1"/>
          </p:cNvSpPr>
          <p:nvPr/>
        </p:nvSpPr>
        <p:spPr bwMode="auto">
          <a:xfrm>
            <a:off x="3417888" y="3860800"/>
            <a:ext cx="217487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7498" name="Rectangle 10"/>
          <p:cNvSpPr>
            <a:spLocks noChangeArrowheads="1"/>
          </p:cNvSpPr>
          <p:nvPr/>
        </p:nvSpPr>
        <p:spPr bwMode="auto">
          <a:xfrm>
            <a:off x="3419475" y="5443538"/>
            <a:ext cx="215900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7499" name="Rectangle 11"/>
          <p:cNvSpPr>
            <a:spLocks noChangeArrowheads="1"/>
          </p:cNvSpPr>
          <p:nvPr/>
        </p:nvSpPr>
        <p:spPr bwMode="auto">
          <a:xfrm>
            <a:off x="3419475" y="5876925"/>
            <a:ext cx="215900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7500" name="Rectangle 12"/>
          <p:cNvSpPr>
            <a:spLocks noChangeArrowheads="1"/>
          </p:cNvSpPr>
          <p:nvPr/>
        </p:nvSpPr>
        <p:spPr bwMode="auto">
          <a:xfrm>
            <a:off x="4643438" y="5300663"/>
            <a:ext cx="215900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7501" name="Rectangle 13"/>
          <p:cNvSpPr>
            <a:spLocks noChangeArrowheads="1"/>
          </p:cNvSpPr>
          <p:nvPr/>
        </p:nvSpPr>
        <p:spPr bwMode="auto">
          <a:xfrm>
            <a:off x="4643438" y="5732463"/>
            <a:ext cx="215900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7502" name="Rectangle 14"/>
          <p:cNvSpPr>
            <a:spLocks noChangeArrowheads="1"/>
          </p:cNvSpPr>
          <p:nvPr/>
        </p:nvSpPr>
        <p:spPr bwMode="auto">
          <a:xfrm>
            <a:off x="4643438" y="6164263"/>
            <a:ext cx="215900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7503" name="Line 15"/>
          <p:cNvSpPr>
            <a:spLocks noChangeShapeType="1"/>
          </p:cNvSpPr>
          <p:nvPr/>
        </p:nvSpPr>
        <p:spPr bwMode="auto">
          <a:xfrm>
            <a:off x="3635375" y="4005263"/>
            <a:ext cx="9366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7504" name="Line 16"/>
          <p:cNvSpPr>
            <a:spLocks noChangeShapeType="1"/>
          </p:cNvSpPr>
          <p:nvPr/>
        </p:nvSpPr>
        <p:spPr bwMode="auto">
          <a:xfrm>
            <a:off x="3635375" y="4005263"/>
            <a:ext cx="936625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7505" name="Line 17"/>
          <p:cNvSpPr>
            <a:spLocks noChangeShapeType="1"/>
          </p:cNvSpPr>
          <p:nvPr/>
        </p:nvSpPr>
        <p:spPr bwMode="auto">
          <a:xfrm>
            <a:off x="3635375" y="4005263"/>
            <a:ext cx="1008063" cy="86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7506" name="Line 18"/>
          <p:cNvSpPr>
            <a:spLocks noChangeShapeType="1"/>
          </p:cNvSpPr>
          <p:nvPr/>
        </p:nvSpPr>
        <p:spPr bwMode="auto">
          <a:xfrm>
            <a:off x="3635375" y="4437063"/>
            <a:ext cx="9366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7507" name="Line 19"/>
          <p:cNvSpPr>
            <a:spLocks noChangeShapeType="1"/>
          </p:cNvSpPr>
          <p:nvPr/>
        </p:nvSpPr>
        <p:spPr bwMode="auto">
          <a:xfrm flipV="1">
            <a:off x="3635375" y="4005263"/>
            <a:ext cx="936625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7508" name="Line 20"/>
          <p:cNvSpPr>
            <a:spLocks noChangeShapeType="1"/>
          </p:cNvSpPr>
          <p:nvPr/>
        </p:nvSpPr>
        <p:spPr bwMode="auto">
          <a:xfrm>
            <a:off x="3635375" y="4437063"/>
            <a:ext cx="936625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7509" name="Line 21"/>
          <p:cNvSpPr>
            <a:spLocks noChangeShapeType="1"/>
          </p:cNvSpPr>
          <p:nvPr/>
        </p:nvSpPr>
        <p:spPr bwMode="auto">
          <a:xfrm>
            <a:off x="3635375" y="4868863"/>
            <a:ext cx="9366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7510" name="Line 22"/>
          <p:cNvSpPr>
            <a:spLocks noChangeShapeType="1"/>
          </p:cNvSpPr>
          <p:nvPr/>
        </p:nvSpPr>
        <p:spPr bwMode="auto">
          <a:xfrm flipV="1">
            <a:off x="3635375" y="4437063"/>
            <a:ext cx="936625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7511" name="Line 23"/>
          <p:cNvSpPr>
            <a:spLocks noChangeShapeType="1"/>
          </p:cNvSpPr>
          <p:nvPr/>
        </p:nvSpPr>
        <p:spPr bwMode="auto">
          <a:xfrm flipV="1">
            <a:off x="3635375" y="4005263"/>
            <a:ext cx="936625" cy="86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7512" name="Line 24"/>
          <p:cNvSpPr>
            <a:spLocks noChangeShapeType="1"/>
          </p:cNvSpPr>
          <p:nvPr/>
        </p:nvSpPr>
        <p:spPr bwMode="auto">
          <a:xfrm flipV="1">
            <a:off x="3635375" y="5445125"/>
            <a:ext cx="936625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7513" name="Line 25"/>
          <p:cNvSpPr>
            <a:spLocks noChangeShapeType="1"/>
          </p:cNvSpPr>
          <p:nvPr/>
        </p:nvSpPr>
        <p:spPr bwMode="auto">
          <a:xfrm>
            <a:off x="3635375" y="5589588"/>
            <a:ext cx="1008063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7514" name="Line 26"/>
          <p:cNvSpPr>
            <a:spLocks noChangeShapeType="1"/>
          </p:cNvSpPr>
          <p:nvPr/>
        </p:nvSpPr>
        <p:spPr bwMode="auto">
          <a:xfrm>
            <a:off x="3635375" y="5589588"/>
            <a:ext cx="936625" cy="7191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7515" name="Line 27"/>
          <p:cNvSpPr>
            <a:spLocks noChangeShapeType="1"/>
          </p:cNvSpPr>
          <p:nvPr/>
        </p:nvSpPr>
        <p:spPr bwMode="auto">
          <a:xfrm flipV="1">
            <a:off x="3635375" y="5445125"/>
            <a:ext cx="936625" cy="5762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7516" name="Line 28"/>
          <p:cNvSpPr>
            <a:spLocks noChangeShapeType="1"/>
          </p:cNvSpPr>
          <p:nvPr/>
        </p:nvSpPr>
        <p:spPr bwMode="auto">
          <a:xfrm flipV="1">
            <a:off x="3635375" y="5876925"/>
            <a:ext cx="936625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7517" name="Line 29"/>
          <p:cNvSpPr>
            <a:spLocks noChangeShapeType="1"/>
          </p:cNvSpPr>
          <p:nvPr/>
        </p:nvSpPr>
        <p:spPr bwMode="auto">
          <a:xfrm>
            <a:off x="3635375" y="6021388"/>
            <a:ext cx="936625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7518" name="Text Box 30"/>
          <p:cNvSpPr txBox="1">
            <a:spLocks noChangeArrowheads="1"/>
          </p:cNvSpPr>
          <p:nvPr/>
        </p:nvSpPr>
        <p:spPr bwMode="auto">
          <a:xfrm>
            <a:off x="4984750" y="3803650"/>
            <a:ext cx="309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1</a:t>
            </a:r>
          </a:p>
        </p:txBody>
      </p:sp>
      <p:sp>
        <p:nvSpPr>
          <p:cNvPr id="447519" name="Text Box 31"/>
          <p:cNvSpPr txBox="1">
            <a:spLocks noChangeArrowheads="1"/>
          </p:cNvSpPr>
          <p:nvPr/>
        </p:nvSpPr>
        <p:spPr bwMode="auto">
          <a:xfrm>
            <a:off x="5003800" y="4221163"/>
            <a:ext cx="3095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1</a:t>
            </a:r>
          </a:p>
        </p:txBody>
      </p:sp>
      <p:sp>
        <p:nvSpPr>
          <p:cNvPr id="447520" name="Text Box 32"/>
          <p:cNvSpPr txBox="1">
            <a:spLocks noChangeArrowheads="1"/>
          </p:cNvSpPr>
          <p:nvPr/>
        </p:nvSpPr>
        <p:spPr bwMode="auto">
          <a:xfrm>
            <a:off x="5003800" y="4652963"/>
            <a:ext cx="3095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1</a:t>
            </a:r>
          </a:p>
        </p:txBody>
      </p:sp>
      <p:sp>
        <p:nvSpPr>
          <p:cNvPr id="447521" name="Text Box 33"/>
          <p:cNvSpPr txBox="1">
            <a:spLocks noChangeArrowheads="1"/>
          </p:cNvSpPr>
          <p:nvPr/>
        </p:nvSpPr>
        <p:spPr bwMode="auto">
          <a:xfrm>
            <a:off x="5003800" y="5229225"/>
            <a:ext cx="309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0</a:t>
            </a:r>
            <a:endParaRPr lang="en-US">
              <a:latin typeface="Tahoma" pitchFamily="34" charset="0"/>
              <a:cs typeface="Tahoma" pitchFamily="34" charset="0"/>
            </a:endParaRPr>
          </a:p>
        </p:txBody>
      </p:sp>
      <p:sp>
        <p:nvSpPr>
          <p:cNvPr id="447522" name="Text Box 34"/>
          <p:cNvSpPr txBox="1">
            <a:spLocks noChangeArrowheads="1"/>
          </p:cNvSpPr>
          <p:nvPr/>
        </p:nvSpPr>
        <p:spPr bwMode="auto">
          <a:xfrm>
            <a:off x="5003800" y="5661025"/>
            <a:ext cx="309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0</a:t>
            </a:r>
            <a:endParaRPr lang="en-US" baseline="300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47523" name="Text Box 35"/>
          <p:cNvSpPr txBox="1">
            <a:spLocks noChangeArrowheads="1"/>
          </p:cNvSpPr>
          <p:nvPr/>
        </p:nvSpPr>
        <p:spPr bwMode="auto">
          <a:xfrm>
            <a:off x="5003800" y="6092825"/>
            <a:ext cx="309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0</a:t>
            </a:r>
            <a:endParaRPr lang="en-US" baseline="300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47524" name="Text Box 36"/>
          <p:cNvSpPr txBox="1">
            <a:spLocks noChangeArrowheads="1"/>
          </p:cNvSpPr>
          <p:nvPr/>
        </p:nvSpPr>
        <p:spPr bwMode="auto">
          <a:xfrm>
            <a:off x="6208713" y="4376738"/>
            <a:ext cx="270986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ahoma" pitchFamily="34" charset="0"/>
              </a:rPr>
              <a:t>after normalization</a:t>
            </a:r>
          </a:p>
          <a:p>
            <a:pPr eaLnBrk="0" hangingPunct="0"/>
            <a:r>
              <a:rPr lang="en-US" sz="2400">
                <a:latin typeface="Tahoma" pitchFamily="34" charset="0"/>
              </a:rPr>
              <a:t>with the max </a:t>
            </a:r>
          </a:p>
          <a:p>
            <a:pPr eaLnBrk="0" hangingPunct="0"/>
            <a:r>
              <a:rPr lang="en-US" sz="2400">
                <a:latin typeface="Tahoma" pitchFamily="34" charset="0"/>
              </a:rPr>
              <a:t>element as n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→ ∞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Naïve ranking of query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query </a:t>
            </a:r>
            <a:r>
              <a:rPr lang="en-US" b="1" dirty="0" smtClean="0">
                <a:solidFill>
                  <a:srgbClr val="0070C0"/>
                </a:solidFill>
              </a:rPr>
              <a:t>q</a:t>
            </a:r>
          </a:p>
          <a:p>
            <a:r>
              <a:rPr lang="en-US" dirty="0" smtClean="0"/>
              <a:t>Rank the web pages </a:t>
            </a:r>
            <a:r>
              <a:rPr lang="en-US" b="1" dirty="0" smtClean="0">
                <a:solidFill>
                  <a:srgbClr val="0070C0"/>
                </a:solidFill>
              </a:rPr>
              <a:t>p</a:t>
            </a:r>
            <a:r>
              <a:rPr lang="en-US" dirty="0" smtClean="0"/>
              <a:t> in the index based on </a:t>
            </a:r>
            <a:r>
              <a:rPr lang="en-US" b="1" dirty="0" err="1" smtClean="0">
                <a:solidFill>
                  <a:srgbClr val="0070C0"/>
                </a:solidFill>
              </a:rPr>
              <a:t>sim</a:t>
            </a:r>
            <a:r>
              <a:rPr lang="en-US" b="1" dirty="0" smtClean="0">
                <a:solidFill>
                  <a:srgbClr val="0070C0"/>
                </a:solidFill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</a:rPr>
              <a:t>p,q</a:t>
            </a:r>
            <a:r>
              <a:rPr lang="en-US" b="1" dirty="0" smtClean="0">
                <a:solidFill>
                  <a:srgbClr val="0070C0"/>
                </a:solidFill>
              </a:rPr>
              <a:t>)</a:t>
            </a:r>
          </a:p>
          <a:p>
            <a:endParaRPr lang="en-US" b="1" dirty="0" smtClean="0">
              <a:solidFill>
                <a:srgbClr val="0070C0"/>
              </a:solidFill>
            </a:endParaRPr>
          </a:p>
          <a:p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Scenarios where this is not such a good idea?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Query-independent 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Have an a-priori ordering of the web pages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0070C0"/>
                </a:solidFill>
              </a:rPr>
              <a:t>Q</a:t>
            </a:r>
            <a:r>
              <a:rPr lang="en-US" dirty="0" smtClean="0"/>
              <a:t>:  Set of pages that contain the keywords in the query </a:t>
            </a:r>
            <a:r>
              <a:rPr lang="en-US" b="1" dirty="0" smtClean="0">
                <a:solidFill>
                  <a:srgbClr val="0070C0"/>
                </a:solidFill>
              </a:rPr>
              <a:t>q</a:t>
            </a:r>
          </a:p>
          <a:p>
            <a:r>
              <a:rPr lang="en-US" dirty="0" smtClean="0"/>
              <a:t>Present the pages in Q ordered according to order </a:t>
            </a:r>
            <a:r>
              <a:rPr lang="el-GR" b="1" dirty="0" smtClean="0">
                <a:solidFill>
                  <a:srgbClr val="0070C0"/>
                </a:solidFill>
              </a:rPr>
              <a:t>π</a:t>
            </a:r>
            <a:endParaRPr lang="en-US" b="1" dirty="0" smtClean="0">
              <a:solidFill>
                <a:srgbClr val="0070C0"/>
              </a:solidFill>
            </a:endParaRPr>
          </a:p>
          <a:p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What are the advantages of such an approach?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InDegree algorithm</a:t>
            </a:r>
          </a:p>
        </p:txBody>
      </p:sp>
      <p:sp>
        <p:nvSpPr>
          <p:cNvPr id="616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Rank pages according to in-degree</a:t>
            </a:r>
          </a:p>
          <a:p>
            <a:pPr lvl="1"/>
            <a:r>
              <a:rPr lang="en-US"/>
              <a:t>w</a:t>
            </a:r>
            <a:r>
              <a:rPr lang="en-US" baseline="-25000"/>
              <a:t>i</a:t>
            </a:r>
            <a:r>
              <a:rPr lang="en-US"/>
              <a:t> = |B(i)|</a:t>
            </a:r>
          </a:p>
        </p:txBody>
      </p:sp>
      <p:sp>
        <p:nvSpPr>
          <p:cNvPr id="616452" name="Text Box 4"/>
          <p:cNvSpPr txBox="1">
            <a:spLocks noChangeArrowheads="1"/>
          </p:cNvSpPr>
          <p:nvPr/>
        </p:nvSpPr>
        <p:spPr bwMode="auto">
          <a:xfrm>
            <a:off x="6156325" y="3429000"/>
            <a:ext cx="2516188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r>
              <a:rPr kumimoji="1" lang="en-US" sz="2400" b="1">
                <a:solidFill>
                  <a:srgbClr val="FF3300"/>
                </a:solidFill>
                <a:latin typeface="Tahoma" pitchFamily="34" charset="0"/>
              </a:rPr>
              <a:t>Red Page</a:t>
            </a: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r>
              <a:rPr kumimoji="1" lang="en-US" sz="2400" b="1">
                <a:solidFill>
                  <a:srgbClr val="F5B603"/>
                </a:solidFill>
                <a:latin typeface="Tahoma" pitchFamily="34" charset="0"/>
              </a:rPr>
              <a:t>Yellow Page</a:t>
            </a: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r>
              <a:rPr kumimoji="1" lang="en-US" sz="2400" b="1">
                <a:solidFill>
                  <a:srgbClr val="3366FF"/>
                </a:solidFill>
                <a:latin typeface="Tahoma" pitchFamily="34" charset="0"/>
              </a:rPr>
              <a:t>Blue Page</a:t>
            </a: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r>
              <a:rPr kumimoji="1" lang="en-US" sz="2400" b="1">
                <a:solidFill>
                  <a:srgbClr val="FF33CC"/>
                </a:solidFill>
                <a:latin typeface="Tahoma" pitchFamily="34" charset="0"/>
              </a:rPr>
              <a:t>Purple Page</a:t>
            </a: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r>
              <a:rPr kumimoji="1" lang="en-US" sz="2400" b="1">
                <a:solidFill>
                  <a:srgbClr val="009900"/>
                </a:solidFill>
                <a:latin typeface="Tahoma" pitchFamily="34" charset="0"/>
              </a:rPr>
              <a:t>Green Page</a:t>
            </a:r>
          </a:p>
        </p:txBody>
      </p:sp>
      <p:sp>
        <p:nvSpPr>
          <p:cNvPr id="616453" name="Rectangle 5"/>
          <p:cNvSpPr>
            <a:spLocks noChangeArrowheads="1"/>
          </p:cNvSpPr>
          <p:nvPr/>
        </p:nvSpPr>
        <p:spPr bwMode="auto">
          <a:xfrm>
            <a:off x="950913" y="3611563"/>
            <a:ext cx="685800" cy="990600"/>
          </a:xfrm>
          <a:prstGeom prst="rect">
            <a:avLst/>
          </a:prstGeom>
          <a:solidFill>
            <a:srgbClr val="FFFFFF"/>
          </a:solidFill>
          <a:ln w="76200">
            <a:solidFill>
              <a:srgbClr val="F5B60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454" name="Rectangle 6"/>
          <p:cNvSpPr>
            <a:spLocks noChangeArrowheads="1"/>
          </p:cNvSpPr>
          <p:nvPr/>
        </p:nvSpPr>
        <p:spPr bwMode="auto">
          <a:xfrm>
            <a:off x="1331913" y="5516563"/>
            <a:ext cx="685800" cy="990600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455" name="Rectangle 7"/>
          <p:cNvSpPr>
            <a:spLocks noChangeArrowheads="1"/>
          </p:cNvSpPr>
          <p:nvPr/>
        </p:nvSpPr>
        <p:spPr bwMode="auto">
          <a:xfrm>
            <a:off x="3846513" y="5668963"/>
            <a:ext cx="685800" cy="990600"/>
          </a:xfrm>
          <a:prstGeom prst="rect">
            <a:avLst/>
          </a:prstGeom>
          <a:solidFill>
            <a:srgbClr val="FFFFFF"/>
          </a:solidFill>
          <a:ln w="762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456" name="Rectangle 8"/>
          <p:cNvSpPr>
            <a:spLocks noChangeArrowheads="1"/>
          </p:cNvSpPr>
          <p:nvPr/>
        </p:nvSpPr>
        <p:spPr bwMode="auto">
          <a:xfrm>
            <a:off x="4532313" y="3916363"/>
            <a:ext cx="685800" cy="990600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457" name="Rectangle 9"/>
          <p:cNvSpPr>
            <a:spLocks noChangeArrowheads="1"/>
          </p:cNvSpPr>
          <p:nvPr/>
        </p:nvSpPr>
        <p:spPr bwMode="auto">
          <a:xfrm>
            <a:off x="3008313" y="3078163"/>
            <a:ext cx="685800" cy="990600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458" name="Line 10"/>
          <p:cNvSpPr>
            <a:spLocks noChangeShapeType="1"/>
          </p:cNvSpPr>
          <p:nvPr/>
        </p:nvSpPr>
        <p:spPr bwMode="auto">
          <a:xfrm>
            <a:off x="1179513" y="4449763"/>
            <a:ext cx="304800" cy="0"/>
          </a:xfrm>
          <a:prstGeom prst="line">
            <a:avLst/>
          </a:prstGeom>
          <a:noFill/>
          <a:ln w="762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459" name="Line 11"/>
          <p:cNvSpPr>
            <a:spLocks noChangeShapeType="1"/>
          </p:cNvSpPr>
          <p:nvPr/>
        </p:nvSpPr>
        <p:spPr bwMode="auto">
          <a:xfrm>
            <a:off x="1103313" y="4068763"/>
            <a:ext cx="304800" cy="0"/>
          </a:xfrm>
          <a:prstGeom prst="line">
            <a:avLst/>
          </a:prstGeom>
          <a:noFill/>
          <a:ln w="762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460" name="Line 12"/>
          <p:cNvSpPr>
            <a:spLocks noChangeShapeType="1"/>
          </p:cNvSpPr>
          <p:nvPr/>
        </p:nvSpPr>
        <p:spPr bwMode="auto">
          <a:xfrm>
            <a:off x="3998913" y="6126163"/>
            <a:ext cx="304800" cy="0"/>
          </a:xfrm>
          <a:prstGeom prst="line">
            <a:avLst/>
          </a:prstGeom>
          <a:noFill/>
          <a:ln w="76200">
            <a:solidFill>
              <a:srgbClr val="F5B603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461" name="Line 13"/>
          <p:cNvSpPr>
            <a:spLocks noChangeShapeType="1"/>
          </p:cNvSpPr>
          <p:nvPr/>
        </p:nvSpPr>
        <p:spPr bwMode="auto">
          <a:xfrm>
            <a:off x="3998913" y="5897563"/>
            <a:ext cx="304800" cy="0"/>
          </a:xfrm>
          <a:prstGeom prst="line">
            <a:avLst/>
          </a:prstGeom>
          <a:noFill/>
          <a:ln w="762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462" name="Line 14"/>
          <p:cNvSpPr>
            <a:spLocks noChangeShapeType="1"/>
          </p:cNvSpPr>
          <p:nvPr/>
        </p:nvSpPr>
        <p:spPr bwMode="auto">
          <a:xfrm>
            <a:off x="4684713" y="4221163"/>
            <a:ext cx="304800" cy="0"/>
          </a:xfrm>
          <a:prstGeom prst="line">
            <a:avLst/>
          </a:prstGeom>
          <a:noFill/>
          <a:ln w="762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463" name="Line 15"/>
          <p:cNvSpPr>
            <a:spLocks noChangeShapeType="1"/>
          </p:cNvSpPr>
          <p:nvPr/>
        </p:nvSpPr>
        <p:spPr bwMode="auto">
          <a:xfrm>
            <a:off x="4075113" y="6354763"/>
            <a:ext cx="304800" cy="0"/>
          </a:xfrm>
          <a:prstGeom prst="line">
            <a:avLst/>
          </a:prstGeom>
          <a:noFill/>
          <a:ln w="762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464" name="Line 16"/>
          <p:cNvSpPr>
            <a:spLocks noChangeShapeType="1"/>
          </p:cNvSpPr>
          <p:nvPr/>
        </p:nvSpPr>
        <p:spPr bwMode="auto">
          <a:xfrm>
            <a:off x="1484313" y="6126163"/>
            <a:ext cx="304800" cy="0"/>
          </a:xfrm>
          <a:prstGeom prst="line">
            <a:avLst/>
          </a:prstGeom>
          <a:noFill/>
          <a:ln w="762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465" name="Line 17"/>
          <p:cNvSpPr>
            <a:spLocks noChangeShapeType="1"/>
          </p:cNvSpPr>
          <p:nvPr/>
        </p:nvSpPr>
        <p:spPr bwMode="auto">
          <a:xfrm>
            <a:off x="1484313" y="5821363"/>
            <a:ext cx="304800" cy="0"/>
          </a:xfrm>
          <a:prstGeom prst="line">
            <a:avLst/>
          </a:prstGeom>
          <a:noFill/>
          <a:ln w="76200">
            <a:solidFill>
              <a:srgbClr val="F5B603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466" name="Line 18"/>
          <p:cNvSpPr>
            <a:spLocks noChangeShapeType="1"/>
          </p:cNvSpPr>
          <p:nvPr/>
        </p:nvSpPr>
        <p:spPr bwMode="auto">
          <a:xfrm>
            <a:off x="3236913" y="3535363"/>
            <a:ext cx="304800" cy="0"/>
          </a:xfrm>
          <a:prstGeom prst="line">
            <a:avLst/>
          </a:prstGeom>
          <a:noFill/>
          <a:ln w="76200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467" name="Line 19"/>
          <p:cNvSpPr>
            <a:spLocks noChangeShapeType="1"/>
          </p:cNvSpPr>
          <p:nvPr/>
        </p:nvSpPr>
        <p:spPr bwMode="auto">
          <a:xfrm>
            <a:off x="2170113" y="6049963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468" name="Line 20"/>
          <p:cNvSpPr>
            <a:spLocks noChangeShapeType="1"/>
          </p:cNvSpPr>
          <p:nvPr/>
        </p:nvSpPr>
        <p:spPr bwMode="auto">
          <a:xfrm flipH="1">
            <a:off x="1789113" y="4144963"/>
            <a:ext cx="1295400" cy="12954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469" name="Line 21"/>
          <p:cNvSpPr>
            <a:spLocks noChangeShapeType="1"/>
          </p:cNvSpPr>
          <p:nvPr/>
        </p:nvSpPr>
        <p:spPr bwMode="auto">
          <a:xfrm flipH="1" flipV="1">
            <a:off x="1331913" y="4754563"/>
            <a:ext cx="228600" cy="6858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470" name="Line 22"/>
          <p:cNvSpPr>
            <a:spLocks noChangeShapeType="1"/>
          </p:cNvSpPr>
          <p:nvPr/>
        </p:nvSpPr>
        <p:spPr bwMode="auto">
          <a:xfrm flipV="1">
            <a:off x="1789113" y="3763963"/>
            <a:ext cx="1143000" cy="3048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471" name="Line 23"/>
          <p:cNvSpPr>
            <a:spLocks noChangeShapeType="1"/>
          </p:cNvSpPr>
          <p:nvPr/>
        </p:nvSpPr>
        <p:spPr bwMode="auto">
          <a:xfrm>
            <a:off x="1712913" y="4449763"/>
            <a:ext cx="26670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472" name="Line 24"/>
          <p:cNvSpPr>
            <a:spLocks noChangeShapeType="1"/>
          </p:cNvSpPr>
          <p:nvPr/>
        </p:nvSpPr>
        <p:spPr bwMode="auto">
          <a:xfrm flipH="1" flipV="1">
            <a:off x="3770313" y="3535363"/>
            <a:ext cx="685800" cy="6858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473" name="Line 25"/>
          <p:cNvSpPr>
            <a:spLocks noChangeShapeType="1"/>
          </p:cNvSpPr>
          <p:nvPr/>
        </p:nvSpPr>
        <p:spPr bwMode="auto">
          <a:xfrm flipH="1" flipV="1">
            <a:off x="3389313" y="4144963"/>
            <a:ext cx="685800" cy="14478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474" name="Line 26"/>
          <p:cNvSpPr>
            <a:spLocks noChangeShapeType="1"/>
          </p:cNvSpPr>
          <p:nvPr/>
        </p:nvSpPr>
        <p:spPr bwMode="auto">
          <a:xfrm flipV="1">
            <a:off x="4303713" y="4983163"/>
            <a:ext cx="457200" cy="609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475" name="Line 27"/>
          <p:cNvSpPr>
            <a:spLocks noChangeShapeType="1"/>
          </p:cNvSpPr>
          <p:nvPr/>
        </p:nvSpPr>
        <p:spPr bwMode="auto">
          <a:xfrm flipH="1" flipV="1">
            <a:off x="1789113" y="4678363"/>
            <a:ext cx="1981200" cy="12192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476" name="Text Box 28"/>
          <p:cNvSpPr txBox="1">
            <a:spLocks noChangeArrowheads="1"/>
          </p:cNvSpPr>
          <p:nvPr/>
        </p:nvSpPr>
        <p:spPr bwMode="auto">
          <a:xfrm>
            <a:off x="2124075" y="6237288"/>
            <a:ext cx="7794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FF66CC"/>
                </a:solidFill>
                <a:latin typeface="Tahoma" pitchFamily="34" charset="0"/>
              </a:rPr>
              <a:t>w=1</a:t>
            </a:r>
          </a:p>
        </p:txBody>
      </p:sp>
      <p:sp>
        <p:nvSpPr>
          <p:cNvPr id="616477" name="Text Box 29"/>
          <p:cNvSpPr txBox="1">
            <a:spLocks noChangeArrowheads="1"/>
          </p:cNvSpPr>
          <p:nvPr/>
        </p:nvSpPr>
        <p:spPr bwMode="auto">
          <a:xfrm>
            <a:off x="4643438" y="6165850"/>
            <a:ext cx="7794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009900"/>
                </a:solidFill>
                <a:latin typeface="Tahoma" pitchFamily="34" charset="0"/>
              </a:rPr>
              <a:t>w=1</a:t>
            </a:r>
          </a:p>
        </p:txBody>
      </p:sp>
      <p:sp>
        <p:nvSpPr>
          <p:cNvPr id="616478" name="Text Box 30"/>
          <p:cNvSpPr txBox="1">
            <a:spLocks noChangeArrowheads="1"/>
          </p:cNvSpPr>
          <p:nvPr/>
        </p:nvSpPr>
        <p:spPr bwMode="auto">
          <a:xfrm>
            <a:off x="4859338" y="5013325"/>
            <a:ext cx="7794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chemeClr val="folHlink"/>
                </a:solidFill>
                <a:latin typeface="Tahoma" pitchFamily="34" charset="0"/>
              </a:rPr>
              <a:t>w=2</a:t>
            </a:r>
          </a:p>
        </p:txBody>
      </p:sp>
      <p:sp>
        <p:nvSpPr>
          <p:cNvPr id="616479" name="Text Box 31"/>
          <p:cNvSpPr txBox="1">
            <a:spLocks noChangeArrowheads="1"/>
          </p:cNvSpPr>
          <p:nvPr/>
        </p:nvSpPr>
        <p:spPr bwMode="auto">
          <a:xfrm>
            <a:off x="3779838" y="2924175"/>
            <a:ext cx="7794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chemeClr val="hlink"/>
                </a:solidFill>
                <a:latin typeface="Tahoma" pitchFamily="34" charset="0"/>
              </a:rPr>
              <a:t>w=3</a:t>
            </a:r>
          </a:p>
        </p:txBody>
      </p:sp>
      <p:sp>
        <p:nvSpPr>
          <p:cNvPr id="616480" name="Text Box 32"/>
          <p:cNvSpPr txBox="1">
            <a:spLocks noChangeArrowheads="1"/>
          </p:cNvSpPr>
          <p:nvPr/>
        </p:nvSpPr>
        <p:spPr bwMode="auto">
          <a:xfrm>
            <a:off x="1403350" y="3213100"/>
            <a:ext cx="7794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F5B603"/>
                </a:solidFill>
                <a:latin typeface="Tahoma" pitchFamily="34" charset="0"/>
              </a:rPr>
              <a:t>w=2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PageRank algorithm [BP98]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881563" cy="4525963"/>
          </a:xfrm>
        </p:spPr>
        <p:txBody>
          <a:bodyPr/>
          <a:lstStyle/>
          <a:p>
            <a:r>
              <a:rPr lang="en-US" sz="2400">
                <a:solidFill>
                  <a:srgbClr val="009900"/>
                </a:solidFill>
              </a:rPr>
              <a:t>Good</a:t>
            </a:r>
            <a:r>
              <a:rPr lang="en-US" sz="2400"/>
              <a:t> authorities should be pointed by </a:t>
            </a:r>
            <a:r>
              <a:rPr lang="en-US" sz="2400">
                <a:solidFill>
                  <a:srgbClr val="009900"/>
                </a:solidFill>
              </a:rPr>
              <a:t>good</a:t>
            </a:r>
            <a:r>
              <a:rPr lang="en-US" sz="2400"/>
              <a:t> authorities</a:t>
            </a:r>
          </a:p>
          <a:p>
            <a:r>
              <a:rPr lang="en-US" sz="2400"/>
              <a:t>Random walk on the web graph</a:t>
            </a:r>
          </a:p>
          <a:p>
            <a:pPr lvl="1"/>
            <a:r>
              <a:rPr lang="en-US" sz="2000"/>
              <a:t>pick a page at random</a:t>
            </a:r>
          </a:p>
          <a:p>
            <a:pPr lvl="1"/>
            <a:r>
              <a:rPr lang="en-US" sz="2000">
                <a:cs typeface="Times New Roman" pitchFamily="18" charset="0"/>
              </a:rPr>
              <a:t>with probability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1- </a:t>
            </a:r>
            <a:r>
              <a:rPr lang="el-GR" sz="200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>
                <a:cs typeface="Times New Roman" pitchFamily="18" charset="0"/>
              </a:rPr>
              <a:t>jump to a random page</a:t>
            </a:r>
          </a:p>
          <a:p>
            <a:pPr lvl="1"/>
            <a:r>
              <a:rPr lang="en-US" sz="2000"/>
              <a:t>with probability </a:t>
            </a:r>
            <a:r>
              <a:rPr lang="el-GR" sz="2000">
                <a:latin typeface="Tahoma" pitchFamily="34" charset="0"/>
                <a:cs typeface="Times New Roman" pitchFamily="18" charset="0"/>
              </a:rPr>
              <a:t>α</a:t>
            </a:r>
            <a:r>
              <a:rPr lang="en-US" sz="2000"/>
              <a:t> </a:t>
            </a:r>
            <a:r>
              <a:rPr lang="en-US" sz="2000">
                <a:cs typeface="Times New Roman" pitchFamily="18" charset="0"/>
              </a:rPr>
              <a:t>follow a random outgoing link</a:t>
            </a:r>
          </a:p>
          <a:p>
            <a:r>
              <a:rPr lang="en-US" sz="2400">
                <a:cs typeface="Times New Roman" pitchFamily="18" charset="0"/>
              </a:rPr>
              <a:t>Rank according to the stationary distribution</a:t>
            </a:r>
          </a:p>
          <a:p>
            <a:r>
              <a:rPr lang="en-US" sz="2400">
                <a:cs typeface="Times New Roman" pitchFamily="18" charset="0"/>
              </a:rPr>
              <a:t> </a:t>
            </a:r>
            <a:endParaRPr lang="el-GR" sz="2400">
              <a:cs typeface="Times New Roman" pitchFamily="18" charset="0"/>
            </a:endParaRPr>
          </a:p>
          <a:p>
            <a:pPr lvl="1"/>
            <a:endParaRPr lang="en-US" sz="200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776913" y="1557338"/>
            <a:ext cx="2755900" cy="2519362"/>
            <a:chOff x="3004" y="981"/>
            <a:chExt cx="2688" cy="2256"/>
          </a:xfrm>
        </p:grpSpPr>
        <p:sp>
          <p:nvSpPr>
            <p:cNvPr id="432133" name="Rectangle 5"/>
            <p:cNvSpPr>
              <a:spLocks noChangeArrowheads="1"/>
            </p:cNvSpPr>
            <p:nvPr/>
          </p:nvSpPr>
          <p:spPr bwMode="auto">
            <a:xfrm>
              <a:off x="3004" y="1317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F5B60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2134" name="Rectangle 6"/>
            <p:cNvSpPr>
              <a:spLocks noChangeArrowheads="1"/>
            </p:cNvSpPr>
            <p:nvPr/>
          </p:nvSpPr>
          <p:spPr bwMode="auto">
            <a:xfrm>
              <a:off x="3244" y="2517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FF33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2135" name="Rectangle 7"/>
            <p:cNvSpPr>
              <a:spLocks noChangeArrowheads="1"/>
            </p:cNvSpPr>
            <p:nvPr/>
          </p:nvSpPr>
          <p:spPr bwMode="auto">
            <a:xfrm>
              <a:off x="4828" y="2613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00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2136" name="Rectangle 8"/>
            <p:cNvSpPr>
              <a:spLocks noChangeArrowheads="1"/>
            </p:cNvSpPr>
            <p:nvPr/>
          </p:nvSpPr>
          <p:spPr bwMode="auto">
            <a:xfrm>
              <a:off x="5260" y="1509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2137" name="Rectangle 9"/>
            <p:cNvSpPr>
              <a:spLocks noChangeArrowheads="1"/>
            </p:cNvSpPr>
            <p:nvPr/>
          </p:nvSpPr>
          <p:spPr bwMode="auto">
            <a:xfrm>
              <a:off x="4300" y="981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2138" name="Line 10"/>
            <p:cNvSpPr>
              <a:spLocks noChangeShapeType="1"/>
            </p:cNvSpPr>
            <p:nvPr/>
          </p:nvSpPr>
          <p:spPr bwMode="auto">
            <a:xfrm>
              <a:off x="3148" y="1845"/>
              <a:ext cx="192" cy="1"/>
            </a:xfrm>
            <a:prstGeom prst="line">
              <a:avLst/>
            </a:prstGeom>
            <a:noFill/>
            <a:ln w="76200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2139" name="Line 11"/>
            <p:cNvSpPr>
              <a:spLocks noChangeShapeType="1"/>
            </p:cNvSpPr>
            <p:nvPr/>
          </p:nvSpPr>
          <p:spPr bwMode="auto">
            <a:xfrm>
              <a:off x="3100" y="1605"/>
              <a:ext cx="192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2140" name="Line 12"/>
            <p:cNvSpPr>
              <a:spLocks noChangeShapeType="1"/>
            </p:cNvSpPr>
            <p:nvPr/>
          </p:nvSpPr>
          <p:spPr bwMode="auto">
            <a:xfrm>
              <a:off x="4924" y="2901"/>
              <a:ext cx="192" cy="1"/>
            </a:xfrm>
            <a:prstGeom prst="line">
              <a:avLst/>
            </a:prstGeom>
            <a:noFill/>
            <a:ln w="76200">
              <a:solidFill>
                <a:srgbClr val="F5B603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2141" name="Line 13"/>
            <p:cNvSpPr>
              <a:spLocks noChangeShapeType="1"/>
            </p:cNvSpPr>
            <p:nvPr/>
          </p:nvSpPr>
          <p:spPr bwMode="auto">
            <a:xfrm>
              <a:off x="4924" y="2757"/>
              <a:ext cx="192" cy="1"/>
            </a:xfrm>
            <a:prstGeom prst="line">
              <a:avLst/>
            </a:prstGeom>
            <a:noFill/>
            <a:ln w="76200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2142" name="Line 14"/>
            <p:cNvSpPr>
              <a:spLocks noChangeShapeType="1"/>
            </p:cNvSpPr>
            <p:nvPr/>
          </p:nvSpPr>
          <p:spPr bwMode="auto">
            <a:xfrm>
              <a:off x="5356" y="1701"/>
              <a:ext cx="192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2143" name="Line 15"/>
            <p:cNvSpPr>
              <a:spLocks noChangeShapeType="1"/>
            </p:cNvSpPr>
            <p:nvPr/>
          </p:nvSpPr>
          <p:spPr bwMode="auto">
            <a:xfrm>
              <a:off x="4972" y="3045"/>
              <a:ext cx="192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2144" name="Line 16"/>
            <p:cNvSpPr>
              <a:spLocks noChangeShapeType="1"/>
            </p:cNvSpPr>
            <p:nvPr/>
          </p:nvSpPr>
          <p:spPr bwMode="auto">
            <a:xfrm>
              <a:off x="3340" y="2901"/>
              <a:ext cx="192" cy="1"/>
            </a:xfrm>
            <a:prstGeom prst="line">
              <a:avLst/>
            </a:prstGeom>
            <a:noFill/>
            <a:ln w="76200">
              <a:solidFill>
                <a:srgbClr val="0099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2145" name="Line 17"/>
            <p:cNvSpPr>
              <a:spLocks noChangeShapeType="1"/>
            </p:cNvSpPr>
            <p:nvPr/>
          </p:nvSpPr>
          <p:spPr bwMode="auto">
            <a:xfrm>
              <a:off x="3340" y="2709"/>
              <a:ext cx="192" cy="1"/>
            </a:xfrm>
            <a:prstGeom prst="line">
              <a:avLst/>
            </a:prstGeom>
            <a:noFill/>
            <a:ln w="76200">
              <a:solidFill>
                <a:srgbClr val="F5B603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2146" name="Line 18"/>
            <p:cNvSpPr>
              <a:spLocks noChangeShapeType="1"/>
            </p:cNvSpPr>
            <p:nvPr/>
          </p:nvSpPr>
          <p:spPr bwMode="auto">
            <a:xfrm>
              <a:off x="4444" y="1269"/>
              <a:ext cx="192" cy="1"/>
            </a:xfrm>
            <a:prstGeom prst="line">
              <a:avLst/>
            </a:prstGeom>
            <a:noFill/>
            <a:ln w="76200">
              <a:solidFill>
                <a:srgbClr val="FF33CC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2147" name="Line 19"/>
            <p:cNvSpPr>
              <a:spLocks noChangeShapeType="1"/>
            </p:cNvSpPr>
            <p:nvPr/>
          </p:nvSpPr>
          <p:spPr bwMode="auto">
            <a:xfrm>
              <a:off x="3772" y="2853"/>
              <a:ext cx="96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2148" name="Line 20"/>
            <p:cNvSpPr>
              <a:spLocks noChangeShapeType="1"/>
            </p:cNvSpPr>
            <p:nvPr/>
          </p:nvSpPr>
          <p:spPr bwMode="auto">
            <a:xfrm flipH="1">
              <a:off x="3532" y="1653"/>
              <a:ext cx="816" cy="8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2149" name="Line 21"/>
            <p:cNvSpPr>
              <a:spLocks noChangeShapeType="1"/>
            </p:cNvSpPr>
            <p:nvPr/>
          </p:nvSpPr>
          <p:spPr bwMode="auto">
            <a:xfrm flipH="1" flipV="1">
              <a:off x="3244" y="2037"/>
              <a:ext cx="144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2150" name="Line 22"/>
            <p:cNvSpPr>
              <a:spLocks noChangeShapeType="1"/>
            </p:cNvSpPr>
            <p:nvPr/>
          </p:nvSpPr>
          <p:spPr bwMode="auto">
            <a:xfrm flipV="1">
              <a:off x="3532" y="1413"/>
              <a:ext cx="72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2151" name="Line 23"/>
            <p:cNvSpPr>
              <a:spLocks noChangeShapeType="1"/>
            </p:cNvSpPr>
            <p:nvPr/>
          </p:nvSpPr>
          <p:spPr bwMode="auto">
            <a:xfrm>
              <a:off x="3484" y="1845"/>
              <a:ext cx="168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2152" name="Line 24"/>
            <p:cNvSpPr>
              <a:spLocks noChangeShapeType="1"/>
            </p:cNvSpPr>
            <p:nvPr/>
          </p:nvSpPr>
          <p:spPr bwMode="auto">
            <a:xfrm flipH="1" flipV="1">
              <a:off x="4780" y="1269"/>
              <a:ext cx="432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2153" name="Line 25"/>
            <p:cNvSpPr>
              <a:spLocks noChangeShapeType="1"/>
            </p:cNvSpPr>
            <p:nvPr/>
          </p:nvSpPr>
          <p:spPr bwMode="auto">
            <a:xfrm flipH="1" flipV="1">
              <a:off x="4540" y="1653"/>
              <a:ext cx="432" cy="9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2154" name="Line 26"/>
            <p:cNvSpPr>
              <a:spLocks noChangeShapeType="1"/>
            </p:cNvSpPr>
            <p:nvPr/>
          </p:nvSpPr>
          <p:spPr bwMode="auto">
            <a:xfrm flipV="1">
              <a:off x="5116" y="2181"/>
              <a:ext cx="288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2155" name="Line 27"/>
            <p:cNvSpPr>
              <a:spLocks noChangeShapeType="1"/>
            </p:cNvSpPr>
            <p:nvPr/>
          </p:nvSpPr>
          <p:spPr bwMode="auto">
            <a:xfrm flipH="1" flipV="1">
              <a:off x="3532" y="1989"/>
              <a:ext cx="1248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2156" name="Text Box 28"/>
          <p:cNvSpPr txBox="1">
            <a:spLocks noChangeArrowheads="1"/>
          </p:cNvSpPr>
          <p:nvPr/>
        </p:nvSpPr>
        <p:spPr bwMode="auto">
          <a:xfrm>
            <a:off x="6084888" y="4292600"/>
            <a:ext cx="2566987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r>
              <a:rPr kumimoji="1" lang="en-US" sz="2400" b="1">
                <a:solidFill>
                  <a:srgbClr val="FF3300"/>
                </a:solidFill>
                <a:latin typeface="Tahoma" pitchFamily="34" charset="0"/>
              </a:rPr>
              <a:t>Red Page</a:t>
            </a: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r>
              <a:rPr kumimoji="1" lang="en-US" sz="2400" b="1">
                <a:solidFill>
                  <a:srgbClr val="FF33CC"/>
                </a:solidFill>
                <a:latin typeface="Tahoma" pitchFamily="34" charset="0"/>
              </a:rPr>
              <a:t>Purple Page</a:t>
            </a:r>
            <a:r>
              <a:rPr kumimoji="1" lang="en-US" sz="2400" b="1">
                <a:solidFill>
                  <a:srgbClr val="F5B603"/>
                </a:solidFill>
                <a:latin typeface="Tahoma" pitchFamily="34" charset="0"/>
              </a:rPr>
              <a:t> </a:t>
            </a: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r>
              <a:rPr kumimoji="1" lang="en-US" sz="2400" b="1">
                <a:solidFill>
                  <a:srgbClr val="F5B603"/>
                </a:solidFill>
                <a:latin typeface="Tahoma" pitchFamily="34" charset="0"/>
              </a:rPr>
              <a:t>Yellow Page</a:t>
            </a: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r>
              <a:rPr kumimoji="1" lang="en-US" sz="2400" b="1">
                <a:solidFill>
                  <a:srgbClr val="3366FF"/>
                </a:solidFill>
                <a:latin typeface="Tahoma" pitchFamily="34" charset="0"/>
              </a:rPr>
              <a:t>Blue Page</a:t>
            </a:r>
            <a:endParaRPr kumimoji="1" lang="en-US" sz="2400" b="1">
              <a:solidFill>
                <a:srgbClr val="FF33CC"/>
              </a:solidFill>
              <a:latin typeface="Tahoma" pitchFamily="34" charset="0"/>
            </a:endParaRP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r>
              <a:rPr kumimoji="1" lang="en-US" sz="2400" b="1">
                <a:solidFill>
                  <a:srgbClr val="009900"/>
                </a:solidFill>
                <a:latin typeface="Tahoma" pitchFamily="34" charset="0"/>
              </a:rPr>
              <a:t>Green Page</a:t>
            </a:r>
          </a:p>
        </p:txBody>
      </p:sp>
      <p:graphicFrame>
        <p:nvGraphicFramePr>
          <p:cNvPr id="432157" name="Object 29"/>
          <p:cNvGraphicFramePr>
            <a:graphicFrameLocks noChangeAspect="1"/>
          </p:cNvGraphicFramePr>
          <p:nvPr/>
        </p:nvGraphicFramePr>
        <p:xfrm>
          <a:off x="1331913" y="5516563"/>
          <a:ext cx="3455987" cy="796925"/>
        </p:xfrm>
        <a:graphic>
          <a:graphicData uri="http://schemas.openxmlformats.org/presentationml/2006/ole">
            <p:oleObj spid="_x0000_s1026" name="Equation" r:id="rId4" imgW="193032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Markov chains</a:t>
            </a:r>
          </a:p>
        </p:txBody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A Markov chain describes a discrete time stochastic process over a set of states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 according to a transition probability matrix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/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rgbClr val="0066FF"/>
                </a:solidFill>
              </a:rPr>
              <a:t>P</a:t>
            </a:r>
            <a:r>
              <a:rPr lang="en-US" sz="2000" baseline="-25000">
                <a:solidFill>
                  <a:srgbClr val="0066FF"/>
                </a:solidFill>
              </a:rPr>
              <a:t>ij</a:t>
            </a:r>
            <a:r>
              <a:rPr lang="en-US" sz="2000"/>
              <a:t> = probability of moving to state </a:t>
            </a:r>
            <a:r>
              <a:rPr lang="en-US" sz="2000">
                <a:solidFill>
                  <a:srgbClr val="0066FF"/>
                </a:solidFill>
              </a:rPr>
              <a:t>j</a:t>
            </a:r>
            <a:r>
              <a:rPr lang="en-US" sz="2000"/>
              <a:t> when at state </a:t>
            </a:r>
            <a:r>
              <a:rPr lang="en-US" sz="2000">
                <a:solidFill>
                  <a:srgbClr val="0066FF"/>
                </a:solidFill>
              </a:rPr>
              <a:t>i</a:t>
            </a:r>
          </a:p>
          <a:p>
            <a:pPr lvl="2">
              <a:lnSpc>
                <a:spcPct val="90000"/>
              </a:lnSpc>
            </a:pPr>
            <a:r>
              <a:rPr lang="en-US" sz="1800">
                <a:solidFill>
                  <a:srgbClr val="0066FF"/>
                </a:solidFill>
              </a:rPr>
              <a:t>∑</a:t>
            </a:r>
            <a:r>
              <a:rPr lang="en-US" sz="1800" baseline="-25000">
                <a:solidFill>
                  <a:srgbClr val="0066FF"/>
                </a:solidFill>
              </a:rPr>
              <a:t>j</a:t>
            </a:r>
            <a:r>
              <a:rPr lang="en-US" sz="1800">
                <a:solidFill>
                  <a:srgbClr val="0066FF"/>
                </a:solidFill>
              </a:rPr>
              <a:t>P</a:t>
            </a:r>
            <a:r>
              <a:rPr lang="en-US" sz="1800" baseline="-25000">
                <a:solidFill>
                  <a:srgbClr val="0066FF"/>
                </a:solidFill>
              </a:rPr>
              <a:t>ij</a:t>
            </a:r>
            <a:r>
              <a:rPr lang="en-US" sz="1800">
                <a:solidFill>
                  <a:srgbClr val="0066FF"/>
                </a:solidFill>
              </a:rPr>
              <a:t> = 1</a:t>
            </a:r>
            <a:r>
              <a:rPr lang="en-US" sz="1800"/>
              <a:t> (</a:t>
            </a:r>
            <a:r>
              <a:rPr lang="en-US" sz="1800">
                <a:solidFill>
                  <a:srgbClr val="FF6600"/>
                </a:solidFill>
              </a:rPr>
              <a:t>stochastic matrix</a:t>
            </a:r>
            <a:r>
              <a:rPr lang="en-US" sz="1800"/>
              <a:t>)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rgbClr val="FF6600"/>
                </a:solidFill>
              </a:rPr>
              <a:t>Memorylessness property</a:t>
            </a:r>
            <a:r>
              <a:rPr lang="en-US" sz="2400"/>
              <a:t>: The next state of the chain depends only at the current state and not on the past of the process (first order MC)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higher order MCs are also possible</a:t>
            </a:r>
          </a:p>
        </p:txBody>
      </p:sp>
      <p:sp>
        <p:nvSpPr>
          <p:cNvPr id="504836" name="Text Box 4"/>
          <p:cNvSpPr txBox="1">
            <a:spLocks noChangeArrowheads="1"/>
          </p:cNvSpPr>
          <p:nvPr/>
        </p:nvSpPr>
        <p:spPr bwMode="auto">
          <a:xfrm>
            <a:off x="2670175" y="2300288"/>
            <a:ext cx="2070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66FF"/>
                </a:solidFill>
              </a:rPr>
              <a:t>S = {s</a:t>
            </a:r>
            <a:r>
              <a:rPr lang="en-US" sz="2000" baseline="-25000">
                <a:solidFill>
                  <a:srgbClr val="0066FF"/>
                </a:solidFill>
              </a:rPr>
              <a:t>1</a:t>
            </a:r>
            <a:r>
              <a:rPr lang="en-US" sz="2000">
                <a:solidFill>
                  <a:srgbClr val="0066FF"/>
                </a:solidFill>
              </a:rPr>
              <a:t>, s</a:t>
            </a:r>
            <a:r>
              <a:rPr lang="en-US" sz="2000" baseline="-25000">
                <a:solidFill>
                  <a:srgbClr val="0066FF"/>
                </a:solidFill>
              </a:rPr>
              <a:t>2</a:t>
            </a:r>
            <a:r>
              <a:rPr lang="en-US" sz="2000">
                <a:solidFill>
                  <a:srgbClr val="0066FF"/>
                </a:solidFill>
              </a:rPr>
              <a:t>, … s</a:t>
            </a:r>
            <a:r>
              <a:rPr lang="en-US" sz="2000" baseline="-25000">
                <a:solidFill>
                  <a:srgbClr val="0066FF"/>
                </a:solidFill>
              </a:rPr>
              <a:t>n</a:t>
            </a:r>
            <a:r>
              <a:rPr lang="en-US" sz="2000">
                <a:solidFill>
                  <a:srgbClr val="0066FF"/>
                </a:solidFill>
              </a:rPr>
              <a:t>}</a:t>
            </a:r>
          </a:p>
        </p:txBody>
      </p:sp>
      <p:sp>
        <p:nvSpPr>
          <p:cNvPr id="504837" name="Text Box 5"/>
          <p:cNvSpPr txBox="1">
            <a:spLocks noChangeArrowheads="1"/>
          </p:cNvSpPr>
          <p:nvPr/>
        </p:nvSpPr>
        <p:spPr bwMode="auto">
          <a:xfrm>
            <a:off x="2968625" y="3108325"/>
            <a:ext cx="10525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66FF"/>
                </a:solidFill>
              </a:rPr>
              <a:t>P = {P</a:t>
            </a:r>
            <a:r>
              <a:rPr lang="en-US" sz="2000" baseline="-25000">
                <a:solidFill>
                  <a:srgbClr val="0066FF"/>
                </a:solidFill>
              </a:rPr>
              <a:t>ij</a:t>
            </a:r>
            <a:r>
              <a:rPr lang="en-US" sz="2000">
                <a:solidFill>
                  <a:srgbClr val="0066FF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Random walks</a:t>
            </a:r>
          </a:p>
        </p:txBody>
      </p:sp>
      <p:sp>
        <p:nvSpPr>
          <p:cNvPr id="505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Random walks on graphs correspond to Markov Chains</a:t>
            </a:r>
          </a:p>
          <a:p>
            <a:pPr lvl="1"/>
            <a:r>
              <a:rPr lang="en-US"/>
              <a:t>The set of states </a:t>
            </a:r>
            <a:r>
              <a:rPr lang="en-US">
                <a:solidFill>
                  <a:srgbClr val="0066FF"/>
                </a:solidFill>
              </a:rPr>
              <a:t>S</a:t>
            </a:r>
            <a:r>
              <a:rPr lang="en-US"/>
              <a:t> is the set of nodes of the graph </a:t>
            </a:r>
            <a:r>
              <a:rPr lang="en-US">
                <a:solidFill>
                  <a:srgbClr val="0066FF"/>
                </a:solidFill>
              </a:rPr>
              <a:t>G</a:t>
            </a:r>
          </a:p>
          <a:p>
            <a:pPr lvl="1"/>
            <a:r>
              <a:rPr lang="en-US"/>
              <a:t>The </a:t>
            </a:r>
            <a:r>
              <a:rPr lang="en-US">
                <a:solidFill>
                  <a:srgbClr val="FF9900"/>
                </a:solidFill>
              </a:rPr>
              <a:t>transition probability matrix</a:t>
            </a:r>
            <a:r>
              <a:rPr lang="en-US"/>
              <a:t> is the probability that we follow an edge from one node to another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924" name="Rectangle 44"/>
          <p:cNvSpPr>
            <a:spLocks noChangeArrowheads="1"/>
          </p:cNvSpPr>
          <p:nvPr/>
        </p:nvSpPr>
        <p:spPr bwMode="auto">
          <a:xfrm>
            <a:off x="1503363" y="3640138"/>
            <a:ext cx="2039937" cy="290512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6921" name="Rectangle 41"/>
          <p:cNvSpPr>
            <a:spLocks noChangeArrowheads="1"/>
          </p:cNvSpPr>
          <p:nvPr/>
        </p:nvSpPr>
        <p:spPr bwMode="auto">
          <a:xfrm>
            <a:off x="1511300" y="2760663"/>
            <a:ext cx="2058988" cy="325437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6920" name="Rectangle 40"/>
          <p:cNvSpPr>
            <a:spLocks noChangeArrowheads="1"/>
          </p:cNvSpPr>
          <p:nvPr/>
        </p:nvSpPr>
        <p:spPr bwMode="auto">
          <a:xfrm>
            <a:off x="1512888" y="2330450"/>
            <a:ext cx="2030412" cy="33337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6919" name="Rectangle 39"/>
          <p:cNvSpPr>
            <a:spLocks noChangeArrowheads="1"/>
          </p:cNvSpPr>
          <p:nvPr/>
        </p:nvSpPr>
        <p:spPr bwMode="auto">
          <a:xfrm>
            <a:off x="1520825" y="1916113"/>
            <a:ext cx="2022475" cy="307975"/>
          </a:xfrm>
          <a:prstGeom prst="rect">
            <a:avLst/>
          </a:prstGeom>
          <a:solidFill>
            <a:srgbClr val="F0C61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6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 example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984750" y="1890713"/>
            <a:ext cx="3556000" cy="3090862"/>
            <a:chOff x="3004" y="981"/>
            <a:chExt cx="2688" cy="2256"/>
          </a:xfrm>
        </p:grpSpPr>
        <p:sp>
          <p:nvSpPr>
            <p:cNvPr id="506885" name="Rectangle 5"/>
            <p:cNvSpPr>
              <a:spLocks noChangeArrowheads="1"/>
            </p:cNvSpPr>
            <p:nvPr/>
          </p:nvSpPr>
          <p:spPr bwMode="auto">
            <a:xfrm>
              <a:off x="3004" y="1317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F5B60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6886" name="Rectangle 6"/>
            <p:cNvSpPr>
              <a:spLocks noChangeArrowheads="1"/>
            </p:cNvSpPr>
            <p:nvPr/>
          </p:nvSpPr>
          <p:spPr bwMode="auto">
            <a:xfrm>
              <a:off x="3244" y="2517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FF33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6887" name="Rectangle 7"/>
            <p:cNvSpPr>
              <a:spLocks noChangeArrowheads="1"/>
            </p:cNvSpPr>
            <p:nvPr/>
          </p:nvSpPr>
          <p:spPr bwMode="auto">
            <a:xfrm>
              <a:off x="4828" y="2613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00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6888" name="Rectangle 8"/>
            <p:cNvSpPr>
              <a:spLocks noChangeArrowheads="1"/>
            </p:cNvSpPr>
            <p:nvPr/>
          </p:nvSpPr>
          <p:spPr bwMode="auto">
            <a:xfrm>
              <a:off x="5260" y="1509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6889" name="Rectangle 9"/>
            <p:cNvSpPr>
              <a:spLocks noChangeArrowheads="1"/>
            </p:cNvSpPr>
            <p:nvPr/>
          </p:nvSpPr>
          <p:spPr bwMode="auto">
            <a:xfrm>
              <a:off x="4300" y="981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6890" name="Line 10"/>
            <p:cNvSpPr>
              <a:spLocks noChangeShapeType="1"/>
            </p:cNvSpPr>
            <p:nvPr/>
          </p:nvSpPr>
          <p:spPr bwMode="auto">
            <a:xfrm>
              <a:off x="3148" y="1845"/>
              <a:ext cx="192" cy="1"/>
            </a:xfrm>
            <a:prstGeom prst="line">
              <a:avLst/>
            </a:prstGeom>
            <a:noFill/>
            <a:ln w="76200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6891" name="Line 11"/>
            <p:cNvSpPr>
              <a:spLocks noChangeShapeType="1"/>
            </p:cNvSpPr>
            <p:nvPr/>
          </p:nvSpPr>
          <p:spPr bwMode="auto">
            <a:xfrm>
              <a:off x="3100" y="1605"/>
              <a:ext cx="192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6892" name="Line 12"/>
            <p:cNvSpPr>
              <a:spLocks noChangeShapeType="1"/>
            </p:cNvSpPr>
            <p:nvPr/>
          </p:nvSpPr>
          <p:spPr bwMode="auto">
            <a:xfrm>
              <a:off x="4924" y="2901"/>
              <a:ext cx="192" cy="1"/>
            </a:xfrm>
            <a:prstGeom prst="line">
              <a:avLst/>
            </a:prstGeom>
            <a:noFill/>
            <a:ln w="76200">
              <a:solidFill>
                <a:srgbClr val="F5B603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6893" name="Line 13"/>
            <p:cNvSpPr>
              <a:spLocks noChangeShapeType="1"/>
            </p:cNvSpPr>
            <p:nvPr/>
          </p:nvSpPr>
          <p:spPr bwMode="auto">
            <a:xfrm>
              <a:off x="4924" y="2757"/>
              <a:ext cx="192" cy="1"/>
            </a:xfrm>
            <a:prstGeom prst="line">
              <a:avLst/>
            </a:prstGeom>
            <a:noFill/>
            <a:ln w="76200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6894" name="Line 14"/>
            <p:cNvSpPr>
              <a:spLocks noChangeShapeType="1"/>
            </p:cNvSpPr>
            <p:nvPr/>
          </p:nvSpPr>
          <p:spPr bwMode="auto">
            <a:xfrm>
              <a:off x="5356" y="1701"/>
              <a:ext cx="192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6895" name="Line 15"/>
            <p:cNvSpPr>
              <a:spLocks noChangeShapeType="1"/>
            </p:cNvSpPr>
            <p:nvPr/>
          </p:nvSpPr>
          <p:spPr bwMode="auto">
            <a:xfrm>
              <a:off x="4972" y="3045"/>
              <a:ext cx="192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6896" name="Line 16"/>
            <p:cNvSpPr>
              <a:spLocks noChangeShapeType="1"/>
            </p:cNvSpPr>
            <p:nvPr/>
          </p:nvSpPr>
          <p:spPr bwMode="auto">
            <a:xfrm>
              <a:off x="3340" y="2901"/>
              <a:ext cx="192" cy="1"/>
            </a:xfrm>
            <a:prstGeom prst="line">
              <a:avLst/>
            </a:prstGeom>
            <a:noFill/>
            <a:ln w="76200">
              <a:solidFill>
                <a:srgbClr val="0099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6897" name="Line 17"/>
            <p:cNvSpPr>
              <a:spLocks noChangeShapeType="1"/>
            </p:cNvSpPr>
            <p:nvPr/>
          </p:nvSpPr>
          <p:spPr bwMode="auto">
            <a:xfrm>
              <a:off x="3340" y="2709"/>
              <a:ext cx="192" cy="1"/>
            </a:xfrm>
            <a:prstGeom prst="line">
              <a:avLst/>
            </a:prstGeom>
            <a:noFill/>
            <a:ln w="76200">
              <a:solidFill>
                <a:srgbClr val="F5B603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6898" name="Line 18"/>
            <p:cNvSpPr>
              <a:spLocks noChangeShapeType="1"/>
            </p:cNvSpPr>
            <p:nvPr/>
          </p:nvSpPr>
          <p:spPr bwMode="auto">
            <a:xfrm>
              <a:off x="4444" y="1269"/>
              <a:ext cx="192" cy="1"/>
            </a:xfrm>
            <a:prstGeom prst="line">
              <a:avLst/>
            </a:prstGeom>
            <a:noFill/>
            <a:ln w="76200">
              <a:solidFill>
                <a:srgbClr val="FF33CC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6899" name="Line 19"/>
            <p:cNvSpPr>
              <a:spLocks noChangeShapeType="1"/>
            </p:cNvSpPr>
            <p:nvPr/>
          </p:nvSpPr>
          <p:spPr bwMode="auto">
            <a:xfrm>
              <a:off x="3772" y="2853"/>
              <a:ext cx="96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6900" name="Line 20"/>
            <p:cNvSpPr>
              <a:spLocks noChangeShapeType="1"/>
            </p:cNvSpPr>
            <p:nvPr/>
          </p:nvSpPr>
          <p:spPr bwMode="auto">
            <a:xfrm flipH="1">
              <a:off x="3532" y="1653"/>
              <a:ext cx="816" cy="8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6901" name="Line 21"/>
            <p:cNvSpPr>
              <a:spLocks noChangeShapeType="1"/>
            </p:cNvSpPr>
            <p:nvPr/>
          </p:nvSpPr>
          <p:spPr bwMode="auto">
            <a:xfrm flipH="1" flipV="1">
              <a:off x="3244" y="2037"/>
              <a:ext cx="144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6902" name="Line 22"/>
            <p:cNvSpPr>
              <a:spLocks noChangeShapeType="1"/>
            </p:cNvSpPr>
            <p:nvPr/>
          </p:nvSpPr>
          <p:spPr bwMode="auto">
            <a:xfrm flipV="1">
              <a:off x="3532" y="1413"/>
              <a:ext cx="72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6903" name="Line 23"/>
            <p:cNvSpPr>
              <a:spLocks noChangeShapeType="1"/>
            </p:cNvSpPr>
            <p:nvPr/>
          </p:nvSpPr>
          <p:spPr bwMode="auto">
            <a:xfrm>
              <a:off x="3484" y="1845"/>
              <a:ext cx="168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6904" name="Line 24"/>
            <p:cNvSpPr>
              <a:spLocks noChangeShapeType="1"/>
            </p:cNvSpPr>
            <p:nvPr/>
          </p:nvSpPr>
          <p:spPr bwMode="auto">
            <a:xfrm flipH="1" flipV="1">
              <a:off x="4780" y="1269"/>
              <a:ext cx="432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6905" name="Line 25"/>
            <p:cNvSpPr>
              <a:spLocks noChangeShapeType="1"/>
            </p:cNvSpPr>
            <p:nvPr/>
          </p:nvSpPr>
          <p:spPr bwMode="auto">
            <a:xfrm flipH="1" flipV="1">
              <a:off x="4540" y="1653"/>
              <a:ext cx="432" cy="9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6906" name="Line 26"/>
            <p:cNvSpPr>
              <a:spLocks noChangeShapeType="1"/>
            </p:cNvSpPr>
            <p:nvPr/>
          </p:nvSpPr>
          <p:spPr bwMode="auto">
            <a:xfrm flipV="1">
              <a:off x="5116" y="2181"/>
              <a:ext cx="288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6907" name="Line 27"/>
            <p:cNvSpPr>
              <a:spLocks noChangeShapeType="1"/>
            </p:cNvSpPr>
            <p:nvPr/>
          </p:nvSpPr>
          <p:spPr bwMode="auto">
            <a:xfrm flipH="1" flipV="1">
              <a:off x="3532" y="1989"/>
              <a:ext cx="1248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06910" name="Text Box 30"/>
          <p:cNvSpPr txBox="1">
            <a:spLocks noChangeArrowheads="1"/>
          </p:cNvSpPr>
          <p:nvPr/>
        </p:nvSpPr>
        <p:spPr bwMode="auto">
          <a:xfrm>
            <a:off x="5095875" y="1795463"/>
            <a:ext cx="449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v</a:t>
            </a:r>
            <a:r>
              <a:rPr lang="en-US" sz="2400" baseline="-25000"/>
              <a:t>1</a:t>
            </a:r>
            <a:endParaRPr lang="en-US" sz="2400"/>
          </a:p>
        </p:txBody>
      </p:sp>
      <p:sp>
        <p:nvSpPr>
          <p:cNvPr id="506911" name="Text Box 31"/>
          <p:cNvSpPr txBox="1">
            <a:spLocks noChangeArrowheads="1"/>
          </p:cNvSpPr>
          <p:nvPr/>
        </p:nvSpPr>
        <p:spPr bwMode="auto">
          <a:xfrm>
            <a:off x="7332663" y="1631950"/>
            <a:ext cx="449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v</a:t>
            </a:r>
            <a:r>
              <a:rPr lang="en-US" sz="2400" baseline="-25000"/>
              <a:t>2</a:t>
            </a:r>
            <a:endParaRPr lang="en-US" sz="2400"/>
          </a:p>
        </p:txBody>
      </p:sp>
      <p:sp>
        <p:nvSpPr>
          <p:cNvPr id="506912" name="Text Box 32"/>
          <p:cNvSpPr txBox="1">
            <a:spLocks noChangeArrowheads="1"/>
          </p:cNvSpPr>
          <p:nvPr/>
        </p:nvSpPr>
        <p:spPr bwMode="auto">
          <a:xfrm>
            <a:off x="8577263" y="2752725"/>
            <a:ext cx="449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v</a:t>
            </a:r>
            <a:r>
              <a:rPr lang="en-US" sz="2400" baseline="-25000"/>
              <a:t>3</a:t>
            </a:r>
            <a:endParaRPr lang="en-US" sz="2400"/>
          </a:p>
        </p:txBody>
      </p:sp>
      <p:sp>
        <p:nvSpPr>
          <p:cNvPr id="506913" name="Text Box 33"/>
          <p:cNvSpPr txBox="1">
            <a:spLocks noChangeArrowheads="1"/>
          </p:cNvSpPr>
          <p:nvPr/>
        </p:nvSpPr>
        <p:spPr bwMode="auto">
          <a:xfrm>
            <a:off x="7437438" y="5068888"/>
            <a:ext cx="449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v</a:t>
            </a:r>
            <a:r>
              <a:rPr lang="en-US" sz="2400" baseline="-25000"/>
              <a:t>4</a:t>
            </a:r>
            <a:endParaRPr lang="en-US" sz="2400"/>
          </a:p>
        </p:txBody>
      </p:sp>
      <p:sp>
        <p:nvSpPr>
          <p:cNvPr id="506914" name="Text Box 34"/>
          <p:cNvSpPr txBox="1">
            <a:spLocks noChangeArrowheads="1"/>
          </p:cNvSpPr>
          <p:nvPr/>
        </p:nvSpPr>
        <p:spPr bwMode="auto">
          <a:xfrm>
            <a:off x="5454650" y="4949825"/>
            <a:ext cx="449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v</a:t>
            </a:r>
            <a:r>
              <a:rPr lang="en-US" sz="2400" baseline="-25000"/>
              <a:t>5</a:t>
            </a:r>
            <a:endParaRPr lang="en-US" sz="2400"/>
          </a:p>
        </p:txBody>
      </p:sp>
      <p:graphicFrame>
        <p:nvGraphicFramePr>
          <p:cNvPr id="506918" name="Object 38"/>
          <p:cNvGraphicFramePr>
            <a:graphicFrameLocks noChangeAspect="1"/>
          </p:cNvGraphicFramePr>
          <p:nvPr/>
        </p:nvGraphicFramePr>
        <p:xfrm>
          <a:off x="955675" y="4275138"/>
          <a:ext cx="3502025" cy="2159000"/>
        </p:xfrm>
        <a:graphic>
          <a:graphicData uri="http://schemas.openxmlformats.org/presentationml/2006/ole">
            <p:oleObj spid="_x0000_s2050" name="Equation" r:id="rId4" imgW="1854000" imgH="1143000" progId="Equation.3">
              <p:embed/>
            </p:oleObj>
          </a:graphicData>
        </a:graphic>
      </p:graphicFrame>
      <p:graphicFrame>
        <p:nvGraphicFramePr>
          <p:cNvPr id="506908" name="Object 28"/>
          <p:cNvGraphicFramePr>
            <a:graphicFrameLocks noChangeAspect="1"/>
          </p:cNvGraphicFramePr>
          <p:nvPr/>
        </p:nvGraphicFramePr>
        <p:xfrm>
          <a:off x="974725" y="1863725"/>
          <a:ext cx="2662238" cy="2159000"/>
        </p:xfrm>
        <a:graphic>
          <a:graphicData uri="http://schemas.openxmlformats.org/presentationml/2006/ole">
            <p:oleObj spid="_x0000_s2051" name="Equation" r:id="rId5" imgW="1409400" imgH="1143000" progId="Equation.3">
              <p:embed/>
            </p:oleObj>
          </a:graphicData>
        </a:graphic>
      </p:graphicFrame>
      <p:sp>
        <p:nvSpPr>
          <p:cNvPr id="506923" name="Rectangle 43"/>
          <p:cNvSpPr>
            <a:spLocks noChangeArrowheads="1"/>
          </p:cNvSpPr>
          <p:nvPr/>
        </p:nvSpPr>
        <p:spPr bwMode="auto">
          <a:xfrm>
            <a:off x="1520825" y="3209925"/>
            <a:ext cx="2032000" cy="288925"/>
          </a:xfrm>
          <a:prstGeom prst="rect">
            <a:avLst/>
          </a:prstGeom>
          <a:solidFill>
            <a:srgbClr val="008000">
              <a:alpha val="66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State probability vector</a:t>
            </a:r>
          </a:p>
        </p:txBody>
      </p:sp>
      <p:sp>
        <p:nvSpPr>
          <p:cNvPr id="507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vector </a:t>
            </a:r>
            <a:r>
              <a:rPr lang="en-US">
                <a:solidFill>
                  <a:srgbClr val="0066FF"/>
                </a:solidFill>
              </a:rPr>
              <a:t>q</a:t>
            </a:r>
            <a:r>
              <a:rPr lang="en-US" baseline="30000">
                <a:solidFill>
                  <a:srgbClr val="0066FF"/>
                </a:solidFill>
              </a:rPr>
              <a:t>t</a:t>
            </a:r>
            <a:r>
              <a:rPr lang="en-US">
                <a:solidFill>
                  <a:srgbClr val="0066FF"/>
                </a:solidFill>
              </a:rPr>
              <a:t> = (q</a:t>
            </a:r>
            <a:r>
              <a:rPr lang="en-US" baseline="30000">
                <a:solidFill>
                  <a:srgbClr val="0066FF"/>
                </a:solidFill>
              </a:rPr>
              <a:t>t</a:t>
            </a:r>
            <a:r>
              <a:rPr lang="en-US" baseline="-25000">
                <a:solidFill>
                  <a:srgbClr val="0066FF"/>
                </a:solidFill>
              </a:rPr>
              <a:t>1</a:t>
            </a:r>
            <a:r>
              <a:rPr lang="en-US">
                <a:solidFill>
                  <a:srgbClr val="0066FF"/>
                </a:solidFill>
              </a:rPr>
              <a:t>,q</a:t>
            </a:r>
            <a:r>
              <a:rPr lang="en-US" baseline="30000">
                <a:solidFill>
                  <a:srgbClr val="0066FF"/>
                </a:solidFill>
              </a:rPr>
              <a:t>t</a:t>
            </a:r>
            <a:r>
              <a:rPr lang="en-US" baseline="-25000">
                <a:solidFill>
                  <a:srgbClr val="0066FF"/>
                </a:solidFill>
              </a:rPr>
              <a:t>2</a:t>
            </a:r>
            <a:r>
              <a:rPr lang="en-US">
                <a:solidFill>
                  <a:srgbClr val="0066FF"/>
                </a:solidFill>
              </a:rPr>
              <a:t>, … ,q</a:t>
            </a:r>
            <a:r>
              <a:rPr lang="en-US" baseline="30000">
                <a:solidFill>
                  <a:srgbClr val="0066FF"/>
                </a:solidFill>
              </a:rPr>
              <a:t>t</a:t>
            </a:r>
            <a:r>
              <a:rPr lang="en-US" baseline="-25000">
                <a:solidFill>
                  <a:srgbClr val="0066FF"/>
                </a:solidFill>
              </a:rPr>
              <a:t>n</a:t>
            </a:r>
            <a:r>
              <a:rPr lang="en-US">
                <a:solidFill>
                  <a:srgbClr val="0066FF"/>
                </a:solidFill>
              </a:rPr>
              <a:t>)</a:t>
            </a:r>
            <a:r>
              <a:rPr lang="en-US"/>
              <a:t> that stores the probability of being at state </a:t>
            </a:r>
            <a:r>
              <a:rPr lang="en-US">
                <a:solidFill>
                  <a:srgbClr val="0066FF"/>
                </a:solidFill>
              </a:rPr>
              <a:t>i</a:t>
            </a:r>
            <a:r>
              <a:rPr lang="en-US"/>
              <a:t> at time </a:t>
            </a:r>
            <a:r>
              <a:rPr lang="en-US">
                <a:solidFill>
                  <a:srgbClr val="0066FF"/>
                </a:solidFill>
              </a:rPr>
              <a:t>t</a:t>
            </a:r>
          </a:p>
          <a:p>
            <a:pPr lvl="1"/>
            <a:r>
              <a:rPr lang="en-US">
                <a:solidFill>
                  <a:srgbClr val="0066FF"/>
                </a:solidFill>
              </a:rPr>
              <a:t>q</a:t>
            </a:r>
            <a:r>
              <a:rPr lang="en-US" baseline="30000">
                <a:solidFill>
                  <a:srgbClr val="0066FF"/>
                </a:solidFill>
              </a:rPr>
              <a:t>0</a:t>
            </a:r>
            <a:r>
              <a:rPr lang="en-US" baseline="-25000">
                <a:solidFill>
                  <a:srgbClr val="0066FF"/>
                </a:solidFill>
              </a:rPr>
              <a:t>i</a:t>
            </a:r>
            <a:r>
              <a:rPr lang="en-US" b="1" baseline="30000"/>
              <a:t> = </a:t>
            </a:r>
            <a:r>
              <a:rPr lang="en-US"/>
              <a:t>the probability of starting from state i</a:t>
            </a:r>
            <a:endParaRPr lang="en-US" b="1"/>
          </a:p>
        </p:txBody>
      </p:sp>
      <p:sp>
        <p:nvSpPr>
          <p:cNvPr id="507909" name="Text Box 5"/>
          <p:cNvSpPr txBox="1">
            <a:spLocks noChangeArrowheads="1"/>
          </p:cNvSpPr>
          <p:nvPr/>
        </p:nvSpPr>
        <p:spPr bwMode="auto">
          <a:xfrm>
            <a:off x="3038475" y="3673475"/>
            <a:ext cx="18684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66FF"/>
                </a:solidFill>
              </a:rPr>
              <a:t>q</a:t>
            </a:r>
            <a:r>
              <a:rPr lang="en-US" sz="3200" baseline="30000">
                <a:solidFill>
                  <a:srgbClr val="0066FF"/>
                </a:solidFill>
              </a:rPr>
              <a:t>t</a:t>
            </a:r>
            <a:r>
              <a:rPr lang="en-US" sz="3200">
                <a:solidFill>
                  <a:srgbClr val="0066FF"/>
                </a:solidFill>
              </a:rPr>
              <a:t> = q</a:t>
            </a:r>
            <a:r>
              <a:rPr lang="en-US" sz="3200" baseline="30000">
                <a:solidFill>
                  <a:srgbClr val="0066FF"/>
                </a:solidFill>
              </a:rPr>
              <a:t>t-1</a:t>
            </a:r>
            <a:r>
              <a:rPr lang="en-US" sz="3200">
                <a:solidFill>
                  <a:srgbClr val="0066FF"/>
                </a:solidFill>
              </a:rPr>
              <a:t> 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 example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984750" y="1890713"/>
            <a:ext cx="3556000" cy="3090862"/>
            <a:chOff x="3004" y="981"/>
            <a:chExt cx="2688" cy="2256"/>
          </a:xfrm>
        </p:grpSpPr>
        <p:sp>
          <p:nvSpPr>
            <p:cNvPr id="508933" name="Rectangle 5"/>
            <p:cNvSpPr>
              <a:spLocks noChangeArrowheads="1"/>
            </p:cNvSpPr>
            <p:nvPr/>
          </p:nvSpPr>
          <p:spPr bwMode="auto">
            <a:xfrm>
              <a:off x="3004" y="1317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F5B60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8934" name="Rectangle 6"/>
            <p:cNvSpPr>
              <a:spLocks noChangeArrowheads="1"/>
            </p:cNvSpPr>
            <p:nvPr/>
          </p:nvSpPr>
          <p:spPr bwMode="auto">
            <a:xfrm>
              <a:off x="3244" y="2517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FF33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8935" name="Rectangle 7"/>
            <p:cNvSpPr>
              <a:spLocks noChangeArrowheads="1"/>
            </p:cNvSpPr>
            <p:nvPr/>
          </p:nvSpPr>
          <p:spPr bwMode="auto">
            <a:xfrm>
              <a:off x="4828" y="2613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00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8936" name="Rectangle 8"/>
            <p:cNvSpPr>
              <a:spLocks noChangeArrowheads="1"/>
            </p:cNvSpPr>
            <p:nvPr/>
          </p:nvSpPr>
          <p:spPr bwMode="auto">
            <a:xfrm>
              <a:off x="5260" y="1509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8937" name="Rectangle 9"/>
            <p:cNvSpPr>
              <a:spLocks noChangeArrowheads="1"/>
            </p:cNvSpPr>
            <p:nvPr/>
          </p:nvSpPr>
          <p:spPr bwMode="auto">
            <a:xfrm>
              <a:off x="4300" y="981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8938" name="Line 10"/>
            <p:cNvSpPr>
              <a:spLocks noChangeShapeType="1"/>
            </p:cNvSpPr>
            <p:nvPr/>
          </p:nvSpPr>
          <p:spPr bwMode="auto">
            <a:xfrm>
              <a:off x="3148" y="1845"/>
              <a:ext cx="192" cy="1"/>
            </a:xfrm>
            <a:prstGeom prst="line">
              <a:avLst/>
            </a:prstGeom>
            <a:noFill/>
            <a:ln w="76200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8939" name="Line 11"/>
            <p:cNvSpPr>
              <a:spLocks noChangeShapeType="1"/>
            </p:cNvSpPr>
            <p:nvPr/>
          </p:nvSpPr>
          <p:spPr bwMode="auto">
            <a:xfrm>
              <a:off x="3100" y="1605"/>
              <a:ext cx="192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8940" name="Line 12"/>
            <p:cNvSpPr>
              <a:spLocks noChangeShapeType="1"/>
            </p:cNvSpPr>
            <p:nvPr/>
          </p:nvSpPr>
          <p:spPr bwMode="auto">
            <a:xfrm>
              <a:off x="4924" y="2901"/>
              <a:ext cx="192" cy="1"/>
            </a:xfrm>
            <a:prstGeom prst="line">
              <a:avLst/>
            </a:prstGeom>
            <a:noFill/>
            <a:ln w="76200">
              <a:solidFill>
                <a:srgbClr val="F5B603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8941" name="Line 13"/>
            <p:cNvSpPr>
              <a:spLocks noChangeShapeType="1"/>
            </p:cNvSpPr>
            <p:nvPr/>
          </p:nvSpPr>
          <p:spPr bwMode="auto">
            <a:xfrm>
              <a:off x="4924" y="2757"/>
              <a:ext cx="192" cy="1"/>
            </a:xfrm>
            <a:prstGeom prst="line">
              <a:avLst/>
            </a:prstGeom>
            <a:noFill/>
            <a:ln w="76200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8942" name="Line 14"/>
            <p:cNvSpPr>
              <a:spLocks noChangeShapeType="1"/>
            </p:cNvSpPr>
            <p:nvPr/>
          </p:nvSpPr>
          <p:spPr bwMode="auto">
            <a:xfrm>
              <a:off x="5356" y="1701"/>
              <a:ext cx="192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8943" name="Line 15"/>
            <p:cNvSpPr>
              <a:spLocks noChangeShapeType="1"/>
            </p:cNvSpPr>
            <p:nvPr/>
          </p:nvSpPr>
          <p:spPr bwMode="auto">
            <a:xfrm>
              <a:off x="4972" y="3045"/>
              <a:ext cx="192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8944" name="Line 16"/>
            <p:cNvSpPr>
              <a:spLocks noChangeShapeType="1"/>
            </p:cNvSpPr>
            <p:nvPr/>
          </p:nvSpPr>
          <p:spPr bwMode="auto">
            <a:xfrm>
              <a:off x="3340" y="2901"/>
              <a:ext cx="192" cy="1"/>
            </a:xfrm>
            <a:prstGeom prst="line">
              <a:avLst/>
            </a:prstGeom>
            <a:noFill/>
            <a:ln w="76200">
              <a:solidFill>
                <a:srgbClr val="0099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8945" name="Line 17"/>
            <p:cNvSpPr>
              <a:spLocks noChangeShapeType="1"/>
            </p:cNvSpPr>
            <p:nvPr/>
          </p:nvSpPr>
          <p:spPr bwMode="auto">
            <a:xfrm>
              <a:off x="3340" y="2709"/>
              <a:ext cx="192" cy="1"/>
            </a:xfrm>
            <a:prstGeom prst="line">
              <a:avLst/>
            </a:prstGeom>
            <a:noFill/>
            <a:ln w="76200">
              <a:solidFill>
                <a:srgbClr val="F5B603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8946" name="Line 18"/>
            <p:cNvSpPr>
              <a:spLocks noChangeShapeType="1"/>
            </p:cNvSpPr>
            <p:nvPr/>
          </p:nvSpPr>
          <p:spPr bwMode="auto">
            <a:xfrm>
              <a:off x="4444" y="1269"/>
              <a:ext cx="192" cy="1"/>
            </a:xfrm>
            <a:prstGeom prst="line">
              <a:avLst/>
            </a:prstGeom>
            <a:noFill/>
            <a:ln w="76200">
              <a:solidFill>
                <a:srgbClr val="FF33CC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8947" name="Line 19"/>
            <p:cNvSpPr>
              <a:spLocks noChangeShapeType="1"/>
            </p:cNvSpPr>
            <p:nvPr/>
          </p:nvSpPr>
          <p:spPr bwMode="auto">
            <a:xfrm>
              <a:off x="3772" y="2853"/>
              <a:ext cx="96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8948" name="Line 20"/>
            <p:cNvSpPr>
              <a:spLocks noChangeShapeType="1"/>
            </p:cNvSpPr>
            <p:nvPr/>
          </p:nvSpPr>
          <p:spPr bwMode="auto">
            <a:xfrm flipH="1">
              <a:off x="3532" y="1653"/>
              <a:ext cx="816" cy="8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8949" name="Line 21"/>
            <p:cNvSpPr>
              <a:spLocks noChangeShapeType="1"/>
            </p:cNvSpPr>
            <p:nvPr/>
          </p:nvSpPr>
          <p:spPr bwMode="auto">
            <a:xfrm flipH="1" flipV="1">
              <a:off x="3244" y="2037"/>
              <a:ext cx="144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8950" name="Line 22"/>
            <p:cNvSpPr>
              <a:spLocks noChangeShapeType="1"/>
            </p:cNvSpPr>
            <p:nvPr/>
          </p:nvSpPr>
          <p:spPr bwMode="auto">
            <a:xfrm flipV="1">
              <a:off x="3532" y="1413"/>
              <a:ext cx="72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8951" name="Line 23"/>
            <p:cNvSpPr>
              <a:spLocks noChangeShapeType="1"/>
            </p:cNvSpPr>
            <p:nvPr/>
          </p:nvSpPr>
          <p:spPr bwMode="auto">
            <a:xfrm>
              <a:off x="3484" y="1845"/>
              <a:ext cx="168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8952" name="Line 24"/>
            <p:cNvSpPr>
              <a:spLocks noChangeShapeType="1"/>
            </p:cNvSpPr>
            <p:nvPr/>
          </p:nvSpPr>
          <p:spPr bwMode="auto">
            <a:xfrm flipH="1" flipV="1">
              <a:off x="4780" y="1269"/>
              <a:ext cx="432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8953" name="Line 25"/>
            <p:cNvSpPr>
              <a:spLocks noChangeShapeType="1"/>
            </p:cNvSpPr>
            <p:nvPr/>
          </p:nvSpPr>
          <p:spPr bwMode="auto">
            <a:xfrm flipH="1" flipV="1">
              <a:off x="4540" y="1653"/>
              <a:ext cx="432" cy="9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8954" name="Line 26"/>
            <p:cNvSpPr>
              <a:spLocks noChangeShapeType="1"/>
            </p:cNvSpPr>
            <p:nvPr/>
          </p:nvSpPr>
          <p:spPr bwMode="auto">
            <a:xfrm flipV="1">
              <a:off x="5116" y="2181"/>
              <a:ext cx="288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8955" name="Line 27"/>
            <p:cNvSpPr>
              <a:spLocks noChangeShapeType="1"/>
            </p:cNvSpPr>
            <p:nvPr/>
          </p:nvSpPr>
          <p:spPr bwMode="auto">
            <a:xfrm flipH="1" flipV="1">
              <a:off x="3532" y="1989"/>
              <a:ext cx="1248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508957" name="Object 29"/>
          <p:cNvGraphicFramePr>
            <a:graphicFrameLocks noChangeAspect="1"/>
          </p:cNvGraphicFramePr>
          <p:nvPr/>
        </p:nvGraphicFramePr>
        <p:xfrm>
          <a:off x="744538" y="1989138"/>
          <a:ext cx="3502025" cy="2159000"/>
        </p:xfrm>
        <a:graphic>
          <a:graphicData uri="http://schemas.openxmlformats.org/presentationml/2006/ole">
            <p:oleObj spid="_x0000_s3074" name="Equation" r:id="rId4" imgW="1854000" imgH="1143000" progId="Equation.3">
              <p:embed/>
            </p:oleObj>
          </a:graphicData>
        </a:graphic>
      </p:graphicFrame>
      <p:sp>
        <p:nvSpPr>
          <p:cNvPr id="508958" name="Text Box 30"/>
          <p:cNvSpPr txBox="1">
            <a:spLocks noChangeArrowheads="1"/>
          </p:cNvSpPr>
          <p:nvPr/>
        </p:nvSpPr>
        <p:spPr bwMode="auto">
          <a:xfrm>
            <a:off x="5095875" y="1795463"/>
            <a:ext cx="449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v</a:t>
            </a:r>
            <a:r>
              <a:rPr lang="en-US" sz="2400" baseline="-25000"/>
              <a:t>1</a:t>
            </a:r>
            <a:endParaRPr lang="en-US" sz="2400"/>
          </a:p>
        </p:txBody>
      </p:sp>
      <p:sp>
        <p:nvSpPr>
          <p:cNvPr id="508959" name="Text Box 31"/>
          <p:cNvSpPr txBox="1">
            <a:spLocks noChangeArrowheads="1"/>
          </p:cNvSpPr>
          <p:nvPr/>
        </p:nvSpPr>
        <p:spPr bwMode="auto">
          <a:xfrm>
            <a:off x="7332663" y="1631950"/>
            <a:ext cx="449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v</a:t>
            </a:r>
            <a:r>
              <a:rPr lang="en-US" sz="2400" baseline="-25000"/>
              <a:t>2</a:t>
            </a:r>
            <a:endParaRPr lang="en-US" sz="2400"/>
          </a:p>
        </p:txBody>
      </p:sp>
      <p:sp>
        <p:nvSpPr>
          <p:cNvPr id="508960" name="Text Box 32"/>
          <p:cNvSpPr txBox="1">
            <a:spLocks noChangeArrowheads="1"/>
          </p:cNvSpPr>
          <p:nvPr/>
        </p:nvSpPr>
        <p:spPr bwMode="auto">
          <a:xfrm>
            <a:off x="8577263" y="2752725"/>
            <a:ext cx="449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v</a:t>
            </a:r>
            <a:r>
              <a:rPr lang="en-US" sz="2400" baseline="-25000"/>
              <a:t>3</a:t>
            </a:r>
            <a:endParaRPr lang="en-US" sz="2400"/>
          </a:p>
        </p:txBody>
      </p:sp>
      <p:sp>
        <p:nvSpPr>
          <p:cNvPr id="508961" name="Text Box 33"/>
          <p:cNvSpPr txBox="1">
            <a:spLocks noChangeArrowheads="1"/>
          </p:cNvSpPr>
          <p:nvPr/>
        </p:nvSpPr>
        <p:spPr bwMode="auto">
          <a:xfrm>
            <a:off x="7437438" y="5068888"/>
            <a:ext cx="449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v</a:t>
            </a:r>
            <a:r>
              <a:rPr lang="en-US" sz="2400" baseline="-25000"/>
              <a:t>4</a:t>
            </a:r>
            <a:endParaRPr lang="en-US" sz="2400"/>
          </a:p>
        </p:txBody>
      </p:sp>
      <p:sp>
        <p:nvSpPr>
          <p:cNvPr id="508962" name="Text Box 34"/>
          <p:cNvSpPr txBox="1">
            <a:spLocks noChangeArrowheads="1"/>
          </p:cNvSpPr>
          <p:nvPr/>
        </p:nvSpPr>
        <p:spPr bwMode="auto">
          <a:xfrm>
            <a:off x="5454650" y="4949825"/>
            <a:ext cx="449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v</a:t>
            </a:r>
            <a:r>
              <a:rPr lang="en-US" sz="2400" baseline="-25000"/>
              <a:t>5</a:t>
            </a:r>
            <a:endParaRPr lang="en-US" sz="2400"/>
          </a:p>
        </p:txBody>
      </p:sp>
      <p:sp>
        <p:nvSpPr>
          <p:cNvPr id="508963" name="Text Box 35"/>
          <p:cNvSpPr txBox="1">
            <a:spLocks noChangeArrowheads="1"/>
          </p:cNvSpPr>
          <p:nvPr/>
        </p:nvSpPr>
        <p:spPr bwMode="auto">
          <a:xfrm>
            <a:off x="962025" y="4445000"/>
            <a:ext cx="2606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0C612"/>
                </a:solidFill>
              </a:rPr>
              <a:t>q</a:t>
            </a:r>
            <a:r>
              <a:rPr lang="en-US" sz="2000" baseline="30000">
                <a:solidFill>
                  <a:srgbClr val="F0C612"/>
                </a:solidFill>
              </a:rPr>
              <a:t>t+1</a:t>
            </a:r>
            <a:r>
              <a:rPr lang="en-US" sz="2000" baseline="-25000">
                <a:solidFill>
                  <a:srgbClr val="F0C612"/>
                </a:solidFill>
              </a:rPr>
              <a:t>1</a:t>
            </a:r>
            <a:r>
              <a:rPr lang="en-US" sz="2000"/>
              <a:t> = 1/3 </a:t>
            </a:r>
            <a:r>
              <a:rPr lang="en-US" sz="2000">
                <a:solidFill>
                  <a:srgbClr val="008000"/>
                </a:solidFill>
              </a:rPr>
              <a:t>q</a:t>
            </a:r>
            <a:r>
              <a:rPr lang="en-US" sz="2000" baseline="30000">
                <a:solidFill>
                  <a:srgbClr val="008000"/>
                </a:solidFill>
              </a:rPr>
              <a:t>t</a:t>
            </a:r>
            <a:r>
              <a:rPr lang="en-US" sz="2000" baseline="-25000">
                <a:solidFill>
                  <a:srgbClr val="008000"/>
                </a:solidFill>
              </a:rPr>
              <a:t>4</a:t>
            </a:r>
            <a:r>
              <a:rPr lang="en-US" sz="2000" baseline="-25000"/>
              <a:t> </a:t>
            </a:r>
            <a:r>
              <a:rPr lang="en-US" sz="2000"/>
              <a:t>+ 1/2 </a:t>
            </a:r>
            <a:r>
              <a:rPr lang="en-US" sz="2000">
                <a:solidFill>
                  <a:srgbClr val="FF00FF"/>
                </a:solidFill>
              </a:rPr>
              <a:t>q</a:t>
            </a:r>
            <a:r>
              <a:rPr lang="en-US" sz="2000" baseline="30000">
                <a:solidFill>
                  <a:srgbClr val="FF00FF"/>
                </a:solidFill>
              </a:rPr>
              <a:t>t</a:t>
            </a:r>
            <a:r>
              <a:rPr lang="en-US" sz="2000" baseline="-25000">
                <a:solidFill>
                  <a:srgbClr val="FF00FF"/>
                </a:solidFill>
              </a:rPr>
              <a:t>5</a:t>
            </a:r>
          </a:p>
        </p:txBody>
      </p:sp>
      <p:sp>
        <p:nvSpPr>
          <p:cNvPr id="508964" name="Text Box 36"/>
          <p:cNvSpPr txBox="1">
            <a:spLocks noChangeArrowheads="1"/>
          </p:cNvSpPr>
          <p:nvPr/>
        </p:nvSpPr>
        <p:spPr bwMode="auto">
          <a:xfrm>
            <a:off x="979488" y="4894263"/>
            <a:ext cx="3173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3300"/>
                </a:solidFill>
              </a:rPr>
              <a:t>q</a:t>
            </a:r>
            <a:r>
              <a:rPr lang="en-US" sz="2000" baseline="30000">
                <a:solidFill>
                  <a:srgbClr val="FF3300"/>
                </a:solidFill>
              </a:rPr>
              <a:t>t+1</a:t>
            </a:r>
            <a:r>
              <a:rPr lang="en-US" sz="2000" baseline="-25000">
                <a:solidFill>
                  <a:srgbClr val="FF3300"/>
                </a:solidFill>
              </a:rPr>
              <a:t>2</a:t>
            </a:r>
            <a:r>
              <a:rPr lang="en-US" sz="2000"/>
              <a:t> = 1/2 </a:t>
            </a:r>
            <a:r>
              <a:rPr lang="en-US" sz="2000">
                <a:solidFill>
                  <a:srgbClr val="F0C612"/>
                </a:solidFill>
              </a:rPr>
              <a:t>q</a:t>
            </a:r>
            <a:r>
              <a:rPr lang="en-US" sz="2000" baseline="30000">
                <a:solidFill>
                  <a:srgbClr val="F0C612"/>
                </a:solidFill>
              </a:rPr>
              <a:t>t</a:t>
            </a:r>
            <a:r>
              <a:rPr lang="en-US" sz="2000" baseline="-25000">
                <a:solidFill>
                  <a:srgbClr val="F0C612"/>
                </a:solidFill>
              </a:rPr>
              <a:t>1</a:t>
            </a:r>
            <a:r>
              <a:rPr lang="en-US" sz="2000"/>
              <a:t> + </a:t>
            </a:r>
            <a:r>
              <a:rPr lang="en-US" sz="2000">
                <a:solidFill>
                  <a:srgbClr val="0033CC"/>
                </a:solidFill>
              </a:rPr>
              <a:t>q</a:t>
            </a:r>
            <a:r>
              <a:rPr lang="en-US" sz="2000" baseline="30000">
                <a:solidFill>
                  <a:srgbClr val="0033CC"/>
                </a:solidFill>
              </a:rPr>
              <a:t>t</a:t>
            </a:r>
            <a:r>
              <a:rPr lang="en-US" sz="2000" baseline="-25000">
                <a:solidFill>
                  <a:srgbClr val="0033CC"/>
                </a:solidFill>
              </a:rPr>
              <a:t>3</a:t>
            </a:r>
            <a:r>
              <a:rPr lang="en-US" sz="2000" baseline="-25000"/>
              <a:t> </a:t>
            </a:r>
            <a:r>
              <a:rPr lang="en-US" sz="2000"/>
              <a:t>+ 1/3 </a:t>
            </a:r>
            <a:r>
              <a:rPr lang="en-US" sz="2000">
                <a:solidFill>
                  <a:srgbClr val="008000"/>
                </a:solidFill>
              </a:rPr>
              <a:t>q</a:t>
            </a:r>
            <a:r>
              <a:rPr lang="en-US" sz="2000" baseline="30000">
                <a:solidFill>
                  <a:srgbClr val="008000"/>
                </a:solidFill>
              </a:rPr>
              <a:t>t</a:t>
            </a:r>
            <a:r>
              <a:rPr lang="en-US" sz="2000" baseline="-25000">
                <a:solidFill>
                  <a:srgbClr val="008000"/>
                </a:solidFill>
              </a:rPr>
              <a:t>4</a:t>
            </a:r>
          </a:p>
        </p:txBody>
      </p:sp>
      <p:sp>
        <p:nvSpPr>
          <p:cNvPr id="508965" name="Text Box 37"/>
          <p:cNvSpPr txBox="1">
            <a:spLocks noChangeArrowheads="1"/>
          </p:cNvSpPr>
          <p:nvPr/>
        </p:nvSpPr>
        <p:spPr bwMode="auto">
          <a:xfrm>
            <a:off x="977900" y="5386388"/>
            <a:ext cx="26304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33CC"/>
                </a:solidFill>
              </a:rPr>
              <a:t>q</a:t>
            </a:r>
            <a:r>
              <a:rPr lang="en-US" sz="2000" baseline="30000">
                <a:solidFill>
                  <a:srgbClr val="0033CC"/>
                </a:solidFill>
              </a:rPr>
              <a:t>t+1</a:t>
            </a:r>
            <a:r>
              <a:rPr lang="en-US" sz="2000" baseline="-25000">
                <a:solidFill>
                  <a:srgbClr val="0033CC"/>
                </a:solidFill>
              </a:rPr>
              <a:t>3</a:t>
            </a:r>
            <a:r>
              <a:rPr lang="en-US" sz="2000">
                <a:solidFill>
                  <a:srgbClr val="0033CC"/>
                </a:solidFill>
              </a:rPr>
              <a:t> </a:t>
            </a:r>
            <a:r>
              <a:rPr lang="en-US" sz="2000"/>
              <a:t>= 1/2 </a:t>
            </a:r>
            <a:r>
              <a:rPr lang="en-US" sz="2000">
                <a:solidFill>
                  <a:srgbClr val="F0C612"/>
                </a:solidFill>
              </a:rPr>
              <a:t>q</a:t>
            </a:r>
            <a:r>
              <a:rPr lang="en-US" sz="2000" baseline="30000">
                <a:solidFill>
                  <a:srgbClr val="F0C612"/>
                </a:solidFill>
              </a:rPr>
              <a:t>t</a:t>
            </a:r>
            <a:r>
              <a:rPr lang="en-US" sz="2000" baseline="-25000">
                <a:solidFill>
                  <a:srgbClr val="F0C612"/>
                </a:solidFill>
              </a:rPr>
              <a:t>1</a:t>
            </a:r>
            <a:r>
              <a:rPr lang="en-US" sz="2000"/>
              <a:t> + 1/3 </a:t>
            </a:r>
            <a:r>
              <a:rPr lang="en-US" sz="2000">
                <a:solidFill>
                  <a:srgbClr val="008000"/>
                </a:solidFill>
              </a:rPr>
              <a:t>q</a:t>
            </a:r>
            <a:r>
              <a:rPr lang="en-US" sz="2000" baseline="30000">
                <a:solidFill>
                  <a:srgbClr val="008000"/>
                </a:solidFill>
              </a:rPr>
              <a:t>t</a:t>
            </a:r>
            <a:r>
              <a:rPr lang="en-US" sz="2000" baseline="-25000">
                <a:solidFill>
                  <a:srgbClr val="008000"/>
                </a:solidFill>
              </a:rPr>
              <a:t>4</a:t>
            </a:r>
          </a:p>
        </p:txBody>
      </p:sp>
      <p:sp>
        <p:nvSpPr>
          <p:cNvPr id="508966" name="Text Box 38"/>
          <p:cNvSpPr txBox="1">
            <a:spLocks noChangeArrowheads="1"/>
          </p:cNvSpPr>
          <p:nvPr/>
        </p:nvSpPr>
        <p:spPr bwMode="auto">
          <a:xfrm>
            <a:off x="981075" y="5810250"/>
            <a:ext cx="1641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8000"/>
                </a:solidFill>
              </a:rPr>
              <a:t>q</a:t>
            </a:r>
            <a:r>
              <a:rPr lang="en-US" sz="2000" baseline="30000">
                <a:solidFill>
                  <a:srgbClr val="008000"/>
                </a:solidFill>
              </a:rPr>
              <a:t>t+1</a:t>
            </a:r>
            <a:r>
              <a:rPr lang="en-US" sz="2000" baseline="-25000">
                <a:solidFill>
                  <a:srgbClr val="008000"/>
                </a:solidFill>
              </a:rPr>
              <a:t>4</a:t>
            </a:r>
            <a:r>
              <a:rPr lang="en-US" sz="2000"/>
              <a:t> = 1/2 </a:t>
            </a:r>
            <a:r>
              <a:rPr lang="en-US" sz="2000">
                <a:solidFill>
                  <a:srgbClr val="FF00FF"/>
                </a:solidFill>
              </a:rPr>
              <a:t>q</a:t>
            </a:r>
            <a:r>
              <a:rPr lang="en-US" sz="2000" baseline="30000">
                <a:solidFill>
                  <a:srgbClr val="FF00FF"/>
                </a:solidFill>
              </a:rPr>
              <a:t>t</a:t>
            </a:r>
            <a:r>
              <a:rPr lang="en-US" sz="2000" baseline="-25000">
                <a:solidFill>
                  <a:srgbClr val="FF00FF"/>
                </a:solidFill>
              </a:rPr>
              <a:t>5</a:t>
            </a:r>
          </a:p>
        </p:txBody>
      </p:sp>
      <p:sp>
        <p:nvSpPr>
          <p:cNvPr id="508967" name="Text Box 39"/>
          <p:cNvSpPr txBox="1">
            <a:spLocks noChangeArrowheads="1"/>
          </p:cNvSpPr>
          <p:nvPr/>
        </p:nvSpPr>
        <p:spPr bwMode="auto">
          <a:xfrm>
            <a:off x="976313" y="6307138"/>
            <a:ext cx="12652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FF"/>
                </a:solidFill>
              </a:rPr>
              <a:t>q</a:t>
            </a:r>
            <a:r>
              <a:rPr lang="en-US" sz="2000" baseline="30000">
                <a:solidFill>
                  <a:srgbClr val="FF00FF"/>
                </a:solidFill>
              </a:rPr>
              <a:t>t+1</a:t>
            </a:r>
            <a:r>
              <a:rPr lang="en-US" sz="2000" baseline="-25000">
                <a:solidFill>
                  <a:srgbClr val="FF00FF"/>
                </a:solidFill>
              </a:rPr>
              <a:t>5</a:t>
            </a:r>
            <a:r>
              <a:rPr lang="en-US" sz="2000"/>
              <a:t> = </a:t>
            </a:r>
            <a:r>
              <a:rPr lang="en-US" sz="2000">
                <a:solidFill>
                  <a:srgbClr val="FF3300"/>
                </a:solidFill>
              </a:rPr>
              <a:t>q</a:t>
            </a:r>
            <a:r>
              <a:rPr lang="en-US" sz="2000" baseline="30000">
                <a:solidFill>
                  <a:srgbClr val="FF3300"/>
                </a:solidFill>
              </a:rPr>
              <a:t>t</a:t>
            </a:r>
            <a:r>
              <a:rPr lang="en-US" sz="2000" baseline="-25000">
                <a:solidFill>
                  <a:srgbClr val="FF3300"/>
                </a:solidFill>
              </a:rPr>
              <a:t>2 </a:t>
            </a:r>
            <a:endParaRPr lang="en-US" sz="2000" baseline="-2500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Stationary distribution</a:t>
            </a:r>
          </a:p>
        </p:txBody>
      </p:sp>
      <p:sp>
        <p:nvSpPr>
          <p:cNvPr id="509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A stationary distribution for a MC with transition matrix </a:t>
            </a:r>
            <a:r>
              <a:rPr lang="en-US" sz="2400">
                <a:solidFill>
                  <a:srgbClr val="0066FF"/>
                </a:solidFill>
              </a:rPr>
              <a:t>P</a:t>
            </a:r>
            <a:r>
              <a:rPr lang="en-US" sz="2400"/>
              <a:t>, is a probability distribution </a:t>
            </a:r>
            <a:r>
              <a:rPr lang="el-GR" sz="2400">
                <a:solidFill>
                  <a:srgbClr val="0066FF"/>
                </a:solidFill>
              </a:rPr>
              <a:t>π</a:t>
            </a:r>
            <a:r>
              <a:rPr lang="fi-FI" sz="2400"/>
              <a:t>, </a:t>
            </a:r>
            <a:r>
              <a:rPr lang="en-US" sz="2400"/>
              <a:t>such that </a:t>
            </a:r>
            <a:r>
              <a:rPr lang="en-US" sz="2400">
                <a:solidFill>
                  <a:srgbClr val="0066FF"/>
                </a:solidFill>
              </a:rPr>
              <a:t>π = πP</a:t>
            </a:r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A MC has a unique stationary distribution if 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it is </a:t>
            </a:r>
            <a:r>
              <a:rPr lang="en-US" sz="2000">
                <a:solidFill>
                  <a:srgbClr val="FF0000"/>
                </a:solidFill>
              </a:rPr>
              <a:t>irreducible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the underlying graph is strongly connected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it is </a:t>
            </a:r>
            <a:r>
              <a:rPr lang="en-US" sz="2000">
                <a:solidFill>
                  <a:srgbClr val="FF0000"/>
                </a:solidFill>
              </a:rPr>
              <a:t>aperiodic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for random walks, the underlying graph is </a:t>
            </a:r>
            <a:r>
              <a:rPr lang="en-US" sz="1800">
                <a:solidFill>
                  <a:srgbClr val="FF3300"/>
                </a:solidFill>
              </a:rPr>
              <a:t>not</a:t>
            </a:r>
            <a:r>
              <a:rPr lang="en-US" sz="1800"/>
              <a:t> bipartite</a:t>
            </a:r>
          </a:p>
          <a:p>
            <a:pPr>
              <a:lnSpc>
                <a:spcPct val="80000"/>
              </a:lnSpc>
            </a:pPr>
            <a:r>
              <a:rPr lang="en-US" sz="2400"/>
              <a:t>The probability </a:t>
            </a:r>
            <a:r>
              <a:rPr lang="el-GR" sz="2400">
                <a:solidFill>
                  <a:srgbClr val="0066FF"/>
                </a:solidFill>
              </a:rPr>
              <a:t>π</a:t>
            </a:r>
            <a:r>
              <a:rPr lang="fi-FI" sz="2400" baseline="-25000">
                <a:solidFill>
                  <a:srgbClr val="0066FF"/>
                </a:solidFill>
              </a:rPr>
              <a:t>i</a:t>
            </a:r>
            <a:r>
              <a:rPr lang="fi-FI" sz="2400">
                <a:solidFill>
                  <a:srgbClr val="0066FF"/>
                </a:solidFill>
              </a:rPr>
              <a:t> </a:t>
            </a:r>
            <a:r>
              <a:rPr lang="fi-FI" sz="2400"/>
              <a:t>is the </a:t>
            </a:r>
            <a:r>
              <a:rPr lang="en-US" sz="2400"/>
              <a:t>fraction of times that we visited  state </a:t>
            </a:r>
            <a:r>
              <a:rPr lang="en-US" sz="2400">
                <a:solidFill>
                  <a:srgbClr val="0066FF"/>
                </a:solidFill>
              </a:rPr>
              <a:t>i </a:t>
            </a:r>
            <a:r>
              <a:rPr lang="en-US" sz="2400"/>
              <a:t>as</a:t>
            </a:r>
            <a:r>
              <a:rPr lang="en-US" sz="2400">
                <a:solidFill>
                  <a:srgbClr val="0066FF"/>
                </a:solidFill>
              </a:rPr>
              <a:t> t </a:t>
            </a:r>
            <a:r>
              <a:rPr lang="en-US" sz="2400">
                <a:solidFill>
                  <a:srgbClr val="0066FF"/>
                </a:solidFill>
                <a:latin typeface="Arial" charset="0"/>
              </a:rPr>
              <a:t>→ </a:t>
            </a:r>
            <a:r>
              <a:rPr lang="en-US" sz="2400">
                <a:solidFill>
                  <a:srgbClr val="0066FF"/>
                </a:solidFill>
                <a:latin typeface="Tahoma" pitchFamily="34" charset="0"/>
              </a:rPr>
              <a:t>∞</a:t>
            </a:r>
            <a:endParaRPr lang="en-US" sz="2400">
              <a:solidFill>
                <a:srgbClr val="0066FF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400"/>
              <a:t>The stationary distribution is an eigenvector of matrix </a:t>
            </a:r>
            <a:r>
              <a:rPr lang="en-US" sz="2400">
                <a:solidFill>
                  <a:srgbClr val="0066FF"/>
                </a:solidFill>
              </a:rPr>
              <a:t>P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the principal left eigenvector of </a:t>
            </a:r>
            <a:r>
              <a:rPr lang="en-US" sz="2000">
                <a:solidFill>
                  <a:srgbClr val="0066FF"/>
                </a:solidFill>
              </a:rPr>
              <a:t>P</a:t>
            </a:r>
            <a:r>
              <a:rPr lang="en-US" sz="2000"/>
              <a:t> – stochastic matrices have maximum eigenvalue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Computing the stationary distribution</a:t>
            </a:r>
          </a:p>
        </p:txBody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The Power Method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Initialize to some distribution </a:t>
            </a:r>
            <a:r>
              <a:rPr lang="en-US" sz="2400">
                <a:solidFill>
                  <a:srgbClr val="0066FF"/>
                </a:solidFill>
              </a:rPr>
              <a:t>q</a:t>
            </a:r>
            <a:r>
              <a:rPr lang="en-US" sz="2400" baseline="30000">
                <a:solidFill>
                  <a:srgbClr val="0066FF"/>
                </a:solidFill>
              </a:rPr>
              <a:t>0</a:t>
            </a:r>
            <a:endParaRPr lang="en-US" sz="2400">
              <a:solidFill>
                <a:srgbClr val="0066FF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400"/>
              <a:t>Iteratively compute </a:t>
            </a:r>
            <a:r>
              <a:rPr lang="en-US" sz="2400">
                <a:solidFill>
                  <a:srgbClr val="0066FF"/>
                </a:solidFill>
              </a:rPr>
              <a:t>q</a:t>
            </a:r>
            <a:r>
              <a:rPr lang="en-US" sz="2400" baseline="30000">
                <a:solidFill>
                  <a:srgbClr val="0066FF"/>
                </a:solidFill>
              </a:rPr>
              <a:t>t</a:t>
            </a:r>
            <a:r>
              <a:rPr lang="en-US" sz="2400">
                <a:solidFill>
                  <a:srgbClr val="0066FF"/>
                </a:solidFill>
              </a:rPr>
              <a:t> = q</a:t>
            </a:r>
            <a:r>
              <a:rPr lang="en-US" sz="2400" baseline="30000">
                <a:solidFill>
                  <a:srgbClr val="0066FF"/>
                </a:solidFill>
              </a:rPr>
              <a:t>t-1</a:t>
            </a:r>
            <a:r>
              <a:rPr lang="en-US" sz="2400">
                <a:solidFill>
                  <a:srgbClr val="0066FF"/>
                </a:solidFill>
              </a:rPr>
              <a:t>P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After enough iterations </a:t>
            </a:r>
            <a:r>
              <a:rPr lang="en-US" sz="2400">
                <a:solidFill>
                  <a:srgbClr val="0066FF"/>
                </a:solidFill>
              </a:rPr>
              <a:t>q</a:t>
            </a:r>
            <a:r>
              <a:rPr lang="en-US" sz="2400" baseline="30000">
                <a:solidFill>
                  <a:srgbClr val="0066FF"/>
                </a:solidFill>
              </a:rPr>
              <a:t>t </a:t>
            </a:r>
            <a:r>
              <a:rPr lang="en-US" sz="2400">
                <a:solidFill>
                  <a:srgbClr val="0066FF"/>
                </a:solidFill>
              </a:rPr>
              <a:t>≈ </a:t>
            </a:r>
            <a:r>
              <a:rPr lang="el-GR" sz="2400">
                <a:solidFill>
                  <a:srgbClr val="0066FF"/>
                </a:solidFill>
              </a:rPr>
              <a:t>π</a:t>
            </a:r>
            <a:endParaRPr lang="fi-FI" sz="2400">
              <a:solidFill>
                <a:srgbClr val="0066FF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400"/>
              <a:t>Power method because it computes</a:t>
            </a:r>
            <a:r>
              <a:rPr lang="en-US" sz="2400">
                <a:solidFill>
                  <a:srgbClr val="0066FF"/>
                </a:solidFill>
              </a:rPr>
              <a:t> q</a:t>
            </a:r>
            <a:r>
              <a:rPr lang="en-US" sz="2400" baseline="30000">
                <a:solidFill>
                  <a:srgbClr val="0066FF"/>
                </a:solidFill>
              </a:rPr>
              <a:t>t</a:t>
            </a:r>
            <a:r>
              <a:rPr lang="en-US" sz="2400">
                <a:solidFill>
                  <a:srgbClr val="0066FF"/>
                </a:solidFill>
              </a:rPr>
              <a:t> = q</a:t>
            </a:r>
            <a:r>
              <a:rPr lang="en-US" sz="2400" baseline="30000">
                <a:solidFill>
                  <a:srgbClr val="0066FF"/>
                </a:solidFill>
              </a:rPr>
              <a:t>0</a:t>
            </a:r>
            <a:r>
              <a:rPr lang="en-US" sz="2400">
                <a:solidFill>
                  <a:srgbClr val="0066FF"/>
                </a:solidFill>
              </a:rPr>
              <a:t>P</a:t>
            </a:r>
            <a:r>
              <a:rPr lang="en-US" sz="2400" baseline="30000">
                <a:solidFill>
                  <a:srgbClr val="0066FF"/>
                </a:solidFill>
              </a:rPr>
              <a:t>t</a:t>
            </a:r>
          </a:p>
          <a:p>
            <a:pPr>
              <a:lnSpc>
                <a:spcPct val="90000"/>
              </a:lnSpc>
            </a:pPr>
            <a:r>
              <a:rPr lang="en-US" sz="2800"/>
              <a:t>Why does it converge?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follows from the fact that any vector can be written as a linear combination of the eigenvectors</a:t>
            </a:r>
          </a:p>
          <a:p>
            <a:pPr lvl="2">
              <a:lnSpc>
                <a:spcPct val="90000"/>
              </a:lnSpc>
            </a:pPr>
            <a:r>
              <a:rPr lang="en-US" sz="2000">
                <a:solidFill>
                  <a:srgbClr val="0066FF"/>
                </a:solidFill>
              </a:rPr>
              <a:t>q</a:t>
            </a:r>
            <a:r>
              <a:rPr lang="en-US" sz="2000" baseline="30000">
                <a:solidFill>
                  <a:srgbClr val="0066FF"/>
                </a:solidFill>
              </a:rPr>
              <a:t>0 </a:t>
            </a:r>
            <a:r>
              <a:rPr lang="en-US" sz="2000">
                <a:solidFill>
                  <a:srgbClr val="0066FF"/>
                </a:solidFill>
              </a:rPr>
              <a:t>= v</a:t>
            </a:r>
            <a:r>
              <a:rPr lang="en-US" sz="2000" baseline="-25000">
                <a:solidFill>
                  <a:srgbClr val="0066FF"/>
                </a:solidFill>
              </a:rPr>
              <a:t>1 </a:t>
            </a:r>
            <a:r>
              <a:rPr lang="en-US" sz="2000">
                <a:solidFill>
                  <a:srgbClr val="0066FF"/>
                </a:solidFill>
              </a:rPr>
              <a:t>+ c</a:t>
            </a:r>
            <a:r>
              <a:rPr lang="en-US" sz="2000" baseline="-25000">
                <a:solidFill>
                  <a:srgbClr val="0066FF"/>
                </a:solidFill>
              </a:rPr>
              <a:t>2</a:t>
            </a:r>
            <a:r>
              <a:rPr lang="en-US" sz="2000">
                <a:solidFill>
                  <a:srgbClr val="0066FF"/>
                </a:solidFill>
              </a:rPr>
              <a:t>v</a:t>
            </a:r>
            <a:r>
              <a:rPr lang="en-US" sz="2000" baseline="-25000">
                <a:solidFill>
                  <a:srgbClr val="0066FF"/>
                </a:solidFill>
              </a:rPr>
              <a:t>2</a:t>
            </a:r>
            <a:r>
              <a:rPr lang="en-US" sz="2000">
                <a:solidFill>
                  <a:srgbClr val="0066FF"/>
                </a:solidFill>
              </a:rPr>
              <a:t> + … c</a:t>
            </a:r>
            <a:r>
              <a:rPr lang="en-US" sz="2000" baseline="-25000">
                <a:solidFill>
                  <a:srgbClr val="0066FF"/>
                </a:solidFill>
              </a:rPr>
              <a:t>n</a:t>
            </a:r>
            <a:r>
              <a:rPr lang="en-US" sz="2000">
                <a:solidFill>
                  <a:srgbClr val="0066FF"/>
                </a:solidFill>
              </a:rPr>
              <a:t>v</a:t>
            </a:r>
            <a:r>
              <a:rPr lang="en-US" sz="2000" baseline="-25000">
                <a:solidFill>
                  <a:srgbClr val="0066FF"/>
                </a:solidFill>
              </a:rPr>
              <a:t>n</a:t>
            </a:r>
          </a:p>
          <a:p>
            <a:pPr>
              <a:lnSpc>
                <a:spcPct val="90000"/>
              </a:lnSpc>
            </a:pPr>
            <a:r>
              <a:rPr lang="en-US" sz="2800"/>
              <a:t>Rate of convergence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determined by </a:t>
            </a:r>
            <a:r>
              <a:rPr lang="el-GR" sz="2400">
                <a:solidFill>
                  <a:srgbClr val="0066FF"/>
                </a:solidFill>
                <a:latin typeface="Arial" charset="0"/>
              </a:rPr>
              <a:t>λ</a:t>
            </a:r>
            <a:r>
              <a:rPr lang="fi-FI" sz="2400" baseline="-25000">
                <a:solidFill>
                  <a:srgbClr val="0066FF"/>
                </a:solidFill>
                <a:latin typeface="Arial" charset="0"/>
              </a:rPr>
              <a:t>2</a:t>
            </a:r>
            <a:r>
              <a:rPr lang="fi-FI" sz="2400" baseline="30000">
                <a:solidFill>
                  <a:srgbClr val="0066FF"/>
                </a:solidFill>
                <a:latin typeface="Arial" charset="0"/>
              </a:rPr>
              <a:t>t</a:t>
            </a:r>
            <a:endParaRPr lang="el-GR" sz="2400">
              <a:solidFill>
                <a:srgbClr val="0066FF"/>
              </a:solidFill>
              <a:latin typeface="Arial" charset="0"/>
            </a:endParaRPr>
          </a:p>
          <a:p>
            <a:pPr lvl="2">
              <a:lnSpc>
                <a:spcPct val="90000"/>
              </a:lnSpc>
            </a:pP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Link Analysis?</a:t>
            </a:r>
          </a:p>
        </p:txBody>
      </p:sp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First generation search engines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view documents as flat text files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could not cope with size, spamming, user </a:t>
            </a:r>
            <a:r>
              <a:rPr lang="en-US" dirty="0" smtClean="0"/>
              <a:t>needs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Example: Honda website, keywords: automobile manufacturer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Second generation search engines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Ranking becomes critical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use of Web specific data: Link Analysis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shift from </a:t>
            </a:r>
            <a:r>
              <a:rPr lang="en-US" dirty="0">
                <a:solidFill>
                  <a:srgbClr val="FF6600"/>
                </a:solidFill>
              </a:rPr>
              <a:t>relevance</a:t>
            </a:r>
            <a:r>
              <a:rPr lang="en-US" dirty="0"/>
              <a:t> to </a:t>
            </a:r>
            <a:r>
              <a:rPr lang="en-US" dirty="0">
                <a:solidFill>
                  <a:srgbClr val="FF6600"/>
                </a:solidFill>
              </a:rPr>
              <a:t>authoritativeness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 success story for the network analysis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PageRank random walk</a:t>
            </a:r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Vanilla random walk</a:t>
            </a:r>
          </a:p>
          <a:p>
            <a:pPr lvl="1"/>
            <a:r>
              <a:rPr lang="en-US"/>
              <a:t>make the adjacency matrix stochastic and run a random walk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00663" y="2989263"/>
            <a:ext cx="3556000" cy="3090862"/>
            <a:chOff x="3004" y="981"/>
            <a:chExt cx="2688" cy="2256"/>
          </a:xfrm>
        </p:grpSpPr>
        <p:sp>
          <p:nvSpPr>
            <p:cNvPr id="595973" name="Rectangle 5"/>
            <p:cNvSpPr>
              <a:spLocks noChangeArrowheads="1"/>
            </p:cNvSpPr>
            <p:nvPr/>
          </p:nvSpPr>
          <p:spPr bwMode="auto">
            <a:xfrm>
              <a:off x="3004" y="1317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F5B60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974" name="Rectangle 6"/>
            <p:cNvSpPr>
              <a:spLocks noChangeArrowheads="1"/>
            </p:cNvSpPr>
            <p:nvPr/>
          </p:nvSpPr>
          <p:spPr bwMode="auto">
            <a:xfrm>
              <a:off x="3244" y="2517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FF33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975" name="Rectangle 7"/>
            <p:cNvSpPr>
              <a:spLocks noChangeArrowheads="1"/>
            </p:cNvSpPr>
            <p:nvPr/>
          </p:nvSpPr>
          <p:spPr bwMode="auto">
            <a:xfrm>
              <a:off x="4828" y="2613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00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976" name="Rectangle 8"/>
            <p:cNvSpPr>
              <a:spLocks noChangeArrowheads="1"/>
            </p:cNvSpPr>
            <p:nvPr/>
          </p:nvSpPr>
          <p:spPr bwMode="auto">
            <a:xfrm>
              <a:off x="5260" y="1509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977" name="Rectangle 9"/>
            <p:cNvSpPr>
              <a:spLocks noChangeArrowheads="1"/>
            </p:cNvSpPr>
            <p:nvPr/>
          </p:nvSpPr>
          <p:spPr bwMode="auto">
            <a:xfrm>
              <a:off x="4300" y="981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978" name="Line 10"/>
            <p:cNvSpPr>
              <a:spLocks noChangeShapeType="1"/>
            </p:cNvSpPr>
            <p:nvPr/>
          </p:nvSpPr>
          <p:spPr bwMode="auto">
            <a:xfrm>
              <a:off x="3148" y="1845"/>
              <a:ext cx="192" cy="1"/>
            </a:xfrm>
            <a:prstGeom prst="line">
              <a:avLst/>
            </a:prstGeom>
            <a:noFill/>
            <a:ln w="76200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5979" name="Line 11"/>
            <p:cNvSpPr>
              <a:spLocks noChangeShapeType="1"/>
            </p:cNvSpPr>
            <p:nvPr/>
          </p:nvSpPr>
          <p:spPr bwMode="auto">
            <a:xfrm>
              <a:off x="3100" y="1605"/>
              <a:ext cx="192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5980" name="Line 12"/>
            <p:cNvSpPr>
              <a:spLocks noChangeShapeType="1"/>
            </p:cNvSpPr>
            <p:nvPr/>
          </p:nvSpPr>
          <p:spPr bwMode="auto">
            <a:xfrm>
              <a:off x="4924" y="2901"/>
              <a:ext cx="192" cy="1"/>
            </a:xfrm>
            <a:prstGeom prst="line">
              <a:avLst/>
            </a:prstGeom>
            <a:noFill/>
            <a:ln w="76200">
              <a:solidFill>
                <a:srgbClr val="F5B603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5981" name="Line 13"/>
            <p:cNvSpPr>
              <a:spLocks noChangeShapeType="1"/>
            </p:cNvSpPr>
            <p:nvPr/>
          </p:nvSpPr>
          <p:spPr bwMode="auto">
            <a:xfrm>
              <a:off x="4924" y="2757"/>
              <a:ext cx="192" cy="1"/>
            </a:xfrm>
            <a:prstGeom prst="line">
              <a:avLst/>
            </a:prstGeom>
            <a:noFill/>
            <a:ln w="76200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5982" name="Line 14"/>
            <p:cNvSpPr>
              <a:spLocks noChangeShapeType="1"/>
            </p:cNvSpPr>
            <p:nvPr/>
          </p:nvSpPr>
          <p:spPr bwMode="auto">
            <a:xfrm>
              <a:off x="5356" y="1701"/>
              <a:ext cx="192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5983" name="Line 15"/>
            <p:cNvSpPr>
              <a:spLocks noChangeShapeType="1"/>
            </p:cNvSpPr>
            <p:nvPr/>
          </p:nvSpPr>
          <p:spPr bwMode="auto">
            <a:xfrm>
              <a:off x="4972" y="3045"/>
              <a:ext cx="192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5984" name="Line 16"/>
            <p:cNvSpPr>
              <a:spLocks noChangeShapeType="1"/>
            </p:cNvSpPr>
            <p:nvPr/>
          </p:nvSpPr>
          <p:spPr bwMode="auto">
            <a:xfrm>
              <a:off x="3340" y="2901"/>
              <a:ext cx="192" cy="1"/>
            </a:xfrm>
            <a:prstGeom prst="line">
              <a:avLst/>
            </a:prstGeom>
            <a:noFill/>
            <a:ln w="76200">
              <a:solidFill>
                <a:srgbClr val="0099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5985" name="Line 17"/>
            <p:cNvSpPr>
              <a:spLocks noChangeShapeType="1"/>
            </p:cNvSpPr>
            <p:nvPr/>
          </p:nvSpPr>
          <p:spPr bwMode="auto">
            <a:xfrm>
              <a:off x="3340" y="2709"/>
              <a:ext cx="192" cy="1"/>
            </a:xfrm>
            <a:prstGeom prst="line">
              <a:avLst/>
            </a:prstGeom>
            <a:noFill/>
            <a:ln w="76200">
              <a:solidFill>
                <a:srgbClr val="F5B603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5986" name="Line 18"/>
            <p:cNvSpPr>
              <a:spLocks noChangeShapeType="1"/>
            </p:cNvSpPr>
            <p:nvPr/>
          </p:nvSpPr>
          <p:spPr bwMode="auto">
            <a:xfrm>
              <a:off x="4444" y="1269"/>
              <a:ext cx="192" cy="1"/>
            </a:xfrm>
            <a:prstGeom prst="line">
              <a:avLst/>
            </a:prstGeom>
            <a:noFill/>
            <a:ln w="76200">
              <a:solidFill>
                <a:srgbClr val="FF33CC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5987" name="Line 19"/>
            <p:cNvSpPr>
              <a:spLocks noChangeShapeType="1"/>
            </p:cNvSpPr>
            <p:nvPr/>
          </p:nvSpPr>
          <p:spPr bwMode="auto">
            <a:xfrm>
              <a:off x="3772" y="2853"/>
              <a:ext cx="96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5988" name="Line 20"/>
            <p:cNvSpPr>
              <a:spLocks noChangeShapeType="1"/>
            </p:cNvSpPr>
            <p:nvPr/>
          </p:nvSpPr>
          <p:spPr bwMode="auto">
            <a:xfrm flipH="1">
              <a:off x="3532" y="1653"/>
              <a:ext cx="816" cy="8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5989" name="Line 21"/>
            <p:cNvSpPr>
              <a:spLocks noChangeShapeType="1"/>
            </p:cNvSpPr>
            <p:nvPr/>
          </p:nvSpPr>
          <p:spPr bwMode="auto">
            <a:xfrm flipH="1" flipV="1">
              <a:off x="3244" y="2037"/>
              <a:ext cx="144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5990" name="Line 22"/>
            <p:cNvSpPr>
              <a:spLocks noChangeShapeType="1"/>
            </p:cNvSpPr>
            <p:nvPr/>
          </p:nvSpPr>
          <p:spPr bwMode="auto">
            <a:xfrm flipV="1">
              <a:off x="3532" y="1413"/>
              <a:ext cx="72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5991" name="Line 23"/>
            <p:cNvSpPr>
              <a:spLocks noChangeShapeType="1"/>
            </p:cNvSpPr>
            <p:nvPr/>
          </p:nvSpPr>
          <p:spPr bwMode="auto">
            <a:xfrm>
              <a:off x="3484" y="1845"/>
              <a:ext cx="168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5992" name="Line 24"/>
            <p:cNvSpPr>
              <a:spLocks noChangeShapeType="1"/>
            </p:cNvSpPr>
            <p:nvPr/>
          </p:nvSpPr>
          <p:spPr bwMode="auto">
            <a:xfrm flipH="1" flipV="1">
              <a:off x="4780" y="1269"/>
              <a:ext cx="432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5993" name="Line 25"/>
            <p:cNvSpPr>
              <a:spLocks noChangeShapeType="1"/>
            </p:cNvSpPr>
            <p:nvPr/>
          </p:nvSpPr>
          <p:spPr bwMode="auto">
            <a:xfrm flipH="1" flipV="1">
              <a:off x="4540" y="1653"/>
              <a:ext cx="432" cy="9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5994" name="Line 26"/>
            <p:cNvSpPr>
              <a:spLocks noChangeShapeType="1"/>
            </p:cNvSpPr>
            <p:nvPr/>
          </p:nvSpPr>
          <p:spPr bwMode="auto">
            <a:xfrm flipV="1">
              <a:off x="5116" y="2181"/>
              <a:ext cx="288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5995" name="Line 27"/>
            <p:cNvSpPr>
              <a:spLocks noChangeShapeType="1"/>
            </p:cNvSpPr>
            <p:nvPr/>
          </p:nvSpPr>
          <p:spPr bwMode="auto">
            <a:xfrm flipH="1" flipV="1">
              <a:off x="3532" y="1989"/>
              <a:ext cx="1248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595996" name="Object 28"/>
          <p:cNvGraphicFramePr>
            <a:graphicFrameLocks noChangeAspect="1"/>
          </p:cNvGraphicFramePr>
          <p:nvPr/>
        </p:nvGraphicFramePr>
        <p:xfrm>
          <a:off x="1069975" y="3678238"/>
          <a:ext cx="3502025" cy="2159000"/>
        </p:xfrm>
        <a:graphic>
          <a:graphicData uri="http://schemas.openxmlformats.org/presentationml/2006/ole">
            <p:oleObj spid="_x0000_s4098" name="Equation" r:id="rId4" imgW="1854000" imgH="1143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021" name="Rectangle 29"/>
          <p:cNvSpPr>
            <a:spLocks noChangeArrowheads="1"/>
          </p:cNvSpPr>
          <p:nvPr/>
        </p:nvSpPr>
        <p:spPr bwMode="auto">
          <a:xfrm>
            <a:off x="1573213" y="4141788"/>
            <a:ext cx="2911475" cy="333375"/>
          </a:xfrm>
          <a:prstGeom prst="rect">
            <a:avLst/>
          </a:prstGeom>
          <a:solidFill>
            <a:srgbClr val="FF3300">
              <a:alpha val="67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6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PageRank random walk</a:t>
            </a:r>
          </a:p>
        </p:txBody>
      </p:sp>
      <p:sp>
        <p:nvSpPr>
          <p:cNvPr id="596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about </a:t>
            </a:r>
            <a:r>
              <a:rPr lang="en-US">
                <a:solidFill>
                  <a:srgbClr val="FF6600"/>
                </a:solidFill>
              </a:rPr>
              <a:t>sink </a:t>
            </a:r>
            <a:r>
              <a:rPr lang="en-US"/>
              <a:t>nodes?</a:t>
            </a:r>
          </a:p>
          <a:p>
            <a:pPr lvl="1"/>
            <a:r>
              <a:rPr lang="en-US"/>
              <a:t>what happens when the random walk moves to a node without any outgoing inks?</a:t>
            </a:r>
          </a:p>
        </p:txBody>
      </p:sp>
      <p:sp>
        <p:nvSpPr>
          <p:cNvPr id="596997" name="Rectangle 5"/>
          <p:cNvSpPr>
            <a:spLocks noChangeArrowheads="1"/>
          </p:cNvSpPr>
          <p:nvPr/>
        </p:nvSpPr>
        <p:spPr bwMode="auto">
          <a:xfrm>
            <a:off x="5257800" y="3686175"/>
            <a:ext cx="571500" cy="855663"/>
          </a:xfrm>
          <a:prstGeom prst="rect">
            <a:avLst/>
          </a:prstGeom>
          <a:solidFill>
            <a:srgbClr val="FFFFFF"/>
          </a:solidFill>
          <a:ln w="76200">
            <a:solidFill>
              <a:srgbClr val="F5B60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6998" name="Rectangle 6"/>
          <p:cNvSpPr>
            <a:spLocks noChangeArrowheads="1"/>
          </p:cNvSpPr>
          <p:nvPr/>
        </p:nvSpPr>
        <p:spPr bwMode="auto">
          <a:xfrm>
            <a:off x="5575300" y="5330825"/>
            <a:ext cx="571500" cy="85407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6999" name="Rectangle 7"/>
          <p:cNvSpPr>
            <a:spLocks noChangeArrowheads="1"/>
          </p:cNvSpPr>
          <p:nvPr/>
        </p:nvSpPr>
        <p:spPr bwMode="auto">
          <a:xfrm>
            <a:off x="7670800" y="5461000"/>
            <a:ext cx="571500" cy="855663"/>
          </a:xfrm>
          <a:prstGeom prst="rect">
            <a:avLst/>
          </a:prstGeom>
          <a:solidFill>
            <a:srgbClr val="FFFFFF"/>
          </a:solidFill>
          <a:ln w="762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7000" name="Rectangle 8"/>
          <p:cNvSpPr>
            <a:spLocks noChangeArrowheads="1"/>
          </p:cNvSpPr>
          <p:nvPr/>
        </p:nvSpPr>
        <p:spPr bwMode="auto">
          <a:xfrm>
            <a:off x="8242300" y="3949700"/>
            <a:ext cx="571500" cy="854075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7001" name="Rectangle 9"/>
          <p:cNvSpPr>
            <a:spLocks noChangeArrowheads="1"/>
          </p:cNvSpPr>
          <p:nvPr/>
        </p:nvSpPr>
        <p:spPr bwMode="auto">
          <a:xfrm>
            <a:off x="6972300" y="3225800"/>
            <a:ext cx="571500" cy="855663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7002" name="Line 10"/>
          <p:cNvSpPr>
            <a:spLocks noChangeShapeType="1"/>
          </p:cNvSpPr>
          <p:nvPr/>
        </p:nvSpPr>
        <p:spPr bwMode="auto">
          <a:xfrm>
            <a:off x="5448300" y="4410075"/>
            <a:ext cx="254000" cy="1588"/>
          </a:xfrm>
          <a:prstGeom prst="line">
            <a:avLst/>
          </a:prstGeom>
          <a:noFill/>
          <a:ln w="762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7003" name="Line 11"/>
          <p:cNvSpPr>
            <a:spLocks noChangeShapeType="1"/>
          </p:cNvSpPr>
          <p:nvPr/>
        </p:nvSpPr>
        <p:spPr bwMode="auto">
          <a:xfrm>
            <a:off x="5384800" y="4081463"/>
            <a:ext cx="254000" cy="0"/>
          </a:xfrm>
          <a:prstGeom prst="line">
            <a:avLst/>
          </a:prstGeom>
          <a:noFill/>
          <a:ln w="762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7004" name="Line 12"/>
          <p:cNvSpPr>
            <a:spLocks noChangeShapeType="1"/>
          </p:cNvSpPr>
          <p:nvPr/>
        </p:nvSpPr>
        <p:spPr bwMode="auto">
          <a:xfrm>
            <a:off x="7797800" y="5856288"/>
            <a:ext cx="254000" cy="1587"/>
          </a:xfrm>
          <a:prstGeom prst="line">
            <a:avLst/>
          </a:prstGeom>
          <a:noFill/>
          <a:ln w="76200">
            <a:solidFill>
              <a:srgbClr val="F5B603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7005" name="Line 13"/>
          <p:cNvSpPr>
            <a:spLocks noChangeShapeType="1"/>
          </p:cNvSpPr>
          <p:nvPr/>
        </p:nvSpPr>
        <p:spPr bwMode="auto">
          <a:xfrm>
            <a:off x="7797800" y="5659438"/>
            <a:ext cx="254000" cy="1587"/>
          </a:xfrm>
          <a:prstGeom prst="line">
            <a:avLst/>
          </a:prstGeom>
          <a:noFill/>
          <a:ln w="762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7006" name="Line 14"/>
          <p:cNvSpPr>
            <a:spLocks noChangeShapeType="1"/>
          </p:cNvSpPr>
          <p:nvPr/>
        </p:nvSpPr>
        <p:spPr bwMode="auto">
          <a:xfrm>
            <a:off x="8369300" y="4211638"/>
            <a:ext cx="254000" cy="1587"/>
          </a:xfrm>
          <a:prstGeom prst="line">
            <a:avLst/>
          </a:prstGeom>
          <a:noFill/>
          <a:ln w="762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7007" name="Line 15"/>
          <p:cNvSpPr>
            <a:spLocks noChangeShapeType="1"/>
          </p:cNvSpPr>
          <p:nvPr/>
        </p:nvSpPr>
        <p:spPr bwMode="auto">
          <a:xfrm>
            <a:off x="7861300" y="6053138"/>
            <a:ext cx="254000" cy="1587"/>
          </a:xfrm>
          <a:prstGeom prst="line">
            <a:avLst/>
          </a:prstGeom>
          <a:noFill/>
          <a:ln w="762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7008" name="Line 16"/>
          <p:cNvSpPr>
            <a:spLocks noChangeShapeType="1"/>
          </p:cNvSpPr>
          <p:nvPr/>
        </p:nvSpPr>
        <p:spPr bwMode="auto">
          <a:xfrm>
            <a:off x="5702300" y="5856288"/>
            <a:ext cx="254000" cy="1587"/>
          </a:xfrm>
          <a:prstGeom prst="line">
            <a:avLst/>
          </a:prstGeom>
          <a:noFill/>
          <a:ln w="762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7009" name="Line 17"/>
          <p:cNvSpPr>
            <a:spLocks noChangeShapeType="1"/>
          </p:cNvSpPr>
          <p:nvPr/>
        </p:nvSpPr>
        <p:spPr bwMode="auto">
          <a:xfrm>
            <a:off x="5702300" y="5592763"/>
            <a:ext cx="254000" cy="1587"/>
          </a:xfrm>
          <a:prstGeom prst="line">
            <a:avLst/>
          </a:prstGeom>
          <a:noFill/>
          <a:ln w="76200">
            <a:solidFill>
              <a:srgbClr val="F5B603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7010" name="Line 18"/>
          <p:cNvSpPr>
            <a:spLocks noChangeShapeType="1"/>
          </p:cNvSpPr>
          <p:nvPr/>
        </p:nvSpPr>
        <p:spPr bwMode="auto">
          <a:xfrm>
            <a:off x="7162800" y="3621088"/>
            <a:ext cx="254000" cy="0"/>
          </a:xfrm>
          <a:prstGeom prst="line">
            <a:avLst/>
          </a:prstGeom>
          <a:noFill/>
          <a:ln w="76200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7011" name="Line 19"/>
          <p:cNvSpPr>
            <a:spLocks noChangeShapeType="1"/>
          </p:cNvSpPr>
          <p:nvPr/>
        </p:nvSpPr>
        <p:spPr bwMode="auto">
          <a:xfrm>
            <a:off x="6273800" y="5791200"/>
            <a:ext cx="12700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7013" name="Line 21"/>
          <p:cNvSpPr>
            <a:spLocks noChangeShapeType="1"/>
          </p:cNvSpPr>
          <p:nvPr/>
        </p:nvSpPr>
        <p:spPr bwMode="auto">
          <a:xfrm flipH="1" flipV="1">
            <a:off x="5575300" y="4672013"/>
            <a:ext cx="190500" cy="592137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7014" name="Line 22"/>
          <p:cNvSpPr>
            <a:spLocks noChangeShapeType="1"/>
          </p:cNvSpPr>
          <p:nvPr/>
        </p:nvSpPr>
        <p:spPr bwMode="auto">
          <a:xfrm flipV="1">
            <a:off x="5956300" y="3817938"/>
            <a:ext cx="952500" cy="263525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7015" name="Line 23"/>
          <p:cNvSpPr>
            <a:spLocks noChangeShapeType="1"/>
          </p:cNvSpPr>
          <p:nvPr/>
        </p:nvSpPr>
        <p:spPr bwMode="auto">
          <a:xfrm>
            <a:off x="5892800" y="4410075"/>
            <a:ext cx="2222500" cy="1588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7016" name="Line 24"/>
          <p:cNvSpPr>
            <a:spLocks noChangeShapeType="1"/>
          </p:cNvSpPr>
          <p:nvPr/>
        </p:nvSpPr>
        <p:spPr bwMode="auto">
          <a:xfrm flipH="1" flipV="1">
            <a:off x="7607300" y="3621088"/>
            <a:ext cx="571500" cy="59055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7017" name="Line 25"/>
          <p:cNvSpPr>
            <a:spLocks noChangeShapeType="1"/>
          </p:cNvSpPr>
          <p:nvPr/>
        </p:nvSpPr>
        <p:spPr bwMode="auto">
          <a:xfrm flipH="1" flipV="1">
            <a:off x="7289800" y="4146550"/>
            <a:ext cx="571500" cy="1249363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7018" name="Line 26"/>
          <p:cNvSpPr>
            <a:spLocks noChangeShapeType="1"/>
          </p:cNvSpPr>
          <p:nvPr/>
        </p:nvSpPr>
        <p:spPr bwMode="auto">
          <a:xfrm flipV="1">
            <a:off x="8051800" y="4870450"/>
            <a:ext cx="381000" cy="525463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7019" name="Line 27"/>
          <p:cNvSpPr>
            <a:spLocks noChangeShapeType="1"/>
          </p:cNvSpPr>
          <p:nvPr/>
        </p:nvSpPr>
        <p:spPr bwMode="auto">
          <a:xfrm flipH="1" flipV="1">
            <a:off x="5956300" y="4606925"/>
            <a:ext cx="1651000" cy="1052513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597020" name="Object 28"/>
          <p:cNvGraphicFramePr>
            <a:graphicFrameLocks noChangeAspect="1"/>
          </p:cNvGraphicFramePr>
          <p:nvPr/>
        </p:nvGraphicFramePr>
        <p:xfrm>
          <a:off x="1069975" y="3678238"/>
          <a:ext cx="3502025" cy="2159000"/>
        </p:xfrm>
        <a:graphic>
          <a:graphicData uri="http://schemas.openxmlformats.org/presentationml/2006/ole">
            <p:oleObj spid="_x0000_s5122" name="Equation" r:id="rId4" imgW="1854000" imgH="1143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18" name="Rectangle 2"/>
          <p:cNvSpPr>
            <a:spLocks noChangeArrowheads="1"/>
          </p:cNvSpPr>
          <p:nvPr/>
        </p:nvSpPr>
        <p:spPr bwMode="auto">
          <a:xfrm>
            <a:off x="1458913" y="4141788"/>
            <a:ext cx="3165475" cy="333375"/>
          </a:xfrm>
          <a:prstGeom prst="rect">
            <a:avLst/>
          </a:prstGeom>
          <a:solidFill>
            <a:srgbClr val="FF3300">
              <a:alpha val="67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98043" name="Object 27"/>
          <p:cNvGraphicFramePr>
            <a:graphicFrameLocks noChangeAspect="1"/>
          </p:cNvGraphicFramePr>
          <p:nvPr/>
        </p:nvGraphicFramePr>
        <p:xfrm>
          <a:off x="950913" y="3678238"/>
          <a:ext cx="3741737" cy="2159000"/>
        </p:xfrm>
        <a:graphic>
          <a:graphicData uri="http://schemas.openxmlformats.org/presentationml/2006/ole">
            <p:oleObj spid="_x0000_s6146" name="Equation" r:id="rId4" imgW="1981080" imgH="1143000" progId="Equation.3">
              <p:embed/>
            </p:oleObj>
          </a:graphicData>
        </a:graphic>
      </p:graphicFrame>
      <p:sp>
        <p:nvSpPr>
          <p:cNvPr id="5980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PageRank random walk</a:t>
            </a:r>
          </a:p>
        </p:txBody>
      </p:sp>
      <p:sp>
        <p:nvSpPr>
          <p:cNvPr id="59802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Replace these row vectors with a vector </a:t>
            </a:r>
            <a:r>
              <a:rPr lang="en-US">
                <a:solidFill>
                  <a:srgbClr val="0066FF"/>
                </a:solidFill>
              </a:rPr>
              <a:t>v</a:t>
            </a:r>
          </a:p>
          <a:p>
            <a:pPr lvl="1"/>
            <a:r>
              <a:rPr lang="en-US"/>
              <a:t>typically, the uniform vector</a:t>
            </a:r>
          </a:p>
        </p:txBody>
      </p:sp>
      <p:sp>
        <p:nvSpPr>
          <p:cNvPr id="598021" name="Rectangle 5"/>
          <p:cNvSpPr>
            <a:spLocks noChangeArrowheads="1"/>
          </p:cNvSpPr>
          <p:nvPr/>
        </p:nvSpPr>
        <p:spPr bwMode="auto">
          <a:xfrm>
            <a:off x="5257800" y="3686175"/>
            <a:ext cx="571500" cy="855663"/>
          </a:xfrm>
          <a:prstGeom prst="rect">
            <a:avLst/>
          </a:prstGeom>
          <a:solidFill>
            <a:srgbClr val="FFFFFF"/>
          </a:solidFill>
          <a:ln w="76200">
            <a:solidFill>
              <a:srgbClr val="F5B60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8022" name="Rectangle 6"/>
          <p:cNvSpPr>
            <a:spLocks noChangeArrowheads="1"/>
          </p:cNvSpPr>
          <p:nvPr/>
        </p:nvSpPr>
        <p:spPr bwMode="auto">
          <a:xfrm>
            <a:off x="5575300" y="5330825"/>
            <a:ext cx="571500" cy="85407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8023" name="Rectangle 7"/>
          <p:cNvSpPr>
            <a:spLocks noChangeArrowheads="1"/>
          </p:cNvSpPr>
          <p:nvPr/>
        </p:nvSpPr>
        <p:spPr bwMode="auto">
          <a:xfrm>
            <a:off x="7670800" y="5461000"/>
            <a:ext cx="571500" cy="855663"/>
          </a:xfrm>
          <a:prstGeom prst="rect">
            <a:avLst/>
          </a:prstGeom>
          <a:solidFill>
            <a:srgbClr val="FFFFFF"/>
          </a:solidFill>
          <a:ln w="762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8024" name="Rectangle 8"/>
          <p:cNvSpPr>
            <a:spLocks noChangeArrowheads="1"/>
          </p:cNvSpPr>
          <p:nvPr/>
        </p:nvSpPr>
        <p:spPr bwMode="auto">
          <a:xfrm>
            <a:off x="8242300" y="3949700"/>
            <a:ext cx="571500" cy="854075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8025" name="Rectangle 9"/>
          <p:cNvSpPr>
            <a:spLocks noChangeArrowheads="1"/>
          </p:cNvSpPr>
          <p:nvPr/>
        </p:nvSpPr>
        <p:spPr bwMode="auto">
          <a:xfrm>
            <a:off x="6972300" y="3225800"/>
            <a:ext cx="571500" cy="855663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8026" name="Line 10"/>
          <p:cNvSpPr>
            <a:spLocks noChangeShapeType="1"/>
          </p:cNvSpPr>
          <p:nvPr/>
        </p:nvSpPr>
        <p:spPr bwMode="auto">
          <a:xfrm>
            <a:off x="5448300" y="4410075"/>
            <a:ext cx="254000" cy="1588"/>
          </a:xfrm>
          <a:prstGeom prst="line">
            <a:avLst/>
          </a:prstGeom>
          <a:noFill/>
          <a:ln w="762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8027" name="Line 11"/>
          <p:cNvSpPr>
            <a:spLocks noChangeShapeType="1"/>
          </p:cNvSpPr>
          <p:nvPr/>
        </p:nvSpPr>
        <p:spPr bwMode="auto">
          <a:xfrm>
            <a:off x="5384800" y="4081463"/>
            <a:ext cx="254000" cy="0"/>
          </a:xfrm>
          <a:prstGeom prst="line">
            <a:avLst/>
          </a:prstGeom>
          <a:noFill/>
          <a:ln w="762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8028" name="Line 12"/>
          <p:cNvSpPr>
            <a:spLocks noChangeShapeType="1"/>
          </p:cNvSpPr>
          <p:nvPr/>
        </p:nvSpPr>
        <p:spPr bwMode="auto">
          <a:xfrm>
            <a:off x="7797800" y="5856288"/>
            <a:ext cx="254000" cy="1587"/>
          </a:xfrm>
          <a:prstGeom prst="line">
            <a:avLst/>
          </a:prstGeom>
          <a:noFill/>
          <a:ln w="76200">
            <a:solidFill>
              <a:srgbClr val="F5B603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8029" name="Line 13"/>
          <p:cNvSpPr>
            <a:spLocks noChangeShapeType="1"/>
          </p:cNvSpPr>
          <p:nvPr/>
        </p:nvSpPr>
        <p:spPr bwMode="auto">
          <a:xfrm>
            <a:off x="7797800" y="5659438"/>
            <a:ext cx="254000" cy="1587"/>
          </a:xfrm>
          <a:prstGeom prst="line">
            <a:avLst/>
          </a:prstGeom>
          <a:noFill/>
          <a:ln w="762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8030" name="Line 14"/>
          <p:cNvSpPr>
            <a:spLocks noChangeShapeType="1"/>
          </p:cNvSpPr>
          <p:nvPr/>
        </p:nvSpPr>
        <p:spPr bwMode="auto">
          <a:xfrm>
            <a:off x="8369300" y="4211638"/>
            <a:ext cx="254000" cy="1587"/>
          </a:xfrm>
          <a:prstGeom prst="line">
            <a:avLst/>
          </a:prstGeom>
          <a:noFill/>
          <a:ln w="762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8031" name="Line 15"/>
          <p:cNvSpPr>
            <a:spLocks noChangeShapeType="1"/>
          </p:cNvSpPr>
          <p:nvPr/>
        </p:nvSpPr>
        <p:spPr bwMode="auto">
          <a:xfrm>
            <a:off x="7861300" y="6053138"/>
            <a:ext cx="254000" cy="1587"/>
          </a:xfrm>
          <a:prstGeom prst="line">
            <a:avLst/>
          </a:prstGeom>
          <a:noFill/>
          <a:ln w="762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8032" name="Line 16"/>
          <p:cNvSpPr>
            <a:spLocks noChangeShapeType="1"/>
          </p:cNvSpPr>
          <p:nvPr/>
        </p:nvSpPr>
        <p:spPr bwMode="auto">
          <a:xfrm>
            <a:off x="5702300" y="5856288"/>
            <a:ext cx="254000" cy="1587"/>
          </a:xfrm>
          <a:prstGeom prst="line">
            <a:avLst/>
          </a:prstGeom>
          <a:noFill/>
          <a:ln w="762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8033" name="Line 17"/>
          <p:cNvSpPr>
            <a:spLocks noChangeShapeType="1"/>
          </p:cNvSpPr>
          <p:nvPr/>
        </p:nvSpPr>
        <p:spPr bwMode="auto">
          <a:xfrm>
            <a:off x="5702300" y="5592763"/>
            <a:ext cx="254000" cy="1587"/>
          </a:xfrm>
          <a:prstGeom prst="line">
            <a:avLst/>
          </a:prstGeom>
          <a:noFill/>
          <a:ln w="76200">
            <a:solidFill>
              <a:srgbClr val="F5B603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8034" name="Line 18"/>
          <p:cNvSpPr>
            <a:spLocks noChangeShapeType="1"/>
          </p:cNvSpPr>
          <p:nvPr/>
        </p:nvSpPr>
        <p:spPr bwMode="auto">
          <a:xfrm>
            <a:off x="7162800" y="3621088"/>
            <a:ext cx="254000" cy="0"/>
          </a:xfrm>
          <a:prstGeom prst="line">
            <a:avLst/>
          </a:prstGeom>
          <a:noFill/>
          <a:ln w="76200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8035" name="Line 19"/>
          <p:cNvSpPr>
            <a:spLocks noChangeShapeType="1"/>
          </p:cNvSpPr>
          <p:nvPr/>
        </p:nvSpPr>
        <p:spPr bwMode="auto">
          <a:xfrm>
            <a:off x="6273800" y="5791200"/>
            <a:ext cx="12700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8036" name="Line 20"/>
          <p:cNvSpPr>
            <a:spLocks noChangeShapeType="1"/>
          </p:cNvSpPr>
          <p:nvPr/>
        </p:nvSpPr>
        <p:spPr bwMode="auto">
          <a:xfrm flipH="1" flipV="1">
            <a:off x="5575300" y="4672013"/>
            <a:ext cx="190500" cy="592137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8037" name="Line 21"/>
          <p:cNvSpPr>
            <a:spLocks noChangeShapeType="1"/>
          </p:cNvSpPr>
          <p:nvPr/>
        </p:nvSpPr>
        <p:spPr bwMode="auto">
          <a:xfrm flipV="1">
            <a:off x="5956300" y="3817938"/>
            <a:ext cx="952500" cy="263525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8038" name="Line 22"/>
          <p:cNvSpPr>
            <a:spLocks noChangeShapeType="1"/>
          </p:cNvSpPr>
          <p:nvPr/>
        </p:nvSpPr>
        <p:spPr bwMode="auto">
          <a:xfrm>
            <a:off x="5892800" y="4410075"/>
            <a:ext cx="2222500" cy="1588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8039" name="Line 23"/>
          <p:cNvSpPr>
            <a:spLocks noChangeShapeType="1"/>
          </p:cNvSpPr>
          <p:nvPr/>
        </p:nvSpPr>
        <p:spPr bwMode="auto">
          <a:xfrm flipH="1" flipV="1">
            <a:off x="7607300" y="3621088"/>
            <a:ext cx="571500" cy="59055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8040" name="Line 24"/>
          <p:cNvSpPr>
            <a:spLocks noChangeShapeType="1"/>
          </p:cNvSpPr>
          <p:nvPr/>
        </p:nvSpPr>
        <p:spPr bwMode="auto">
          <a:xfrm flipH="1" flipV="1">
            <a:off x="7289800" y="4146550"/>
            <a:ext cx="571500" cy="1249363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8041" name="Line 25"/>
          <p:cNvSpPr>
            <a:spLocks noChangeShapeType="1"/>
          </p:cNvSpPr>
          <p:nvPr/>
        </p:nvSpPr>
        <p:spPr bwMode="auto">
          <a:xfrm flipV="1">
            <a:off x="8051800" y="4870450"/>
            <a:ext cx="381000" cy="525463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8042" name="Line 26"/>
          <p:cNvSpPr>
            <a:spLocks noChangeShapeType="1"/>
          </p:cNvSpPr>
          <p:nvPr/>
        </p:nvSpPr>
        <p:spPr bwMode="auto">
          <a:xfrm flipH="1" flipV="1">
            <a:off x="5956300" y="4606925"/>
            <a:ext cx="1651000" cy="1052513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8044" name="Line 28"/>
          <p:cNvSpPr>
            <a:spLocks noChangeShapeType="1"/>
          </p:cNvSpPr>
          <p:nvPr/>
        </p:nvSpPr>
        <p:spPr bwMode="auto">
          <a:xfrm flipH="1">
            <a:off x="5916613" y="3578225"/>
            <a:ext cx="976312" cy="325438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8045" name="Line 29"/>
          <p:cNvSpPr>
            <a:spLocks noChangeShapeType="1"/>
          </p:cNvSpPr>
          <p:nvPr/>
        </p:nvSpPr>
        <p:spPr bwMode="auto">
          <a:xfrm flipH="1">
            <a:off x="6219825" y="4162425"/>
            <a:ext cx="879475" cy="124777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8046" name="Line 30"/>
          <p:cNvSpPr>
            <a:spLocks noChangeShapeType="1"/>
          </p:cNvSpPr>
          <p:nvPr/>
        </p:nvSpPr>
        <p:spPr bwMode="auto">
          <a:xfrm>
            <a:off x="7170738" y="4165600"/>
            <a:ext cx="520700" cy="124777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8047" name="Line 31"/>
          <p:cNvSpPr>
            <a:spLocks noChangeShapeType="1"/>
          </p:cNvSpPr>
          <p:nvPr/>
        </p:nvSpPr>
        <p:spPr bwMode="auto">
          <a:xfrm>
            <a:off x="7605713" y="3852863"/>
            <a:ext cx="530225" cy="47307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8048" name="Text Box 32"/>
          <p:cNvSpPr txBox="1">
            <a:spLocks noChangeArrowheads="1"/>
          </p:cNvSpPr>
          <p:nvPr/>
        </p:nvSpPr>
        <p:spPr bwMode="auto">
          <a:xfrm>
            <a:off x="673100" y="6122988"/>
            <a:ext cx="13954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P’ = P + dv</a:t>
            </a:r>
            <a:r>
              <a:rPr lang="en-US" baseline="30000"/>
              <a:t>T</a:t>
            </a:r>
            <a:endParaRPr lang="en-US"/>
          </a:p>
        </p:txBody>
      </p:sp>
      <p:graphicFrame>
        <p:nvGraphicFramePr>
          <p:cNvPr id="598049" name="Object 33"/>
          <p:cNvGraphicFramePr>
            <a:graphicFrameLocks noChangeAspect="1"/>
          </p:cNvGraphicFramePr>
          <p:nvPr/>
        </p:nvGraphicFramePr>
        <p:xfrm>
          <a:off x="2559050" y="6018213"/>
          <a:ext cx="1766888" cy="655637"/>
        </p:xfrm>
        <a:graphic>
          <a:graphicData uri="http://schemas.openxmlformats.org/presentationml/2006/ole">
            <p:oleObj spid="_x0000_s6147" name="Equation" r:id="rId5" imgW="123156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9043" name="Object 3"/>
          <p:cNvGraphicFramePr>
            <a:graphicFrameLocks noChangeAspect="1"/>
          </p:cNvGraphicFramePr>
          <p:nvPr/>
        </p:nvGraphicFramePr>
        <p:xfrm>
          <a:off x="261938" y="3679825"/>
          <a:ext cx="8199437" cy="2159000"/>
        </p:xfrm>
        <a:graphic>
          <a:graphicData uri="http://schemas.openxmlformats.org/presentationml/2006/ole">
            <p:oleObj spid="_x0000_s7170" name="Equation" r:id="rId4" imgW="4343400" imgH="1143000" progId="Equation.3">
              <p:embed/>
            </p:oleObj>
          </a:graphicData>
        </a:graphic>
      </p:graphicFrame>
      <p:sp>
        <p:nvSpPr>
          <p:cNvPr id="5990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PageRank random walk</a:t>
            </a:r>
          </a:p>
        </p:txBody>
      </p:sp>
      <p:sp>
        <p:nvSpPr>
          <p:cNvPr id="59904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How do we guarantee irreducibility?</a:t>
            </a:r>
          </a:p>
          <a:p>
            <a:pPr lvl="1"/>
            <a:r>
              <a:rPr lang="en-US"/>
              <a:t>add a random jump to vector v with prob </a:t>
            </a:r>
            <a:r>
              <a:rPr lang="el-GR">
                <a:latin typeface="Tahoma" pitchFamily="34" charset="0"/>
                <a:cs typeface="Times New Roman" pitchFamily="18" charset="0"/>
              </a:rPr>
              <a:t>α</a:t>
            </a:r>
            <a:endParaRPr lang="fi-FI">
              <a:latin typeface="Tahoma" pitchFamily="34" charset="0"/>
              <a:cs typeface="Times New Roman" pitchFamily="18" charset="0"/>
            </a:endParaRPr>
          </a:p>
          <a:p>
            <a:pPr lvl="2"/>
            <a:r>
              <a:rPr lang="en-US">
                <a:latin typeface="Tahoma" pitchFamily="34" charset="0"/>
                <a:cs typeface="Times New Roman" pitchFamily="18" charset="0"/>
              </a:rPr>
              <a:t>typically, to a uniform vector</a:t>
            </a:r>
          </a:p>
        </p:txBody>
      </p:sp>
      <p:sp>
        <p:nvSpPr>
          <p:cNvPr id="599073" name="Text Box 33"/>
          <p:cNvSpPr txBox="1">
            <a:spLocks noChangeArrowheads="1"/>
          </p:cNvSpPr>
          <p:nvPr/>
        </p:nvSpPr>
        <p:spPr bwMode="auto">
          <a:xfrm>
            <a:off x="506413" y="6105525"/>
            <a:ext cx="52657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FF"/>
                </a:solidFill>
              </a:rPr>
              <a:t>P’’ = αP’ + (1-α)uv</a:t>
            </a:r>
            <a:r>
              <a:rPr lang="en-US" baseline="30000">
                <a:solidFill>
                  <a:srgbClr val="0066FF"/>
                </a:solidFill>
              </a:rPr>
              <a:t>T</a:t>
            </a:r>
            <a:r>
              <a:rPr lang="en-US"/>
              <a:t>,  where u is the vector of all 1s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Effects of random jump</a:t>
            </a:r>
          </a:p>
        </p:txBody>
      </p:sp>
      <p:sp>
        <p:nvSpPr>
          <p:cNvPr id="600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Guarantees irreducibility</a:t>
            </a:r>
          </a:p>
          <a:p>
            <a:r>
              <a:rPr lang="en-US"/>
              <a:t>Motivated by the concept of random surfer</a:t>
            </a:r>
          </a:p>
          <a:p>
            <a:r>
              <a:rPr lang="en-US"/>
              <a:t>Offers additional flexibility </a:t>
            </a:r>
          </a:p>
          <a:p>
            <a:pPr lvl="1"/>
            <a:r>
              <a:rPr lang="en-US"/>
              <a:t>personalization</a:t>
            </a:r>
          </a:p>
          <a:p>
            <a:pPr lvl="1"/>
            <a:r>
              <a:rPr lang="en-US"/>
              <a:t>anti-spam</a:t>
            </a:r>
          </a:p>
          <a:p>
            <a:r>
              <a:rPr lang="en-US"/>
              <a:t>Controls the rate of convergence</a:t>
            </a:r>
          </a:p>
          <a:p>
            <a:pPr lvl="1"/>
            <a:r>
              <a:rPr lang="en-US"/>
              <a:t>the second eigenvalue of matrix P’’ is </a:t>
            </a:r>
            <a:r>
              <a:rPr lang="el-GR">
                <a:latin typeface="Tahoma" pitchFamily="34" charset="0"/>
                <a:cs typeface="Times New Roman" pitchFamily="18" charset="0"/>
              </a:rPr>
              <a:t>α</a:t>
            </a:r>
            <a:endParaRPr lang="en-US">
              <a:latin typeface="Tahom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PageRank algorithm</a:t>
            </a:r>
          </a:p>
        </p:txBody>
      </p:sp>
      <p:sp>
        <p:nvSpPr>
          <p:cNvPr id="609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Performing vanilla power method is now too expensive – the matrix is not sparse</a:t>
            </a:r>
          </a:p>
        </p:txBody>
      </p:sp>
      <p:sp>
        <p:nvSpPr>
          <p:cNvPr id="609284" name="Text Box 4"/>
          <p:cNvSpPr txBox="1">
            <a:spLocks noChangeArrowheads="1"/>
          </p:cNvSpPr>
          <p:nvPr/>
        </p:nvSpPr>
        <p:spPr bwMode="auto">
          <a:xfrm>
            <a:off x="831850" y="2832100"/>
            <a:ext cx="201295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q</a:t>
            </a:r>
            <a:r>
              <a:rPr lang="en-US" sz="2800" baseline="30000"/>
              <a:t>0 </a:t>
            </a:r>
            <a:r>
              <a:rPr lang="en-US" sz="2800"/>
              <a:t>= v</a:t>
            </a:r>
          </a:p>
          <a:p>
            <a:r>
              <a:rPr lang="en-US" sz="2800"/>
              <a:t>t = 1</a:t>
            </a:r>
          </a:p>
          <a:p>
            <a:r>
              <a:rPr lang="en-US" sz="2800">
                <a:solidFill>
                  <a:schemeClr val="folHlink"/>
                </a:solidFill>
              </a:rPr>
              <a:t>repeat</a:t>
            </a:r>
          </a:p>
          <a:p>
            <a:r>
              <a:rPr lang="en-US" sz="2800"/>
              <a:t>	</a:t>
            </a:r>
          </a:p>
          <a:p>
            <a:r>
              <a:rPr lang="en-US" sz="2800"/>
              <a:t>	</a:t>
            </a:r>
          </a:p>
          <a:p>
            <a:r>
              <a:rPr lang="en-US" sz="2800"/>
              <a:t>     </a:t>
            </a:r>
            <a:r>
              <a:rPr lang="en-US" sz="2800">
                <a:latin typeface="Helvetica" pitchFamily="34" charset="0"/>
              </a:rPr>
              <a:t>t = t +1</a:t>
            </a:r>
            <a:r>
              <a:rPr lang="en-US" sz="2800"/>
              <a:t>	</a:t>
            </a:r>
          </a:p>
          <a:p>
            <a:r>
              <a:rPr lang="fi-FI" sz="2800">
                <a:solidFill>
                  <a:schemeClr val="folHlink"/>
                </a:solidFill>
              </a:rPr>
              <a:t>until</a:t>
            </a:r>
            <a:r>
              <a:rPr lang="fi-FI" sz="2800"/>
              <a:t> </a:t>
            </a:r>
            <a:r>
              <a:rPr lang="el-GR" sz="2800"/>
              <a:t>δ</a:t>
            </a:r>
            <a:r>
              <a:rPr lang="fi-FI" sz="2800"/>
              <a:t> &lt; </a:t>
            </a:r>
            <a:r>
              <a:rPr lang="el-GR" sz="2800"/>
              <a:t>ε</a:t>
            </a:r>
            <a:endParaRPr lang="en-US" sz="2800"/>
          </a:p>
        </p:txBody>
      </p:sp>
      <p:graphicFrame>
        <p:nvGraphicFramePr>
          <p:cNvPr id="609285" name="Object 5"/>
          <p:cNvGraphicFramePr>
            <a:graphicFrameLocks noChangeAspect="1"/>
          </p:cNvGraphicFramePr>
          <p:nvPr/>
        </p:nvGraphicFramePr>
        <p:xfrm>
          <a:off x="1327150" y="4068763"/>
          <a:ext cx="1852613" cy="511175"/>
        </p:xfrm>
        <a:graphic>
          <a:graphicData uri="http://schemas.openxmlformats.org/presentationml/2006/ole">
            <p:oleObj spid="_x0000_s8194" name="Equation" r:id="rId4" imgW="876240" imgH="241200" progId="Equation.3">
              <p:embed/>
            </p:oleObj>
          </a:graphicData>
        </a:graphic>
      </p:graphicFrame>
      <p:graphicFrame>
        <p:nvGraphicFramePr>
          <p:cNvPr id="609286" name="Object 6"/>
          <p:cNvGraphicFramePr>
            <a:graphicFrameLocks noChangeAspect="1"/>
          </p:cNvGraphicFramePr>
          <p:nvPr/>
        </p:nvGraphicFramePr>
        <p:xfrm>
          <a:off x="1330325" y="4522788"/>
          <a:ext cx="1806575" cy="584200"/>
        </p:xfrm>
        <a:graphic>
          <a:graphicData uri="http://schemas.openxmlformats.org/presentationml/2006/ole">
            <p:oleObj spid="_x0000_s8195" name="Equation" r:id="rId5" imgW="863280" imgH="279360" progId="Equation.3">
              <p:embed/>
            </p:oleObj>
          </a:graphicData>
        </a:graphic>
      </p:graphicFrame>
      <p:sp>
        <p:nvSpPr>
          <p:cNvPr id="609287" name="Rectangle 7"/>
          <p:cNvSpPr>
            <a:spLocks noChangeArrowheads="1"/>
          </p:cNvSpPr>
          <p:nvPr/>
        </p:nvSpPr>
        <p:spPr bwMode="auto">
          <a:xfrm>
            <a:off x="500063" y="2781300"/>
            <a:ext cx="2994025" cy="34369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9288" name="Text Box 8"/>
          <p:cNvSpPr txBox="1">
            <a:spLocks noChangeArrowheads="1"/>
          </p:cNvSpPr>
          <p:nvPr/>
        </p:nvSpPr>
        <p:spPr bwMode="auto">
          <a:xfrm>
            <a:off x="3778250" y="2806700"/>
            <a:ext cx="4838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Efficient computation of </a:t>
            </a:r>
            <a:r>
              <a:rPr lang="en-US" sz="2400">
                <a:solidFill>
                  <a:srgbClr val="0066FF"/>
                </a:solidFill>
              </a:rPr>
              <a:t>y = (P’’)</a:t>
            </a:r>
            <a:r>
              <a:rPr lang="en-US" sz="2400" baseline="30000">
                <a:solidFill>
                  <a:srgbClr val="0066FF"/>
                </a:solidFill>
              </a:rPr>
              <a:t>T</a:t>
            </a:r>
            <a:r>
              <a:rPr lang="en-US" sz="2400">
                <a:solidFill>
                  <a:srgbClr val="0066FF"/>
                </a:solidFill>
              </a:rPr>
              <a:t> x</a:t>
            </a:r>
          </a:p>
        </p:txBody>
      </p:sp>
      <p:graphicFrame>
        <p:nvGraphicFramePr>
          <p:cNvPr id="609291" name="Object 11"/>
          <p:cNvGraphicFramePr>
            <a:graphicFrameLocks noChangeAspect="1"/>
          </p:cNvGraphicFramePr>
          <p:nvPr/>
        </p:nvGraphicFramePr>
        <p:xfrm>
          <a:off x="4532313" y="3586163"/>
          <a:ext cx="1808162" cy="1516062"/>
        </p:xfrm>
        <a:graphic>
          <a:graphicData uri="http://schemas.openxmlformats.org/presentationml/2006/ole">
            <p:oleObj spid="_x0000_s8196" name="Equation" r:id="rId6" imgW="863280" imgH="723600" progId="Equation.3">
              <p:embed/>
            </p:oleObj>
          </a:graphicData>
        </a:graphic>
      </p:graphicFrame>
      <p:sp>
        <p:nvSpPr>
          <p:cNvPr id="609292" name="Rectangle 12"/>
          <p:cNvSpPr>
            <a:spLocks noChangeArrowheads="1"/>
          </p:cNvSpPr>
          <p:nvPr/>
        </p:nvSpPr>
        <p:spPr bwMode="auto">
          <a:xfrm>
            <a:off x="4379913" y="3425825"/>
            <a:ext cx="2347912" cy="20129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Random walks on undirected graphs</a:t>
            </a:r>
          </a:p>
        </p:txBody>
      </p:sp>
      <p:sp>
        <p:nvSpPr>
          <p:cNvPr id="626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the stationary distribution of a random walk on an undirected graph, the probability of being at node </a:t>
            </a:r>
            <a:r>
              <a:rPr lang="en-US">
                <a:solidFill>
                  <a:srgbClr val="0066FF"/>
                </a:solidFill>
              </a:rPr>
              <a:t>i</a:t>
            </a:r>
            <a:r>
              <a:rPr lang="en-US"/>
              <a:t> is proportional to the (weighted) degree of the vertex</a:t>
            </a:r>
          </a:p>
          <a:p>
            <a:endParaRPr lang="en-US"/>
          </a:p>
          <a:p>
            <a:r>
              <a:rPr lang="en-US"/>
              <a:t>Random walks on undirected graphs are not “interesting”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Research on PageRank</a:t>
            </a:r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Specialized PageRank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personalization [BP98]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instead of picking a node uniformly at random favor specific nodes that are related to the user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topic sensitive PageRank [H02]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compute many PageRank vectors, one for each topic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estimate relevance of query with each topic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produce final PageRank as a weighted combination</a:t>
            </a:r>
          </a:p>
          <a:p>
            <a:pPr>
              <a:lnSpc>
                <a:spcPct val="90000"/>
              </a:lnSpc>
            </a:pPr>
            <a:r>
              <a:rPr lang="en-US" sz="2400"/>
              <a:t>Updating PageRank [Chien et al 2002]</a:t>
            </a:r>
          </a:p>
          <a:p>
            <a:pPr>
              <a:lnSpc>
                <a:spcPct val="90000"/>
              </a:lnSpc>
            </a:pPr>
            <a:r>
              <a:rPr lang="en-US" sz="2400"/>
              <a:t>Fast computation of PageRank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numerical analysis tricks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node aggregation techniques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dealing with the “Web frontier”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Previous work</a:t>
            </a:r>
          </a:p>
        </p:txBody>
      </p:sp>
      <p:sp>
        <p:nvSpPr>
          <p:cNvPr id="618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The problem of identifying the most important nodes in a network has been studied before in social networks and bibliometrics</a:t>
            </a:r>
          </a:p>
          <a:p>
            <a:r>
              <a:rPr lang="en-US" sz="2800"/>
              <a:t>The idea is similar</a:t>
            </a:r>
          </a:p>
          <a:p>
            <a:pPr lvl="1"/>
            <a:r>
              <a:rPr lang="en-US" sz="2400"/>
              <a:t>A link from node </a:t>
            </a:r>
            <a:r>
              <a:rPr lang="en-US" sz="2400">
                <a:solidFill>
                  <a:srgbClr val="3399FF"/>
                </a:solidFill>
              </a:rPr>
              <a:t>p</a:t>
            </a:r>
            <a:r>
              <a:rPr lang="en-US" sz="2400"/>
              <a:t> to node </a:t>
            </a:r>
            <a:r>
              <a:rPr lang="en-US" sz="2400">
                <a:solidFill>
                  <a:srgbClr val="3399FF"/>
                </a:solidFill>
              </a:rPr>
              <a:t>q</a:t>
            </a:r>
            <a:r>
              <a:rPr lang="en-US" sz="2400"/>
              <a:t> denotes endorsement</a:t>
            </a:r>
          </a:p>
          <a:p>
            <a:pPr lvl="1"/>
            <a:r>
              <a:rPr lang="en-US" sz="2400"/>
              <a:t>mine the network at hand</a:t>
            </a:r>
          </a:p>
          <a:p>
            <a:pPr lvl="1"/>
            <a:r>
              <a:rPr lang="en-US" sz="2400"/>
              <a:t>assign an </a:t>
            </a:r>
            <a:r>
              <a:rPr lang="en-US" sz="2400">
                <a:solidFill>
                  <a:srgbClr val="FF6600"/>
                </a:solidFill>
              </a:rPr>
              <a:t>centrality/importance/standing value</a:t>
            </a:r>
            <a:r>
              <a:rPr lang="en-US" sz="2400"/>
              <a:t> to every node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Social network analysis</a:t>
            </a:r>
          </a:p>
        </p:txBody>
      </p:sp>
      <p:sp>
        <p:nvSpPr>
          <p:cNvPr id="620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Evaluate the </a:t>
            </a:r>
            <a:r>
              <a:rPr lang="en-US" sz="2800">
                <a:solidFill>
                  <a:srgbClr val="FF6600"/>
                </a:solidFill>
              </a:rPr>
              <a:t>centrality</a:t>
            </a:r>
            <a:r>
              <a:rPr lang="en-US" sz="2800"/>
              <a:t> of individuals in social networks</a:t>
            </a:r>
          </a:p>
          <a:p>
            <a:pPr lvl="1"/>
            <a:r>
              <a:rPr lang="en-US" sz="2400">
                <a:solidFill>
                  <a:schemeClr val="hlink"/>
                </a:solidFill>
              </a:rPr>
              <a:t>degree centrality</a:t>
            </a:r>
          </a:p>
          <a:p>
            <a:pPr lvl="2"/>
            <a:r>
              <a:rPr lang="en-US" sz="2000"/>
              <a:t>the (weighted) degree of a node</a:t>
            </a:r>
          </a:p>
          <a:p>
            <a:pPr lvl="1"/>
            <a:r>
              <a:rPr lang="en-US" sz="2400">
                <a:solidFill>
                  <a:schemeClr val="hlink"/>
                </a:solidFill>
              </a:rPr>
              <a:t>distance centrality</a:t>
            </a:r>
          </a:p>
          <a:p>
            <a:pPr lvl="2"/>
            <a:r>
              <a:rPr lang="en-US" sz="2000"/>
              <a:t>the average (weighted) distance of a node to the rest in the graph</a:t>
            </a:r>
          </a:p>
          <a:p>
            <a:pPr lvl="2"/>
            <a:endParaRPr lang="en-US" sz="2000"/>
          </a:p>
          <a:p>
            <a:pPr lvl="1"/>
            <a:r>
              <a:rPr lang="en-US" sz="2400">
                <a:solidFill>
                  <a:schemeClr val="hlink"/>
                </a:solidFill>
              </a:rPr>
              <a:t>betweenness centrality</a:t>
            </a:r>
          </a:p>
          <a:p>
            <a:pPr lvl="2"/>
            <a:r>
              <a:rPr lang="en-US" sz="2000"/>
              <a:t>the average number of (weighted) shortest paths that use node v</a:t>
            </a:r>
          </a:p>
          <a:p>
            <a:endParaRPr lang="en-US" sz="2800"/>
          </a:p>
        </p:txBody>
      </p:sp>
      <p:graphicFrame>
        <p:nvGraphicFramePr>
          <p:cNvPr id="620548" name="Object 4"/>
          <p:cNvGraphicFramePr>
            <a:graphicFrameLocks noChangeAspect="1"/>
          </p:cNvGraphicFramePr>
          <p:nvPr/>
        </p:nvGraphicFramePr>
        <p:xfrm>
          <a:off x="4572000" y="4114800"/>
          <a:ext cx="1954212" cy="676275"/>
        </p:xfrm>
        <a:graphic>
          <a:graphicData uri="http://schemas.openxmlformats.org/presentationml/2006/ole">
            <p:oleObj spid="_x0000_s11266" name="Equation" r:id="rId4" imgW="1320480" imgH="457200" progId="Equation.3">
              <p:embed/>
            </p:oleObj>
          </a:graphicData>
        </a:graphic>
      </p:graphicFrame>
      <p:graphicFrame>
        <p:nvGraphicFramePr>
          <p:cNvPr id="620549" name="Object 5"/>
          <p:cNvGraphicFramePr>
            <a:graphicFrameLocks noChangeAspect="1"/>
          </p:cNvGraphicFramePr>
          <p:nvPr/>
        </p:nvGraphicFramePr>
        <p:xfrm>
          <a:off x="3810000" y="5562600"/>
          <a:ext cx="1784350" cy="638175"/>
        </p:xfrm>
        <a:graphic>
          <a:graphicData uri="http://schemas.openxmlformats.org/presentationml/2006/ole">
            <p:oleObj spid="_x0000_s11267" name="Equation" r:id="rId5" imgW="120636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Link Analysis: Intuition</a:t>
            </a:r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link from page </a:t>
            </a:r>
            <a:r>
              <a:rPr lang="en-US">
                <a:solidFill>
                  <a:srgbClr val="3399FF"/>
                </a:solidFill>
              </a:rPr>
              <a:t>p</a:t>
            </a:r>
            <a:r>
              <a:rPr lang="en-US"/>
              <a:t> to page </a:t>
            </a:r>
            <a:r>
              <a:rPr lang="en-US">
                <a:solidFill>
                  <a:srgbClr val="3399FF"/>
                </a:solidFill>
              </a:rPr>
              <a:t>q</a:t>
            </a:r>
            <a:r>
              <a:rPr lang="en-US"/>
              <a:t> denotes endorsement</a:t>
            </a:r>
          </a:p>
          <a:p>
            <a:pPr lvl="1"/>
            <a:r>
              <a:rPr lang="en-US"/>
              <a:t>page </a:t>
            </a:r>
            <a:r>
              <a:rPr lang="en-US">
                <a:solidFill>
                  <a:srgbClr val="3399FF"/>
                </a:solidFill>
              </a:rPr>
              <a:t>p</a:t>
            </a:r>
            <a:r>
              <a:rPr lang="en-US"/>
              <a:t> considers page </a:t>
            </a:r>
            <a:r>
              <a:rPr lang="en-US">
                <a:solidFill>
                  <a:srgbClr val="3399FF"/>
                </a:solidFill>
              </a:rPr>
              <a:t>q</a:t>
            </a:r>
            <a:r>
              <a:rPr lang="en-US"/>
              <a:t> an authority on a subject</a:t>
            </a:r>
          </a:p>
          <a:p>
            <a:pPr lvl="1"/>
            <a:r>
              <a:rPr lang="en-US"/>
              <a:t>mine the web graph of recommendations</a:t>
            </a:r>
          </a:p>
          <a:p>
            <a:pPr lvl="1"/>
            <a:r>
              <a:rPr lang="en-US"/>
              <a:t>assign an </a:t>
            </a:r>
            <a:r>
              <a:rPr lang="en-US">
                <a:solidFill>
                  <a:srgbClr val="FF3300"/>
                </a:solidFill>
              </a:rPr>
              <a:t>authority value</a:t>
            </a:r>
            <a:r>
              <a:rPr lang="en-US"/>
              <a:t> to every page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Counting paths – Katz 53</a:t>
            </a:r>
          </a:p>
        </p:txBody>
      </p:sp>
      <p:sp>
        <p:nvSpPr>
          <p:cNvPr id="625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The importance of a node is measured by the weighted sum of paths that lead to this node</a:t>
            </a:r>
          </a:p>
          <a:p>
            <a:r>
              <a:rPr lang="en-US" sz="2800">
                <a:solidFill>
                  <a:srgbClr val="0066FF"/>
                </a:solidFill>
              </a:rPr>
              <a:t>A</a:t>
            </a:r>
            <a:r>
              <a:rPr lang="en-US" sz="2800" baseline="30000">
                <a:solidFill>
                  <a:srgbClr val="0066FF"/>
                </a:solidFill>
              </a:rPr>
              <a:t>m</a:t>
            </a:r>
            <a:r>
              <a:rPr lang="en-US" sz="2800">
                <a:solidFill>
                  <a:srgbClr val="0066FF"/>
                </a:solidFill>
              </a:rPr>
              <a:t>[i,j]</a:t>
            </a:r>
            <a:r>
              <a:rPr lang="en-US" sz="2800"/>
              <a:t> = number of paths of length </a:t>
            </a:r>
            <a:r>
              <a:rPr lang="en-US" sz="2800">
                <a:solidFill>
                  <a:srgbClr val="0066FF"/>
                </a:solidFill>
              </a:rPr>
              <a:t>m</a:t>
            </a:r>
            <a:r>
              <a:rPr lang="en-US" sz="2800"/>
              <a:t> from </a:t>
            </a:r>
            <a:r>
              <a:rPr lang="en-US" sz="2800">
                <a:solidFill>
                  <a:srgbClr val="0066FF"/>
                </a:solidFill>
              </a:rPr>
              <a:t>i</a:t>
            </a:r>
            <a:r>
              <a:rPr lang="en-US" sz="2800"/>
              <a:t> to </a:t>
            </a:r>
            <a:r>
              <a:rPr lang="en-US" sz="2800">
                <a:solidFill>
                  <a:srgbClr val="0066FF"/>
                </a:solidFill>
              </a:rPr>
              <a:t>j</a:t>
            </a:r>
          </a:p>
          <a:p>
            <a:r>
              <a:rPr lang="en-US" sz="2800"/>
              <a:t>Compute </a:t>
            </a:r>
          </a:p>
          <a:p>
            <a:endParaRPr lang="en-US" sz="2800"/>
          </a:p>
          <a:p>
            <a:r>
              <a:rPr lang="en-US" sz="2800"/>
              <a:t>converges when </a:t>
            </a:r>
            <a:r>
              <a:rPr lang="en-US" sz="2800">
                <a:solidFill>
                  <a:srgbClr val="0066FF"/>
                </a:solidFill>
              </a:rPr>
              <a:t>b &lt; </a:t>
            </a:r>
            <a:r>
              <a:rPr lang="el-GR" sz="2800">
                <a:solidFill>
                  <a:srgbClr val="0066FF"/>
                </a:solidFill>
                <a:latin typeface="Arial" charset="0"/>
              </a:rPr>
              <a:t>λ</a:t>
            </a:r>
            <a:r>
              <a:rPr lang="fi-FI" sz="2800" baseline="-25000">
                <a:solidFill>
                  <a:srgbClr val="0066FF"/>
                </a:solidFill>
                <a:latin typeface="Arial" charset="0"/>
              </a:rPr>
              <a:t>1</a:t>
            </a:r>
            <a:r>
              <a:rPr lang="fi-FI" sz="2800">
                <a:solidFill>
                  <a:srgbClr val="0066FF"/>
                </a:solidFill>
                <a:latin typeface="Arial" charset="0"/>
              </a:rPr>
              <a:t>(A)</a:t>
            </a:r>
          </a:p>
          <a:p>
            <a:r>
              <a:rPr lang="en-US" sz="2800"/>
              <a:t>Rank nodes according to the column sums of the matrix </a:t>
            </a:r>
            <a:r>
              <a:rPr lang="en-US" sz="2800">
                <a:solidFill>
                  <a:srgbClr val="0066FF"/>
                </a:solidFill>
              </a:rPr>
              <a:t>P</a:t>
            </a:r>
          </a:p>
        </p:txBody>
      </p:sp>
      <p:graphicFrame>
        <p:nvGraphicFramePr>
          <p:cNvPr id="625668" name="Object 4"/>
          <p:cNvGraphicFramePr>
            <a:graphicFrameLocks noChangeAspect="1"/>
          </p:cNvGraphicFramePr>
          <p:nvPr/>
        </p:nvGraphicFramePr>
        <p:xfrm>
          <a:off x="1598613" y="3521075"/>
          <a:ext cx="6418262" cy="549275"/>
        </p:xfrm>
        <a:graphic>
          <a:graphicData uri="http://schemas.openxmlformats.org/presentationml/2006/ole">
            <p:oleObj spid="_x0000_s12290" name="Equation" r:id="rId4" imgW="281916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Bibliometrics</a:t>
            </a:r>
          </a:p>
        </p:txBody>
      </p:sp>
      <p:sp>
        <p:nvSpPr>
          <p:cNvPr id="635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Impact factor (E. Garfield 72)</a:t>
            </a:r>
          </a:p>
          <a:p>
            <a:pPr lvl="1"/>
            <a:r>
              <a:rPr lang="en-US"/>
              <a:t>counts the number of citations received for papers of the journal in the previous two years</a:t>
            </a:r>
          </a:p>
          <a:p>
            <a:r>
              <a:rPr lang="en-US"/>
              <a:t>Pinsky-Narin 76</a:t>
            </a:r>
          </a:p>
          <a:p>
            <a:pPr lvl="1"/>
            <a:r>
              <a:rPr lang="en-US"/>
              <a:t>perform a random walk on the set of journals</a:t>
            </a:r>
          </a:p>
          <a:p>
            <a:pPr lvl="1"/>
            <a:r>
              <a:rPr lang="en-US">
                <a:solidFill>
                  <a:srgbClr val="0066FF"/>
                </a:solidFill>
              </a:rPr>
              <a:t>P</a:t>
            </a:r>
            <a:r>
              <a:rPr lang="en-US" baseline="-25000">
                <a:solidFill>
                  <a:srgbClr val="0066FF"/>
                </a:solidFill>
              </a:rPr>
              <a:t>ij</a:t>
            </a:r>
            <a:r>
              <a:rPr lang="en-US"/>
              <a:t> = the fraction of citations from journal i that are directed to journal j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Link Analysis Ranking Algorithms</a:t>
            </a:r>
          </a:p>
        </p:txBody>
      </p:sp>
      <p:sp>
        <p:nvSpPr>
          <p:cNvPr id="423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41775" cy="4525963"/>
          </a:xfrm>
        </p:spPr>
        <p:txBody>
          <a:bodyPr/>
          <a:lstStyle/>
          <a:p>
            <a:r>
              <a:rPr lang="en-US" sz="2800"/>
              <a:t>Start with a collection of web pages</a:t>
            </a:r>
          </a:p>
          <a:p>
            <a:r>
              <a:rPr lang="en-US" sz="2800"/>
              <a:t>Extract the underlying hyperlink graph</a:t>
            </a:r>
          </a:p>
          <a:p>
            <a:r>
              <a:rPr lang="en-US" sz="2800"/>
              <a:t>Run the LAR algorithm on the graph</a:t>
            </a:r>
          </a:p>
          <a:p>
            <a:r>
              <a:rPr lang="en-US" sz="2800"/>
              <a:t>Output: an </a:t>
            </a:r>
            <a:r>
              <a:rPr lang="en-US" sz="2800">
                <a:solidFill>
                  <a:srgbClr val="FF3300"/>
                </a:solidFill>
              </a:rPr>
              <a:t>authority weight</a:t>
            </a:r>
            <a:r>
              <a:rPr lang="en-US" sz="2800"/>
              <a:t> for each node</a:t>
            </a:r>
          </a:p>
          <a:p>
            <a:endParaRPr lang="en-US" sz="2800"/>
          </a:p>
        </p:txBody>
      </p:sp>
      <p:sp>
        <p:nvSpPr>
          <p:cNvPr id="423940" name="Rectangle 4"/>
          <p:cNvSpPr>
            <a:spLocks noChangeArrowheads="1"/>
          </p:cNvSpPr>
          <p:nvPr/>
        </p:nvSpPr>
        <p:spPr bwMode="auto">
          <a:xfrm>
            <a:off x="4625975" y="2613025"/>
            <a:ext cx="685800" cy="990600"/>
          </a:xfrm>
          <a:prstGeom prst="rect">
            <a:avLst/>
          </a:prstGeom>
          <a:solidFill>
            <a:srgbClr val="FFFFFF"/>
          </a:solidFill>
          <a:ln w="76200">
            <a:solidFill>
              <a:srgbClr val="F5B60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3941" name="Rectangle 5"/>
          <p:cNvSpPr>
            <a:spLocks noChangeArrowheads="1"/>
          </p:cNvSpPr>
          <p:nvPr/>
        </p:nvSpPr>
        <p:spPr bwMode="auto">
          <a:xfrm>
            <a:off x="5006975" y="4518025"/>
            <a:ext cx="685800" cy="990600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3942" name="Rectangle 6"/>
          <p:cNvSpPr>
            <a:spLocks noChangeArrowheads="1"/>
          </p:cNvSpPr>
          <p:nvPr/>
        </p:nvSpPr>
        <p:spPr bwMode="auto">
          <a:xfrm>
            <a:off x="7521575" y="4670425"/>
            <a:ext cx="685800" cy="990600"/>
          </a:xfrm>
          <a:prstGeom prst="rect">
            <a:avLst/>
          </a:prstGeom>
          <a:solidFill>
            <a:srgbClr val="FFFFFF"/>
          </a:solidFill>
          <a:ln w="762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3943" name="Rectangle 7"/>
          <p:cNvSpPr>
            <a:spLocks noChangeArrowheads="1"/>
          </p:cNvSpPr>
          <p:nvPr/>
        </p:nvSpPr>
        <p:spPr bwMode="auto">
          <a:xfrm>
            <a:off x="8207375" y="2917825"/>
            <a:ext cx="685800" cy="990600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3944" name="Rectangle 8"/>
          <p:cNvSpPr>
            <a:spLocks noChangeArrowheads="1"/>
          </p:cNvSpPr>
          <p:nvPr/>
        </p:nvSpPr>
        <p:spPr bwMode="auto">
          <a:xfrm>
            <a:off x="6683375" y="2079625"/>
            <a:ext cx="685800" cy="990600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3945" name="Line 9"/>
          <p:cNvSpPr>
            <a:spLocks noChangeShapeType="1"/>
          </p:cNvSpPr>
          <p:nvPr/>
        </p:nvSpPr>
        <p:spPr bwMode="auto">
          <a:xfrm>
            <a:off x="4854575" y="3451225"/>
            <a:ext cx="304800" cy="0"/>
          </a:xfrm>
          <a:prstGeom prst="line">
            <a:avLst/>
          </a:prstGeom>
          <a:noFill/>
          <a:ln w="762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3946" name="Line 10"/>
          <p:cNvSpPr>
            <a:spLocks noChangeShapeType="1"/>
          </p:cNvSpPr>
          <p:nvPr/>
        </p:nvSpPr>
        <p:spPr bwMode="auto">
          <a:xfrm>
            <a:off x="4778375" y="3070225"/>
            <a:ext cx="304800" cy="0"/>
          </a:xfrm>
          <a:prstGeom prst="line">
            <a:avLst/>
          </a:prstGeom>
          <a:noFill/>
          <a:ln w="762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3947" name="Line 11"/>
          <p:cNvSpPr>
            <a:spLocks noChangeShapeType="1"/>
          </p:cNvSpPr>
          <p:nvPr/>
        </p:nvSpPr>
        <p:spPr bwMode="auto">
          <a:xfrm>
            <a:off x="7673975" y="5127625"/>
            <a:ext cx="304800" cy="0"/>
          </a:xfrm>
          <a:prstGeom prst="line">
            <a:avLst/>
          </a:prstGeom>
          <a:noFill/>
          <a:ln w="76200">
            <a:solidFill>
              <a:srgbClr val="F5B603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3948" name="Line 12"/>
          <p:cNvSpPr>
            <a:spLocks noChangeShapeType="1"/>
          </p:cNvSpPr>
          <p:nvPr/>
        </p:nvSpPr>
        <p:spPr bwMode="auto">
          <a:xfrm>
            <a:off x="7673975" y="4899025"/>
            <a:ext cx="304800" cy="0"/>
          </a:xfrm>
          <a:prstGeom prst="line">
            <a:avLst/>
          </a:prstGeom>
          <a:noFill/>
          <a:ln w="762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3949" name="Line 13"/>
          <p:cNvSpPr>
            <a:spLocks noChangeShapeType="1"/>
          </p:cNvSpPr>
          <p:nvPr/>
        </p:nvSpPr>
        <p:spPr bwMode="auto">
          <a:xfrm>
            <a:off x="8359775" y="3222625"/>
            <a:ext cx="304800" cy="0"/>
          </a:xfrm>
          <a:prstGeom prst="line">
            <a:avLst/>
          </a:prstGeom>
          <a:noFill/>
          <a:ln w="762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3950" name="Line 14"/>
          <p:cNvSpPr>
            <a:spLocks noChangeShapeType="1"/>
          </p:cNvSpPr>
          <p:nvPr/>
        </p:nvSpPr>
        <p:spPr bwMode="auto">
          <a:xfrm>
            <a:off x="7750175" y="5356225"/>
            <a:ext cx="304800" cy="0"/>
          </a:xfrm>
          <a:prstGeom prst="line">
            <a:avLst/>
          </a:prstGeom>
          <a:noFill/>
          <a:ln w="762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3951" name="Line 15"/>
          <p:cNvSpPr>
            <a:spLocks noChangeShapeType="1"/>
          </p:cNvSpPr>
          <p:nvPr/>
        </p:nvSpPr>
        <p:spPr bwMode="auto">
          <a:xfrm>
            <a:off x="5159375" y="5127625"/>
            <a:ext cx="304800" cy="0"/>
          </a:xfrm>
          <a:prstGeom prst="line">
            <a:avLst/>
          </a:prstGeom>
          <a:noFill/>
          <a:ln w="762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3952" name="Line 16"/>
          <p:cNvSpPr>
            <a:spLocks noChangeShapeType="1"/>
          </p:cNvSpPr>
          <p:nvPr/>
        </p:nvSpPr>
        <p:spPr bwMode="auto">
          <a:xfrm>
            <a:off x="5159375" y="4822825"/>
            <a:ext cx="304800" cy="0"/>
          </a:xfrm>
          <a:prstGeom prst="line">
            <a:avLst/>
          </a:prstGeom>
          <a:noFill/>
          <a:ln w="76200">
            <a:solidFill>
              <a:srgbClr val="F5B603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3953" name="Line 17"/>
          <p:cNvSpPr>
            <a:spLocks noChangeShapeType="1"/>
          </p:cNvSpPr>
          <p:nvPr/>
        </p:nvSpPr>
        <p:spPr bwMode="auto">
          <a:xfrm>
            <a:off x="6911975" y="2536825"/>
            <a:ext cx="304800" cy="0"/>
          </a:xfrm>
          <a:prstGeom prst="line">
            <a:avLst/>
          </a:prstGeom>
          <a:noFill/>
          <a:ln w="76200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3954" name="Line 18"/>
          <p:cNvSpPr>
            <a:spLocks noChangeShapeType="1"/>
          </p:cNvSpPr>
          <p:nvPr/>
        </p:nvSpPr>
        <p:spPr bwMode="auto">
          <a:xfrm>
            <a:off x="5845175" y="5051425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3955" name="Line 19"/>
          <p:cNvSpPr>
            <a:spLocks noChangeShapeType="1"/>
          </p:cNvSpPr>
          <p:nvPr/>
        </p:nvSpPr>
        <p:spPr bwMode="auto">
          <a:xfrm flipH="1">
            <a:off x="5464175" y="3146425"/>
            <a:ext cx="1295400" cy="12954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3956" name="Line 20"/>
          <p:cNvSpPr>
            <a:spLocks noChangeShapeType="1"/>
          </p:cNvSpPr>
          <p:nvPr/>
        </p:nvSpPr>
        <p:spPr bwMode="auto">
          <a:xfrm flipH="1" flipV="1">
            <a:off x="5006975" y="3756025"/>
            <a:ext cx="228600" cy="6858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3957" name="Line 21"/>
          <p:cNvSpPr>
            <a:spLocks noChangeShapeType="1"/>
          </p:cNvSpPr>
          <p:nvPr/>
        </p:nvSpPr>
        <p:spPr bwMode="auto">
          <a:xfrm flipV="1">
            <a:off x="5464175" y="2765425"/>
            <a:ext cx="1143000" cy="3048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3958" name="Line 22"/>
          <p:cNvSpPr>
            <a:spLocks noChangeShapeType="1"/>
          </p:cNvSpPr>
          <p:nvPr/>
        </p:nvSpPr>
        <p:spPr bwMode="auto">
          <a:xfrm>
            <a:off x="5387975" y="3451225"/>
            <a:ext cx="26670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3959" name="Line 23"/>
          <p:cNvSpPr>
            <a:spLocks noChangeShapeType="1"/>
          </p:cNvSpPr>
          <p:nvPr/>
        </p:nvSpPr>
        <p:spPr bwMode="auto">
          <a:xfrm flipH="1" flipV="1">
            <a:off x="7445375" y="2536825"/>
            <a:ext cx="685800" cy="6858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3960" name="Line 24"/>
          <p:cNvSpPr>
            <a:spLocks noChangeShapeType="1"/>
          </p:cNvSpPr>
          <p:nvPr/>
        </p:nvSpPr>
        <p:spPr bwMode="auto">
          <a:xfrm flipH="1" flipV="1">
            <a:off x="7064375" y="3146425"/>
            <a:ext cx="685800" cy="14478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3961" name="Line 25"/>
          <p:cNvSpPr>
            <a:spLocks noChangeShapeType="1"/>
          </p:cNvSpPr>
          <p:nvPr/>
        </p:nvSpPr>
        <p:spPr bwMode="auto">
          <a:xfrm flipV="1">
            <a:off x="7978775" y="3984625"/>
            <a:ext cx="457200" cy="609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3962" name="Line 26"/>
          <p:cNvSpPr>
            <a:spLocks noChangeShapeType="1"/>
          </p:cNvSpPr>
          <p:nvPr/>
        </p:nvSpPr>
        <p:spPr bwMode="auto">
          <a:xfrm flipH="1" flipV="1">
            <a:off x="5464175" y="3679825"/>
            <a:ext cx="1981200" cy="12192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3963" name="Text Box 27"/>
          <p:cNvSpPr txBox="1">
            <a:spLocks noChangeArrowheads="1"/>
          </p:cNvSpPr>
          <p:nvPr/>
        </p:nvSpPr>
        <p:spPr bwMode="auto">
          <a:xfrm>
            <a:off x="5127625" y="5578475"/>
            <a:ext cx="409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FF66CC"/>
                </a:solidFill>
                <a:latin typeface="Tahoma" pitchFamily="34" charset="0"/>
              </a:rPr>
              <a:t>w</a:t>
            </a:r>
          </a:p>
        </p:txBody>
      </p:sp>
      <p:sp>
        <p:nvSpPr>
          <p:cNvPr id="423964" name="Text Box 28"/>
          <p:cNvSpPr txBox="1">
            <a:spLocks noChangeArrowheads="1"/>
          </p:cNvSpPr>
          <p:nvPr/>
        </p:nvSpPr>
        <p:spPr bwMode="auto">
          <a:xfrm>
            <a:off x="7596188" y="5734050"/>
            <a:ext cx="409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009900"/>
                </a:solidFill>
                <a:latin typeface="Tahoma" pitchFamily="34" charset="0"/>
              </a:rPr>
              <a:t>w</a:t>
            </a:r>
          </a:p>
        </p:txBody>
      </p:sp>
      <p:sp>
        <p:nvSpPr>
          <p:cNvPr id="423965" name="Text Box 29"/>
          <p:cNvSpPr txBox="1">
            <a:spLocks noChangeArrowheads="1"/>
          </p:cNvSpPr>
          <p:nvPr/>
        </p:nvSpPr>
        <p:spPr bwMode="auto">
          <a:xfrm>
            <a:off x="8532813" y="4005263"/>
            <a:ext cx="409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chemeClr val="folHlink"/>
                </a:solidFill>
                <a:latin typeface="Tahoma" pitchFamily="34" charset="0"/>
              </a:rPr>
              <a:t>w</a:t>
            </a:r>
          </a:p>
        </p:txBody>
      </p:sp>
      <p:sp>
        <p:nvSpPr>
          <p:cNvPr id="423966" name="Text Box 30"/>
          <p:cNvSpPr txBox="1">
            <a:spLocks noChangeArrowheads="1"/>
          </p:cNvSpPr>
          <p:nvPr/>
        </p:nvSpPr>
        <p:spPr bwMode="auto">
          <a:xfrm>
            <a:off x="7451725" y="2133600"/>
            <a:ext cx="409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chemeClr val="hlink"/>
                </a:solidFill>
                <a:latin typeface="Tahoma" pitchFamily="34" charset="0"/>
              </a:rPr>
              <a:t>w</a:t>
            </a:r>
          </a:p>
        </p:txBody>
      </p:sp>
      <p:sp>
        <p:nvSpPr>
          <p:cNvPr id="423967" name="Text Box 31"/>
          <p:cNvSpPr txBox="1">
            <a:spLocks noChangeArrowheads="1"/>
          </p:cNvSpPr>
          <p:nvPr/>
        </p:nvSpPr>
        <p:spPr bwMode="auto">
          <a:xfrm>
            <a:off x="5364163" y="2492375"/>
            <a:ext cx="409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F5B603"/>
                </a:solidFill>
                <a:latin typeface="Tahoma" pitchFamily="34" charset="0"/>
              </a:rPr>
              <a:t>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3954" grpId="0" animBg="1"/>
      <p:bldP spid="423955" grpId="0" animBg="1"/>
      <p:bldP spid="423956" grpId="0" animBg="1"/>
      <p:bldP spid="423957" grpId="0" animBg="1"/>
      <p:bldP spid="423958" grpId="0" animBg="1"/>
      <p:bldP spid="423959" grpId="0" animBg="1"/>
      <p:bldP spid="423960" grpId="0" animBg="1"/>
      <p:bldP spid="423961" grpId="0" animBg="1"/>
      <p:bldP spid="423962" grpId="0" animBg="1"/>
      <p:bldP spid="423963" grpId="0"/>
      <p:bldP spid="423964" grpId="0"/>
      <p:bldP spid="423965" grpId="0"/>
      <p:bldP spid="423966" grpId="0"/>
      <p:bldP spid="42396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input</a:t>
            </a:r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Query dependent</a:t>
            </a:r>
            <a:r>
              <a:rPr lang="en-US" dirty="0" smtClean="0"/>
              <a:t>: rank a small subset of pages related to a specific query</a:t>
            </a:r>
          </a:p>
          <a:p>
            <a:pPr lvl="1"/>
            <a:r>
              <a:rPr lang="en-US" dirty="0" smtClean="0"/>
              <a:t>HITS (Kleinberg 98) was proposed as query dependent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Query </a:t>
            </a:r>
            <a:r>
              <a:rPr lang="en-US" b="1" dirty="0">
                <a:solidFill>
                  <a:srgbClr val="FF0000"/>
                </a:solidFill>
              </a:rPr>
              <a:t>independent</a:t>
            </a:r>
            <a:r>
              <a:rPr lang="en-US" dirty="0"/>
              <a:t>: rank the whole Web</a:t>
            </a:r>
          </a:p>
          <a:p>
            <a:pPr lvl="1"/>
            <a:r>
              <a:rPr lang="en-US" dirty="0" err="1"/>
              <a:t>PageRank</a:t>
            </a:r>
            <a:r>
              <a:rPr lang="en-US" dirty="0"/>
              <a:t> (</a:t>
            </a:r>
            <a:r>
              <a:rPr lang="en-US" dirty="0" err="1"/>
              <a:t>Brin</a:t>
            </a:r>
            <a:r>
              <a:rPr lang="en-US" dirty="0"/>
              <a:t> and Page 98) was proposed as query </a:t>
            </a:r>
            <a:r>
              <a:rPr lang="en-US" dirty="0" smtClean="0"/>
              <a:t>independent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Query-dependent 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 query </a:t>
            </a:r>
            <a:r>
              <a:rPr lang="en-US" b="1" dirty="0" smtClean="0">
                <a:solidFill>
                  <a:srgbClr val="0070C0"/>
                </a:solidFill>
              </a:rPr>
              <a:t>q</a:t>
            </a:r>
            <a:r>
              <a:rPr lang="en-US" dirty="0" smtClean="0"/>
              <a:t>, find a subset of web pages </a:t>
            </a:r>
            <a:r>
              <a:rPr lang="en-US" b="1" dirty="0" smtClean="0">
                <a:solidFill>
                  <a:srgbClr val="0070C0"/>
                </a:solidFill>
              </a:rPr>
              <a:t>S</a:t>
            </a:r>
          </a:p>
          <a:p>
            <a:pPr>
              <a:buNone/>
            </a:pPr>
            <a:r>
              <a:rPr lang="en-US" dirty="0" smtClean="0"/>
              <a:t>	that are related to </a:t>
            </a:r>
            <a:r>
              <a:rPr lang="en-US" b="1" dirty="0" smtClean="0">
                <a:solidFill>
                  <a:srgbClr val="0070C0"/>
                </a:solidFill>
              </a:rPr>
              <a:t>S</a:t>
            </a:r>
          </a:p>
          <a:p>
            <a:r>
              <a:rPr lang="en-US" dirty="0" smtClean="0"/>
              <a:t>Rank the pages in </a:t>
            </a:r>
            <a:r>
              <a:rPr lang="en-US" b="1" dirty="0" smtClean="0">
                <a:solidFill>
                  <a:srgbClr val="0070C0"/>
                </a:solidFill>
              </a:rPr>
              <a:t>S</a:t>
            </a:r>
            <a:r>
              <a:rPr lang="en-US" dirty="0" smtClean="0"/>
              <a:t> based on some ranking criterion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Query-dependent </a:t>
            </a:r>
            <a:r>
              <a:rPr lang="en-US" dirty="0"/>
              <a:t>input</a:t>
            </a:r>
          </a:p>
        </p:txBody>
      </p:sp>
      <p:sp>
        <p:nvSpPr>
          <p:cNvPr id="425987" name="Oval 3"/>
          <p:cNvSpPr>
            <a:spLocks noChangeArrowheads="1"/>
          </p:cNvSpPr>
          <p:nvPr/>
        </p:nvSpPr>
        <p:spPr bwMode="auto">
          <a:xfrm>
            <a:off x="3492500" y="2997200"/>
            <a:ext cx="1655763" cy="2376488"/>
          </a:xfrm>
          <a:prstGeom prst="ellipse">
            <a:avLst/>
          </a:prstGeom>
          <a:solidFill>
            <a:srgbClr val="F7604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5988" name="Oval 4"/>
          <p:cNvSpPr>
            <a:spLocks noChangeArrowheads="1"/>
          </p:cNvSpPr>
          <p:nvPr/>
        </p:nvSpPr>
        <p:spPr bwMode="auto">
          <a:xfrm>
            <a:off x="4284663" y="3357563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5989" name="Oval 5"/>
          <p:cNvSpPr>
            <a:spLocks noChangeArrowheads="1"/>
          </p:cNvSpPr>
          <p:nvPr/>
        </p:nvSpPr>
        <p:spPr bwMode="auto">
          <a:xfrm>
            <a:off x="3851275" y="3933825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5990" name="Oval 6"/>
          <p:cNvSpPr>
            <a:spLocks noChangeArrowheads="1"/>
          </p:cNvSpPr>
          <p:nvPr/>
        </p:nvSpPr>
        <p:spPr bwMode="auto">
          <a:xfrm>
            <a:off x="4716463" y="3789363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5991" name="Oval 7"/>
          <p:cNvSpPr>
            <a:spLocks noChangeArrowheads="1"/>
          </p:cNvSpPr>
          <p:nvPr/>
        </p:nvSpPr>
        <p:spPr bwMode="auto">
          <a:xfrm>
            <a:off x="4643438" y="4724400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5992" name="Oval 8"/>
          <p:cNvSpPr>
            <a:spLocks noChangeArrowheads="1"/>
          </p:cNvSpPr>
          <p:nvPr/>
        </p:nvSpPr>
        <p:spPr bwMode="auto">
          <a:xfrm>
            <a:off x="3995738" y="4508500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5993" name="Line 9"/>
          <p:cNvSpPr>
            <a:spLocks noChangeShapeType="1"/>
          </p:cNvSpPr>
          <p:nvPr/>
        </p:nvSpPr>
        <p:spPr bwMode="auto">
          <a:xfrm flipH="1">
            <a:off x="3995738" y="3500438"/>
            <a:ext cx="288925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5994" name="Oval 10"/>
          <p:cNvSpPr>
            <a:spLocks noChangeArrowheads="1"/>
          </p:cNvSpPr>
          <p:nvPr/>
        </p:nvSpPr>
        <p:spPr bwMode="auto">
          <a:xfrm>
            <a:off x="4572000" y="4221163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5995" name="Oval 11"/>
          <p:cNvSpPr>
            <a:spLocks noChangeArrowheads="1"/>
          </p:cNvSpPr>
          <p:nvPr/>
        </p:nvSpPr>
        <p:spPr bwMode="auto">
          <a:xfrm>
            <a:off x="4284663" y="4941888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5996" name="Line 12"/>
          <p:cNvSpPr>
            <a:spLocks noChangeShapeType="1"/>
          </p:cNvSpPr>
          <p:nvPr/>
        </p:nvSpPr>
        <p:spPr bwMode="auto">
          <a:xfrm>
            <a:off x="4140200" y="4581525"/>
            <a:ext cx="50323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5997" name="Line 13"/>
          <p:cNvSpPr>
            <a:spLocks noChangeShapeType="1"/>
          </p:cNvSpPr>
          <p:nvPr/>
        </p:nvSpPr>
        <p:spPr bwMode="auto">
          <a:xfrm>
            <a:off x="3995738" y="4076700"/>
            <a:ext cx="5762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5998" name="Line 14"/>
          <p:cNvSpPr>
            <a:spLocks noChangeShapeType="1"/>
          </p:cNvSpPr>
          <p:nvPr/>
        </p:nvSpPr>
        <p:spPr bwMode="auto">
          <a:xfrm flipV="1">
            <a:off x="4356100" y="4365625"/>
            <a:ext cx="287338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5999" name="Text Box 15"/>
          <p:cNvSpPr txBox="1">
            <a:spLocks noChangeArrowheads="1"/>
          </p:cNvSpPr>
          <p:nvPr/>
        </p:nvSpPr>
        <p:spPr bwMode="auto">
          <a:xfrm>
            <a:off x="3903663" y="5461000"/>
            <a:ext cx="1044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Root Set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2034</Words>
  <Application>Microsoft Office PowerPoint</Application>
  <PresentationFormat>On-screen Show (4:3)</PresentationFormat>
  <Paragraphs>427</Paragraphs>
  <Slides>51</Slides>
  <Notes>42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3" baseType="lpstr">
      <vt:lpstr>Office Theme</vt:lpstr>
      <vt:lpstr>Equation</vt:lpstr>
      <vt:lpstr>Link Analysis Ranking</vt:lpstr>
      <vt:lpstr>How do search engines decide how to rank your query results?</vt:lpstr>
      <vt:lpstr>Naïve ranking of query results</vt:lpstr>
      <vt:lpstr>Why Link Analysis?</vt:lpstr>
      <vt:lpstr>Link Analysis: Intuition</vt:lpstr>
      <vt:lpstr>Link Analysis Ranking Algorithms</vt:lpstr>
      <vt:lpstr>Algorithm input</vt:lpstr>
      <vt:lpstr>Query-dependent LAR</vt:lpstr>
      <vt:lpstr>Query-dependent input</vt:lpstr>
      <vt:lpstr>Query-dependent input</vt:lpstr>
      <vt:lpstr>Query dependent input</vt:lpstr>
      <vt:lpstr>Query dependent input</vt:lpstr>
      <vt:lpstr>Properties of a good seed set S</vt:lpstr>
      <vt:lpstr>How to construct a good seed set S</vt:lpstr>
      <vt:lpstr>Link Filtering</vt:lpstr>
      <vt:lpstr>How do we rank the pages in seed set S?</vt:lpstr>
      <vt:lpstr>Hubs and Authorities [K98]</vt:lpstr>
      <vt:lpstr>HITS Algorithm</vt:lpstr>
      <vt:lpstr>HITS and eigenvectors</vt:lpstr>
      <vt:lpstr>Singular Value Decomposition</vt:lpstr>
      <vt:lpstr>Singular Value Decomposition</vt:lpstr>
      <vt:lpstr>HITS and the TKC effect</vt:lpstr>
      <vt:lpstr>HITS and the TKC effect</vt:lpstr>
      <vt:lpstr>HITS and the TKC effect</vt:lpstr>
      <vt:lpstr>HITS and the TKC effect</vt:lpstr>
      <vt:lpstr>HITS and the TKC effect</vt:lpstr>
      <vt:lpstr>HITS and the TKC effect</vt:lpstr>
      <vt:lpstr>HITS and the TKC effect</vt:lpstr>
      <vt:lpstr>HITS and the TKC effect</vt:lpstr>
      <vt:lpstr>Query-independent LAR</vt:lpstr>
      <vt:lpstr>InDegree algorithm</vt:lpstr>
      <vt:lpstr>PageRank algorithm [BP98]</vt:lpstr>
      <vt:lpstr>Markov chains</vt:lpstr>
      <vt:lpstr>Random walks</vt:lpstr>
      <vt:lpstr>An example</vt:lpstr>
      <vt:lpstr>State probability vector</vt:lpstr>
      <vt:lpstr>An example</vt:lpstr>
      <vt:lpstr>Stationary distribution</vt:lpstr>
      <vt:lpstr>Computing the stationary distribution</vt:lpstr>
      <vt:lpstr>The PageRank random walk</vt:lpstr>
      <vt:lpstr>The PageRank random walk</vt:lpstr>
      <vt:lpstr>The PageRank random walk</vt:lpstr>
      <vt:lpstr>The PageRank random walk</vt:lpstr>
      <vt:lpstr>Effects of random jump</vt:lpstr>
      <vt:lpstr>A PageRank algorithm</vt:lpstr>
      <vt:lpstr>Random walks on undirected graphs</vt:lpstr>
      <vt:lpstr>Research on PageRank</vt:lpstr>
      <vt:lpstr>Previous work</vt:lpstr>
      <vt:lpstr>Social network analysis</vt:lpstr>
      <vt:lpstr>Counting paths – Katz 53</vt:lpstr>
      <vt:lpstr>Bibliometrics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Evimaria</dc:creator>
  <cp:lastModifiedBy>Windows User</cp:lastModifiedBy>
  <cp:revision>18</cp:revision>
  <dcterms:created xsi:type="dcterms:W3CDTF">2009-08-26T01:31:52Z</dcterms:created>
  <dcterms:modified xsi:type="dcterms:W3CDTF">2009-11-12T22:07:50Z</dcterms:modified>
</cp:coreProperties>
</file>