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4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301" r:id="rId19"/>
    <p:sldId id="28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5" r:id="rId28"/>
    <p:sldId id="332" r:id="rId29"/>
    <p:sldId id="333" r:id="rId30"/>
    <p:sldId id="33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32FE-B938-4226-AF20-3B8145234295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214D4-5391-4B4F-BBD2-541C31E1D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BA4BE-FA0D-489F-BA47-07AA67169686}" type="slidenum">
              <a:rPr lang="en-US"/>
              <a:pPr/>
              <a:t>3</a:t>
            </a:fld>
            <a:endParaRPr lang="en-US"/>
          </a:p>
        </p:txBody>
      </p:sp>
      <p:sp>
        <p:nvSpPr>
          <p:cNvPr id="629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9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4121FD-FF44-4591-9818-D97025651892}" type="slidenum">
              <a:rPr lang="en-US"/>
              <a:pPr/>
              <a:t>12</a:t>
            </a:fld>
            <a:endParaRPr lang="en-US"/>
          </a:p>
        </p:txBody>
      </p:sp>
      <p:sp>
        <p:nvSpPr>
          <p:cNvPr id="60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2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361933-8B0B-419F-97B6-29F62DAD9FCE}" type="slidenum">
              <a:rPr lang="en-US"/>
              <a:pPr/>
              <a:t>13</a:t>
            </a:fld>
            <a:endParaRPr lang="en-US"/>
          </a:p>
        </p:txBody>
      </p:sp>
      <p:sp>
        <p:nvSpPr>
          <p:cNvPr id="603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C66C21-5D80-4673-A6CF-B994CC3B02DB}" type="slidenum">
              <a:rPr lang="en-US"/>
              <a:pPr/>
              <a:t>14</a:t>
            </a:fld>
            <a:endParaRPr lang="en-US"/>
          </a:p>
        </p:txBody>
      </p:sp>
      <p:sp>
        <p:nvSpPr>
          <p:cNvPr id="60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4B3C0-5355-42F9-84E3-A88D70C43060}" type="slidenum">
              <a:rPr lang="en-US"/>
              <a:pPr/>
              <a:t>15</a:t>
            </a:fld>
            <a:endParaRPr lang="en-US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9172CE-D8BD-4ED6-B624-42A91A3BB58F}" type="slidenum">
              <a:rPr lang="en-US"/>
              <a:pPr/>
              <a:t>16</a:t>
            </a:fld>
            <a:endParaRPr lang="en-US"/>
          </a:p>
        </p:txBody>
      </p:sp>
      <p:sp>
        <p:nvSpPr>
          <p:cNvPr id="60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4CC9F-91A8-4CD3-87C0-B54759CE15BB}" type="slidenum">
              <a:rPr lang="en-US"/>
              <a:pPr/>
              <a:t>17</a:t>
            </a:fld>
            <a:endParaRPr lang="en-US"/>
          </a:p>
        </p:txBody>
      </p:sp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A25F5-DA7F-42C0-8C7B-A481152B9101}" type="slidenum">
              <a:rPr lang="en-US"/>
              <a:pPr/>
              <a:t>18</a:t>
            </a:fld>
            <a:endParaRPr lang="en-US"/>
          </a:p>
        </p:txBody>
      </p:sp>
      <p:sp>
        <p:nvSpPr>
          <p:cNvPr id="633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3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062439-C85B-4C0A-8579-47D178A49C2F}" type="slidenum">
              <a:rPr lang="en-US"/>
              <a:pPr/>
              <a:t>19</a:t>
            </a:fld>
            <a:endParaRPr lang="en-US"/>
          </a:p>
        </p:txBody>
      </p:sp>
      <p:sp>
        <p:nvSpPr>
          <p:cNvPr id="528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F548F-C025-43BF-BF3D-78E815A1C62E}" type="slidenum">
              <a:rPr lang="en-US"/>
              <a:pPr/>
              <a:t>28</a:t>
            </a:fld>
            <a:endParaRPr lang="en-US"/>
          </a:p>
        </p:txBody>
      </p:sp>
      <p:sp>
        <p:nvSpPr>
          <p:cNvPr id="44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88786-9B59-46CF-868E-CFB345C55DDF}" type="slidenum">
              <a:rPr lang="en-US"/>
              <a:pPr/>
              <a:t>29</a:t>
            </a:fld>
            <a:endParaRPr lang="en-US"/>
          </a:p>
        </p:txBody>
      </p:sp>
      <p:sp>
        <p:nvSpPr>
          <p:cNvPr id="444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467613-71D9-48F1-ABBB-6666EAAA4AE7}" type="slidenum">
              <a:rPr lang="en-US"/>
              <a:pPr/>
              <a:t>4</a:t>
            </a:fld>
            <a:endParaRPr lang="en-US"/>
          </a:p>
        </p:txBody>
      </p:sp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58F65-1C82-47FF-AF98-36D2FE66ABCC}" type="slidenum">
              <a:rPr lang="en-US"/>
              <a:pPr/>
              <a:t>30</a:t>
            </a:fld>
            <a:endParaRPr 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EA5E9-EA33-488C-ABF3-427E608E7336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9C251B-D1D4-4B83-91AA-03BC9C771976}" type="slidenum">
              <a:rPr lang="en-US"/>
              <a:pPr/>
              <a:t>6</a:t>
            </a:fld>
            <a:endParaRPr lang="en-US"/>
          </a:p>
        </p:txBody>
      </p:sp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2903BB-90C4-46C4-B64E-4F4343F48AA9}" type="slidenum">
              <a:rPr lang="en-US"/>
              <a:pPr/>
              <a:t>7</a:t>
            </a:fld>
            <a:endParaRPr lang="en-US"/>
          </a:p>
        </p:txBody>
      </p:sp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39AF77-196D-4964-A539-299F96F9EDD9}" type="slidenum">
              <a:rPr lang="en-US"/>
              <a:pPr/>
              <a:t>8</a:t>
            </a:fld>
            <a:endParaRPr lang="en-US"/>
          </a:p>
        </p:txBody>
      </p:sp>
      <p:sp>
        <p:nvSpPr>
          <p:cNvPr id="525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EA29C1-EC5C-4C0B-8861-00F366092B24}" type="slidenum">
              <a:rPr lang="en-US"/>
              <a:pPr/>
              <a:t>9</a:t>
            </a:fld>
            <a:endParaRPr lang="en-US"/>
          </a:p>
        </p:txBody>
      </p:sp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3CD139-494C-4CAA-8755-1F47CCD53158}" type="slidenum">
              <a:rPr lang="en-US"/>
              <a:pPr/>
              <a:t>10</a:t>
            </a:fld>
            <a:endParaRPr lang="en-US"/>
          </a:p>
        </p:txBody>
      </p:sp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72FA0D-CC48-4993-A865-E84046E426D7}" type="slidenum">
              <a:rPr lang="en-US"/>
              <a:pPr/>
              <a:t>11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4425" y="333375"/>
            <a:ext cx="7705725" cy="8683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69840BC-F4A5-49F7-8A47-EF9CD68330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E5717-5A76-451C-B9E2-2191AAD5C1E9}" type="datetimeFigureOut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2FB4-84D4-4B38-B680-08858FEE5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Rankings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Stationary distribution</a:t>
            </a:r>
          </a:p>
        </p:txBody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 stationary distribution for a MC with transition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  <a:r>
              <a:rPr lang="en-US" sz="2400"/>
              <a:t>, is a probability distribution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/>
              <a:t>, </a:t>
            </a:r>
            <a:r>
              <a:rPr lang="en-US" sz="2400"/>
              <a:t>such that </a:t>
            </a:r>
            <a:r>
              <a:rPr lang="en-US" sz="2400">
                <a:solidFill>
                  <a:srgbClr val="0066FF"/>
                </a:solidFill>
              </a:rPr>
              <a:t>π = πP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A MC has a unique stationary distribution if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irreducible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the underlying graph is strongly connected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it is </a:t>
            </a:r>
            <a:r>
              <a:rPr lang="en-US" sz="2000">
                <a:solidFill>
                  <a:srgbClr val="FF0000"/>
                </a:solidFill>
              </a:rPr>
              <a:t>aperiodic</a:t>
            </a:r>
          </a:p>
          <a:p>
            <a:pPr lvl="2">
              <a:lnSpc>
                <a:spcPct val="80000"/>
              </a:lnSpc>
            </a:pPr>
            <a:r>
              <a:rPr lang="en-US" sz="1800"/>
              <a:t>for random walks, the underlying graph is </a:t>
            </a:r>
            <a:r>
              <a:rPr lang="en-US" sz="1800">
                <a:solidFill>
                  <a:srgbClr val="FF3300"/>
                </a:solidFill>
              </a:rPr>
              <a:t>not</a:t>
            </a:r>
            <a:r>
              <a:rPr lang="en-US" sz="1800"/>
              <a:t> bipartite</a:t>
            </a:r>
          </a:p>
          <a:p>
            <a:pPr>
              <a:lnSpc>
                <a:spcPct val="80000"/>
              </a:lnSpc>
            </a:pPr>
            <a:r>
              <a:rPr lang="en-US" sz="2400"/>
              <a:t>The probability </a:t>
            </a:r>
            <a:r>
              <a:rPr lang="el-GR" sz="2400">
                <a:solidFill>
                  <a:srgbClr val="0066FF"/>
                </a:solidFill>
              </a:rPr>
              <a:t>π</a:t>
            </a:r>
            <a:r>
              <a:rPr lang="fi-FI" sz="2400" baseline="-25000">
                <a:solidFill>
                  <a:srgbClr val="0066FF"/>
                </a:solidFill>
              </a:rPr>
              <a:t>i</a:t>
            </a:r>
            <a:r>
              <a:rPr lang="fi-FI" sz="2400">
                <a:solidFill>
                  <a:srgbClr val="0066FF"/>
                </a:solidFill>
              </a:rPr>
              <a:t> </a:t>
            </a:r>
            <a:r>
              <a:rPr lang="fi-FI" sz="2400"/>
              <a:t>is the </a:t>
            </a:r>
            <a:r>
              <a:rPr lang="en-US" sz="2400"/>
              <a:t>fraction of times that we visited  state </a:t>
            </a:r>
            <a:r>
              <a:rPr lang="en-US" sz="2400">
                <a:solidFill>
                  <a:srgbClr val="0066FF"/>
                </a:solidFill>
              </a:rPr>
              <a:t>i </a:t>
            </a:r>
            <a:r>
              <a:rPr lang="en-US" sz="2400"/>
              <a:t>as</a:t>
            </a:r>
            <a:r>
              <a:rPr lang="en-US" sz="2400">
                <a:solidFill>
                  <a:srgbClr val="0066FF"/>
                </a:solidFill>
              </a:rPr>
              <a:t> t </a:t>
            </a:r>
            <a:r>
              <a:rPr lang="en-US" sz="2400">
                <a:solidFill>
                  <a:srgbClr val="0066FF"/>
                </a:solidFill>
                <a:latin typeface="Arial" charset="0"/>
              </a:rPr>
              <a:t>→ </a:t>
            </a:r>
            <a:r>
              <a:rPr lang="en-US" sz="2400">
                <a:solidFill>
                  <a:srgbClr val="0066FF"/>
                </a:solidFill>
                <a:latin typeface="Tahoma" pitchFamily="34" charset="0"/>
              </a:rPr>
              <a:t>∞</a:t>
            </a:r>
            <a:endParaRPr lang="en-US" sz="240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/>
              <a:t>The stationary distribution is an eigenvector of matrix </a:t>
            </a:r>
            <a:r>
              <a:rPr lang="en-US" sz="240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the principal left eigenvector of </a:t>
            </a: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/>
              <a:t> – stochastic matrices have maximum eigenvalue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Computing the stationary distribution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The Power Method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Initialize to some distribution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0</a:t>
            </a:r>
            <a:endParaRPr lang="en-US" sz="2400" dirty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Iteratively compute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q</a:t>
            </a:r>
            <a:r>
              <a:rPr lang="en-US" sz="2400" baseline="30000" dirty="0">
                <a:solidFill>
                  <a:srgbClr val="0066FF"/>
                </a:solidFill>
              </a:rPr>
              <a:t>t-1</a:t>
            </a:r>
            <a:r>
              <a:rPr lang="en-US" sz="2400" dirty="0">
                <a:solidFill>
                  <a:srgbClr val="0066FF"/>
                </a:solidFill>
              </a:rPr>
              <a:t>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After enough iterations </a:t>
            </a:r>
            <a:r>
              <a:rPr lang="en-US" sz="2400" dirty="0">
                <a:solidFill>
                  <a:srgbClr val="0066FF"/>
                </a:solidFill>
              </a:rPr>
              <a:t>q</a:t>
            </a:r>
            <a:r>
              <a:rPr lang="en-US" sz="2400" baseline="30000" dirty="0">
                <a:solidFill>
                  <a:srgbClr val="0066FF"/>
                </a:solidFill>
              </a:rPr>
              <a:t>t </a:t>
            </a:r>
            <a:r>
              <a:rPr lang="en-US" sz="2400" dirty="0">
                <a:solidFill>
                  <a:srgbClr val="0066FF"/>
                </a:solidFill>
              </a:rPr>
              <a:t>≈ </a:t>
            </a:r>
            <a:r>
              <a:rPr lang="el-GR" sz="2400" dirty="0">
                <a:solidFill>
                  <a:srgbClr val="0066FF"/>
                </a:solidFill>
              </a:rPr>
              <a:t>π</a:t>
            </a:r>
            <a:endParaRPr lang="fi-FI" sz="2400" dirty="0">
              <a:solidFill>
                <a:srgbClr val="0066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/>
              <a:t>Power method because it computes</a:t>
            </a:r>
            <a:r>
              <a:rPr lang="en-US" sz="2400" dirty="0">
                <a:solidFill>
                  <a:srgbClr val="0066FF"/>
                </a:solidFill>
              </a:rPr>
              <a:t> q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  <a:r>
              <a:rPr lang="en-US" sz="2400" dirty="0">
                <a:solidFill>
                  <a:srgbClr val="0066FF"/>
                </a:solidFill>
              </a:rPr>
              <a:t> = q</a:t>
            </a:r>
            <a:r>
              <a:rPr lang="en-US" sz="2400" baseline="30000" dirty="0">
                <a:solidFill>
                  <a:srgbClr val="0066FF"/>
                </a:solidFill>
              </a:rPr>
              <a:t>0</a:t>
            </a:r>
            <a:r>
              <a:rPr lang="en-US" sz="2400" dirty="0">
                <a:solidFill>
                  <a:srgbClr val="0066FF"/>
                </a:solidFill>
              </a:rPr>
              <a:t>P</a:t>
            </a:r>
            <a:r>
              <a:rPr lang="en-US" sz="2400" baseline="30000" dirty="0">
                <a:solidFill>
                  <a:srgbClr val="0066FF"/>
                </a:solidFill>
              </a:rPr>
              <a:t>t</a:t>
            </a:r>
          </a:p>
          <a:p>
            <a:pPr>
              <a:lnSpc>
                <a:spcPct val="90000"/>
              </a:lnSpc>
            </a:pPr>
            <a:endParaRPr lang="en-US" sz="2000" baseline="-25000" dirty="0">
              <a:solidFill>
                <a:srgbClr val="0066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Rate of convergence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determined by </a:t>
            </a:r>
            <a:r>
              <a:rPr lang="el-GR" sz="2400" dirty="0">
                <a:solidFill>
                  <a:srgbClr val="0066FF"/>
                </a:solidFill>
                <a:latin typeface="Arial" charset="0"/>
              </a:rPr>
              <a:t>λ</a:t>
            </a:r>
            <a:r>
              <a:rPr lang="fi-FI" sz="2400" baseline="-25000" dirty="0" smtClean="0">
                <a:solidFill>
                  <a:srgbClr val="0066FF"/>
                </a:solidFill>
                <a:latin typeface="Arial" charset="0"/>
              </a:rPr>
              <a:t>2</a:t>
            </a:r>
            <a:endParaRPr lang="el-GR" sz="2400" dirty="0">
              <a:solidFill>
                <a:srgbClr val="0066FF"/>
              </a:solidFill>
              <a:latin typeface="Arial" charset="0"/>
            </a:endParaRPr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Vanilla random walk</a:t>
            </a:r>
          </a:p>
          <a:p>
            <a:pPr lvl="1"/>
            <a:r>
              <a:rPr lang="en-US"/>
              <a:t>make the adjacency matrix stochastic and run a random walk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00663" y="2989263"/>
            <a:ext cx="3556000" cy="3090862"/>
            <a:chOff x="3004" y="981"/>
            <a:chExt cx="2688" cy="2256"/>
          </a:xfrm>
        </p:grpSpPr>
        <p:sp>
          <p:nvSpPr>
            <p:cNvPr id="59597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597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7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8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599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95996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4098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021" name="Rectangle 29"/>
          <p:cNvSpPr>
            <a:spLocks noChangeArrowheads="1"/>
          </p:cNvSpPr>
          <p:nvPr/>
        </p:nvSpPr>
        <p:spPr bwMode="auto">
          <a:xfrm>
            <a:off x="1573213" y="4141788"/>
            <a:ext cx="2911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</a:t>
            </a:r>
            <a:r>
              <a:rPr lang="en-US">
                <a:solidFill>
                  <a:srgbClr val="FF6600"/>
                </a:solidFill>
              </a:rPr>
              <a:t>sink </a:t>
            </a:r>
            <a:r>
              <a:rPr lang="en-US"/>
              <a:t>nodes?</a:t>
            </a:r>
          </a:p>
          <a:p>
            <a:pPr lvl="1"/>
            <a:r>
              <a:rPr lang="en-US"/>
              <a:t>what happens when the random walk moves to a node without any outgoing inks?</a:t>
            </a:r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8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6999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0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1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7002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3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4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6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7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8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09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0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1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3" name="Line 21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4" name="Line 22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5" name="Line 23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7" name="Line 25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7019" name="Line 27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97020" name="Object 28"/>
          <p:cNvGraphicFramePr>
            <a:graphicFrameLocks noChangeAspect="1"/>
          </p:cNvGraphicFramePr>
          <p:nvPr/>
        </p:nvGraphicFramePr>
        <p:xfrm>
          <a:off x="1069975" y="3678238"/>
          <a:ext cx="3502025" cy="2159000"/>
        </p:xfrm>
        <a:graphic>
          <a:graphicData uri="http://schemas.openxmlformats.org/presentationml/2006/ole">
            <p:oleObj spid="_x0000_s5122" name="Equation" r:id="rId4" imgW="1854000" imgH="1143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ChangeArrowheads="1"/>
          </p:cNvSpPr>
          <p:nvPr/>
        </p:nvSpPr>
        <p:spPr bwMode="auto">
          <a:xfrm>
            <a:off x="1458913" y="4141788"/>
            <a:ext cx="3165475" cy="333375"/>
          </a:xfrm>
          <a:prstGeom prst="rect">
            <a:avLst/>
          </a:prstGeom>
          <a:solidFill>
            <a:srgbClr val="FF3300">
              <a:alpha val="67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98043" name="Object 27"/>
          <p:cNvGraphicFramePr>
            <a:graphicFrameLocks noChangeAspect="1"/>
          </p:cNvGraphicFramePr>
          <p:nvPr/>
        </p:nvGraphicFramePr>
        <p:xfrm>
          <a:off x="950913" y="3678238"/>
          <a:ext cx="3741737" cy="2159000"/>
        </p:xfrm>
        <a:graphic>
          <a:graphicData uri="http://schemas.openxmlformats.org/presentationml/2006/ole">
            <p:oleObj spid="_x0000_s6146" name="Equation" r:id="rId4" imgW="1981080" imgH="1143000" progId="Equation.3">
              <p:embed/>
            </p:oleObj>
          </a:graphicData>
        </a:graphic>
      </p:graphicFrame>
      <p:sp>
        <p:nvSpPr>
          <p:cNvPr id="59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802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Replace these row vectors with a vector </a:t>
            </a:r>
            <a:r>
              <a:rPr lang="en-US">
                <a:solidFill>
                  <a:srgbClr val="0066FF"/>
                </a:solidFill>
              </a:rPr>
              <a:t>v</a:t>
            </a:r>
          </a:p>
          <a:p>
            <a:pPr lvl="1"/>
            <a:r>
              <a:rPr lang="en-US"/>
              <a:t>typically, the uniform vector</a:t>
            </a:r>
          </a:p>
        </p:txBody>
      </p:sp>
      <p:sp>
        <p:nvSpPr>
          <p:cNvPr id="598021" name="Rectangle 5"/>
          <p:cNvSpPr>
            <a:spLocks noChangeArrowheads="1"/>
          </p:cNvSpPr>
          <p:nvPr/>
        </p:nvSpPr>
        <p:spPr bwMode="auto">
          <a:xfrm>
            <a:off x="5257800" y="3686175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5575300" y="5330825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670800" y="54610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4" name="Rectangle 8"/>
          <p:cNvSpPr>
            <a:spLocks noChangeArrowheads="1"/>
          </p:cNvSpPr>
          <p:nvPr/>
        </p:nvSpPr>
        <p:spPr bwMode="auto">
          <a:xfrm>
            <a:off x="8242300" y="3949700"/>
            <a:ext cx="571500" cy="854075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5" name="Rectangle 9"/>
          <p:cNvSpPr>
            <a:spLocks noChangeArrowheads="1"/>
          </p:cNvSpPr>
          <p:nvPr/>
        </p:nvSpPr>
        <p:spPr bwMode="auto">
          <a:xfrm>
            <a:off x="6972300" y="3225800"/>
            <a:ext cx="571500" cy="855663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>
            <a:off x="5448300" y="4410075"/>
            <a:ext cx="254000" cy="1588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5384800" y="4081463"/>
            <a:ext cx="2540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8" name="Line 12"/>
          <p:cNvSpPr>
            <a:spLocks noChangeShapeType="1"/>
          </p:cNvSpPr>
          <p:nvPr/>
        </p:nvSpPr>
        <p:spPr bwMode="auto">
          <a:xfrm>
            <a:off x="7797800" y="5856288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29" name="Line 13"/>
          <p:cNvSpPr>
            <a:spLocks noChangeShapeType="1"/>
          </p:cNvSpPr>
          <p:nvPr/>
        </p:nvSpPr>
        <p:spPr bwMode="auto">
          <a:xfrm>
            <a:off x="7797800" y="5659438"/>
            <a:ext cx="254000" cy="1587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0" name="Line 14"/>
          <p:cNvSpPr>
            <a:spLocks noChangeShapeType="1"/>
          </p:cNvSpPr>
          <p:nvPr/>
        </p:nvSpPr>
        <p:spPr bwMode="auto">
          <a:xfrm>
            <a:off x="8369300" y="42116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1" name="Line 15"/>
          <p:cNvSpPr>
            <a:spLocks noChangeShapeType="1"/>
          </p:cNvSpPr>
          <p:nvPr/>
        </p:nvSpPr>
        <p:spPr bwMode="auto">
          <a:xfrm>
            <a:off x="7861300" y="6053138"/>
            <a:ext cx="254000" cy="1587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2" name="Line 16"/>
          <p:cNvSpPr>
            <a:spLocks noChangeShapeType="1"/>
          </p:cNvSpPr>
          <p:nvPr/>
        </p:nvSpPr>
        <p:spPr bwMode="auto">
          <a:xfrm>
            <a:off x="5702300" y="5856288"/>
            <a:ext cx="254000" cy="1587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3" name="Line 17"/>
          <p:cNvSpPr>
            <a:spLocks noChangeShapeType="1"/>
          </p:cNvSpPr>
          <p:nvPr/>
        </p:nvSpPr>
        <p:spPr bwMode="auto">
          <a:xfrm>
            <a:off x="5702300" y="5592763"/>
            <a:ext cx="254000" cy="1587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4" name="Line 18"/>
          <p:cNvSpPr>
            <a:spLocks noChangeShapeType="1"/>
          </p:cNvSpPr>
          <p:nvPr/>
        </p:nvSpPr>
        <p:spPr bwMode="auto">
          <a:xfrm>
            <a:off x="7162800" y="3621088"/>
            <a:ext cx="2540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5" name="Line 19"/>
          <p:cNvSpPr>
            <a:spLocks noChangeShapeType="1"/>
          </p:cNvSpPr>
          <p:nvPr/>
        </p:nvSpPr>
        <p:spPr bwMode="auto">
          <a:xfrm>
            <a:off x="6273800" y="5791200"/>
            <a:ext cx="1270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 flipH="1" flipV="1">
            <a:off x="5575300" y="4672013"/>
            <a:ext cx="190500" cy="592137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7" name="Line 21"/>
          <p:cNvSpPr>
            <a:spLocks noChangeShapeType="1"/>
          </p:cNvSpPr>
          <p:nvPr/>
        </p:nvSpPr>
        <p:spPr bwMode="auto">
          <a:xfrm flipV="1">
            <a:off x="5956300" y="3817938"/>
            <a:ext cx="952500" cy="263525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5892800" y="4410075"/>
            <a:ext cx="2222500" cy="1588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39" name="Line 23"/>
          <p:cNvSpPr>
            <a:spLocks noChangeShapeType="1"/>
          </p:cNvSpPr>
          <p:nvPr/>
        </p:nvSpPr>
        <p:spPr bwMode="auto">
          <a:xfrm flipH="1" flipV="1">
            <a:off x="7607300" y="3621088"/>
            <a:ext cx="571500" cy="59055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0" name="Line 24"/>
          <p:cNvSpPr>
            <a:spLocks noChangeShapeType="1"/>
          </p:cNvSpPr>
          <p:nvPr/>
        </p:nvSpPr>
        <p:spPr bwMode="auto">
          <a:xfrm flipH="1" flipV="1">
            <a:off x="7289800" y="4146550"/>
            <a:ext cx="571500" cy="12493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1" name="Line 25"/>
          <p:cNvSpPr>
            <a:spLocks noChangeShapeType="1"/>
          </p:cNvSpPr>
          <p:nvPr/>
        </p:nvSpPr>
        <p:spPr bwMode="auto">
          <a:xfrm flipV="1">
            <a:off x="8051800" y="4870450"/>
            <a:ext cx="381000" cy="52546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2" name="Line 26"/>
          <p:cNvSpPr>
            <a:spLocks noChangeShapeType="1"/>
          </p:cNvSpPr>
          <p:nvPr/>
        </p:nvSpPr>
        <p:spPr bwMode="auto">
          <a:xfrm flipH="1" flipV="1">
            <a:off x="5956300" y="4606925"/>
            <a:ext cx="1651000" cy="1052513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4" name="Line 28"/>
          <p:cNvSpPr>
            <a:spLocks noChangeShapeType="1"/>
          </p:cNvSpPr>
          <p:nvPr/>
        </p:nvSpPr>
        <p:spPr bwMode="auto">
          <a:xfrm flipH="1">
            <a:off x="5916613" y="3578225"/>
            <a:ext cx="976312" cy="32543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5" name="Line 29"/>
          <p:cNvSpPr>
            <a:spLocks noChangeShapeType="1"/>
          </p:cNvSpPr>
          <p:nvPr/>
        </p:nvSpPr>
        <p:spPr bwMode="auto">
          <a:xfrm flipH="1">
            <a:off x="6219825" y="4162425"/>
            <a:ext cx="879475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6" name="Line 30"/>
          <p:cNvSpPr>
            <a:spLocks noChangeShapeType="1"/>
          </p:cNvSpPr>
          <p:nvPr/>
        </p:nvSpPr>
        <p:spPr bwMode="auto">
          <a:xfrm>
            <a:off x="7170738" y="4165600"/>
            <a:ext cx="520700" cy="12477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7" name="Line 31"/>
          <p:cNvSpPr>
            <a:spLocks noChangeShapeType="1"/>
          </p:cNvSpPr>
          <p:nvPr/>
        </p:nvSpPr>
        <p:spPr bwMode="auto">
          <a:xfrm>
            <a:off x="7605713" y="3852863"/>
            <a:ext cx="530225" cy="47307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8048" name="Text Box 32"/>
          <p:cNvSpPr txBox="1">
            <a:spLocks noChangeArrowheads="1"/>
          </p:cNvSpPr>
          <p:nvPr/>
        </p:nvSpPr>
        <p:spPr bwMode="auto">
          <a:xfrm>
            <a:off x="673100" y="612298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P’ = P + dv</a:t>
            </a:r>
            <a:r>
              <a:rPr lang="en-US" baseline="30000"/>
              <a:t>T</a:t>
            </a:r>
            <a:endParaRPr lang="en-US"/>
          </a:p>
        </p:txBody>
      </p:sp>
      <p:graphicFrame>
        <p:nvGraphicFramePr>
          <p:cNvPr id="598049" name="Object 33"/>
          <p:cNvGraphicFramePr>
            <a:graphicFrameLocks noChangeAspect="1"/>
          </p:cNvGraphicFramePr>
          <p:nvPr/>
        </p:nvGraphicFramePr>
        <p:xfrm>
          <a:off x="2559050" y="6018213"/>
          <a:ext cx="1766888" cy="655637"/>
        </p:xfrm>
        <a:graphic>
          <a:graphicData uri="http://schemas.openxmlformats.org/presentationml/2006/ole">
            <p:oleObj spid="_x0000_s6147" name="Equation" r:id="rId5" imgW="1231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9043" name="Object 3"/>
          <p:cNvGraphicFramePr>
            <a:graphicFrameLocks noChangeAspect="1"/>
          </p:cNvGraphicFramePr>
          <p:nvPr/>
        </p:nvGraphicFramePr>
        <p:xfrm>
          <a:off x="261938" y="3679825"/>
          <a:ext cx="8199437" cy="2159000"/>
        </p:xfrm>
        <a:graphic>
          <a:graphicData uri="http://schemas.openxmlformats.org/presentationml/2006/ole">
            <p:oleObj spid="_x0000_s7170" name="Equation" r:id="rId4" imgW="4343400" imgH="1143000" progId="Equation.3">
              <p:embed/>
            </p:oleObj>
          </a:graphicData>
        </a:graphic>
      </p:graphicFrame>
      <p:sp>
        <p:nvSpPr>
          <p:cNvPr id="599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PageRank random walk</a:t>
            </a:r>
          </a:p>
        </p:txBody>
      </p:sp>
      <p:sp>
        <p:nvSpPr>
          <p:cNvPr id="5990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we guarantee irreducibility?</a:t>
            </a:r>
          </a:p>
          <a:p>
            <a:pPr lvl="1"/>
            <a:r>
              <a:rPr lang="en-US"/>
              <a:t>add a random jump to vector v with prob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fi-FI">
              <a:latin typeface="Tahoma" pitchFamily="34" charset="0"/>
              <a:cs typeface="Times New Roman" pitchFamily="18" charset="0"/>
            </a:endParaRPr>
          </a:p>
          <a:p>
            <a:pPr lvl="2"/>
            <a:r>
              <a:rPr lang="en-US">
                <a:latin typeface="Tahoma" pitchFamily="34" charset="0"/>
                <a:cs typeface="Times New Roman" pitchFamily="18" charset="0"/>
              </a:rPr>
              <a:t>typically, to a uniform vector</a:t>
            </a:r>
          </a:p>
        </p:txBody>
      </p:sp>
      <p:sp>
        <p:nvSpPr>
          <p:cNvPr id="599073" name="Text Box 33"/>
          <p:cNvSpPr txBox="1">
            <a:spLocks noChangeArrowheads="1"/>
          </p:cNvSpPr>
          <p:nvPr/>
        </p:nvSpPr>
        <p:spPr bwMode="auto">
          <a:xfrm>
            <a:off x="506413" y="6105525"/>
            <a:ext cx="5265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P’’ = αP’ + (1-α)uv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/>
              <a:t>,  where u is the vector of all 1s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random jump</a:t>
            </a:r>
          </a:p>
        </p:txBody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Guarantees irreducibility</a:t>
            </a:r>
          </a:p>
          <a:p>
            <a:r>
              <a:rPr lang="en-US"/>
              <a:t>Motivated by the concept of random surfer</a:t>
            </a:r>
          </a:p>
          <a:p>
            <a:r>
              <a:rPr lang="en-US"/>
              <a:t>Offers additional flexibility </a:t>
            </a:r>
          </a:p>
          <a:p>
            <a:pPr lvl="1"/>
            <a:r>
              <a:rPr lang="en-US"/>
              <a:t>personalization</a:t>
            </a:r>
          </a:p>
          <a:p>
            <a:pPr lvl="1"/>
            <a:r>
              <a:rPr lang="en-US"/>
              <a:t>anti-spam</a:t>
            </a:r>
          </a:p>
          <a:p>
            <a:r>
              <a:rPr lang="en-US"/>
              <a:t>Controls the rate of convergence</a:t>
            </a:r>
          </a:p>
          <a:p>
            <a:pPr lvl="1"/>
            <a:r>
              <a:rPr lang="en-US"/>
              <a:t>the second eigenvalue of matrix P’’ is </a:t>
            </a:r>
            <a:r>
              <a:rPr lang="el-GR">
                <a:latin typeface="Tahoma" pitchFamily="34" charset="0"/>
                <a:cs typeface="Times New Roman" pitchFamily="18" charset="0"/>
              </a:rPr>
              <a:t>α</a:t>
            </a:r>
            <a:endParaRPr 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PageRank algorithm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Performing vanilla power method is now too expensive – the matrix is not sparse</a:t>
            </a:r>
          </a:p>
        </p:txBody>
      </p:sp>
      <p:sp>
        <p:nvSpPr>
          <p:cNvPr id="609284" name="Text Box 4"/>
          <p:cNvSpPr txBox="1">
            <a:spLocks noChangeArrowheads="1"/>
          </p:cNvSpPr>
          <p:nvPr/>
        </p:nvSpPr>
        <p:spPr bwMode="auto">
          <a:xfrm>
            <a:off x="831850" y="2832100"/>
            <a:ext cx="20129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q</a:t>
            </a:r>
            <a:r>
              <a:rPr lang="en-US" sz="2800" baseline="30000"/>
              <a:t>0 </a:t>
            </a:r>
            <a:r>
              <a:rPr lang="en-US" sz="2800"/>
              <a:t>= v</a:t>
            </a:r>
          </a:p>
          <a:p>
            <a:r>
              <a:rPr lang="en-US" sz="2800"/>
              <a:t>t = 1</a:t>
            </a:r>
          </a:p>
          <a:p>
            <a:r>
              <a:rPr lang="en-US" sz="2800">
                <a:solidFill>
                  <a:schemeClr val="folHlink"/>
                </a:solidFill>
              </a:rPr>
              <a:t>repeat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	</a:t>
            </a:r>
          </a:p>
          <a:p>
            <a:r>
              <a:rPr lang="en-US" sz="2800"/>
              <a:t>     </a:t>
            </a:r>
            <a:r>
              <a:rPr lang="en-US" sz="2800">
                <a:latin typeface="Helvetica" pitchFamily="34" charset="0"/>
              </a:rPr>
              <a:t>t = t +1</a:t>
            </a:r>
            <a:r>
              <a:rPr lang="en-US" sz="2800"/>
              <a:t>	</a:t>
            </a:r>
          </a:p>
          <a:p>
            <a:r>
              <a:rPr lang="fi-FI" sz="2800">
                <a:solidFill>
                  <a:schemeClr val="folHlink"/>
                </a:solidFill>
              </a:rPr>
              <a:t>until</a:t>
            </a:r>
            <a:r>
              <a:rPr lang="fi-FI" sz="2800"/>
              <a:t> </a:t>
            </a:r>
            <a:r>
              <a:rPr lang="el-GR" sz="2800"/>
              <a:t>δ</a:t>
            </a:r>
            <a:r>
              <a:rPr lang="fi-FI" sz="2800"/>
              <a:t> &lt; </a:t>
            </a:r>
            <a:r>
              <a:rPr lang="el-GR" sz="2800"/>
              <a:t>ε</a:t>
            </a:r>
            <a:endParaRPr lang="en-US" sz="2800"/>
          </a:p>
        </p:txBody>
      </p:sp>
      <p:graphicFrame>
        <p:nvGraphicFramePr>
          <p:cNvPr id="609285" name="Object 5"/>
          <p:cNvGraphicFramePr>
            <a:graphicFrameLocks noChangeAspect="1"/>
          </p:cNvGraphicFramePr>
          <p:nvPr/>
        </p:nvGraphicFramePr>
        <p:xfrm>
          <a:off x="1327150" y="4068763"/>
          <a:ext cx="1852613" cy="511175"/>
        </p:xfrm>
        <a:graphic>
          <a:graphicData uri="http://schemas.openxmlformats.org/presentationml/2006/ole">
            <p:oleObj spid="_x0000_s8194" name="Equation" r:id="rId4" imgW="876240" imgH="241200" progId="Equation.3">
              <p:embed/>
            </p:oleObj>
          </a:graphicData>
        </a:graphic>
      </p:graphicFrame>
      <p:graphicFrame>
        <p:nvGraphicFramePr>
          <p:cNvPr id="609286" name="Object 6"/>
          <p:cNvGraphicFramePr>
            <a:graphicFrameLocks noChangeAspect="1"/>
          </p:cNvGraphicFramePr>
          <p:nvPr/>
        </p:nvGraphicFramePr>
        <p:xfrm>
          <a:off x="1330325" y="4522788"/>
          <a:ext cx="1806575" cy="584200"/>
        </p:xfrm>
        <a:graphic>
          <a:graphicData uri="http://schemas.openxmlformats.org/presentationml/2006/ole">
            <p:oleObj spid="_x0000_s8195" name="Equation" r:id="rId5" imgW="863280" imgH="279360" progId="Equation.3">
              <p:embed/>
            </p:oleObj>
          </a:graphicData>
        </a:graphic>
      </p:graphicFrame>
      <p:sp>
        <p:nvSpPr>
          <p:cNvPr id="609287" name="Rectangle 7"/>
          <p:cNvSpPr>
            <a:spLocks noChangeArrowheads="1"/>
          </p:cNvSpPr>
          <p:nvPr/>
        </p:nvSpPr>
        <p:spPr bwMode="auto">
          <a:xfrm>
            <a:off x="500063" y="2781300"/>
            <a:ext cx="2994025" cy="343693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9288" name="Text Box 8"/>
          <p:cNvSpPr txBox="1">
            <a:spLocks noChangeArrowheads="1"/>
          </p:cNvSpPr>
          <p:nvPr/>
        </p:nvSpPr>
        <p:spPr bwMode="auto">
          <a:xfrm>
            <a:off x="3778250" y="2806700"/>
            <a:ext cx="4838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Efficient computation of </a:t>
            </a:r>
            <a:r>
              <a:rPr lang="en-US" sz="2400">
                <a:solidFill>
                  <a:srgbClr val="0066FF"/>
                </a:solidFill>
              </a:rPr>
              <a:t>y = (P’’)</a:t>
            </a:r>
            <a:r>
              <a:rPr lang="en-US" sz="2400" baseline="30000">
                <a:solidFill>
                  <a:srgbClr val="0066FF"/>
                </a:solidFill>
              </a:rPr>
              <a:t>T</a:t>
            </a:r>
            <a:r>
              <a:rPr lang="en-US" sz="2400">
                <a:solidFill>
                  <a:srgbClr val="0066FF"/>
                </a:solidFill>
              </a:rPr>
              <a:t> x</a:t>
            </a:r>
          </a:p>
        </p:txBody>
      </p:sp>
      <p:graphicFrame>
        <p:nvGraphicFramePr>
          <p:cNvPr id="609291" name="Object 11"/>
          <p:cNvGraphicFramePr>
            <a:graphicFrameLocks noChangeAspect="1"/>
          </p:cNvGraphicFramePr>
          <p:nvPr/>
        </p:nvGraphicFramePr>
        <p:xfrm>
          <a:off x="4532313" y="3586163"/>
          <a:ext cx="1808162" cy="1516062"/>
        </p:xfrm>
        <a:graphic>
          <a:graphicData uri="http://schemas.openxmlformats.org/presentationml/2006/ole">
            <p:oleObj spid="_x0000_s8196" name="Equation" r:id="rId6" imgW="863280" imgH="723600" progId="Equation.3">
              <p:embed/>
            </p:oleObj>
          </a:graphicData>
        </a:graphic>
      </p:graphicFrame>
      <p:sp>
        <p:nvSpPr>
          <p:cNvPr id="609292" name="Rectangle 12"/>
          <p:cNvSpPr>
            <a:spLocks noChangeArrowheads="1"/>
          </p:cNvSpPr>
          <p:nvPr/>
        </p:nvSpPr>
        <p:spPr bwMode="auto">
          <a:xfrm>
            <a:off x="4379913" y="3425825"/>
            <a:ext cx="2347912" cy="20129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Random walks on undirected graphs</a:t>
            </a:r>
          </a:p>
        </p:txBody>
      </p:sp>
      <p:sp>
        <p:nvSpPr>
          <p:cNvPr id="626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the stationary distribution of a random walk on an undirected graph, the probability of being at node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is proportional to the (weighted) degree of the vertex</a:t>
            </a:r>
          </a:p>
          <a:p>
            <a:endParaRPr lang="en-US"/>
          </a:p>
          <a:p>
            <a:r>
              <a:rPr lang="en-US"/>
              <a:t>Random walks on undirected graphs are not “interesting”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 on PageRank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Specialized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personalization [BP98]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instead of picking a node uniformly at random favor specific nodes that are related to the user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topic sensitive PageRank [H02]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compute many PageRank vectors, one for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estimate relevance of query with each topic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produce final PageRank as a weighted combination</a:t>
            </a:r>
          </a:p>
          <a:p>
            <a:pPr>
              <a:lnSpc>
                <a:spcPct val="90000"/>
              </a:lnSpc>
            </a:pPr>
            <a:r>
              <a:rPr lang="en-US" sz="2400"/>
              <a:t>Updating PageRank [Chien et al 2002]</a:t>
            </a:r>
          </a:p>
          <a:p>
            <a:pPr>
              <a:lnSpc>
                <a:spcPct val="90000"/>
              </a:lnSpc>
            </a:pPr>
            <a:r>
              <a:rPr lang="en-US" sz="2400"/>
              <a:t>Fast computation of PageRank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numerical analysis tricks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node aggregation techniques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dealing with the “Web frontier”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Query-independent 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Have an a-priori ordering of the web pages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:  Set of pages that contain the keywords in the query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</a:p>
          <a:p>
            <a:r>
              <a:rPr lang="en-US" dirty="0" smtClean="0"/>
              <a:t>Present the pages in </a:t>
            </a:r>
            <a:r>
              <a:rPr lang="en-US" b="1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ordered according to order </a:t>
            </a:r>
            <a:r>
              <a:rPr lang="el-GR" b="1" dirty="0" smtClean="0">
                <a:solidFill>
                  <a:srgbClr val="0070C0"/>
                </a:solidFill>
              </a:rPr>
              <a:t>π</a:t>
            </a:r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What are the advantages of such an approach?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HITS-based scores are very inefficient to compute</a:t>
            </a:r>
          </a:p>
          <a:p>
            <a:endParaRPr lang="en-US" dirty="0" smtClean="0"/>
          </a:p>
          <a:p>
            <a:r>
              <a:rPr lang="en-US" dirty="0" err="1" smtClean="0"/>
              <a:t>PageRank</a:t>
            </a:r>
            <a:r>
              <a:rPr lang="en-US" dirty="0" smtClean="0"/>
              <a:t> scores are independent of the queries</a:t>
            </a:r>
          </a:p>
          <a:p>
            <a:endParaRPr lang="en-US" dirty="0" smtClean="0"/>
          </a:p>
          <a:p>
            <a:r>
              <a:rPr lang="en-US" dirty="0" smtClean="0"/>
              <a:t>Can we bias </a:t>
            </a:r>
            <a:r>
              <a:rPr lang="en-US" dirty="0" err="1" smtClean="0"/>
              <a:t>PageRank</a:t>
            </a:r>
            <a:r>
              <a:rPr lang="en-US" dirty="0" smtClean="0"/>
              <a:t> rankings to take into account query keywords? 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			Topic-sensitive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PageRank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Conventional </a:t>
            </a:r>
            <a:r>
              <a:rPr lang="en-US" dirty="0" err="1" smtClean="0"/>
              <a:t>PageRank</a:t>
            </a:r>
            <a:r>
              <a:rPr lang="en-US" dirty="0" smtClean="0"/>
              <a:t> computation: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(t+1)</a:t>
            </a:r>
            <a:r>
              <a:rPr lang="en-US" b="1" dirty="0" smtClean="0">
                <a:solidFill>
                  <a:srgbClr val="0070C0"/>
                </a:solidFill>
              </a:rPr>
              <a:t>(v)=</a:t>
            </a:r>
            <a:r>
              <a:rPr lang="el-GR" sz="4400" b="1" dirty="0" smtClean="0">
                <a:solidFill>
                  <a:srgbClr val="0070C0"/>
                </a:solidFill>
              </a:rPr>
              <a:t>Σ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u</a:t>
            </a:r>
            <a:r>
              <a:rPr lang="az-Cyrl-AZ" sz="4400" b="1" baseline="-25000" dirty="0" smtClean="0">
                <a:solidFill>
                  <a:srgbClr val="0070C0"/>
                </a:solidFill>
              </a:rPr>
              <a:t>Є</a:t>
            </a:r>
            <a:r>
              <a:rPr lang="en-US" sz="4400" b="1" baseline="-25000" dirty="0" smtClean="0">
                <a:solidFill>
                  <a:srgbClr val="0070C0"/>
                </a:solidFill>
              </a:rPr>
              <a:t>N(v)</a:t>
            </a:r>
            <a:r>
              <a:rPr lang="en-US" b="1" dirty="0" smtClean="0">
                <a:solidFill>
                  <a:srgbClr val="0070C0"/>
                </a:solidFill>
              </a:rPr>
              <a:t>r</a:t>
            </a:r>
            <a:r>
              <a:rPr lang="en-US" b="1" baseline="30000" dirty="0" smtClean="0">
                <a:solidFill>
                  <a:srgbClr val="0070C0"/>
                </a:solidFill>
              </a:rPr>
              <a:t>(t)</a:t>
            </a:r>
            <a:r>
              <a:rPr lang="en-US" b="1" dirty="0" smtClean="0">
                <a:solidFill>
                  <a:srgbClr val="0070C0"/>
                </a:solidFill>
              </a:rPr>
              <a:t>(u)/d(v)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N(v)</a:t>
            </a:r>
            <a:r>
              <a:rPr lang="en-US" dirty="0" smtClean="0"/>
              <a:t>: neighbors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d(v)</a:t>
            </a:r>
            <a:r>
              <a:rPr lang="en-US" dirty="0" smtClean="0"/>
              <a:t>: degree of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r = </a:t>
            </a:r>
            <a:r>
              <a:rPr lang="en-US" b="1" dirty="0" err="1" smtClean="0">
                <a:solidFill>
                  <a:srgbClr val="0070C0"/>
                </a:solidFill>
              </a:rPr>
              <a:t>Mxr</a:t>
            </a:r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M’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r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4800" b="1" dirty="0" smtClean="0">
                <a:solidFill>
                  <a:srgbClr val="0070C0"/>
                </a:solidFill>
              </a:rPr>
              <a:t>[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  <a:r>
              <a:rPr lang="en-US" sz="4800" b="1" dirty="0" smtClean="0">
                <a:solidFill>
                  <a:srgbClr val="0070C0"/>
                </a:solidFill>
              </a:rPr>
              <a:t>]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nxn</a:t>
            </a:r>
            <a:r>
              <a:rPr lang="en-US" b="1" dirty="0" err="1" smtClean="0">
                <a:solidFill>
                  <a:srgbClr val="0070C0"/>
                </a:solidFill>
              </a:rPr>
              <a:t>r</a:t>
            </a:r>
            <a:r>
              <a:rPr lang="en-US" b="1" dirty="0" smtClean="0">
                <a:solidFill>
                  <a:srgbClr val="0070C0"/>
                </a:solidFill>
              </a:rPr>
              <a:t> =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</a:t>
            </a:r>
            <a:r>
              <a:rPr lang="en-US" b="1" dirty="0" smtClean="0">
                <a:solidFill>
                  <a:srgbClr val="0070C0"/>
                </a:solidFill>
              </a:rPr>
              <a:t>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 = [1/n]</a:t>
            </a:r>
            <a:r>
              <a:rPr lang="en-US" b="1" baseline="-25000" dirty="0" smtClean="0">
                <a:solidFill>
                  <a:srgbClr val="0070C0"/>
                </a:solidFill>
              </a:rPr>
              <a:t>nx1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 =  (1-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)Pr+</a:t>
            </a:r>
            <a:r>
              <a:rPr lang="el-GR" b="1" dirty="0" smtClean="0">
                <a:solidFill>
                  <a:srgbClr val="0070C0"/>
                </a:solidFill>
              </a:rPr>
              <a:t> α</a:t>
            </a:r>
            <a:r>
              <a:rPr lang="en-US" sz="3500" b="1" dirty="0" smtClean="0">
                <a:solidFill>
                  <a:srgbClr val="0070C0"/>
                </a:solidFill>
              </a:rPr>
              <a:t>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Conventional </a:t>
            </a:r>
            <a:r>
              <a:rPr lang="en-US" b="1" dirty="0" err="1" smtClean="0">
                <a:solidFill>
                  <a:srgbClr val="FF0000"/>
                </a:solidFill>
              </a:rPr>
              <a:t>PageRank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 p</a:t>
            </a:r>
            <a:r>
              <a:rPr lang="en-US" dirty="0" smtClean="0"/>
              <a:t> is a uniform vector with values </a:t>
            </a:r>
            <a:r>
              <a:rPr lang="en-US" b="1" dirty="0" smtClean="0">
                <a:solidFill>
                  <a:srgbClr val="0070C0"/>
                </a:solidFill>
              </a:rPr>
              <a:t>1/n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 uses a</a:t>
            </a:r>
            <a:r>
              <a:rPr lang="en-US" b="1" dirty="0" smtClean="0">
                <a:solidFill>
                  <a:srgbClr val="FF0000"/>
                </a:solidFill>
              </a:rPr>
              <a:t> non-uniform </a:t>
            </a:r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Not simply a post-processing step of the </a:t>
            </a:r>
            <a:r>
              <a:rPr lang="en-US" dirty="0" err="1" smtClean="0"/>
              <a:t>PageRank</a:t>
            </a:r>
            <a:r>
              <a:rPr lang="en-US" dirty="0" smtClean="0"/>
              <a:t> computation</a:t>
            </a:r>
          </a:p>
          <a:p>
            <a:endParaRPr lang="en-US" dirty="0" smtClean="0"/>
          </a:p>
          <a:p>
            <a:r>
              <a:rPr lang="en-US" dirty="0" smtClean="0"/>
              <a:t>Personalization vector </a:t>
            </a:r>
            <a:r>
              <a:rPr lang="en-US" b="1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introduces bias in all iterations of the iterative computation of the </a:t>
            </a:r>
            <a:r>
              <a:rPr lang="en-US" dirty="0" err="1" smtClean="0"/>
              <a:t>PageRank</a:t>
            </a:r>
            <a:r>
              <a:rPr lang="en-US" dirty="0" smtClean="0"/>
              <a:t> vector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Personalization vector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random-walk model, the personalization vector represents the addition of a set of transition edges, where the probability of an artificial edge </a:t>
            </a:r>
            <a:r>
              <a:rPr lang="en-US" b="1" dirty="0" smtClean="0">
                <a:solidFill>
                  <a:srgbClr val="0070C0"/>
                </a:solidFill>
              </a:rPr>
              <a:t>(</a:t>
            </a:r>
            <a:r>
              <a:rPr lang="en-US" b="1" dirty="0" err="1" smtClean="0">
                <a:solidFill>
                  <a:srgbClr val="0070C0"/>
                </a:solidFill>
              </a:rPr>
              <a:t>u,v</a:t>
            </a:r>
            <a:r>
              <a:rPr lang="en-US" b="1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is 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err="1" smtClean="0">
                <a:solidFill>
                  <a:srgbClr val="0070C0"/>
                </a:solidFill>
              </a:rPr>
              <a:t>p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v</a:t>
            </a:r>
            <a:endParaRPr lang="en-US" b="1" baseline="-25000" dirty="0" smtClean="0">
              <a:solidFill>
                <a:srgbClr val="0070C0"/>
              </a:solidFill>
            </a:endParaRPr>
          </a:p>
          <a:p>
            <a:endParaRPr lang="en-US" b="1" baseline="-250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Given a graph the result of the </a:t>
            </a:r>
            <a:r>
              <a:rPr lang="en-US" dirty="0" err="1" smtClean="0"/>
              <a:t>PageRank</a:t>
            </a:r>
            <a:r>
              <a:rPr lang="en-US" dirty="0" smtClean="0"/>
              <a:t> computation only depends 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</a:t>
            </a:r>
            <a:r>
              <a:rPr lang="en-US" b="1" dirty="0" smtClean="0">
                <a:solidFill>
                  <a:srgbClr val="0070C0"/>
                </a:solidFill>
              </a:rPr>
              <a:t> p : PR(</a:t>
            </a:r>
            <a:r>
              <a:rPr lang="el-GR" b="1" dirty="0" smtClean="0">
                <a:solidFill>
                  <a:srgbClr val="0070C0"/>
                </a:solidFill>
              </a:rPr>
              <a:t>α</a:t>
            </a:r>
            <a:r>
              <a:rPr lang="en-US" b="1" dirty="0" smtClean="0">
                <a:solidFill>
                  <a:srgbClr val="0070C0"/>
                </a:solidFill>
              </a:rPr>
              <a:t>,p)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Overall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 smtClean="0"/>
              <a:t>Fix a set of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topics</a:t>
            </a:r>
          </a:p>
          <a:p>
            <a:pPr lvl="1"/>
            <a:r>
              <a:rPr lang="en-US" dirty="0" smtClean="0"/>
              <a:t>For each topic 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 compute the </a:t>
            </a:r>
            <a:r>
              <a:rPr lang="en-US" dirty="0" err="1" smtClean="0"/>
              <a:t>PageRank</a:t>
            </a:r>
            <a:r>
              <a:rPr lang="en-US" dirty="0" smtClean="0"/>
              <a:t> scores of page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to the </a:t>
            </a:r>
            <a:r>
              <a:rPr lang="en-US" b="1" dirty="0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topic: </a:t>
            </a:r>
            <a:r>
              <a:rPr lang="en-US" b="1" dirty="0" smtClean="0">
                <a:solidFill>
                  <a:srgbClr val="0070C0"/>
                </a:solidFill>
              </a:rPr>
              <a:t>r(</a:t>
            </a:r>
            <a:r>
              <a:rPr lang="en-US" b="1" dirty="0" err="1" smtClean="0">
                <a:solidFill>
                  <a:srgbClr val="0070C0"/>
                </a:solidFill>
              </a:rPr>
              <a:t>u,j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endParaRPr lang="en-US" dirty="0" smtClean="0"/>
          </a:p>
          <a:p>
            <a:r>
              <a:rPr lang="en-US" dirty="0" smtClean="0"/>
              <a:t>Query-time processing: </a:t>
            </a:r>
          </a:p>
          <a:p>
            <a:pPr lvl="1"/>
            <a:r>
              <a:rPr lang="en-US" dirty="0" smtClean="0"/>
              <a:t>For query q compute the total score of page </a:t>
            </a:r>
            <a:r>
              <a:rPr lang="en-US" b="1" dirty="0" smtClean="0">
                <a:solidFill>
                  <a:srgbClr val="0070C0"/>
                </a:solidFill>
              </a:rPr>
              <a:t>u</a:t>
            </a:r>
            <a:r>
              <a:rPr lang="en-US" dirty="0" smtClean="0"/>
              <a:t> </a:t>
            </a:r>
            <a:r>
              <a:rPr lang="en-US" dirty="0" err="1" smtClean="0"/>
              <a:t>wrt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q</a:t>
            </a:r>
            <a:r>
              <a:rPr lang="en-US" dirty="0" smtClean="0"/>
              <a:t> as </a:t>
            </a:r>
            <a:r>
              <a:rPr lang="en-US" b="1" dirty="0" smtClean="0">
                <a:solidFill>
                  <a:srgbClr val="0070C0"/>
                </a:solidFill>
              </a:rPr>
              <a:t>score(</a:t>
            </a:r>
            <a:r>
              <a:rPr lang="en-US" b="1" dirty="0" err="1" smtClean="0">
                <a:solidFill>
                  <a:srgbClr val="0070C0"/>
                </a:solidFill>
              </a:rPr>
              <a:t>u,q</a:t>
            </a:r>
            <a:r>
              <a:rPr lang="en-US" b="1" dirty="0" smtClean="0">
                <a:solidFill>
                  <a:srgbClr val="0070C0"/>
                </a:solidFill>
              </a:rPr>
              <a:t>) = </a:t>
            </a:r>
            <a:r>
              <a:rPr lang="el-GR" b="1" dirty="0" smtClean="0">
                <a:solidFill>
                  <a:srgbClr val="0070C0"/>
                </a:solidFill>
              </a:rPr>
              <a:t>Σ</a:t>
            </a:r>
            <a:r>
              <a:rPr lang="en-US" b="1" baseline="-25000" dirty="0" smtClean="0">
                <a:solidFill>
                  <a:srgbClr val="0070C0"/>
                </a:solidFill>
              </a:rPr>
              <a:t>j=1…k</a:t>
            </a:r>
            <a:r>
              <a:rPr lang="en-US" b="1" dirty="0" smtClean="0">
                <a:solidFill>
                  <a:srgbClr val="0070C0"/>
                </a:solidFill>
              </a:rPr>
              <a:t> Pr(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err="1" smtClean="0">
                <a:solidFill>
                  <a:srgbClr val="0070C0"/>
                </a:solidFill>
              </a:rPr>
              <a:t>|q</a:t>
            </a:r>
            <a:r>
              <a:rPr lang="en-US" b="1" dirty="0" smtClean="0">
                <a:solidFill>
                  <a:srgbClr val="0070C0"/>
                </a:solidFill>
              </a:rPr>
              <a:t>) r(</a:t>
            </a:r>
            <a:r>
              <a:rPr lang="en-US" b="1" dirty="0" err="1" smtClean="0">
                <a:solidFill>
                  <a:srgbClr val="0070C0"/>
                </a:solidFill>
              </a:rPr>
              <a:t>u,j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different biased </a:t>
            </a:r>
            <a:r>
              <a:rPr lang="en-US" dirty="0" err="1" smtClean="0"/>
              <a:t>PageRank</a:t>
            </a:r>
            <a:r>
              <a:rPr lang="en-US" dirty="0" smtClean="0"/>
              <a:t> vectors using some pre-defined set of k categories </a:t>
            </a:r>
            <a:r>
              <a:rPr lang="en-US" b="1" dirty="0" smtClean="0">
                <a:solidFill>
                  <a:srgbClr val="0070C0"/>
                </a:solidFill>
              </a:rPr>
              <a:t>(c</a:t>
            </a:r>
            <a:r>
              <a:rPr lang="en-US" b="1" baseline="-25000" dirty="0" smtClean="0">
                <a:solidFill>
                  <a:srgbClr val="0070C0"/>
                </a:solidFill>
              </a:rPr>
              <a:t>1</a:t>
            </a:r>
            <a:r>
              <a:rPr lang="en-US" b="1" dirty="0" smtClean="0">
                <a:solidFill>
                  <a:srgbClr val="0070C0"/>
                </a:solidFill>
              </a:rPr>
              <a:t>,…,c</a:t>
            </a:r>
            <a:r>
              <a:rPr lang="en-US" b="1" baseline="-25000" dirty="0" smtClean="0">
                <a:solidFill>
                  <a:srgbClr val="0070C0"/>
                </a:solidFill>
              </a:rPr>
              <a:t>k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T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: set of URLs in the </a:t>
            </a:r>
            <a:r>
              <a:rPr lang="en-US" b="1" dirty="0" smtClean="0">
                <a:solidFill>
                  <a:srgbClr val="0070C0"/>
                </a:solidFill>
              </a:rPr>
              <a:t>j-</a:t>
            </a:r>
            <a:r>
              <a:rPr lang="en-US" dirty="0" err="1" smtClean="0"/>
              <a:t>th</a:t>
            </a:r>
            <a:r>
              <a:rPr lang="en-US" dirty="0" smtClean="0"/>
              <a:t> category</a:t>
            </a:r>
          </a:p>
          <a:p>
            <a:r>
              <a:rPr lang="en-US" dirty="0" smtClean="0"/>
              <a:t>Use non-uniform personalization vector </a:t>
            </a:r>
            <a:r>
              <a:rPr lang="en-US" b="1" dirty="0" smtClean="0">
                <a:solidFill>
                  <a:srgbClr val="0070C0"/>
                </a:solidFill>
              </a:rPr>
              <a:t>p=</a:t>
            </a:r>
            <a:r>
              <a:rPr lang="en-US" b="1" dirty="0" err="1" smtClean="0">
                <a:solidFill>
                  <a:srgbClr val="0070C0"/>
                </a:solidFill>
              </a:rPr>
              <a:t>w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such that: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4953000"/>
          <a:ext cx="3048000" cy="1447800"/>
        </p:xfrm>
        <a:graphic>
          <a:graphicData uri="http://schemas.openxmlformats.org/presentationml/2006/ole">
            <p:oleObj spid="_x0000_s209922" name="Equation" r:id="rId3" imgW="1193760" imgH="660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Topic-sensitive </a:t>
            </a:r>
            <a:r>
              <a:rPr lang="en-US" dirty="0" err="1" smtClean="0"/>
              <a:t>PageRank</a:t>
            </a:r>
            <a:r>
              <a:rPr lang="en-US" dirty="0" smtClean="0"/>
              <a:t>: Query-time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70C0"/>
                </a:solidFill>
              </a:rPr>
              <a:t>D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dirty="0" smtClean="0"/>
              <a:t>: class term vectors consisting of all the terms appearing in the </a:t>
            </a:r>
            <a:r>
              <a:rPr lang="en-US" b="1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 pre-selected categories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can we compute </a:t>
            </a:r>
            <a:r>
              <a:rPr lang="en-US" b="1" dirty="0" smtClean="0">
                <a:solidFill>
                  <a:srgbClr val="0070C0"/>
                </a:solidFill>
              </a:rPr>
              <a:t>P(</a:t>
            </a:r>
            <a:r>
              <a:rPr lang="en-US" b="1" dirty="0" err="1" smtClean="0">
                <a:solidFill>
                  <a:srgbClr val="0070C0"/>
                </a:solidFill>
              </a:rPr>
              <a:t>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can we compute </a:t>
            </a:r>
            <a:r>
              <a:rPr lang="en-US" b="1" dirty="0" smtClean="0">
                <a:solidFill>
                  <a:srgbClr val="0070C0"/>
                </a:solidFill>
              </a:rPr>
              <a:t>Pr(</a:t>
            </a:r>
            <a:r>
              <a:rPr lang="en-US" b="1" dirty="0" err="1" smtClean="0">
                <a:solidFill>
                  <a:srgbClr val="0070C0"/>
                </a:solidFill>
              </a:rPr>
              <a:t>q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US" b="1" dirty="0" err="1" smtClean="0">
                <a:solidFill>
                  <a:srgbClr val="0070C0"/>
                </a:solidFill>
              </a:rPr>
              <a:t>|c</a:t>
            </a:r>
            <a:r>
              <a:rPr lang="en-US" b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1021" y="3200400"/>
          <a:ext cx="6664779" cy="984250"/>
        </p:xfrm>
        <a:graphic>
          <a:graphicData uri="http://schemas.openxmlformats.org/presentationml/2006/ole">
            <p:oleObj spid="_x0000_s210946" name="Equation" r:id="rId3" imgW="30096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results of Link Analysis Ranking algorithms</a:t>
            </a:r>
          </a:p>
          <a:p>
            <a:endParaRPr lang="en-US" dirty="0" smtClean="0"/>
          </a:p>
          <a:p>
            <a:r>
              <a:rPr lang="en-US" dirty="0" smtClean="0"/>
              <a:t>Comparing and aggregating rankings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LAR vectors</a:t>
            </a:r>
          </a:p>
        </p:txBody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How close are the LAR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3762375" y="2492375"/>
            <a:ext cx="312738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4457700" y="24955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0" name="Rectangle 6"/>
          <p:cNvSpPr>
            <a:spLocks noChangeArrowheads="1"/>
          </p:cNvSpPr>
          <p:nvPr/>
        </p:nvSpPr>
        <p:spPr bwMode="auto">
          <a:xfrm>
            <a:off x="5824538" y="24923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1" name="Rectangle 7"/>
          <p:cNvSpPr>
            <a:spLocks noChangeArrowheads="1"/>
          </p:cNvSpPr>
          <p:nvPr/>
        </p:nvSpPr>
        <p:spPr bwMode="auto">
          <a:xfrm>
            <a:off x="3113088" y="24923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2" name="Rectangle 8"/>
          <p:cNvSpPr>
            <a:spLocks noChangeArrowheads="1"/>
          </p:cNvSpPr>
          <p:nvPr/>
        </p:nvSpPr>
        <p:spPr bwMode="auto">
          <a:xfrm>
            <a:off x="5170488" y="25034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1353" name="Text Box 9"/>
          <p:cNvSpPr txBox="1">
            <a:spLocks noChangeArrowheads="1"/>
          </p:cNvSpPr>
          <p:nvPr/>
        </p:nvSpPr>
        <p:spPr bwMode="auto">
          <a:xfrm>
            <a:off x="1817688" y="2965450"/>
            <a:ext cx="476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 1   0.8  0.5  0.3   0  ]</a:t>
            </a:r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1817688" y="3541713"/>
            <a:ext cx="4841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 1   0.7  0.6  0.8 ]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between LAR vectors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Geometric distance: how close are the </a:t>
            </a:r>
            <a:r>
              <a:rPr lang="en-US">
                <a:solidFill>
                  <a:srgbClr val="FF3300"/>
                </a:solidFill>
              </a:rPr>
              <a:t>numerical weights</a:t>
            </a:r>
            <a:r>
              <a:rPr lang="en-US"/>
              <a:t> of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</p:txBody>
      </p:sp>
      <p:graphicFrame>
        <p:nvGraphicFramePr>
          <p:cNvPr id="443396" name="Object 4"/>
          <p:cNvGraphicFramePr>
            <a:graphicFrameLocks noChangeAspect="1"/>
          </p:cNvGraphicFramePr>
          <p:nvPr/>
        </p:nvGraphicFramePr>
        <p:xfrm>
          <a:off x="1420813" y="3000375"/>
          <a:ext cx="5095875" cy="715963"/>
        </p:xfrm>
        <a:graphic>
          <a:graphicData uri="http://schemas.openxmlformats.org/presentationml/2006/ole">
            <p:oleObj spid="_x0000_s211970" name="Equation" r:id="rId4" imgW="1866600" imgH="253800" progId="Equation.3">
              <p:embed/>
            </p:oleObj>
          </a:graphicData>
        </a:graphic>
      </p:graphicFrame>
      <p:sp>
        <p:nvSpPr>
          <p:cNvPr id="443397" name="Rectangle 5"/>
          <p:cNvSpPr>
            <a:spLocks noChangeArrowheads="1"/>
          </p:cNvSpPr>
          <p:nvPr/>
        </p:nvSpPr>
        <p:spPr bwMode="auto">
          <a:xfrm>
            <a:off x="40433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8" name="Rectangle 6"/>
          <p:cNvSpPr>
            <a:spLocks noChangeArrowheads="1"/>
          </p:cNvSpPr>
          <p:nvPr/>
        </p:nvSpPr>
        <p:spPr bwMode="auto">
          <a:xfrm>
            <a:off x="4835525" y="4095750"/>
            <a:ext cx="312738" cy="398463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399" name="Rectangle 7"/>
          <p:cNvSpPr>
            <a:spLocks noChangeArrowheads="1"/>
          </p:cNvSpPr>
          <p:nvPr/>
        </p:nvSpPr>
        <p:spPr bwMode="auto">
          <a:xfrm>
            <a:off x="6227763" y="4092575"/>
            <a:ext cx="312737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0" name="Rectangle 8"/>
          <p:cNvSpPr>
            <a:spLocks noChangeArrowheads="1"/>
          </p:cNvSpPr>
          <p:nvPr/>
        </p:nvSpPr>
        <p:spPr bwMode="auto">
          <a:xfrm>
            <a:off x="3257550" y="4092575"/>
            <a:ext cx="314325" cy="401638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1" name="Rectangle 9"/>
          <p:cNvSpPr>
            <a:spLocks noChangeArrowheads="1"/>
          </p:cNvSpPr>
          <p:nvPr/>
        </p:nvSpPr>
        <p:spPr bwMode="auto">
          <a:xfrm>
            <a:off x="5548313" y="4103688"/>
            <a:ext cx="319087" cy="390525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3402" name="Text Box 10"/>
          <p:cNvSpPr txBox="1">
            <a:spLocks noChangeArrowheads="1"/>
          </p:cNvSpPr>
          <p:nvPr/>
        </p:nvSpPr>
        <p:spPr bwMode="auto">
          <a:xfrm>
            <a:off x="1962150" y="4565650"/>
            <a:ext cx="503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 = [ 1.0  0.8   0.5  0.3  0.0 ]</a:t>
            </a:r>
          </a:p>
        </p:txBody>
      </p:sp>
      <p:sp>
        <p:nvSpPr>
          <p:cNvPr id="443403" name="Text Box 11"/>
          <p:cNvSpPr txBox="1">
            <a:spLocks noChangeArrowheads="1"/>
          </p:cNvSpPr>
          <p:nvPr/>
        </p:nvSpPr>
        <p:spPr bwMode="auto">
          <a:xfrm>
            <a:off x="1962150" y="5141913"/>
            <a:ext cx="503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 = [ 0.9  1.0   0.7  0.6  0.8 ]</a:t>
            </a:r>
          </a:p>
        </p:txBody>
      </p:sp>
      <p:sp>
        <p:nvSpPr>
          <p:cNvPr id="443404" name="Text Box 12"/>
          <p:cNvSpPr txBox="1">
            <a:spLocks noChangeArrowheads="1"/>
          </p:cNvSpPr>
          <p:nvPr/>
        </p:nvSpPr>
        <p:spPr bwMode="auto">
          <a:xfrm>
            <a:off x="857250" y="5718175"/>
            <a:ext cx="687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sz="2800">
                <a:latin typeface="Tahoma" pitchFamily="34" charset="0"/>
              </a:rPr>
              <a:t>d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(w</a:t>
            </a:r>
            <a:r>
              <a:rPr lang="en-US" sz="2800" baseline="-25000">
                <a:latin typeface="Tahoma" pitchFamily="34" charset="0"/>
              </a:rPr>
              <a:t>1</a:t>
            </a:r>
            <a:r>
              <a:rPr lang="en-US" sz="2800">
                <a:latin typeface="Tahoma" pitchFamily="34" charset="0"/>
              </a:rPr>
              <a:t>,w</a:t>
            </a:r>
            <a:r>
              <a:rPr lang="en-US" sz="2800" baseline="-25000">
                <a:latin typeface="Tahoma" pitchFamily="34" charset="0"/>
              </a:rPr>
              <a:t>2</a:t>
            </a:r>
            <a:r>
              <a:rPr lang="en-US" sz="2800">
                <a:latin typeface="Tahoma" pitchFamily="34" charset="0"/>
              </a:rPr>
              <a:t>) =   0.1+0.2+0.2+0.3+0.8 = 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7" grpId="0" animBg="1"/>
      <p:bldP spid="443398" grpId="0" animBg="1"/>
      <p:bldP spid="443399" grpId="0" animBg="1"/>
      <p:bldP spid="443400" grpId="0" animBg="1"/>
      <p:bldP spid="443401" grpId="0" animBg="1"/>
      <p:bldP spid="443402" grpId="0"/>
      <p:bldP spid="443403" grpId="0"/>
      <p:bldP spid="4434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InDegree algorithm</a:t>
            </a:r>
          </a:p>
        </p:txBody>
      </p:sp>
      <p:sp>
        <p:nvSpPr>
          <p:cNvPr id="616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pages according to in-degree</a:t>
            </a:r>
          </a:p>
          <a:p>
            <a:pPr lvl="1"/>
            <a:r>
              <a:rPr lang="en-US"/>
              <a:t>w</a:t>
            </a:r>
            <a:r>
              <a:rPr lang="en-US" baseline="-25000"/>
              <a:t>i</a:t>
            </a:r>
            <a:r>
              <a:rPr lang="en-US"/>
              <a:t> = |B(i)|</a:t>
            </a:r>
          </a:p>
        </p:txBody>
      </p:sp>
      <p:sp>
        <p:nvSpPr>
          <p:cNvPr id="616452" name="Text Box 4"/>
          <p:cNvSpPr txBox="1">
            <a:spLocks noChangeArrowheads="1"/>
          </p:cNvSpPr>
          <p:nvPr/>
        </p:nvSpPr>
        <p:spPr bwMode="auto">
          <a:xfrm>
            <a:off x="6156325" y="3429000"/>
            <a:ext cx="251618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sp>
        <p:nvSpPr>
          <p:cNvPr id="616453" name="Rectangle 5"/>
          <p:cNvSpPr>
            <a:spLocks noChangeArrowheads="1"/>
          </p:cNvSpPr>
          <p:nvPr/>
        </p:nvSpPr>
        <p:spPr bwMode="auto">
          <a:xfrm>
            <a:off x="950913" y="3611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4" name="Rectangle 6"/>
          <p:cNvSpPr>
            <a:spLocks noChangeArrowheads="1"/>
          </p:cNvSpPr>
          <p:nvPr/>
        </p:nvSpPr>
        <p:spPr bwMode="auto">
          <a:xfrm>
            <a:off x="1331913" y="55165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5" name="Rectangle 7"/>
          <p:cNvSpPr>
            <a:spLocks noChangeArrowheads="1"/>
          </p:cNvSpPr>
          <p:nvPr/>
        </p:nvSpPr>
        <p:spPr bwMode="auto">
          <a:xfrm>
            <a:off x="3846513" y="56689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6" name="Rectangle 8"/>
          <p:cNvSpPr>
            <a:spLocks noChangeArrowheads="1"/>
          </p:cNvSpPr>
          <p:nvPr/>
        </p:nvSpPr>
        <p:spPr bwMode="auto">
          <a:xfrm>
            <a:off x="4532313" y="39163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7" name="Rectangle 9"/>
          <p:cNvSpPr>
            <a:spLocks noChangeArrowheads="1"/>
          </p:cNvSpPr>
          <p:nvPr/>
        </p:nvSpPr>
        <p:spPr bwMode="auto">
          <a:xfrm>
            <a:off x="3008313" y="3078163"/>
            <a:ext cx="685800" cy="990600"/>
          </a:xfrm>
          <a:prstGeom prst="rect">
            <a:avLst/>
          </a:prstGeom>
          <a:solidFill>
            <a:srgbClr val="FFFFFF"/>
          </a:solidFill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458" name="Line 10"/>
          <p:cNvSpPr>
            <a:spLocks noChangeShapeType="1"/>
          </p:cNvSpPr>
          <p:nvPr/>
        </p:nvSpPr>
        <p:spPr bwMode="auto">
          <a:xfrm>
            <a:off x="1179513" y="44497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59" name="Line 11"/>
          <p:cNvSpPr>
            <a:spLocks noChangeShapeType="1"/>
          </p:cNvSpPr>
          <p:nvPr/>
        </p:nvSpPr>
        <p:spPr bwMode="auto">
          <a:xfrm>
            <a:off x="1103313" y="4068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0" name="Line 12"/>
          <p:cNvSpPr>
            <a:spLocks noChangeShapeType="1"/>
          </p:cNvSpPr>
          <p:nvPr/>
        </p:nvSpPr>
        <p:spPr bwMode="auto">
          <a:xfrm>
            <a:off x="3998913" y="61261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1" name="Line 13"/>
          <p:cNvSpPr>
            <a:spLocks noChangeShapeType="1"/>
          </p:cNvSpPr>
          <p:nvPr/>
        </p:nvSpPr>
        <p:spPr bwMode="auto">
          <a:xfrm>
            <a:off x="3998913" y="5897563"/>
            <a:ext cx="304800" cy="0"/>
          </a:xfrm>
          <a:prstGeom prst="line">
            <a:avLst/>
          </a:prstGeom>
          <a:noFill/>
          <a:ln w="76200">
            <a:solidFill>
              <a:srgbClr val="3366F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2" name="Line 14"/>
          <p:cNvSpPr>
            <a:spLocks noChangeShapeType="1"/>
          </p:cNvSpPr>
          <p:nvPr/>
        </p:nvSpPr>
        <p:spPr bwMode="auto">
          <a:xfrm>
            <a:off x="4684713" y="42211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3" name="Line 15"/>
          <p:cNvSpPr>
            <a:spLocks noChangeShapeType="1"/>
          </p:cNvSpPr>
          <p:nvPr/>
        </p:nvSpPr>
        <p:spPr bwMode="auto">
          <a:xfrm>
            <a:off x="4075113" y="6354763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4" name="Line 16"/>
          <p:cNvSpPr>
            <a:spLocks noChangeShapeType="1"/>
          </p:cNvSpPr>
          <p:nvPr/>
        </p:nvSpPr>
        <p:spPr bwMode="auto">
          <a:xfrm>
            <a:off x="1484313" y="6126163"/>
            <a:ext cx="304800" cy="0"/>
          </a:xfrm>
          <a:prstGeom prst="line">
            <a:avLst/>
          </a:prstGeom>
          <a:noFill/>
          <a:ln w="76200">
            <a:solidFill>
              <a:srgbClr val="0099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5" name="Line 17"/>
          <p:cNvSpPr>
            <a:spLocks noChangeShapeType="1"/>
          </p:cNvSpPr>
          <p:nvPr/>
        </p:nvSpPr>
        <p:spPr bwMode="auto">
          <a:xfrm>
            <a:off x="1484313" y="5821363"/>
            <a:ext cx="304800" cy="0"/>
          </a:xfrm>
          <a:prstGeom prst="line">
            <a:avLst/>
          </a:prstGeom>
          <a:noFill/>
          <a:ln w="76200">
            <a:solidFill>
              <a:srgbClr val="F5B60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6" name="Line 18"/>
          <p:cNvSpPr>
            <a:spLocks noChangeShapeType="1"/>
          </p:cNvSpPr>
          <p:nvPr/>
        </p:nvSpPr>
        <p:spPr bwMode="auto">
          <a:xfrm>
            <a:off x="3236913" y="3535363"/>
            <a:ext cx="304800" cy="0"/>
          </a:xfrm>
          <a:prstGeom prst="line">
            <a:avLst/>
          </a:prstGeom>
          <a:noFill/>
          <a:ln w="76200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7" name="Line 19"/>
          <p:cNvSpPr>
            <a:spLocks noChangeShapeType="1"/>
          </p:cNvSpPr>
          <p:nvPr/>
        </p:nvSpPr>
        <p:spPr bwMode="auto">
          <a:xfrm>
            <a:off x="2170113" y="6049963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8" name="Line 20"/>
          <p:cNvSpPr>
            <a:spLocks noChangeShapeType="1"/>
          </p:cNvSpPr>
          <p:nvPr/>
        </p:nvSpPr>
        <p:spPr bwMode="auto">
          <a:xfrm flipH="1">
            <a:off x="1789113" y="4144963"/>
            <a:ext cx="1295400" cy="12954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69" name="Line 21"/>
          <p:cNvSpPr>
            <a:spLocks noChangeShapeType="1"/>
          </p:cNvSpPr>
          <p:nvPr/>
        </p:nvSpPr>
        <p:spPr bwMode="auto">
          <a:xfrm flipH="1" flipV="1">
            <a:off x="1331913" y="4754563"/>
            <a:ext cx="2286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0" name="Line 22"/>
          <p:cNvSpPr>
            <a:spLocks noChangeShapeType="1"/>
          </p:cNvSpPr>
          <p:nvPr/>
        </p:nvSpPr>
        <p:spPr bwMode="auto">
          <a:xfrm flipV="1">
            <a:off x="1789113" y="3763963"/>
            <a:ext cx="1143000" cy="304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1" name="Line 23"/>
          <p:cNvSpPr>
            <a:spLocks noChangeShapeType="1"/>
          </p:cNvSpPr>
          <p:nvPr/>
        </p:nvSpPr>
        <p:spPr bwMode="auto">
          <a:xfrm>
            <a:off x="1712913" y="4449763"/>
            <a:ext cx="26670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2" name="Line 24"/>
          <p:cNvSpPr>
            <a:spLocks noChangeShapeType="1"/>
          </p:cNvSpPr>
          <p:nvPr/>
        </p:nvSpPr>
        <p:spPr bwMode="auto">
          <a:xfrm flipH="1" flipV="1">
            <a:off x="3770313" y="3535363"/>
            <a:ext cx="68580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3" name="Line 25"/>
          <p:cNvSpPr>
            <a:spLocks noChangeShapeType="1"/>
          </p:cNvSpPr>
          <p:nvPr/>
        </p:nvSpPr>
        <p:spPr bwMode="auto">
          <a:xfrm flipH="1" flipV="1">
            <a:off x="3389313" y="4144963"/>
            <a:ext cx="685800" cy="1447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4" name="Line 26"/>
          <p:cNvSpPr>
            <a:spLocks noChangeShapeType="1"/>
          </p:cNvSpPr>
          <p:nvPr/>
        </p:nvSpPr>
        <p:spPr bwMode="auto">
          <a:xfrm flipV="1">
            <a:off x="4303713" y="4983163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5" name="Line 27"/>
          <p:cNvSpPr>
            <a:spLocks noChangeShapeType="1"/>
          </p:cNvSpPr>
          <p:nvPr/>
        </p:nvSpPr>
        <p:spPr bwMode="auto">
          <a:xfrm flipH="1" flipV="1">
            <a:off x="1789113" y="4678363"/>
            <a:ext cx="1981200" cy="12192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76" name="Text Box 28"/>
          <p:cNvSpPr txBox="1">
            <a:spLocks noChangeArrowheads="1"/>
          </p:cNvSpPr>
          <p:nvPr/>
        </p:nvSpPr>
        <p:spPr bwMode="auto">
          <a:xfrm>
            <a:off x="2124075" y="6237288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F66CC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7" name="Text Box 29"/>
          <p:cNvSpPr txBox="1">
            <a:spLocks noChangeArrowheads="1"/>
          </p:cNvSpPr>
          <p:nvPr/>
        </p:nvSpPr>
        <p:spPr bwMode="auto">
          <a:xfrm>
            <a:off x="4643438" y="6165850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009900"/>
                </a:solidFill>
                <a:latin typeface="Tahoma" pitchFamily="34" charset="0"/>
              </a:rPr>
              <a:t>w=1</a:t>
            </a:r>
          </a:p>
        </p:txBody>
      </p:sp>
      <p:sp>
        <p:nvSpPr>
          <p:cNvPr id="616478" name="Text Box 30"/>
          <p:cNvSpPr txBox="1">
            <a:spLocks noChangeArrowheads="1"/>
          </p:cNvSpPr>
          <p:nvPr/>
        </p:nvSpPr>
        <p:spPr bwMode="auto">
          <a:xfrm>
            <a:off x="4859338" y="501332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folHlink"/>
                </a:solidFill>
                <a:latin typeface="Tahoma" pitchFamily="34" charset="0"/>
              </a:rPr>
              <a:t>w=2</a:t>
            </a:r>
          </a:p>
        </p:txBody>
      </p:sp>
      <p:sp>
        <p:nvSpPr>
          <p:cNvPr id="616479" name="Text Box 31"/>
          <p:cNvSpPr txBox="1">
            <a:spLocks noChangeArrowheads="1"/>
          </p:cNvSpPr>
          <p:nvPr/>
        </p:nvSpPr>
        <p:spPr bwMode="auto">
          <a:xfrm>
            <a:off x="3779838" y="2924175"/>
            <a:ext cx="7794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chemeClr val="hlink"/>
                </a:solidFill>
                <a:latin typeface="Tahoma" pitchFamily="34" charset="0"/>
              </a:rPr>
              <a:t>w=3</a:t>
            </a:r>
          </a:p>
        </p:txBody>
      </p:sp>
      <p:sp>
        <p:nvSpPr>
          <p:cNvPr id="616480" name="Text Box 32"/>
          <p:cNvSpPr txBox="1">
            <a:spLocks noChangeArrowheads="1"/>
          </p:cNvSpPr>
          <p:nvPr/>
        </p:nvSpPr>
        <p:spPr bwMode="auto">
          <a:xfrm>
            <a:off x="1403350" y="32131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000" b="1">
                <a:solidFill>
                  <a:srgbClr val="F5B603"/>
                </a:solidFill>
                <a:latin typeface="Tahoma" pitchFamily="34" charset="0"/>
              </a:rPr>
              <a:t>w=2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Distance between LAR vectors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Rank distance: how close are the </a:t>
            </a:r>
            <a:r>
              <a:rPr lang="en-US">
                <a:solidFill>
                  <a:srgbClr val="FF3300"/>
                </a:solidFill>
              </a:rPr>
              <a:t>ordinal</a:t>
            </a:r>
            <a:r>
              <a:rPr lang="en-US"/>
              <a:t> </a:t>
            </a:r>
            <a:r>
              <a:rPr lang="en-US">
                <a:solidFill>
                  <a:srgbClr val="FF3300"/>
                </a:solidFill>
              </a:rPr>
              <a:t>rankings</a:t>
            </a:r>
            <a:r>
              <a:rPr lang="en-US"/>
              <a:t> induced by the vectors </a:t>
            </a:r>
            <a:r>
              <a:rPr lang="en-US">
                <a:solidFill>
                  <a:srgbClr val="3399FF"/>
                </a:solidFill>
              </a:rPr>
              <a:t>w</a:t>
            </a:r>
            <a:r>
              <a:rPr lang="en-US" baseline="-25000">
                <a:solidFill>
                  <a:srgbClr val="3399FF"/>
                </a:solidFill>
              </a:rPr>
              <a:t>1</a:t>
            </a:r>
            <a:r>
              <a:rPr lang="en-US">
                <a:solidFill>
                  <a:srgbClr val="3399FF"/>
                </a:solidFill>
              </a:rPr>
              <a:t>, w</a:t>
            </a:r>
            <a:r>
              <a:rPr lang="en-US" baseline="-25000">
                <a:solidFill>
                  <a:srgbClr val="3399FF"/>
                </a:solidFill>
              </a:rPr>
              <a:t>2</a:t>
            </a:r>
            <a:r>
              <a:rPr lang="en-US"/>
              <a:t>?</a:t>
            </a:r>
          </a:p>
          <a:p>
            <a:pPr lvl="1"/>
            <a:r>
              <a:rPr lang="en-US"/>
              <a:t>Kendal’s </a:t>
            </a:r>
            <a:r>
              <a:rPr lang="el-GR">
                <a:cs typeface="Tahoma" pitchFamily="34" charset="0"/>
              </a:rPr>
              <a:t>τ</a:t>
            </a:r>
            <a:r>
              <a:rPr lang="en-US">
                <a:cs typeface="Tahoma" pitchFamily="34" charset="0"/>
              </a:rPr>
              <a:t> distance</a:t>
            </a:r>
            <a:endParaRPr lang="el-GR">
              <a:cs typeface="Tahoma" pitchFamily="34" charset="0"/>
            </a:endParaRPr>
          </a:p>
        </p:txBody>
      </p:sp>
      <p:graphicFrame>
        <p:nvGraphicFramePr>
          <p:cNvPr id="445444" name="Object 4"/>
          <p:cNvGraphicFramePr>
            <a:graphicFrameLocks noChangeAspect="1"/>
          </p:cNvGraphicFramePr>
          <p:nvPr/>
        </p:nvGraphicFramePr>
        <p:xfrm>
          <a:off x="1258888" y="3800475"/>
          <a:ext cx="6550025" cy="923925"/>
        </p:xfrm>
        <a:graphic>
          <a:graphicData uri="http://schemas.openxmlformats.org/presentationml/2006/ole">
            <p:oleObj spid="_x0000_s212994" name="Equation" r:id="rId4" imgW="29588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PageRank algorithm [BP98]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881563" cy="4525963"/>
          </a:xfrm>
        </p:spPr>
        <p:txBody>
          <a:bodyPr/>
          <a:lstStyle/>
          <a:p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 should be pointed by </a:t>
            </a:r>
            <a:r>
              <a:rPr lang="en-US" sz="2400">
                <a:solidFill>
                  <a:srgbClr val="009900"/>
                </a:solidFill>
              </a:rPr>
              <a:t>good</a:t>
            </a:r>
            <a:r>
              <a:rPr lang="en-US" sz="2400"/>
              <a:t> authorities</a:t>
            </a:r>
          </a:p>
          <a:p>
            <a:r>
              <a:rPr lang="en-US" sz="2400"/>
              <a:t>Random walk on the web graph</a:t>
            </a:r>
          </a:p>
          <a:p>
            <a:pPr lvl="1"/>
            <a:r>
              <a:rPr lang="en-US" sz="2000"/>
              <a:t>pick a page at random</a:t>
            </a:r>
          </a:p>
          <a:p>
            <a:pPr lvl="1"/>
            <a:r>
              <a:rPr lang="en-US" sz="2000">
                <a:cs typeface="Times New Roman" pitchFamily="18" charset="0"/>
              </a:rPr>
              <a:t>with probability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l-GR" sz="20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cs typeface="Times New Roman" pitchFamily="18" charset="0"/>
              </a:rPr>
              <a:t>jump to a random page</a:t>
            </a:r>
          </a:p>
          <a:p>
            <a:pPr lvl="1"/>
            <a:r>
              <a:rPr lang="en-US" sz="2000"/>
              <a:t>with probability </a:t>
            </a:r>
            <a:r>
              <a:rPr lang="el-GR" sz="2000">
                <a:latin typeface="Tahoma" pitchFamily="34" charset="0"/>
                <a:cs typeface="Times New Roman" pitchFamily="18" charset="0"/>
              </a:rPr>
              <a:t>α</a:t>
            </a:r>
            <a:r>
              <a:rPr lang="en-US" sz="2000"/>
              <a:t> </a:t>
            </a:r>
            <a:r>
              <a:rPr lang="en-US" sz="2000">
                <a:cs typeface="Times New Roman" pitchFamily="18" charset="0"/>
              </a:rPr>
              <a:t>follow a random outgoing link</a:t>
            </a:r>
          </a:p>
          <a:p>
            <a:r>
              <a:rPr lang="en-US" sz="2400">
                <a:cs typeface="Times New Roman" pitchFamily="18" charset="0"/>
              </a:rPr>
              <a:t>Rank according to the stationary distribution</a:t>
            </a:r>
          </a:p>
          <a:p>
            <a:r>
              <a:rPr lang="en-US" sz="2400">
                <a:cs typeface="Times New Roman" pitchFamily="18" charset="0"/>
              </a:rPr>
              <a:t> </a:t>
            </a:r>
            <a:endParaRPr lang="el-GR" sz="2400">
              <a:cs typeface="Times New Roman" pitchFamily="18" charset="0"/>
            </a:endParaRPr>
          </a:p>
          <a:p>
            <a:pPr lvl="1"/>
            <a:endParaRPr lang="en-US" sz="200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76913" y="1557338"/>
            <a:ext cx="2755900" cy="2519362"/>
            <a:chOff x="3004" y="981"/>
            <a:chExt cx="2688" cy="2256"/>
          </a:xfrm>
        </p:grpSpPr>
        <p:sp>
          <p:nvSpPr>
            <p:cNvPr id="4321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21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21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2156" name="Text Box 28"/>
          <p:cNvSpPr txBox="1">
            <a:spLocks noChangeArrowheads="1"/>
          </p:cNvSpPr>
          <p:nvPr/>
        </p:nvSpPr>
        <p:spPr bwMode="auto">
          <a:xfrm>
            <a:off x="6084888" y="4292600"/>
            <a:ext cx="25669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00"/>
                </a:solidFill>
                <a:latin typeface="Tahoma" pitchFamily="34" charset="0"/>
              </a:rPr>
              <a:t>Red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F33CC"/>
                </a:solidFill>
                <a:latin typeface="Tahoma" pitchFamily="34" charset="0"/>
              </a:rPr>
              <a:t>Purple Page</a:t>
            </a: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 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F5B603"/>
                </a:solidFill>
                <a:latin typeface="Tahoma" pitchFamily="34" charset="0"/>
              </a:rPr>
              <a:t>Yellow Page</a:t>
            </a: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3366FF"/>
                </a:solidFill>
                <a:latin typeface="Tahoma" pitchFamily="34" charset="0"/>
              </a:rPr>
              <a:t>Blue Page</a:t>
            </a:r>
            <a:endParaRPr kumimoji="1" lang="en-US" sz="2400" b="1">
              <a:solidFill>
                <a:srgbClr val="FF33CC"/>
              </a:solidFill>
              <a:latin typeface="Tahoma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FontTx/>
              <a:buAutoNum type="arabicPeriod"/>
            </a:pPr>
            <a:r>
              <a:rPr kumimoji="1" lang="en-US" sz="2400" b="1">
                <a:solidFill>
                  <a:srgbClr val="009900"/>
                </a:solidFill>
                <a:latin typeface="Tahoma" pitchFamily="34" charset="0"/>
              </a:rPr>
              <a:t>Green Page</a:t>
            </a:r>
          </a:p>
        </p:txBody>
      </p:sp>
      <p:graphicFrame>
        <p:nvGraphicFramePr>
          <p:cNvPr id="432157" name="Object 29"/>
          <p:cNvGraphicFramePr>
            <a:graphicFrameLocks noChangeAspect="1"/>
          </p:cNvGraphicFramePr>
          <p:nvPr/>
        </p:nvGraphicFramePr>
        <p:xfrm>
          <a:off x="1331913" y="5516563"/>
          <a:ext cx="3455987" cy="796925"/>
        </p:xfrm>
        <a:graphic>
          <a:graphicData uri="http://schemas.openxmlformats.org/presentationml/2006/ole">
            <p:oleObj spid="_x0000_s1026" name="Equation" r:id="rId4" imgW="193032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Markov chains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 Markov chain describes a discrete time stochastic process over a set of states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 according to a transition probability matrix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000">
                <a:solidFill>
                  <a:srgbClr val="0066FF"/>
                </a:solidFill>
              </a:rPr>
              <a:t>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/>
              <a:t> = probability of moving to state </a:t>
            </a:r>
            <a:r>
              <a:rPr lang="en-US" sz="2000">
                <a:solidFill>
                  <a:srgbClr val="0066FF"/>
                </a:solidFill>
              </a:rPr>
              <a:t>j</a:t>
            </a:r>
            <a:r>
              <a:rPr lang="en-US" sz="2000"/>
              <a:t> when at state </a:t>
            </a:r>
            <a:r>
              <a:rPr lang="en-US" sz="2000">
                <a:solidFill>
                  <a:srgbClr val="0066FF"/>
                </a:solidFill>
              </a:rPr>
              <a:t>i</a:t>
            </a:r>
          </a:p>
          <a:p>
            <a:pPr lvl="2">
              <a:lnSpc>
                <a:spcPct val="90000"/>
              </a:lnSpc>
            </a:pPr>
            <a:r>
              <a:rPr lang="en-US" sz="1800">
                <a:solidFill>
                  <a:srgbClr val="0066FF"/>
                </a:solidFill>
              </a:rPr>
              <a:t>∑</a:t>
            </a:r>
            <a:r>
              <a:rPr lang="en-US" sz="1800" baseline="-25000">
                <a:solidFill>
                  <a:srgbClr val="0066FF"/>
                </a:solidFill>
              </a:rPr>
              <a:t>j</a:t>
            </a:r>
            <a:r>
              <a:rPr lang="en-US" sz="1800">
                <a:solidFill>
                  <a:srgbClr val="0066FF"/>
                </a:solidFill>
              </a:rPr>
              <a:t>P</a:t>
            </a:r>
            <a:r>
              <a:rPr lang="en-US" sz="1800" baseline="-25000">
                <a:solidFill>
                  <a:srgbClr val="0066FF"/>
                </a:solidFill>
              </a:rPr>
              <a:t>ij</a:t>
            </a:r>
            <a:r>
              <a:rPr lang="en-US" sz="1800">
                <a:solidFill>
                  <a:srgbClr val="0066FF"/>
                </a:solidFill>
              </a:rPr>
              <a:t> = 1</a:t>
            </a:r>
            <a:r>
              <a:rPr lang="en-US" sz="1800"/>
              <a:t> (</a:t>
            </a:r>
            <a:r>
              <a:rPr lang="en-US" sz="1800">
                <a:solidFill>
                  <a:srgbClr val="FF6600"/>
                </a:solidFill>
              </a:rPr>
              <a:t>stochastic matrix</a:t>
            </a:r>
            <a:r>
              <a:rPr lang="en-US" sz="1800"/>
              <a:t>)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rgbClr val="FF6600"/>
                </a:solidFill>
              </a:rPr>
              <a:t>Memorylessness property</a:t>
            </a:r>
            <a:r>
              <a:rPr lang="en-US" sz="2400"/>
              <a:t>: The next state of the chain depends only at the current state and not on the past of the process (first order MC)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higher order MCs are also possible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2670175" y="2300288"/>
            <a:ext cx="20701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S = {s</a:t>
            </a:r>
            <a:r>
              <a:rPr lang="en-US" sz="2000" baseline="-25000">
                <a:solidFill>
                  <a:srgbClr val="0066FF"/>
                </a:solidFill>
              </a:rPr>
              <a:t>1</a:t>
            </a:r>
            <a:r>
              <a:rPr lang="en-US" sz="2000">
                <a:solidFill>
                  <a:srgbClr val="0066FF"/>
                </a:solidFill>
              </a:rPr>
              <a:t>, s</a:t>
            </a:r>
            <a:r>
              <a:rPr lang="en-US" sz="2000" baseline="-25000">
                <a:solidFill>
                  <a:srgbClr val="0066FF"/>
                </a:solidFill>
              </a:rPr>
              <a:t>2</a:t>
            </a:r>
            <a:r>
              <a:rPr lang="en-US" sz="2000">
                <a:solidFill>
                  <a:srgbClr val="0066FF"/>
                </a:solidFill>
              </a:rPr>
              <a:t>, … s</a:t>
            </a:r>
            <a:r>
              <a:rPr lang="en-US" sz="2000" baseline="-25000">
                <a:solidFill>
                  <a:srgbClr val="0066FF"/>
                </a:solidFill>
              </a:rPr>
              <a:t>n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  <p:sp>
        <p:nvSpPr>
          <p:cNvPr id="504837" name="Text Box 5"/>
          <p:cNvSpPr txBox="1">
            <a:spLocks noChangeArrowheads="1"/>
          </p:cNvSpPr>
          <p:nvPr/>
        </p:nvSpPr>
        <p:spPr bwMode="auto">
          <a:xfrm>
            <a:off x="2968625" y="3108325"/>
            <a:ext cx="105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FF"/>
                </a:solidFill>
              </a:rPr>
              <a:t>P = {P</a:t>
            </a:r>
            <a:r>
              <a:rPr lang="en-US" sz="2000" baseline="-25000">
                <a:solidFill>
                  <a:srgbClr val="0066FF"/>
                </a:solidFill>
              </a:rPr>
              <a:t>ij</a:t>
            </a:r>
            <a:r>
              <a:rPr lang="en-US" sz="2000">
                <a:solidFill>
                  <a:srgbClr val="0066FF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Random walks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Random walks on graphs correspond to Markov Chains</a:t>
            </a:r>
          </a:p>
          <a:p>
            <a:pPr lvl="1"/>
            <a:r>
              <a:rPr lang="en-US"/>
              <a:t>The set of states </a:t>
            </a:r>
            <a:r>
              <a:rPr lang="en-US">
                <a:solidFill>
                  <a:srgbClr val="0066FF"/>
                </a:solidFill>
              </a:rPr>
              <a:t>S</a:t>
            </a:r>
            <a:r>
              <a:rPr lang="en-US"/>
              <a:t> is the set of nodes of the graph </a:t>
            </a:r>
            <a:r>
              <a:rPr lang="en-US">
                <a:solidFill>
                  <a:srgbClr val="0066FF"/>
                </a:solidFill>
              </a:rPr>
              <a:t>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9900"/>
                </a:solidFill>
              </a:rPr>
              <a:t>transition probability matrix</a:t>
            </a:r>
            <a:r>
              <a:rPr lang="en-US"/>
              <a:t> is the probability that we follow an edge from one node to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924" name="Rectangle 44"/>
          <p:cNvSpPr>
            <a:spLocks noChangeArrowheads="1"/>
          </p:cNvSpPr>
          <p:nvPr/>
        </p:nvSpPr>
        <p:spPr bwMode="auto">
          <a:xfrm>
            <a:off x="1503363" y="3640138"/>
            <a:ext cx="2039937" cy="290512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1" name="Rectangle 41"/>
          <p:cNvSpPr>
            <a:spLocks noChangeArrowheads="1"/>
          </p:cNvSpPr>
          <p:nvPr/>
        </p:nvSpPr>
        <p:spPr bwMode="auto">
          <a:xfrm>
            <a:off x="1511300" y="2760663"/>
            <a:ext cx="2058988" cy="32543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20" name="Rectangle 40"/>
          <p:cNvSpPr>
            <a:spLocks noChangeArrowheads="1"/>
          </p:cNvSpPr>
          <p:nvPr/>
        </p:nvSpPr>
        <p:spPr bwMode="auto">
          <a:xfrm>
            <a:off x="1512888" y="2330450"/>
            <a:ext cx="2030412" cy="33337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919" name="Rectangle 39"/>
          <p:cNvSpPr>
            <a:spLocks noChangeArrowheads="1"/>
          </p:cNvSpPr>
          <p:nvPr/>
        </p:nvSpPr>
        <p:spPr bwMode="auto">
          <a:xfrm>
            <a:off x="1520825" y="1916113"/>
            <a:ext cx="2022475" cy="307975"/>
          </a:xfrm>
          <a:prstGeom prst="rect">
            <a:avLst/>
          </a:prstGeom>
          <a:solidFill>
            <a:srgbClr val="F0C61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6885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6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7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8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89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6890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1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2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3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4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5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6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7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8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899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0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1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2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3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4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5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6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6907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6910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6911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6912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6913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6914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graphicFrame>
        <p:nvGraphicFramePr>
          <p:cNvPr id="506918" name="Object 38"/>
          <p:cNvGraphicFramePr>
            <a:graphicFrameLocks noChangeAspect="1"/>
          </p:cNvGraphicFramePr>
          <p:nvPr/>
        </p:nvGraphicFramePr>
        <p:xfrm>
          <a:off x="955675" y="4275138"/>
          <a:ext cx="3502025" cy="2159000"/>
        </p:xfrm>
        <a:graphic>
          <a:graphicData uri="http://schemas.openxmlformats.org/presentationml/2006/ole">
            <p:oleObj spid="_x0000_s2050" name="Equation" r:id="rId4" imgW="1854000" imgH="1143000" progId="Equation.3">
              <p:embed/>
            </p:oleObj>
          </a:graphicData>
        </a:graphic>
      </p:graphicFrame>
      <p:graphicFrame>
        <p:nvGraphicFramePr>
          <p:cNvPr id="506908" name="Object 28"/>
          <p:cNvGraphicFramePr>
            <a:graphicFrameLocks noChangeAspect="1"/>
          </p:cNvGraphicFramePr>
          <p:nvPr/>
        </p:nvGraphicFramePr>
        <p:xfrm>
          <a:off x="974725" y="1863725"/>
          <a:ext cx="2662238" cy="2159000"/>
        </p:xfrm>
        <a:graphic>
          <a:graphicData uri="http://schemas.openxmlformats.org/presentationml/2006/ole">
            <p:oleObj spid="_x0000_s2051" name="Equation" r:id="rId5" imgW="1409400" imgH="1143000" progId="Equation.3">
              <p:embed/>
            </p:oleObj>
          </a:graphicData>
        </a:graphic>
      </p:graphicFrame>
      <p:sp>
        <p:nvSpPr>
          <p:cNvPr id="506923" name="Rectangle 43"/>
          <p:cNvSpPr>
            <a:spLocks noChangeArrowheads="1"/>
          </p:cNvSpPr>
          <p:nvPr/>
        </p:nvSpPr>
        <p:spPr bwMode="auto">
          <a:xfrm>
            <a:off x="1520825" y="3209925"/>
            <a:ext cx="2032000" cy="288925"/>
          </a:xfrm>
          <a:prstGeom prst="rect">
            <a:avLst/>
          </a:prstGeom>
          <a:solidFill>
            <a:srgbClr val="008000">
              <a:alpha val="66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probability vector</a:t>
            </a:r>
          </a:p>
        </p:txBody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vector </a:t>
            </a:r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>
                <a:solidFill>
                  <a:srgbClr val="0066FF"/>
                </a:solidFill>
              </a:rPr>
              <a:t> = (q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1</a:t>
            </a:r>
            <a:r>
              <a:rPr lang="en-US">
                <a:solidFill>
                  <a:srgbClr val="0066FF"/>
                </a:solidFill>
              </a:rPr>
              <a:t>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2</a:t>
            </a:r>
            <a:r>
              <a:rPr lang="en-US">
                <a:solidFill>
                  <a:srgbClr val="0066FF"/>
                </a:solidFill>
              </a:rPr>
              <a:t>, … ,q</a:t>
            </a:r>
            <a:r>
              <a:rPr lang="en-US" baseline="30000">
                <a:solidFill>
                  <a:srgbClr val="0066FF"/>
                </a:solidFill>
              </a:rPr>
              <a:t>t</a:t>
            </a:r>
            <a:r>
              <a:rPr lang="en-US" baseline="-25000">
                <a:solidFill>
                  <a:srgbClr val="0066FF"/>
                </a:solidFill>
              </a:rPr>
              <a:t>n</a:t>
            </a:r>
            <a:r>
              <a:rPr lang="en-US">
                <a:solidFill>
                  <a:srgbClr val="0066FF"/>
                </a:solidFill>
              </a:rPr>
              <a:t>)</a:t>
            </a:r>
            <a:r>
              <a:rPr lang="en-US"/>
              <a:t> that stores the probability of being at state </a:t>
            </a:r>
            <a:r>
              <a:rPr lang="en-US">
                <a:solidFill>
                  <a:srgbClr val="0066FF"/>
                </a:solidFill>
              </a:rPr>
              <a:t>i</a:t>
            </a:r>
            <a:r>
              <a:rPr lang="en-US"/>
              <a:t> at time </a:t>
            </a:r>
            <a:r>
              <a:rPr lang="en-US">
                <a:solidFill>
                  <a:srgbClr val="0066FF"/>
                </a:solidFill>
              </a:rPr>
              <a:t>t</a:t>
            </a:r>
          </a:p>
          <a:p>
            <a:pPr lvl="1"/>
            <a:r>
              <a:rPr lang="en-US">
                <a:solidFill>
                  <a:srgbClr val="0066FF"/>
                </a:solidFill>
              </a:rPr>
              <a:t>q</a:t>
            </a:r>
            <a:r>
              <a:rPr lang="en-US" baseline="30000">
                <a:solidFill>
                  <a:srgbClr val="0066FF"/>
                </a:solidFill>
              </a:rPr>
              <a:t>0</a:t>
            </a:r>
            <a:r>
              <a:rPr lang="en-US" baseline="-25000">
                <a:solidFill>
                  <a:srgbClr val="0066FF"/>
                </a:solidFill>
              </a:rPr>
              <a:t>i</a:t>
            </a:r>
            <a:r>
              <a:rPr lang="en-US" b="1" baseline="30000"/>
              <a:t> = </a:t>
            </a:r>
            <a:r>
              <a:rPr lang="en-US"/>
              <a:t>the probability of starting from state i</a:t>
            </a:r>
            <a:endParaRPr lang="en-US" b="1"/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3038475" y="3673475"/>
            <a:ext cx="18684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q</a:t>
            </a:r>
            <a:r>
              <a:rPr lang="en-US" sz="3200" baseline="30000">
                <a:solidFill>
                  <a:srgbClr val="0066FF"/>
                </a:solidFill>
              </a:rPr>
              <a:t>t</a:t>
            </a:r>
            <a:r>
              <a:rPr lang="en-US" sz="3200">
                <a:solidFill>
                  <a:srgbClr val="0066FF"/>
                </a:solidFill>
              </a:rPr>
              <a:t> = q</a:t>
            </a:r>
            <a:r>
              <a:rPr lang="en-US" sz="3200" baseline="30000">
                <a:solidFill>
                  <a:srgbClr val="0066FF"/>
                </a:solidFill>
              </a:rPr>
              <a:t>t-1</a:t>
            </a:r>
            <a:r>
              <a:rPr lang="en-US" sz="3200">
                <a:solidFill>
                  <a:srgbClr val="0066FF"/>
                </a:solidFill>
              </a:rPr>
              <a:t> 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984750" y="1890713"/>
            <a:ext cx="3556000" cy="3090862"/>
            <a:chOff x="3004" y="981"/>
            <a:chExt cx="2688" cy="2256"/>
          </a:xfrm>
        </p:grpSpPr>
        <p:sp>
          <p:nvSpPr>
            <p:cNvPr id="508933" name="Rectangle 5"/>
            <p:cNvSpPr>
              <a:spLocks noChangeArrowheads="1"/>
            </p:cNvSpPr>
            <p:nvPr/>
          </p:nvSpPr>
          <p:spPr bwMode="auto">
            <a:xfrm>
              <a:off x="3004" y="13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4" name="Rectangle 6"/>
            <p:cNvSpPr>
              <a:spLocks noChangeArrowheads="1"/>
            </p:cNvSpPr>
            <p:nvPr/>
          </p:nvSpPr>
          <p:spPr bwMode="auto">
            <a:xfrm>
              <a:off x="3244" y="2517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5" name="Rectangle 7"/>
            <p:cNvSpPr>
              <a:spLocks noChangeArrowheads="1"/>
            </p:cNvSpPr>
            <p:nvPr/>
          </p:nvSpPr>
          <p:spPr bwMode="auto">
            <a:xfrm>
              <a:off x="4828" y="2613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6" name="Rectangle 8"/>
            <p:cNvSpPr>
              <a:spLocks noChangeArrowheads="1"/>
            </p:cNvSpPr>
            <p:nvPr/>
          </p:nvSpPr>
          <p:spPr bwMode="auto">
            <a:xfrm>
              <a:off x="5260" y="1509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7" name="Rectangle 9"/>
            <p:cNvSpPr>
              <a:spLocks noChangeArrowheads="1"/>
            </p:cNvSpPr>
            <p:nvPr/>
          </p:nvSpPr>
          <p:spPr bwMode="auto">
            <a:xfrm>
              <a:off x="4300" y="981"/>
              <a:ext cx="432" cy="624"/>
            </a:xfrm>
            <a:prstGeom prst="rect">
              <a:avLst/>
            </a:prstGeom>
            <a:solidFill>
              <a:srgbClr val="FFFFFF"/>
            </a:solidFill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8938" name="Line 10"/>
            <p:cNvSpPr>
              <a:spLocks noChangeShapeType="1"/>
            </p:cNvSpPr>
            <p:nvPr/>
          </p:nvSpPr>
          <p:spPr bwMode="auto">
            <a:xfrm>
              <a:off x="3148" y="1845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39" name="Line 11"/>
            <p:cNvSpPr>
              <a:spLocks noChangeShapeType="1"/>
            </p:cNvSpPr>
            <p:nvPr/>
          </p:nvSpPr>
          <p:spPr bwMode="auto">
            <a:xfrm>
              <a:off x="3100" y="160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0" name="Line 12"/>
            <p:cNvSpPr>
              <a:spLocks noChangeShapeType="1"/>
            </p:cNvSpPr>
            <p:nvPr/>
          </p:nvSpPr>
          <p:spPr bwMode="auto">
            <a:xfrm>
              <a:off x="4924" y="2901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1" name="Line 13"/>
            <p:cNvSpPr>
              <a:spLocks noChangeShapeType="1"/>
            </p:cNvSpPr>
            <p:nvPr/>
          </p:nvSpPr>
          <p:spPr bwMode="auto">
            <a:xfrm>
              <a:off x="4924" y="2757"/>
              <a:ext cx="192" cy="1"/>
            </a:xfrm>
            <a:prstGeom prst="line">
              <a:avLst/>
            </a:prstGeom>
            <a:noFill/>
            <a:ln w="76200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2" name="Line 14"/>
            <p:cNvSpPr>
              <a:spLocks noChangeShapeType="1"/>
            </p:cNvSpPr>
            <p:nvPr/>
          </p:nvSpPr>
          <p:spPr bwMode="auto">
            <a:xfrm>
              <a:off x="5356" y="1701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3" name="Line 15"/>
            <p:cNvSpPr>
              <a:spLocks noChangeShapeType="1"/>
            </p:cNvSpPr>
            <p:nvPr/>
          </p:nvSpPr>
          <p:spPr bwMode="auto">
            <a:xfrm>
              <a:off x="4972" y="3045"/>
              <a:ext cx="192" cy="1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4" name="Line 16"/>
            <p:cNvSpPr>
              <a:spLocks noChangeShapeType="1"/>
            </p:cNvSpPr>
            <p:nvPr/>
          </p:nvSpPr>
          <p:spPr bwMode="auto">
            <a:xfrm>
              <a:off x="3340" y="2901"/>
              <a:ext cx="192" cy="1"/>
            </a:xfrm>
            <a:prstGeom prst="line">
              <a:avLst/>
            </a:prstGeom>
            <a:noFill/>
            <a:ln w="762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5" name="Line 17"/>
            <p:cNvSpPr>
              <a:spLocks noChangeShapeType="1"/>
            </p:cNvSpPr>
            <p:nvPr/>
          </p:nvSpPr>
          <p:spPr bwMode="auto">
            <a:xfrm>
              <a:off x="3340" y="2709"/>
              <a:ext cx="192" cy="1"/>
            </a:xfrm>
            <a:prstGeom prst="line">
              <a:avLst/>
            </a:prstGeom>
            <a:noFill/>
            <a:ln w="76200">
              <a:solidFill>
                <a:srgbClr val="F5B603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6" name="Line 18"/>
            <p:cNvSpPr>
              <a:spLocks noChangeShapeType="1"/>
            </p:cNvSpPr>
            <p:nvPr/>
          </p:nvSpPr>
          <p:spPr bwMode="auto">
            <a:xfrm>
              <a:off x="4444" y="1269"/>
              <a:ext cx="192" cy="1"/>
            </a:xfrm>
            <a:prstGeom prst="line">
              <a:avLst/>
            </a:prstGeom>
            <a:noFill/>
            <a:ln w="76200">
              <a:solidFill>
                <a:srgbClr val="FF33CC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7" name="Line 19"/>
            <p:cNvSpPr>
              <a:spLocks noChangeShapeType="1"/>
            </p:cNvSpPr>
            <p:nvPr/>
          </p:nvSpPr>
          <p:spPr bwMode="auto">
            <a:xfrm>
              <a:off x="3772" y="2853"/>
              <a:ext cx="96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8" name="Line 20"/>
            <p:cNvSpPr>
              <a:spLocks noChangeShapeType="1"/>
            </p:cNvSpPr>
            <p:nvPr/>
          </p:nvSpPr>
          <p:spPr bwMode="auto">
            <a:xfrm flipH="1">
              <a:off x="3532" y="1653"/>
              <a:ext cx="816" cy="8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49" name="Line 21"/>
            <p:cNvSpPr>
              <a:spLocks noChangeShapeType="1"/>
            </p:cNvSpPr>
            <p:nvPr/>
          </p:nvSpPr>
          <p:spPr bwMode="auto">
            <a:xfrm flipH="1" flipV="1">
              <a:off x="3244" y="2037"/>
              <a:ext cx="144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0" name="Line 22"/>
            <p:cNvSpPr>
              <a:spLocks noChangeShapeType="1"/>
            </p:cNvSpPr>
            <p:nvPr/>
          </p:nvSpPr>
          <p:spPr bwMode="auto">
            <a:xfrm flipV="1">
              <a:off x="3532" y="1413"/>
              <a:ext cx="72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1" name="Line 23"/>
            <p:cNvSpPr>
              <a:spLocks noChangeShapeType="1"/>
            </p:cNvSpPr>
            <p:nvPr/>
          </p:nvSpPr>
          <p:spPr bwMode="auto">
            <a:xfrm>
              <a:off x="3484" y="1845"/>
              <a:ext cx="1680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2" name="Line 24"/>
            <p:cNvSpPr>
              <a:spLocks noChangeShapeType="1"/>
            </p:cNvSpPr>
            <p:nvPr/>
          </p:nvSpPr>
          <p:spPr bwMode="auto">
            <a:xfrm flipH="1" flipV="1">
              <a:off x="4780" y="1269"/>
              <a:ext cx="432" cy="43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3" name="Line 25"/>
            <p:cNvSpPr>
              <a:spLocks noChangeShapeType="1"/>
            </p:cNvSpPr>
            <p:nvPr/>
          </p:nvSpPr>
          <p:spPr bwMode="auto">
            <a:xfrm flipH="1" flipV="1">
              <a:off x="4540" y="1653"/>
              <a:ext cx="432" cy="91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4" name="Line 26"/>
            <p:cNvSpPr>
              <a:spLocks noChangeShapeType="1"/>
            </p:cNvSpPr>
            <p:nvPr/>
          </p:nvSpPr>
          <p:spPr bwMode="auto">
            <a:xfrm flipV="1">
              <a:off x="5116" y="2181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8955" name="Line 27"/>
            <p:cNvSpPr>
              <a:spLocks noChangeShapeType="1"/>
            </p:cNvSpPr>
            <p:nvPr/>
          </p:nvSpPr>
          <p:spPr bwMode="auto">
            <a:xfrm flipH="1" flipV="1">
              <a:off x="3532" y="1989"/>
              <a:ext cx="1248" cy="7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08957" name="Object 29"/>
          <p:cNvGraphicFramePr>
            <a:graphicFrameLocks noChangeAspect="1"/>
          </p:cNvGraphicFramePr>
          <p:nvPr/>
        </p:nvGraphicFramePr>
        <p:xfrm>
          <a:off x="744538" y="1989138"/>
          <a:ext cx="3502025" cy="2159000"/>
        </p:xfrm>
        <a:graphic>
          <a:graphicData uri="http://schemas.openxmlformats.org/presentationml/2006/ole">
            <p:oleObj spid="_x0000_s3074" name="Equation" r:id="rId4" imgW="1854000" imgH="1143000" progId="Equation.3">
              <p:embed/>
            </p:oleObj>
          </a:graphicData>
        </a:graphic>
      </p:graphicFrame>
      <p:sp>
        <p:nvSpPr>
          <p:cNvPr id="508958" name="Text Box 30"/>
          <p:cNvSpPr txBox="1">
            <a:spLocks noChangeArrowheads="1"/>
          </p:cNvSpPr>
          <p:nvPr/>
        </p:nvSpPr>
        <p:spPr bwMode="auto">
          <a:xfrm>
            <a:off x="5095875" y="1795463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1</a:t>
            </a:r>
            <a:endParaRPr lang="en-US" sz="2400"/>
          </a:p>
        </p:txBody>
      </p:sp>
      <p:sp>
        <p:nvSpPr>
          <p:cNvPr id="508959" name="Text Box 31"/>
          <p:cNvSpPr txBox="1">
            <a:spLocks noChangeArrowheads="1"/>
          </p:cNvSpPr>
          <p:nvPr/>
        </p:nvSpPr>
        <p:spPr bwMode="auto">
          <a:xfrm>
            <a:off x="7332663" y="1631950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2</a:t>
            </a:r>
            <a:endParaRPr lang="en-US" sz="2400"/>
          </a:p>
        </p:txBody>
      </p:sp>
      <p:sp>
        <p:nvSpPr>
          <p:cNvPr id="508960" name="Text Box 32"/>
          <p:cNvSpPr txBox="1">
            <a:spLocks noChangeArrowheads="1"/>
          </p:cNvSpPr>
          <p:nvPr/>
        </p:nvSpPr>
        <p:spPr bwMode="auto">
          <a:xfrm>
            <a:off x="8577263" y="2752725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3</a:t>
            </a:r>
            <a:endParaRPr lang="en-US" sz="2400"/>
          </a:p>
        </p:txBody>
      </p:sp>
      <p:sp>
        <p:nvSpPr>
          <p:cNvPr id="508961" name="Text Box 33"/>
          <p:cNvSpPr txBox="1">
            <a:spLocks noChangeArrowheads="1"/>
          </p:cNvSpPr>
          <p:nvPr/>
        </p:nvSpPr>
        <p:spPr bwMode="auto">
          <a:xfrm>
            <a:off x="7437438" y="5068888"/>
            <a:ext cx="449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4</a:t>
            </a:r>
            <a:endParaRPr lang="en-US" sz="2400"/>
          </a:p>
        </p:txBody>
      </p:sp>
      <p:sp>
        <p:nvSpPr>
          <p:cNvPr id="508962" name="Text Box 34"/>
          <p:cNvSpPr txBox="1">
            <a:spLocks noChangeArrowheads="1"/>
          </p:cNvSpPr>
          <p:nvPr/>
        </p:nvSpPr>
        <p:spPr bwMode="auto">
          <a:xfrm>
            <a:off x="5454650" y="4949825"/>
            <a:ext cx="449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v</a:t>
            </a:r>
            <a:r>
              <a:rPr lang="en-US" sz="2400" baseline="-25000"/>
              <a:t>5</a:t>
            </a:r>
            <a:endParaRPr lang="en-US" sz="2400"/>
          </a:p>
        </p:txBody>
      </p:sp>
      <p:sp>
        <p:nvSpPr>
          <p:cNvPr id="508963" name="Text Box 35"/>
          <p:cNvSpPr txBox="1">
            <a:spLocks noChangeArrowheads="1"/>
          </p:cNvSpPr>
          <p:nvPr/>
        </p:nvSpPr>
        <p:spPr bwMode="auto">
          <a:xfrm>
            <a:off x="962025" y="4445000"/>
            <a:ext cx="2606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t+1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=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 baseline="-25000"/>
              <a:t> </a:t>
            </a:r>
            <a:r>
              <a:rPr lang="en-US" sz="2000"/>
              <a:t>+ 1/2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4" name="Text Box 36"/>
          <p:cNvSpPr txBox="1">
            <a:spLocks noChangeArrowheads="1"/>
          </p:cNvSpPr>
          <p:nvPr/>
        </p:nvSpPr>
        <p:spPr bwMode="auto">
          <a:xfrm>
            <a:off x="979488" y="4894263"/>
            <a:ext cx="3173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t+1</a:t>
            </a:r>
            <a:r>
              <a:rPr lang="en-US" sz="2000" baseline="-25000">
                <a:solidFill>
                  <a:srgbClr val="FF3300"/>
                </a:solidFill>
              </a:rPr>
              <a:t>2</a:t>
            </a:r>
            <a:r>
              <a:rPr lang="en-US" sz="2000"/>
              <a:t> 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</a:t>
            </a:r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 baseline="-25000"/>
              <a:t> </a:t>
            </a:r>
            <a:r>
              <a:rPr lang="en-US" sz="2000"/>
              <a:t>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5" name="Text Box 37"/>
          <p:cNvSpPr txBox="1">
            <a:spLocks noChangeArrowheads="1"/>
          </p:cNvSpPr>
          <p:nvPr/>
        </p:nvSpPr>
        <p:spPr bwMode="auto">
          <a:xfrm>
            <a:off x="977900" y="5386388"/>
            <a:ext cx="2630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33CC"/>
                </a:solidFill>
              </a:rPr>
              <a:t>q</a:t>
            </a:r>
            <a:r>
              <a:rPr lang="en-US" sz="2000" baseline="30000">
                <a:solidFill>
                  <a:srgbClr val="0033CC"/>
                </a:solidFill>
              </a:rPr>
              <a:t>t+1</a:t>
            </a:r>
            <a:r>
              <a:rPr lang="en-US" sz="2000" baseline="-25000">
                <a:solidFill>
                  <a:srgbClr val="0033CC"/>
                </a:solidFill>
              </a:rPr>
              <a:t>3</a:t>
            </a:r>
            <a:r>
              <a:rPr lang="en-US" sz="2000">
                <a:solidFill>
                  <a:srgbClr val="0033CC"/>
                </a:solidFill>
              </a:rPr>
              <a:t> </a:t>
            </a:r>
            <a:r>
              <a:rPr lang="en-US" sz="2000"/>
              <a:t>= 1/2 </a:t>
            </a:r>
            <a:r>
              <a:rPr lang="en-US" sz="2000">
                <a:solidFill>
                  <a:srgbClr val="F0C612"/>
                </a:solidFill>
              </a:rPr>
              <a:t>q</a:t>
            </a:r>
            <a:r>
              <a:rPr lang="en-US" sz="2000" baseline="30000">
                <a:solidFill>
                  <a:srgbClr val="F0C612"/>
                </a:solidFill>
              </a:rPr>
              <a:t>t</a:t>
            </a:r>
            <a:r>
              <a:rPr lang="en-US" sz="2000" baseline="-25000">
                <a:solidFill>
                  <a:srgbClr val="F0C612"/>
                </a:solidFill>
              </a:rPr>
              <a:t>1</a:t>
            </a:r>
            <a:r>
              <a:rPr lang="en-US" sz="2000"/>
              <a:t> + 1/3 </a:t>
            </a:r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</a:p>
        </p:txBody>
      </p:sp>
      <p:sp>
        <p:nvSpPr>
          <p:cNvPr id="508966" name="Text Box 38"/>
          <p:cNvSpPr txBox="1">
            <a:spLocks noChangeArrowheads="1"/>
          </p:cNvSpPr>
          <p:nvPr/>
        </p:nvSpPr>
        <p:spPr bwMode="auto">
          <a:xfrm>
            <a:off x="981075" y="581025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8000"/>
                </a:solidFill>
              </a:rPr>
              <a:t>q</a:t>
            </a:r>
            <a:r>
              <a:rPr lang="en-US" sz="2000" baseline="30000">
                <a:solidFill>
                  <a:srgbClr val="008000"/>
                </a:solidFill>
              </a:rPr>
              <a:t>t+1</a:t>
            </a:r>
            <a:r>
              <a:rPr lang="en-US" sz="2000" baseline="-25000">
                <a:solidFill>
                  <a:srgbClr val="008000"/>
                </a:solidFill>
              </a:rPr>
              <a:t>4</a:t>
            </a:r>
            <a:r>
              <a:rPr lang="en-US" sz="2000"/>
              <a:t> = 1/2 </a:t>
            </a:r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</a:p>
        </p:txBody>
      </p:sp>
      <p:sp>
        <p:nvSpPr>
          <p:cNvPr id="508967" name="Text Box 39"/>
          <p:cNvSpPr txBox="1">
            <a:spLocks noChangeArrowheads="1"/>
          </p:cNvSpPr>
          <p:nvPr/>
        </p:nvSpPr>
        <p:spPr bwMode="auto">
          <a:xfrm>
            <a:off x="976313" y="6307138"/>
            <a:ext cx="126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FF"/>
                </a:solidFill>
              </a:rPr>
              <a:t>q</a:t>
            </a:r>
            <a:r>
              <a:rPr lang="en-US" sz="2000" baseline="30000">
                <a:solidFill>
                  <a:srgbClr val="FF00FF"/>
                </a:solidFill>
              </a:rPr>
              <a:t>t+1</a:t>
            </a:r>
            <a:r>
              <a:rPr lang="en-US" sz="2000" baseline="-25000">
                <a:solidFill>
                  <a:srgbClr val="FF00FF"/>
                </a:solidFill>
              </a:rPr>
              <a:t>5</a:t>
            </a:r>
            <a:r>
              <a:rPr lang="en-US" sz="2000"/>
              <a:t> = </a:t>
            </a:r>
            <a:r>
              <a:rPr lang="en-US" sz="2000">
                <a:solidFill>
                  <a:srgbClr val="FF3300"/>
                </a:solidFill>
              </a:rPr>
              <a:t>q</a:t>
            </a:r>
            <a:r>
              <a:rPr lang="en-US" sz="2000" baseline="30000">
                <a:solidFill>
                  <a:srgbClr val="FF3300"/>
                </a:solidFill>
              </a:rPr>
              <a:t>t</a:t>
            </a:r>
            <a:r>
              <a:rPr lang="en-US" sz="2000" baseline="-25000">
                <a:solidFill>
                  <a:srgbClr val="FF3300"/>
                </a:solidFill>
              </a:rPr>
              <a:t>2 </a:t>
            </a:r>
            <a:endParaRPr lang="en-US" sz="2000" baseline="-2500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1233</Words>
  <Application>Microsoft Office PowerPoint</Application>
  <PresentationFormat>On-screen Show (4:3)</PresentationFormat>
  <Paragraphs>231</Paragraphs>
  <Slides>30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More on Rankings</vt:lpstr>
      <vt:lpstr>Query-independent LAR</vt:lpstr>
      <vt:lpstr>InDegree algorithm</vt:lpstr>
      <vt:lpstr>PageRank algorithm [BP98]</vt:lpstr>
      <vt:lpstr>Markov chains</vt:lpstr>
      <vt:lpstr>Random walks</vt:lpstr>
      <vt:lpstr>An example</vt:lpstr>
      <vt:lpstr>State probability vector</vt:lpstr>
      <vt:lpstr>An example</vt:lpstr>
      <vt:lpstr>Stationary distribution</vt:lpstr>
      <vt:lpstr>Computing the stationary distribution</vt:lpstr>
      <vt:lpstr>The PageRank random walk</vt:lpstr>
      <vt:lpstr>The PageRank random walk</vt:lpstr>
      <vt:lpstr>The PageRank random walk</vt:lpstr>
      <vt:lpstr>The PageRank random walk</vt:lpstr>
      <vt:lpstr>Effects of random jump</vt:lpstr>
      <vt:lpstr>A PageRank algorithm</vt:lpstr>
      <vt:lpstr>Random walks on undirected graphs</vt:lpstr>
      <vt:lpstr>Research on PageRank</vt:lpstr>
      <vt:lpstr>Topic-sensitive pagerank</vt:lpstr>
      <vt:lpstr>Topic-sensitive PageRank</vt:lpstr>
      <vt:lpstr>Topic-sensitive PageRank</vt:lpstr>
      <vt:lpstr>Personalization vector</vt:lpstr>
      <vt:lpstr>Topic-sensitive PageRank: Overall approach</vt:lpstr>
      <vt:lpstr>Topic-sensitive PageRank: Preprocessing</vt:lpstr>
      <vt:lpstr>Topic-sensitive PageRank: Query-time processing</vt:lpstr>
      <vt:lpstr>Slide 27</vt:lpstr>
      <vt:lpstr>Comparing LAR vectors</vt:lpstr>
      <vt:lpstr>Distance between LAR vectors</vt:lpstr>
      <vt:lpstr>Distance between LAR vectors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Evimaria</dc:creator>
  <cp:lastModifiedBy>Evimaria</cp:lastModifiedBy>
  <cp:revision>45</cp:revision>
  <dcterms:created xsi:type="dcterms:W3CDTF">2009-08-26T01:31:52Z</dcterms:created>
  <dcterms:modified xsi:type="dcterms:W3CDTF">2009-11-18T20:36:57Z</dcterms:modified>
</cp:coreProperties>
</file>