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0"/>
  </p:notesMasterIdLst>
  <p:sldIdLst>
    <p:sldId id="256" r:id="rId2"/>
    <p:sldId id="324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301" r:id="rId19"/>
    <p:sldId id="28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5" r:id="rId28"/>
    <p:sldId id="332" r:id="rId29"/>
    <p:sldId id="333" r:id="rId30"/>
    <p:sldId id="334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7" r:id="rId43"/>
    <p:sldId id="348" r:id="rId44"/>
    <p:sldId id="349" r:id="rId45"/>
    <p:sldId id="350" r:id="rId46"/>
    <p:sldId id="351" r:id="rId47"/>
    <p:sldId id="352" r:id="rId48"/>
    <p:sldId id="353" r:id="rId49"/>
    <p:sldId id="354" r:id="rId50"/>
    <p:sldId id="355" r:id="rId51"/>
    <p:sldId id="356" r:id="rId52"/>
    <p:sldId id="357" r:id="rId53"/>
    <p:sldId id="358" r:id="rId54"/>
    <p:sldId id="359" r:id="rId55"/>
    <p:sldId id="360" r:id="rId56"/>
    <p:sldId id="361" r:id="rId57"/>
    <p:sldId id="362" r:id="rId58"/>
    <p:sldId id="363" r:id="rId59"/>
    <p:sldId id="364" r:id="rId60"/>
    <p:sldId id="365" r:id="rId61"/>
    <p:sldId id="366" r:id="rId62"/>
    <p:sldId id="367" r:id="rId63"/>
    <p:sldId id="368" r:id="rId64"/>
    <p:sldId id="369" r:id="rId65"/>
    <p:sldId id="370" r:id="rId66"/>
    <p:sldId id="371" r:id="rId67"/>
    <p:sldId id="372" r:id="rId68"/>
    <p:sldId id="373" r:id="rId69"/>
    <p:sldId id="374" r:id="rId70"/>
    <p:sldId id="375" r:id="rId71"/>
    <p:sldId id="376" r:id="rId72"/>
    <p:sldId id="377" r:id="rId73"/>
    <p:sldId id="378" r:id="rId74"/>
    <p:sldId id="379" r:id="rId75"/>
    <p:sldId id="380" r:id="rId76"/>
    <p:sldId id="381" r:id="rId77"/>
    <p:sldId id="382" r:id="rId78"/>
    <p:sldId id="383" r:id="rId79"/>
    <p:sldId id="384" r:id="rId80"/>
    <p:sldId id="385" r:id="rId81"/>
    <p:sldId id="386" r:id="rId82"/>
    <p:sldId id="387" r:id="rId83"/>
    <p:sldId id="388" r:id="rId84"/>
    <p:sldId id="389" r:id="rId85"/>
    <p:sldId id="390" r:id="rId86"/>
    <p:sldId id="391" r:id="rId87"/>
    <p:sldId id="392" r:id="rId88"/>
    <p:sldId id="393" r:id="rId89"/>
    <p:sldId id="394" r:id="rId90"/>
    <p:sldId id="395" r:id="rId91"/>
    <p:sldId id="396" r:id="rId92"/>
    <p:sldId id="397" r:id="rId93"/>
    <p:sldId id="398" r:id="rId94"/>
    <p:sldId id="399" r:id="rId95"/>
    <p:sldId id="400" r:id="rId96"/>
    <p:sldId id="401" r:id="rId97"/>
    <p:sldId id="402" r:id="rId98"/>
    <p:sldId id="403" r:id="rId9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232FE-B938-4226-AF20-3B8145234295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214D4-5391-4B4F-BBD2-541C31E1D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BA4BE-FA0D-489F-BA47-07AA67169686}" type="slidenum">
              <a:rPr lang="en-US"/>
              <a:pPr/>
              <a:t>3</a:t>
            </a:fld>
            <a:endParaRPr lang="en-US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121FD-FF44-4591-9818-D97025651892}" type="slidenum">
              <a:rPr lang="en-US"/>
              <a:pPr/>
              <a:t>12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61933-8B0B-419F-97B6-29F62DAD9FCE}" type="slidenum">
              <a:rPr lang="en-US"/>
              <a:pPr/>
              <a:t>13</a:t>
            </a:fld>
            <a:endParaRPr lang="en-US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66C21-5D80-4673-A6CF-B994CC3B02DB}" type="slidenum">
              <a:rPr lang="en-US"/>
              <a:pPr/>
              <a:t>14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4B3C0-5355-42F9-84E3-A88D70C43060}" type="slidenum">
              <a:rPr lang="en-US"/>
              <a:pPr/>
              <a:t>15</a:t>
            </a:fld>
            <a:endParaRPr lang="en-US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172CE-D8BD-4ED6-B624-42A91A3BB58F}" type="slidenum">
              <a:rPr lang="en-US"/>
              <a:pPr/>
              <a:t>16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4CC9F-91A8-4CD3-87C0-B54759CE15BB}" type="slidenum">
              <a:rPr lang="en-US"/>
              <a:pPr/>
              <a:t>17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A25F5-DA7F-42C0-8C7B-A481152B9101}" type="slidenum">
              <a:rPr lang="en-US"/>
              <a:pPr/>
              <a:t>18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62439-C85B-4C0A-8579-47D178A49C2F}" type="slidenum">
              <a:rPr lang="en-US"/>
              <a:pPr/>
              <a:t>19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F548F-C025-43BF-BF3D-78E815A1C62E}" type="slidenum">
              <a:rPr lang="en-US"/>
              <a:pPr/>
              <a:t>28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88786-9B59-46CF-868E-CFB345C55DDF}" type="slidenum">
              <a:rPr lang="en-US"/>
              <a:pPr/>
              <a:t>29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467613-71D9-48F1-ABBB-6666EAAA4AE7}" type="slidenum">
              <a:rPr lang="en-US"/>
              <a:pPr/>
              <a:t>4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58F65-1C82-47FF-AF98-36D2FE66ABCC}" type="slidenum">
              <a:rPr lang="en-US"/>
              <a:pPr/>
              <a:t>30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EFABF-7C54-4DAE-962D-4C1DDC1ABD88}" type="slidenum">
              <a:rPr lang="en-US"/>
              <a:pPr/>
              <a:t>98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EA5E9-EA33-488C-ABF3-427E608E7336}" type="slidenum">
              <a:rPr lang="en-US"/>
              <a:pPr/>
              <a:t>5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C251B-D1D4-4B83-91AA-03BC9C771976}" type="slidenum">
              <a:rPr lang="en-US"/>
              <a:pPr/>
              <a:t>6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903BB-90C4-46C4-B64E-4F4343F48AA9}" type="slidenum">
              <a:rPr lang="en-US"/>
              <a:pPr/>
              <a:t>7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AF77-196D-4964-A539-299F96F9EDD9}" type="slidenum">
              <a:rPr lang="en-US"/>
              <a:pPr/>
              <a:t>8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A29C1-EC5C-4C0B-8861-00F366092B24}" type="slidenum">
              <a:rPr lang="en-US"/>
              <a:pPr/>
              <a:t>9</a:t>
            </a:fld>
            <a:endParaRPr lang="en-US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CD139-494C-4CAA-8755-1F47CCD53158}" type="slidenum">
              <a:rPr lang="en-US"/>
              <a:pPr/>
              <a:t>10</a:t>
            </a:fld>
            <a:endParaRPr 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2FA0D-CC48-4993-A865-E84046E426D7}" type="slidenum">
              <a:rPr lang="en-US"/>
              <a:pPr/>
              <a:t>11</a:t>
            </a:fld>
            <a:endParaRPr lang="en-US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333375"/>
            <a:ext cx="7705725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9840BC-F4A5-49F7-8A47-EF9CD6833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E5717-5A76-451C-B9E2-2191AAD5C1E9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6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9.bin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Rankings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Stationary distribution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 stationary distribution for a MC with transition matrix </a:t>
            </a:r>
            <a:r>
              <a:rPr lang="en-US" sz="2400">
                <a:solidFill>
                  <a:srgbClr val="0066FF"/>
                </a:solidFill>
              </a:rPr>
              <a:t>P</a:t>
            </a:r>
            <a:r>
              <a:rPr lang="en-US" sz="2400"/>
              <a:t>, is a probability distribution </a:t>
            </a:r>
            <a:r>
              <a:rPr lang="el-GR" sz="2400">
                <a:solidFill>
                  <a:srgbClr val="0066FF"/>
                </a:solidFill>
              </a:rPr>
              <a:t>π</a:t>
            </a:r>
            <a:r>
              <a:rPr lang="fi-FI" sz="2400"/>
              <a:t>, </a:t>
            </a:r>
            <a:r>
              <a:rPr lang="en-US" sz="2400"/>
              <a:t>such that </a:t>
            </a:r>
            <a:r>
              <a:rPr lang="en-US" sz="2400">
                <a:solidFill>
                  <a:srgbClr val="0066FF"/>
                </a:solidFill>
              </a:rPr>
              <a:t>π = πP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A MC has a unique stationary distribution if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it is </a:t>
            </a:r>
            <a:r>
              <a:rPr lang="en-US" sz="2000">
                <a:solidFill>
                  <a:srgbClr val="FF0000"/>
                </a:solidFill>
              </a:rPr>
              <a:t>irreducible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the underlying graph is strongly connected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it is </a:t>
            </a:r>
            <a:r>
              <a:rPr lang="en-US" sz="2000">
                <a:solidFill>
                  <a:srgbClr val="FF0000"/>
                </a:solidFill>
              </a:rPr>
              <a:t>aperiodic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for random walks, the underlying graph is </a:t>
            </a:r>
            <a:r>
              <a:rPr lang="en-US" sz="1800">
                <a:solidFill>
                  <a:srgbClr val="FF3300"/>
                </a:solidFill>
              </a:rPr>
              <a:t>not</a:t>
            </a:r>
            <a:r>
              <a:rPr lang="en-US" sz="1800"/>
              <a:t> bipartite</a:t>
            </a:r>
          </a:p>
          <a:p>
            <a:pPr>
              <a:lnSpc>
                <a:spcPct val="80000"/>
              </a:lnSpc>
            </a:pPr>
            <a:r>
              <a:rPr lang="en-US" sz="2400"/>
              <a:t>The probability </a:t>
            </a:r>
            <a:r>
              <a:rPr lang="el-GR" sz="2400">
                <a:solidFill>
                  <a:srgbClr val="0066FF"/>
                </a:solidFill>
              </a:rPr>
              <a:t>π</a:t>
            </a:r>
            <a:r>
              <a:rPr lang="fi-FI" sz="2400" baseline="-25000">
                <a:solidFill>
                  <a:srgbClr val="0066FF"/>
                </a:solidFill>
              </a:rPr>
              <a:t>i</a:t>
            </a:r>
            <a:r>
              <a:rPr lang="fi-FI" sz="2400">
                <a:solidFill>
                  <a:srgbClr val="0066FF"/>
                </a:solidFill>
              </a:rPr>
              <a:t> </a:t>
            </a:r>
            <a:r>
              <a:rPr lang="fi-FI" sz="2400"/>
              <a:t>is the </a:t>
            </a:r>
            <a:r>
              <a:rPr lang="en-US" sz="2400"/>
              <a:t>fraction of times that we visited  state </a:t>
            </a:r>
            <a:r>
              <a:rPr lang="en-US" sz="2400">
                <a:solidFill>
                  <a:srgbClr val="0066FF"/>
                </a:solidFill>
              </a:rPr>
              <a:t>i </a:t>
            </a:r>
            <a:r>
              <a:rPr lang="en-US" sz="2400"/>
              <a:t>as</a:t>
            </a:r>
            <a:r>
              <a:rPr lang="en-US" sz="2400">
                <a:solidFill>
                  <a:srgbClr val="0066FF"/>
                </a:solidFill>
              </a:rPr>
              <a:t> t </a:t>
            </a:r>
            <a:r>
              <a:rPr lang="en-US" sz="2400">
                <a:solidFill>
                  <a:srgbClr val="0066FF"/>
                </a:solidFill>
                <a:latin typeface="Arial" charset="0"/>
              </a:rPr>
              <a:t>→ </a:t>
            </a:r>
            <a:r>
              <a:rPr lang="en-US" sz="2400">
                <a:solidFill>
                  <a:srgbClr val="0066FF"/>
                </a:solidFill>
                <a:latin typeface="Tahoma" pitchFamily="34" charset="0"/>
              </a:rPr>
              <a:t>∞</a:t>
            </a:r>
            <a:endParaRPr lang="en-US" sz="240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/>
              <a:t>The stationary distribution is an eigenvector of matrix </a:t>
            </a:r>
            <a:r>
              <a:rPr lang="en-US" sz="2400">
                <a:solidFill>
                  <a:srgbClr val="0066FF"/>
                </a:solidFill>
              </a:rPr>
              <a:t>P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principal left eigenvector of </a:t>
            </a:r>
            <a:r>
              <a:rPr lang="en-US" sz="2000">
                <a:solidFill>
                  <a:srgbClr val="0066FF"/>
                </a:solidFill>
              </a:rPr>
              <a:t>P</a:t>
            </a:r>
            <a:r>
              <a:rPr lang="en-US" sz="2000"/>
              <a:t> – stochastic matrices have maximum eigenvalue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Computing the stationary distribution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Power Method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Initialize to some distribution </a:t>
            </a:r>
            <a:r>
              <a:rPr lang="en-US" sz="2400" dirty="0">
                <a:solidFill>
                  <a:srgbClr val="0066FF"/>
                </a:solidFill>
              </a:rPr>
              <a:t>q</a:t>
            </a:r>
            <a:r>
              <a:rPr lang="en-US" sz="2400" baseline="30000" dirty="0">
                <a:solidFill>
                  <a:srgbClr val="0066FF"/>
                </a:solidFill>
              </a:rPr>
              <a:t>0</a:t>
            </a:r>
            <a:endParaRPr lang="en-US" sz="2400" dirty="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Iteratively compute </a:t>
            </a:r>
            <a:r>
              <a:rPr lang="en-US" sz="2400" dirty="0">
                <a:solidFill>
                  <a:srgbClr val="0066FF"/>
                </a:solidFill>
              </a:rPr>
              <a:t>q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 = q</a:t>
            </a:r>
            <a:r>
              <a:rPr lang="en-US" sz="2400" baseline="30000" dirty="0">
                <a:solidFill>
                  <a:srgbClr val="0066FF"/>
                </a:solidFill>
              </a:rPr>
              <a:t>t-1</a:t>
            </a:r>
            <a:r>
              <a:rPr lang="en-US" sz="2400" dirty="0">
                <a:solidFill>
                  <a:srgbClr val="0066FF"/>
                </a:solidFill>
              </a:rPr>
              <a:t>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After enough iterations </a:t>
            </a:r>
            <a:r>
              <a:rPr lang="en-US" sz="2400" dirty="0">
                <a:solidFill>
                  <a:srgbClr val="0066FF"/>
                </a:solidFill>
              </a:rPr>
              <a:t>q</a:t>
            </a:r>
            <a:r>
              <a:rPr lang="en-US" sz="2400" baseline="30000" dirty="0">
                <a:solidFill>
                  <a:srgbClr val="0066FF"/>
                </a:solidFill>
              </a:rPr>
              <a:t>t </a:t>
            </a:r>
            <a:r>
              <a:rPr lang="en-US" sz="2400" dirty="0">
                <a:solidFill>
                  <a:srgbClr val="0066FF"/>
                </a:solidFill>
              </a:rPr>
              <a:t>≈ </a:t>
            </a:r>
            <a:r>
              <a:rPr lang="el-GR" sz="2400" dirty="0">
                <a:solidFill>
                  <a:srgbClr val="0066FF"/>
                </a:solidFill>
              </a:rPr>
              <a:t>π</a:t>
            </a:r>
            <a:endParaRPr lang="fi-FI" sz="2400" dirty="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Power method because it computes</a:t>
            </a:r>
            <a:r>
              <a:rPr lang="en-US" sz="2400" dirty="0">
                <a:solidFill>
                  <a:srgbClr val="0066FF"/>
                </a:solidFill>
              </a:rPr>
              <a:t> q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 = q</a:t>
            </a:r>
            <a:r>
              <a:rPr lang="en-US" sz="2400" baseline="30000" dirty="0">
                <a:solidFill>
                  <a:srgbClr val="0066FF"/>
                </a:solidFill>
              </a:rPr>
              <a:t>0</a:t>
            </a:r>
            <a:r>
              <a:rPr lang="en-US" sz="2400" dirty="0">
                <a:solidFill>
                  <a:srgbClr val="0066FF"/>
                </a:solidFill>
              </a:rPr>
              <a:t>P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</a:p>
          <a:p>
            <a:pPr>
              <a:lnSpc>
                <a:spcPct val="90000"/>
              </a:lnSpc>
            </a:pPr>
            <a:endParaRPr lang="en-US" sz="2000" baseline="-25000" dirty="0">
              <a:solidFill>
                <a:srgbClr val="0066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Rate of convergence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determined by </a:t>
            </a:r>
            <a:r>
              <a:rPr lang="el-GR" sz="2400" dirty="0">
                <a:solidFill>
                  <a:srgbClr val="0066FF"/>
                </a:solidFill>
                <a:latin typeface="Arial" charset="0"/>
              </a:rPr>
              <a:t>λ</a:t>
            </a:r>
            <a:r>
              <a:rPr lang="fi-FI" sz="2400" baseline="-25000" dirty="0" smtClean="0">
                <a:solidFill>
                  <a:srgbClr val="0066FF"/>
                </a:solidFill>
                <a:latin typeface="Arial" charset="0"/>
              </a:rPr>
              <a:t>2</a:t>
            </a:r>
            <a:endParaRPr lang="el-GR" sz="2400" dirty="0">
              <a:solidFill>
                <a:srgbClr val="0066FF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PageRank random walk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Vanilla random walk</a:t>
            </a:r>
          </a:p>
          <a:p>
            <a:pPr lvl="1"/>
            <a:r>
              <a:rPr lang="en-US"/>
              <a:t>make the adjacency matrix stochastic and run a random walk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00663" y="2989263"/>
            <a:ext cx="3556000" cy="3090862"/>
            <a:chOff x="3004" y="981"/>
            <a:chExt cx="2688" cy="2256"/>
          </a:xfrm>
        </p:grpSpPr>
        <p:sp>
          <p:nvSpPr>
            <p:cNvPr id="595973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4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5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6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7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8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79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0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1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2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3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4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5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6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7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8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9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0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1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2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3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4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5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95996" name="Object 28"/>
          <p:cNvGraphicFramePr>
            <a:graphicFrameLocks noChangeAspect="1"/>
          </p:cNvGraphicFramePr>
          <p:nvPr/>
        </p:nvGraphicFramePr>
        <p:xfrm>
          <a:off x="1069975" y="3678238"/>
          <a:ext cx="3502025" cy="2159000"/>
        </p:xfrm>
        <a:graphic>
          <a:graphicData uri="http://schemas.openxmlformats.org/presentationml/2006/ole">
            <p:oleObj spid="_x0000_s4098" name="Equation" r:id="rId4" imgW="185400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021" name="Rectangle 29"/>
          <p:cNvSpPr>
            <a:spLocks noChangeArrowheads="1"/>
          </p:cNvSpPr>
          <p:nvPr/>
        </p:nvSpPr>
        <p:spPr bwMode="auto">
          <a:xfrm>
            <a:off x="1573213" y="4141788"/>
            <a:ext cx="2911475" cy="333375"/>
          </a:xfrm>
          <a:prstGeom prst="rect">
            <a:avLst/>
          </a:prstGeom>
          <a:solidFill>
            <a:srgbClr val="FF3300">
              <a:alpha val="6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PageRank random walk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about </a:t>
            </a:r>
            <a:r>
              <a:rPr lang="en-US">
                <a:solidFill>
                  <a:srgbClr val="FF6600"/>
                </a:solidFill>
              </a:rPr>
              <a:t>sink </a:t>
            </a:r>
            <a:r>
              <a:rPr lang="en-US"/>
              <a:t>nodes?</a:t>
            </a:r>
          </a:p>
          <a:p>
            <a:pPr lvl="1"/>
            <a:r>
              <a:rPr lang="en-US"/>
              <a:t>what happens when the random walk moves to a node without any outgoing inks?</a:t>
            </a:r>
          </a:p>
        </p:txBody>
      </p:sp>
      <p:sp>
        <p:nvSpPr>
          <p:cNvPr id="596997" name="Rectangle 5"/>
          <p:cNvSpPr>
            <a:spLocks noChangeArrowheads="1"/>
          </p:cNvSpPr>
          <p:nvPr/>
        </p:nvSpPr>
        <p:spPr bwMode="auto">
          <a:xfrm>
            <a:off x="5257800" y="3686175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998" name="Rectangle 6"/>
          <p:cNvSpPr>
            <a:spLocks noChangeArrowheads="1"/>
          </p:cNvSpPr>
          <p:nvPr/>
        </p:nvSpPr>
        <p:spPr bwMode="auto">
          <a:xfrm>
            <a:off x="5575300" y="5330825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999" name="Rectangle 7"/>
          <p:cNvSpPr>
            <a:spLocks noChangeArrowheads="1"/>
          </p:cNvSpPr>
          <p:nvPr/>
        </p:nvSpPr>
        <p:spPr bwMode="auto">
          <a:xfrm>
            <a:off x="7670800" y="54610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000" name="Rectangle 8"/>
          <p:cNvSpPr>
            <a:spLocks noChangeArrowheads="1"/>
          </p:cNvSpPr>
          <p:nvPr/>
        </p:nvSpPr>
        <p:spPr bwMode="auto">
          <a:xfrm>
            <a:off x="8242300" y="3949700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001" name="Rectangle 9"/>
          <p:cNvSpPr>
            <a:spLocks noChangeArrowheads="1"/>
          </p:cNvSpPr>
          <p:nvPr/>
        </p:nvSpPr>
        <p:spPr bwMode="auto">
          <a:xfrm>
            <a:off x="6972300" y="32258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002" name="Line 10"/>
          <p:cNvSpPr>
            <a:spLocks noChangeShapeType="1"/>
          </p:cNvSpPr>
          <p:nvPr/>
        </p:nvSpPr>
        <p:spPr bwMode="auto">
          <a:xfrm>
            <a:off x="5448300" y="4410075"/>
            <a:ext cx="254000" cy="1588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3" name="Line 11"/>
          <p:cNvSpPr>
            <a:spLocks noChangeShapeType="1"/>
          </p:cNvSpPr>
          <p:nvPr/>
        </p:nvSpPr>
        <p:spPr bwMode="auto">
          <a:xfrm>
            <a:off x="5384800" y="4081463"/>
            <a:ext cx="2540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4" name="Line 12"/>
          <p:cNvSpPr>
            <a:spLocks noChangeShapeType="1"/>
          </p:cNvSpPr>
          <p:nvPr/>
        </p:nvSpPr>
        <p:spPr bwMode="auto">
          <a:xfrm>
            <a:off x="7797800" y="5856288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5" name="Line 13"/>
          <p:cNvSpPr>
            <a:spLocks noChangeShapeType="1"/>
          </p:cNvSpPr>
          <p:nvPr/>
        </p:nvSpPr>
        <p:spPr bwMode="auto">
          <a:xfrm>
            <a:off x="7797800" y="5659438"/>
            <a:ext cx="254000" cy="1587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6" name="Line 14"/>
          <p:cNvSpPr>
            <a:spLocks noChangeShapeType="1"/>
          </p:cNvSpPr>
          <p:nvPr/>
        </p:nvSpPr>
        <p:spPr bwMode="auto">
          <a:xfrm>
            <a:off x="8369300" y="42116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7" name="Line 15"/>
          <p:cNvSpPr>
            <a:spLocks noChangeShapeType="1"/>
          </p:cNvSpPr>
          <p:nvPr/>
        </p:nvSpPr>
        <p:spPr bwMode="auto">
          <a:xfrm>
            <a:off x="7861300" y="60531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8" name="Line 16"/>
          <p:cNvSpPr>
            <a:spLocks noChangeShapeType="1"/>
          </p:cNvSpPr>
          <p:nvPr/>
        </p:nvSpPr>
        <p:spPr bwMode="auto">
          <a:xfrm>
            <a:off x="5702300" y="5856288"/>
            <a:ext cx="254000" cy="1587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9" name="Line 17"/>
          <p:cNvSpPr>
            <a:spLocks noChangeShapeType="1"/>
          </p:cNvSpPr>
          <p:nvPr/>
        </p:nvSpPr>
        <p:spPr bwMode="auto">
          <a:xfrm>
            <a:off x="5702300" y="5592763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0" name="Line 18"/>
          <p:cNvSpPr>
            <a:spLocks noChangeShapeType="1"/>
          </p:cNvSpPr>
          <p:nvPr/>
        </p:nvSpPr>
        <p:spPr bwMode="auto">
          <a:xfrm>
            <a:off x="7162800" y="3621088"/>
            <a:ext cx="2540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1" name="Line 19"/>
          <p:cNvSpPr>
            <a:spLocks noChangeShapeType="1"/>
          </p:cNvSpPr>
          <p:nvPr/>
        </p:nvSpPr>
        <p:spPr bwMode="auto">
          <a:xfrm>
            <a:off x="6273800" y="57912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3" name="Line 21"/>
          <p:cNvSpPr>
            <a:spLocks noChangeShapeType="1"/>
          </p:cNvSpPr>
          <p:nvPr/>
        </p:nvSpPr>
        <p:spPr bwMode="auto">
          <a:xfrm flipH="1" flipV="1">
            <a:off x="5575300" y="46720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4" name="Line 22"/>
          <p:cNvSpPr>
            <a:spLocks noChangeShapeType="1"/>
          </p:cNvSpPr>
          <p:nvPr/>
        </p:nvSpPr>
        <p:spPr bwMode="auto">
          <a:xfrm flipV="1">
            <a:off x="5956300" y="38179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5" name="Line 23"/>
          <p:cNvSpPr>
            <a:spLocks noChangeShapeType="1"/>
          </p:cNvSpPr>
          <p:nvPr/>
        </p:nvSpPr>
        <p:spPr bwMode="auto">
          <a:xfrm>
            <a:off x="5892800" y="44100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6" name="Line 24"/>
          <p:cNvSpPr>
            <a:spLocks noChangeShapeType="1"/>
          </p:cNvSpPr>
          <p:nvPr/>
        </p:nvSpPr>
        <p:spPr bwMode="auto">
          <a:xfrm flipH="1" flipV="1">
            <a:off x="7607300" y="3621088"/>
            <a:ext cx="571500" cy="5905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7" name="Line 25"/>
          <p:cNvSpPr>
            <a:spLocks noChangeShapeType="1"/>
          </p:cNvSpPr>
          <p:nvPr/>
        </p:nvSpPr>
        <p:spPr bwMode="auto">
          <a:xfrm flipH="1" flipV="1">
            <a:off x="7289800" y="41465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8" name="Line 26"/>
          <p:cNvSpPr>
            <a:spLocks noChangeShapeType="1"/>
          </p:cNvSpPr>
          <p:nvPr/>
        </p:nvSpPr>
        <p:spPr bwMode="auto">
          <a:xfrm flipV="1">
            <a:off x="8051800" y="48704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9" name="Line 27"/>
          <p:cNvSpPr>
            <a:spLocks noChangeShapeType="1"/>
          </p:cNvSpPr>
          <p:nvPr/>
        </p:nvSpPr>
        <p:spPr bwMode="auto">
          <a:xfrm flipH="1" flipV="1">
            <a:off x="5956300" y="46069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97020" name="Object 28"/>
          <p:cNvGraphicFramePr>
            <a:graphicFrameLocks noChangeAspect="1"/>
          </p:cNvGraphicFramePr>
          <p:nvPr/>
        </p:nvGraphicFramePr>
        <p:xfrm>
          <a:off x="1069975" y="3678238"/>
          <a:ext cx="3502025" cy="2159000"/>
        </p:xfrm>
        <a:graphic>
          <a:graphicData uri="http://schemas.openxmlformats.org/presentationml/2006/ole">
            <p:oleObj spid="_x0000_s5122" name="Equation" r:id="rId4" imgW="185400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ChangeArrowheads="1"/>
          </p:cNvSpPr>
          <p:nvPr/>
        </p:nvSpPr>
        <p:spPr bwMode="auto">
          <a:xfrm>
            <a:off x="1458913" y="4141788"/>
            <a:ext cx="3165475" cy="333375"/>
          </a:xfrm>
          <a:prstGeom prst="rect">
            <a:avLst/>
          </a:prstGeom>
          <a:solidFill>
            <a:srgbClr val="FF3300">
              <a:alpha val="6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8043" name="Object 27"/>
          <p:cNvGraphicFramePr>
            <a:graphicFrameLocks noChangeAspect="1"/>
          </p:cNvGraphicFramePr>
          <p:nvPr/>
        </p:nvGraphicFramePr>
        <p:xfrm>
          <a:off x="950913" y="3678238"/>
          <a:ext cx="3741737" cy="2159000"/>
        </p:xfrm>
        <a:graphic>
          <a:graphicData uri="http://schemas.openxmlformats.org/presentationml/2006/ole">
            <p:oleObj spid="_x0000_s6146" name="Equation" r:id="rId4" imgW="1981080" imgH="1143000" progId="Equation.3">
              <p:embed/>
            </p:oleObj>
          </a:graphicData>
        </a:graphic>
      </p:graphicFrame>
      <p:sp>
        <p:nvSpPr>
          <p:cNvPr id="598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PageRank random walk</a:t>
            </a:r>
          </a:p>
        </p:txBody>
      </p:sp>
      <p:sp>
        <p:nvSpPr>
          <p:cNvPr id="5980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Replace these row vectors with a vector </a:t>
            </a:r>
            <a:r>
              <a:rPr lang="en-US">
                <a:solidFill>
                  <a:srgbClr val="0066FF"/>
                </a:solidFill>
              </a:rPr>
              <a:t>v</a:t>
            </a:r>
          </a:p>
          <a:p>
            <a:pPr lvl="1"/>
            <a:r>
              <a:rPr lang="en-US"/>
              <a:t>typically, the uniform vector</a:t>
            </a:r>
          </a:p>
        </p:txBody>
      </p:sp>
      <p:sp>
        <p:nvSpPr>
          <p:cNvPr id="598021" name="Rectangle 5"/>
          <p:cNvSpPr>
            <a:spLocks noChangeArrowheads="1"/>
          </p:cNvSpPr>
          <p:nvPr/>
        </p:nvSpPr>
        <p:spPr bwMode="auto">
          <a:xfrm>
            <a:off x="5257800" y="3686175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2" name="Rectangle 6"/>
          <p:cNvSpPr>
            <a:spLocks noChangeArrowheads="1"/>
          </p:cNvSpPr>
          <p:nvPr/>
        </p:nvSpPr>
        <p:spPr bwMode="auto">
          <a:xfrm>
            <a:off x="5575300" y="5330825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3" name="Rectangle 7"/>
          <p:cNvSpPr>
            <a:spLocks noChangeArrowheads="1"/>
          </p:cNvSpPr>
          <p:nvPr/>
        </p:nvSpPr>
        <p:spPr bwMode="auto">
          <a:xfrm>
            <a:off x="7670800" y="54610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4" name="Rectangle 8"/>
          <p:cNvSpPr>
            <a:spLocks noChangeArrowheads="1"/>
          </p:cNvSpPr>
          <p:nvPr/>
        </p:nvSpPr>
        <p:spPr bwMode="auto">
          <a:xfrm>
            <a:off x="8242300" y="3949700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5" name="Rectangle 9"/>
          <p:cNvSpPr>
            <a:spLocks noChangeArrowheads="1"/>
          </p:cNvSpPr>
          <p:nvPr/>
        </p:nvSpPr>
        <p:spPr bwMode="auto">
          <a:xfrm>
            <a:off x="6972300" y="32258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6" name="Line 10"/>
          <p:cNvSpPr>
            <a:spLocks noChangeShapeType="1"/>
          </p:cNvSpPr>
          <p:nvPr/>
        </p:nvSpPr>
        <p:spPr bwMode="auto">
          <a:xfrm>
            <a:off x="5448300" y="4410075"/>
            <a:ext cx="254000" cy="1588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27" name="Line 11"/>
          <p:cNvSpPr>
            <a:spLocks noChangeShapeType="1"/>
          </p:cNvSpPr>
          <p:nvPr/>
        </p:nvSpPr>
        <p:spPr bwMode="auto">
          <a:xfrm>
            <a:off x="5384800" y="4081463"/>
            <a:ext cx="2540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28" name="Line 12"/>
          <p:cNvSpPr>
            <a:spLocks noChangeShapeType="1"/>
          </p:cNvSpPr>
          <p:nvPr/>
        </p:nvSpPr>
        <p:spPr bwMode="auto">
          <a:xfrm>
            <a:off x="7797800" y="5856288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29" name="Line 13"/>
          <p:cNvSpPr>
            <a:spLocks noChangeShapeType="1"/>
          </p:cNvSpPr>
          <p:nvPr/>
        </p:nvSpPr>
        <p:spPr bwMode="auto">
          <a:xfrm>
            <a:off x="7797800" y="5659438"/>
            <a:ext cx="254000" cy="1587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0" name="Line 14"/>
          <p:cNvSpPr>
            <a:spLocks noChangeShapeType="1"/>
          </p:cNvSpPr>
          <p:nvPr/>
        </p:nvSpPr>
        <p:spPr bwMode="auto">
          <a:xfrm>
            <a:off x="8369300" y="42116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1" name="Line 15"/>
          <p:cNvSpPr>
            <a:spLocks noChangeShapeType="1"/>
          </p:cNvSpPr>
          <p:nvPr/>
        </p:nvSpPr>
        <p:spPr bwMode="auto">
          <a:xfrm>
            <a:off x="7861300" y="60531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2" name="Line 16"/>
          <p:cNvSpPr>
            <a:spLocks noChangeShapeType="1"/>
          </p:cNvSpPr>
          <p:nvPr/>
        </p:nvSpPr>
        <p:spPr bwMode="auto">
          <a:xfrm>
            <a:off x="5702300" y="5856288"/>
            <a:ext cx="254000" cy="1587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3" name="Line 17"/>
          <p:cNvSpPr>
            <a:spLocks noChangeShapeType="1"/>
          </p:cNvSpPr>
          <p:nvPr/>
        </p:nvSpPr>
        <p:spPr bwMode="auto">
          <a:xfrm>
            <a:off x="5702300" y="5592763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4" name="Line 18"/>
          <p:cNvSpPr>
            <a:spLocks noChangeShapeType="1"/>
          </p:cNvSpPr>
          <p:nvPr/>
        </p:nvSpPr>
        <p:spPr bwMode="auto">
          <a:xfrm>
            <a:off x="7162800" y="3621088"/>
            <a:ext cx="2540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5" name="Line 19"/>
          <p:cNvSpPr>
            <a:spLocks noChangeShapeType="1"/>
          </p:cNvSpPr>
          <p:nvPr/>
        </p:nvSpPr>
        <p:spPr bwMode="auto">
          <a:xfrm>
            <a:off x="6273800" y="57912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6" name="Line 20"/>
          <p:cNvSpPr>
            <a:spLocks noChangeShapeType="1"/>
          </p:cNvSpPr>
          <p:nvPr/>
        </p:nvSpPr>
        <p:spPr bwMode="auto">
          <a:xfrm flipH="1" flipV="1">
            <a:off x="5575300" y="46720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7" name="Line 21"/>
          <p:cNvSpPr>
            <a:spLocks noChangeShapeType="1"/>
          </p:cNvSpPr>
          <p:nvPr/>
        </p:nvSpPr>
        <p:spPr bwMode="auto">
          <a:xfrm flipV="1">
            <a:off x="5956300" y="38179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8" name="Line 22"/>
          <p:cNvSpPr>
            <a:spLocks noChangeShapeType="1"/>
          </p:cNvSpPr>
          <p:nvPr/>
        </p:nvSpPr>
        <p:spPr bwMode="auto">
          <a:xfrm>
            <a:off x="5892800" y="44100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9" name="Line 23"/>
          <p:cNvSpPr>
            <a:spLocks noChangeShapeType="1"/>
          </p:cNvSpPr>
          <p:nvPr/>
        </p:nvSpPr>
        <p:spPr bwMode="auto">
          <a:xfrm flipH="1" flipV="1">
            <a:off x="7607300" y="3621088"/>
            <a:ext cx="571500" cy="5905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0" name="Line 24"/>
          <p:cNvSpPr>
            <a:spLocks noChangeShapeType="1"/>
          </p:cNvSpPr>
          <p:nvPr/>
        </p:nvSpPr>
        <p:spPr bwMode="auto">
          <a:xfrm flipH="1" flipV="1">
            <a:off x="7289800" y="41465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1" name="Line 25"/>
          <p:cNvSpPr>
            <a:spLocks noChangeShapeType="1"/>
          </p:cNvSpPr>
          <p:nvPr/>
        </p:nvSpPr>
        <p:spPr bwMode="auto">
          <a:xfrm flipV="1">
            <a:off x="8051800" y="48704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2" name="Line 26"/>
          <p:cNvSpPr>
            <a:spLocks noChangeShapeType="1"/>
          </p:cNvSpPr>
          <p:nvPr/>
        </p:nvSpPr>
        <p:spPr bwMode="auto">
          <a:xfrm flipH="1" flipV="1">
            <a:off x="5956300" y="46069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4" name="Line 28"/>
          <p:cNvSpPr>
            <a:spLocks noChangeShapeType="1"/>
          </p:cNvSpPr>
          <p:nvPr/>
        </p:nvSpPr>
        <p:spPr bwMode="auto">
          <a:xfrm flipH="1">
            <a:off x="5916613" y="3578225"/>
            <a:ext cx="976312" cy="3254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5" name="Line 29"/>
          <p:cNvSpPr>
            <a:spLocks noChangeShapeType="1"/>
          </p:cNvSpPr>
          <p:nvPr/>
        </p:nvSpPr>
        <p:spPr bwMode="auto">
          <a:xfrm flipH="1">
            <a:off x="6219825" y="4162425"/>
            <a:ext cx="879475" cy="1247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6" name="Line 30"/>
          <p:cNvSpPr>
            <a:spLocks noChangeShapeType="1"/>
          </p:cNvSpPr>
          <p:nvPr/>
        </p:nvSpPr>
        <p:spPr bwMode="auto">
          <a:xfrm>
            <a:off x="7170738" y="4165600"/>
            <a:ext cx="520700" cy="1247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7" name="Line 31"/>
          <p:cNvSpPr>
            <a:spLocks noChangeShapeType="1"/>
          </p:cNvSpPr>
          <p:nvPr/>
        </p:nvSpPr>
        <p:spPr bwMode="auto">
          <a:xfrm>
            <a:off x="7605713" y="3852863"/>
            <a:ext cx="530225" cy="473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8" name="Text Box 32"/>
          <p:cNvSpPr txBox="1">
            <a:spLocks noChangeArrowheads="1"/>
          </p:cNvSpPr>
          <p:nvPr/>
        </p:nvSpPr>
        <p:spPr bwMode="auto">
          <a:xfrm>
            <a:off x="673100" y="6122988"/>
            <a:ext cx="139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P’ = P + dv</a:t>
            </a:r>
            <a:r>
              <a:rPr lang="en-US" baseline="30000"/>
              <a:t>T</a:t>
            </a:r>
            <a:endParaRPr lang="en-US"/>
          </a:p>
        </p:txBody>
      </p:sp>
      <p:graphicFrame>
        <p:nvGraphicFramePr>
          <p:cNvPr id="598049" name="Object 33"/>
          <p:cNvGraphicFramePr>
            <a:graphicFrameLocks noChangeAspect="1"/>
          </p:cNvGraphicFramePr>
          <p:nvPr/>
        </p:nvGraphicFramePr>
        <p:xfrm>
          <a:off x="2559050" y="6018213"/>
          <a:ext cx="1766888" cy="655637"/>
        </p:xfrm>
        <a:graphic>
          <a:graphicData uri="http://schemas.openxmlformats.org/presentationml/2006/ole">
            <p:oleObj spid="_x0000_s6147" name="Equation" r:id="rId5" imgW="1231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9043" name="Object 3"/>
          <p:cNvGraphicFramePr>
            <a:graphicFrameLocks noChangeAspect="1"/>
          </p:cNvGraphicFramePr>
          <p:nvPr/>
        </p:nvGraphicFramePr>
        <p:xfrm>
          <a:off x="261938" y="3679825"/>
          <a:ext cx="8199437" cy="2159000"/>
        </p:xfrm>
        <a:graphic>
          <a:graphicData uri="http://schemas.openxmlformats.org/presentationml/2006/ole">
            <p:oleObj spid="_x0000_s7170" name="Equation" r:id="rId4" imgW="4343400" imgH="1143000" progId="Equation.3">
              <p:embed/>
            </p:oleObj>
          </a:graphicData>
        </a:graphic>
      </p:graphicFrame>
      <p:sp>
        <p:nvSpPr>
          <p:cNvPr id="599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PageRank random walk</a:t>
            </a:r>
          </a:p>
        </p:txBody>
      </p:sp>
      <p:sp>
        <p:nvSpPr>
          <p:cNvPr id="5990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we guarantee irreducibility?</a:t>
            </a:r>
          </a:p>
          <a:p>
            <a:pPr lvl="1"/>
            <a:r>
              <a:rPr lang="en-US"/>
              <a:t>add a random jump to vector v with prob </a:t>
            </a:r>
            <a:r>
              <a:rPr lang="el-GR">
                <a:latin typeface="Tahoma" pitchFamily="34" charset="0"/>
                <a:cs typeface="Times New Roman" pitchFamily="18" charset="0"/>
              </a:rPr>
              <a:t>α</a:t>
            </a:r>
            <a:endParaRPr lang="fi-FI">
              <a:latin typeface="Tahoma" pitchFamily="34" charset="0"/>
              <a:cs typeface="Times New Roman" pitchFamily="18" charset="0"/>
            </a:endParaRPr>
          </a:p>
          <a:p>
            <a:pPr lvl="2"/>
            <a:r>
              <a:rPr lang="en-US">
                <a:latin typeface="Tahoma" pitchFamily="34" charset="0"/>
                <a:cs typeface="Times New Roman" pitchFamily="18" charset="0"/>
              </a:rPr>
              <a:t>typically, to a uniform vector</a:t>
            </a:r>
          </a:p>
        </p:txBody>
      </p:sp>
      <p:sp>
        <p:nvSpPr>
          <p:cNvPr id="599073" name="Text Box 33"/>
          <p:cNvSpPr txBox="1">
            <a:spLocks noChangeArrowheads="1"/>
          </p:cNvSpPr>
          <p:nvPr/>
        </p:nvSpPr>
        <p:spPr bwMode="auto">
          <a:xfrm>
            <a:off x="506413" y="6105525"/>
            <a:ext cx="5265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P’’ = αP’ + (1-α)uv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/>
              <a:t>,  where u is the vector of all 1s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random jump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Guarantees irreducibility</a:t>
            </a:r>
          </a:p>
          <a:p>
            <a:r>
              <a:rPr lang="en-US"/>
              <a:t>Motivated by the concept of random surfer</a:t>
            </a:r>
          </a:p>
          <a:p>
            <a:r>
              <a:rPr lang="en-US"/>
              <a:t>Offers additional flexibility </a:t>
            </a:r>
          </a:p>
          <a:p>
            <a:pPr lvl="1"/>
            <a:r>
              <a:rPr lang="en-US"/>
              <a:t>personalization</a:t>
            </a:r>
          </a:p>
          <a:p>
            <a:pPr lvl="1"/>
            <a:r>
              <a:rPr lang="en-US"/>
              <a:t>anti-spam</a:t>
            </a:r>
          </a:p>
          <a:p>
            <a:r>
              <a:rPr lang="en-US"/>
              <a:t>Controls the rate of convergence</a:t>
            </a:r>
          </a:p>
          <a:p>
            <a:pPr lvl="1"/>
            <a:r>
              <a:rPr lang="en-US"/>
              <a:t>the second eigenvalue of matrix P’’ is </a:t>
            </a:r>
            <a:r>
              <a:rPr lang="el-GR">
                <a:latin typeface="Tahoma" pitchFamily="34" charset="0"/>
                <a:cs typeface="Times New Roman" pitchFamily="18" charset="0"/>
              </a:rPr>
              <a:t>α</a:t>
            </a:r>
            <a:endParaRPr lang="en-US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PageRank algorithm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Performing vanilla power method is now too expensive – the matrix is not sparse</a:t>
            </a:r>
          </a:p>
        </p:txBody>
      </p:sp>
      <p:sp>
        <p:nvSpPr>
          <p:cNvPr id="609284" name="Text Box 4"/>
          <p:cNvSpPr txBox="1">
            <a:spLocks noChangeArrowheads="1"/>
          </p:cNvSpPr>
          <p:nvPr/>
        </p:nvSpPr>
        <p:spPr bwMode="auto">
          <a:xfrm>
            <a:off x="831850" y="2832100"/>
            <a:ext cx="20129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q</a:t>
            </a:r>
            <a:r>
              <a:rPr lang="en-US" sz="2800" baseline="30000"/>
              <a:t>0 </a:t>
            </a:r>
            <a:r>
              <a:rPr lang="en-US" sz="2800"/>
              <a:t>= v</a:t>
            </a:r>
          </a:p>
          <a:p>
            <a:r>
              <a:rPr lang="en-US" sz="2800"/>
              <a:t>t = 1</a:t>
            </a:r>
          </a:p>
          <a:p>
            <a:r>
              <a:rPr lang="en-US" sz="2800">
                <a:solidFill>
                  <a:schemeClr val="folHlink"/>
                </a:solidFill>
              </a:rPr>
              <a:t>repeat</a:t>
            </a:r>
          </a:p>
          <a:p>
            <a:r>
              <a:rPr lang="en-US" sz="2800"/>
              <a:t>	</a:t>
            </a:r>
          </a:p>
          <a:p>
            <a:r>
              <a:rPr lang="en-US" sz="2800"/>
              <a:t>	</a:t>
            </a:r>
          </a:p>
          <a:p>
            <a:r>
              <a:rPr lang="en-US" sz="2800"/>
              <a:t>     </a:t>
            </a:r>
            <a:r>
              <a:rPr lang="en-US" sz="2800">
                <a:latin typeface="Helvetica" pitchFamily="34" charset="0"/>
              </a:rPr>
              <a:t>t = t +1</a:t>
            </a:r>
            <a:r>
              <a:rPr lang="en-US" sz="2800"/>
              <a:t>	</a:t>
            </a:r>
          </a:p>
          <a:p>
            <a:r>
              <a:rPr lang="fi-FI" sz="2800">
                <a:solidFill>
                  <a:schemeClr val="folHlink"/>
                </a:solidFill>
              </a:rPr>
              <a:t>until</a:t>
            </a:r>
            <a:r>
              <a:rPr lang="fi-FI" sz="2800"/>
              <a:t> </a:t>
            </a:r>
            <a:r>
              <a:rPr lang="el-GR" sz="2800"/>
              <a:t>δ</a:t>
            </a:r>
            <a:r>
              <a:rPr lang="fi-FI" sz="2800"/>
              <a:t> &lt; </a:t>
            </a:r>
            <a:r>
              <a:rPr lang="el-GR" sz="2800"/>
              <a:t>ε</a:t>
            </a:r>
            <a:endParaRPr lang="en-US" sz="2800"/>
          </a:p>
        </p:txBody>
      </p:sp>
      <p:graphicFrame>
        <p:nvGraphicFramePr>
          <p:cNvPr id="609285" name="Object 5"/>
          <p:cNvGraphicFramePr>
            <a:graphicFrameLocks noChangeAspect="1"/>
          </p:cNvGraphicFramePr>
          <p:nvPr/>
        </p:nvGraphicFramePr>
        <p:xfrm>
          <a:off x="1327150" y="4068763"/>
          <a:ext cx="1852613" cy="511175"/>
        </p:xfrm>
        <a:graphic>
          <a:graphicData uri="http://schemas.openxmlformats.org/presentationml/2006/ole">
            <p:oleObj spid="_x0000_s8194" name="Equation" r:id="rId4" imgW="876240" imgH="241200" progId="Equation.3">
              <p:embed/>
            </p:oleObj>
          </a:graphicData>
        </a:graphic>
      </p:graphicFrame>
      <p:graphicFrame>
        <p:nvGraphicFramePr>
          <p:cNvPr id="609286" name="Object 6"/>
          <p:cNvGraphicFramePr>
            <a:graphicFrameLocks noChangeAspect="1"/>
          </p:cNvGraphicFramePr>
          <p:nvPr/>
        </p:nvGraphicFramePr>
        <p:xfrm>
          <a:off x="1330325" y="4522788"/>
          <a:ext cx="1806575" cy="584200"/>
        </p:xfrm>
        <a:graphic>
          <a:graphicData uri="http://schemas.openxmlformats.org/presentationml/2006/ole">
            <p:oleObj spid="_x0000_s8195" name="Equation" r:id="rId5" imgW="863280" imgH="279360" progId="Equation.3">
              <p:embed/>
            </p:oleObj>
          </a:graphicData>
        </a:graphic>
      </p:graphicFrame>
      <p:sp>
        <p:nvSpPr>
          <p:cNvPr id="609287" name="Rectangle 7"/>
          <p:cNvSpPr>
            <a:spLocks noChangeArrowheads="1"/>
          </p:cNvSpPr>
          <p:nvPr/>
        </p:nvSpPr>
        <p:spPr bwMode="auto">
          <a:xfrm>
            <a:off x="500063" y="2781300"/>
            <a:ext cx="2994025" cy="3436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9288" name="Text Box 8"/>
          <p:cNvSpPr txBox="1">
            <a:spLocks noChangeArrowheads="1"/>
          </p:cNvSpPr>
          <p:nvPr/>
        </p:nvSpPr>
        <p:spPr bwMode="auto">
          <a:xfrm>
            <a:off x="3778250" y="280670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Efficient computation of </a:t>
            </a:r>
            <a:r>
              <a:rPr lang="en-US" sz="2400">
                <a:solidFill>
                  <a:srgbClr val="0066FF"/>
                </a:solidFill>
              </a:rPr>
              <a:t>y = (P’’)</a:t>
            </a:r>
            <a:r>
              <a:rPr lang="en-US" sz="2400" baseline="30000">
                <a:solidFill>
                  <a:srgbClr val="0066FF"/>
                </a:solidFill>
              </a:rPr>
              <a:t>T</a:t>
            </a:r>
            <a:r>
              <a:rPr lang="en-US" sz="2400">
                <a:solidFill>
                  <a:srgbClr val="0066FF"/>
                </a:solidFill>
              </a:rPr>
              <a:t> x</a:t>
            </a:r>
          </a:p>
        </p:txBody>
      </p:sp>
      <p:graphicFrame>
        <p:nvGraphicFramePr>
          <p:cNvPr id="609291" name="Object 11"/>
          <p:cNvGraphicFramePr>
            <a:graphicFrameLocks noChangeAspect="1"/>
          </p:cNvGraphicFramePr>
          <p:nvPr/>
        </p:nvGraphicFramePr>
        <p:xfrm>
          <a:off x="4532313" y="3586163"/>
          <a:ext cx="1808162" cy="1516062"/>
        </p:xfrm>
        <a:graphic>
          <a:graphicData uri="http://schemas.openxmlformats.org/presentationml/2006/ole">
            <p:oleObj spid="_x0000_s8196" name="Equation" r:id="rId6" imgW="863280" imgH="723600" progId="Equation.3">
              <p:embed/>
            </p:oleObj>
          </a:graphicData>
        </a:graphic>
      </p:graphicFrame>
      <p:sp>
        <p:nvSpPr>
          <p:cNvPr id="609292" name="Rectangle 12"/>
          <p:cNvSpPr>
            <a:spLocks noChangeArrowheads="1"/>
          </p:cNvSpPr>
          <p:nvPr/>
        </p:nvSpPr>
        <p:spPr bwMode="auto">
          <a:xfrm>
            <a:off x="4379913" y="3425825"/>
            <a:ext cx="2347912" cy="2012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Random walks on undirected graphs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stationary distribution of a random walk on an undirected graph, the probability of being at node </a:t>
            </a:r>
            <a:r>
              <a:rPr lang="en-US">
                <a:solidFill>
                  <a:srgbClr val="0066FF"/>
                </a:solidFill>
              </a:rPr>
              <a:t>i</a:t>
            </a:r>
            <a:r>
              <a:rPr lang="en-US"/>
              <a:t> is proportional to the (weighted) degree of the vertex</a:t>
            </a:r>
          </a:p>
          <a:p>
            <a:endParaRPr lang="en-US"/>
          </a:p>
          <a:p>
            <a:r>
              <a:rPr lang="en-US"/>
              <a:t>Random walks on undirected graphs are not “interesting”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on PageRank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Specialized PageRank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personalization [BP98]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instead of picking a node uniformly at random favor specific nodes that are related to the user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topic sensitive PageRank [H02]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compute many PageRank vectors, one for each topic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estimate relevance of query with each topic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produce final PageRank as a weighted combination</a:t>
            </a:r>
          </a:p>
          <a:p>
            <a:pPr>
              <a:lnSpc>
                <a:spcPct val="90000"/>
              </a:lnSpc>
            </a:pPr>
            <a:r>
              <a:rPr lang="en-US" sz="2400"/>
              <a:t>Updating PageRank [Chien et al 2002]</a:t>
            </a:r>
          </a:p>
          <a:p>
            <a:pPr>
              <a:lnSpc>
                <a:spcPct val="90000"/>
              </a:lnSpc>
            </a:pPr>
            <a:r>
              <a:rPr lang="en-US" sz="2400"/>
              <a:t>Fast computation of PageRank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numerical analysis tricks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node aggregation techniques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dealing with the “Web frontier”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Query-independent 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Have an a-priori ordering of the web pages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Q</a:t>
            </a:r>
            <a:r>
              <a:rPr lang="en-US" dirty="0" smtClean="0"/>
              <a:t>:  Set of pages that contain the keywords in the query </a:t>
            </a:r>
            <a:r>
              <a:rPr lang="en-US" b="1" dirty="0" smtClean="0">
                <a:solidFill>
                  <a:srgbClr val="0070C0"/>
                </a:solidFill>
              </a:rPr>
              <a:t>q</a:t>
            </a:r>
          </a:p>
          <a:p>
            <a:r>
              <a:rPr lang="en-US" dirty="0" smtClean="0"/>
              <a:t>Present the pages in </a:t>
            </a:r>
            <a:r>
              <a:rPr lang="en-US" b="1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ordered according to order </a:t>
            </a:r>
            <a:r>
              <a:rPr lang="el-GR" b="1" dirty="0" smtClean="0">
                <a:solidFill>
                  <a:srgbClr val="0070C0"/>
                </a:solidFill>
              </a:rPr>
              <a:t>π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What are the advantages of such an approach?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HITS-based scores are very inefficient to compute</a:t>
            </a:r>
          </a:p>
          <a:p>
            <a:endParaRPr lang="en-US" dirty="0" smtClean="0"/>
          </a:p>
          <a:p>
            <a:r>
              <a:rPr lang="en-US" dirty="0" err="1" smtClean="0"/>
              <a:t>PageRank</a:t>
            </a:r>
            <a:r>
              <a:rPr lang="en-US" dirty="0" smtClean="0"/>
              <a:t> scores are independent of the queries</a:t>
            </a:r>
          </a:p>
          <a:p>
            <a:endParaRPr lang="en-US" dirty="0" smtClean="0"/>
          </a:p>
          <a:p>
            <a:r>
              <a:rPr lang="en-US" dirty="0" smtClean="0"/>
              <a:t>Can we bias </a:t>
            </a:r>
            <a:r>
              <a:rPr lang="en-US" dirty="0" err="1" smtClean="0"/>
              <a:t>PageRank</a:t>
            </a:r>
            <a:r>
              <a:rPr lang="en-US" dirty="0" smtClean="0"/>
              <a:t> rankings to take into account query keywords? 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			Topic-sensitive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PageRank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Conventional </a:t>
            </a:r>
            <a:r>
              <a:rPr lang="en-US" dirty="0" err="1" smtClean="0"/>
              <a:t>PageRank</a:t>
            </a:r>
            <a:r>
              <a:rPr lang="en-US" dirty="0" smtClean="0"/>
              <a:t> computation: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baseline="30000" dirty="0" smtClean="0">
                <a:solidFill>
                  <a:srgbClr val="0070C0"/>
                </a:solidFill>
              </a:rPr>
              <a:t>(t+1)</a:t>
            </a:r>
            <a:r>
              <a:rPr lang="en-US" b="1" dirty="0" smtClean="0">
                <a:solidFill>
                  <a:srgbClr val="0070C0"/>
                </a:solidFill>
              </a:rPr>
              <a:t>(v)=</a:t>
            </a:r>
            <a:r>
              <a:rPr lang="el-GR" sz="4400" b="1" dirty="0" smtClean="0">
                <a:solidFill>
                  <a:srgbClr val="0070C0"/>
                </a:solidFill>
              </a:rPr>
              <a:t>Σ</a:t>
            </a:r>
            <a:r>
              <a:rPr lang="en-US" sz="4400" b="1" baseline="-25000" dirty="0" smtClean="0">
                <a:solidFill>
                  <a:srgbClr val="0070C0"/>
                </a:solidFill>
              </a:rPr>
              <a:t>u</a:t>
            </a:r>
            <a:r>
              <a:rPr lang="az-Cyrl-AZ" sz="4400" b="1" baseline="-25000" dirty="0" smtClean="0">
                <a:solidFill>
                  <a:srgbClr val="0070C0"/>
                </a:solidFill>
              </a:rPr>
              <a:t>Є</a:t>
            </a:r>
            <a:r>
              <a:rPr lang="en-US" sz="4400" b="1" baseline="-25000" dirty="0" smtClean="0">
                <a:solidFill>
                  <a:srgbClr val="0070C0"/>
                </a:solidFill>
              </a:rPr>
              <a:t>N(v)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baseline="30000" dirty="0" smtClean="0">
                <a:solidFill>
                  <a:srgbClr val="0070C0"/>
                </a:solidFill>
              </a:rPr>
              <a:t>(t)</a:t>
            </a:r>
            <a:r>
              <a:rPr lang="en-US" b="1" dirty="0" smtClean="0">
                <a:solidFill>
                  <a:srgbClr val="0070C0"/>
                </a:solidFill>
              </a:rPr>
              <a:t>(u)/d(v)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N(v)</a:t>
            </a:r>
            <a:r>
              <a:rPr lang="en-US" dirty="0" smtClean="0"/>
              <a:t>: neighbors of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d(v)</a:t>
            </a:r>
            <a:r>
              <a:rPr lang="en-US" dirty="0" smtClean="0"/>
              <a:t>: degree of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r = </a:t>
            </a:r>
            <a:r>
              <a:rPr lang="en-US" b="1" dirty="0" err="1" smtClean="0">
                <a:solidFill>
                  <a:srgbClr val="0070C0"/>
                </a:solidFill>
              </a:rPr>
              <a:t>Mxr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M’ = (1-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)P+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sz="4800" b="1" dirty="0" smtClean="0">
                <a:solidFill>
                  <a:srgbClr val="0070C0"/>
                </a:solidFill>
              </a:rPr>
              <a:t>[</a:t>
            </a:r>
            <a:r>
              <a:rPr lang="en-US" b="1" dirty="0" smtClean="0">
                <a:solidFill>
                  <a:srgbClr val="0070C0"/>
                </a:solidFill>
              </a:rPr>
              <a:t>1/n</a:t>
            </a:r>
            <a:r>
              <a:rPr lang="en-US" sz="4800" b="1" dirty="0" smtClean="0">
                <a:solidFill>
                  <a:srgbClr val="0070C0"/>
                </a:solidFill>
              </a:rPr>
              <a:t>]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nxn</a:t>
            </a:r>
            <a:endParaRPr lang="en-US" b="1" baseline="-25000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r = (1-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)Pr</a:t>
            </a:r>
            <a:r>
              <a:rPr lang="en-US" b="1" dirty="0" smtClean="0">
                <a:solidFill>
                  <a:srgbClr val="0070C0"/>
                </a:solidFill>
              </a:rPr>
              <a:t>+</a:t>
            </a:r>
            <a:r>
              <a:rPr lang="el-GR" b="1" dirty="0" smtClean="0">
                <a:solidFill>
                  <a:srgbClr val="0070C0"/>
                </a:solidFill>
              </a:rPr>
              <a:t> α</a:t>
            </a:r>
            <a:r>
              <a:rPr lang="en-US" sz="4800" b="1" dirty="0" smtClean="0">
                <a:solidFill>
                  <a:srgbClr val="0070C0"/>
                </a:solidFill>
              </a:rPr>
              <a:t>[</a:t>
            </a:r>
            <a:r>
              <a:rPr lang="en-US" b="1" dirty="0" smtClean="0">
                <a:solidFill>
                  <a:srgbClr val="0070C0"/>
                </a:solidFill>
              </a:rPr>
              <a:t>1/n</a:t>
            </a:r>
            <a:r>
              <a:rPr lang="en-US" sz="4800" b="1" dirty="0" smtClean="0">
                <a:solidFill>
                  <a:srgbClr val="0070C0"/>
                </a:solidFill>
              </a:rPr>
              <a:t>]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nxn</a:t>
            </a:r>
            <a:r>
              <a:rPr lang="en-US" b="1" dirty="0" err="1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rgbClr val="0070C0"/>
                </a:solidFill>
              </a:rPr>
              <a:t> = (1-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b="1" dirty="0" err="1" smtClean="0">
                <a:solidFill>
                  <a:srgbClr val="0070C0"/>
                </a:solidFill>
              </a:rPr>
              <a:t>Mr</a:t>
            </a:r>
            <a:r>
              <a:rPr lang="en-US" b="1" dirty="0" smtClean="0">
                <a:solidFill>
                  <a:srgbClr val="0070C0"/>
                </a:solidFill>
              </a:rPr>
              <a:t>+</a:t>
            </a:r>
            <a:r>
              <a:rPr lang="el-GR" b="1" dirty="0" smtClean="0">
                <a:solidFill>
                  <a:srgbClr val="0070C0"/>
                </a:solidFill>
              </a:rPr>
              <a:t> α</a:t>
            </a:r>
            <a:r>
              <a:rPr lang="en-US" sz="3500" b="1" dirty="0" smtClean="0">
                <a:solidFill>
                  <a:srgbClr val="0070C0"/>
                </a:solidFill>
              </a:rPr>
              <a:t>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 = [1/n]</a:t>
            </a:r>
            <a:r>
              <a:rPr lang="en-US" b="1" baseline="-25000" dirty="0" smtClean="0">
                <a:solidFill>
                  <a:srgbClr val="0070C0"/>
                </a:solidFill>
              </a:rPr>
              <a:t>nx1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 =  (1-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)Pr</a:t>
            </a:r>
            <a:r>
              <a:rPr lang="en-US" b="1" dirty="0" smtClean="0">
                <a:solidFill>
                  <a:srgbClr val="0070C0"/>
                </a:solidFill>
              </a:rPr>
              <a:t>+</a:t>
            </a:r>
            <a:r>
              <a:rPr lang="el-GR" b="1" dirty="0" smtClean="0">
                <a:solidFill>
                  <a:srgbClr val="0070C0"/>
                </a:solidFill>
              </a:rPr>
              <a:t> α</a:t>
            </a:r>
            <a:r>
              <a:rPr lang="en-US" sz="3500" b="1" dirty="0" smtClean="0">
                <a:solidFill>
                  <a:srgbClr val="0070C0"/>
                </a:solidFill>
              </a:rPr>
              <a:t>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Conventional </a:t>
            </a:r>
            <a:r>
              <a:rPr lang="en-US" b="1" dirty="0" err="1" smtClean="0">
                <a:solidFill>
                  <a:srgbClr val="FF0000"/>
                </a:solidFill>
              </a:rPr>
              <a:t>PageRank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0070C0"/>
                </a:solidFill>
              </a:rPr>
              <a:t> p</a:t>
            </a:r>
            <a:r>
              <a:rPr lang="en-US" dirty="0" smtClean="0"/>
              <a:t> is a uniform vector with values </a:t>
            </a:r>
            <a:r>
              <a:rPr lang="en-US" b="1" dirty="0" smtClean="0">
                <a:solidFill>
                  <a:srgbClr val="0070C0"/>
                </a:solidFill>
              </a:rPr>
              <a:t>1/n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r>
              <a:rPr lang="en-US" dirty="0" smtClean="0"/>
              <a:t> uses a</a:t>
            </a:r>
            <a:r>
              <a:rPr lang="en-US" b="1" dirty="0" smtClean="0">
                <a:solidFill>
                  <a:srgbClr val="FF0000"/>
                </a:solidFill>
              </a:rPr>
              <a:t> non-uniform </a:t>
            </a:r>
            <a:r>
              <a:rPr lang="en-US" dirty="0" smtClean="0"/>
              <a:t>personalization vector </a:t>
            </a:r>
            <a:r>
              <a:rPr lang="en-US" b="1" dirty="0" smtClean="0">
                <a:solidFill>
                  <a:srgbClr val="0070C0"/>
                </a:solidFill>
              </a:rPr>
              <a:t>p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Not simply a post-processing step of the </a:t>
            </a:r>
            <a:r>
              <a:rPr lang="en-US" dirty="0" err="1" smtClean="0"/>
              <a:t>PageRank</a:t>
            </a:r>
            <a:r>
              <a:rPr lang="en-US" dirty="0" smtClean="0"/>
              <a:t> computation</a:t>
            </a:r>
          </a:p>
          <a:p>
            <a:endParaRPr lang="en-US" dirty="0" smtClean="0"/>
          </a:p>
          <a:p>
            <a:r>
              <a:rPr lang="en-US" dirty="0" smtClean="0"/>
              <a:t>Personalization vector </a:t>
            </a:r>
            <a:r>
              <a:rPr lang="en-US" b="1" dirty="0" smtClean="0">
                <a:solidFill>
                  <a:srgbClr val="0070C0"/>
                </a:solidFill>
              </a:rPr>
              <a:t>p</a:t>
            </a:r>
            <a:r>
              <a:rPr lang="en-US" dirty="0" smtClean="0"/>
              <a:t> introduces bias in all iterations of the iterative computation of the </a:t>
            </a:r>
            <a:r>
              <a:rPr lang="en-US" dirty="0" err="1" smtClean="0"/>
              <a:t>PageRank</a:t>
            </a:r>
            <a:r>
              <a:rPr lang="en-US" dirty="0" smtClean="0"/>
              <a:t> vector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Personalization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random-walk model, the personalization vector represents the addition of a set of transition edges, where the probability of an artificial edge </a:t>
            </a:r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</a:rPr>
              <a:t>u,v</a:t>
            </a:r>
            <a:r>
              <a:rPr lang="en-US" b="1" dirty="0" smtClean="0">
                <a:solidFill>
                  <a:srgbClr val="0070C0"/>
                </a:solidFill>
              </a:rPr>
              <a:t>) </a:t>
            </a:r>
            <a:r>
              <a:rPr lang="en-US" dirty="0" smtClean="0"/>
              <a:t>is 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err="1" smtClean="0">
                <a:solidFill>
                  <a:srgbClr val="0070C0"/>
                </a:solidFill>
              </a:rPr>
              <a:t>p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v</a:t>
            </a:r>
            <a:endParaRPr lang="en-US" b="1" baseline="-25000" dirty="0" smtClean="0">
              <a:solidFill>
                <a:srgbClr val="0070C0"/>
              </a:solidFill>
            </a:endParaRPr>
          </a:p>
          <a:p>
            <a:endParaRPr lang="en-US" b="1" baseline="-25000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Given a graph the result of the </a:t>
            </a:r>
            <a:r>
              <a:rPr lang="en-US" dirty="0" err="1" smtClean="0"/>
              <a:t>PageRank</a:t>
            </a:r>
            <a:r>
              <a:rPr lang="en-US" dirty="0" smtClean="0"/>
              <a:t> computation only depends on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b="1" dirty="0" smtClean="0">
                <a:solidFill>
                  <a:srgbClr val="0070C0"/>
                </a:solidFill>
              </a:rPr>
              <a:t> p : PR(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,p)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r>
              <a:rPr lang="en-US" dirty="0" smtClean="0"/>
              <a:t>: Overall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Preprocessing</a:t>
            </a:r>
          </a:p>
          <a:p>
            <a:pPr lvl="1"/>
            <a:r>
              <a:rPr lang="en-US" dirty="0" smtClean="0"/>
              <a:t>Fix a set of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topics</a:t>
            </a:r>
          </a:p>
          <a:p>
            <a:pPr lvl="1"/>
            <a:r>
              <a:rPr lang="en-US" dirty="0" smtClean="0"/>
              <a:t>For each topic </a:t>
            </a:r>
            <a:r>
              <a:rPr lang="en-US" b="1" dirty="0" err="1" smtClean="0">
                <a:solidFill>
                  <a:srgbClr val="0070C0"/>
                </a:solidFill>
              </a:rPr>
              <a:t>c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dirty="0" smtClean="0"/>
              <a:t> compute the </a:t>
            </a:r>
            <a:r>
              <a:rPr lang="en-US" dirty="0" err="1" smtClean="0"/>
              <a:t>PageRank</a:t>
            </a:r>
            <a:r>
              <a:rPr lang="en-US" dirty="0" smtClean="0"/>
              <a:t> scores of page </a:t>
            </a:r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n-US" dirty="0" smtClean="0"/>
              <a:t> </a:t>
            </a:r>
            <a:r>
              <a:rPr lang="en-US" dirty="0" err="1" smtClean="0"/>
              <a:t>wrt</a:t>
            </a:r>
            <a:r>
              <a:rPr lang="en-US" dirty="0" smtClean="0"/>
              <a:t> to the </a:t>
            </a:r>
            <a:r>
              <a:rPr lang="en-US" b="1" dirty="0" smtClean="0">
                <a:solidFill>
                  <a:srgbClr val="0070C0"/>
                </a:solidFill>
              </a:rPr>
              <a:t>j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topic: </a:t>
            </a:r>
            <a:r>
              <a:rPr lang="en-US" b="1" dirty="0" smtClean="0">
                <a:solidFill>
                  <a:srgbClr val="0070C0"/>
                </a:solidFill>
              </a:rPr>
              <a:t>r(</a:t>
            </a:r>
            <a:r>
              <a:rPr lang="en-US" b="1" dirty="0" err="1" smtClean="0">
                <a:solidFill>
                  <a:srgbClr val="0070C0"/>
                </a:solidFill>
              </a:rPr>
              <a:t>u,j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Query-time processing: </a:t>
            </a:r>
          </a:p>
          <a:p>
            <a:pPr lvl="1"/>
            <a:r>
              <a:rPr lang="en-US" dirty="0" smtClean="0"/>
              <a:t>For query q compute the total score of page </a:t>
            </a:r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n-US" dirty="0" smtClean="0"/>
              <a:t> </a:t>
            </a:r>
            <a:r>
              <a:rPr lang="en-US" dirty="0" err="1" smtClean="0"/>
              <a:t>wrt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q</a:t>
            </a:r>
            <a:r>
              <a:rPr lang="en-US" dirty="0" smtClean="0"/>
              <a:t> as </a:t>
            </a:r>
            <a:r>
              <a:rPr lang="en-US" b="1" dirty="0" smtClean="0">
                <a:solidFill>
                  <a:srgbClr val="0070C0"/>
                </a:solidFill>
              </a:rPr>
              <a:t>score(</a:t>
            </a:r>
            <a:r>
              <a:rPr lang="en-US" b="1" dirty="0" err="1" smtClean="0">
                <a:solidFill>
                  <a:srgbClr val="0070C0"/>
                </a:solidFill>
              </a:rPr>
              <a:t>u,q</a:t>
            </a:r>
            <a:r>
              <a:rPr lang="en-US" b="1" dirty="0" smtClean="0">
                <a:solidFill>
                  <a:srgbClr val="0070C0"/>
                </a:solidFill>
              </a:rPr>
              <a:t>) = </a:t>
            </a:r>
            <a:r>
              <a:rPr lang="el-GR" b="1" dirty="0" smtClean="0">
                <a:solidFill>
                  <a:srgbClr val="0070C0"/>
                </a:solidFill>
              </a:rPr>
              <a:t>Σ</a:t>
            </a:r>
            <a:r>
              <a:rPr lang="en-US" b="1" baseline="-25000" dirty="0" smtClean="0">
                <a:solidFill>
                  <a:srgbClr val="0070C0"/>
                </a:solidFill>
              </a:rPr>
              <a:t>j=1…k</a:t>
            </a:r>
            <a:r>
              <a:rPr lang="en-US" b="1" dirty="0" smtClean="0">
                <a:solidFill>
                  <a:srgbClr val="0070C0"/>
                </a:solidFill>
              </a:rPr>
              <a:t> Pr(</a:t>
            </a:r>
            <a:r>
              <a:rPr lang="en-US" b="1" dirty="0" err="1" smtClean="0">
                <a:solidFill>
                  <a:srgbClr val="0070C0"/>
                </a:solidFill>
              </a:rPr>
              <a:t>c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b="1" dirty="0" err="1" smtClean="0">
                <a:solidFill>
                  <a:srgbClr val="0070C0"/>
                </a:solidFill>
              </a:rPr>
              <a:t>|q</a:t>
            </a:r>
            <a:r>
              <a:rPr lang="en-US" b="1" dirty="0" smtClean="0">
                <a:solidFill>
                  <a:srgbClr val="0070C0"/>
                </a:solidFill>
              </a:rPr>
              <a:t>) r(</a:t>
            </a:r>
            <a:r>
              <a:rPr lang="en-US" b="1" dirty="0" err="1" smtClean="0">
                <a:solidFill>
                  <a:srgbClr val="0070C0"/>
                </a:solidFill>
              </a:rPr>
              <a:t>u,j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r>
              <a:rPr lang="en-US" dirty="0" smtClean="0"/>
              <a:t>: 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different biased </a:t>
            </a:r>
            <a:r>
              <a:rPr lang="en-US" dirty="0" err="1" smtClean="0"/>
              <a:t>PageRank</a:t>
            </a:r>
            <a:r>
              <a:rPr lang="en-US" dirty="0" smtClean="0"/>
              <a:t> vectors using some pre-defined set of k categories </a:t>
            </a:r>
            <a:r>
              <a:rPr lang="en-US" b="1" dirty="0" smtClean="0">
                <a:solidFill>
                  <a:srgbClr val="0070C0"/>
                </a:solidFill>
              </a:rPr>
              <a:t>(c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,…,c</a:t>
            </a:r>
            <a:r>
              <a:rPr lang="en-US" b="1" baseline="-25000" dirty="0" smtClean="0">
                <a:solidFill>
                  <a:srgbClr val="0070C0"/>
                </a:solidFill>
              </a:rPr>
              <a:t>k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T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dirty="0" smtClean="0"/>
              <a:t>: set of URLs in the </a:t>
            </a:r>
            <a:r>
              <a:rPr lang="en-US" b="1" dirty="0" smtClean="0">
                <a:solidFill>
                  <a:srgbClr val="0070C0"/>
                </a:solidFill>
              </a:rPr>
              <a:t>j-</a:t>
            </a:r>
            <a:r>
              <a:rPr lang="en-US" dirty="0" err="1" smtClean="0"/>
              <a:t>th</a:t>
            </a:r>
            <a:r>
              <a:rPr lang="en-US" dirty="0" smtClean="0"/>
              <a:t> category</a:t>
            </a:r>
          </a:p>
          <a:p>
            <a:r>
              <a:rPr lang="en-US" dirty="0" smtClean="0"/>
              <a:t>Use non-uniform personalization vector </a:t>
            </a:r>
            <a:r>
              <a:rPr lang="en-US" b="1" dirty="0" smtClean="0">
                <a:solidFill>
                  <a:srgbClr val="0070C0"/>
                </a:solidFill>
              </a:rPr>
              <a:t>p=</a:t>
            </a:r>
            <a:r>
              <a:rPr lang="en-US" b="1" dirty="0" err="1" smtClean="0">
                <a:solidFill>
                  <a:srgbClr val="0070C0"/>
                </a:solidFill>
              </a:rPr>
              <a:t>w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b="1" baseline="-25000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such that: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4953000"/>
          <a:ext cx="3048000" cy="1447800"/>
        </p:xfrm>
        <a:graphic>
          <a:graphicData uri="http://schemas.openxmlformats.org/presentationml/2006/ole">
            <p:oleObj spid="_x0000_s209922" name="Equation" r:id="rId3" imgW="119376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r>
              <a:rPr lang="en-US" dirty="0" smtClean="0"/>
              <a:t>: Query-time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D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dirty="0" smtClean="0"/>
              <a:t>: class term vectors consisting of all the terms appearing in the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pre-selected categories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can we compute </a:t>
            </a:r>
            <a:r>
              <a:rPr lang="en-US" b="1" dirty="0" smtClean="0">
                <a:solidFill>
                  <a:srgbClr val="0070C0"/>
                </a:solidFill>
              </a:rPr>
              <a:t>P(</a:t>
            </a:r>
            <a:r>
              <a:rPr lang="en-US" b="1" dirty="0" err="1" smtClean="0">
                <a:solidFill>
                  <a:srgbClr val="0070C0"/>
                </a:solidFill>
              </a:rPr>
              <a:t>c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can we compute </a:t>
            </a:r>
            <a:r>
              <a:rPr lang="en-US" b="1" dirty="0" smtClean="0">
                <a:solidFill>
                  <a:srgbClr val="0070C0"/>
                </a:solidFill>
              </a:rPr>
              <a:t>Pr(</a:t>
            </a:r>
            <a:r>
              <a:rPr lang="en-US" b="1" dirty="0" err="1" smtClean="0">
                <a:solidFill>
                  <a:srgbClr val="0070C0"/>
                </a:solidFill>
              </a:rPr>
              <a:t>q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i</a:t>
            </a:r>
            <a:r>
              <a:rPr lang="en-US" b="1" dirty="0" err="1" smtClean="0">
                <a:solidFill>
                  <a:srgbClr val="0070C0"/>
                </a:solidFill>
              </a:rPr>
              <a:t>|c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41021" y="3200400"/>
          <a:ext cx="6664779" cy="984250"/>
        </p:xfrm>
        <a:graphic>
          <a:graphicData uri="http://schemas.openxmlformats.org/presentationml/2006/ole">
            <p:oleObj spid="_x0000_s210946" name="Equation" r:id="rId3" imgW="30096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results of Link Analysis Ranking algorithms</a:t>
            </a:r>
          </a:p>
          <a:p>
            <a:endParaRPr lang="en-US" dirty="0" smtClean="0"/>
          </a:p>
          <a:p>
            <a:r>
              <a:rPr lang="en-US" dirty="0" smtClean="0"/>
              <a:t>Comparing and aggregating rankings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LAR vectors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How close are the LAR vectors </a:t>
            </a:r>
            <a:r>
              <a:rPr lang="en-US">
                <a:solidFill>
                  <a:srgbClr val="3399FF"/>
                </a:solidFill>
              </a:rPr>
              <a:t>w</a:t>
            </a:r>
            <a:r>
              <a:rPr lang="en-US" baseline="-25000">
                <a:solidFill>
                  <a:srgbClr val="3399FF"/>
                </a:solidFill>
              </a:rPr>
              <a:t>1</a:t>
            </a:r>
            <a:r>
              <a:rPr lang="en-US">
                <a:solidFill>
                  <a:srgbClr val="3399FF"/>
                </a:solidFill>
              </a:rPr>
              <a:t>, w</a:t>
            </a:r>
            <a:r>
              <a:rPr lang="en-US" baseline="-25000">
                <a:solidFill>
                  <a:srgbClr val="3399FF"/>
                </a:solidFill>
              </a:rPr>
              <a:t>2</a:t>
            </a:r>
            <a:r>
              <a:rPr lang="en-US"/>
              <a:t>?</a:t>
            </a:r>
          </a:p>
        </p:txBody>
      </p:sp>
      <p:sp>
        <p:nvSpPr>
          <p:cNvPr id="441348" name="Rectangle 4"/>
          <p:cNvSpPr>
            <a:spLocks noChangeArrowheads="1"/>
          </p:cNvSpPr>
          <p:nvPr/>
        </p:nvSpPr>
        <p:spPr bwMode="auto">
          <a:xfrm>
            <a:off x="3762375" y="2492375"/>
            <a:ext cx="312738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49" name="Rectangle 5"/>
          <p:cNvSpPr>
            <a:spLocks noChangeArrowheads="1"/>
          </p:cNvSpPr>
          <p:nvPr/>
        </p:nvSpPr>
        <p:spPr bwMode="auto">
          <a:xfrm>
            <a:off x="4457700" y="2495550"/>
            <a:ext cx="312738" cy="3984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0" name="Rectangle 6"/>
          <p:cNvSpPr>
            <a:spLocks noChangeArrowheads="1"/>
          </p:cNvSpPr>
          <p:nvPr/>
        </p:nvSpPr>
        <p:spPr bwMode="auto">
          <a:xfrm>
            <a:off x="5824538" y="2492375"/>
            <a:ext cx="312737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1" name="Rectangle 7"/>
          <p:cNvSpPr>
            <a:spLocks noChangeArrowheads="1"/>
          </p:cNvSpPr>
          <p:nvPr/>
        </p:nvSpPr>
        <p:spPr bwMode="auto">
          <a:xfrm>
            <a:off x="3113088" y="2492375"/>
            <a:ext cx="314325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2" name="Rectangle 8"/>
          <p:cNvSpPr>
            <a:spLocks noChangeArrowheads="1"/>
          </p:cNvSpPr>
          <p:nvPr/>
        </p:nvSpPr>
        <p:spPr bwMode="auto">
          <a:xfrm>
            <a:off x="5170488" y="2503488"/>
            <a:ext cx="319087" cy="390525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3" name="Text Box 9"/>
          <p:cNvSpPr txBox="1">
            <a:spLocks noChangeArrowheads="1"/>
          </p:cNvSpPr>
          <p:nvPr/>
        </p:nvSpPr>
        <p:spPr bwMode="auto">
          <a:xfrm>
            <a:off x="1817688" y="2965450"/>
            <a:ext cx="476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w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 = [  1   0.8  0.5  0.3   0  ]</a:t>
            </a:r>
          </a:p>
        </p:txBody>
      </p:sp>
      <p:sp>
        <p:nvSpPr>
          <p:cNvPr id="441354" name="Text Box 10"/>
          <p:cNvSpPr txBox="1">
            <a:spLocks noChangeArrowheads="1"/>
          </p:cNvSpPr>
          <p:nvPr/>
        </p:nvSpPr>
        <p:spPr bwMode="auto">
          <a:xfrm>
            <a:off x="1817688" y="3541713"/>
            <a:ext cx="4841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w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 = [ 0.9   1   0.7  0.6  0.8 ]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between LAR vectors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Geometric distance: how close are the </a:t>
            </a:r>
            <a:r>
              <a:rPr lang="en-US">
                <a:solidFill>
                  <a:srgbClr val="FF3300"/>
                </a:solidFill>
              </a:rPr>
              <a:t>numerical weights</a:t>
            </a:r>
            <a:r>
              <a:rPr lang="en-US"/>
              <a:t> of vectors </a:t>
            </a:r>
            <a:r>
              <a:rPr lang="en-US">
                <a:solidFill>
                  <a:srgbClr val="3399FF"/>
                </a:solidFill>
              </a:rPr>
              <a:t>w</a:t>
            </a:r>
            <a:r>
              <a:rPr lang="en-US" baseline="-25000">
                <a:solidFill>
                  <a:srgbClr val="3399FF"/>
                </a:solidFill>
              </a:rPr>
              <a:t>1</a:t>
            </a:r>
            <a:r>
              <a:rPr lang="en-US">
                <a:solidFill>
                  <a:srgbClr val="3399FF"/>
                </a:solidFill>
              </a:rPr>
              <a:t>, w</a:t>
            </a:r>
            <a:r>
              <a:rPr lang="en-US" baseline="-25000">
                <a:solidFill>
                  <a:srgbClr val="3399FF"/>
                </a:solidFill>
              </a:rPr>
              <a:t>2</a:t>
            </a:r>
            <a:r>
              <a:rPr lang="en-US"/>
              <a:t>?</a:t>
            </a:r>
          </a:p>
        </p:txBody>
      </p:sp>
      <p:graphicFrame>
        <p:nvGraphicFramePr>
          <p:cNvPr id="443396" name="Object 4"/>
          <p:cNvGraphicFramePr>
            <a:graphicFrameLocks noChangeAspect="1"/>
          </p:cNvGraphicFramePr>
          <p:nvPr/>
        </p:nvGraphicFramePr>
        <p:xfrm>
          <a:off x="1420813" y="3000375"/>
          <a:ext cx="5095875" cy="715963"/>
        </p:xfrm>
        <a:graphic>
          <a:graphicData uri="http://schemas.openxmlformats.org/presentationml/2006/ole">
            <p:oleObj spid="_x0000_s211970" name="Equation" r:id="rId4" imgW="1866600" imgH="253800" progId="Equation.3">
              <p:embed/>
            </p:oleObj>
          </a:graphicData>
        </a:graphic>
      </p:graphicFrame>
      <p:sp>
        <p:nvSpPr>
          <p:cNvPr id="443397" name="Rectangle 5"/>
          <p:cNvSpPr>
            <a:spLocks noChangeArrowheads="1"/>
          </p:cNvSpPr>
          <p:nvPr/>
        </p:nvSpPr>
        <p:spPr bwMode="auto">
          <a:xfrm>
            <a:off x="4043363" y="4092575"/>
            <a:ext cx="312737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4835525" y="4095750"/>
            <a:ext cx="312738" cy="3984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399" name="Rectangle 7"/>
          <p:cNvSpPr>
            <a:spLocks noChangeArrowheads="1"/>
          </p:cNvSpPr>
          <p:nvPr/>
        </p:nvSpPr>
        <p:spPr bwMode="auto">
          <a:xfrm>
            <a:off x="6227763" y="4092575"/>
            <a:ext cx="312737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3257550" y="4092575"/>
            <a:ext cx="314325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1" name="Rectangle 9"/>
          <p:cNvSpPr>
            <a:spLocks noChangeArrowheads="1"/>
          </p:cNvSpPr>
          <p:nvPr/>
        </p:nvSpPr>
        <p:spPr bwMode="auto">
          <a:xfrm>
            <a:off x="5548313" y="4103688"/>
            <a:ext cx="319087" cy="390525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2" name="Text Box 10"/>
          <p:cNvSpPr txBox="1">
            <a:spLocks noChangeArrowheads="1"/>
          </p:cNvSpPr>
          <p:nvPr/>
        </p:nvSpPr>
        <p:spPr bwMode="auto">
          <a:xfrm>
            <a:off x="1962150" y="4565650"/>
            <a:ext cx="5032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w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 = [ 1.0  0.8   0.5  0.3  0.0 ]</a:t>
            </a:r>
          </a:p>
        </p:txBody>
      </p:sp>
      <p:sp>
        <p:nvSpPr>
          <p:cNvPr id="443403" name="Text Box 11"/>
          <p:cNvSpPr txBox="1">
            <a:spLocks noChangeArrowheads="1"/>
          </p:cNvSpPr>
          <p:nvPr/>
        </p:nvSpPr>
        <p:spPr bwMode="auto">
          <a:xfrm>
            <a:off x="1962150" y="5141913"/>
            <a:ext cx="5032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w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 = [ 0.9  1.0   0.7  0.6  0.8 ]</a:t>
            </a:r>
          </a:p>
        </p:txBody>
      </p:sp>
      <p:sp>
        <p:nvSpPr>
          <p:cNvPr id="443404" name="Text Box 12"/>
          <p:cNvSpPr txBox="1">
            <a:spLocks noChangeArrowheads="1"/>
          </p:cNvSpPr>
          <p:nvPr/>
        </p:nvSpPr>
        <p:spPr bwMode="auto">
          <a:xfrm>
            <a:off x="857250" y="5718175"/>
            <a:ext cx="687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d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(w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,w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) =   0.1+0.2+0.2+0.3+0.8 = 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7" grpId="0" animBg="1"/>
      <p:bldP spid="443398" grpId="0" animBg="1"/>
      <p:bldP spid="443399" grpId="0" animBg="1"/>
      <p:bldP spid="443400" grpId="0" animBg="1"/>
      <p:bldP spid="443401" grpId="0" animBg="1"/>
      <p:bldP spid="443402" grpId="0"/>
      <p:bldP spid="443403" grpId="0"/>
      <p:bldP spid="4434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InDegree algorithm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Rank pages according to in-degree</a:t>
            </a:r>
          </a:p>
          <a:p>
            <a:pPr lvl="1"/>
            <a:r>
              <a:rPr lang="en-US"/>
              <a:t>w</a:t>
            </a:r>
            <a:r>
              <a:rPr lang="en-US" baseline="-25000"/>
              <a:t>i</a:t>
            </a:r>
            <a:r>
              <a:rPr lang="en-US"/>
              <a:t> = |B(i)|</a:t>
            </a:r>
          </a:p>
        </p:txBody>
      </p:sp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6156325" y="3429000"/>
            <a:ext cx="25161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sp>
        <p:nvSpPr>
          <p:cNvPr id="616453" name="Rectangle 5"/>
          <p:cNvSpPr>
            <a:spLocks noChangeArrowheads="1"/>
          </p:cNvSpPr>
          <p:nvPr/>
        </p:nvSpPr>
        <p:spPr bwMode="auto">
          <a:xfrm>
            <a:off x="950913" y="36115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4" name="Rectangle 6"/>
          <p:cNvSpPr>
            <a:spLocks noChangeArrowheads="1"/>
          </p:cNvSpPr>
          <p:nvPr/>
        </p:nvSpPr>
        <p:spPr bwMode="auto">
          <a:xfrm>
            <a:off x="1331913" y="55165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5" name="Rectangle 7"/>
          <p:cNvSpPr>
            <a:spLocks noChangeArrowheads="1"/>
          </p:cNvSpPr>
          <p:nvPr/>
        </p:nvSpPr>
        <p:spPr bwMode="auto">
          <a:xfrm>
            <a:off x="3846513" y="56689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6" name="Rectangle 8"/>
          <p:cNvSpPr>
            <a:spLocks noChangeArrowheads="1"/>
          </p:cNvSpPr>
          <p:nvPr/>
        </p:nvSpPr>
        <p:spPr bwMode="auto">
          <a:xfrm>
            <a:off x="4532313" y="39163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7" name="Rectangle 9"/>
          <p:cNvSpPr>
            <a:spLocks noChangeArrowheads="1"/>
          </p:cNvSpPr>
          <p:nvPr/>
        </p:nvSpPr>
        <p:spPr bwMode="auto">
          <a:xfrm>
            <a:off x="3008313" y="30781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8" name="Line 10"/>
          <p:cNvSpPr>
            <a:spLocks noChangeShapeType="1"/>
          </p:cNvSpPr>
          <p:nvPr/>
        </p:nvSpPr>
        <p:spPr bwMode="auto">
          <a:xfrm>
            <a:off x="1179513" y="4449763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59" name="Line 11"/>
          <p:cNvSpPr>
            <a:spLocks noChangeShapeType="1"/>
          </p:cNvSpPr>
          <p:nvPr/>
        </p:nvSpPr>
        <p:spPr bwMode="auto">
          <a:xfrm>
            <a:off x="1103313" y="4068763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0" name="Line 12"/>
          <p:cNvSpPr>
            <a:spLocks noChangeShapeType="1"/>
          </p:cNvSpPr>
          <p:nvPr/>
        </p:nvSpPr>
        <p:spPr bwMode="auto">
          <a:xfrm>
            <a:off x="3998913" y="6126163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1" name="Line 13"/>
          <p:cNvSpPr>
            <a:spLocks noChangeShapeType="1"/>
          </p:cNvSpPr>
          <p:nvPr/>
        </p:nvSpPr>
        <p:spPr bwMode="auto">
          <a:xfrm>
            <a:off x="3998913" y="5897563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2" name="Line 14"/>
          <p:cNvSpPr>
            <a:spLocks noChangeShapeType="1"/>
          </p:cNvSpPr>
          <p:nvPr/>
        </p:nvSpPr>
        <p:spPr bwMode="auto">
          <a:xfrm>
            <a:off x="4684713" y="4221163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3" name="Line 15"/>
          <p:cNvSpPr>
            <a:spLocks noChangeShapeType="1"/>
          </p:cNvSpPr>
          <p:nvPr/>
        </p:nvSpPr>
        <p:spPr bwMode="auto">
          <a:xfrm>
            <a:off x="4075113" y="6354763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4" name="Line 16"/>
          <p:cNvSpPr>
            <a:spLocks noChangeShapeType="1"/>
          </p:cNvSpPr>
          <p:nvPr/>
        </p:nvSpPr>
        <p:spPr bwMode="auto">
          <a:xfrm>
            <a:off x="1484313" y="6126163"/>
            <a:ext cx="304800" cy="0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5" name="Line 17"/>
          <p:cNvSpPr>
            <a:spLocks noChangeShapeType="1"/>
          </p:cNvSpPr>
          <p:nvPr/>
        </p:nvSpPr>
        <p:spPr bwMode="auto">
          <a:xfrm>
            <a:off x="1484313" y="5821363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6" name="Line 18"/>
          <p:cNvSpPr>
            <a:spLocks noChangeShapeType="1"/>
          </p:cNvSpPr>
          <p:nvPr/>
        </p:nvSpPr>
        <p:spPr bwMode="auto">
          <a:xfrm>
            <a:off x="3236913" y="3535363"/>
            <a:ext cx="3048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7" name="Line 19"/>
          <p:cNvSpPr>
            <a:spLocks noChangeShapeType="1"/>
          </p:cNvSpPr>
          <p:nvPr/>
        </p:nvSpPr>
        <p:spPr bwMode="auto">
          <a:xfrm>
            <a:off x="2170113" y="6049963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8" name="Line 20"/>
          <p:cNvSpPr>
            <a:spLocks noChangeShapeType="1"/>
          </p:cNvSpPr>
          <p:nvPr/>
        </p:nvSpPr>
        <p:spPr bwMode="auto">
          <a:xfrm flipH="1">
            <a:off x="1789113" y="4144963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9" name="Line 21"/>
          <p:cNvSpPr>
            <a:spLocks noChangeShapeType="1"/>
          </p:cNvSpPr>
          <p:nvPr/>
        </p:nvSpPr>
        <p:spPr bwMode="auto">
          <a:xfrm flipH="1" flipV="1">
            <a:off x="1331913" y="4754563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0" name="Line 22"/>
          <p:cNvSpPr>
            <a:spLocks noChangeShapeType="1"/>
          </p:cNvSpPr>
          <p:nvPr/>
        </p:nvSpPr>
        <p:spPr bwMode="auto">
          <a:xfrm flipV="1">
            <a:off x="1789113" y="3763963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1" name="Line 23"/>
          <p:cNvSpPr>
            <a:spLocks noChangeShapeType="1"/>
          </p:cNvSpPr>
          <p:nvPr/>
        </p:nvSpPr>
        <p:spPr bwMode="auto">
          <a:xfrm>
            <a:off x="1712913" y="4449763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2" name="Line 24"/>
          <p:cNvSpPr>
            <a:spLocks noChangeShapeType="1"/>
          </p:cNvSpPr>
          <p:nvPr/>
        </p:nvSpPr>
        <p:spPr bwMode="auto">
          <a:xfrm flipH="1" flipV="1">
            <a:off x="3770313" y="3535363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3" name="Line 25"/>
          <p:cNvSpPr>
            <a:spLocks noChangeShapeType="1"/>
          </p:cNvSpPr>
          <p:nvPr/>
        </p:nvSpPr>
        <p:spPr bwMode="auto">
          <a:xfrm flipH="1" flipV="1">
            <a:off x="3389313" y="4144963"/>
            <a:ext cx="685800" cy="1447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4" name="Line 26"/>
          <p:cNvSpPr>
            <a:spLocks noChangeShapeType="1"/>
          </p:cNvSpPr>
          <p:nvPr/>
        </p:nvSpPr>
        <p:spPr bwMode="auto">
          <a:xfrm flipV="1">
            <a:off x="4303713" y="4983163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5" name="Line 27"/>
          <p:cNvSpPr>
            <a:spLocks noChangeShapeType="1"/>
          </p:cNvSpPr>
          <p:nvPr/>
        </p:nvSpPr>
        <p:spPr bwMode="auto">
          <a:xfrm flipH="1" flipV="1">
            <a:off x="1789113" y="4678363"/>
            <a:ext cx="198120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6" name="Text Box 28"/>
          <p:cNvSpPr txBox="1">
            <a:spLocks noChangeArrowheads="1"/>
          </p:cNvSpPr>
          <p:nvPr/>
        </p:nvSpPr>
        <p:spPr bwMode="auto">
          <a:xfrm>
            <a:off x="2124075" y="6237288"/>
            <a:ext cx="77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66CC"/>
                </a:solidFill>
                <a:latin typeface="Tahoma" pitchFamily="34" charset="0"/>
              </a:rPr>
              <a:t>w=1</a:t>
            </a:r>
          </a:p>
        </p:txBody>
      </p:sp>
      <p:sp>
        <p:nvSpPr>
          <p:cNvPr id="616477" name="Text Box 29"/>
          <p:cNvSpPr txBox="1">
            <a:spLocks noChangeArrowheads="1"/>
          </p:cNvSpPr>
          <p:nvPr/>
        </p:nvSpPr>
        <p:spPr bwMode="auto">
          <a:xfrm>
            <a:off x="4643438" y="6165850"/>
            <a:ext cx="77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w=1</a:t>
            </a:r>
          </a:p>
        </p:txBody>
      </p:sp>
      <p:sp>
        <p:nvSpPr>
          <p:cNvPr id="616478" name="Text Box 30"/>
          <p:cNvSpPr txBox="1">
            <a:spLocks noChangeArrowheads="1"/>
          </p:cNvSpPr>
          <p:nvPr/>
        </p:nvSpPr>
        <p:spPr bwMode="auto">
          <a:xfrm>
            <a:off x="4859338" y="5013325"/>
            <a:ext cx="77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folHlink"/>
                </a:solidFill>
                <a:latin typeface="Tahoma" pitchFamily="34" charset="0"/>
              </a:rPr>
              <a:t>w=2</a:t>
            </a:r>
          </a:p>
        </p:txBody>
      </p:sp>
      <p:sp>
        <p:nvSpPr>
          <p:cNvPr id="616479" name="Text Box 31"/>
          <p:cNvSpPr txBox="1">
            <a:spLocks noChangeArrowheads="1"/>
          </p:cNvSpPr>
          <p:nvPr/>
        </p:nvSpPr>
        <p:spPr bwMode="auto">
          <a:xfrm>
            <a:off x="3779838" y="2924175"/>
            <a:ext cx="77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hlink"/>
                </a:solidFill>
                <a:latin typeface="Tahoma" pitchFamily="34" charset="0"/>
              </a:rPr>
              <a:t>w=3</a:t>
            </a:r>
          </a:p>
        </p:txBody>
      </p:sp>
      <p:sp>
        <p:nvSpPr>
          <p:cNvPr id="616480" name="Text Box 32"/>
          <p:cNvSpPr txBox="1">
            <a:spLocks noChangeArrowheads="1"/>
          </p:cNvSpPr>
          <p:nvPr/>
        </p:nvSpPr>
        <p:spPr bwMode="auto">
          <a:xfrm>
            <a:off x="1403350" y="3213100"/>
            <a:ext cx="77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5B603"/>
                </a:solidFill>
                <a:latin typeface="Tahoma" pitchFamily="34" charset="0"/>
              </a:rPr>
              <a:t>w=2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between LAR vectors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Rank distance: how close are the </a:t>
            </a:r>
            <a:r>
              <a:rPr lang="en-US">
                <a:solidFill>
                  <a:srgbClr val="FF3300"/>
                </a:solidFill>
              </a:rPr>
              <a:t>ordinal</a:t>
            </a:r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rankings</a:t>
            </a:r>
            <a:r>
              <a:rPr lang="en-US"/>
              <a:t> induced by the vectors </a:t>
            </a:r>
            <a:r>
              <a:rPr lang="en-US">
                <a:solidFill>
                  <a:srgbClr val="3399FF"/>
                </a:solidFill>
              </a:rPr>
              <a:t>w</a:t>
            </a:r>
            <a:r>
              <a:rPr lang="en-US" baseline="-25000">
                <a:solidFill>
                  <a:srgbClr val="3399FF"/>
                </a:solidFill>
              </a:rPr>
              <a:t>1</a:t>
            </a:r>
            <a:r>
              <a:rPr lang="en-US">
                <a:solidFill>
                  <a:srgbClr val="3399FF"/>
                </a:solidFill>
              </a:rPr>
              <a:t>, w</a:t>
            </a:r>
            <a:r>
              <a:rPr lang="en-US" baseline="-25000">
                <a:solidFill>
                  <a:srgbClr val="3399FF"/>
                </a:solidFill>
              </a:rPr>
              <a:t>2</a:t>
            </a:r>
            <a:r>
              <a:rPr lang="en-US"/>
              <a:t>?</a:t>
            </a:r>
          </a:p>
          <a:p>
            <a:pPr lvl="1"/>
            <a:r>
              <a:rPr lang="en-US"/>
              <a:t>Kendal’s </a:t>
            </a:r>
            <a:r>
              <a:rPr lang="el-GR">
                <a:cs typeface="Tahoma" pitchFamily="34" charset="0"/>
              </a:rPr>
              <a:t>τ</a:t>
            </a:r>
            <a:r>
              <a:rPr lang="en-US">
                <a:cs typeface="Tahoma" pitchFamily="34" charset="0"/>
              </a:rPr>
              <a:t> distance</a:t>
            </a:r>
            <a:endParaRPr lang="el-GR">
              <a:cs typeface="Tahoma" pitchFamily="34" charset="0"/>
            </a:endParaRPr>
          </a:p>
        </p:txBody>
      </p:sp>
      <p:graphicFrame>
        <p:nvGraphicFramePr>
          <p:cNvPr id="445444" name="Object 4"/>
          <p:cNvGraphicFramePr>
            <a:graphicFrameLocks noChangeAspect="1"/>
          </p:cNvGraphicFramePr>
          <p:nvPr/>
        </p:nvGraphicFramePr>
        <p:xfrm>
          <a:off x="1258888" y="3800475"/>
          <a:ext cx="6550025" cy="923925"/>
        </p:xfrm>
        <a:graphic>
          <a:graphicData uri="http://schemas.openxmlformats.org/presentationml/2006/ole">
            <p:oleObj spid="_x0000_s212994" name="Equation" r:id="rId4" imgW="29588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Outline</a:t>
            </a:r>
            <a:endParaRPr lang="en-US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9933"/>
                </a:solidFill>
              </a:rPr>
              <a:t>Rank </a:t>
            </a:r>
            <a:r>
              <a:rPr lang="fi-FI" dirty="0">
                <a:solidFill>
                  <a:srgbClr val="FF9933"/>
                </a:solidFill>
              </a:rPr>
              <a:t>Aggregation</a:t>
            </a:r>
          </a:p>
          <a:p>
            <a:pPr lvl="1"/>
            <a:r>
              <a:rPr lang="fi-FI" dirty="0"/>
              <a:t>Computing aggregate scores</a:t>
            </a:r>
          </a:p>
          <a:p>
            <a:pPr lvl="1"/>
            <a:r>
              <a:rPr lang="fi-FI" dirty="0"/>
              <a:t>Computing aggregate rankings - voting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Rank Aggregation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set of rankings </a:t>
            </a:r>
            <a:r>
              <a:rPr lang="en-US">
                <a:solidFill>
                  <a:schemeClr val="hlink"/>
                </a:solidFill>
              </a:rPr>
              <a:t>R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m</a:t>
            </a:r>
            <a:r>
              <a:rPr lang="en-US"/>
              <a:t> of a set of objects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1</a:t>
            </a:r>
            <a:r>
              <a:rPr lang="en-US">
                <a:solidFill>
                  <a:schemeClr val="folHlink"/>
                </a:solidFill>
              </a:rPr>
              <a:t>,X</a:t>
            </a:r>
            <a:r>
              <a:rPr lang="en-US" baseline="-25000">
                <a:solidFill>
                  <a:schemeClr val="folHlink"/>
                </a:solidFill>
              </a:rPr>
              <a:t>2</a:t>
            </a:r>
            <a:r>
              <a:rPr lang="en-US">
                <a:solidFill>
                  <a:schemeClr val="folHlink"/>
                </a:solidFill>
              </a:rPr>
              <a:t>,…,X</a:t>
            </a:r>
            <a:r>
              <a:rPr lang="en-US" baseline="-25000">
                <a:solidFill>
                  <a:schemeClr val="folHlink"/>
                </a:solidFill>
              </a:rPr>
              <a:t>n</a:t>
            </a:r>
            <a:r>
              <a:rPr lang="en-US"/>
              <a:t> produce a single ranking </a:t>
            </a:r>
            <a:r>
              <a:rPr lang="en-US">
                <a:solidFill>
                  <a:schemeClr val="hlink"/>
                </a:solidFill>
              </a:rPr>
              <a:t>R</a:t>
            </a:r>
            <a:r>
              <a:rPr lang="en-US"/>
              <a:t> that is in agreement with the existing rankings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84713"/>
          </a:xfrm>
        </p:spPr>
        <p:txBody>
          <a:bodyPr/>
          <a:lstStyle/>
          <a:p>
            <a:r>
              <a:rPr lang="en-US"/>
              <a:t>Voting</a:t>
            </a:r>
          </a:p>
          <a:p>
            <a:pPr lvl="1"/>
            <a:r>
              <a:rPr lang="en-US"/>
              <a:t>rankings </a:t>
            </a:r>
            <a:r>
              <a:rPr lang="en-US">
                <a:solidFill>
                  <a:schemeClr val="hlink"/>
                </a:solidFill>
              </a:rPr>
              <a:t>R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m</a:t>
            </a:r>
            <a:r>
              <a:rPr lang="en-US"/>
              <a:t> are the voters, the objects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1</a:t>
            </a:r>
            <a:r>
              <a:rPr lang="en-US">
                <a:solidFill>
                  <a:schemeClr val="folHlink"/>
                </a:solidFill>
              </a:rPr>
              <a:t>,X</a:t>
            </a:r>
            <a:r>
              <a:rPr lang="en-US" baseline="-25000">
                <a:solidFill>
                  <a:schemeClr val="folHlink"/>
                </a:solidFill>
              </a:rPr>
              <a:t>2</a:t>
            </a:r>
            <a:r>
              <a:rPr lang="en-US">
                <a:solidFill>
                  <a:schemeClr val="folHlink"/>
                </a:solidFill>
              </a:rPr>
              <a:t>,…,X</a:t>
            </a:r>
            <a:r>
              <a:rPr lang="en-US" baseline="-25000">
                <a:solidFill>
                  <a:schemeClr val="folHlink"/>
                </a:solidFill>
              </a:rPr>
              <a:t>n</a:t>
            </a:r>
            <a:r>
              <a:rPr lang="en-US"/>
              <a:t> are the candidates.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Combining multiple scoring functions</a:t>
            </a:r>
          </a:p>
          <a:p>
            <a:pPr lvl="1"/>
            <a:r>
              <a:rPr lang="en-US"/>
              <a:t>rankings </a:t>
            </a:r>
            <a:r>
              <a:rPr lang="en-US">
                <a:solidFill>
                  <a:schemeClr val="hlink"/>
                </a:solidFill>
              </a:rPr>
              <a:t>R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m</a:t>
            </a:r>
            <a:r>
              <a:rPr lang="en-US"/>
              <a:t> are the scoring functions, the objects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1</a:t>
            </a:r>
            <a:r>
              <a:rPr lang="en-US">
                <a:solidFill>
                  <a:schemeClr val="folHlink"/>
                </a:solidFill>
              </a:rPr>
              <a:t>,X</a:t>
            </a:r>
            <a:r>
              <a:rPr lang="en-US" baseline="-25000">
                <a:solidFill>
                  <a:schemeClr val="folHlink"/>
                </a:solidFill>
              </a:rPr>
              <a:t>2</a:t>
            </a:r>
            <a:r>
              <a:rPr lang="en-US">
                <a:solidFill>
                  <a:schemeClr val="folHlink"/>
                </a:solidFill>
              </a:rPr>
              <a:t>,…,X</a:t>
            </a:r>
            <a:r>
              <a:rPr lang="en-US" baseline="-25000">
                <a:solidFill>
                  <a:schemeClr val="folHlink"/>
                </a:solidFill>
              </a:rPr>
              <a:t>n</a:t>
            </a:r>
            <a:r>
              <a:rPr lang="en-US"/>
              <a:t> are data items.</a:t>
            </a:r>
          </a:p>
          <a:p>
            <a:pPr lvl="2"/>
            <a:r>
              <a:rPr lang="en-US"/>
              <a:t>Combine the PageRank scores with term-weighting scores</a:t>
            </a:r>
          </a:p>
          <a:p>
            <a:pPr lvl="2"/>
            <a:r>
              <a:rPr lang="en-US"/>
              <a:t>Combine scores for multimedia items </a:t>
            </a:r>
          </a:p>
          <a:p>
            <a:pPr lvl="3"/>
            <a:r>
              <a:rPr lang="en-US"/>
              <a:t>color, shape, texture</a:t>
            </a:r>
          </a:p>
          <a:p>
            <a:pPr lvl="2"/>
            <a:r>
              <a:rPr lang="en-US"/>
              <a:t>Combine scores for database tuples </a:t>
            </a:r>
          </a:p>
          <a:p>
            <a:pPr lvl="3"/>
            <a:r>
              <a:rPr lang="en-US"/>
              <a:t>find the best hotel according to price and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Combining multiple sources</a:t>
            </a:r>
          </a:p>
          <a:p>
            <a:pPr lvl="1"/>
            <a:r>
              <a:rPr lang="en-US"/>
              <a:t>rankings </a:t>
            </a:r>
            <a:r>
              <a:rPr lang="en-US">
                <a:solidFill>
                  <a:schemeClr val="hlink"/>
                </a:solidFill>
              </a:rPr>
              <a:t>R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m</a:t>
            </a:r>
            <a:r>
              <a:rPr lang="en-US"/>
              <a:t> are the sources, the objects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1</a:t>
            </a:r>
            <a:r>
              <a:rPr lang="en-US">
                <a:solidFill>
                  <a:schemeClr val="folHlink"/>
                </a:solidFill>
              </a:rPr>
              <a:t>,X</a:t>
            </a:r>
            <a:r>
              <a:rPr lang="en-US" baseline="-25000">
                <a:solidFill>
                  <a:schemeClr val="folHlink"/>
                </a:solidFill>
              </a:rPr>
              <a:t>2</a:t>
            </a:r>
            <a:r>
              <a:rPr lang="en-US">
                <a:solidFill>
                  <a:schemeClr val="folHlink"/>
                </a:solidFill>
              </a:rPr>
              <a:t>,…,X</a:t>
            </a:r>
            <a:r>
              <a:rPr lang="en-US" baseline="-25000">
                <a:solidFill>
                  <a:schemeClr val="folHlink"/>
                </a:solidFill>
              </a:rPr>
              <a:t>n</a:t>
            </a:r>
            <a:r>
              <a:rPr lang="en-US"/>
              <a:t> are data items.</a:t>
            </a:r>
          </a:p>
          <a:p>
            <a:pPr lvl="2"/>
            <a:r>
              <a:rPr lang="en-US"/>
              <a:t>meta-search engines for the Web</a:t>
            </a:r>
          </a:p>
          <a:p>
            <a:pPr lvl="2"/>
            <a:r>
              <a:rPr lang="en-US"/>
              <a:t>distributed databases</a:t>
            </a:r>
          </a:p>
          <a:p>
            <a:pPr lvl="2"/>
            <a:r>
              <a:rPr lang="en-US"/>
              <a:t>P2P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Variants of the problem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Combining scores</a:t>
            </a:r>
          </a:p>
          <a:p>
            <a:pPr lvl="1">
              <a:lnSpc>
                <a:spcPct val="90000"/>
              </a:lnSpc>
            </a:pPr>
            <a:r>
              <a:rPr lang="en-US"/>
              <a:t>we know the scores assigned to objects by each ranking, and we want to compute a single score</a:t>
            </a:r>
          </a:p>
          <a:p>
            <a:pPr>
              <a:lnSpc>
                <a:spcPct val="90000"/>
              </a:lnSpc>
            </a:pPr>
            <a:r>
              <a:rPr lang="en-US"/>
              <a:t>Combining ordinal rankings</a:t>
            </a:r>
          </a:p>
          <a:p>
            <a:pPr lvl="1">
              <a:lnSpc>
                <a:spcPct val="90000"/>
              </a:lnSpc>
            </a:pPr>
            <a:r>
              <a:rPr lang="en-US"/>
              <a:t>the scores are not known, only the ordering is known</a:t>
            </a:r>
          </a:p>
          <a:p>
            <a:pPr lvl="1">
              <a:lnSpc>
                <a:spcPct val="90000"/>
              </a:lnSpc>
            </a:pPr>
            <a:r>
              <a:rPr lang="en-US"/>
              <a:t>the scores are known but we do not know how, or do not want to combine them</a:t>
            </a:r>
          </a:p>
          <a:p>
            <a:pPr lvl="2">
              <a:lnSpc>
                <a:spcPct val="90000"/>
              </a:lnSpc>
            </a:pPr>
            <a:r>
              <a:rPr lang="en-US"/>
              <a:t>e.g. price and star rating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scores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3213" y="1600200"/>
            <a:ext cx="4576762" cy="4525963"/>
          </a:xfrm>
        </p:spPr>
        <p:txBody>
          <a:bodyPr/>
          <a:lstStyle/>
          <a:p>
            <a:r>
              <a:rPr lang="en-US"/>
              <a:t>Each object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i</a:t>
            </a:r>
            <a:r>
              <a:rPr lang="en-US"/>
              <a:t> has </a:t>
            </a:r>
            <a:r>
              <a:rPr lang="en-US">
                <a:solidFill>
                  <a:schemeClr val="hlink"/>
                </a:solidFill>
              </a:rPr>
              <a:t>m</a:t>
            </a:r>
            <a:r>
              <a:rPr lang="en-US"/>
              <a:t> scores </a:t>
            </a:r>
            <a:r>
              <a:rPr lang="en-US">
                <a:solidFill>
                  <a:schemeClr val="hlink"/>
                </a:solidFill>
              </a:rPr>
              <a:t>(r</a:t>
            </a:r>
            <a:r>
              <a:rPr lang="en-US" baseline="-25000">
                <a:solidFill>
                  <a:schemeClr val="hlink"/>
                </a:solidFill>
              </a:rPr>
              <a:t>i1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  <a:r>
              <a:rPr lang="en-US">
                <a:solidFill>
                  <a:schemeClr val="hlink"/>
                </a:solidFill>
              </a:rPr>
              <a:t>)</a:t>
            </a:r>
          </a:p>
          <a:p>
            <a:r>
              <a:rPr lang="en-US"/>
              <a:t>The score of object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i</a:t>
            </a:r>
            <a:r>
              <a:rPr lang="en-US"/>
              <a:t> is computed using an </a:t>
            </a:r>
            <a:r>
              <a:rPr lang="en-US">
                <a:solidFill>
                  <a:srgbClr val="FF9900"/>
                </a:solidFill>
              </a:rPr>
              <a:t>aggregate scoring function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f(r</a:t>
            </a:r>
            <a:r>
              <a:rPr lang="en-US" baseline="-25000">
                <a:solidFill>
                  <a:schemeClr val="hlink"/>
                </a:solidFill>
              </a:rPr>
              <a:t>i1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graphicFrame>
        <p:nvGraphicFramePr>
          <p:cNvPr id="434180" name="Group 4"/>
          <p:cNvGraphicFramePr>
            <a:graphicFrameLocks noGrp="1"/>
          </p:cNvGraphicFramePr>
          <p:nvPr/>
        </p:nvGraphicFramePr>
        <p:xfrm>
          <a:off x="5537200" y="2216150"/>
          <a:ext cx="2725738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  <a:gridCol w="679450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scores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3213" y="1600200"/>
            <a:ext cx="5116512" cy="4525963"/>
          </a:xfrm>
        </p:spPr>
        <p:txBody>
          <a:bodyPr/>
          <a:lstStyle/>
          <a:p>
            <a:r>
              <a:rPr lang="en-US"/>
              <a:t>Each object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i</a:t>
            </a:r>
            <a:r>
              <a:rPr lang="en-US"/>
              <a:t> has </a:t>
            </a:r>
            <a:r>
              <a:rPr lang="en-US">
                <a:solidFill>
                  <a:schemeClr val="hlink"/>
                </a:solidFill>
              </a:rPr>
              <a:t>m</a:t>
            </a:r>
            <a:r>
              <a:rPr lang="en-US"/>
              <a:t> scores </a:t>
            </a:r>
            <a:r>
              <a:rPr lang="en-US">
                <a:solidFill>
                  <a:schemeClr val="hlink"/>
                </a:solidFill>
              </a:rPr>
              <a:t>(r</a:t>
            </a:r>
            <a:r>
              <a:rPr lang="en-US" baseline="-25000">
                <a:solidFill>
                  <a:schemeClr val="hlink"/>
                </a:solidFill>
              </a:rPr>
              <a:t>i1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  <a:r>
              <a:rPr lang="en-US">
                <a:solidFill>
                  <a:schemeClr val="hlink"/>
                </a:solidFill>
              </a:rPr>
              <a:t>)</a:t>
            </a:r>
          </a:p>
          <a:p>
            <a:r>
              <a:rPr lang="en-US"/>
              <a:t>The score of object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i</a:t>
            </a:r>
            <a:r>
              <a:rPr lang="en-US"/>
              <a:t> is computed using an </a:t>
            </a:r>
            <a:r>
              <a:rPr lang="en-US">
                <a:solidFill>
                  <a:srgbClr val="FF9900"/>
                </a:solidFill>
              </a:rPr>
              <a:t>aggregate scoring function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f(r</a:t>
            </a:r>
            <a:r>
              <a:rPr lang="en-US" baseline="-25000">
                <a:solidFill>
                  <a:schemeClr val="hlink"/>
                </a:solidFill>
              </a:rPr>
              <a:t>i1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  <a:r>
              <a:rPr lang="en-US">
                <a:solidFill>
                  <a:schemeClr val="hlink"/>
                </a:solidFill>
              </a:rPr>
              <a:t>)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f(r</a:t>
            </a:r>
            <a:r>
              <a:rPr lang="en-US" baseline="-25000">
                <a:solidFill>
                  <a:schemeClr val="hlink"/>
                </a:solidFill>
              </a:rPr>
              <a:t>i1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  <a:r>
              <a:rPr lang="en-US">
                <a:solidFill>
                  <a:schemeClr val="hlink"/>
                </a:solidFill>
              </a:rPr>
              <a:t>) = min{r</a:t>
            </a:r>
            <a:r>
              <a:rPr lang="en-US" baseline="-25000">
                <a:solidFill>
                  <a:schemeClr val="hlink"/>
                </a:solidFill>
              </a:rPr>
              <a:t>i1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  <a:r>
              <a:rPr lang="en-US">
                <a:solidFill>
                  <a:schemeClr val="hlink"/>
                </a:solidFill>
              </a:rPr>
              <a:t>}</a:t>
            </a:r>
          </a:p>
        </p:txBody>
      </p:sp>
      <p:graphicFrame>
        <p:nvGraphicFramePr>
          <p:cNvPr id="435204" name="Group 4"/>
          <p:cNvGraphicFramePr>
            <a:graphicFrameLocks noGrp="1"/>
          </p:cNvGraphicFramePr>
          <p:nvPr/>
        </p:nvGraphicFramePr>
        <p:xfrm>
          <a:off x="5537200" y="2216150"/>
          <a:ext cx="34083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  <a:gridCol w="679450"/>
                <a:gridCol w="682625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scores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3213" y="1600200"/>
            <a:ext cx="5213350" cy="4525963"/>
          </a:xfrm>
        </p:spPr>
        <p:txBody>
          <a:bodyPr/>
          <a:lstStyle/>
          <a:p>
            <a:r>
              <a:rPr lang="en-US"/>
              <a:t>Each object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i</a:t>
            </a:r>
            <a:r>
              <a:rPr lang="en-US"/>
              <a:t> has </a:t>
            </a:r>
            <a:r>
              <a:rPr lang="en-US">
                <a:solidFill>
                  <a:schemeClr val="hlink"/>
                </a:solidFill>
              </a:rPr>
              <a:t>m</a:t>
            </a:r>
            <a:r>
              <a:rPr lang="en-US"/>
              <a:t> scores </a:t>
            </a:r>
            <a:r>
              <a:rPr lang="en-US">
                <a:solidFill>
                  <a:schemeClr val="hlink"/>
                </a:solidFill>
              </a:rPr>
              <a:t>(r</a:t>
            </a:r>
            <a:r>
              <a:rPr lang="en-US" baseline="-25000">
                <a:solidFill>
                  <a:schemeClr val="hlink"/>
                </a:solidFill>
              </a:rPr>
              <a:t>i1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  <a:r>
              <a:rPr lang="en-US">
                <a:solidFill>
                  <a:schemeClr val="hlink"/>
                </a:solidFill>
              </a:rPr>
              <a:t>)</a:t>
            </a:r>
          </a:p>
          <a:p>
            <a:r>
              <a:rPr lang="en-US"/>
              <a:t>The score of object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i</a:t>
            </a:r>
            <a:r>
              <a:rPr lang="en-US"/>
              <a:t> is computed using an </a:t>
            </a:r>
            <a:r>
              <a:rPr lang="en-US">
                <a:solidFill>
                  <a:srgbClr val="FF9900"/>
                </a:solidFill>
              </a:rPr>
              <a:t>aggregate scoring function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f(r</a:t>
            </a:r>
            <a:r>
              <a:rPr lang="en-US" baseline="-25000">
                <a:solidFill>
                  <a:schemeClr val="hlink"/>
                </a:solidFill>
              </a:rPr>
              <a:t>i1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  <a:r>
              <a:rPr lang="en-US">
                <a:solidFill>
                  <a:schemeClr val="hlink"/>
                </a:solidFill>
              </a:rPr>
              <a:t>)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f(r</a:t>
            </a:r>
            <a:r>
              <a:rPr lang="en-US" baseline="-25000">
                <a:solidFill>
                  <a:schemeClr val="hlink"/>
                </a:solidFill>
              </a:rPr>
              <a:t>i1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  <a:r>
              <a:rPr lang="en-US">
                <a:solidFill>
                  <a:schemeClr val="hlink"/>
                </a:solidFill>
              </a:rPr>
              <a:t>) = max{r</a:t>
            </a:r>
            <a:r>
              <a:rPr lang="en-US" baseline="-25000">
                <a:solidFill>
                  <a:schemeClr val="hlink"/>
                </a:solidFill>
              </a:rPr>
              <a:t>i1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  <a:r>
              <a:rPr lang="en-US">
                <a:solidFill>
                  <a:schemeClr val="hlink"/>
                </a:solidFill>
              </a:rPr>
              <a:t>}</a:t>
            </a:r>
          </a:p>
        </p:txBody>
      </p:sp>
      <p:graphicFrame>
        <p:nvGraphicFramePr>
          <p:cNvPr id="436228" name="Group 4"/>
          <p:cNvGraphicFramePr>
            <a:graphicFrameLocks noGrp="1"/>
          </p:cNvGraphicFramePr>
          <p:nvPr/>
        </p:nvGraphicFramePr>
        <p:xfrm>
          <a:off x="5537200" y="2216150"/>
          <a:ext cx="34083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  <a:gridCol w="679450"/>
                <a:gridCol w="682625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PageRank algorithm [BP98]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81563" cy="4525963"/>
          </a:xfrm>
        </p:spPr>
        <p:txBody>
          <a:bodyPr/>
          <a:lstStyle/>
          <a:p>
            <a:r>
              <a:rPr lang="en-US" sz="2400">
                <a:solidFill>
                  <a:srgbClr val="009900"/>
                </a:solidFill>
              </a:rPr>
              <a:t>Good</a:t>
            </a:r>
            <a:r>
              <a:rPr lang="en-US" sz="2400"/>
              <a:t> authorities should be pointed by </a:t>
            </a:r>
            <a:r>
              <a:rPr lang="en-US" sz="2400">
                <a:solidFill>
                  <a:srgbClr val="009900"/>
                </a:solidFill>
              </a:rPr>
              <a:t>good</a:t>
            </a:r>
            <a:r>
              <a:rPr lang="en-US" sz="2400"/>
              <a:t> authorities</a:t>
            </a:r>
          </a:p>
          <a:p>
            <a:r>
              <a:rPr lang="en-US" sz="2400"/>
              <a:t>Random walk on the web graph</a:t>
            </a:r>
          </a:p>
          <a:p>
            <a:pPr lvl="1"/>
            <a:r>
              <a:rPr lang="en-US" sz="2000"/>
              <a:t>pick a page at random</a:t>
            </a:r>
          </a:p>
          <a:p>
            <a:pPr lvl="1"/>
            <a:r>
              <a:rPr lang="en-US" sz="2000">
                <a:cs typeface="Times New Roman" pitchFamily="18" charset="0"/>
              </a:rPr>
              <a:t>with probability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cs typeface="Times New Roman" pitchFamily="18" charset="0"/>
              </a:rPr>
              <a:t>jump to a random page</a:t>
            </a:r>
          </a:p>
          <a:p>
            <a:pPr lvl="1"/>
            <a:r>
              <a:rPr lang="en-US" sz="2000"/>
              <a:t>with probability </a:t>
            </a:r>
            <a:r>
              <a:rPr lang="el-GR" sz="2000">
                <a:latin typeface="Tahoma" pitchFamily="34" charset="0"/>
                <a:cs typeface="Times New Roman" pitchFamily="18" charset="0"/>
              </a:rPr>
              <a:t>α</a:t>
            </a:r>
            <a:r>
              <a:rPr lang="en-US" sz="2000"/>
              <a:t> </a:t>
            </a:r>
            <a:r>
              <a:rPr lang="en-US" sz="2000">
                <a:cs typeface="Times New Roman" pitchFamily="18" charset="0"/>
              </a:rPr>
              <a:t>follow a random outgoing link</a:t>
            </a:r>
          </a:p>
          <a:p>
            <a:r>
              <a:rPr lang="en-US" sz="2400">
                <a:cs typeface="Times New Roman" pitchFamily="18" charset="0"/>
              </a:rPr>
              <a:t>Rank according to the stationary distribution</a:t>
            </a:r>
          </a:p>
          <a:p>
            <a:r>
              <a:rPr lang="en-US" sz="2400">
                <a:cs typeface="Times New Roman" pitchFamily="18" charset="0"/>
              </a:rPr>
              <a:t> </a:t>
            </a:r>
            <a:endParaRPr lang="el-GR" sz="2400">
              <a:cs typeface="Times New Roman" pitchFamily="18" charset="0"/>
            </a:endParaRPr>
          </a:p>
          <a:p>
            <a:pPr lvl="1"/>
            <a:endParaRPr lang="en-US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76913" y="1557338"/>
            <a:ext cx="2755900" cy="2519362"/>
            <a:chOff x="3004" y="981"/>
            <a:chExt cx="2688" cy="2256"/>
          </a:xfrm>
        </p:grpSpPr>
        <p:sp>
          <p:nvSpPr>
            <p:cNvPr id="432133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4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5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6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7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8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39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0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1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2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3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4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5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6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7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8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9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0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1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2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3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4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5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2156" name="Text Box 28"/>
          <p:cNvSpPr txBox="1">
            <a:spLocks noChangeArrowheads="1"/>
          </p:cNvSpPr>
          <p:nvPr/>
        </p:nvSpPr>
        <p:spPr bwMode="auto">
          <a:xfrm>
            <a:off x="6084888" y="4292600"/>
            <a:ext cx="256698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 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  <a:endParaRPr kumimoji="1" lang="en-US" sz="2400" b="1">
              <a:solidFill>
                <a:srgbClr val="FF33CC"/>
              </a:solidFill>
              <a:latin typeface="Tahoma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graphicFrame>
        <p:nvGraphicFramePr>
          <p:cNvPr id="432157" name="Object 29"/>
          <p:cNvGraphicFramePr>
            <a:graphicFrameLocks noChangeAspect="1"/>
          </p:cNvGraphicFramePr>
          <p:nvPr/>
        </p:nvGraphicFramePr>
        <p:xfrm>
          <a:off x="1331913" y="5516563"/>
          <a:ext cx="3455987" cy="796925"/>
        </p:xfrm>
        <a:graphic>
          <a:graphicData uri="http://schemas.openxmlformats.org/presentationml/2006/ole">
            <p:oleObj spid="_x0000_s1026" name="Equation" r:id="rId4" imgW="19303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scores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3213" y="1600200"/>
            <a:ext cx="5213350" cy="4525963"/>
          </a:xfrm>
        </p:spPr>
        <p:txBody>
          <a:bodyPr/>
          <a:lstStyle/>
          <a:p>
            <a:r>
              <a:rPr lang="en-US"/>
              <a:t>Each object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i</a:t>
            </a:r>
            <a:r>
              <a:rPr lang="en-US"/>
              <a:t> has </a:t>
            </a:r>
            <a:r>
              <a:rPr lang="en-US">
                <a:solidFill>
                  <a:schemeClr val="hlink"/>
                </a:solidFill>
              </a:rPr>
              <a:t>m</a:t>
            </a:r>
            <a:r>
              <a:rPr lang="en-US"/>
              <a:t> scores </a:t>
            </a:r>
            <a:r>
              <a:rPr lang="en-US">
                <a:solidFill>
                  <a:schemeClr val="hlink"/>
                </a:solidFill>
              </a:rPr>
              <a:t>(r</a:t>
            </a:r>
            <a:r>
              <a:rPr lang="en-US" baseline="-25000">
                <a:solidFill>
                  <a:schemeClr val="hlink"/>
                </a:solidFill>
              </a:rPr>
              <a:t>i1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  <a:r>
              <a:rPr lang="en-US">
                <a:solidFill>
                  <a:schemeClr val="hlink"/>
                </a:solidFill>
              </a:rPr>
              <a:t>)</a:t>
            </a:r>
          </a:p>
          <a:p>
            <a:r>
              <a:rPr lang="en-US"/>
              <a:t>The score of object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i</a:t>
            </a:r>
            <a:r>
              <a:rPr lang="en-US"/>
              <a:t> is computed using an </a:t>
            </a:r>
            <a:r>
              <a:rPr lang="en-US">
                <a:solidFill>
                  <a:srgbClr val="FF9900"/>
                </a:solidFill>
              </a:rPr>
              <a:t>aggregate scoring function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f(r</a:t>
            </a:r>
            <a:r>
              <a:rPr lang="en-US" baseline="-25000">
                <a:solidFill>
                  <a:schemeClr val="hlink"/>
                </a:solidFill>
              </a:rPr>
              <a:t>i1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  <a:r>
              <a:rPr lang="en-US">
                <a:solidFill>
                  <a:schemeClr val="hlink"/>
                </a:solidFill>
              </a:rPr>
              <a:t>)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f(r</a:t>
            </a:r>
            <a:r>
              <a:rPr lang="en-US" baseline="-25000">
                <a:solidFill>
                  <a:schemeClr val="hlink"/>
                </a:solidFill>
              </a:rPr>
              <a:t>i1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  <a:r>
              <a:rPr lang="en-US">
                <a:solidFill>
                  <a:schemeClr val="hlink"/>
                </a:solidFill>
              </a:rPr>
              <a:t>) = r</a:t>
            </a:r>
            <a:r>
              <a:rPr lang="en-US" baseline="-25000">
                <a:solidFill>
                  <a:schemeClr val="hlink"/>
                </a:solidFill>
              </a:rPr>
              <a:t>i1 </a:t>
            </a:r>
            <a:r>
              <a:rPr lang="en-US">
                <a:solidFill>
                  <a:schemeClr val="hlink"/>
                </a:solidFill>
              </a:rPr>
              <a:t>+ r</a:t>
            </a:r>
            <a:r>
              <a:rPr lang="en-US" baseline="-25000">
                <a:solidFill>
                  <a:schemeClr val="hlink"/>
                </a:solidFill>
              </a:rPr>
              <a:t>i2</a:t>
            </a:r>
            <a:r>
              <a:rPr lang="en-US">
                <a:solidFill>
                  <a:schemeClr val="hlink"/>
                </a:solidFill>
              </a:rPr>
              <a:t> + …+ r</a:t>
            </a:r>
            <a:r>
              <a:rPr lang="en-US" baseline="-25000">
                <a:solidFill>
                  <a:schemeClr val="hlink"/>
                </a:solidFill>
              </a:rPr>
              <a:t>im</a:t>
            </a:r>
          </a:p>
        </p:txBody>
      </p:sp>
      <p:graphicFrame>
        <p:nvGraphicFramePr>
          <p:cNvPr id="366596" name="Group 4"/>
          <p:cNvGraphicFramePr>
            <a:graphicFrameLocks noGrp="1"/>
          </p:cNvGraphicFramePr>
          <p:nvPr/>
        </p:nvGraphicFramePr>
        <p:xfrm>
          <a:off x="5537200" y="2216150"/>
          <a:ext cx="34083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  <a:gridCol w="679450"/>
                <a:gridCol w="682625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Top-k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Given a set of </a:t>
            </a:r>
            <a:r>
              <a:rPr lang="en-US" sz="2800">
                <a:solidFill>
                  <a:schemeClr val="folHlink"/>
                </a:solidFill>
              </a:rPr>
              <a:t>n</a:t>
            </a:r>
            <a:r>
              <a:rPr lang="en-US" sz="2800"/>
              <a:t> objects and </a:t>
            </a:r>
            <a:r>
              <a:rPr lang="en-US" sz="2800">
                <a:solidFill>
                  <a:schemeClr val="hlink"/>
                </a:solidFill>
              </a:rPr>
              <a:t>m</a:t>
            </a:r>
            <a:r>
              <a:rPr lang="en-US" sz="2800"/>
              <a:t> scoring lists </a:t>
            </a:r>
            <a:r>
              <a:rPr lang="en-US" sz="2800">
                <a:solidFill>
                  <a:srgbClr val="FF0000"/>
                </a:solidFill>
              </a:rPr>
              <a:t>sorted</a:t>
            </a:r>
            <a:r>
              <a:rPr lang="en-US" sz="2800"/>
              <a:t> in decreasing order, find the </a:t>
            </a:r>
            <a:r>
              <a:rPr lang="en-US" sz="2800">
                <a:solidFill>
                  <a:srgbClr val="FF9900"/>
                </a:solidFill>
              </a:rPr>
              <a:t>top-k</a:t>
            </a:r>
            <a:r>
              <a:rPr lang="en-US" sz="2800"/>
              <a:t> objects according to a scoring function </a:t>
            </a:r>
            <a:r>
              <a:rPr lang="en-US" sz="2800">
                <a:solidFill>
                  <a:schemeClr val="hlink"/>
                </a:solidFill>
              </a:rPr>
              <a:t>f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9900"/>
                </a:solidFill>
              </a:rPr>
              <a:t>top-k</a:t>
            </a:r>
            <a:r>
              <a:rPr lang="en-US" sz="2800"/>
              <a:t>: a set </a:t>
            </a:r>
            <a:r>
              <a:rPr lang="en-US" sz="2800">
                <a:solidFill>
                  <a:schemeClr val="accent2"/>
                </a:solidFill>
              </a:rPr>
              <a:t>T</a:t>
            </a:r>
            <a:r>
              <a:rPr lang="en-US" sz="2800"/>
              <a:t> of </a:t>
            </a:r>
            <a:r>
              <a:rPr lang="en-US" sz="2800">
                <a:solidFill>
                  <a:schemeClr val="accent2"/>
                </a:solidFill>
              </a:rPr>
              <a:t>k</a:t>
            </a:r>
            <a:r>
              <a:rPr lang="en-US" sz="2800"/>
              <a:t> objects such that </a:t>
            </a:r>
            <a:r>
              <a:rPr lang="en-US" sz="2800">
                <a:solidFill>
                  <a:schemeClr val="hlink"/>
                </a:solidFill>
              </a:rPr>
              <a:t>f(r</a:t>
            </a:r>
            <a:r>
              <a:rPr lang="en-US" sz="2800" baseline="-25000">
                <a:solidFill>
                  <a:schemeClr val="hlink"/>
                </a:solidFill>
              </a:rPr>
              <a:t>j1</a:t>
            </a:r>
            <a:r>
              <a:rPr lang="en-US" sz="2800">
                <a:solidFill>
                  <a:schemeClr val="hlink"/>
                </a:solidFill>
              </a:rPr>
              <a:t>,…,r</a:t>
            </a:r>
            <a:r>
              <a:rPr lang="en-US" sz="2800" baseline="-25000">
                <a:solidFill>
                  <a:schemeClr val="hlink"/>
                </a:solidFill>
              </a:rPr>
              <a:t>jm</a:t>
            </a:r>
            <a:r>
              <a:rPr lang="en-US" sz="2800">
                <a:solidFill>
                  <a:schemeClr val="hlink"/>
                </a:solidFill>
              </a:rPr>
              <a:t>) ≤ f(r</a:t>
            </a:r>
            <a:r>
              <a:rPr lang="en-US" sz="2800" baseline="-25000">
                <a:solidFill>
                  <a:schemeClr val="hlink"/>
                </a:solidFill>
              </a:rPr>
              <a:t>i1</a:t>
            </a:r>
            <a:r>
              <a:rPr lang="en-US" sz="2800">
                <a:solidFill>
                  <a:schemeClr val="hlink"/>
                </a:solidFill>
              </a:rPr>
              <a:t>,…,r</a:t>
            </a:r>
            <a:r>
              <a:rPr lang="en-US" sz="2800" baseline="-25000">
                <a:solidFill>
                  <a:schemeClr val="hlink"/>
                </a:solidFill>
              </a:rPr>
              <a:t>im</a:t>
            </a:r>
            <a:r>
              <a:rPr lang="en-US" sz="2800">
                <a:solidFill>
                  <a:schemeClr val="hlink"/>
                </a:solidFill>
              </a:rPr>
              <a:t>) </a:t>
            </a:r>
            <a:r>
              <a:rPr lang="en-US" sz="2800"/>
              <a:t>for every object</a:t>
            </a:r>
            <a:r>
              <a:rPr lang="en-US" sz="2800">
                <a:solidFill>
                  <a:schemeClr val="hlink"/>
                </a:solidFill>
              </a:rPr>
              <a:t> </a:t>
            </a:r>
            <a:r>
              <a:rPr lang="en-US" sz="2800">
                <a:solidFill>
                  <a:schemeClr val="folHlink"/>
                </a:solidFill>
              </a:rPr>
              <a:t>X</a:t>
            </a:r>
            <a:r>
              <a:rPr lang="en-US" sz="2800" baseline="-25000">
                <a:solidFill>
                  <a:schemeClr val="folHlink"/>
                </a:solidFill>
              </a:rPr>
              <a:t>i </a:t>
            </a:r>
            <a:r>
              <a:rPr lang="en-US" sz="2800"/>
              <a:t>in </a:t>
            </a:r>
            <a:r>
              <a:rPr lang="en-US" sz="2800">
                <a:solidFill>
                  <a:schemeClr val="accent2"/>
                </a:solidFill>
              </a:rPr>
              <a:t>T</a:t>
            </a:r>
            <a:r>
              <a:rPr lang="en-US" sz="2800"/>
              <a:t> and every object </a:t>
            </a:r>
            <a:r>
              <a:rPr lang="en-US" sz="2800">
                <a:solidFill>
                  <a:schemeClr val="folHlink"/>
                </a:solidFill>
              </a:rPr>
              <a:t>X</a:t>
            </a:r>
            <a:r>
              <a:rPr lang="en-US" sz="2800" baseline="-25000">
                <a:solidFill>
                  <a:schemeClr val="folHlink"/>
                </a:solidFill>
              </a:rPr>
              <a:t>j</a:t>
            </a:r>
            <a:r>
              <a:rPr lang="en-US" sz="2800">
                <a:solidFill>
                  <a:schemeClr val="folHlink"/>
                </a:solidFill>
              </a:rPr>
              <a:t> </a:t>
            </a:r>
            <a:r>
              <a:rPr lang="en-US" sz="2800"/>
              <a:t>not in </a:t>
            </a:r>
            <a:r>
              <a:rPr lang="en-US" sz="2800">
                <a:solidFill>
                  <a:schemeClr val="accent2"/>
                </a:solidFill>
              </a:rPr>
              <a:t>T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Assumption</a:t>
            </a:r>
            <a:r>
              <a:rPr lang="en-US" sz="2800">
                <a:solidFill>
                  <a:schemeClr val="accent2"/>
                </a:solidFill>
              </a:rPr>
              <a:t>: </a:t>
            </a:r>
            <a:r>
              <a:rPr lang="en-US" sz="2800"/>
              <a:t>The function </a:t>
            </a:r>
            <a:r>
              <a:rPr lang="en-US" sz="2800">
                <a:solidFill>
                  <a:schemeClr val="hlink"/>
                </a:solidFill>
              </a:rPr>
              <a:t>f</a:t>
            </a:r>
            <a:r>
              <a:rPr lang="en-US" sz="2800"/>
              <a:t> is monotone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chemeClr val="hlink"/>
                </a:solidFill>
              </a:rPr>
              <a:t>f(r</a:t>
            </a:r>
            <a:r>
              <a:rPr lang="en-US" sz="2400" baseline="-25000">
                <a:solidFill>
                  <a:schemeClr val="hlink"/>
                </a:solidFill>
              </a:rPr>
              <a:t>1</a:t>
            </a:r>
            <a:r>
              <a:rPr lang="en-US" sz="2400">
                <a:solidFill>
                  <a:schemeClr val="hlink"/>
                </a:solidFill>
              </a:rPr>
              <a:t>,…,r</a:t>
            </a:r>
            <a:r>
              <a:rPr lang="en-US" sz="2400" baseline="-25000">
                <a:solidFill>
                  <a:schemeClr val="hlink"/>
                </a:solidFill>
              </a:rPr>
              <a:t>m</a:t>
            </a:r>
            <a:r>
              <a:rPr lang="en-US" sz="2400">
                <a:solidFill>
                  <a:schemeClr val="hlink"/>
                </a:solidFill>
              </a:rPr>
              <a:t>) ≤ f(r</a:t>
            </a:r>
            <a:r>
              <a:rPr lang="en-US" sz="2400" baseline="-25000">
                <a:solidFill>
                  <a:schemeClr val="hlink"/>
                </a:solidFill>
              </a:rPr>
              <a:t>1</a:t>
            </a:r>
            <a:r>
              <a:rPr lang="en-US" sz="2400">
                <a:solidFill>
                  <a:schemeClr val="hlink"/>
                </a:solidFill>
              </a:rPr>
              <a:t>’,…,r</a:t>
            </a:r>
            <a:r>
              <a:rPr lang="en-US" sz="2400" baseline="-25000">
                <a:solidFill>
                  <a:schemeClr val="hlink"/>
                </a:solidFill>
              </a:rPr>
              <a:t>m</a:t>
            </a:r>
            <a:r>
              <a:rPr lang="en-US" sz="2400">
                <a:solidFill>
                  <a:schemeClr val="hlink"/>
                </a:solidFill>
              </a:rPr>
              <a:t>’) </a:t>
            </a:r>
            <a:r>
              <a:rPr lang="en-US" sz="2400"/>
              <a:t>if</a:t>
            </a:r>
            <a:r>
              <a:rPr lang="en-US" sz="2400">
                <a:solidFill>
                  <a:schemeClr val="hlink"/>
                </a:solidFill>
              </a:rPr>
              <a:t> r</a:t>
            </a:r>
            <a:r>
              <a:rPr lang="en-US" sz="2400" baseline="-25000">
                <a:solidFill>
                  <a:schemeClr val="hlink"/>
                </a:solidFill>
              </a:rPr>
              <a:t>i</a:t>
            </a:r>
            <a:r>
              <a:rPr lang="en-US" sz="2400">
                <a:solidFill>
                  <a:schemeClr val="hlink"/>
                </a:solidFill>
              </a:rPr>
              <a:t> ≤ r</a:t>
            </a:r>
            <a:r>
              <a:rPr lang="en-US" sz="2400" baseline="-25000">
                <a:solidFill>
                  <a:schemeClr val="hlink"/>
                </a:solidFill>
              </a:rPr>
              <a:t>i</a:t>
            </a:r>
            <a:r>
              <a:rPr lang="en-US" sz="2400">
                <a:solidFill>
                  <a:schemeClr val="hlink"/>
                </a:solidFill>
              </a:rPr>
              <a:t>’ </a:t>
            </a:r>
            <a:r>
              <a:rPr lang="en-US" sz="2400"/>
              <a:t>for all</a:t>
            </a:r>
            <a:r>
              <a:rPr lang="en-US" sz="2400">
                <a:solidFill>
                  <a:schemeClr val="hlink"/>
                </a:solidFill>
              </a:rPr>
              <a:t> i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Objective:</a:t>
            </a:r>
            <a:r>
              <a:rPr lang="en-US" sz="2800">
                <a:solidFill>
                  <a:schemeClr val="hlink"/>
                </a:solidFill>
              </a:rPr>
              <a:t> </a:t>
            </a:r>
            <a:r>
              <a:rPr lang="en-US" sz="2800"/>
              <a:t>Compute top-k with the minimum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function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We want to minimize the number of accesses to the scoring lists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Sorted accesses</a:t>
            </a:r>
            <a:r>
              <a:rPr lang="en-US" sz="2800"/>
              <a:t>: sequentially access the objects in the order in which they appear in a list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cost </a:t>
            </a:r>
            <a:r>
              <a:rPr lang="en-US" sz="2400">
                <a:solidFill>
                  <a:srgbClr val="0066FF"/>
                </a:solidFill>
              </a:rPr>
              <a:t>C</a:t>
            </a:r>
            <a:r>
              <a:rPr lang="en-US" sz="2400" baseline="-25000">
                <a:solidFill>
                  <a:srgbClr val="0066FF"/>
                </a:solidFill>
              </a:rPr>
              <a:t>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Random accesses</a:t>
            </a:r>
            <a:r>
              <a:rPr lang="en-US" sz="2800"/>
              <a:t>: obtain the cost value for a specific object in a list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cost </a:t>
            </a:r>
            <a:r>
              <a:rPr lang="en-US" sz="2400">
                <a:solidFill>
                  <a:srgbClr val="0066FF"/>
                </a:solidFill>
              </a:rPr>
              <a:t>C</a:t>
            </a:r>
            <a:r>
              <a:rPr lang="en-US" sz="2400" baseline="-25000">
                <a:solidFill>
                  <a:srgbClr val="0066FF"/>
                </a:solidFill>
              </a:rPr>
              <a:t>r</a:t>
            </a:r>
          </a:p>
          <a:p>
            <a:pPr lvl="1">
              <a:lnSpc>
                <a:spcPct val="90000"/>
              </a:lnSpc>
            </a:pPr>
            <a:endParaRPr lang="en-US" sz="2400" baseline="-25000"/>
          </a:p>
          <a:p>
            <a:pPr>
              <a:lnSpc>
                <a:spcPct val="90000"/>
              </a:lnSpc>
            </a:pPr>
            <a:r>
              <a:rPr lang="en-US" sz="2800"/>
              <a:t>If </a:t>
            </a:r>
            <a:r>
              <a:rPr lang="en-US" sz="2800">
                <a:solidFill>
                  <a:srgbClr val="0066FF"/>
                </a:solidFill>
              </a:rPr>
              <a:t>s</a:t>
            </a:r>
            <a:r>
              <a:rPr lang="en-US" sz="2800"/>
              <a:t> sorted accesses and </a:t>
            </a:r>
            <a:r>
              <a:rPr lang="en-US" sz="2800">
                <a:solidFill>
                  <a:srgbClr val="0066FF"/>
                </a:solidFill>
              </a:rPr>
              <a:t>r</a:t>
            </a:r>
            <a:r>
              <a:rPr lang="en-US" sz="2800"/>
              <a:t> random accesses minimize </a:t>
            </a:r>
            <a:r>
              <a:rPr lang="en-US" sz="2800">
                <a:solidFill>
                  <a:srgbClr val="0066FF"/>
                </a:solidFill>
              </a:rPr>
              <a:t>s C</a:t>
            </a:r>
            <a:r>
              <a:rPr lang="en-US" sz="2800" baseline="-25000">
                <a:solidFill>
                  <a:srgbClr val="0066FF"/>
                </a:solidFill>
              </a:rPr>
              <a:t>s</a:t>
            </a:r>
            <a:r>
              <a:rPr lang="en-US" sz="2800">
                <a:solidFill>
                  <a:srgbClr val="0066FF"/>
                </a:solidFill>
              </a:rPr>
              <a:t> + r C</a:t>
            </a:r>
            <a:r>
              <a:rPr lang="en-US" sz="2800" baseline="-25000">
                <a:solidFill>
                  <a:srgbClr val="0066FF"/>
                </a:solidFill>
              </a:rPr>
              <a:t>r</a:t>
            </a:r>
          </a:p>
          <a:p>
            <a:pPr>
              <a:lnSpc>
                <a:spcPct val="90000"/>
              </a:lnSpc>
            </a:pPr>
            <a:endParaRPr lang="en-US" sz="2800" baseline="-250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Compute top-2 for the </a:t>
            </a:r>
            <a:r>
              <a:rPr lang="en-US" sz="2800">
                <a:solidFill>
                  <a:srgbClr val="FF0000"/>
                </a:solidFill>
              </a:rPr>
              <a:t>sum</a:t>
            </a:r>
            <a:r>
              <a:rPr lang="en-US" sz="2800"/>
              <a:t> aggregate function</a:t>
            </a:r>
          </a:p>
        </p:txBody>
      </p:sp>
      <p:graphicFrame>
        <p:nvGraphicFramePr>
          <p:cNvPr id="369668" name="Group 4"/>
          <p:cNvGraphicFramePr>
            <a:graphicFrameLocks noGrp="1"/>
          </p:cNvGraphicFramePr>
          <p:nvPr/>
        </p:nvGraphicFramePr>
        <p:xfrm>
          <a:off x="963613" y="1955800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690" name="Group 26"/>
          <p:cNvGraphicFramePr>
            <a:graphicFrameLocks noGrp="1"/>
          </p:cNvGraphicFramePr>
          <p:nvPr/>
        </p:nvGraphicFramePr>
        <p:xfrm>
          <a:off x="3136900" y="194310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712" name="Group 48"/>
          <p:cNvGraphicFramePr>
            <a:graphicFrameLocks noGrp="1"/>
          </p:cNvGraphicFramePr>
          <p:nvPr/>
        </p:nvGraphicFramePr>
        <p:xfrm>
          <a:off x="5318125" y="193040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Fagin’s Algorithm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Access sequentially all lists in parallel until there are </a:t>
            </a:r>
            <a:r>
              <a:rPr lang="en-US">
                <a:solidFill>
                  <a:srgbClr val="FF9900"/>
                </a:solidFill>
              </a:rPr>
              <a:t>k</a:t>
            </a:r>
            <a:r>
              <a:rPr lang="en-US"/>
              <a:t> objects that have been seen in </a:t>
            </a:r>
            <a:r>
              <a:rPr lang="en-US">
                <a:solidFill>
                  <a:srgbClr val="FF0000"/>
                </a:solidFill>
              </a:rPr>
              <a:t>all</a:t>
            </a:r>
            <a:r>
              <a:rPr lang="en-US"/>
              <a:t> lists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370692" name="Group 4"/>
          <p:cNvGraphicFramePr>
            <a:graphicFrameLocks noGrp="1"/>
          </p:cNvGraphicFramePr>
          <p:nvPr/>
        </p:nvGraphicFramePr>
        <p:xfrm>
          <a:off x="944563" y="3381375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0714" name="Group 26"/>
          <p:cNvGraphicFramePr>
            <a:graphicFrameLocks noGrp="1"/>
          </p:cNvGraphicFramePr>
          <p:nvPr/>
        </p:nvGraphicFramePr>
        <p:xfrm>
          <a:off x="3117850" y="336867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0736" name="Group 48"/>
          <p:cNvGraphicFramePr>
            <a:graphicFrameLocks noGrp="1"/>
          </p:cNvGraphicFramePr>
          <p:nvPr/>
        </p:nvGraphicFramePr>
        <p:xfrm>
          <a:off x="5299075" y="335597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942975" y="38782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Fagin’s Algorithm</a:t>
            </a:r>
          </a:p>
        </p:txBody>
      </p:sp>
      <p:sp>
        <p:nvSpPr>
          <p:cNvPr id="3717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Access sequentially all lists in parallel until there are </a:t>
            </a:r>
            <a:r>
              <a:rPr lang="en-US">
                <a:solidFill>
                  <a:srgbClr val="FF9900"/>
                </a:solidFill>
              </a:rPr>
              <a:t>k</a:t>
            </a:r>
            <a:r>
              <a:rPr lang="en-US"/>
              <a:t> objects that have been seen in </a:t>
            </a:r>
            <a:r>
              <a:rPr lang="en-US">
                <a:solidFill>
                  <a:srgbClr val="FF0000"/>
                </a:solidFill>
              </a:rPr>
              <a:t>all</a:t>
            </a:r>
            <a:r>
              <a:rPr lang="en-US"/>
              <a:t> lists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371717" name="Group 5"/>
          <p:cNvGraphicFramePr>
            <a:graphicFrameLocks noGrp="1"/>
          </p:cNvGraphicFramePr>
          <p:nvPr/>
        </p:nvGraphicFramePr>
        <p:xfrm>
          <a:off x="954088" y="3390900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739" name="Group 27"/>
          <p:cNvGraphicFramePr>
            <a:graphicFrameLocks noGrp="1"/>
          </p:cNvGraphicFramePr>
          <p:nvPr/>
        </p:nvGraphicFramePr>
        <p:xfrm>
          <a:off x="3117850" y="338772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761" name="Group 49"/>
          <p:cNvGraphicFramePr>
            <a:graphicFrameLocks noGrp="1"/>
          </p:cNvGraphicFramePr>
          <p:nvPr/>
        </p:nvGraphicFramePr>
        <p:xfrm>
          <a:off x="5299075" y="338455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ChangeArrowheads="1"/>
          </p:cNvSpPr>
          <p:nvPr/>
        </p:nvSpPr>
        <p:spPr bwMode="auto">
          <a:xfrm>
            <a:off x="958850" y="4365625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739" name="Rectangle 3"/>
          <p:cNvSpPr>
            <a:spLocks noChangeArrowheads="1"/>
          </p:cNvSpPr>
          <p:nvPr/>
        </p:nvSpPr>
        <p:spPr bwMode="auto">
          <a:xfrm>
            <a:off x="942975" y="38782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Fagin’s Algorithm</a:t>
            </a:r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Access sequentially all lists in parallel until there are </a:t>
            </a:r>
            <a:r>
              <a:rPr lang="en-US">
                <a:solidFill>
                  <a:srgbClr val="FF9900"/>
                </a:solidFill>
              </a:rPr>
              <a:t>k</a:t>
            </a:r>
            <a:r>
              <a:rPr lang="en-US"/>
              <a:t> objects that have been seen in </a:t>
            </a:r>
            <a:r>
              <a:rPr lang="en-US">
                <a:solidFill>
                  <a:srgbClr val="FF0000"/>
                </a:solidFill>
              </a:rPr>
              <a:t>all</a:t>
            </a:r>
            <a:r>
              <a:rPr lang="en-US"/>
              <a:t> lists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372742" name="Group 6"/>
          <p:cNvGraphicFramePr>
            <a:graphicFrameLocks noGrp="1"/>
          </p:cNvGraphicFramePr>
          <p:nvPr/>
        </p:nvGraphicFramePr>
        <p:xfrm>
          <a:off x="954088" y="3390900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2764" name="Group 28"/>
          <p:cNvGraphicFramePr>
            <a:graphicFrameLocks noGrp="1"/>
          </p:cNvGraphicFramePr>
          <p:nvPr/>
        </p:nvGraphicFramePr>
        <p:xfrm>
          <a:off x="3117850" y="338772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2786" name="Group 50"/>
          <p:cNvGraphicFramePr>
            <a:graphicFrameLocks noGrp="1"/>
          </p:cNvGraphicFramePr>
          <p:nvPr/>
        </p:nvGraphicFramePr>
        <p:xfrm>
          <a:off x="5299075" y="338455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ChangeArrowheads="1"/>
          </p:cNvSpPr>
          <p:nvPr/>
        </p:nvSpPr>
        <p:spPr bwMode="auto">
          <a:xfrm>
            <a:off x="944563" y="48434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958850" y="4365625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auto">
          <a:xfrm>
            <a:off x="942975" y="38782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Fagin’s Algorithm</a:t>
            </a:r>
          </a:p>
        </p:txBody>
      </p:sp>
      <p:sp>
        <p:nvSpPr>
          <p:cNvPr id="3737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Access sequentially all lists in parallel until there are </a:t>
            </a:r>
            <a:r>
              <a:rPr lang="en-US">
                <a:solidFill>
                  <a:srgbClr val="FF9900"/>
                </a:solidFill>
              </a:rPr>
              <a:t>k</a:t>
            </a:r>
            <a:r>
              <a:rPr lang="en-US"/>
              <a:t> objects that have been seen in </a:t>
            </a:r>
            <a:r>
              <a:rPr lang="en-US">
                <a:solidFill>
                  <a:srgbClr val="FF0000"/>
                </a:solidFill>
              </a:rPr>
              <a:t>all</a:t>
            </a:r>
            <a:r>
              <a:rPr lang="en-US"/>
              <a:t> lists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373767" name="Group 7"/>
          <p:cNvGraphicFramePr>
            <a:graphicFrameLocks noGrp="1"/>
          </p:cNvGraphicFramePr>
          <p:nvPr/>
        </p:nvGraphicFramePr>
        <p:xfrm>
          <a:off x="954088" y="3390900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3789" name="Group 29"/>
          <p:cNvGraphicFramePr>
            <a:graphicFrameLocks noGrp="1"/>
          </p:cNvGraphicFramePr>
          <p:nvPr/>
        </p:nvGraphicFramePr>
        <p:xfrm>
          <a:off x="3117850" y="338772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3811" name="Group 51"/>
          <p:cNvGraphicFramePr>
            <a:graphicFrameLocks noGrp="1"/>
          </p:cNvGraphicFramePr>
          <p:nvPr/>
        </p:nvGraphicFramePr>
        <p:xfrm>
          <a:off x="5299075" y="338455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ChangeArrowheads="1"/>
          </p:cNvSpPr>
          <p:nvPr/>
        </p:nvSpPr>
        <p:spPr bwMode="auto">
          <a:xfrm>
            <a:off x="944563" y="48434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958850" y="4365625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942975" y="38782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Fagin’s Algorithm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Access sequentially all lists in parallel until there are </a:t>
            </a:r>
            <a:r>
              <a:rPr lang="en-US">
                <a:solidFill>
                  <a:srgbClr val="FF9900"/>
                </a:solidFill>
              </a:rPr>
              <a:t>k</a:t>
            </a:r>
            <a:r>
              <a:rPr lang="en-US"/>
              <a:t> objects that have been seen in </a:t>
            </a:r>
            <a:r>
              <a:rPr lang="en-US">
                <a:solidFill>
                  <a:srgbClr val="FF0000"/>
                </a:solidFill>
              </a:rPr>
              <a:t>all</a:t>
            </a:r>
            <a:r>
              <a:rPr lang="en-US"/>
              <a:t> lists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374791" name="Group 7"/>
          <p:cNvGraphicFramePr>
            <a:graphicFrameLocks noGrp="1"/>
          </p:cNvGraphicFramePr>
          <p:nvPr/>
        </p:nvGraphicFramePr>
        <p:xfrm>
          <a:off x="954088" y="3390900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4813" name="Group 29"/>
          <p:cNvGraphicFramePr>
            <a:graphicFrameLocks noGrp="1"/>
          </p:cNvGraphicFramePr>
          <p:nvPr/>
        </p:nvGraphicFramePr>
        <p:xfrm>
          <a:off x="3117850" y="338772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4835" name="Group 51"/>
          <p:cNvGraphicFramePr>
            <a:graphicFrameLocks noGrp="1"/>
          </p:cNvGraphicFramePr>
          <p:nvPr/>
        </p:nvGraphicFramePr>
        <p:xfrm>
          <a:off x="5299075" y="338455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4857" name="Oval 73"/>
          <p:cNvSpPr>
            <a:spLocks noChangeArrowheads="1"/>
          </p:cNvSpPr>
          <p:nvPr/>
        </p:nvSpPr>
        <p:spPr bwMode="auto">
          <a:xfrm>
            <a:off x="942975" y="4870450"/>
            <a:ext cx="615950" cy="461963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858" name="Oval 74"/>
          <p:cNvSpPr>
            <a:spLocks noChangeArrowheads="1"/>
          </p:cNvSpPr>
          <p:nvPr/>
        </p:nvSpPr>
        <p:spPr bwMode="auto">
          <a:xfrm>
            <a:off x="3086100" y="4395788"/>
            <a:ext cx="615950" cy="461962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859" name="Oval 75"/>
          <p:cNvSpPr>
            <a:spLocks noChangeArrowheads="1"/>
          </p:cNvSpPr>
          <p:nvPr/>
        </p:nvSpPr>
        <p:spPr bwMode="auto">
          <a:xfrm>
            <a:off x="5287963" y="4402138"/>
            <a:ext cx="615950" cy="461962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860" name="Oval 76"/>
          <p:cNvSpPr>
            <a:spLocks noChangeArrowheads="1"/>
          </p:cNvSpPr>
          <p:nvPr/>
        </p:nvSpPr>
        <p:spPr bwMode="auto">
          <a:xfrm>
            <a:off x="3100388" y="4870450"/>
            <a:ext cx="615950" cy="4619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861" name="Oval 77"/>
          <p:cNvSpPr>
            <a:spLocks noChangeArrowheads="1"/>
          </p:cNvSpPr>
          <p:nvPr/>
        </p:nvSpPr>
        <p:spPr bwMode="auto">
          <a:xfrm>
            <a:off x="5281613" y="4886325"/>
            <a:ext cx="615950" cy="4619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862" name="Oval 78"/>
          <p:cNvSpPr>
            <a:spLocks noChangeArrowheads="1"/>
          </p:cNvSpPr>
          <p:nvPr/>
        </p:nvSpPr>
        <p:spPr bwMode="auto">
          <a:xfrm>
            <a:off x="966788" y="3890963"/>
            <a:ext cx="615950" cy="4619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ChangeArrowheads="1"/>
          </p:cNvSpPr>
          <p:nvPr/>
        </p:nvSpPr>
        <p:spPr bwMode="auto">
          <a:xfrm>
            <a:off x="3128963" y="5341938"/>
            <a:ext cx="1346200" cy="481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5310188" y="5819775"/>
            <a:ext cx="1346200" cy="481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962025" y="5322888"/>
            <a:ext cx="1338263" cy="500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944563" y="48434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958850" y="4365625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5" name="Rectangle 7"/>
          <p:cNvSpPr>
            <a:spLocks noChangeArrowheads="1"/>
          </p:cNvSpPr>
          <p:nvPr/>
        </p:nvSpPr>
        <p:spPr bwMode="auto">
          <a:xfrm>
            <a:off x="942975" y="38782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Fagin’s Algorithm</a:t>
            </a:r>
          </a:p>
        </p:txBody>
      </p:sp>
      <p:sp>
        <p:nvSpPr>
          <p:cNvPr id="37581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2"/>
            </a:pPr>
            <a:r>
              <a:rPr lang="en-US"/>
              <a:t>Perform random accesses to obtain the scores of all seen objects 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375818" name="Group 10"/>
          <p:cNvGraphicFramePr>
            <a:graphicFrameLocks noGrp="1"/>
          </p:cNvGraphicFramePr>
          <p:nvPr/>
        </p:nvGraphicFramePr>
        <p:xfrm>
          <a:off x="954088" y="3390900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5840" name="Group 32"/>
          <p:cNvGraphicFramePr>
            <a:graphicFrameLocks noGrp="1"/>
          </p:cNvGraphicFramePr>
          <p:nvPr/>
        </p:nvGraphicFramePr>
        <p:xfrm>
          <a:off x="3117850" y="338772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5862" name="Group 54"/>
          <p:cNvGraphicFramePr>
            <a:graphicFrameLocks noGrp="1"/>
          </p:cNvGraphicFramePr>
          <p:nvPr/>
        </p:nvGraphicFramePr>
        <p:xfrm>
          <a:off x="5299075" y="338455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 animBg="1"/>
      <p:bldP spid="375811" grpId="0" animBg="1"/>
      <p:bldP spid="3758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chains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Markov chain describes a discrete time stochastic process over a set of states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according to a transition probability matrix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66FF"/>
                </a:solidFill>
              </a:rPr>
              <a:t>P</a:t>
            </a:r>
            <a:r>
              <a:rPr lang="en-US" sz="2000" baseline="-25000">
                <a:solidFill>
                  <a:srgbClr val="0066FF"/>
                </a:solidFill>
              </a:rPr>
              <a:t>ij</a:t>
            </a:r>
            <a:r>
              <a:rPr lang="en-US" sz="2000"/>
              <a:t> = probability of moving to state </a:t>
            </a:r>
            <a:r>
              <a:rPr lang="en-US" sz="2000">
                <a:solidFill>
                  <a:srgbClr val="0066FF"/>
                </a:solidFill>
              </a:rPr>
              <a:t>j</a:t>
            </a:r>
            <a:r>
              <a:rPr lang="en-US" sz="2000"/>
              <a:t> when at state </a:t>
            </a:r>
            <a:r>
              <a:rPr lang="en-US" sz="2000">
                <a:solidFill>
                  <a:srgbClr val="0066FF"/>
                </a:solidFill>
              </a:rPr>
              <a:t>i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rgbClr val="0066FF"/>
                </a:solidFill>
              </a:rPr>
              <a:t>∑</a:t>
            </a:r>
            <a:r>
              <a:rPr lang="en-US" sz="1800" baseline="-25000">
                <a:solidFill>
                  <a:srgbClr val="0066FF"/>
                </a:solidFill>
              </a:rPr>
              <a:t>j</a:t>
            </a:r>
            <a:r>
              <a:rPr lang="en-US" sz="1800">
                <a:solidFill>
                  <a:srgbClr val="0066FF"/>
                </a:solidFill>
              </a:rPr>
              <a:t>P</a:t>
            </a:r>
            <a:r>
              <a:rPr lang="en-US" sz="1800" baseline="-25000">
                <a:solidFill>
                  <a:srgbClr val="0066FF"/>
                </a:solidFill>
              </a:rPr>
              <a:t>ij</a:t>
            </a:r>
            <a:r>
              <a:rPr lang="en-US" sz="1800">
                <a:solidFill>
                  <a:srgbClr val="0066FF"/>
                </a:solidFill>
              </a:rPr>
              <a:t> = 1</a:t>
            </a:r>
            <a:r>
              <a:rPr lang="en-US" sz="1800"/>
              <a:t> (</a:t>
            </a:r>
            <a:r>
              <a:rPr lang="en-US" sz="1800">
                <a:solidFill>
                  <a:srgbClr val="FF6600"/>
                </a:solidFill>
              </a:rPr>
              <a:t>stochastic matrix</a:t>
            </a:r>
            <a:r>
              <a:rPr lang="en-US" sz="1800"/>
              <a:t>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6600"/>
                </a:solidFill>
              </a:rPr>
              <a:t>Memorylessness property</a:t>
            </a:r>
            <a:r>
              <a:rPr lang="en-US" sz="2400"/>
              <a:t>: The next state of the chain depends only at the current state and not on the past of the process (first order MC)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higher order MCs are also possible</a:t>
            </a:r>
          </a:p>
        </p:txBody>
      </p:sp>
      <p:sp>
        <p:nvSpPr>
          <p:cNvPr id="504836" name="Text Box 4"/>
          <p:cNvSpPr txBox="1">
            <a:spLocks noChangeArrowheads="1"/>
          </p:cNvSpPr>
          <p:nvPr/>
        </p:nvSpPr>
        <p:spPr bwMode="auto">
          <a:xfrm>
            <a:off x="2670175" y="2300288"/>
            <a:ext cx="2070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</a:rPr>
              <a:t>S = {s</a:t>
            </a:r>
            <a:r>
              <a:rPr lang="en-US" sz="2000" baseline="-25000">
                <a:solidFill>
                  <a:srgbClr val="0066FF"/>
                </a:solidFill>
              </a:rPr>
              <a:t>1</a:t>
            </a:r>
            <a:r>
              <a:rPr lang="en-US" sz="2000">
                <a:solidFill>
                  <a:srgbClr val="0066FF"/>
                </a:solidFill>
              </a:rPr>
              <a:t>, s</a:t>
            </a:r>
            <a:r>
              <a:rPr lang="en-US" sz="2000" baseline="-25000">
                <a:solidFill>
                  <a:srgbClr val="0066FF"/>
                </a:solidFill>
              </a:rPr>
              <a:t>2</a:t>
            </a:r>
            <a:r>
              <a:rPr lang="en-US" sz="2000">
                <a:solidFill>
                  <a:srgbClr val="0066FF"/>
                </a:solidFill>
              </a:rPr>
              <a:t>, … s</a:t>
            </a:r>
            <a:r>
              <a:rPr lang="en-US" sz="2000" baseline="-25000">
                <a:solidFill>
                  <a:srgbClr val="0066FF"/>
                </a:solidFill>
              </a:rPr>
              <a:t>n</a:t>
            </a:r>
            <a:r>
              <a:rPr lang="en-US" sz="2000">
                <a:solidFill>
                  <a:srgbClr val="0066FF"/>
                </a:solidFill>
              </a:rPr>
              <a:t>}</a:t>
            </a:r>
          </a:p>
        </p:txBody>
      </p:sp>
      <p:sp>
        <p:nvSpPr>
          <p:cNvPr id="504837" name="Text Box 5"/>
          <p:cNvSpPr txBox="1">
            <a:spLocks noChangeArrowheads="1"/>
          </p:cNvSpPr>
          <p:nvPr/>
        </p:nvSpPr>
        <p:spPr bwMode="auto">
          <a:xfrm>
            <a:off x="2968625" y="3108325"/>
            <a:ext cx="1052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</a:rPr>
              <a:t>P = {P</a:t>
            </a:r>
            <a:r>
              <a:rPr lang="en-US" sz="2000" baseline="-25000">
                <a:solidFill>
                  <a:srgbClr val="0066FF"/>
                </a:solidFill>
              </a:rPr>
              <a:t>ij</a:t>
            </a:r>
            <a:r>
              <a:rPr lang="en-US" sz="2000">
                <a:solidFill>
                  <a:srgbClr val="0066FF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ChangeArrowheads="1"/>
          </p:cNvSpPr>
          <p:nvPr/>
        </p:nvSpPr>
        <p:spPr bwMode="auto">
          <a:xfrm>
            <a:off x="7440613" y="3849688"/>
            <a:ext cx="1317625" cy="973137"/>
          </a:xfrm>
          <a:prstGeom prst="rect">
            <a:avLst/>
          </a:prstGeom>
          <a:solidFill>
            <a:srgbClr val="EFD4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35" name="Rectangle 3"/>
          <p:cNvSpPr>
            <a:spLocks noChangeArrowheads="1"/>
          </p:cNvSpPr>
          <p:nvPr/>
        </p:nvSpPr>
        <p:spPr bwMode="auto">
          <a:xfrm>
            <a:off x="3128963" y="5341938"/>
            <a:ext cx="1346200" cy="481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36" name="Rectangle 4"/>
          <p:cNvSpPr>
            <a:spLocks noChangeArrowheads="1"/>
          </p:cNvSpPr>
          <p:nvPr/>
        </p:nvSpPr>
        <p:spPr bwMode="auto">
          <a:xfrm>
            <a:off x="5310188" y="5819775"/>
            <a:ext cx="1346200" cy="481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37" name="Rectangle 5"/>
          <p:cNvSpPr>
            <a:spLocks noChangeArrowheads="1"/>
          </p:cNvSpPr>
          <p:nvPr/>
        </p:nvSpPr>
        <p:spPr bwMode="auto">
          <a:xfrm>
            <a:off x="962025" y="5322888"/>
            <a:ext cx="1338263" cy="500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38" name="Rectangle 6"/>
          <p:cNvSpPr>
            <a:spLocks noChangeArrowheads="1"/>
          </p:cNvSpPr>
          <p:nvPr/>
        </p:nvSpPr>
        <p:spPr bwMode="auto">
          <a:xfrm>
            <a:off x="944563" y="48434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39" name="Rectangle 7"/>
          <p:cNvSpPr>
            <a:spLocks noChangeArrowheads="1"/>
          </p:cNvSpPr>
          <p:nvPr/>
        </p:nvSpPr>
        <p:spPr bwMode="auto">
          <a:xfrm>
            <a:off x="958850" y="4365625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40" name="Rectangle 8"/>
          <p:cNvSpPr>
            <a:spLocks noChangeArrowheads="1"/>
          </p:cNvSpPr>
          <p:nvPr/>
        </p:nvSpPr>
        <p:spPr bwMode="auto">
          <a:xfrm>
            <a:off x="942975" y="38782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8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Fagin’s Algorithm</a:t>
            </a:r>
          </a:p>
        </p:txBody>
      </p:sp>
      <p:sp>
        <p:nvSpPr>
          <p:cNvPr id="376842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3"/>
            </a:pPr>
            <a:r>
              <a:rPr lang="en-US"/>
              <a:t>Compute score for all objects and find the top-k 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376843" name="Group 11"/>
          <p:cNvGraphicFramePr>
            <a:graphicFrameLocks noGrp="1"/>
          </p:cNvGraphicFramePr>
          <p:nvPr/>
        </p:nvGraphicFramePr>
        <p:xfrm>
          <a:off x="954088" y="3390900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6865" name="Group 33"/>
          <p:cNvGraphicFramePr>
            <a:graphicFrameLocks noGrp="1"/>
          </p:cNvGraphicFramePr>
          <p:nvPr/>
        </p:nvGraphicFramePr>
        <p:xfrm>
          <a:off x="3117850" y="338772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6887" name="Group 55"/>
          <p:cNvGraphicFramePr>
            <a:graphicFrameLocks noGrp="1"/>
          </p:cNvGraphicFramePr>
          <p:nvPr/>
        </p:nvGraphicFramePr>
        <p:xfrm>
          <a:off x="5299075" y="338455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6909" name="Group 77"/>
          <p:cNvGraphicFramePr>
            <a:graphicFrameLocks noGrp="1"/>
          </p:cNvGraphicFramePr>
          <p:nvPr/>
        </p:nvGraphicFramePr>
        <p:xfrm>
          <a:off x="7413625" y="3362325"/>
          <a:ext cx="1363663" cy="2438402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ChangeArrowheads="1"/>
          </p:cNvSpPr>
          <p:nvPr/>
        </p:nvSpPr>
        <p:spPr bwMode="auto">
          <a:xfrm>
            <a:off x="7440613" y="3849688"/>
            <a:ext cx="1317625" cy="973137"/>
          </a:xfrm>
          <a:prstGeom prst="rect">
            <a:avLst/>
          </a:prstGeom>
          <a:solidFill>
            <a:srgbClr val="EFD4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3128963" y="5341938"/>
            <a:ext cx="1346200" cy="481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0" name="Rectangle 4"/>
          <p:cNvSpPr>
            <a:spLocks noChangeArrowheads="1"/>
          </p:cNvSpPr>
          <p:nvPr/>
        </p:nvSpPr>
        <p:spPr bwMode="auto">
          <a:xfrm>
            <a:off x="5310188" y="5819775"/>
            <a:ext cx="1346200" cy="481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auto">
          <a:xfrm>
            <a:off x="962025" y="5322888"/>
            <a:ext cx="1338263" cy="500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2" name="Rectangle 6"/>
          <p:cNvSpPr>
            <a:spLocks noChangeArrowheads="1"/>
          </p:cNvSpPr>
          <p:nvPr/>
        </p:nvSpPr>
        <p:spPr bwMode="auto">
          <a:xfrm>
            <a:off x="944563" y="48434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958850" y="4365625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4" name="Rectangle 8"/>
          <p:cNvSpPr>
            <a:spLocks noChangeArrowheads="1"/>
          </p:cNvSpPr>
          <p:nvPr/>
        </p:nvSpPr>
        <p:spPr bwMode="auto">
          <a:xfrm>
            <a:off x="942975" y="38782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86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Fagin’s Algorithm</a:t>
            </a:r>
          </a:p>
        </p:txBody>
      </p:sp>
      <p:sp>
        <p:nvSpPr>
          <p:cNvPr id="377866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5</a:t>
            </a:r>
            <a:r>
              <a:rPr lang="en-US"/>
              <a:t> cannot be in the top-2 because of the monotonicity property</a:t>
            </a:r>
          </a:p>
          <a:p>
            <a:pPr marL="990600" lvl="1" indent="-533400"/>
            <a:r>
              <a:rPr lang="en-US"/>
              <a:t>f(X</a:t>
            </a:r>
            <a:r>
              <a:rPr lang="en-US" baseline="-25000"/>
              <a:t>5</a:t>
            </a:r>
            <a:r>
              <a:rPr lang="en-US"/>
              <a:t>) ≤ f(X</a:t>
            </a:r>
            <a:r>
              <a:rPr lang="en-US" baseline="-25000"/>
              <a:t>1</a:t>
            </a:r>
            <a:r>
              <a:rPr lang="en-US"/>
              <a:t>) ≤ f(X</a:t>
            </a:r>
            <a:r>
              <a:rPr lang="en-US" baseline="-25000"/>
              <a:t>3</a:t>
            </a:r>
            <a:r>
              <a:rPr lang="en-US"/>
              <a:t>) 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377867" name="Group 11"/>
          <p:cNvGraphicFramePr>
            <a:graphicFrameLocks noGrp="1"/>
          </p:cNvGraphicFramePr>
          <p:nvPr/>
        </p:nvGraphicFramePr>
        <p:xfrm>
          <a:off x="954088" y="3390900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7889" name="Group 33"/>
          <p:cNvGraphicFramePr>
            <a:graphicFrameLocks noGrp="1"/>
          </p:cNvGraphicFramePr>
          <p:nvPr/>
        </p:nvGraphicFramePr>
        <p:xfrm>
          <a:off x="3117850" y="338772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7911" name="Group 55"/>
          <p:cNvGraphicFramePr>
            <a:graphicFrameLocks noGrp="1"/>
          </p:cNvGraphicFramePr>
          <p:nvPr/>
        </p:nvGraphicFramePr>
        <p:xfrm>
          <a:off x="5299075" y="338455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7933" name="Group 77"/>
          <p:cNvGraphicFramePr>
            <a:graphicFrameLocks noGrp="1"/>
          </p:cNvGraphicFramePr>
          <p:nvPr/>
        </p:nvGraphicFramePr>
        <p:xfrm>
          <a:off x="7413625" y="3362325"/>
          <a:ext cx="1363663" cy="2438402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Fagin’s Algorithm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algorithm is cost optimal under some probabilistic assumptions for a restricted class of aggregate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Threshold algorithm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Access the elements sequentially</a:t>
            </a:r>
          </a:p>
        </p:txBody>
      </p:sp>
      <p:graphicFrame>
        <p:nvGraphicFramePr>
          <p:cNvPr id="379908" name="Group 4"/>
          <p:cNvGraphicFramePr>
            <a:graphicFrameLocks noGrp="1"/>
          </p:cNvGraphicFramePr>
          <p:nvPr/>
        </p:nvGraphicFramePr>
        <p:xfrm>
          <a:off x="944563" y="3381375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9930" name="Group 26"/>
          <p:cNvGraphicFramePr>
            <a:graphicFrameLocks noGrp="1"/>
          </p:cNvGraphicFramePr>
          <p:nvPr/>
        </p:nvGraphicFramePr>
        <p:xfrm>
          <a:off x="3117850" y="336867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9952" name="Group 48"/>
          <p:cNvGraphicFramePr>
            <a:graphicFrameLocks noGrp="1"/>
          </p:cNvGraphicFramePr>
          <p:nvPr/>
        </p:nvGraphicFramePr>
        <p:xfrm>
          <a:off x="5299075" y="335597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Threshold algorithm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At each sequential access</a:t>
            </a:r>
          </a:p>
          <a:p>
            <a:pPr marL="990600" lvl="1" indent="-533400">
              <a:buFont typeface="Wingdings" pitchFamily="2" charset="2"/>
              <a:buAutoNum type="alphaLcPeriod"/>
            </a:pPr>
            <a:r>
              <a:rPr lang="en-US"/>
              <a:t>Set the threshold </a:t>
            </a:r>
            <a:r>
              <a:rPr lang="en-US">
                <a:solidFill>
                  <a:srgbClr val="0066FF"/>
                </a:solidFill>
              </a:rPr>
              <a:t>t </a:t>
            </a:r>
            <a:r>
              <a:rPr lang="en-US"/>
              <a:t>to be the aggregate of the scores seen in this access</a:t>
            </a:r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942975" y="38782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0933" name="Group 5"/>
          <p:cNvGraphicFramePr>
            <a:graphicFrameLocks noGrp="1"/>
          </p:cNvGraphicFramePr>
          <p:nvPr/>
        </p:nvGraphicFramePr>
        <p:xfrm>
          <a:off x="954088" y="3390900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0955" name="Group 27"/>
          <p:cNvGraphicFramePr>
            <a:graphicFrameLocks noGrp="1"/>
          </p:cNvGraphicFramePr>
          <p:nvPr/>
        </p:nvGraphicFramePr>
        <p:xfrm>
          <a:off x="3117850" y="338772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0977" name="Group 49"/>
          <p:cNvGraphicFramePr>
            <a:graphicFrameLocks noGrp="1"/>
          </p:cNvGraphicFramePr>
          <p:nvPr/>
        </p:nvGraphicFramePr>
        <p:xfrm>
          <a:off x="5299075" y="338455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0999" name="Text Box 71"/>
          <p:cNvSpPr txBox="1">
            <a:spLocks noChangeArrowheads="1"/>
          </p:cNvSpPr>
          <p:nvPr/>
        </p:nvSpPr>
        <p:spPr bwMode="auto">
          <a:xfrm>
            <a:off x="7469188" y="3790950"/>
            <a:ext cx="1047750" cy="466725"/>
          </a:xfrm>
          <a:prstGeom prst="rect">
            <a:avLst/>
          </a:prstGeom>
          <a:solidFill>
            <a:srgbClr val="23D9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 = 2.6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ChangeArrowheads="1"/>
          </p:cNvSpPr>
          <p:nvPr/>
        </p:nvSpPr>
        <p:spPr bwMode="auto">
          <a:xfrm>
            <a:off x="955675" y="5368925"/>
            <a:ext cx="1363663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55" name="Rectangle 3"/>
          <p:cNvSpPr>
            <a:spLocks noChangeArrowheads="1"/>
          </p:cNvSpPr>
          <p:nvPr/>
        </p:nvSpPr>
        <p:spPr bwMode="auto">
          <a:xfrm>
            <a:off x="3114675" y="5364163"/>
            <a:ext cx="1363663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5286375" y="5838825"/>
            <a:ext cx="1363663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57" name="Rectangle 5"/>
          <p:cNvSpPr>
            <a:spLocks noChangeArrowheads="1"/>
          </p:cNvSpPr>
          <p:nvPr/>
        </p:nvSpPr>
        <p:spPr bwMode="auto">
          <a:xfrm>
            <a:off x="5322888" y="4864100"/>
            <a:ext cx="1363662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58" name="Rectangle 6"/>
          <p:cNvSpPr>
            <a:spLocks noChangeArrowheads="1"/>
          </p:cNvSpPr>
          <p:nvPr/>
        </p:nvSpPr>
        <p:spPr bwMode="auto">
          <a:xfrm>
            <a:off x="3103563" y="4870450"/>
            <a:ext cx="1363662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59" name="Rectangle 7"/>
          <p:cNvSpPr>
            <a:spLocks noChangeArrowheads="1"/>
          </p:cNvSpPr>
          <p:nvPr/>
        </p:nvSpPr>
        <p:spPr bwMode="auto">
          <a:xfrm>
            <a:off x="965200" y="4392613"/>
            <a:ext cx="1363663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Threshold algorithm</a:t>
            </a:r>
          </a:p>
        </p:txBody>
      </p:sp>
      <p:sp>
        <p:nvSpPr>
          <p:cNvPr id="38196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At each sequential access</a:t>
            </a:r>
          </a:p>
          <a:p>
            <a:pPr marL="990600" lvl="1" indent="-533400">
              <a:buFont typeface="Wingdings" pitchFamily="2" charset="2"/>
              <a:buAutoNum type="alphaLcPeriod" startAt="2"/>
            </a:pPr>
            <a:r>
              <a:rPr lang="en-US"/>
              <a:t>Do random accesses and compute the score of the objects seen</a:t>
            </a:r>
          </a:p>
        </p:txBody>
      </p:sp>
      <p:sp>
        <p:nvSpPr>
          <p:cNvPr id="381962" name="Rectangle 10"/>
          <p:cNvSpPr>
            <a:spLocks noChangeArrowheads="1"/>
          </p:cNvSpPr>
          <p:nvPr/>
        </p:nvSpPr>
        <p:spPr bwMode="auto">
          <a:xfrm>
            <a:off x="942975" y="38782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1963" name="Group 11"/>
          <p:cNvGraphicFramePr>
            <a:graphicFrameLocks noGrp="1"/>
          </p:cNvGraphicFramePr>
          <p:nvPr/>
        </p:nvGraphicFramePr>
        <p:xfrm>
          <a:off x="954088" y="3390900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1985" name="Group 33"/>
          <p:cNvGraphicFramePr>
            <a:graphicFrameLocks noGrp="1"/>
          </p:cNvGraphicFramePr>
          <p:nvPr/>
        </p:nvGraphicFramePr>
        <p:xfrm>
          <a:off x="3117850" y="338772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2007" name="Group 55"/>
          <p:cNvGraphicFramePr>
            <a:graphicFrameLocks noGrp="1"/>
          </p:cNvGraphicFramePr>
          <p:nvPr/>
        </p:nvGraphicFramePr>
        <p:xfrm>
          <a:off x="5299075" y="338455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2029" name="Group 77"/>
          <p:cNvGraphicFramePr>
            <a:graphicFrameLocks noGrp="1"/>
          </p:cNvGraphicFramePr>
          <p:nvPr/>
        </p:nvGraphicFramePr>
        <p:xfrm>
          <a:off x="7334250" y="4373563"/>
          <a:ext cx="1363663" cy="1463676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2043" name="Text Box 91"/>
          <p:cNvSpPr txBox="1">
            <a:spLocks noChangeArrowheads="1"/>
          </p:cNvSpPr>
          <p:nvPr/>
        </p:nvSpPr>
        <p:spPr bwMode="auto">
          <a:xfrm>
            <a:off x="7469188" y="3790950"/>
            <a:ext cx="1047750" cy="466725"/>
          </a:xfrm>
          <a:prstGeom prst="rect">
            <a:avLst/>
          </a:prstGeom>
          <a:solidFill>
            <a:srgbClr val="23D9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 = 2.6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ChangeArrowheads="1"/>
          </p:cNvSpPr>
          <p:nvPr/>
        </p:nvSpPr>
        <p:spPr bwMode="auto">
          <a:xfrm>
            <a:off x="955675" y="5368925"/>
            <a:ext cx="1363663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79" name="Rectangle 3"/>
          <p:cNvSpPr>
            <a:spLocks noChangeArrowheads="1"/>
          </p:cNvSpPr>
          <p:nvPr/>
        </p:nvSpPr>
        <p:spPr bwMode="auto">
          <a:xfrm>
            <a:off x="3114675" y="5364163"/>
            <a:ext cx="1363663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0" name="Rectangle 4"/>
          <p:cNvSpPr>
            <a:spLocks noChangeArrowheads="1"/>
          </p:cNvSpPr>
          <p:nvPr/>
        </p:nvSpPr>
        <p:spPr bwMode="auto">
          <a:xfrm>
            <a:off x="5286375" y="5838825"/>
            <a:ext cx="1363663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5322888" y="4864100"/>
            <a:ext cx="1363662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2" name="Rectangle 6"/>
          <p:cNvSpPr>
            <a:spLocks noChangeArrowheads="1"/>
          </p:cNvSpPr>
          <p:nvPr/>
        </p:nvSpPr>
        <p:spPr bwMode="auto">
          <a:xfrm>
            <a:off x="3103563" y="4870450"/>
            <a:ext cx="1363662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3" name="Rectangle 7"/>
          <p:cNvSpPr>
            <a:spLocks noChangeArrowheads="1"/>
          </p:cNvSpPr>
          <p:nvPr/>
        </p:nvSpPr>
        <p:spPr bwMode="auto">
          <a:xfrm>
            <a:off x="965200" y="4392613"/>
            <a:ext cx="1363663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9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Threshold algorithm</a:t>
            </a:r>
          </a:p>
        </p:txBody>
      </p:sp>
      <p:sp>
        <p:nvSpPr>
          <p:cNvPr id="38298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At each sequential access</a:t>
            </a:r>
          </a:p>
          <a:p>
            <a:pPr marL="990600" lvl="1" indent="-533400">
              <a:buFont typeface="Wingdings" pitchFamily="2" charset="2"/>
              <a:buAutoNum type="alphaLcPeriod" startAt="3"/>
            </a:pPr>
            <a:r>
              <a:rPr lang="en-US"/>
              <a:t>Maintain a list of top-k objects seen so far</a:t>
            </a:r>
          </a:p>
        </p:txBody>
      </p:sp>
      <p:sp>
        <p:nvSpPr>
          <p:cNvPr id="382986" name="Rectangle 10"/>
          <p:cNvSpPr>
            <a:spLocks noChangeArrowheads="1"/>
          </p:cNvSpPr>
          <p:nvPr/>
        </p:nvSpPr>
        <p:spPr bwMode="auto">
          <a:xfrm>
            <a:off x="942975" y="38782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2987" name="Group 11"/>
          <p:cNvGraphicFramePr>
            <a:graphicFrameLocks noGrp="1"/>
          </p:cNvGraphicFramePr>
          <p:nvPr/>
        </p:nvGraphicFramePr>
        <p:xfrm>
          <a:off x="954088" y="3390900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3009" name="Group 33"/>
          <p:cNvGraphicFramePr>
            <a:graphicFrameLocks noGrp="1"/>
          </p:cNvGraphicFramePr>
          <p:nvPr/>
        </p:nvGraphicFramePr>
        <p:xfrm>
          <a:off x="3117850" y="338772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3031" name="Group 55"/>
          <p:cNvGraphicFramePr>
            <a:graphicFrameLocks noGrp="1"/>
          </p:cNvGraphicFramePr>
          <p:nvPr/>
        </p:nvGraphicFramePr>
        <p:xfrm>
          <a:off x="5299075" y="338455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3053" name="Group 77"/>
          <p:cNvGraphicFramePr>
            <a:graphicFrameLocks noGrp="1"/>
          </p:cNvGraphicFramePr>
          <p:nvPr/>
        </p:nvGraphicFramePr>
        <p:xfrm>
          <a:off x="7334250" y="4373563"/>
          <a:ext cx="1363663" cy="976313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3064" name="Text Box 88"/>
          <p:cNvSpPr txBox="1">
            <a:spLocks noChangeArrowheads="1"/>
          </p:cNvSpPr>
          <p:nvPr/>
        </p:nvSpPr>
        <p:spPr bwMode="auto">
          <a:xfrm>
            <a:off x="7469188" y="3790950"/>
            <a:ext cx="1047750" cy="466725"/>
          </a:xfrm>
          <a:prstGeom prst="rect">
            <a:avLst/>
          </a:prstGeom>
          <a:solidFill>
            <a:srgbClr val="23D9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 = 2.6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ChangeArrowheads="1"/>
          </p:cNvSpPr>
          <p:nvPr/>
        </p:nvSpPr>
        <p:spPr bwMode="auto">
          <a:xfrm>
            <a:off x="966788" y="4870450"/>
            <a:ext cx="13366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03" name="Rectangle 3"/>
          <p:cNvSpPr>
            <a:spLocks noChangeArrowheads="1"/>
          </p:cNvSpPr>
          <p:nvPr/>
        </p:nvSpPr>
        <p:spPr bwMode="auto">
          <a:xfrm>
            <a:off x="973138" y="43735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Threshold algorithm</a:t>
            </a:r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At each sequential access</a:t>
            </a:r>
          </a:p>
          <a:p>
            <a:pPr marL="990600" lvl="1" indent="-533400">
              <a:buFont typeface="Wingdings" pitchFamily="2" charset="2"/>
              <a:buAutoNum type="alphaLcPeriod" startAt="4"/>
            </a:pPr>
            <a:r>
              <a:rPr lang="en-US"/>
              <a:t>When the scores of the top-k are greater or equal to the threshold, stop</a:t>
            </a:r>
          </a:p>
        </p:txBody>
      </p:sp>
      <p:sp>
        <p:nvSpPr>
          <p:cNvPr id="384006" name="Rectangle 6"/>
          <p:cNvSpPr>
            <a:spLocks noChangeArrowheads="1"/>
          </p:cNvSpPr>
          <p:nvPr/>
        </p:nvSpPr>
        <p:spPr bwMode="auto">
          <a:xfrm>
            <a:off x="942975" y="38782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4007" name="Group 7"/>
          <p:cNvGraphicFramePr>
            <a:graphicFrameLocks noGrp="1"/>
          </p:cNvGraphicFramePr>
          <p:nvPr/>
        </p:nvGraphicFramePr>
        <p:xfrm>
          <a:off x="954088" y="3390900"/>
          <a:ext cx="1363662" cy="2925765"/>
        </p:xfrm>
        <a:graphic>
          <a:graphicData uri="http://schemas.openxmlformats.org/drawingml/2006/table">
            <a:tbl>
              <a:tblPr/>
              <a:tblGrid>
                <a:gridCol w="681037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4029" name="Group 29"/>
          <p:cNvGraphicFramePr>
            <a:graphicFrameLocks noGrp="1"/>
          </p:cNvGraphicFramePr>
          <p:nvPr/>
        </p:nvGraphicFramePr>
        <p:xfrm>
          <a:off x="3117850" y="338772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4051" name="Group 51"/>
          <p:cNvGraphicFramePr>
            <a:graphicFrameLocks noGrp="1"/>
          </p:cNvGraphicFramePr>
          <p:nvPr/>
        </p:nvGraphicFramePr>
        <p:xfrm>
          <a:off x="5299075" y="338455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4073" name="Text Box 73"/>
          <p:cNvSpPr txBox="1">
            <a:spLocks noChangeArrowheads="1"/>
          </p:cNvSpPr>
          <p:nvPr/>
        </p:nvSpPr>
        <p:spPr bwMode="auto">
          <a:xfrm>
            <a:off x="7469188" y="3790950"/>
            <a:ext cx="1047750" cy="466725"/>
          </a:xfrm>
          <a:prstGeom prst="rect">
            <a:avLst/>
          </a:prstGeom>
          <a:solidFill>
            <a:srgbClr val="23D9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 = 2.1</a:t>
            </a:r>
          </a:p>
        </p:txBody>
      </p:sp>
      <p:graphicFrame>
        <p:nvGraphicFramePr>
          <p:cNvPr id="384074" name="Group 74"/>
          <p:cNvGraphicFramePr>
            <a:graphicFrameLocks noGrp="1"/>
          </p:cNvGraphicFramePr>
          <p:nvPr/>
        </p:nvGraphicFramePr>
        <p:xfrm>
          <a:off x="7334250" y="4373563"/>
          <a:ext cx="1363663" cy="974726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ChangeArrowheads="1"/>
          </p:cNvSpPr>
          <p:nvPr/>
        </p:nvSpPr>
        <p:spPr bwMode="auto">
          <a:xfrm>
            <a:off x="968375" y="48688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973138" y="43735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Threshold algorithm</a:t>
            </a:r>
          </a:p>
        </p:txBody>
      </p:sp>
      <p:sp>
        <p:nvSpPr>
          <p:cNvPr id="3850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At each sequential access</a:t>
            </a:r>
          </a:p>
          <a:p>
            <a:pPr marL="990600" lvl="1" indent="-533400">
              <a:buFont typeface="Wingdings" pitchFamily="2" charset="2"/>
              <a:buAutoNum type="alphaLcPeriod" startAt="4"/>
            </a:pPr>
            <a:r>
              <a:rPr lang="en-US"/>
              <a:t>When the scores of the top-k are greater or equal to the threshold, stop</a:t>
            </a:r>
          </a:p>
        </p:txBody>
      </p:sp>
      <p:sp>
        <p:nvSpPr>
          <p:cNvPr id="385030" name="Rectangle 6"/>
          <p:cNvSpPr>
            <a:spLocks noChangeArrowheads="1"/>
          </p:cNvSpPr>
          <p:nvPr/>
        </p:nvSpPr>
        <p:spPr bwMode="auto">
          <a:xfrm>
            <a:off x="942975" y="38782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5031" name="Group 7"/>
          <p:cNvGraphicFramePr>
            <a:graphicFrameLocks noGrp="1"/>
          </p:cNvGraphicFramePr>
          <p:nvPr/>
        </p:nvGraphicFramePr>
        <p:xfrm>
          <a:off x="954088" y="3381375"/>
          <a:ext cx="1363662" cy="2946402"/>
        </p:xfrm>
        <a:graphic>
          <a:graphicData uri="http://schemas.openxmlformats.org/drawingml/2006/table">
            <a:tbl>
              <a:tblPr/>
              <a:tblGrid>
                <a:gridCol w="663575"/>
                <a:gridCol w="700087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5053" name="Group 29"/>
          <p:cNvGraphicFramePr>
            <a:graphicFrameLocks noGrp="1"/>
          </p:cNvGraphicFramePr>
          <p:nvPr/>
        </p:nvGraphicFramePr>
        <p:xfrm>
          <a:off x="3117850" y="338772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5075" name="Group 51"/>
          <p:cNvGraphicFramePr>
            <a:graphicFrameLocks noGrp="1"/>
          </p:cNvGraphicFramePr>
          <p:nvPr/>
        </p:nvGraphicFramePr>
        <p:xfrm>
          <a:off x="5299075" y="338455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5097" name="Text Box 73"/>
          <p:cNvSpPr txBox="1">
            <a:spLocks noChangeArrowheads="1"/>
          </p:cNvSpPr>
          <p:nvPr/>
        </p:nvSpPr>
        <p:spPr bwMode="auto">
          <a:xfrm>
            <a:off x="7469188" y="3790950"/>
            <a:ext cx="1047750" cy="466725"/>
          </a:xfrm>
          <a:prstGeom prst="rect">
            <a:avLst/>
          </a:prstGeom>
          <a:solidFill>
            <a:srgbClr val="23D9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 = 1.0</a:t>
            </a:r>
          </a:p>
        </p:txBody>
      </p:sp>
      <p:graphicFrame>
        <p:nvGraphicFramePr>
          <p:cNvPr id="385098" name="Group 74"/>
          <p:cNvGraphicFramePr>
            <a:graphicFrameLocks noGrp="1"/>
          </p:cNvGraphicFramePr>
          <p:nvPr/>
        </p:nvGraphicFramePr>
        <p:xfrm>
          <a:off x="7334250" y="4373563"/>
          <a:ext cx="1363663" cy="974726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ChangeArrowheads="1"/>
          </p:cNvSpPr>
          <p:nvPr/>
        </p:nvSpPr>
        <p:spPr bwMode="auto">
          <a:xfrm>
            <a:off x="968375" y="48688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973138" y="43735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Threshold algorithm</a:t>
            </a:r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2"/>
            </a:pPr>
            <a:r>
              <a:rPr lang="en-US"/>
              <a:t>Return the top-k seen so far</a:t>
            </a:r>
          </a:p>
        </p:txBody>
      </p:sp>
      <p:sp>
        <p:nvSpPr>
          <p:cNvPr id="386054" name="Rectangle 6"/>
          <p:cNvSpPr>
            <a:spLocks noChangeArrowheads="1"/>
          </p:cNvSpPr>
          <p:nvPr/>
        </p:nvSpPr>
        <p:spPr bwMode="auto">
          <a:xfrm>
            <a:off x="942975" y="3878263"/>
            <a:ext cx="5699125" cy="48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6055" name="Group 7"/>
          <p:cNvGraphicFramePr>
            <a:graphicFrameLocks noGrp="1"/>
          </p:cNvGraphicFramePr>
          <p:nvPr/>
        </p:nvGraphicFramePr>
        <p:xfrm>
          <a:off x="954088" y="3381375"/>
          <a:ext cx="1363662" cy="2946402"/>
        </p:xfrm>
        <a:graphic>
          <a:graphicData uri="http://schemas.openxmlformats.org/drawingml/2006/table">
            <a:tbl>
              <a:tblPr/>
              <a:tblGrid>
                <a:gridCol w="663575"/>
                <a:gridCol w="700087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6077" name="Group 29"/>
          <p:cNvGraphicFramePr>
            <a:graphicFrameLocks noGrp="1"/>
          </p:cNvGraphicFramePr>
          <p:nvPr/>
        </p:nvGraphicFramePr>
        <p:xfrm>
          <a:off x="3117850" y="3387725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6099" name="Group 51"/>
          <p:cNvGraphicFramePr>
            <a:graphicFrameLocks noGrp="1"/>
          </p:cNvGraphicFramePr>
          <p:nvPr/>
        </p:nvGraphicFramePr>
        <p:xfrm>
          <a:off x="5299075" y="3384550"/>
          <a:ext cx="1363663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6121" name="Text Box 73"/>
          <p:cNvSpPr txBox="1">
            <a:spLocks noChangeArrowheads="1"/>
          </p:cNvSpPr>
          <p:nvPr/>
        </p:nvSpPr>
        <p:spPr bwMode="auto">
          <a:xfrm>
            <a:off x="7469188" y="3790950"/>
            <a:ext cx="1047750" cy="466725"/>
          </a:xfrm>
          <a:prstGeom prst="rect">
            <a:avLst/>
          </a:prstGeom>
          <a:solidFill>
            <a:srgbClr val="23D9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 = 1.0</a:t>
            </a:r>
          </a:p>
        </p:txBody>
      </p:sp>
      <p:graphicFrame>
        <p:nvGraphicFramePr>
          <p:cNvPr id="386122" name="Group 74"/>
          <p:cNvGraphicFramePr>
            <a:graphicFrameLocks noGrp="1"/>
          </p:cNvGraphicFramePr>
          <p:nvPr/>
        </p:nvGraphicFramePr>
        <p:xfrm>
          <a:off x="7334250" y="4373563"/>
          <a:ext cx="1363663" cy="974726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walks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Random walks on graphs correspond to Markov Chains</a:t>
            </a:r>
          </a:p>
          <a:p>
            <a:pPr lvl="1"/>
            <a:r>
              <a:rPr lang="en-US"/>
              <a:t>The set of states </a:t>
            </a:r>
            <a:r>
              <a:rPr lang="en-US">
                <a:solidFill>
                  <a:srgbClr val="0066FF"/>
                </a:solidFill>
              </a:rPr>
              <a:t>S</a:t>
            </a:r>
            <a:r>
              <a:rPr lang="en-US"/>
              <a:t> is the set of nodes of the graph </a:t>
            </a:r>
            <a:r>
              <a:rPr lang="en-US">
                <a:solidFill>
                  <a:srgbClr val="0066FF"/>
                </a:solidFill>
              </a:rPr>
              <a:t>G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9900"/>
                </a:solidFill>
              </a:rPr>
              <a:t>transition probability matrix</a:t>
            </a:r>
            <a:r>
              <a:rPr lang="en-US"/>
              <a:t> is the probability that we follow an edge from one node to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Threshold algorithm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the monotonicity property for any object not seen, the score of the object is less than the threshold</a:t>
            </a:r>
          </a:p>
          <a:p>
            <a:pPr lvl="1"/>
            <a:r>
              <a:rPr lang="en-US"/>
              <a:t>f(X</a:t>
            </a:r>
            <a:r>
              <a:rPr lang="en-US" baseline="-25000"/>
              <a:t>5</a:t>
            </a:r>
            <a:r>
              <a:rPr lang="en-US"/>
              <a:t>) ≤ t ≤ f(X</a:t>
            </a:r>
            <a:r>
              <a:rPr lang="en-US" baseline="-25000"/>
              <a:t>2</a:t>
            </a:r>
            <a:r>
              <a:rPr lang="en-US"/>
              <a:t>)</a:t>
            </a:r>
          </a:p>
          <a:p>
            <a:pPr lvl="1"/>
            <a:endParaRPr lang="en-US"/>
          </a:p>
          <a:p>
            <a:r>
              <a:rPr lang="en-US"/>
              <a:t>The algorithm is </a:t>
            </a:r>
            <a:r>
              <a:rPr lang="en-US">
                <a:solidFill>
                  <a:srgbClr val="FF0000"/>
                </a:solidFill>
              </a:rPr>
              <a:t>instance cost-optimal</a:t>
            </a:r>
          </a:p>
          <a:p>
            <a:pPr lvl="1"/>
            <a:r>
              <a:rPr lang="en-US"/>
              <a:t>within a constant factor of the best algorithm on any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rankings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many cases the scores are not known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 meta-search engines – scores are proprietary information</a:t>
            </a:r>
          </a:p>
          <a:p>
            <a:pPr>
              <a:lnSpc>
                <a:spcPct val="90000"/>
              </a:lnSpc>
            </a:pPr>
            <a:r>
              <a:rPr lang="en-US" sz="2800"/>
              <a:t>… or we do not know how they were obtained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one search engine returns score 10, the other 100. What does this mean?</a:t>
            </a:r>
          </a:p>
          <a:p>
            <a:pPr>
              <a:lnSpc>
                <a:spcPct val="90000"/>
              </a:lnSpc>
            </a:pPr>
            <a:r>
              <a:rPr lang="en-US" sz="2800"/>
              <a:t>… or the scores are incompatible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apples and oranges: does it make sense to combine price with distance?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In this cases we can only work with the rankings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Input: a set of rankings </a:t>
            </a:r>
            <a:r>
              <a:rPr lang="en-US">
                <a:solidFill>
                  <a:schemeClr val="hlink"/>
                </a:solidFill>
              </a:rPr>
              <a:t>R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m</a:t>
            </a:r>
            <a:r>
              <a:rPr lang="en-US"/>
              <a:t> of the objects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1</a:t>
            </a:r>
            <a:r>
              <a:rPr lang="en-US">
                <a:solidFill>
                  <a:schemeClr val="folHlink"/>
                </a:solidFill>
              </a:rPr>
              <a:t>,X</a:t>
            </a:r>
            <a:r>
              <a:rPr lang="en-US" baseline="-25000">
                <a:solidFill>
                  <a:schemeClr val="folHlink"/>
                </a:solidFill>
              </a:rPr>
              <a:t>2</a:t>
            </a:r>
            <a:r>
              <a:rPr lang="en-US">
                <a:solidFill>
                  <a:schemeClr val="folHlink"/>
                </a:solidFill>
              </a:rPr>
              <a:t>,…,X</a:t>
            </a:r>
            <a:r>
              <a:rPr lang="en-US" baseline="-25000">
                <a:solidFill>
                  <a:schemeClr val="folHlink"/>
                </a:solidFill>
              </a:rPr>
              <a:t>n</a:t>
            </a:r>
            <a:r>
              <a:rPr lang="en-US"/>
              <a:t>. Each ranking </a:t>
            </a:r>
            <a:r>
              <a:rPr lang="en-US">
                <a:solidFill>
                  <a:schemeClr val="hlink"/>
                </a:solidFill>
              </a:rPr>
              <a:t>R</a:t>
            </a:r>
            <a:r>
              <a:rPr lang="en-US" baseline="-25000">
                <a:solidFill>
                  <a:schemeClr val="hlink"/>
                </a:solidFill>
              </a:rPr>
              <a:t>i</a:t>
            </a:r>
            <a:r>
              <a:rPr lang="en-US"/>
              <a:t> is a </a:t>
            </a:r>
            <a:r>
              <a:rPr lang="en-US">
                <a:solidFill>
                  <a:srgbClr val="FF9900"/>
                </a:solidFill>
              </a:rPr>
              <a:t>total ordering</a:t>
            </a:r>
            <a:r>
              <a:rPr lang="en-US"/>
              <a:t> of the objects</a:t>
            </a:r>
          </a:p>
          <a:p>
            <a:pPr lvl="1"/>
            <a:r>
              <a:rPr lang="en-US"/>
              <a:t>for every pair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i</a:t>
            </a:r>
            <a:r>
              <a:rPr lang="en-US">
                <a:solidFill>
                  <a:schemeClr val="folHlink"/>
                </a:solidFill>
              </a:rPr>
              <a:t>,X</a:t>
            </a:r>
            <a:r>
              <a:rPr lang="en-US" baseline="-25000">
                <a:solidFill>
                  <a:schemeClr val="folHlink"/>
                </a:solidFill>
              </a:rPr>
              <a:t>j </a:t>
            </a:r>
            <a:r>
              <a:rPr lang="en-US"/>
              <a:t>either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 baseline="-25000">
                <a:solidFill>
                  <a:schemeClr val="folHlink"/>
                </a:solidFill>
              </a:rPr>
              <a:t>i </a:t>
            </a:r>
            <a:r>
              <a:rPr lang="en-US"/>
              <a:t>is ranked above</a:t>
            </a:r>
            <a:r>
              <a:rPr lang="en-US">
                <a:solidFill>
                  <a:schemeClr val="folHlink"/>
                </a:solidFill>
              </a:rPr>
              <a:t> X</a:t>
            </a:r>
            <a:r>
              <a:rPr lang="en-US" baseline="-25000">
                <a:solidFill>
                  <a:schemeClr val="folHlink"/>
                </a:solidFill>
              </a:rPr>
              <a:t>j </a:t>
            </a:r>
            <a:r>
              <a:rPr lang="en-US"/>
              <a:t>or</a:t>
            </a:r>
            <a:r>
              <a:rPr lang="en-US">
                <a:solidFill>
                  <a:schemeClr val="folHlink"/>
                </a:solidFill>
              </a:rPr>
              <a:t> X</a:t>
            </a:r>
            <a:r>
              <a:rPr lang="en-US" baseline="-25000">
                <a:solidFill>
                  <a:schemeClr val="folHlink"/>
                </a:solidFill>
              </a:rPr>
              <a:t>j  </a:t>
            </a:r>
            <a:r>
              <a:rPr lang="en-US"/>
              <a:t>is ranked above</a:t>
            </a:r>
            <a:r>
              <a:rPr lang="en-US">
                <a:solidFill>
                  <a:schemeClr val="folHlink"/>
                </a:solidFill>
              </a:rPr>
              <a:t> X</a:t>
            </a:r>
            <a:r>
              <a:rPr lang="en-US" baseline="-25000">
                <a:solidFill>
                  <a:schemeClr val="folHlink"/>
                </a:solidFill>
              </a:rPr>
              <a:t>i</a:t>
            </a:r>
            <a:endParaRPr lang="en-US"/>
          </a:p>
          <a:p>
            <a:endParaRPr lang="en-US"/>
          </a:p>
          <a:p>
            <a:r>
              <a:rPr lang="en-US"/>
              <a:t>Output: A total ordering </a:t>
            </a:r>
            <a:r>
              <a:rPr lang="en-US">
                <a:solidFill>
                  <a:schemeClr val="hlink"/>
                </a:solidFill>
              </a:rPr>
              <a:t>R</a:t>
            </a:r>
            <a:r>
              <a:rPr lang="en-US"/>
              <a:t> that </a:t>
            </a:r>
            <a:r>
              <a:rPr lang="en-US">
                <a:solidFill>
                  <a:srgbClr val="FF9900"/>
                </a:solidFill>
              </a:rPr>
              <a:t>aggregates</a:t>
            </a:r>
            <a:r>
              <a:rPr lang="en-US"/>
              <a:t> rankings </a:t>
            </a:r>
            <a:r>
              <a:rPr lang="en-US">
                <a:solidFill>
                  <a:schemeClr val="hlink"/>
                </a:solidFill>
              </a:rPr>
              <a:t>R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,R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,…,R</a:t>
            </a:r>
            <a:r>
              <a:rPr lang="en-US" baseline="-25000">
                <a:solidFill>
                  <a:schemeClr val="hlink"/>
                </a:solidFill>
              </a:rPr>
              <a:t>m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Voting theory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voting system is a rank aggregation mechanism</a:t>
            </a:r>
          </a:p>
          <a:p>
            <a:r>
              <a:rPr lang="en-US"/>
              <a:t>Long history and literature</a:t>
            </a:r>
          </a:p>
          <a:p>
            <a:pPr lvl="1"/>
            <a:r>
              <a:rPr lang="en-US"/>
              <a:t>criteria and axioms for good voting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good voting system?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</a:t>
            </a:r>
            <a:r>
              <a:rPr lang="en-US" sz="2800">
                <a:solidFill>
                  <a:srgbClr val="FF9900"/>
                </a:solidFill>
              </a:rPr>
              <a:t>Condorcet criterion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object </a:t>
            </a:r>
            <a:r>
              <a:rPr lang="en-US" sz="2400">
                <a:solidFill>
                  <a:schemeClr val="folHlink"/>
                </a:solidFill>
              </a:rPr>
              <a:t>A</a:t>
            </a:r>
            <a:r>
              <a:rPr lang="en-US" sz="2400"/>
              <a:t> defeats every other object in a pairwise majority vote, then </a:t>
            </a:r>
            <a:r>
              <a:rPr lang="en-US" sz="2400">
                <a:solidFill>
                  <a:schemeClr val="folHlink"/>
                </a:solidFill>
              </a:rPr>
              <a:t>A</a:t>
            </a:r>
            <a:r>
              <a:rPr lang="en-US" sz="2400"/>
              <a:t> should be ranked first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9900"/>
                </a:solidFill>
              </a:rPr>
              <a:t>Extended Condorcet criterion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the objects in a </a:t>
            </a:r>
            <a:r>
              <a:rPr lang="en-US" sz="2400">
                <a:solidFill>
                  <a:srgbClr val="FF0000"/>
                </a:solidFill>
              </a:rPr>
              <a:t>set</a:t>
            </a:r>
            <a:r>
              <a:rPr lang="en-US" sz="2400"/>
              <a:t> X defeat in pairwise comparisons the objects in the set Y then the objects in X should be ranked above those in Y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Not all voting systems satisfy the Condorcet criterion!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Pairwise majority comparisons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Unfortunately the Condorcet winner does not always exist</a:t>
            </a:r>
          </a:p>
          <a:p>
            <a:pPr lvl="1"/>
            <a:r>
              <a:rPr lang="en-US"/>
              <a:t>irrational behavior of groups</a:t>
            </a:r>
          </a:p>
        </p:txBody>
      </p:sp>
      <p:graphicFrame>
        <p:nvGraphicFramePr>
          <p:cNvPr id="392196" name="Group 4"/>
          <p:cNvGraphicFramePr>
            <a:graphicFrameLocks noGrp="1"/>
          </p:cNvGraphicFramePr>
          <p:nvPr/>
        </p:nvGraphicFramePr>
        <p:xfrm>
          <a:off x="2828925" y="3429000"/>
          <a:ext cx="2725738" cy="1951039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  <a:gridCol w="679450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2223" name="Text Box 31"/>
          <p:cNvSpPr txBox="1">
            <a:spLocks noChangeArrowheads="1"/>
          </p:cNvSpPr>
          <p:nvPr/>
        </p:nvSpPr>
        <p:spPr bwMode="auto">
          <a:xfrm>
            <a:off x="2397125" y="5715000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A</a:t>
            </a:r>
            <a:r>
              <a:rPr lang="en-US" sz="2400"/>
              <a:t> &gt; </a:t>
            </a:r>
            <a:r>
              <a:rPr lang="en-US" sz="240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392224" name="Text Box 32"/>
          <p:cNvSpPr txBox="1">
            <a:spLocks noChangeArrowheads="1"/>
          </p:cNvSpPr>
          <p:nvPr/>
        </p:nvSpPr>
        <p:spPr bwMode="auto">
          <a:xfrm>
            <a:off x="3648075" y="5719763"/>
            <a:ext cx="95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B</a:t>
            </a:r>
            <a:r>
              <a:rPr lang="en-US" sz="2400"/>
              <a:t> &gt; </a:t>
            </a:r>
            <a:r>
              <a:rPr lang="en-US" sz="2400">
                <a:solidFill>
                  <a:srgbClr val="338931"/>
                </a:solidFill>
              </a:rPr>
              <a:t>C</a:t>
            </a:r>
          </a:p>
        </p:txBody>
      </p:sp>
      <p:sp>
        <p:nvSpPr>
          <p:cNvPr id="392225" name="Text Box 33"/>
          <p:cNvSpPr txBox="1">
            <a:spLocks noChangeArrowheads="1"/>
          </p:cNvSpPr>
          <p:nvPr/>
        </p:nvSpPr>
        <p:spPr bwMode="auto">
          <a:xfrm>
            <a:off x="4865688" y="5695950"/>
            <a:ext cx="954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8931"/>
                </a:solidFill>
              </a:rPr>
              <a:t>C</a:t>
            </a:r>
            <a:r>
              <a:rPr lang="en-US" sz="2400"/>
              <a:t> &gt; </a:t>
            </a:r>
            <a:r>
              <a:rPr lang="en-US" sz="24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Pairwise majority comparisons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Resolve cycles by imposing an agenda</a:t>
            </a:r>
          </a:p>
          <a:p>
            <a:endParaRPr lang="en-US"/>
          </a:p>
        </p:txBody>
      </p:sp>
      <p:graphicFrame>
        <p:nvGraphicFramePr>
          <p:cNvPr id="393220" name="Group 4"/>
          <p:cNvGraphicFramePr>
            <a:graphicFrameLocks noGrp="1"/>
          </p:cNvGraphicFramePr>
          <p:nvPr/>
        </p:nvGraphicFramePr>
        <p:xfrm>
          <a:off x="920750" y="2417763"/>
          <a:ext cx="2725738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  <a:gridCol w="679450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Pairwise majority comparisons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Resolve cycles by imposing an agenda</a:t>
            </a:r>
          </a:p>
          <a:p>
            <a:endParaRPr lang="en-US"/>
          </a:p>
        </p:txBody>
      </p:sp>
      <p:graphicFrame>
        <p:nvGraphicFramePr>
          <p:cNvPr id="394244" name="Group 4"/>
          <p:cNvGraphicFramePr>
            <a:graphicFrameLocks noGrp="1"/>
          </p:cNvGraphicFramePr>
          <p:nvPr/>
        </p:nvGraphicFramePr>
        <p:xfrm>
          <a:off x="920750" y="2417763"/>
          <a:ext cx="2725738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  <a:gridCol w="679450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4281" name="Text Box 41"/>
          <p:cNvSpPr txBox="1">
            <a:spLocks noChangeArrowheads="1"/>
          </p:cNvSpPr>
          <p:nvPr/>
        </p:nvSpPr>
        <p:spPr bwMode="auto">
          <a:xfrm>
            <a:off x="4171950" y="24812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94282" name="Text Box 42"/>
          <p:cNvSpPr txBox="1">
            <a:spLocks noChangeArrowheads="1"/>
          </p:cNvSpPr>
          <p:nvPr/>
        </p:nvSpPr>
        <p:spPr bwMode="auto">
          <a:xfrm>
            <a:off x="4765675" y="24765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394283" name="Line 43"/>
          <p:cNvSpPr>
            <a:spLocks noChangeShapeType="1"/>
          </p:cNvSpPr>
          <p:nvPr/>
        </p:nvSpPr>
        <p:spPr bwMode="auto">
          <a:xfrm>
            <a:off x="4405313" y="2927350"/>
            <a:ext cx="1841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4284" name="Line 44"/>
          <p:cNvSpPr>
            <a:spLocks noChangeShapeType="1"/>
          </p:cNvSpPr>
          <p:nvPr/>
        </p:nvSpPr>
        <p:spPr bwMode="auto">
          <a:xfrm flipH="1">
            <a:off x="4748213" y="2936875"/>
            <a:ext cx="21907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4285" name="Text Box 45"/>
          <p:cNvSpPr txBox="1">
            <a:spLocks noChangeArrowheads="1"/>
          </p:cNvSpPr>
          <p:nvPr/>
        </p:nvSpPr>
        <p:spPr bwMode="auto">
          <a:xfrm>
            <a:off x="4465638" y="3302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Pairwise majority comparisons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Resolve cycles by imposing an agenda</a:t>
            </a:r>
          </a:p>
          <a:p>
            <a:endParaRPr lang="en-US"/>
          </a:p>
        </p:txBody>
      </p:sp>
      <p:graphicFrame>
        <p:nvGraphicFramePr>
          <p:cNvPr id="395268" name="Group 4"/>
          <p:cNvGraphicFramePr>
            <a:graphicFrameLocks noGrp="1"/>
          </p:cNvGraphicFramePr>
          <p:nvPr/>
        </p:nvGraphicFramePr>
        <p:xfrm>
          <a:off x="920750" y="2417763"/>
          <a:ext cx="2725738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  <a:gridCol w="679450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5305" name="Text Box 41"/>
          <p:cNvSpPr txBox="1">
            <a:spLocks noChangeArrowheads="1"/>
          </p:cNvSpPr>
          <p:nvPr/>
        </p:nvSpPr>
        <p:spPr bwMode="auto">
          <a:xfrm>
            <a:off x="4171950" y="24812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95306" name="Text Box 42"/>
          <p:cNvSpPr txBox="1">
            <a:spLocks noChangeArrowheads="1"/>
          </p:cNvSpPr>
          <p:nvPr/>
        </p:nvSpPr>
        <p:spPr bwMode="auto">
          <a:xfrm>
            <a:off x="4765675" y="24765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395307" name="Line 43"/>
          <p:cNvSpPr>
            <a:spLocks noChangeShapeType="1"/>
          </p:cNvSpPr>
          <p:nvPr/>
        </p:nvSpPr>
        <p:spPr bwMode="auto">
          <a:xfrm>
            <a:off x="4405313" y="2927350"/>
            <a:ext cx="1841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5308" name="Line 44"/>
          <p:cNvSpPr>
            <a:spLocks noChangeShapeType="1"/>
          </p:cNvSpPr>
          <p:nvPr/>
        </p:nvSpPr>
        <p:spPr bwMode="auto">
          <a:xfrm flipH="1">
            <a:off x="4748213" y="2936875"/>
            <a:ext cx="21907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5309" name="Text Box 45"/>
          <p:cNvSpPr txBox="1">
            <a:spLocks noChangeArrowheads="1"/>
          </p:cNvSpPr>
          <p:nvPr/>
        </p:nvSpPr>
        <p:spPr bwMode="auto">
          <a:xfrm>
            <a:off x="4465638" y="3302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95310" name="Line 46"/>
          <p:cNvSpPr>
            <a:spLocks noChangeShapeType="1"/>
          </p:cNvSpPr>
          <p:nvPr/>
        </p:nvSpPr>
        <p:spPr bwMode="auto">
          <a:xfrm>
            <a:off x="4676775" y="3736975"/>
            <a:ext cx="193675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5311" name="Text Box 47"/>
          <p:cNvSpPr txBox="1">
            <a:spLocks noChangeArrowheads="1"/>
          </p:cNvSpPr>
          <p:nvPr/>
        </p:nvSpPr>
        <p:spPr bwMode="auto">
          <a:xfrm>
            <a:off x="5075238" y="32972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395312" name="Line 48"/>
          <p:cNvSpPr>
            <a:spLocks noChangeShapeType="1"/>
          </p:cNvSpPr>
          <p:nvPr/>
        </p:nvSpPr>
        <p:spPr bwMode="auto">
          <a:xfrm flipH="1">
            <a:off x="5038725" y="3727450"/>
            <a:ext cx="236538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5313" name="Text Box 49"/>
          <p:cNvSpPr txBox="1">
            <a:spLocks noChangeArrowheads="1"/>
          </p:cNvSpPr>
          <p:nvPr/>
        </p:nvSpPr>
        <p:spPr bwMode="auto">
          <a:xfrm>
            <a:off x="4770438" y="40925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Pairwise majority comparisons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Resolve cycles by imposing an agenda</a:t>
            </a:r>
          </a:p>
          <a:p>
            <a:endParaRPr lang="en-US"/>
          </a:p>
        </p:txBody>
      </p:sp>
      <p:graphicFrame>
        <p:nvGraphicFramePr>
          <p:cNvPr id="396292" name="Group 4"/>
          <p:cNvGraphicFramePr>
            <a:graphicFrameLocks noGrp="1"/>
          </p:cNvGraphicFramePr>
          <p:nvPr/>
        </p:nvGraphicFramePr>
        <p:xfrm>
          <a:off x="920750" y="2417763"/>
          <a:ext cx="2725738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  <a:gridCol w="679450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6329" name="Text Box 41"/>
          <p:cNvSpPr txBox="1">
            <a:spLocks noChangeArrowheads="1"/>
          </p:cNvSpPr>
          <p:nvPr/>
        </p:nvSpPr>
        <p:spPr bwMode="auto">
          <a:xfrm>
            <a:off x="4171950" y="24812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96330" name="Text Box 42"/>
          <p:cNvSpPr txBox="1">
            <a:spLocks noChangeArrowheads="1"/>
          </p:cNvSpPr>
          <p:nvPr/>
        </p:nvSpPr>
        <p:spPr bwMode="auto">
          <a:xfrm>
            <a:off x="4765675" y="24765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396331" name="Line 43"/>
          <p:cNvSpPr>
            <a:spLocks noChangeShapeType="1"/>
          </p:cNvSpPr>
          <p:nvPr/>
        </p:nvSpPr>
        <p:spPr bwMode="auto">
          <a:xfrm>
            <a:off x="4405313" y="2927350"/>
            <a:ext cx="1841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6332" name="Line 44"/>
          <p:cNvSpPr>
            <a:spLocks noChangeShapeType="1"/>
          </p:cNvSpPr>
          <p:nvPr/>
        </p:nvSpPr>
        <p:spPr bwMode="auto">
          <a:xfrm flipH="1">
            <a:off x="4748213" y="2936875"/>
            <a:ext cx="21907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6333" name="Text Box 45"/>
          <p:cNvSpPr txBox="1">
            <a:spLocks noChangeArrowheads="1"/>
          </p:cNvSpPr>
          <p:nvPr/>
        </p:nvSpPr>
        <p:spPr bwMode="auto">
          <a:xfrm>
            <a:off x="4465638" y="3302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96334" name="Line 46"/>
          <p:cNvSpPr>
            <a:spLocks noChangeShapeType="1"/>
          </p:cNvSpPr>
          <p:nvPr/>
        </p:nvSpPr>
        <p:spPr bwMode="auto">
          <a:xfrm>
            <a:off x="4676775" y="3736975"/>
            <a:ext cx="193675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6335" name="Text Box 47"/>
          <p:cNvSpPr txBox="1">
            <a:spLocks noChangeArrowheads="1"/>
          </p:cNvSpPr>
          <p:nvPr/>
        </p:nvSpPr>
        <p:spPr bwMode="auto">
          <a:xfrm>
            <a:off x="5075238" y="32972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396336" name="Line 48"/>
          <p:cNvSpPr>
            <a:spLocks noChangeShapeType="1"/>
          </p:cNvSpPr>
          <p:nvPr/>
        </p:nvSpPr>
        <p:spPr bwMode="auto">
          <a:xfrm flipH="1">
            <a:off x="5038725" y="3727450"/>
            <a:ext cx="236538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6337" name="Text Box 49"/>
          <p:cNvSpPr txBox="1">
            <a:spLocks noChangeArrowheads="1"/>
          </p:cNvSpPr>
          <p:nvPr/>
        </p:nvSpPr>
        <p:spPr bwMode="auto">
          <a:xfrm>
            <a:off x="4770438" y="40925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396338" name="Line 50"/>
          <p:cNvSpPr>
            <a:spLocks noChangeShapeType="1"/>
          </p:cNvSpPr>
          <p:nvPr/>
        </p:nvSpPr>
        <p:spPr bwMode="auto">
          <a:xfrm>
            <a:off x="4984750" y="4492625"/>
            <a:ext cx="185738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6339" name="Text Box 51"/>
          <p:cNvSpPr txBox="1">
            <a:spLocks noChangeArrowheads="1"/>
          </p:cNvSpPr>
          <p:nvPr/>
        </p:nvSpPr>
        <p:spPr bwMode="auto">
          <a:xfrm>
            <a:off x="5327650" y="40846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396340" name="Line 52"/>
          <p:cNvSpPr>
            <a:spLocks noChangeShapeType="1"/>
          </p:cNvSpPr>
          <p:nvPr/>
        </p:nvSpPr>
        <p:spPr bwMode="auto">
          <a:xfrm flipH="1">
            <a:off x="5292725" y="4475163"/>
            <a:ext cx="203200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6341" name="Text Box 53"/>
          <p:cNvSpPr txBox="1">
            <a:spLocks noChangeArrowheads="1"/>
          </p:cNvSpPr>
          <p:nvPr/>
        </p:nvSpPr>
        <p:spPr bwMode="auto">
          <a:xfrm>
            <a:off x="5032375" y="48180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924" name="Rectangle 44"/>
          <p:cNvSpPr>
            <a:spLocks noChangeArrowheads="1"/>
          </p:cNvSpPr>
          <p:nvPr/>
        </p:nvSpPr>
        <p:spPr bwMode="auto">
          <a:xfrm>
            <a:off x="1503363" y="3640138"/>
            <a:ext cx="2039937" cy="2905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921" name="Rectangle 41"/>
          <p:cNvSpPr>
            <a:spLocks noChangeArrowheads="1"/>
          </p:cNvSpPr>
          <p:nvPr/>
        </p:nvSpPr>
        <p:spPr bwMode="auto">
          <a:xfrm>
            <a:off x="1511300" y="2760663"/>
            <a:ext cx="2058988" cy="325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920" name="Rectangle 40"/>
          <p:cNvSpPr>
            <a:spLocks noChangeArrowheads="1"/>
          </p:cNvSpPr>
          <p:nvPr/>
        </p:nvSpPr>
        <p:spPr bwMode="auto">
          <a:xfrm>
            <a:off x="1512888" y="2330450"/>
            <a:ext cx="2030412" cy="333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919" name="Rectangle 39"/>
          <p:cNvSpPr>
            <a:spLocks noChangeArrowheads="1"/>
          </p:cNvSpPr>
          <p:nvPr/>
        </p:nvSpPr>
        <p:spPr bwMode="auto">
          <a:xfrm>
            <a:off x="1520825" y="1916113"/>
            <a:ext cx="2022475" cy="307975"/>
          </a:xfrm>
          <a:prstGeom prst="rect">
            <a:avLst/>
          </a:prstGeom>
          <a:solidFill>
            <a:srgbClr val="F0C6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84750" y="1890713"/>
            <a:ext cx="3556000" cy="3090862"/>
            <a:chOff x="3004" y="981"/>
            <a:chExt cx="2688" cy="2256"/>
          </a:xfrm>
        </p:grpSpPr>
        <p:sp>
          <p:nvSpPr>
            <p:cNvPr id="506885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6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7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8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9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90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1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2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3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4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5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6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7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8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9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0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1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2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3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4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5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6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7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6910" name="Text Box 30"/>
          <p:cNvSpPr txBox="1">
            <a:spLocks noChangeArrowheads="1"/>
          </p:cNvSpPr>
          <p:nvPr/>
        </p:nvSpPr>
        <p:spPr bwMode="auto">
          <a:xfrm>
            <a:off x="5095875" y="1795463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1</a:t>
            </a:r>
            <a:endParaRPr lang="en-US" sz="2400"/>
          </a:p>
        </p:txBody>
      </p:sp>
      <p:sp>
        <p:nvSpPr>
          <p:cNvPr id="506911" name="Text Box 31"/>
          <p:cNvSpPr txBox="1">
            <a:spLocks noChangeArrowheads="1"/>
          </p:cNvSpPr>
          <p:nvPr/>
        </p:nvSpPr>
        <p:spPr bwMode="auto">
          <a:xfrm>
            <a:off x="7332663" y="1631950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2</a:t>
            </a:r>
            <a:endParaRPr lang="en-US" sz="2400"/>
          </a:p>
        </p:txBody>
      </p:sp>
      <p:sp>
        <p:nvSpPr>
          <p:cNvPr id="506912" name="Text Box 32"/>
          <p:cNvSpPr txBox="1">
            <a:spLocks noChangeArrowheads="1"/>
          </p:cNvSpPr>
          <p:nvPr/>
        </p:nvSpPr>
        <p:spPr bwMode="auto">
          <a:xfrm>
            <a:off x="8577263" y="275272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3</a:t>
            </a:r>
            <a:endParaRPr lang="en-US" sz="2400"/>
          </a:p>
        </p:txBody>
      </p:sp>
      <p:sp>
        <p:nvSpPr>
          <p:cNvPr id="506913" name="Text Box 33"/>
          <p:cNvSpPr txBox="1">
            <a:spLocks noChangeArrowheads="1"/>
          </p:cNvSpPr>
          <p:nvPr/>
        </p:nvSpPr>
        <p:spPr bwMode="auto">
          <a:xfrm>
            <a:off x="7437438" y="5068888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4</a:t>
            </a:r>
            <a:endParaRPr lang="en-US" sz="2400"/>
          </a:p>
        </p:txBody>
      </p:sp>
      <p:sp>
        <p:nvSpPr>
          <p:cNvPr id="506914" name="Text Box 34"/>
          <p:cNvSpPr txBox="1">
            <a:spLocks noChangeArrowheads="1"/>
          </p:cNvSpPr>
          <p:nvPr/>
        </p:nvSpPr>
        <p:spPr bwMode="auto">
          <a:xfrm>
            <a:off x="5454650" y="49498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5</a:t>
            </a:r>
            <a:endParaRPr lang="en-US" sz="2400"/>
          </a:p>
        </p:txBody>
      </p:sp>
      <p:graphicFrame>
        <p:nvGraphicFramePr>
          <p:cNvPr id="506918" name="Object 38"/>
          <p:cNvGraphicFramePr>
            <a:graphicFrameLocks noChangeAspect="1"/>
          </p:cNvGraphicFramePr>
          <p:nvPr/>
        </p:nvGraphicFramePr>
        <p:xfrm>
          <a:off x="955675" y="4275138"/>
          <a:ext cx="3502025" cy="2159000"/>
        </p:xfrm>
        <a:graphic>
          <a:graphicData uri="http://schemas.openxmlformats.org/presentationml/2006/ole">
            <p:oleObj spid="_x0000_s2050" name="Equation" r:id="rId4" imgW="1854000" imgH="1143000" progId="Equation.3">
              <p:embed/>
            </p:oleObj>
          </a:graphicData>
        </a:graphic>
      </p:graphicFrame>
      <p:graphicFrame>
        <p:nvGraphicFramePr>
          <p:cNvPr id="506908" name="Object 28"/>
          <p:cNvGraphicFramePr>
            <a:graphicFrameLocks noChangeAspect="1"/>
          </p:cNvGraphicFramePr>
          <p:nvPr/>
        </p:nvGraphicFramePr>
        <p:xfrm>
          <a:off x="974725" y="1863725"/>
          <a:ext cx="2662238" cy="2159000"/>
        </p:xfrm>
        <a:graphic>
          <a:graphicData uri="http://schemas.openxmlformats.org/presentationml/2006/ole">
            <p:oleObj spid="_x0000_s2051" name="Equation" r:id="rId5" imgW="1409400" imgH="1143000" progId="Equation.3">
              <p:embed/>
            </p:oleObj>
          </a:graphicData>
        </a:graphic>
      </p:graphicFrame>
      <p:sp>
        <p:nvSpPr>
          <p:cNvPr id="506923" name="Rectangle 43"/>
          <p:cNvSpPr>
            <a:spLocks noChangeArrowheads="1"/>
          </p:cNvSpPr>
          <p:nvPr/>
        </p:nvSpPr>
        <p:spPr bwMode="auto">
          <a:xfrm>
            <a:off x="1520825" y="3209925"/>
            <a:ext cx="2032000" cy="288925"/>
          </a:xfrm>
          <a:prstGeom prst="rect">
            <a:avLst/>
          </a:prstGeom>
          <a:solidFill>
            <a:srgbClr val="008000">
              <a:alpha val="6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Pairwise majority comparisons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Resolve cycles by imposing an agenda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 is the winner</a:t>
            </a:r>
          </a:p>
        </p:txBody>
      </p:sp>
      <p:graphicFrame>
        <p:nvGraphicFramePr>
          <p:cNvPr id="397316" name="Group 4"/>
          <p:cNvGraphicFramePr>
            <a:graphicFrameLocks noGrp="1"/>
          </p:cNvGraphicFramePr>
          <p:nvPr/>
        </p:nvGraphicFramePr>
        <p:xfrm>
          <a:off x="920750" y="2417763"/>
          <a:ext cx="2725738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  <a:gridCol w="679450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7353" name="Text Box 41"/>
          <p:cNvSpPr txBox="1">
            <a:spLocks noChangeArrowheads="1"/>
          </p:cNvSpPr>
          <p:nvPr/>
        </p:nvSpPr>
        <p:spPr bwMode="auto">
          <a:xfrm>
            <a:off x="4171950" y="24812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97354" name="Text Box 42"/>
          <p:cNvSpPr txBox="1">
            <a:spLocks noChangeArrowheads="1"/>
          </p:cNvSpPr>
          <p:nvPr/>
        </p:nvSpPr>
        <p:spPr bwMode="auto">
          <a:xfrm>
            <a:off x="4765675" y="24765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397355" name="Line 43"/>
          <p:cNvSpPr>
            <a:spLocks noChangeShapeType="1"/>
          </p:cNvSpPr>
          <p:nvPr/>
        </p:nvSpPr>
        <p:spPr bwMode="auto">
          <a:xfrm>
            <a:off x="4405313" y="2927350"/>
            <a:ext cx="1841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7356" name="Line 44"/>
          <p:cNvSpPr>
            <a:spLocks noChangeShapeType="1"/>
          </p:cNvSpPr>
          <p:nvPr/>
        </p:nvSpPr>
        <p:spPr bwMode="auto">
          <a:xfrm flipH="1">
            <a:off x="4748213" y="2936875"/>
            <a:ext cx="21907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7357" name="Text Box 45"/>
          <p:cNvSpPr txBox="1">
            <a:spLocks noChangeArrowheads="1"/>
          </p:cNvSpPr>
          <p:nvPr/>
        </p:nvSpPr>
        <p:spPr bwMode="auto">
          <a:xfrm>
            <a:off x="4465638" y="3302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97358" name="Line 46"/>
          <p:cNvSpPr>
            <a:spLocks noChangeShapeType="1"/>
          </p:cNvSpPr>
          <p:nvPr/>
        </p:nvSpPr>
        <p:spPr bwMode="auto">
          <a:xfrm>
            <a:off x="4676775" y="3736975"/>
            <a:ext cx="193675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7359" name="Text Box 47"/>
          <p:cNvSpPr txBox="1">
            <a:spLocks noChangeArrowheads="1"/>
          </p:cNvSpPr>
          <p:nvPr/>
        </p:nvSpPr>
        <p:spPr bwMode="auto">
          <a:xfrm>
            <a:off x="5075238" y="32972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397360" name="Line 48"/>
          <p:cNvSpPr>
            <a:spLocks noChangeShapeType="1"/>
          </p:cNvSpPr>
          <p:nvPr/>
        </p:nvSpPr>
        <p:spPr bwMode="auto">
          <a:xfrm flipH="1">
            <a:off x="5038725" y="3727450"/>
            <a:ext cx="236538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7361" name="Text Box 49"/>
          <p:cNvSpPr txBox="1">
            <a:spLocks noChangeArrowheads="1"/>
          </p:cNvSpPr>
          <p:nvPr/>
        </p:nvSpPr>
        <p:spPr bwMode="auto">
          <a:xfrm>
            <a:off x="4770438" y="40925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397362" name="Line 50"/>
          <p:cNvSpPr>
            <a:spLocks noChangeShapeType="1"/>
          </p:cNvSpPr>
          <p:nvPr/>
        </p:nvSpPr>
        <p:spPr bwMode="auto">
          <a:xfrm>
            <a:off x="4984750" y="4492625"/>
            <a:ext cx="185738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7363" name="Text Box 51"/>
          <p:cNvSpPr txBox="1">
            <a:spLocks noChangeArrowheads="1"/>
          </p:cNvSpPr>
          <p:nvPr/>
        </p:nvSpPr>
        <p:spPr bwMode="auto">
          <a:xfrm>
            <a:off x="5327650" y="40846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397364" name="Line 52"/>
          <p:cNvSpPr>
            <a:spLocks noChangeShapeType="1"/>
          </p:cNvSpPr>
          <p:nvPr/>
        </p:nvSpPr>
        <p:spPr bwMode="auto">
          <a:xfrm flipH="1">
            <a:off x="5292725" y="4475163"/>
            <a:ext cx="203200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7365" name="Text Box 53"/>
          <p:cNvSpPr txBox="1">
            <a:spLocks noChangeArrowheads="1"/>
          </p:cNvSpPr>
          <p:nvPr/>
        </p:nvSpPr>
        <p:spPr bwMode="auto">
          <a:xfrm>
            <a:off x="5032375" y="48180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397366" name="Line 54"/>
          <p:cNvSpPr>
            <a:spLocks noChangeShapeType="1"/>
          </p:cNvSpPr>
          <p:nvPr/>
        </p:nvSpPr>
        <p:spPr bwMode="auto">
          <a:xfrm>
            <a:off x="5257800" y="5230813"/>
            <a:ext cx="19367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7367" name="Text Box 55"/>
          <p:cNvSpPr txBox="1">
            <a:spLocks noChangeArrowheads="1"/>
          </p:cNvSpPr>
          <p:nvPr/>
        </p:nvSpPr>
        <p:spPr bwMode="auto">
          <a:xfrm>
            <a:off x="5607050" y="47863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397368" name="Text Box 56"/>
          <p:cNvSpPr txBox="1">
            <a:spLocks noChangeArrowheads="1"/>
          </p:cNvSpPr>
          <p:nvPr/>
        </p:nvSpPr>
        <p:spPr bwMode="auto">
          <a:xfrm>
            <a:off x="5321300" y="5511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397369" name="Line 57"/>
          <p:cNvSpPr>
            <a:spLocks noChangeShapeType="1"/>
          </p:cNvSpPr>
          <p:nvPr/>
        </p:nvSpPr>
        <p:spPr bwMode="auto">
          <a:xfrm flipH="1">
            <a:off x="5610225" y="5178425"/>
            <a:ext cx="1666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Pairwise majority comparisons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0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Resolve cycles by imposing an agenda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But everybody prefers A or B over C</a:t>
            </a:r>
          </a:p>
        </p:txBody>
      </p:sp>
      <p:graphicFrame>
        <p:nvGraphicFramePr>
          <p:cNvPr id="398340" name="Group 4"/>
          <p:cNvGraphicFramePr>
            <a:graphicFrameLocks noGrp="1"/>
          </p:cNvGraphicFramePr>
          <p:nvPr/>
        </p:nvGraphicFramePr>
        <p:xfrm>
          <a:off x="920750" y="2417763"/>
          <a:ext cx="2725738" cy="2925765"/>
        </p:xfrm>
        <a:graphic>
          <a:graphicData uri="http://schemas.openxmlformats.org/drawingml/2006/table">
            <a:tbl>
              <a:tblPr/>
              <a:tblGrid>
                <a:gridCol w="681038"/>
                <a:gridCol w="682625"/>
                <a:gridCol w="679450"/>
                <a:gridCol w="6826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8377" name="Text Box 41"/>
          <p:cNvSpPr txBox="1">
            <a:spLocks noChangeArrowheads="1"/>
          </p:cNvSpPr>
          <p:nvPr/>
        </p:nvSpPr>
        <p:spPr bwMode="auto">
          <a:xfrm>
            <a:off x="4171950" y="24812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98378" name="Text Box 42"/>
          <p:cNvSpPr txBox="1">
            <a:spLocks noChangeArrowheads="1"/>
          </p:cNvSpPr>
          <p:nvPr/>
        </p:nvSpPr>
        <p:spPr bwMode="auto">
          <a:xfrm>
            <a:off x="4765675" y="24765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398379" name="Line 43"/>
          <p:cNvSpPr>
            <a:spLocks noChangeShapeType="1"/>
          </p:cNvSpPr>
          <p:nvPr/>
        </p:nvSpPr>
        <p:spPr bwMode="auto">
          <a:xfrm>
            <a:off x="4405313" y="2927350"/>
            <a:ext cx="1841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8380" name="Line 44"/>
          <p:cNvSpPr>
            <a:spLocks noChangeShapeType="1"/>
          </p:cNvSpPr>
          <p:nvPr/>
        </p:nvSpPr>
        <p:spPr bwMode="auto">
          <a:xfrm flipH="1">
            <a:off x="4748213" y="2936875"/>
            <a:ext cx="21907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8381" name="Text Box 45"/>
          <p:cNvSpPr txBox="1">
            <a:spLocks noChangeArrowheads="1"/>
          </p:cNvSpPr>
          <p:nvPr/>
        </p:nvSpPr>
        <p:spPr bwMode="auto">
          <a:xfrm>
            <a:off x="4465638" y="3302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98382" name="Line 46"/>
          <p:cNvSpPr>
            <a:spLocks noChangeShapeType="1"/>
          </p:cNvSpPr>
          <p:nvPr/>
        </p:nvSpPr>
        <p:spPr bwMode="auto">
          <a:xfrm>
            <a:off x="4676775" y="3736975"/>
            <a:ext cx="193675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8383" name="Text Box 47"/>
          <p:cNvSpPr txBox="1">
            <a:spLocks noChangeArrowheads="1"/>
          </p:cNvSpPr>
          <p:nvPr/>
        </p:nvSpPr>
        <p:spPr bwMode="auto">
          <a:xfrm>
            <a:off x="5075238" y="32972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398384" name="Line 48"/>
          <p:cNvSpPr>
            <a:spLocks noChangeShapeType="1"/>
          </p:cNvSpPr>
          <p:nvPr/>
        </p:nvSpPr>
        <p:spPr bwMode="auto">
          <a:xfrm flipH="1">
            <a:off x="5038725" y="3727450"/>
            <a:ext cx="236538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8385" name="Text Box 49"/>
          <p:cNvSpPr txBox="1">
            <a:spLocks noChangeArrowheads="1"/>
          </p:cNvSpPr>
          <p:nvPr/>
        </p:nvSpPr>
        <p:spPr bwMode="auto">
          <a:xfrm>
            <a:off x="4770438" y="40925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398386" name="Line 50"/>
          <p:cNvSpPr>
            <a:spLocks noChangeShapeType="1"/>
          </p:cNvSpPr>
          <p:nvPr/>
        </p:nvSpPr>
        <p:spPr bwMode="auto">
          <a:xfrm>
            <a:off x="4984750" y="4492625"/>
            <a:ext cx="185738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8387" name="Text Box 51"/>
          <p:cNvSpPr txBox="1">
            <a:spLocks noChangeArrowheads="1"/>
          </p:cNvSpPr>
          <p:nvPr/>
        </p:nvSpPr>
        <p:spPr bwMode="auto">
          <a:xfrm>
            <a:off x="5327650" y="40846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398388" name="Line 52"/>
          <p:cNvSpPr>
            <a:spLocks noChangeShapeType="1"/>
          </p:cNvSpPr>
          <p:nvPr/>
        </p:nvSpPr>
        <p:spPr bwMode="auto">
          <a:xfrm flipH="1">
            <a:off x="5292725" y="4475163"/>
            <a:ext cx="203200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8389" name="Text Box 53"/>
          <p:cNvSpPr txBox="1">
            <a:spLocks noChangeArrowheads="1"/>
          </p:cNvSpPr>
          <p:nvPr/>
        </p:nvSpPr>
        <p:spPr bwMode="auto">
          <a:xfrm>
            <a:off x="5032375" y="48180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398390" name="Line 54"/>
          <p:cNvSpPr>
            <a:spLocks noChangeShapeType="1"/>
          </p:cNvSpPr>
          <p:nvPr/>
        </p:nvSpPr>
        <p:spPr bwMode="auto">
          <a:xfrm>
            <a:off x="5257800" y="5230813"/>
            <a:ext cx="193675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8391" name="Text Box 55"/>
          <p:cNvSpPr txBox="1">
            <a:spLocks noChangeArrowheads="1"/>
          </p:cNvSpPr>
          <p:nvPr/>
        </p:nvSpPr>
        <p:spPr bwMode="auto">
          <a:xfrm>
            <a:off x="5607050" y="47863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398392" name="Text Box 56"/>
          <p:cNvSpPr txBox="1">
            <a:spLocks noChangeArrowheads="1"/>
          </p:cNvSpPr>
          <p:nvPr/>
        </p:nvSpPr>
        <p:spPr bwMode="auto">
          <a:xfrm>
            <a:off x="5321300" y="5511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398393" name="Line 57"/>
          <p:cNvSpPr>
            <a:spLocks noChangeShapeType="1"/>
          </p:cNvSpPr>
          <p:nvPr/>
        </p:nvSpPr>
        <p:spPr bwMode="auto">
          <a:xfrm flipH="1">
            <a:off x="5610225" y="5178425"/>
            <a:ext cx="1666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Pairwise majority comparisons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voting system is not </a:t>
            </a:r>
            <a:r>
              <a:rPr lang="en-US">
                <a:solidFill>
                  <a:srgbClr val="FF9900"/>
                </a:solidFill>
              </a:rPr>
              <a:t>Pareto optimal</a:t>
            </a:r>
          </a:p>
          <a:p>
            <a:pPr lvl="1"/>
            <a:r>
              <a:rPr lang="en-US"/>
              <a:t>there exists another ordering that everybody prefers</a:t>
            </a:r>
          </a:p>
          <a:p>
            <a:pPr lvl="1"/>
            <a:endParaRPr lang="en-US"/>
          </a:p>
          <a:p>
            <a:r>
              <a:rPr lang="en-US"/>
              <a:t>Also, it is sensitive to the order of voting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Plurality vote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Elect first whoever has more 1st position votes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Does not find a Condorcet winner (C in this case)</a:t>
            </a:r>
          </a:p>
        </p:txBody>
      </p:sp>
      <p:graphicFrame>
        <p:nvGraphicFramePr>
          <p:cNvPr id="400388" name="Group 4"/>
          <p:cNvGraphicFramePr>
            <a:graphicFrameLocks noGrp="1"/>
          </p:cNvGraphicFramePr>
          <p:nvPr/>
        </p:nvGraphicFramePr>
        <p:xfrm>
          <a:off x="2635250" y="2316161"/>
          <a:ext cx="3332163" cy="1951039"/>
        </p:xfrm>
        <a:graphic>
          <a:graphicData uri="http://schemas.openxmlformats.org/drawingml/2006/table">
            <a:tbl>
              <a:tblPr/>
              <a:tblGrid>
                <a:gridCol w="831850"/>
                <a:gridCol w="835025"/>
                <a:gridCol w="830263"/>
                <a:gridCol w="8350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voters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Plurality with runoff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no-one gets more than 50% of the 1st position votes, take the majority winner of the first two</a:t>
            </a:r>
          </a:p>
        </p:txBody>
      </p:sp>
      <p:graphicFrame>
        <p:nvGraphicFramePr>
          <p:cNvPr id="401412" name="Group 4"/>
          <p:cNvGraphicFramePr>
            <a:graphicFrameLocks noGrp="1"/>
          </p:cNvGraphicFramePr>
          <p:nvPr/>
        </p:nvGraphicFramePr>
        <p:xfrm>
          <a:off x="1685925" y="3421063"/>
          <a:ext cx="4167188" cy="1951039"/>
        </p:xfrm>
        <a:graphic>
          <a:graphicData uri="http://schemas.openxmlformats.org/drawingml/2006/table">
            <a:tbl>
              <a:tblPr/>
              <a:tblGrid>
                <a:gridCol w="831850"/>
                <a:gridCol w="835025"/>
                <a:gridCol w="830263"/>
                <a:gridCol w="835025"/>
                <a:gridCol w="8350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voters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1444" name="Text Box 36"/>
          <p:cNvSpPr txBox="1">
            <a:spLocks noChangeArrowheads="1"/>
          </p:cNvSpPr>
          <p:nvPr/>
        </p:nvSpPr>
        <p:spPr bwMode="auto">
          <a:xfrm>
            <a:off x="1657350" y="5495925"/>
            <a:ext cx="36036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first round: A 10, B 9, C 8</a:t>
            </a:r>
          </a:p>
          <a:p>
            <a:r>
              <a:rPr lang="en-US" sz="2400"/>
              <a:t>second round: A 18, B 9</a:t>
            </a:r>
          </a:p>
          <a:p>
            <a:r>
              <a:rPr lang="en-US" sz="2400"/>
              <a:t>winner: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Plurality with runoff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no-one gets more than 50% of the 1st position votes, take the majority winner of the first two</a:t>
            </a:r>
          </a:p>
        </p:txBody>
      </p:sp>
      <p:graphicFrame>
        <p:nvGraphicFramePr>
          <p:cNvPr id="402436" name="Group 4"/>
          <p:cNvGraphicFramePr>
            <a:graphicFrameLocks noGrp="1"/>
          </p:cNvGraphicFramePr>
          <p:nvPr/>
        </p:nvGraphicFramePr>
        <p:xfrm>
          <a:off x="1685925" y="3421063"/>
          <a:ext cx="4167188" cy="1951039"/>
        </p:xfrm>
        <a:graphic>
          <a:graphicData uri="http://schemas.openxmlformats.org/drawingml/2006/table">
            <a:tbl>
              <a:tblPr/>
              <a:tblGrid>
                <a:gridCol w="831850"/>
                <a:gridCol w="835025"/>
                <a:gridCol w="830263"/>
                <a:gridCol w="835025"/>
                <a:gridCol w="83502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voters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2468" name="Text Box 36"/>
          <p:cNvSpPr txBox="1">
            <a:spLocks noChangeArrowheads="1"/>
          </p:cNvSpPr>
          <p:nvPr/>
        </p:nvSpPr>
        <p:spPr bwMode="auto">
          <a:xfrm>
            <a:off x="1657350" y="5495925"/>
            <a:ext cx="36417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first round: A 12, B 7, C 8</a:t>
            </a:r>
          </a:p>
          <a:p>
            <a:r>
              <a:rPr lang="en-US" sz="2400"/>
              <a:t>second round: A 12, C 15</a:t>
            </a:r>
          </a:p>
          <a:p>
            <a:r>
              <a:rPr lang="en-US" sz="2400"/>
              <a:t>winner: C!</a:t>
            </a:r>
          </a:p>
        </p:txBody>
      </p:sp>
      <p:sp>
        <p:nvSpPr>
          <p:cNvPr id="402469" name="Text Box 37"/>
          <p:cNvSpPr txBox="1">
            <a:spLocks noChangeArrowheads="1"/>
          </p:cNvSpPr>
          <p:nvPr/>
        </p:nvSpPr>
        <p:spPr bwMode="auto">
          <a:xfrm>
            <a:off x="6202363" y="3589338"/>
            <a:ext cx="2838450" cy="1196975"/>
          </a:xfrm>
          <a:prstGeom prst="rect">
            <a:avLst/>
          </a:prstGeom>
          <a:solidFill>
            <a:srgbClr val="23D9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change the order of</a:t>
            </a:r>
          </a:p>
          <a:p>
            <a:r>
              <a:rPr lang="en-US" sz="2400">
                <a:solidFill>
                  <a:srgbClr val="FF0000"/>
                </a:solidFill>
              </a:rPr>
              <a:t>A and B in the last </a:t>
            </a:r>
          </a:p>
          <a:p>
            <a:r>
              <a:rPr lang="en-US" sz="2400">
                <a:solidFill>
                  <a:srgbClr val="FF0000"/>
                </a:solidFill>
              </a:rPr>
              <a:t>column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Positive Association axiom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Plurality with runoff violates the </a:t>
            </a:r>
            <a:r>
              <a:rPr lang="en-US">
                <a:solidFill>
                  <a:srgbClr val="FF9900"/>
                </a:solidFill>
              </a:rPr>
              <a:t>positive association axiom</a:t>
            </a:r>
          </a:p>
          <a:p>
            <a:endParaRPr lang="en-US">
              <a:solidFill>
                <a:srgbClr val="FF9900"/>
              </a:solidFill>
            </a:endParaRPr>
          </a:p>
          <a:p>
            <a:r>
              <a:rPr lang="en-US">
                <a:solidFill>
                  <a:srgbClr val="FF9900"/>
                </a:solidFill>
              </a:rPr>
              <a:t>Positive association axiom</a:t>
            </a:r>
            <a:r>
              <a:rPr lang="en-US"/>
              <a:t>: positive changes in preferences for an object should not cause the ranking of the object to decrease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Borda Count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each ranking, assign to object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/>
              <a:t>, number of points equal to the number of objects it defeats</a:t>
            </a:r>
          </a:p>
          <a:p>
            <a:pPr lvl="1"/>
            <a:r>
              <a:rPr lang="en-US"/>
              <a:t>first position gets </a:t>
            </a:r>
            <a:r>
              <a:rPr lang="en-US">
                <a:solidFill>
                  <a:srgbClr val="0066FF"/>
                </a:solidFill>
              </a:rPr>
              <a:t>n-1</a:t>
            </a:r>
            <a:r>
              <a:rPr lang="en-US"/>
              <a:t> points, second </a:t>
            </a:r>
            <a:r>
              <a:rPr lang="en-US">
                <a:solidFill>
                  <a:srgbClr val="0066FF"/>
                </a:solidFill>
              </a:rPr>
              <a:t>n-2</a:t>
            </a:r>
            <a:r>
              <a:rPr lang="en-US"/>
              <a:t>, …, last </a:t>
            </a:r>
            <a:r>
              <a:rPr lang="en-US">
                <a:solidFill>
                  <a:srgbClr val="0066FF"/>
                </a:solidFill>
              </a:rPr>
              <a:t>0</a:t>
            </a:r>
            <a:r>
              <a:rPr lang="en-US"/>
              <a:t> points</a:t>
            </a:r>
          </a:p>
          <a:p>
            <a:r>
              <a:rPr lang="en-US"/>
              <a:t>The total weight of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/>
              <a:t> is the number of points it accumulates from all rankings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Borda Count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94238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Does not always produce Condorcet winner</a:t>
            </a:r>
          </a:p>
        </p:txBody>
      </p:sp>
      <p:graphicFrame>
        <p:nvGraphicFramePr>
          <p:cNvPr id="405508" name="Group 4"/>
          <p:cNvGraphicFramePr>
            <a:graphicFrameLocks noGrp="1"/>
          </p:cNvGraphicFramePr>
          <p:nvPr/>
        </p:nvGraphicFramePr>
        <p:xfrm>
          <a:off x="965200" y="2136775"/>
          <a:ext cx="3613150" cy="2438402"/>
        </p:xfrm>
        <a:graphic>
          <a:graphicData uri="http://schemas.openxmlformats.org/drawingml/2006/table">
            <a:tbl>
              <a:tblPr/>
              <a:tblGrid>
                <a:gridCol w="1092200"/>
                <a:gridCol w="852488"/>
                <a:gridCol w="844550"/>
                <a:gridCol w="823912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voters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 (3p)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 (2p)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 (1p)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 (0p)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5540" name="Text Box 36"/>
          <p:cNvSpPr txBox="1">
            <a:spLocks noChangeArrowheads="1"/>
          </p:cNvSpPr>
          <p:nvPr/>
        </p:nvSpPr>
        <p:spPr bwMode="auto">
          <a:xfrm>
            <a:off x="4786313" y="2387600"/>
            <a:ext cx="2936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A: 3*3 + 2*0 + 2*1 = 11p</a:t>
            </a:r>
          </a:p>
          <a:p>
            <a:r>
              <a:rPr lang="en-US" sz="2000"/>
              <a:t>B: 3*2 + 2*3 + 2*0 = 12p</a:t>
            </a:r>
          </a:p>
          <a:p>
            <a:r>
              <a:rPr lang="en-US" sz="2000"/>
              <a:t>C: 3*1 + 2*2 + 2*3 = 13p</a:t>
            </a:r>
          </a:p>
          <a:p>
            <a:r>
              <a:rPr lang="en-US" sz="2000"/>
              <a:t>D: 3*0 + 2*1 + 2*2 = 6p</a:t>
            </a:r>
          </a:p>
        </p:txBody>
      </p:sp>
      <p:graphicFrame>
        <p:nvGraphicFramePr>
          <p:cNvPr id="405541" name="Group 37"/>
          <p:cNvGraphicFramePr>
            <a:graphicFrameLocks noGrp="1"/>
          </p:cNvGraphicFramePr>
          <p:nvPr/>
        </p:nvGraphicFramePr>
        <p:xfrm>
          <a:off x="7894638" y="2132013"/>
          <a:ext cx="852487" cy="2438402"/>
        </p:xfrm>
        <a:graphic>
          <a:graphicData uri="http://schemas.openxmlformats.org/drawingml/2006/table">
            <a:tbl>
              <a:tblPr/>
              <a:tblGrid>
                <a:gridCol w="852487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Borda Count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0738"/>
          </a:xfrm>
        </p:spPr>
        <p:txBody>
          <a:bodyPr/>
          <a:lstStyle/>
          <a:p>
            <a:r>
              <a:rPr lang="en-US"/>
              <a:t>Assume that D is removed from the vote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Changing the position of D changes the order of the other elements!</a:t>
            </a:r>
          </a:p>
        </p:txBody>
      </p:sp>
      <p:graphicFrame>
        <p:nvGraphicFramePr>
          <p:cNvPr id="406532" name="Group 4"/>
          <p:cNvGraphicFramePr>
            <a:graphicFrameLocks noGrp="1"/>
          </p:cNvGraphicFramePr>
          <p:nvPr/>
        </p:nvGraphicFramePr>
        <p:xfrm>
          <a:off x="893763" y="2717800"/>
          <a:ext cx="3613150" cy="1951039"/>
        </p:xfrm>
        <a:graphic>
          <a:graphicData uri="http://schemas.openxmlformats.org/drawingml/2006/table">
            <a:tbl>
              <a:tblPr/>
              <a:tblGrid>
                <a:gridCol w="1092200"/>
                <a:gridCol w="852487"/>
                <a:gridCol w="844550"/>
                <a:gridCol w="823913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voters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 (2p)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 (1p)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 (0p)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6559" name="Text Box 31"/>
          <p:cNvSpPr txBox="1">
            <a:spLocks noChangeArrowheads="1"/>
          </p:cNvSpPr>
          <p:nvPr/>
        </p:nvSpPr>
        <p:spPr bwMode="auto">
          <a:xfrm>
            <a:off x="4778375" y="2862263"/>
            <a:ext cx="27955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A: 3*2 + 2*0 + 2*1 = 7p</a:t>
            </a:r>
          </a:p>
          <a:p>
            <a:r>
              <a:rPr lang="en-US" sz="2000"/>
              <a:t>B: 3*1 + 2*2 + 2*0 = 7p</a:t>
            </a:r>
          </a:p>
          <a:p>
            <a:r>
              <a:rPr lang="en-US" sz="2000"/>
              <a:t>C: 3*0 + 2*1 + 2*2 = 6p</a:t>
            </a:r>
          </a:p>
        </p:txBody>
      </p:sp>
      <p:graphicFrame>
        <p:nvGraphicFramePr>
          <p:cNvPr id="406560" name="Group 32"/>
          <p:cNvGraphicFramePr>
            <a:graphicFrameLocks noGrp="1"/>
          </p:cNvGraphicFramePr>
          <p:nvPr/>
        </p:nvGraphicFramePr>
        <p:xfrm>
          <a:off x="7807325" y="2668588"/>
          <a:ext cx="852488" cy="1951039"/>
        </p:xfrm>
        <a:graphic>
          <a:graphicData uri="http://schemas.openxmlformats.org/drawingml/2006/table">
            <a:tbl>
              <a:tblPr/>
              <a:tblGrid>
                <a:gridCol w="852488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probability vector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vector </a:t>
            </a:r>
            <a:r>
              <a:rPr lang="en-US">
                <a:solidFill>
                  <a:srgbClr val="0066FF"/>
                </a:solidFill>
              </a:rPr>
              <a:t>q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>
                <a:solidFill>
                  <a:srgbClr val="0066FF"/>
                </a:solidFill>
              </a:rPr>
              <a:t> = (q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 baseline="-25000">
                <a:solidFill>
                  <a:srgbClr val="0066FF"/>
                </a:solidFill>
              </a:rPr>
              <a:t>1</a:t>
            </a:r>
            <a:r>
              <a:rPr lang="en-US">
                <a:solidFill>
                  <a:srgbClr val="0066FF"/>
                </a:solidFill>
              </a:rPr>
              <a:t>,q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 baseline="-25000">
                <a:solidFill>
                  <a:srgbClr val="0066FF"/>
                </a:solidFill>
              </a:rPr>
              <a:t>2</a:t>
            </a:r>
            <a:r>
              <a:rPr lang="en-US">
                <a:solidFill>
                  <a:srgbClr val="0066FF"/>
                </a:solidFill>
              </a:rPr>
              <a:t>, … ,q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 baseline="-25000">
                <a:solidFill>
                  <a:srgbClr val="0066FF"/>
                </a:solidFill>
              </a:rPr>
              <a:t>n</a:t>
            </a:r>
            <a:r>
              <a:rPr lang="en-US">
                <a:solidFill>
                  <a:srgbClr val="0066FF"/>
                </a:solidFill>
              </a:rPr>
              <a:t>)</a:t>
            </a:r>
            <a:r>
              <a:rPr lang="en-US"/>
              <a:t> that stores the probability of being at state </a:t>
            </a:r>
            <a:r>
              <a:rPr lang="en-US">
                <a:solidFill>
                  <a:srgbClr val="0066FF"/>
                </a:solidFill>
              </a:rPr>
              <a:t>i</a:t>
            </a:r>
            <a:r>
              <a:rPr lang="en-US"/>
              <a:t> at time </a:t>
            </a:r>
            <a:r>
              <a:rPr lang="en-US">
                <a:solidFill>
                  <a:srgbClr val="0066FF"/>
                </a:solidFill>
              </a:rPr>
              <a:t>t</a:t>
            </a:r>
          </a:p>
          <a:p>
            <a:pPr lvl="1"/>
            <a:r>
              <a:rPr lang="en-US">
                <a:solidFill>
                  <a:srgbClr val="0066FF"/>
                </a:solidFill>
              </a:rPr>
              <a:t>q</a:t>
            </a:r>
            <a:r>
              <a:rPr lang="en-US" baseline="30000">
                <a:solidFill>
                  <a:srgbClr val="0066FF"/>
                </a:solidFill>
              </a:rPr>
              <a:t>0</a:t>
            </a:r>
            <a:r>
              <a:rPr lang="en-US" baseline="-25000">
                <a:solidFill>
                  <a:srgbClr val="0066FF"/>
                </a:solidFill>
              </a:rPr>
              <a:t>i</a:t>
            </a:r>
            <a:r>
              <a:rPr lang="en-US" b="1" baseline="30000"/>
              <a:t> = </a:t>
            </a:r>
            <a:r>
              <a:rPr lang="en-US"/>
              <a:t>the probability of starting from state i</a:t>
            </a:r>
            <a:endParaRPr lang="en-US" b="1"/>
          </a:p>
        </p:txBody>
      </p:sp>
      <p:sp>
        <p:nvSpPr>
          <p:cNvPr id="507909" name="Text Box 5"/>
          <p:cNvSpPr txBox="1">
            <a:spLocks noChangeArrowheads="1"/>
          </p:cNvSpPr>
          <p:nvPr/>
        </p:nvSpPr>
        <p:spPr bwMode="auto">
          <a:xfrm>
            <a:off x="3038475" y="3673475"/>
            <a:ext cx="186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FF"/>
                </a:solidFill>
              </a:rPr>
              <a:t>q</a:t>
            </a:r>
            <a:r>
              <a:rPr lang="en-US" sz="3200" baseline="30000">
                <a:solidFill>
                  <a:srgbClr val="0066FF"/>
                </a:solidFill>
              </a:rPr>
              <a:t>t</a:t>
            </a:r>
            <a:r>
              <a:rPr lang="en-US" sz="3200">
                <a:solidFill>
                  <a:srgbClr val="0066FF"/>
                </a:solidFill>
              </a:rPr>
              <a:t> = q</a:t>
            </a:r>
            <a:r>
              <a:rPr lang="en-US" sz="3200" baseline="30000">
                <a:solidFill>
                  <a:srgbClr val="0066FF"/>
                </a:solidFill>
              </a:rPr>
              <a:t>t-1</a:t>
            </a:r>
            <a:r>
              <a:rPr lang="en-US" sz="3200">
                <a:solidFill>
                  <a:srgbClr val="0066FF"/>
                </a:solidFill>
              </a:rPr>
              <a:t>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Independence of Irrelevant Alternatives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relative ranking of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/>
              <a:t> and </a:t>
            </a:r>
            <a:r>
              <a:rPr lang="en-US">
                <a:solidFill>
                  <a:schemeClr val="folHlink"/>
                </a:solidFill>
              </a:rPr>
              <a:t>Y</a:t>
            </a:r>
            <a:r>
              <a:rPr lang="en-US"/>
              <a:t> should not depend on a third object </a:t>
            </a:r>
            <a:r>
              <a:rPr lang="en-US">
                <a:solidFill>
                  <a:schemeClr val="folHlink"/>
                </a:solidFill>
              </a:rPr>
              <a:t>Z</a:t>
            </a:r>
          </a:p>
          <a:p>
            <a:pPr lvl="1"/>
            <a:r>
              <a:rPr lang="en-US"/>
              <a:t>heavily debated axiom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Borda Count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Borda Count of an an object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/>
              <a:t> is the aggregate number of pairwise comparisons that the object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/>
              <a:t> wins</a:t>
            </a:r>
          </a:p>
          <a:p>
            <a:pPr lvl="1"/>
            <a:r>
              <a:rPr lang="en-US"/>
              <a:t>follows from the fact that in one ranking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/>
              <a:t> wins all the pairwise comparisons with objects that are under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/>
              <a:t> in the ranking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Voting Theory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there a voting system that does not suffer from the previous shortcomings?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Arrow’s Impossibility Theorem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There is no voting system that satisfies the following axioms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Universality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all inputs are possible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Completeness and Transitivity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for each input we produce an answer and it is meaningful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Positive Assosiation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Independence of Irrelevant Alternatives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Non-imposition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Non-dictatoriship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KENNETH J. ARROW</a:t>
            </a:r>
            <a:r>
              <a:rPr lang="en-US" sz="2400"/>
              <a:t>  </a:t>
            </a:r>
            <a:r>
              <a:rPr lang="en-US" sz="2400" i="1"/>
              <a:t>Social Choice and Individual Values</a:t>
            </a:r>
            <a:r>
              <a:rPr lang="en-US" sz="2400"/>
              <a:t> (1951). Won Nobel Prize in 1972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Kemeny Optimal Aggregation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19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Kemeny distance </a:t>
            </a:r>
            <a:r>
              <a:rPr lang="en-US" sz="2400">
                <a:solidFill>
                  <a:srgbClr val="0066FF"/>
                </a:solidFill>
              </a:rPr>
              <a:t>K(R</a:t>
            </a:r>
            <a:r>
              <a:rPr lang="en-US" sz="2400" baseline="-25000">
                <a:solidFill>
                  <a:srgbClr val="0066FF"/>
                </a:solidFill>
              </a:rPr>
              <a:t>1</a:t>
            </a:r>
            <a:r>
              <a:rPr lang="en-US" sz="2400">
                <a:solidFill>
                  <a:srgbClr val="0066FF"/>
                </a:solidFill>
              </a:rPr>
              <a:t>,R</a:t>
            </a:r>
            <a:r>
              <a:rPr lang="en-US" sz="2400" baseline="-25000">
                <a:solidFill>
                  <a:srgbClr val="0066FF"/>
                </a:solidFill>
              </a:rPr>
              <a:t>2</a:t>
            </a:r>
            <a:r>
              <a:rPr lang="en-US" sz="2400">
                <a:solidFill>
                  <a:srgbClr val="0066FF"/>
                </a:solidFill>
              </a:rPr>
              <a:t>)</a:t>
            </a:r>
            <a:r>
              <a:rPr lang="en-US" sz="2400"/>
              <a:t>: The number of pairs of nodes that are ranked in a different order (Kendall-tau)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number of bubble-sort swaps required to transform one ranking into another</a:t>
            </a:r>
          </a:p>
          <a:p>
            <a:pPr>
              <a:lnSpc>
                <a:spcPct val="90000"/>
              </a:lnSpc>
            </a:pPr>
            <a:r>
              <a:rPr lang="en-US" sz="2400"/>
              <a:t>Kemeny optimal aggregation minimizes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Kemeny optimal aggregation satisfies the Condorcet criterion and the extended Condorcet criterion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maximum likelihood interpretation: produces the ranking that is most likely to have generated the observed rankings</a:t>
            </a:r>
          </a:p>
          <a:p>
            <a:pPr>
              <a:lnSpc>
                <a:spcPct val="90000"/>
              </a:lnSpc>
            </a:pPr>
            <a:r>
              <a:rPr lang="en-US" sz="2400"/>
              <a:t>…but it is NP-hard to compute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easy 2-approximation by obtaining the best of the input rankings, but it is not “interesting”</a:t>
            </a:r>
          </a:p>
        </p:txBody>
      </p:sp>
      <p:graphicFrame>
        <p:nvGraphicFramePr>
          <p:cNvPr id="411652" name="Object 4"/>
          <p:cNvGraphicFramePr>
            <a:graphicFrameLocks noChangeAspect="1"/>
          </p:cNvGraphicFramePr>
          <p:nvPr/>
        </p:nvGraphicFramePr>
        <p:xfrm>
          <a:off x="2530475" y="3317875"/>
          <a:ext cx="3814763" cy="920750"/>
        </p:xfrm>
        <a:graphic>
          <a:graphicData uri="http://schemas.openxmlformats.org/presentationml/2006/ole">
            <p:oleObj spid="_x0000_s214018" name="Equation" r:id="rId3" imgW="17906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Locally Kemeny optimal aggregation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73613"/>
          </a:xfrm>
        </p:spPr>
        <p:txBody>
          <a:bodyPr/>
          <a:lstStyle/>
          <a:p>
            <a:r>
              <a:rPr lang="en-US"/>
              <a:t>A ranking </a:t>
            </a:r>
            <a:r>
              <a:rPr lang="en-US">
                <a:solidFill>
                  <a:schemeClr val="hlink"/>
                </a:solidFill>
              </a:rPr>
              <a:t>R</a:t>
            </a:r>
            <a:r>
              <a:rPr lang="en-US"/>
              <a:t> is </a:t>
            </a:r>
            <a:r>
              <a:rPr lang="en-US">
                <a:solidFill>
                  <a:srgbClr val="FF9900"/>
                </a:solidFill>
              </a:rPr>
              <a:t>locally Kemeny optimal</a:t>
            </a:r>
            <a:r>
              <a:rPr lang="en-US"/>
              <a:t> if there is no bubble-sort swap that produces a ranking </a:t>
            </a:r>
            <a:r>
              <a:rPr lang="en-US">
                <a:solidFill>
                  <a:schemeClr val="hlink"/>
                </a:solidFill>
              </a:rPr>
              <a:t>R’</a:t>
            </a:r>
            <a:r>
              <a:rPr lang="en-US"/>
              <a:t> such that                    	</a:t>
            </a:r>
            <a:r>
              <a:rPr lang="en-US">
                <a:solidFill>
                  <a:srgbClr val="0066FF"/>
                </a:solidFill>
              </a:rPr>
              <a:t>K(R’,R</a:t>
            </a:r>
            <a:r>
              <a:rPr lang="en-US" baseline="-25000">
                <a:solidFill>
                  <a:srgbClr val="0066FF"/>
                </a:solidFill>
              </a:rPr>
              <a:t>1</a:t>
            </a:r>
            <a:r>
              <a:rPr lang="en-US">
                <a:solidFill>
                  <a:srgbClr val="0066FF"/>
                </a:solidFill>
              </a:rPr>
              <a:t>,…,R</a:t>
            </a:r>
            <a:r>
              <a:rPr lang="en-US" baseline="-25000">
                <a:solidFill>
                  <a:srgbClr val="0066FF"/>
                </a:solidFill>
              </a:rPr>
              <a:t>m</a:t>
            </a:r>
            <a:r>
              <a:rPr lang="en-US">
                <a:solidFill>
                  <a:srgbClr val="0066FF"/>
                </a:solidFill>
              </a:rPr>
              <a:t>)≤ K(R’,R</a:t>
            </a:r>
            <a:r>
              <a:rPr lang="en-US" baseline="-25000">
                <a:solidFill>
                  <a:srgbClr val="0066FF"/>
                </a:solidFill>
              </a:rPr>
              <a:t>1</a:t>
            </a:r>
            <a:r>
              <a:rPr lang="en-US">
                <a:solidFill>
                  <a:srgbClr val="0066FF"/>
                </a:solidFill>
              </a:rPr>
              <a:t>,…,R</a:t>
            </a:r>
            <a:r>
              <a:rPr lang="en-US" baseline="-25000">
                <a:solidFill>
                  <a:srgbClr val="0066FF"/>
                </a:solidFill>
              </a:rPr>
              <a:t>m</a:t>
            </a:r>
            <a:r>
              <a:rPr lang="en-US">
                <a:solidFill>
                  <a:srgbClr val="0066FF"/>
                </a:solidFill>
              </a:rPr>
              <a:t>)</a:t>
            </a:r>
          </a:p>
          <a:p>
            <a:endParaRPr lang="en-US"/>
          </a:p>
          <a:p>
            <a:r>
              <a:rPr lang="en-US"/>
              <a:t>Locally Kemeny optimal is not necessarily Kemeny optimal</a:t>
            </a:r>
          </a:p>
          <a:p>
            <a:r>
              <a:rPr lang="en-US"/>
              <a:t>Definitions apply for the case of partial lists also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Locally Kemeny optimal aggregation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Locally Kemeny optimal aggregation can be computed in polynomial time</a:t>
            </a:r>
          </a:p>
          <a:p>
            <a:pPr lvl="1"/>
            <a:r>
              <a:rPr lang="en-US" sz="2400"/>
              <a:t>At the i-th iteration insert the i-th element </a:t>
            </a:r>
            <a:r>
              <a:rPr lang="en-US" sz="2400">
                <a:solidFill>
                  <a:srgbClr val="0066FF"/>
                </a:solidFill>
              </a:rPr>
              <a:t>x</a:t>
            </a:r>
            <a:r>
              <a:rPr lang="en-US" sz="2400"/>
              <a:t> in the bottom of the list, and bubble it up until there is an element </a:t>
            </a:r>
            <a:r>
              <a:rPr lang="en-US" sz="2400">
                <a:solidFill>
                  <a:srgbClr val="0066FF"/>
                </a:solidFill>
              </a:rPr>
              <a:t>y</a:t>
            </a:r>
            <a:r>
              <a:rPr lang="en-US" sz="2400"/>
              <a:t> such that the majority places </a:t>
            </a:r>
            <a:r>
              <a:rPr lang="en-US" sz="2400">
                <a:solidFill>
                  <a:srgbClr val="0066FF"/>
                </a:solidFill>
              </a:rPr>
              <a:t>y</a:t>
            </a:r>
            <a:r>
              <a:rPr lang="en-US" sz="2400"/>
              <a:t> over </a:t>
            </a:r>
            <a:r>
              <a:rPr lang="en-US" sz="2400">
                <a:solidFill>
                  <a:srgbClr val="0066FF"/>
                </a:solidFill>
              </a:rPr>
              <a:t>x</a:t>
            </a:r>
          </a:p>
          <a:p>
            <a:endParaRPr lang="en-US" sz="2800"/>
          </a:p>
          <a:p>
            <a:r>
              <a:rPr lang="en-US" sz="2800"/>
              <a:t>Locally Kemeny optimal aggregation satisfies the Condorcet and extended Condorcet criterion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Rank Aggregation algorithm </a:t>
            </a:r>
            <a:r>
              <a:rPr lang="en-US" sz="2800"/>
              <a:t>[DKNS01]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with an aggregated ranking and make it into a locally Kemeny optimal aggregation</a:t>
            </a:r>
          </a:p>
          <a:p>
            <a:r>
              <a:rPr lang="en-US"/>
              <a:t>How do we select the initial aggregation?</a:t>
            </a:r>
          </a:p>
          <a:p>
            <a:pPr lvl="1"/>
            <a:r>
              <a:rPr lang="en-US"/>
              <a:t>Use another aggregation method</a:t>
            </a:r>
          </a:p>
          <a:p>
            <a:pPr lvl="1"/>
            <a:r>
              <a:rPr lang="en-US"/>
              <a:t>Create a Markov Chain where you move from an object </a:t>
            </a:r>
            <a:r>
              <a:rPr lang="en-US">
                <a:solidFill>
                  <a:schemeClr val="folHlink"/>
                </a:solidFill>
              </a:rPr>
              <a:t>X</a:t>
            </a:r>
            <a:r>
              <a:rPr lang="en-US"/>
              <a:t>, to another object </a:t>
            </a:r>
            <a:r>
              <a:rPr lang="en-US">
                <a:solidFill>
                  <a:schemeClr val="folHlink"/>
                </a:solidFill>
              </a:rPr>
              <a:t>Y</a:t>
            </a:r>
            <a:r>
              <a:rPr lang="en-US"/>
              <a:t> that is ranked higher by the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Spearman’s footrule distance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Spearman’s footrule distance: The difference between the ranks </a:t>
            </a:r>
            <a:r>
              <a:rPr lang="en-US">
                <a:solidFill>
                  <a:schemeClr val="hlink"/>
                </a:solidFill>
              </a:rPr>
              <a:t>R(i)</a:t>
            </a:r>
            <a:r>
              <a:rPr lang="en-US"/>
              <a:t> and </a:t>
            </a:r>
            <a:r>
              <a:rPr lang="en-US">
                <a:solidFill>
                  <a:schemeClr val="hlink"/>
                </a:solidFill>
              </a:rPr>
              <a:t>R’(i)</a:t>
            </a:r>
            <a:r>
              <a:rPr lang="en-US"/>
              <a:t> assigned to object </a:t>
            </a:r>
            <a:r>
              <a:rPr lang="en-US">
                <a:solidFill>
                  <a:schemeClr val="folHlink"/>
                </a:solidFill>
              </a:rPr>
              <a:t>i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Relation between Spearman’s footrule and Kemeny distance</a:t>
            </a:r>
          </a:p>
          <a:p>
            <a:endParaRPr lang="en-US"/>
          </a:p>
        </p:txBody>
      </p:sp>
      <p:graphicFrame>
        <p:nvGraphicFramePr>
          <p:cNvPr id="415748" name="Object 4"/>
          <p:cNvGraphicFramePr>
            <a:graphicFrameLocks noChangeAspect="1"/>
          </p:cNvGraphicFramePr>
          <p:nvPr/>
        </p:nvGraphicFramePr>
        <p:xfrm>
          <a:off x="2719388" y="3257550"/>
          <a:ext cx="3289300" cy="941388"/>
        </p:xfrm>
        <a:graphic>
          <a:graphicData uri="http://schemas.openxmlformats.org/presentationml/2006/ole">
            <p:oleObj spid="_x0000_s215042" name="Equation" r:id="rId3" imgW="1511280" imgH="431640" progId="Equation.3">
              <p:embed/>
            </p:oleObj>
          </a:graphicData>
        </a:graphic>
      </p:graphicFrame>
      <p:graphicFrame>
        <p:nvGraphicFramePr>
          <p:cNvPr id="415749" name="Object 5"/>
          <p:cNvGraphicFramePr>
            <a:graphicFrameLocks noChangeAspect="1"/>
          </p:cNvGraphicFramePr>
          <p:nvPr/>
        </p:nvGraphicFramePr>
        <p:xfrm>
          <a:off x="2306638" y="5640388"/>
          <a:ext cx="3843337" cy="469900"/>
        </p:xfrm>
        <a:graphic>
          <a:graphicData uri="http://schemas.openxmlformats.org/presentationml/2006/ole">
            <p:oleObj spid="_x0000_s215043" name="Equation" r:id="rId4" imgW="1765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Spearman’s footrule aggregation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Find the ranking </a:t>
            </a:r>
            <a:r>
              <a:rPr lang="en-US" sz="2800">
                <a:solidFill>
                  <a:schemeClr val="hlink"/>
                </a:solidFill>
              </a:rPr>
              <a:t>R</a:t>
            </a:r>
            <a:r>
              <a:rPr lang="en-US" sz="2800"/>
              <a:t>, that minimizes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The optimal Spearman’s footrule aggregation can be computed in polynomial time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It also gives a 2-approximation to the Kemeny optimal aggregation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If the median ranks of the objects are unique then this ordering is optimal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graphicFrame>
        <p:nvGraphicFramePr>
          <p:cNvPr id="416772" name="Object 4"/>
          <p:cNvGraphicFramePr>
            <a:graphicFrameLocks noChangeAspect="1"/>
          </p:cNvGraphicFramePr>
          <p:nvPr/>
        </p:nvGraphicFramePr>
        <p:xfrm>
          <a:off x="2446338" y="1992313"/>
          <a:ext cx="3711575" cy="914400"/>
        </p:xfrm>
        <a:graphic>
          <a:graphicData uri="http://schemas.openxmlformats.org/presentationml/2006/ole">
            <p:oleObj spid="_x0000_s216066" name="Equation" r:id="rId3" imgW="1752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84750" y="1890713"/>
            <a:ext cx="3556000" cy="3090862"/>
            <a:chOff x="3004" y="981"/>
            <a:chExt cx="2688" cy="2256"/>
          </a:xfrm>
        </p:grpSpPr>
        <p:sp>
          <p:nvSpPr>
            <p:cNvPr id="508933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4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5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6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7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8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39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0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1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2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3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4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5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6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7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8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9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0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1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2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3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4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5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08957" name="Object 29"/>
          <p:cNvGraphicFramePr>
            <a:graphicFrameLocks noChangeAspect="1"/>
          </p:cNvGraphicFramePr>
          <p:nvPr/>
        </p:nvGraphicFramePr>
        <p:xfrm>
          <a:off x="744538" y="1989138"/>
          <a:ext cx="3502025" cy="2159000"/>
        </p:xfrm>
        <a:graphic>
          <a:graphicData uri="http://schemas.openxmlformats.org/presentationml/2006/ole">
            <p:oleObj spid="_x0000_s3074" name="Equation" r:id="rId4" imgW="1854000" imgH="1143000" progId="Equation.3">
              <p:embed/>
            </p:oleObj>
          </a:graphicData>
        </a:graphic>
      </p:graphicFrame>
      <p:sp>
        <p:nvSpPr>
          <p:cNvPr id="508958" name="Text Box 30"/>
          <p:cNvSpPr txBox="1">
            <a:spLocks noChangeArrowheads="1"/>
          </p:cNvSpPr>
          <p:nvPr/>
        </p:nvSpPr>
        <p:spPr bwMode="auto">
          <a:xfrm>
            <a:off x="5095875" y="1795463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1</a:t>
            </a:r>
            <a:endParaRPr lang="en-US" sz="2400"/>
          </a:p>
        </p:txBody>
      </p:sp>
      <p:sp>
        <p:nvSpPr>
          <p:cNvPr id="508959" name="Text Box 31"/>
          <p:cNvSpPr txBox="1">
            <a:spLocks noChangeArrowheads="1"/>
          </p:cNvSpPr>
          <p:nvPr/>
        </p:nvSpPr>
        <p:spPr bwMode="auto">
          <a:xfrm>
            <a:off x="7332663" y="1631950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2</a:t>
            </a:r>
            <a:endParaRPr lang="en-US" sz="2400"/>
          </a:p>
        </p:txBody>
      </p:sp>
      <p:sp>
        <p:nvSpPr>
          <p:cNvPr id="508960" name="Text Box 32"/>
          <p:cNvSpPr txBox="1">
            <a:spLocks noChangeArrowheads="1"/>
          </p:cNvSpPr>
          <p:nvPr/>
        </p:nvSpPr>
        <p:spPr bwMode="auto">
          <a:xfrm>
            <a:off x="8577263" y="275272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3</a:t>
            </a:r>
            <a:endParaRPr lang="en-US" sz="2400"/>
          </a:p>
        </p:txBody>
      </p:sp>
      <p:sp>
        <p:nvSpPr>
          <p:cNvPr id="508961" name="Text Box 33"/>
          <p:cNvSpPr txBox="1">
            <a:spLocks noChangeArrowheads="1"/>
          </p:cNvSpPr>
          <p:nvPr/>
        </p:nvSpPr>
        <p:spPr bwMode="auto">
          <a:xfrm>
            <a:off x="7437438" y="5068888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4</a:t>
            </a:r>
            <a:endParaRPr lang="en-US" sz="2400"/>
          </a:p>
        </p:txBody>
      </p:sp>
      <p:sp>
        <p:nvSpPr>
          <p:cNvPr id="508962" name="Text Box 34"/>
          <p:cNvSpPr txBox="1">
            <a:spLocks noChangeArrowheads="1"/>
          </p:cNvSpPr>
          <p:nvPr/>
        </p:nvSpPr>
        <p:spPr bwMode="auto">
          <a:xfrm>
            <a:off x="5454650" y="49498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5</a:t>
            </a:r>
            <a:endParaRPr lang="en-US" sz="2400"/>
          </a:p>
        </p:txBody>
      </p:sp>
      <p:sp>
        <p:nvSpPr>
          <p:cNvPr id="508963" name="Text Box 35"/>
          <p:cNvSpPr txBox="1">
            <a:spLocks noChangeArrowheads="1"/>
          </p:cNvSpPr>
          <p:nvPr/>
        </p:nvSpPr>
        <p:spPr bwMode="auto">
          <a:xfrm>
            <a:off x="962025" y="4445000"/>
            <a:ext cx="260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0C612"/>
                </a:solidFill>
              </a:rPr>
              <a:t>q</a:t>
            </a:r>
            <a:r>
              <a:rPr lang="en-US" sz="2000" baseline="30000">
                <a:solidFill>
                  <a:srgbClr val="F0C612"/>
                </a:solidFill>
              </a:rPr>
              <a:t>t+1</a:t>
            </a:r>
            <a:r>
              <a:rPr lang="en-US" sz="2000" baseline="-25000">
                <a:solidFill>
                  <a:srgbClr val="F0C612"/>
                </a:solidFill>
              </a:rPr>
              <a:t>1</a:t>
            </a:r>
            <a:r>
              <a:rPr lang="en-US" sz="2000"/>
              <a:t> = 1/3 </a:t>
            </a:r>
            <a:r>
              <a:rPr lang="en-US" sz="2000">
                <a:solidFill>
                  <a:srgbClr val="008000"/>
                </a:solidFill>
              </a:rPr>
              <a:t>q</a:t>
            </a:r>
            <a:r>
              <a:rPr lang="en-US" sz="2000" baseline="30000">
                <a:solidFill>
                  <a:srgbClr val="008000"/>
                </a:solidFill>
              </a:rPr>
              <a:t>t</a:t>
            </a:r>
            <a:r>
              <a:rPr lang="en-US" sz="2000" baseline="-25000">
                <a:solidFill>
                  <a:srgbClr val="008000"/>
                </a:solidFill>
              </a:rPr>
              <a:t>4</a:t>
            </a:r>
            <a:r>
              <a:rPr lang="en-US" sz="2000" baseline="-25000"/>
              <a:t> </a:t>
            </a:r>
            <a:r>
              <a:rPr lang="en-US" sz="2000"/>
              <a:t>+ 1/2 </a:t>
            </a:r>
            <a:r>
              <a:rPr lang="en-US" sz="2000">
                <a:solidFill>
                  <a:srgbClr val="FF00FF"/>
                </a:solidFill>
              </a:rPr>
              <a:t>q</a:t>
            </a:r>
            <a:r>
              <a:rPr lang="en-US" sz="2000" baseline="30000">
                <a:solidFill>
                  <a:srgbClr val="FF00FF"/>
                </a:solidFill>
              </a:rPr>
              <a:t>t</a:t>
            </a:r>
            <a:r>
              <a:rPr lang="en-US" sz="2000" baseline="-25000">
                <a:solidFill>
                  <a:srgbClr val="FF00FF"/>
                </a:solidFill>
              </a:rPr>
              <a:t>5</a:t>
            </a:r>
          </a:p>
        </p:txBody>
      </p:sp>
      <p:sp>
        <p:nvSpPr>
          <p:cNvPr id="508964" name="Text Box 36"/>
          <p:cNvSpPr txBox="1">
            <a:spLocks noChangeArrowheads="1"/>
          </p:cNvSpPr>
          <p:nvPr/>
        </p:nvSpPr>
        <p:spPr bwMode="auto">
          <a:xfrm>
            <a:off x="979488" y="4894263"/>
            <a:ext cx="317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</a:rPr>
              <a:t>q</a:t>
            </a:r>
            <a:r>
              <a:rPr lang="en-US" sz="2000" baseline="30000">
                <a:solidFill>
                  <a:srgbClr val="FF3300"/>
                </a:solidFill>
              </a:rPr>
              <a:t>t+1</a:t>
            </a:r>
            <a:r>
              <a:rPr lang="en-US" sz="2000" baseline="-25000">
                <a:solidFill>
                  <a:srgbClr val="FF3300"/>
                </a:solidFill>
              </a:rPr>
              <a:t>2</a:t>
            </a:r>
            <a:r>
              <a:rPr lang="en-US" sz="2000"/>
              <a:t> = 1/2 </a:t>
            </a:r>
            <a:r>
              <a:rPr lang="en-US" sz="2000">
                <a:solidFill>
                  <a:srgbClr val="F0C612"/>
                </a:solidFill>
              </a:rPr>
              <a:t>q</a:t>
            </a:r>
            <a:r>
              <a:rPr lang="en-US" sz="2000" baseline="30000">
                <a:solidFill>
                  <a:srgbClr val="F0C612"/>
                </a:solidFill>
              </a:rPr>
              <a:t>t</a:t>
            </a:r>
            <a:r>
              <a:rPr lang="en-US" sz="2000" baseline="-25000">
                <a:solidFill>
                  <a:srgbClr val="F0C612"/>
                </a:solidFill>
              </a:rPr>
              <a:t>1</a:t>
            </a:r>
            <a:r>
              <a:rPr lang="en-US" sz="2000"/>
              <a:t> + </a:t>
            </a:r>
            <a:r>
              <a:rPr lang="en-US" sz="2000">
                <a:solidFill>
                  <a:srgbClr val="0033CC"/>
                </a:solidFill>
              </a:rPr>
              <a:t>q</a:t>
            </a:r>
            <a:r>
              <a:rPr lang="en-US" sz="2000" baseline="30000">
                <a:solidFill>
                  <a:srgbClr val="0033CC"/>
                </a:solidFill>
              </a:rPr>
              <a:t>t</a:t>
            </a:r>
            <a:r>
              <a:rPr lang="en-US" sz="2000" baseline="-25000">
                <a:solidFill>
                  <a:srgbClr val="0033CC"/>
                </a:solidFill>
              </a:rPr>
              <a:t>3</a:t>
            </a:r>
            <a:r>
              <a:rPr lang="en-US" sz="2000" baseline="-25000"/>
              <a:t> </a:t>
            </a:r>
            <a:r>
              <a:rPr lang="en-US" sz="2000"/>
              <a:t>+ 1/3 </a:t>
            </a:r>
            <a:r>
              <a:rPr lang="en-US" sz="2000">
                <a:solidFill>
                  <a:srgbClr val="008000"/>
                </a:solidFill>
              </a:rPr>
              <a:t>q</a:t>
            </a:r>
            <a:r>
              <a:rPr lang="en-US" sz="2000" baseline="30000">
                <a:solidFill>
                  <a:srgbClr val="008000"/>
                </a:solidFill>
              </a:rPr>
              <a:t>t</a:t>
            </a:r>
            <a:r>
              <a:rPr lang="en-US" sz="2000" baseline="-2500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508965" name="Text Box 37"/>
          <p:cNvSpPr txBox="1">
            <a:spLocks noChangeArrowheads="1"/>
          </p:cNvSpPr>
          <p:nvPr/>
        </p:nvSpPr>
        <p:spPr bwMode="auto">
          <a:xfrm>
            <a:off x="977900" y="5386388"/>
            <a:ext cx="2630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33CC"/>
                </a:solidFill>
              </a:rPr>
              <a:t>q</a:t>
            </a:r>
            <a:r>
              <a:rPr lang="en-US" sz="2000" baseline="30000">
                <a:solidFill>
                  <a:srgbClr val="0033CC"/>
                </a:solidFill>
              </a:rPr>
              <a:t>t+1</a:t>
            </a:r>
            <a:r>
              <a:rPr lang="en-US" sz="2000" baseline="-25000">
                <a:solidFill>
                  <a:srgbClr val="0033CC"/>
                </a:solidFill>
              </a:rPr>
              <a:t>3</a:t>
            </a:r>
            <a:r>
              <a:rPr lang="en-US" sz="2000">
                <a:solidFill>
                  <a:srgbClr val="0033CC"/>
                </a:solidFill>
              </a:rPr>
              <a:t> </a:t>
            </a:r>
            <a:r>
              <a:rPr lang="en-US" sz="2000"/>
              <a:t>= 1/2 </a:t>
            </a:r>
            <a:r>
              <a:rPr lang="en-US" sz="2000">
                <a:solidFill>
                  <a:srgbClr val="F0C612"/>
                </a:solidFill>
              </a:rPr>
              <a:t>q</a:t>
            </a:r>
            <a:r>
              <a:rPr lang="en-US" sz="2000" baseline="30000">
                <a:solidFill>
                  <a:srgbClr val="F0C612"/>
                </a:solidFill>
              </a:rPr>
              <a:t>t</a:t>
            </a:r>
            <a:r>
              <a:rPr lang="en-US" sz="2000" baseline="-25000">
                <a:solidFill>
                  <a:srgbClr val="F0C612"/>
                </a:solidFill>
              </a:rPr>
              <a:t>1</a:t>
            </a:r>
            <a:r>
              <a:rPr lang="en-US" sz="2000"/>
              <a:t> + 1/3 </a:t>
            </a:r>
            <a:r>
              <a:rPr lang="en-US" sz="2000">
                <a:solidFill>
                  <a:srgbClr val="008000"/>
                </a:solidFill>
              </a:rPr>
              <a:t>q</a:t>
            </a:r>
            <a:r>
              <a:rPr lang="en-US" sz="2000" baseline="30000">
                <a:solidFill>
                  <a:srgbClr val="008000"/>
                </a:solidFill>
              </a:rPr>
              <a:t>t</a:t>
            </a:r>
            <a:r>
              <a:rPr lang="en-US" sz="2000" baseline="-2500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508966" name="Text Box 38"/>
          <p:cNvSpPr txBox="1">
            <a:spLocks noChangeArrowheads="1"/>
          </p:cNvSpPr>
          <p:nvPr/>
        </p:nvSpPr>
        <p:spPr bwMode="auto">
          <a:xfrm>
            <a:off x="981075" y="5810250"/>
            <a:ext cx="164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</a:rPr>
              <a:t>q</a:t>
            </a:r>
            <a:r>
              <a:rPr lang="en-US" sz="2000" baseline="30000">
                <a:solidFill>
                  <a:srgbClr val="008000"/>
                </a:solidFill>
              </a:rPr>
              <a:t>t+1</a:t>
            </a:r>
            <a:r>
              <a:rPr lang="en-US" sz="2000" baseline="-25000">
                <a:solidFill>
                  <a:srgbClr val="008000"/>
                </a:solidFill>
              </a:rPr>
              <a:t>4</a:t>
            </a:r>
            <a:r>
              <a:rPr lang="en-US" sz="2000"/>
              <a:t> = 1/2 </a:t>
            </a:r>
            <a:r>
              <a:rPr lang="en-US" sz="2000">
                <a:solidFill>
                  <a:srgbClr val="FF00FF"/>
                </a:solidFill>
              </a:rPr>
              <a:t>q</a:t>
            </a:r>
            <a:r>
              <a:rPr lang="en-US" sz="2000" baseline="30000">
                <a:solidFill>
                  <a:srgbClr val="FF00FF"/>
                </a:solidFill>
              </a:rPr>
              <a:t>t</a:t>
            </a:r>
            <a:r>
              <a:rPr lang="en-US" sz="2000" baseline="-25000">
                <a:solidFill>
                  <a:srgbClr val="FF00FF"/>
                </a:solidFill>
              </a:rPr>
              <a:t>5</a:t>
            </a:r>
          </a:p>
        </p:txBody>
      </p:sp>
      <p:sp>
        <p:nvSpPr>
          <p:cNvPr id="508967" name="Text Box 39"/>
          <p:cNvSpPr txBox="1">
            <a:spLocks noChangeArrowheads="1"/>
          </p:cNvSpPr>
          <p:nvPr/>
        </p:nvSpPr>
        <p:spPr bwMode="auto">
          <a:xfrm>
            <a:off x="976313" y="6307138"/>
            <a:ext cx="1265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</a:rPr>
              <a:t>q</a:t>
            </a:r>
            <a:r>
              <a:rPr lang="en-US" sz="2000" baseline="30000">
                <a:solidFill>
                  <a:srgbClr val="FF00FF"/>
                </a:solidFill>
              </a:rPr>
              <a:t>t+1</a:t>
            </a:r>
            <a:r>
              <a:rPr lang="en-US" sz="2000" baseline="-25000">
                <a:solidFill>
                  <a:srgbClr val="FF00FF"/>
                </a:solidFill>
              </a:rPr>
              <a:t>5</a:t>
            </a:r>
            <a:r>
              <a:rPr lang="en-US" sz="2000"/>
              <a:t> = </a:t>
            </a:r>
            <a:r>
              <a:rPr lang="en-US" sz="2000">
                <a:solidFill>
                  <a:srgbClr val="FF3300"/>
                </a:solidFill>
              </a:rPr>
              <a:t>q</a:t>
            </a:r>
            <a:r>
              <a:rPr lang="en-US" sz="2000" baseline="30000">
                <a:solidFill>
                  <a:srgbClr val="FF3300"/>
                </a:solidFill>
              </a:rPr>
              <a:t>t</a:t>
            </a:r>
            <a:r>
              <a:rPr lang="en-US" sz="2000" baseline="-25000">
                <a:solidFill>
                  <a:srgbClr val="FF3300"/>
                </a:solidFill>
              </a:rPr>
              <a:t>2 </a:t>
            </a:r>
            <a:endParaRPr lang="en-US" sz="2000" baseline="-2500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aphicFrame>
        <p:nvGraphicFramePr>
          <p:cNvPr id="417795" name="Group 3"/>
          <p:cNvGraphicFramePr>
            <a:graphicFrameLocks noGrp="1"/>
          </p:cNvGraphicFramePr>
          <p:nvPr/>
        </p:nvGraphicFramePr>
        <p:xfrm>
          <a:off x="1289050" y="1966913"/>
          <a:ext cx="1084263" cy="2692402"/>
        </p:xfrm>
        <a:graphic>
          <a:graphicData uri="http://schemas.openxmlformats.org/drawingml/2006/table">
            <a:tbl>
              <a:tblPr/>
              <a:tblGrid>
                <a:gridCol w="461963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7814" name="Group 22"/>
          <p:cNvGraphicFramePr>
            <a:graphicFrameLocks noGrp="1"/>
          </p:cNvGraphicFramePr>
          <p:nvPr/>
        </p:nvGraphicFramePr>
        <p:xfrm>
          <a:off x="2916238" y="1971675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7833" name="Group 41"/>
          <p:cNvGraphicFramePr>
            <a:graphicFrameLocks noGrp="1"/>
          </p:cNvGraphicFramePr>
          <p:nvPr/>
        </p:nvGraphicFramePr>
        <p:xfrm>
          <a:off x="4598988" y="1966913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7852" name="Text Box 60"/>
          <p:cNvSpPr txBox="1">
            <a:spLocks noChangeArrowheads="1"/>
          </p:cNvSpPr>
          <p:nvPr/>
        </p:nvSpPr>
        <p:spPr bwMode="auto">
          <a:xfrm>
            <a:off x="2784475" y="4872038"/>
            <a:ext cx="1958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A: </a:t>
            </a:r>
            <a:r>
              <a:rPr lang="en-US" sz="2400"/>
              <a:t>( 1 , 2 , 3 )</a:t>
            </a:r>
          </a:p>
          <a:p>
            <a:r>
              <a:rPr lang="en-US" sz="2400">
                <a:solidFill>
                  <a:srgbClr val="26A23B"/>
                </a:solidFill>
              </a:rPr>
              <a:t>B</a:t>
            </a:r>
            <a:r>
              <a:rPr lang="en-US" sz="2400"/>
              <a:t>: ( 1 , 1 , 2 )</a:t>
            </a:r>
          </a:p>
          <a:p>
            <a:r>
              <a:rPr lang="en-US" sz="2400">
                <a:solidFill>
                  <a:srgbClr val="FF0000"/>
                </a:solidFill>
              </a:rPr>
              <a:t>C</a:t>
            </a:r>
            <a:r>
              <a:rPr lang="en-US" sz="2400"/>
              <a:t>: ( 3 , 3 , 4 )</a:t>
            </a:r>
          </a:p>
          <a:p>
            <a:r>
              <a:rPr lang="en-US" sz="2400">
                <a:solidFill>
                  <a:srgbClr val="FF9900"/>
                </a:solidFill>
              </a:rPr>
              <a:t>D</a:t>
            </a:r>
            <a:r>
              <a:rPr lang="en-US" sz="2400"/>
              <a:t>: ( 3 , 4 , 4 )</a:t>
            </a:r>
          </a:p>
        </p:txBody>
      </p:sp>
      <p:graphicFrame>
        <p:nvGraphicFramePr>
          <p:cNvPr id="417853" name="Group 61"/>
          <p:cNvGraphicFramePr>
            <a:graphicFrameLocks noGrp="1"/>
          </p:cNvGraphicFramePr>
          <p:nvPr/>
        </p:nvGraphicFramePr>
        <p:xfrm>
          <a:off x="6756400" y="1973263"/>
          <a:ext cx="1084263" cy="2692402"/>
        </p:xfrm>
        <a:graphic>
          <a:graphicData uri="http://schemas.openxmlformats.org/drawingml/2006/table">
            <a:tbl>
              <a:tblPr/>
              <a:tblGrid>
                <a:gridCol w="461963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7872" name="Rectangle 80"/>
          <p:cNvSpPr>
            <a:spLocks noChangeArrowheads="1"/>
          </p:cNvSpPr>
          <p:nvPr/>
        </p:nvSpPr>
        <p:spPr bwMode="auto">
          <a:xfrm>
            <a:off x="3581400" y="4924425"/>
            <a:ext cx="369887" cy="3508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73" name="Rectangle 81"/>
          <p:cNvSpPr>
            <a:spLocks noChangeArrowheads="1"/>
          </p:cNvSpPr>
          <p:nvPr/>
        </p:nvSpPr>
        <p:spPr bwMode="auto">
          <a:xfrm>
            <a:off x="3592513" y="5287963"/>
            <a:ext cx="369887" cy="3508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74" name="Rectangle 82"/>
          <p:cNvSpPr>
            <a:spLocks noChangeArrowheads="1"/>
          </p:cNvSpPr>
          <p:nvPr/>
        </p:nvSpPr>
        <p:spPr bwMode="auto">
          <a:xfrm>
            <a:off x="3581400" y="5661025"/>
            <a:ext cx="369887" cy="3508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75" name="Rectangle 83"/>
          <p:cNvSpPr>
            <a:spLocks noChangeArrowheads="1"/>
          </p:cNvSpPr>
          <p:nvPr/>
        </p:nvSpPr>
        <p:spPr bwMode="auto">
          <a:xfrm>
            <a:off x="3581400" y="6034088"/>
            <a:ext cx="369887" cy="3508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872" grpId="0" animBg="1"/>
      <p:bldP spid="417873" grpId="0" animBg="1"/>
      <p:bldP spid="417874" grpId="0" animBg="1"/>
      <p:bldP spid="417875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MedRank algorithm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Access the rankings sequentially</a:t>
            </a:r>
          </a:p>
        </p:txBody>
      </p:sp>
      <p:graphicFrame>
        <p:nvGraphicFramePr>
          <p:cNvPr id="418820" name="Group 4"/>
          <p:cNvGraphicFramePr>
            <a:graphicFrameLocks noGrp="1"/>
          </p:cNvGraphicFramePr>
          <p:nvPr/>
        </p:nvGraphicFramePr>
        <p:xfrm>
          <a:off x="990600" y="3603625"/>
          <a:ext cx="1084263" cy="2692402"/>
        </p:xfrm>
        <a:graphic>
          <a:graphicData uri="http://schemas.openxmlformats.org/drawingml/2006/table">
            <a:tbl>
              <a:tblPr/>
              <a:tblGrid>
                <a:gridCol w="461963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8839" name="Group 23"/>
          <p:cNvGraphicFramePr>
            <a:graphicFrameLocks noGrp="1"/>
          </p:cNvGraphicFramePr>
          <p:nvPr/>
        </p:nvGraphicFramePr>
        <p:xfrm>
          <a:off x="2617788" y="3608388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8858" name="Group 42"/>
          <p:cNvGraphicFramePr>
            <a:graphicFrameLocks noGrp="1"/>
          </p:cNvGraphicFramePr>
          <p:nvPr/>
        </p:nvGraphicFramePr>
        <p:xfrm>
          <a:off x="4300538" y="3603625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8877" name="Group 61"/>
          <p:cNvGraphicFramePr>
            <a:graphicFrameLocks noGrp="1"/>
          </p:cNvGraphicFramePr>
          <p:nvPr/>
        </p:nvGraphicFramePr>
        <p:xfrm>
          <a:off x="6716713" y="3598863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ChangeArrowheads="1"/>
          </p:cNvSpPr>
          <p:nvPr/>
        </p:nvSpPr>
        <p:spPr bwMode="auto">
          <a:xfrm>
            <a:off x="1001713" y="4138613"/>
            <a:ext cx="4378325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MedRank algorithm</a:t>
            </a:r>
          </a:p>
        </p:txBody>
      </p:sp>
      <p:sp>
        <p:nvSpPr>
          <p:cNvPr id="4198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Access the rankings sequentially</a:t>
            </a:r>
          </a:p>
          <a:p>
            <a:pPr lvl="1"/>
            <a:r>
              <a:rPr lang="en-US"/>
              <a:t>when an element has appeared in more than half of the rankings, output it in the aggregated ranking</a:t>
            </a:r>
          </a:p>
        </p:txBody>
      </p:sp>
      <p:graphicFrame>
        <p:nvGraphicFramePr>
          <p:cNvPr id="419845" name="Group 5"/>
          <p:cNvGraphicFramePr>
            <a:graphicFrameLocks noGrp="1"/>
          </p:cNvGraphicFramePr>
          <p:nvPr/>
        </p:nvGraphicFramePr>
        <p:xfrm>
          <a:off x="990600" y="3603625"/>
          <a:ext cx="1084263" cy="2692402"/>
        </p:xfrm>
        <a:graphic>
          <a:graphicData uri="http://schemas.openxmlformats.org/drawingml/2006/table">
            <a:tbl>
              <a:tblPr/>
              <a:tblGrid>
                <a:gridCol w="461963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864" name="Group 24"/>
          <p:cNvGraphicFramePr>
            <a:graphicFrameLocks noGrp="1"/>
          </p:cNvGraphicFramePr>
          <p:nvPr/>
        </p:nvGraphicFramePr>
        <p:xfrm>
          <a:off x="2617788" y="3608388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883" name="Group 43"/>
          <p:cNvGraphicFramePr>
            <a:graphicFrameLocks noGrp="1"/>
          </p:cNvGraphicFramePr>
          <p:nvPr/>
        </p:nvGraphicFramePr>
        <p:xfrm>
          <a:off x="4300538" y="3603625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902" name="Group 62"/>
          <p:cNvGraphicFramePr>
            <a:graphicFrameLocks noGrp="1"/>
          </p:cNvGraphicFramePr>
          <p:nvPr/>
        </p:nvGraphicFramePr>
        <p:xfrm>
          <a:off x="6716713" y="3598863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ChangeArrowheads="1"/>
          </p:cNvSpPr>
          <p:nvPr/>
        </p:nvSpPr>
        <p:spPr bwMode="auto">
          <a:xfrm>
            <a:off x="987425" y="4684713"/>
            <a:ext cx="4378325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67" name="Rectangle 3"/>
          <p:cNvSpPr>
            <a:spLocks noChangeArrowheads="1"/>
          </p:cNvSpPr>
          <p:nvPr/>
        </p:nvSpPr>
        <p:spPr bwMode="auto">
          <a:xfrm>
            <a:off x="1001713" y="4138613"/>
            <a:ext cx="4378325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MedRank algorithm</a:t>
            </a: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Access the rankings sequentially</a:t>
            </a:r>
          </a:p>
          <a:p>
            <a:pPr lvl="1"/>
            <a:r>
              <a:rPr lang="en-US"/>
              <a:t>when an element has appeared in more than half of the rankings, output it in the aggregated ranking</a:t>
            </a:r>
          </a:p>
        </p:txBody>
      </p:sp>
      <p:graphicFrame>
        <p:nvGraphicFramePr>
          <p:cNvPr id="420870" name="Group 6"/>
          <p:cNvGraphicFramePr>
            <a:graphicFrameLocks noGrp="1"/>
          </p:cNvGraphicFramePr>
          <p:nvPr/>
        </p:nvGraphicFramePr>
        <p:xfrm>
          <a:off x="990600" y="3603625"/>
          <a:ext cx="1084263" cy="2692402"/>
        </p:xfrm>
        <a:graphic>
          <a:graphicData uri="http://schemas.openxmlformats.org/drawingml/2006/table">
            <a:tbl>
              <a:tblPr/>
              <a:tblGrid>
                <a:gridCol w="461963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0889" name="Group 25"/>
          <p:cNvGraphicFramePr>
            <a:graphicFrameLocks noGrp="1"/>
          </p:cNvGraphicFramePr>
          <p:nvPr/>
        </p:nvGraphicFramePr>
        <p:xfrm>
          <a:off x="2617788" y="3608388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0908" name="Group 44"/>
          <p:cNvGraphicFramePr>
            <a:graphicFrameLocks noGrp="1"/>
          </p:cNvGraphicFramePr>
          <p:nvPr/>
        </p:nvGraphicFramePr>
        <p:xfrm>
          <a:off x="4300538" y="3603625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0927" name="Group 63"/>
          <p:cNvGraphicFramePr>
            <a:graphicFrameLocks noGrp="1"/>
          </p:cNvGraphicFramePr>
          <p:nvPr/>
        </p:nvGraphicFramePr>
        <p:xfrm>
          <a:off x="6716713" y="3598863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ChangeArrowheads="1"/>
          </p:cNvSpPr>
          <p:nvPr/>
        </p:nvSpPr>
        <p:spPr bwMode="auto">
          <a:xfrm>
            <a:off x="1003300" y="5221288"/>
            <a:ext cx="4378325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987425" y="4684713"/>
            <a:ext cx="4378325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2" name="Rectangle 4"/>
          <p:cNvSpPr>
            <a:spLocks noChangeArrowheads="1"/>
          </p:cNvSpPr>
          <p:nvPr/>
        </p:nvSpPr>
        <p:spPr bwMode="auto">
          <a:xfrm>
            <a:off x="1001713" y="4138613"/>
            <a:ext cx="4378325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MedRank algorithm</a:t>
            </a:r>
          </a:p>
        </p:txBody>
      </p:sp>
      <p:sp>
        <p:nvSpPr>
          <p:cNvPr id="4218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Access the rankings sequentially</a:t>
            </a:r>
          </a:p>
          <a:p>
            <a:pPr lvl="1"/>
            <a:r>
              <a:rPr lang="en-US"/>
              <a:t>when an element has appeared in more than half of the rankings, output it in the aggregated ranking</a:t>
            </a:r>
          </a:p>
        </p:txBody>
      </p:sp>
      <p:graphicFrame>
        <p:nvGraphicFramePr>
          <p:cNvPr id="421895" name="Group 7"/>
          <p:cNvGraphicFramePr>
            <a:graphicFrameLocks noGrp="1"/>
          </p:cNvGraphicFramePr>
          <p:nvPr/>
        </p:nvGraphicFramePr>
        <p:xfrm>
          <a:off x="990600" y="3603625"/>
          <a:ext cx="1084263" cy="2692402"/>
        </p:xfrm>
        <a:graphic>
          <a:graphicData uri="http://schemas.openxmlformats.org/drawingml/2006/table">
            <a:tbl>
              <a:tblPr/>
              <a:tblGrid>
                <a:gridCol w="461963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1914" name="Group 26"/>
          <p:cNvGraphicFramePr>
            <a:graphicFrameLocks noGrp="1"/>
          </p:cNvGraphicFramePr>
          <p:nvPr/>
        </p:nvGraphicFramePr>
        <p:xfrm>
          <a:off x="2617788" y="3608388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1933" name="Group 45"/>
          <p:cNvGraphicFramePr>
            <a:graphicFrameLocks noGrp="1"/>
          </p:cNvGraphicFramePr>
          <p:nvPr/>
        </p:nvGraphicFramePr>
        <p:xfrm>
          <a:off x="4300538" y="3603625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1952" name="Group 64"/>
          <p:cNvGraphicFramePr>
            <a:graphicFrameLocks noGrp="1"/>
          </p:cNvGraphicFramePr>
          <p:nvPr/>
        </p:nvGraphicFramePr>
        <p:xfrm>
          <a:off x="6716713" y="3598863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1019175" y="5737225"/>
            <a:ext cx="4378325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915" name="Rectangle 3"/>
          <p:cNvSpPr>
            <a:spLocks noChangeArrowheads="1"/>
          </p:cNvSpPr>
          <p:nvPr/>
        </p:nvSpPr>
        <p:spPr bwMode="auto">
          <a:xfrm>
            <a:off x="1003300" y="5221288"/>
            <a:ext cx="4378325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916" name="Rectangle 4"/>
          <p:cNvSpPr>
            <a:spLocks noChangeArrowheads="1"/>
          </p:cNvSpPr>
          <p:nvPr/>
        </p:nvSpPr>
        <p:spPr bwMode="auto">
          <a:xfrm>
            <a:off x="987425" y="4684713"/>
            <a:ext cx="4378325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917" name="Rectangle 5"/>
          <p:cNvSpPr>
            <a:spLocks noChangeArrowheads="1"/>
          </p:cNvSpPr>
          <p:nvPr/>
        </p:nvSpPr>
        <p:spPr bwMode="auto">
          <a:xfrm>
            <a:off x="1001713" y="4138613"/>
            <a:ext cx="4378325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9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MedRank algorithm</a:t>
            </a:r>
          </a:p>
        </p:txBody>
      </p:sp>
      <p:sp>
        <p:nvSpPr>
          <p:cNvPr id="4229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Access the rankings sequentially</a:t>
            </a:r>
          </a:p>
          <a:p>
            <a:pPr lvl="1"/>
            <a:r>
              <a:rPr lang="en-US"/>
              <a:t>when an element has appeared in more than half of the rankings, output it in the aggregated ranking</a:t>
            </a:r>
          </a:p>
        </p:txBody>
      </p:sp>
      <p:graphicFrame>
        <p:nvGraphicFramePr>
          <p:cNvPr id="422920" name="Group 8"/>
          <p:cNvGraphicFramePr>
            <a:graphicFrameLocks noGrp="1"/>
          </p:cNvGraphicFramePr>
          <p:nvPr/>
        </p:nvGraphicFramePr>
        <p:xfrm>
          <a:off x="990600" y="3603625"/>
          <a:ext cx="1084263" cy="2692402"/>
        </p:xfrm>
        <a:graphic>
          <a:graphicData uri="http://schemas.openxmlformats.org/drawingml/2006/table">
            <a:tbl>
              <a:tblPr/>
              <a:tblGrid>
                <a:gridCol w="461963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2939" name="Group 27"/>
          <p:cNvGraphicFramePr>
            <a:graphicFrameLocks noGrp="1"/>
          </p:cNvGraphicFramePr>
          <p:nvPr/>
        </p:nvGraphicFramePr>
        <p:xfrm>
          <a:off x="2617788" y="3608388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2958" name="Group 46"/>
          <p:cNvGraphicFramePr>
            <a:graphicFrameLocks noGrp="1"/>
          </p:cNvGraphicFramePr>
          <p:nvPr/>
        </p:nvGraphicFramePr>
        <p:xfrm>
          <a:off x="4300538" y="3603625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893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2977" name="Group 65"/>
          <p:cNvGraphicFramePr>
            <a:graphicFrameLocks noGrp="1"/>
          </p:cNvGraphicFramePr>
          <p:nvPr/>
        </p:nvGraphicFramePr>
        <p:xfrm>
          <a:off x="6716713" y="3598863"/>
          <a:ext cx="1084262" cy="2692402"/>
        </p:xfrm>
        <a:graphic>
          <a:graphicData uri="http://schemas.openxmlformats.org/drawingml/2006/table">
            <a:tbl>
              <a:tblPr/>
              <a:tblGrid>
                <a:gridCol w="461962"/>
                <a:gridCol w="622300"/>
              </a:tblGrid>
              <a:tr h="538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893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Spearman’s rank correlation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Spearman’s rank correlation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Computing the optimal rank aggregation with respect to Spearman’s rank correlation is the same as computing Borda Count</a:t>
            </a:r>
          </a:p>
          <a:p>
            <a:pPr lvl="1"/>
            <a:r>
              <a:rPr lang="en-US"/>
              <a:t>Computable in polynomial time</a:t>
            </a:r>
          </a:p>
        </p:txBody>
      </p:sp>
      <p:graphicFrame>
        <p:nvGraphicFramePr>
          <p:cNvPr id="423940" name="Object 4"/>
          <p:cNvGraphicFramePr>
            <a:graphicFrameLocks noChangeAspect="1"/>
          </p:cNvGraphicFramePr>
          <p:nvPr/>
        </p:nvGraphicFramePr>
        <p:xfrm>
          <a:off x="2398713" y="2165350"/>
          <a:ext cx="3565525" cy="941388"/>
        </p:xfrm>
        <a:graphic>
          <a:graphicData uri="http://schemas.openxmlformats.org/presentationml/2006/ole">
            <p:oleObj spid="_x0000_s217090" name="Equation" r:id="rId3" imgW="1638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Extensions and Applications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Rank distance measures between partial orderings and top-k lists</a:t>
            </a:r>
          </a:p>
          <a:p>
            <a:r>
              <a:rPr lang="en-US"/>
              <a:t>Similarity search</a:t>
            </a:r>
          </a:p>
          <a:p>
            <a:r>
              <a:rPr lang="en-US"/>
              <a:t>Ranked Join Indices</a:t>
            </a:r>
          </a:p>
          <a:p>
            <a:r>
              <a:rPr lang="en-US"/>
              <a:t>Analysis of Link Analysis Ranking algorithms</a:t>
            </a:r>
          </a:p>
          <a:p>
            <a:r>
              <a:rPr lang="en-US"/>
              <a:t>Connections with machine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A. Borodin, G. Roberts, J. Rosenthal, P. Tsaparas, </a:t>
            </a:r>
            <a:r>
              <a:rPr lang="en-US" sz="1600">
                <a:solidFill>
                  <a:schemeClr val="hlink"/>
                </a:solidFill>
              </a:rPr>
              <a:t>Link Analysis Ranking: Algorithms, Theory and Experiments</a:t>
            </a:r>
            <a:r>
              <a:rPr lang="en-US" sz="1600"/>
              <a:t>, ACM Transactions on Internet Technologies (TOIT), 5(1), 2005</a:t>
            </a:r>
          </a:p>
          <a:p>
            <a:pPr>
              <a:lnSpc>
                <a:spcPct val="80000"/>
              </a:lnSpc>
            </a:pPr>
            <a:r>
              <a:rPr lang="en-US" sz="1600"/>
              <a:t>Ron Fagin, Ravi Kumar, Mohammad Mahdian, D. Sivakumar,  Erik Vee, </a:t>
            </a:r>
            <a:r>
              <a:rPr lang="en-US" sz="1600">
                <a:solidFill>
                  <a:schemeClr val="hlink"/>
                </a:solidFill>
              </a:rPr>
              <a:t>Comparing and aggregating rankings with ties</a:t>
            </a:r>
            <a:r>
              <a:rPr lang="en-US" sz="1600"/>
              <a:t> , PODS 2004</a:t>
            </a:r>
          </a:p>
          <a:p>
            <a:pPr>
              <a:lnSpc>
                <a:spcPct val="80000"/>
              </a:lnSpc>
            </a:pPr>
            <a:r>
              <a:rPr lang="en-US" sz="1600"/>
              <a:t>M. Tennenholtz, and Alon Altman, </a:t>
            </a:r>
            <a:r>
              <a:rPr lang="en-US" sz="1600">
                <a:solidFill>
                  <a:schemeClr val="hlink"/>
                </a:solidFill>
              </a:rPr>
              <a:t>"On the Axiomatic Foundations of Ranking Systems"</a:t>
            </a:r>
            <a:r>
              <a:rPr lang="en-US" sz="1600"/>
              <a:t>, Proceedings of IJCAI, 2005</a:t>
            </a:r>
          </a:p>
          <a:p>
            <a:pPr>
              <a:lnSpc>
                <a:spcPct val="80000"/>
              </a:lnSpc>
            </a:pPr>
            <a:r>
              <a:rPr lang="en-US" sz="1600"/>
              <a:t>Ron Fagin, Amnon Lotem, Moni Naor. </a:t>
            </a:r>
            <a:r>
              <a:rPr lang="en-US" sz="1600">
                <a:solidFill>
                  <a:schemeClr val="hlink"/>
                </a:solidFill>
              </a:rPr>
              <a:t>Optimal aggregation algorithms for middleware,</a:t>
            </a:r>
            <a:r>
              <a:rPr lang="en-US" sz="1600"/>
              <a:t> J. Computer and System Sciences 66 (2003), pp. 614-656. Extended abstract appeared in Proc. 2001 ACM Symposium on Principles of Database Systems (PODS '01), pp. 102-113.</a:t>
            </a:r>
          </a:p>
          <a:p>
            <a:pPr>
              <a:lnSpc>
                <a:spcPct val="80000"/>
              </a:lnSpc>
            </a:pPr>
            <a:r>
              <a:rPr lang="en-US" sz="1600"/>
              <a:t>Alex Tabbarok </a:t>
            </a:r>
            <a:r>
              <a:rPr lang="en-US" sz="1600">
                <a:solidFill>
                  <a:schemeClr val="hlink"/>
                </a:solidFill>
              </a:rPr>
              <a:t>Lecture Notes</a:t>
            </a:r>
          </a:p>
          <a:p>
            <a:pPr>
              <a:lnSpc>
                <a:spcPct val="80000"/>
              </a:lnSpc>
            </a:pPr>
            <a:r>
              <a:rPr lang="en-US" sz="1600"/>
              <a:t>Ron Fagin, Ravi Kumar, D. Sivakumar</a:t>
            </a:r>
            <a:r>
              <a:rPr lang="en-US" sz="1600">
                <a:solidFill>
                  <a:schemeClr val="hlink"/>
                </a:solidFill>
              </a:rPr>
              <a:t> Efficient similarity search and classification via rank aggregation,</a:t>
            </a:r>
            <a:r>
              <a:rPr lang="en-US" sz="1600"/>
              <a:t> Proc. 2003 ACM SIGMOD Conference (SIGMOD '03), pp. 301-312.</a:t>
            </a:r>
          </a:p>
          <a:p>
            <a:pPr>
              <a:lnSpc>
                <a:spcPct val="80000"/>
              </a:lnSpc>
            </a:pPr>
            <a:r>
              <a:rPr lang="en-US" sz="1600"/>
              <a:t>Cynthia Dwork, Ravi Kumar, Moni Naor, D. Sivakumar. </a:t>
            </a:r>
            <a:r>
              <a:rPr lang="en-US" sz="1600">
                <a:solidFill>
                  <a:schemeClr val="hlink"/>
                </a:solidFill>
              </a:rPr>
              <a:t>Rank Aggregation Methods for the Web.</a:t>
            </a:r>
            <a:r>
              <a:rPr lang="en-US" sz="1600"/>
              <a:t> 10th International World Wide Web Conference, May 2001.</a:t>
            </a:r>
          </a:p>
          <a:p>
            <a:pPr>
              <a:lnSpc>
                <a:spcPct val="80000"/>
              </a:lnSpc>
            </a:pPr>
            <a:r>
              <a:rPr lang="en-US" sz="1600"/>
              <a:t>C. Dwork, R. Kumar, M. Naor, D. Sivakumar, </a:t>
            </a:r>
            <a:r>
              <a:rPr lang="en-US" sz="1600">
                <a:solidFill>
                  <a:schemeClr val="hlink"/>
                </a:solidFill>
              </a:rPr>
              <a:t>"Rank Aggregation Revisited,"</a:t>
            </a:r>
            <a:r>
              <a:rPr lang="en-US" sz="1600"/>
              <a:t> WWW10; selected as Web Search Area highlight, 2001. </a:t>
            </a:r>
          </a:p>
          <a:p>
            <a:pPr>
              <a:lnSpc>
                <a:spcPct val="80000"/>
              </a:lnSpc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9556</TotalTime>
  <Words>4800</Words>
  <Application>Microsoft Office PowerPoint</Application>
  <PresentationFormat>On-screen Show (4:3)</PresentationFormat>
  <Paragraphs>1737</Paragraphs>
  <Slides>98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100" baseType="lpstr">
      <vt:lpstr>Office Theme</vt:lpstr>
      <vt:lpstr>Equation</vt:lpstr>
      <vt:lpstr>More on Rankings</vt:lpstr>
      <vt:lpstr>Query-independent LAR</vt:lpstr>
      <vt:lpstr>InDegree algorithm</vt:lpstr>
      <vt:lpstr>PageRank algorithm [BP98]</vt:lpstr>
      <vt:lpstr>Markov chains</vt:lpstr>
      <vt:lpstr>Random walks</vt:lpstr>
      <vt:lpstr>An example</vt:lpstr>
      <vt:lpstr>State probability vector</vt:lpstr>
      <vt:lpstr>An example</vt:lpstr>
      <vt:lpstr>Stationary distribution</vt:lpstr>
      <vt:lpstr>Computing the stationary distribution</vt:lpstr>
      <vt:lpstr>The PageRank random walk</vt:lpstr>
      <vt:lpstr>The PageRank random walk</vt:lpstr>
      <vt:lpstr>The PageRank random walk</vt:lpstr>
      <vt:lpstr>The PageRank random walk</vt:lpstr>
      <vt:lpstr>Effects of random jump</vt:lpstr>
      <vt:lpstr>A PageRank algorithm</vt:lpstr>
      <vt:lpstr>Random walks on undirected graphs</vt:lpstr>
      <vt:lpstr>Research on PageRank</vt:lpstr>
      <vt:lpstr>Topic-sensitive pagerank</vt:lpstr>
      <vt:lpstr>Topic-sensitive PageRank</vt:lpstr>
      <vt:lpstr>Topic-sensitive PageRank</vt:lpstr>
      <vt:lpstr>Personalization vector</vt:lpstr>
      <vt:lpstr>Topic-sensitive PageRank: Overall approach</vt:lpstr>
      <vt:lpstr>Topic-sensitive PageRank: Preprocessing</vt:lpstr>
      <vt:lpstr>Topic-sensitive PageRank: Query-time processing</vt:lpstr>
      <vt:lpstr>Slide 27</vt:lpstr>
      <vt:lpstr>Comparing LAR vectors</vt:lpstr>
      <vt:lpstr>Distance between LAR vectors</vt:lpstr>
      <vt:lpstr>Distance between LAR vectors</vt:lpstr>
      <vt:lpstr>Outline</vt:lpstr>
      <vt:lpstr>Rank Aggregation</vt:lpstr>
      <vt:lpstr>Examples</vt:lpstr>
      <vt:lpstr>Examples</vt:lpstr>
      <vt:lpstr>Examples</vt:lpstr>
      <vt:lpstr>Variants of the problem</vt:lpstr>
      <vt:lpstr>Combining scores</vt:lpstr>
      <vt:lpstr>Combining scores</vt:lpstr>
      <vt:lpstr>Combining scores</vt:lpstr>
      <vt:lpstr>Combining scores</vt:lpstr>
      <vt:lpstr>Top-k</vt:lpstr>
      <vt:lpstr>Cost function</vt:lpstr>
      <vt:lpstr>Example</vt:lpstr>
      <vt:lpstr>Fagin’s Algorithm</vt:lpstr>
      <vt:lpstr>Fagin’s Algorithm</vt:lpstr>
      <vt:lpstr>Fagin’s Algorithm</vt:lpstr>
      <vt:lpstr>Fagin’s Algorithm</vt:lpstr>
      <vt:lpstr>Fagin’s Algorithm</vt:lpstr>
      <vt:lpstr>Fagin’s Algorithm</vt:lpstr>
      <vt:lpstr>Fagin’s Algorithm</vt:lpstr>
      <vt:lpstr>Fagin’s Algorithm</vt:lpstr>
      <vt:lpstr>Fagin’s Algorithm</vt:lpstr>
      <vt:lpstr>Threshold algorithm</vt:lpstr>
      <vt:lpstr>Threshold algorithm</vt:lpstr>
      <vt:lpstr>Threshold algorithm</vt:lpstr>
      <vt:lpstr>Threshold algorithm</vt:lpstr>
      <vt:lpstr>Threshold algorithm</vt:lpstr>
      <vt:lpstr>Threshold algorithm</vt:lpstr>
      <vt:lpstr>Threshold algorithm</vt:lpstr>
      <vt:lpstr>Threshold algorithm</vt:lpstr>
      <vt:lpstr>Combining rankings</vt:lpstr>
      <vt:lpstr>The problem</vt:lpstr>
      <vt:lpstr>Voting theory</vt:lpstr>
      <vt:lpstr>What is a good voting system?</vt:lpstr>
      <vt:lpstr>Pairwise majority comparisons</vt:lpstr>
      <vt:lpstr>Pairwise majority comparisons</vt:lpstr>
      <vt:lpstr>Pairwise majority comparisons</vt:lpstr>
      <vt:lpstr>Pairwise majority comparisons</vt:lpstr>
      <vt:lpstr>Pairwise majority comparisons</vt:lpstr>
      <vt:lpstr>Pairwise majority comparisons</vt:lpstr>
      <vt:lpstr>Pairwise majority comparisons</vt:lpstr>
      <vt:lpstr>Pairwise majority comparisons</vt:lpstr>
      <vt:lpstr>Plurality vote</vt:lpstr>
      <vt:lpstr>Plurality with runoff</vt:lpstr>
      <vt:lpstr>Plurality with runoff</vt:lpstr>
      <vt:lpstr>Positive Association axiom</vt:lpstr>
      <vt:lpstr>Borda Count</vt:lpstr>
      <vt:lpstr>Borda Count</vt:lpstr>
      <vt:lpstr>Borda Count</vt:lpstr>
      <vt:lpstr>Independence of Irrelevant Alternatives</vt:lpstr>
      <vt:lpstr>Borda Count</vt:lpstr>
      <vt:lpstr>Voting Theory</vt:lpstr>
      <vt:lpstr>Arrow’s Impossibility Theorem</vt:lpstr>
      <vt:lpstr>Kemeny Optimal Aggregation</vt:lpstr>
      <vt:lpstr>Locally Kemeny optimal aggregation</vt:lpstr>
      <vt:lpstr>Locally Kemeny optimal aggregation</vt:lpstr>
      <vt:lpstr>Rank Aggregation algorithm [DKNS01]</vt:lpstr>
      <vt:lpstr>Spearman’s footrule distance</vt:lpstr>
      <vt:lpstr>Spearman’s footrule aggregation</vt:lpstr>
      <vt:lpstr>Example</vt:lpstr>
      <vt:lpstr>The MedRank algorithm</vt:lpstr>
      <vt:lpstr>The MedRank algorithm</vt:lpstr>
      <vt:lpstr>The MedRank algorithm</vt:lpstr>
      <vt:lpstr>The MedRank algorithm</vt:lpstr>
      <vt:lpstr>The MedRank algorithm</vt:lpstr>
      <vt:lpstr>The Spearman’s rank correlation</vt:lpstr>
      <vt:lpstr>Extensions and Applications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Evimaria</cp:lastModifiedBy>
  <cp:revision>43</cp:revision>
  <dcterms:created xsi:type="dcterms:W3CDTF">2009-08-26T01:31:52Z</dcterms:created>
  <dcterms:modified xsi:type="dcterms:W3CDTF">2009-11-23T04:49:57Z</dcterms:modified>
</cp:coreProperties>
</file>