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36" r:id="rId2"/>
    <p:sldId id="378" r:id="rId3"/>
    <p:sldId id="337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74" r:id="rId13"/>
    <p:sldId id="418" r:id="rId14"/>
    <p:sldId id="394" r:id="rId15"/>
    <p:sldId id="395" r:id="rId16"/>
    <p:sldId id="396" r:id="rId17"/>
    <p:sldId id="397" r:id="rId18"/>
    <p:sldId id="375" r:id="rId19"/>
    <p:sldId id="376" r:id="rId20"/>
    <p:sldId id="377" r:id="rId21"/>
    <p:sldId id="379" r:id="rId22"/>
    <p:sldId id="381" r:id="rId23"/>
    <p:sldId id="380" r:id="rId24"/>
    <p:sldId id="382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9" r:id="rId43"/>
    <p:sldId id="42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32FE-B938-4226-AF20-3B8145234295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14D4-5391-4B4F-BBD2-541C31E1D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4A48-6E71-4285-A9B9-B84B503920A6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19767-7E59-4661-A377-97B6F8A1AFCA}" type="slidenum">
              <a:rPr lang="en-US"/>
              <a:pPr/>
              <a:t>3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5717-5A76-451C-B9E2-2191AAD5C1E9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Clustering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and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Weak duality: </a:t>
            </a:r>
            <a:r>
              <a:rPr lang="en-US" dirty="0" smtClean="0"/>
              <a:t>Let </a:t>
            </a:r>
            <a:r>
              <a:rPr lang="en-US" b="1" dirty="0" smtClean="0">
                <a:solidFill>
                  <a:srgbClr val="0070C0"/>
                </a:solidFill>
              </a:rPr>
              <a:t>f </a:t>
            </a:r>
            <a:r>
              <a:rPr lang="en-US" dirty="0" smtClean="0"/>
              <a:t>be any flow and let </a:t>
            </a:r>
            <a:r>
              <a:rPr lang="en-US" b="1" dirty="0" smtClean="0">
                <a:solidFill>
                  <a:srgbClr val="0070C0"/>
                </a:solidFill>
              </a:rPr>
              <a:t>(S,T) </a:t>
            </a:r>
            <a:r>
              <a:rPr lang="en-US" dirty="0" smtClean="0"/>
              <a:t>be any </a:t>
            </a:r>
            <a:r>
              <a:rPr lang="en-US" b="1" dirty="0" smtClean="0">
                <a:solidFill>
                  <a:srgbClr val="0070C0"/>
                </a:solidFill>
              </a:rPr>
              <a:t>s-t </a:t>
            </a:r>
            <a:r>
              <a:rPr lang="en-US" dirty="0" smtClean="0"/>
              <a:t>cut. Then the value of the flow is at most the capacity of the cut defined by </a:t>
            </a:r>
            <a:r>
              <a:rPr lang="en-US" b="1" dirty="0" smtClean="0">
                <a:solidFill>
                  <a:srgbClr val="0070C0"/>
                </a:solidFill>
              </a:rPr>
              <a:t>(S,T):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			v(f) ≤cap(S,T)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of optimality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be any flow and let </a:t>
            </a:r>
            <a:r>
              <a:rPr lang="en-US" b="1" dirty="0" smtClean="0">
                <a:solidFill>
                  <a:srgbClr val="0070C0"/>
                </a:solidFill>
              </a:rPr>
              <a:t>(S,T) </a:t>
            </a:r>
            <a:r>
              <a:rPr lang="en-US" dirty="0" smtClean="0"/>
              <a:t>be any cut. If </a:t>
            </a:r>
            <a:r>
              <a:rPr lang="en-US" b="1" dirty="0" smtClean="0">
                <a:solidFill>
                  <a:srgbClr val="0070C0"/>
                </a:solidFill>
              </a:rPr>
              <a:t>v(f)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= cap(S,T)</a:t>
            </a:r>
            <a:r>
              <a:rPr lang="en-US" dirty="0" smtClean="0"/>
              <a:t> then </a:t>
            </a:r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is a max flow and </a:t>
            </a:r>
            <a:r>
              <a:rPr lang="en-US" b="1" dirty="0" smtClean="0">
                <a:solidFill>
                  <a:srgbClr val="0070C0"/>
                </a:solidFill>
              </a:rPr>
              <a:t>(S,T) </a:t>
            </a:r>
            <a:r>
              <a:rPr lang="en-US" dirty="0" smtClean="0"/>
              <a:t>is a min cut.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min-cut max-flow  problems can be solved optimally in polynomial time!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Connected, undirected graph </a:t>
            </a:r>
            <a:r>
              <a:rPr lang="en-US" b="1" dirty="0" smtClean="0">
                <a:solidFill>
                  <a:srgbClr val="0070C0"/>
                </a:solidFill>
              </a:rPr>
              <a:t>G=(V,E)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Assignment of weights to edges: </a:t>
            </a:r>
            <a:r>
              <a:rPr lang="en-US" b="1" dirty="0" smtClean="0">
                <a:solidFill>
                  <a:srgbClr val="0070C0"/>
                </a:solidFill>
              </a:rPr>
              <a:t>w: E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R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+</a:t>
            </a:r>
          </a:p>
          <a:p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Cut: </a:t>
            </a:r>
            <a:r>
              <a:rPr lang="en-US" dirty="0" smtClean="0">
                <a:sym typeface="Wingdings" pitchFamily="2" charset="2"/>
              </a:rPr>
              <a:t>Partition of V into two sets: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V’, V-V’</a:t>
            </a:r>
            <a:r>
              <a:rPr lang="en-US" dirty="0" smtClean="0">
                <a:sym typeface="Wingdings" pitchFamily="2" charset="2"/>
              </a:rPr>
              <a:t>. The set of edges with one end point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and the other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V’</a:t>
            </a:r>
            <a:r>
              <a:rPr lang="en-US" dirty="0" smtClean="0">
                <a:sym typeface="Wingdings" pitchFamily="2" charset="2"/>
              </a:rPr>
              <a:t> define the cut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removal of the cut disconnects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G</a:t>
            </a:r>
          </a:p>
          <a:p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Cost of a cut: </a:t>
            </a:r>
            <a:r>
              <a:rPr lang="en-US" dirty="0" smtClean="0">
                <a:sym typeface="Wingdings" pitchFamily="2" charset="2"/>
              </a:rPr>
              <a:t>sum of the weights of the edges that have one of their end point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V’ </a:t>
            </a:r>
            <a:r>
              <a:rPr lang="en-US" dirty="0" smtClean="0">
                <a:sym typeface="Wingdings" pitchFamily="2" charset="2"/>
              </a:rPr>
              <a:t>and the other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V-V’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cut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solve the min-cut problem using an algorithm for s-t cut?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min-cut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Repeat :</a:t>
            </a:r>
            <a:r>
              <a:rPr lang="en-US" dirty="0" smtClean="0"/>
              <a:t> pick an edge uniformly at random and merge the two vertices at its end-points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as a result there are several edges between some pairs of (newly-formed) vertices retain them all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Edges between vertices that are merged are removed (</a:t>
            </a:r>
            <a:r>
              <a:rPr lang="en-US" b="1" i="1" dirty="0" smtClean="0">
                <a:solidFill>
                  <a:srgbClr val="FF0000"/>
                </a:solidFill>
              </a:rPr>
              <a:t>no self-loops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Until</a:t>
            </a:r>
            <a:r>
              <a:rPr lang="en-US" dirty="0" smtClean="0"/>
              <a:t> only </a:t>
            </a:r>
            <a:r>
              <a:rPr lang="en-US" b="1" i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vertices remain</a:t>
            </a:r>
          </a:p>
          <a:p>
            <a:endParaRPr lang="en-US" dirty="0" smtClean="0"/>
          </a:p>
          <a:p>
            <a:r>
              <a:rPr lang="en-US" dirty="0" smtClean="0"/>
              <a:t>The set of edges between these two vertices is a cut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and is output as a candidate min-cut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b="1" dirty="0" smtClean="0">
                <a:solidFill>
                  <a:srgbClr val="FF0000"/>
                </a:solidFill>
              </a:rPr>
              <a:t>contraction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>
            <a:stCxn id="6" idx="6"/>
            <a:endCxn id="8" idx="2"/>
          </p:cNvCxnSpPr>
          <p:nvPr/>
        </p:nvCxnSpPr>
        <p:spPr>
          <a:xfrm flipV="1">
            <a:off x="2133600" y="40386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838200" y="1905000"/>
            <a:ext cx="2590800" cy="2895600"/>
            <a:chOff x="838200" y="1905000"/>
            <a:chExt cx="2590800" cy="2895600"/>
          </a:xfrm>
        </p:grpSpPr>
        <p:sp>
          <p:nvSpPr>
            <p:cNvPr id="4" name="Oval 3"/>
            <p:cNvSpPr/>
            <p:nvPr/>
          </p:nvSpPr>
          <p:spPr>
            <a:xfrm>
              <a:off x="1219200" y="21336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38200" y="34290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05000" y="44958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14600" y="19050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38862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5"/>
              <a:endCxn id="6" idx="1"/>
            </p:cNvCxnSpPr>
            <p:nvPr/>
          </p:nvCxnSpPr>
          <p:spPr>
            <a:xfrm rot="16200000" flipH="1">
              <a:off x="1060263" y="3662222"/>
              <a:ext cx="851274" cy="9051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7"/>
              <a:endCxn id="7" idx="3"/>
            </p:cNvCxnSpPr>
            <p:nvPr/>
          </p:nvCxnSpPr>
          <p:spPr>
            <a:xfrm rot="5400000" flipH="1" flipV="1">
              <a:off x="1136463" y="3128822"/>
              <a:ext cx="2375274" cy="447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0"/>
              <a:endCxn id="7" idx="5"/>
            </p:cNvCxnSpPr>
            <p:nvPr/>
          </p:nvCxnSpPr>
          <p:spPr>
            <a:xfrm rot="16200000" flipV="1">
              <a:off x="2151693" y="2723193"/>
              <a:ext cx="1721037" cy="604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2"/>
              <a:endCxn id="4" idx="7"/>
            </p:cNvCxnSpPr>
            <p:nvPr/>
          </p:nvCxnSpPr>
          <p:spPr>
            <a:xfrm rot="10800000" flipV="1">
              <a:off x="1414322" y="2057399"/>
              <a:ext cx="1100278" cy="120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4" idx="3"/>
              <a:endCxn id="5" idx="0"/>
            </p:cNvCxnSpPr>
            <p:nvPr/>
          </p:nvCxnSpPr>
          <p:spPr>
            <a:xfrm rot="5400000">
              <a:off x="584971" y="2761292"/>
              <a:ext cx="1035237" cy="3001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981200" y="3276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en-US" sz="2400" dirty="0"/>
            </a:p>
          </p:txBody>
        </p:sp>
      </p:grpSp>
      <p:sp>
        <p:nvSpPr>
          <p:cNvPr id="27" name="Oval 26"/>
          <p:cNvSpPr/>
          <p:nvPr/>
        </p:nvSpPr>
        <p:spPr>
          <a:xfrm>
            <a:off x="5791200" y="21336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10200" y="34290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77000" y="4495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772400" y="38862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8" idx="5"/>
            <a:endCxn id="29" idx="1"/>
          </p:cNvCxnSpPr>
          <p:nvPr/>
        </p:nvCxnSpPr>
        <p:spPr>
          <a:xfrm rot="16200000" flipH="1">
            <a:off x="5632263" y="3662222"/>
            <a:ext cx="851274" cy="905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  <a:endCxn id="27" idx="5"/>
          </p:cNvCxnSpPr>
          <p:nvPr/>
        </p:nvCxnSpPr>
        <p:spPr>
          <a:xfrm rot="16200000" flipV="1">
            <a:off x="5237793" y="3142293"/>
            <a:ext cx="2102037" cy="6049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3"/>
            <a:endCxn id="28" idx="0"/>
          </p:cNvCxnSpPr>
          <p:nvPr/>
        </p:nvCxnSpPr>
        <p:spPr>
          <a:xfrm rot="5400000">
            <a:off x="5156971" y="2761292"/>
            <a:ext cx="1035237" cy="300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781800" y="40386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V="1">
            <a:off x="6629400" y="4008118"/>
            <a:ext cx="1295400" cy="868681"/>
          </a:xfrm>
          <a:prstGeom prst="arc">
            <a:avLst>
              <a:gd name="adj1" fmla="val 12375050"/>
              <a:gd name="adj2" fmla="val 15384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cut in the graph at any intermediate stage is a cut in the original graph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the min-cut of size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 has at least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kn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/2</a:t>
            </a:r>
            <a:r>
              <a:rPr lang="en-US" dirty="0" smtClean="0">
                <a:sym typeface="Wingdings" pitchFamily="2" charset="2"/>
              </a:rPr>
              <a:t> edges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Why?</a:t>
            </a:r>
            <a:endParaRPr lang="en-US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E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:  the event of not picking an edge of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at the </a:t>
            </a: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step for </a:t>
            </a:r>
            <a:r>
              <a:rPr lang="en-US" b="1" dirty="0" smtClean="0">
                <a:solidFill>
                  <a:srgbClr val="0070C0"/>
                </a:solidFill>
              </a:rPr>
              <a:t>1≤i ≤n-2</a:t>
            </a:r>
          </a:p>
          <a:p>
            <a:r>
              <a:rPr lang="en-US" b="1" i="1" dirty="0" smtClean="0"/>
              <a:t>Step 1: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smtClean="0"/>
              <a:t>Probability that the edge randomly chosen is in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at most </a:t>
            </a:r>
            <a:r>
              <a:rPr lang="en-US" b="1" dirty="0" smtClean="0">
                <a:solidFill>
                  <a:srgbClr val="0070C0"/>
                </a:solidFill>
              </a:rPr>
              <a:t>2k/(</a:t>
            </a:r>
            <a:r>
              <a:rPr lang="en-US" b="1" dirty="0" err="1" smtClean="0">
                <a:solidFill>
                  <a:srgbClr val="0070C0"/>
                </a:solidFill>
              </a:rPr>
              <a:t>kn</a:t>
            </a:r>
            <a:r>
              <a:rPr lang="en-US" b="1" dirty="0" smtClean="0">
                <a:solidFill>
                  <a:srgbClr val="0070C0"/>
                </a:solidFill>
              </a:rPr>
              <a:t>)=2/n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Pr(E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≥ 1-2/n</a:t>
            </a:r>
          </a:p>
          <a:p>
            <a:r>
              <a:rPr lang="en-US" b="1" i="1" dirty="0" smtClean="0">
                <a:sym typeface="Wingdings" pitchFamily="2" charset="2"/>
              </a:rPr>
              <a:t>Step 2: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occurs, then there are at least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n(n-1)/2 </a:t>
            </a:r>
            <a:r>
              <a:rPr lang="en-US" dirty="0" smtClean="0">
                <a:sym typeface="Wingdings" pitchFamily="2" charset="2"/>
              </a:rPr>
              <a:t>edges remaining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probability of picking one from C is at most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2/(n-1)  Pr(E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|E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= 1 – 2/(n-1)</a:t>
            </a:r>
          </a:p>
          <a:p>
            <a:r>
              <a:rPr lang="en-US" b="1" i="1" dirty="0" smtClean="0">
                <a:sym typeface="Wingdings" pitchFamily="2" charset="2"/>
              </a:rPr>
              <a:t>Step </a:t>
            </a:r>
            <a:r>
              <a:rPr lang="en-US" b="1" i="1" dirty="0" err="1" smtClean="0">
                <a:sym typeface="Wingdings" pitchFamily="2" charset="2"/>
              </a:rPr>
              <a:t>i</a:t>
            </a:r>
            <a:r>
              <a:rPr lang="en-US" b="1" i="1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Number of remaining vertices: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n-i+1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Number of remaining edges: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k(n-i+1)/2</a:t>
            </a:r>
            <a:r>
              <a:rPr lang="en-US" dirty="0" smtClean="0">
                <a:sym typeface="Wingdings" pitchFamily="2" charset="2"/>
              </a:rPr>
              <a:t> (since we never picked an edge from the cut)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Pr(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Ei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|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Π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j=1…i-1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j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≥ 1 – 2/(n-i+1)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Probability that no edge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C </a:t>
            </a:r>
            <a:r>
              <a:rPr lang="en-US" dirty="0" smtClean="0">
                <a:sym typeface="Wingdings" pitchFamily="2" charset="2"/>
              </a:rPr>
              <a:t>is ever picked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: Pr(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Π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=1…n-2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≥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Π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=1…n-2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(1-2/(n-i+1))=2/(n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-n)</a:t>
            </a:r>
          </a:p>
          <a:p>
            <a:r>
              <a:rPr lang="en-US" dirty="0" smtClean="0">
                <a:sym typeface="Wingdings" pitchFamily="2" charset="2"/>
              </a:rPr>
              <a:t>The probability of discovering a particular min-cut is larger than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2/n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</a:p>
          <a:p>
            <a:r>
              <a:rPr lang="en-US" dirty="0" smtClean="0">
                <a:sym typeface="Wingdings" pitchFamily="2" charset="2"/>
              </a:rPr>
              <a:t>Repeat the above algorithm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/2 </a:t>
            </a:r>
            <a:r>
              <a:rPr lang="en-US" dirty="0" smtClean="0">
                <a:sym typeface="Wingdings" pitchFamily="2" charset="2"/>
              </a:rPr>
              <a:t>times. The probability that a min-cut is not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found </a:t>
            </a:r>
            <a:r>
              <a:rPr lang="en-US" dirty="0" smtClean="0">
                <a:sym typeface="Wingdings" pitchFamily="2" charset="2"/>
              </a:rPr>
              <a:t>is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(1-2/n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n^2/2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&lt; 1/e</a:t>
            </a:r>
            <a:endParaRPr lang="en-US" b="1" baseline="30000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/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Multiway</a:t>
            </a:r>
            <a:r>
              <a:rPr lang="en-US" dirty="0" smtClean="0"/>
              <a:t> cut (analogue of s-t cut)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Given a set of terminals </a:t>
            </a:r>
            <a:r>
              <a:rPr lang="en-US" b="1" dirty="0" smtClean="0">
                <a:solidFill>
                  <a:srgbClr val="0070C0"/>
                </a:solidFill>
              </a:rPr>
              <a:t>S = {s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,…,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b="1" dirty="0" smtClean="0">
                <a:solidFill>
                  <a:srgbClr val="0070C0"/>
                </a:solidFill>
              </a:rPr>
              <a:t>} </a:t>
            </a:r>
            <a:r>
              <a:rPr lang="en-US" dirty="0" smtClean="0"/>
              <a:t>subset of </a:t>
            </a:r>
            <a:r>
              <a:rPr lang="en-US" b="1" dirty="0" smtClean="0">
                <a:solidFill>
                  <a:srgbClr val="0070C0"/>
                </a:solidFill>
              </a:rPr>
              <a:t>V,</a:t>
            </a:r>
            <a:r>
              <a:rPr lang="en-US" dirty="0" smtClean="0"/>
              <a:t> a </a:t>
            </a:r>
            <a:r>
              <a:rPr lang="en-US" dirty="0" err="1" smtClean="0"/>
              <a:t>multiway</a:t>
            </a:r>
            <a:r>
              <a:rPr lang="en-US" dirty="0" smtClean="0"/>
              <a:t> cut is a set of edges whose removal disconnects the terminals from each other. The </a:t>
            </a:r>
            <a:r>
              <a:rPr lang="en-US" dirty="0" err="1" smtClean="0"/>
              <a:t>multiway</a:t>
            </a:r>
            <a:r>
              <a:rPr lang="en-US" dirty="0" smtClean="0"/>
              <a:t> cut problem asks for the minimum weight such set.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multiway</a:t>
            </a:r>
            <a:r>
              <a:rPr lang="en-US" dirty="0" smtClean="0"/>
              <a:t> cut problem is NP-hard (for k&gt;2)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</a:t>
            </a:r>
            <a:r>
              <a:rPr lang="en-US" dirty="0" err="1" smtClean="0"/>
              <a:t>multiway</a:t>
            </a:r>
            <a:r>
              <a:rPr lang="en-US" dirty="0" smtClean="0"/>
              <a:t>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each </a:t>
            </a: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=1,…,k, </a:t>
            </a:r>
            <a:r>
              <a:rPr lang="en-US" dirty="0" smtClean="0"/>
              <a:t>compute the minimum weight </a:t>
            </a:r>
            <a:r>
              <a:rPr lang="en-US" b="1" dirty="0" smtClean="0">
                <a:solidFill>
                  <a:srgbClr val="FF0000"/>
                </a:solidFill>
              </a:rPr>
              <a:t>isolating cut </a:t>
            </a:r>
            <a:r>
              <a:rPr lang="en-US" dirty="0" smtClean="0"/>
              <a:t>for 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, say 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Discard the heaviest of these cuts and output the union of the rest, say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Isolating cut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:  </a:t>
            </a:r>
            <a:r>
              <a:rPr lang="en-US" dirty="0" smtClean="0"/>
              <a:t>The set of edges whose removal disconnects 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from the rest of the terminals</a:t>
            </a:r>
          </a:p>
          <a:p>
            <a:endParaRPr lang="en-US" baseline="-25000" dirty="0" smtClean="0"/>
          </a:p>
          <a:p>
            <a:r>
              <a:rPr lang="en-US" dirty="0" smtClean="0"/>
              <a:t>How can we find a minimum-weight isolating cut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we do it with a single s-t cut computation?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graph clustering is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matrices are graphs </a:t>
            </a:r>
            <a:r>
              <a:rPr lang="en-US" dirty="0" smtClean="0">
                <a:sym typeface="Wingdings" pitchFamily="2" charset="2"/>
              </a:rPr>
              <a:t> as useful as any other clustering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Identification of communities in social networks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Webpage clustering for better data management of web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algorithm achieves an approximation guarantee of </a:t>
            </a:r>
            <a:r>
              <a:rPr lang="en-US" b="1" dirty="0" smtClean="0">
                <a:solidFill>
                  <a:srgbClr val="0070C0"/>
                </a:solidFill>
              </a:rPr>
              <a:t>2-2/k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Proof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k-cut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set of edges whose removal leaves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connected components is called a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-cut. The minimum k-cut problem asks for a </a:t>
            </a:r>
            <a:r>
              <a:rPr lang="en-US" b="1" dirty="0" smtClean="0">
                <a:solidFill>
                  <a:srgbClr val="FF0000"/>
                </a:solidFill>
              </a:rPr>
              <a:t>minimum-weight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-cut</a:t>
            </a:r>
          </a:p>
          <a:p>
            <a:endParaRPr lang="en-US" dirty="0" smtClean="0"/>
          </a:p>
          <a:p>
            <a:r>
              <a:rPr lang="en-US" dirty="0" smtClean="0"/>
              <a:t>Recursively compute cuts in G (and the resulting connected components) until there are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components left</a:t>
            </a:r>
          </a:p>
          <a:p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b="1" dirty="0" smtClean="0">
                <a:solidFill>
                  <a:srgbClr val="0070C0"/>
                </a:solidFill>
              </a:rPr>
              <a:t>(2-2/k)</a:t>
            </a:r>
            <a:r>
              <a:rPr lang="en-US" dirty="0" smtClean="0"/>
              <a:t>-approximation algorithm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k-cut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</a:t>
            </a:r>
            <a:r>
              <a:rPr lang="en-US" i="1" dirty="0" err="1" smtClean="0">
                <a:solidFill>
                  <a:srgbClr val="FF0000"/>
                </a:solidFill>
              </a:rPr>
              <a:t>Gomory-Hu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tree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Output the union of the </a:t>
            </a:r>
            <a:r>
              <a:rPr lang="en-US" i="1" dirty="0" smtClean="0">
                <a:solidFill>
                  <a:srgbClr val="FF0000"/>
                </a:solidFill>
              </a:rPr>
              <a:t>lightest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k-1 </a:t>
            </a:r>
            <a:r>
              <a:rPr lang="en-US" dirty="0" smtClean="0"/>
              <a:t>cuts of the</a:t>
            </a:r>
            <a:r>
              <a:rPr lang="en-US" b="1" dirty="0" smtClean="0">
                <a:solidFill>
                  <a:srgbClr val="0070C0"/>
                </a:solidFill>
              </a:rPr>
              <a:t> n-1 </a:t>
            </a:r>
            <a:r>
              <a:rPr lang="en-US" dirty="0" smtClean="0"/>
              <a:t>cuts associated with edges of </a:t>
            </a:r>
            <a:r>
              <a:rPr lang="en-US" b="1" dirty="0" smtClean="0">
                <a:solidFill>
                  <a:srgbClr val="0070C0"/>
                </a:solidFill>
              </a:rPr>
              <a:t>T </a:t>
            </a:r>
            <a:r>
              <a:rPr lang="en-US" dirty="0" smtClean="0"/>
              <a:t>in</a:t>
            </a:r>
            <a:r>
              <a:rPr lang="en-US" b="1" dirty="0" smtClean="0">
                <a:solidFill>
                  <a:srgbClr val="0070C0"/>
                </a:solidFill>
              </a:rPr>
              <a:t> G; </a:t>
            </a:r>
            <a:r>
              <a:rPr lang="en-US" dirty="0" smtClean="0"/>
              <a:t>let</a:t>
            </a:r>
            <a:r>
              <a:rPr lang="en-US" b="1" dirty="0" smtClean="0">
                <a:solidFill>
                  <a:srgbClr val="0070C0"/>
                </a:solidFill>
              </a:rPr>
              <a:t> C </a:t>
            </a:r>
            <a:r>
              <a:rPr lang="en-US" dirty="0" smtClean="0"/>
              <a:t>be this union</a:t>
            </a:r>
          </a:p>
          <a:p>
            <a:endParaRPr lang="en-US" dirty="0" smtClean="0"/>
          </a:p>
          <a:p>
            <a:r>
              <a:rPr lang="en-US" dirty="0" smtClean="0"/>
              <a:t>The above algorithm is a </a:t>
            </a:r>
            <a:r>
              <a:rPr lang="en-US" b="1" dirty="0" smtClean="0">
                <a:solidFill>
                  <a:srgbClr val="0070C0"/>
                </a:solidFill>
              </a:rPr>
              <a:t>(2-2/k)</a:t>
            </a:r>
            <a:r>
              <a:rPr lang="en-US" dirty="0" smtClean="0"/>
              <a:t>-approximation algorithm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Gomory-Hu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is a tree with vertex set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The edges of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need not be in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be an edge in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; its removal from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creates two connected components with vertex sets </a:t>
            </a:r>
            <a:r>
              <a:rPr lang="en-US" b="1" dirty="0" smtClean="0">
                <a:solidFill>
                  <a:srgbClr val="0070C0"/>
                </a:solidFill>
              </a:rPr>
              <a:t>(S,S’)</a:t>
            </a:r>
          </a:p>
          <a:p>
            <a:endParaRPr lang="en-US" dirty="0" smtClean="0"/>
          </a:p>
          <a:p>
            <a:r>
              <a:rPr lang="en-US" dirty="0" smtClean="0"/>
              <a:t>The cut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defined by partition </a:t>
            </a:r>
            <a:r>
              <a:rPr lang="en-US" b="1" dirty="0" smtClean="0">
                <a:solidFill>
                  <a:srgbClr val="0070C0"/>
                </a:solidFill>
              </a:rPr>
              <a:t>(S,S’) </a:t>
            </a:r>
            <a:r>
              <a:rPr lang="en-US" dirty="0" smtClean="0"/>
              <a:t>is the </a:t>
            </a:r>
            <a:r>
              <a:rPr lang="en-US" i="1" dirty="0" smtClean="0">
                <a:solidFill>
                  <a:srgbClr val="FF0000"/>
                </a:solidFill>
              </a:rPr>
              <a:t>cut associated with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Gomory-Hu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is said to be the </a:t>
            </a:r>
            <a:r>
              <a:rPr lang="en-US" dirty="0" err="1" smtClean="0"/>
              <a:t>Gomory-Hu</a:t>
            </a:r>
            <a:r>
              <a:rPr lang="en-US" dirty="0" smtClean="0"/>
              <a:t> tree for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if</a:t>
            </a:r>
          </a:p>
          <a:p>
            <a:pPr lvl="1"/>
            <a:r>
              <a:rPr lang="en-US" dirty="0" smtClean="0"/>
              <a:t>For each pair of vertices </a:t>
            </a:r>
            <a:r>
              <a:rPr lang="en-US" b="1" dirty="0" err="1" smtClean="0">
                <a:solidFill>
                  <a:srgbClr val="0070C0"/>
                </a:solidFill>
              </a:rPr>
              <a:t>u,v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, the weight of a minimum </a:t>
            </a:r>
            <a:r>
              <a:rPr lang="en-US" b="1" dirty="0" smtClean="0">
                <a:solidFill>
                  <a:srgbClr val="0070C0"/>
                </a:solidFill>
              </a:rPr>
              <a:t>u-v</a:t>
            </a:r>
            <a:r>
              <a:rPr lang="en-US" dirty="0" smtClean="0"/>
              <a:t> cut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is the same as that in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</a:p>
          <a:p>
            <a:pPr lvl="1"/>
            <a:r>
              <a:rPr lang="en-US" dirty="0" smtClean="0"/>
              <a:t>For each edge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w’(e) </a:t>
            </a:r>
            <a:r>
              <a:rPr lang="en-US" dirty="0" smtClean="0"/>
              <a:t>is the weight of the cut associated with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Min-cuts again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does it mean that a set of nodes are well or sparsely interconnected?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9900"/>
                </a:solidFill>
              </a:rPr>
              <a:t>min-cut</a:t>
            </a:r>
            <a:r>
              <a:rPr lang="en-US" sz="2400" dirty="0"/>
              <a:t>: the min number of edges such that when removed cause the graph to become disconnected</a:t>
            </a:r>
          </a:p>
          <a:p>
            <a:pPr lvl="1"/>
            <a:r>
              <a:rPr lang="en-US" sz="2000" dirty="0"/>
              <a:t>small min-cut implies sparse connectivity</a:t>
            </a:r>
          </a:p>
          <a:p>
            <a:pPr lvl="1"/>
            <a:r>
              <a:rPr lang="en-US" sz="2000" dirty="0"/>
              <a:t> </a:t>
            </a:r>
          </a:p>
        </p:txBody>
      </p:sp>
      <p:sp>
        <p:nvSpPr>
          <p:cNvPr id="319492" name="Oval 4"/>
          <p:cNvSpPr>
            <a:spLocks noChangeArrowheads="1"/>
          </p:cNvSpPr>
          <p:nvPr/>
        </p:nvSpPr>
        <p:spPr bwMode="auto">
          <a:xfrm>
            <a:off x="1143000" y="4751388"/>
            <a:ext cx="1485900" cy="18462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3" name="Oval 5"/>
          <p:cNvSpPr>
            <a:spLocks noChangeArrowheads="1"/>
          </p:cNvSpPr>
          <p:nvPr/>
        </p:nvSpPr>
        <p:spPr bwMode="auto">
          <a:xfrm>
            <a:off x="2992438" y="4743450"/>
            <a:ext cx="1485900" cy="1846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494" name="Line 6"/>
          <p:cNvSpPr>
            <a:spLocks noChangeShapeType="1"/>
          </p:cNvSpPr>
          <p:nvPr/>
        </p:nvSpPr>
        <p:spPr bwMode="auto">
          <a:xfrm>
            <a:off x="2593975" y="5446713"/>
            <a:ext cx="43973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495" name="Line 7"/>
          <p:cNvSpPr>
            <a:spLocks noChangeShapeType="1"/>
          </p:cNvSpPr>
          <p:nvPr/>
        </p:nvSpPr>
        <p:spPr bwMode="auto">
          <a:xfrm>
            <a:off x="2524125" y="6132513"/>
            <a:ext cx="5619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>
            <a:off x="2619375" y="576262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497" name="Line 9"/>
          <p:cNvSpPr>
            <a:spLocks noChangeShapeType="1"/>
          </p:cNvSpPr>
          <p:nvPr/>
        </p:nvSpPr>
        <p:spPr bwMode="auto">
          <a:xfrm flipV="1">
            <a:off x="2541588" y="5192713"/>
            <a:ext cx="5540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950913" y="625157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U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4356100" y="63087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V-U</a:t>
            </a:r>
          </a:p>
        </p:txBody>
      </p:sp>
      <p:graphicFrame>
        <p:nvGraphicFramePr>
          <p:cNvPr id="319500" name="Object 12"/>
          <p:cNvGraphicFramePr>
            <a:graphicFrameLocks noChangeAspect="1"/>
          </p:cNvGraphicFramePr>
          <p:nvPr/>
        </p:nvGraphicFramePr>
        <p:xfrm>
          <a:off x="1292225" y="4076700"/>
          <a:ext cx="3135313" cy="601663"/>
        </p:xfrm>
        <a:graphic>
          <a:graphicData uri="http://schemas.openxmlformats.org/presentationml/2006/ole">
            <p:oleObj spid="_x0000_s237570" name="Equation" r:id="rId3" imgW="185400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connectivity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What does it mean that a set of nodes are well interconnected?</a:t>
            </a:r>
          </a:p>
          <a:p>
            <a:endParaRPr lang="en-US" sz="2400"/>
          </a:p>
          <a:p>
            <a:r>
              <a:rPr lang="en-US" sz="2400">
                <a:solidFill>
                  <a:srgbClr val="FF9900"/>
                </a:solidFill>
              </a:rPr>
              <a:t>min-cut</a:t>
            </a:r>
            <a:r>
              <a:rPr lang="en-US" sz="2400"/>
              <a:t>: the min number of edges such that when removed cause the graph to become disconnected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not always a good idea!</a:t>
            </a:r>
          </a:p>
        </p:txBody>
      </p:sp>
      <p:sp>
        <p:nvSpPr>
          <p:cNvPr id="320516" name="Oval 4"/>
          <p:cNvSpPr>
            <a:spLocks noChangeArrowheads="1"/>
          </p:cNvSpPr>
          <p:nvPr/>
        </p:nvSpPr>
        <p:spPr bwMode="auto">
          <a:xfrm>
            <a:off x="1143000" y="4751388"/>
            <a:ext cx="1485900" cy="18462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17" name="Oval 5"/>
          <p:cNvSpPr>
            <a:spLocks noChangeArrowheads="1"/>
          </p:cNvSpPr>
          <p:nvPr/>
        </p:nvSpPr>
        <p:spPr bwMode="auto">
          <a:xfrm>
            <a:off x="2992438" y="4743450"/>
            <a:ext cx="1485900" cy="1846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2593975" y="5446713"/>
            <a:ext cx="43973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2524125" y="6132513"/>
            <a:ext cx="5619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2619375" y="576262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 flipV="1">
            <a:off x="2541588" y="5192713"/>
            <a:ext cx="5540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2" name="Oval 10"/>
          <p:cNvSpPr>
            <a:spLocks noChangeArrowheads="1"/>
          </p:cNvSpPr>
          <p:nvPr/>
        </p:nvSpPr>
        <p:spPr bwMode="auto">
          <a:xfrm>
            <a:off x="5478463" y="3957638"/>
            <a:ext cx="2435225" cy="25923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23" name="Oval 11"/>
          <p:cNvSpPr>
            <a:spLocks noChangeArrowheads="1"/>
          </p:cNvSpPr>
          <p:nvPr/>
        </p:nvSpPr>
        <p:spPr bwMode="auto">
          <a:xfrm>
            <a:off x="8413750" y="5091113"/>
            <a:ext cx="193675" cy="1936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7842250" y="4835525"/>
            <a:ext cx="571500" cy="298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 flipV="1">
            <a:off x="7842250" y="5257800"/>
            <a:ext cx="615950" cy="447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26" name="Text Box 14"/>
          <p:cNvSpPr txBox="1">
            <a:spLocks noChangeArrowheads="1"/>
          </p:cNvSpPr>
          <p:nvPr/>
        </p:nvSpPr>
        <p:spPr bwMode="auto">
          <a:xfrm>
            <a:off x="950913" y="625157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U</a:t>
            </a:r>
          </a:p>
        </p:txBody>
      </p:sp>
      <p:sp>
        <p:nvSpPr>
          <p:cNvPr id="320527" name="Text Box 15"/>
          <p:cNvSpPr txBox="1">
            <a:spLocks noChangeArrowheads="1"/>
          </p:cNvSpPr>
          <p:nvPr/>
        </p:nvSpPr>
        <p:spPr bwMode="auto">
          <a:xfrm>
            <a:off x="5364163" y="6237288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U</a:t>
            </a:r>
          </a:p>
        </p:txBody>
      </p:sp>
      <p:sp>
        <p:nvSpPr>
          <p:cNvPr id="320528" name="Text Box 16"/>
          <p:cNvSpPr txBox="1">
            <a:spLocks noChangeArrowheads="1"/>
          </p:cNvSpPr>
          <p:nvPr/>
        </p:nvSpPr>
        <p:spPr bwMode="auto">
          <a:xfrm>
            <a:off x="4356100" y="63087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V-U</a:t>
            </a:r>
          </a:p>
        </p:txBody>
      </p:sp>
      <p:sp>
        <p:nvSpPr>
          <p:cNvPr id="320529" name="Text Box 17"/>
          <p:cNvSpPr txBox="1">
            <a:spLocks noChangeArrowheads="1"/>
          </p:cNvSpPr>
          <p:nvPr/>
        </p:nvSpPr>
        <p:spPr bwMode="auto">
          <a:xfrm>
            <a:off x="8172450" y="6237288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V-U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expansion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Normalize the cut by the size of the smallest component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9900"/>
                </a:solidFill>
              </a:rPr>
              <a:t>Cut ratio</a:t>
            </a:r>
            <a:r>
              <a:rPr lang="en-US" sz="2800"/>
              <a:t>: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9900"/>
                </a:solidFill>
              </a:rPr>
              <a:t>Graph expansion</a:t>
            </a:r>
            <a:r>
              <a:rPr lang="en-US" sz="2800"/>
              <a:t>: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We will now see how the graph expansion relates to the eigenvalue of the adjacency matrix </a:t>
            </a:r>
            <a:r>
              <a:rPr lang="en-US" sz="2800">
                <a:solidFill>
                  <a:schemeClr val="hlink"/>
                </a:solidFill>
              </a:rPr>
              <a:t>A</a:t>
            </a:r>
          </a:p>
        </p:txBody>
      </p:sp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2555875" y="4005263"/>
          <a:ext cx="3152775" cy="849312"/>
        </p:xfrm>
        <a:graphic>
          <a:graphicData uri="http://schemas.openxmlformats.org/presentationml/2006/ole">
            <p:oleObj spid="_x0000_s238594" name="Equation" r:id="rId3" imgW="1650960" imgH="444240" progId="Equation.3">
              <p:embed/>
            </p:oleObj>
          </a:graphicData>
        </a:graphic>
      </p:graphicFrame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3013075" y="2651125"/>
          <a:ext cx="2279650" cy="849313"/>
        </p:xfrm>
        <a:graphic>
          <a:graphicData uri="http://schemas.openxmlformats.org/presentationml/2006/ole">
            <p:oleObj spid="_x0000_s238595" name="Equation" r:id="rId4" imgW="1193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analysis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Laplacian matrix </a:t>
            </a:r>
            <a:r>
              <a:rPr lang="en-US">
                <a:solidFill>
                  <a:schemeClr val="hlink"/>
                </a:solidFill>
              </a:rPr>
              <a:t>L = D – A</a:t>
            </a:r>
            <a:r>
              <a:rPr lang="en-US"/>
              <a:t> where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A</a:t>
            </a:r>
            <a:r>
              <a:rPr lang="en-US"/>
              <a:t> = the adjacency matrix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D = diag(d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,d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,…,d</a:t>
            </a:r>
            <a:r>
              <a:rPr lang="en-US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pPr lvl="2"/>
            <a:r>
              <a:rPr lang="en-US">
                <a:solidFill>
                  <a:schemeClr val="hlink"/>
                </a:solidFill>
              </a:rPr>
              <a:t>d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/>
              <a:t> = degree of node </a:t>
            </a:r>
            <a:r>
              <a:rPr lang="en-US">
                <a:solidFill>
                  <a:schemeClr val="hlink"/>
                </a:solidFill>
              </a:rPr>
              <a:t>i</a:t>
            </a:r>
          </a:p>
          <a:p>
            <a:endParaRPr lang="en-US"/>
          </a:p>
          <a:p>
            <a:r>
              <a:rPr lang="en-US"/>
              <a:t>Therefore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L(i,i) = d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endParaRPr lang="en-US">
              <a:solidFill>
                <a:schemeClr val="hlink"/>
              </a:solidFill>
            </a:endParaRPr>
          </a:p>
          <a:p>
            <a:pPr lvl="1"/>
            <a:r>
              <a:rPr lang="en-US">
                <a:solidFill>
                  <a:schemeClr val="hlink"/>
                </a:solidFill>
              </a:rPr>
              <a:t>L(i,j) = -1</a:t>
            </a:r>
            <a:r>
              <a:rPr lang="en-US"/>
              <a:t>, if there is an edge </a:t>
            </a:r>
            <a:r>
              <a:rPr lang="en-US">
                <a:solidFill>
                  <a:schemeClr val="hlink"/>
                </a:solidFill>
              </a:rPr>
              <a:t>(i,j)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Laplacian Matrix properties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matrix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dirty="0"/>
              <a:t> is </a:t>
            </a:r>
            <a:r>
              <a:rPr lang="en-US" dirty="0">
                <a:solidFill>
                  <a:srgbClr val="FF9900"/>
                </a:solidFill>
              </a:rPr>
              <a:t>symmetric</a:t>
            </a:r>
            <a:r>
              <a:rPr lang="en-US" dirty="0"/>
              <a:t> and </a:t>
            </a:r>
            <a:r>
              <a:rPr lang="en-US" dirty="0">
                <a:solidFill>
                  <a:srgbClr val="FF9900"/>
                </a:solidFill>
              </a:rPr>
              <a:t>positive semi-definite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eigenvalues</a:t>
            </a:r>
            <a:r>
              <a:rPr lang="en-US" dirty="0"/>
              <a:t> of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dirty="0"/>
              <a:t> are positive</a:t>
            </a:r>
          </a:p>
          <a:p>
            <a:pPr lvl="1"/>
            <a:endParaRPr lang="en-US" dirty="0"/>
          </a:p>
          <a:p>
            <a:r>
              <a:rPr lang="en-US" dirty="0"/>
              <a:t>The matrix L has 0 as an </a:t>
            </a:r>
            <a:r>
              <a:rPr lang="en-US" dirty="0" err="1"/>
              <a:t>eigenvalue</a:t>
            </a:r>
            <a:r>
              <a:rPr lang="en-US" dirty="0"/>
              <a:t>, and corresponding eigenvector </a:t>
            </a:r>
            <a:r>
              <a:rPr lang="en-US" dirty="0">
                <a:solidFill>
                  <a:schemeClr val="hlink"/>
                </a:solidFill>
              </a:rPr>
              <a:t>w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 = (1,1,…,1)</a:t>
            </a:r>
          </a:p>
          <a:p>
            <a:pPr lvl="1"/>
            <a:r>
              <a:rPr lang="el-GR" dirty="0">
                <a:solidFill>
                  <a:schemeClr val="hlink"/>
                </a:solidFill>
              </a:rPr>
              <a:t>λ</a:t>
            </a:r>
            <a:r>
              <a:rPr lang="fi-FI" baseline="-25000" dirty="0">
                <a:solidFill>
                  <a:schemeClr val="hlink"/>
                </a:solidFill>
              </a:rPr>
              <a:t>1</a:t>
            </a:r>
            <a:r>
              <a:rPr lang="fi-FI" dirty="0">
                <a:solidFill>
                  <a:schemeClr val="hlink"/>
                </a:solidFill>
              </a:rPr>
              <a:t> = 0</a:t>
            </a:r>
            <a:r>
              <a:rPr lang="fi-FI" dirty="0"/>
              <a:t> is the smallest eigenvalue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 s-t cut problem</a:t>
            </a:r>
          </a:p>
          <a:p>
            <a:r>
              <a:rPr lang="en-US" dirty="0" smtClean="0"/>
              <a:t>Min cut problem</a:t>
            </a:r>
          </a:p>
          <a:p>
            <a:r>
              <a:rPr lang="en-US" dirty="0" err="1" smtClean="0"/>
              <a:t>Multiway</a:t>
            </a:r>
            <a:r>
              <a:rPr lang="en-US" dirty="0" smtClean="0"/>
              <a:t> cut</a:t>
            </a:r>
          </a:p>
          <a:p>
            <a:r>
              <a:rPr lang="en-US" dirty="0" smtClean="0"/>
              <a:t>Minimum k-cut</a:t>
            </a:r>
          </a:p>
          <a:p>
            <a:r>
              <a:rPr lang="en-US" dirty="0" smtClean="0"/>
              <a:t>Other normalized cuts and spectral graph </a:t>
            </a:r>
            <a:r>
              <a:rPr lang="en-US" dirty="0" err="1" smtClean="0"/>
              <a:t>partitionings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smallest eigenvalue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second smallest eigenvalue (also known as </a:t>
            </a:r>
            <a:r>
              <a:rPr lang="en-US">
                <a:solidFill>
                  <a:srgbClr val="FF9900"/>
                </a:solidFill>
              </a:rPr>
              <a:t>Fielder value</a:t>
            </a:r>
            <a:r>
              <a:rPr lang="en-US"/>
              <a:t>) </a:t>
            </a:r>
            <a:r>
              <a:rPr lang="el-GR">
                <a:solidFill>
                  <a:schemeClr val="hlink"/>
                </a:solidFill>
              </a:rPr>
              <a:t>λ</a:t>
            </a:r>
            <a:r>
              <a:rPr lang="fi-FI" baseline="-25000">
                <a:solidFill>
                  <a:schemeClr val="hlink"/>
                </a:solidFill>
              </a:rPr>
              <a:t>2</a:t>
            </a:r>
            <a:r>
              <a:rPr lang="fi-FI"/>
              <a:t> satisfies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The vector that minimizes </a:t>
            </a:r>
            <a:r>
              <a:rPr lang="el-GR">
                <a:solidFill>
                  <a:schemeClr val="hlink"/>
                </a:solidFill>
              </a:rPr>
              <a:t>λ</a:t>
            </a:r>
            <a:r>
              <a:rPr lang="fi-FI" baseline="-25000">
                <a:solidFill>
                  <a:schemeClr val="hlink"/>
                </a:solidFill>
              </a:rPr>
              <a:t>2</a:t>
            </a:r>
            <a:r>
              <a:rPr lang="fi-FI"/>
              <a:t> is called the </a:t>
            </a:r>
            <a:r>
              <a:rPr lang="fi-FI">
                <a:solidFill>
                  <a:srgbClr val="FF9900"/>
                </a:solidFill>
              </a:rPr>
              <a:t>Fielder</a:t>
            </a:r>
            <a:r>
              <a:rPr lang="fi-FI"/>
              <a:t> </a:t>
            </a:r>
            <a:r>
              <a:rPr lang="fi-FI">
                <a:solidFill>
                  <a:srgbClr val="FF9900"/>
                </a:solidFill>
              </a:rPr>
              <a:t>vector</a:t>
            </a:r>
            <a:r>
              <a:rPr lang="fi-FI"/>
              <a:t>. It minimizes </a:t>
            </a:r>
            <a:endParaRPr lang="el-GR"/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2843213" y="2852738"/>
          <a:ext cx="2733675" cy="750887"/>
        </p:xfrm>
        <a:graphic>
          <a:graphicData uri="http://schemas.openxmlformats.org/presentationml/2006/ole">
            <p:oleObj spid="_x0000_s239618" name="Equation" r:id="rId3" imgW="1155600" imgH="317160" progId="Equation.3">
              <p:embed/>
            </p:oleObj>
          </a:graphicData>
        </a:graphic>
      </p:graphicFrame>
      <p:graphicFrame>
        <p:nvGraphicFramePr>
          <p:cNvPr id="324613" name="Object 5"/>
          <p:cNvGraphicFramePr>
            <a:graphicFrameLocks noChangeAspect="1"/>
          </p:cNvGraphicFramePr>
          <p:nvPr/>
        </p:nvGraphicFramePr>
        <p:xfrm>
          <a:off x="1692275" y="5027613"/>
          <a:ext cx="3311525" cy="1481137"/>
        </p:xfrm>
        <a:graphic>
          <a:graphicData uri="http://schemas.openxmlformats.org/presentationml/2006/ole">
            <p:oleObj spid="_x0000_s239619" name="Equation" r:id="rId4" imgW="1409400" imgH="685800" progId="Equation.3">
              <p:embed/>
            </p:oleObj>
          </a:graphicData>
        </a:graphic>
      </p:graphicFrame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5103813" y="5419725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where</a:t>
            </a:r>
            <a:r>
              <a:rPr lang="en-US" sz="2400"/>
              <a:t> </a:t>
            </a:r>
          </a:p>
        </p:txBody>
      </p:sp>
      <p:graphicFrame>
        <p:nvGraphicFramePr>
          <p:cNvPr id="324615" name="Object 7"/>
          <p:cNvGraphicFramePr>
            <a:graphicFrameLocks noChangeAspect="1"/>
          </p:cNvGraphicFramePr>
          <p:nvPr/>
        </p:nvGraphicFramePr>
        <p:xfrm>
          <a:off x="6486525" y="5392738"/>
          <a:ext cx="1358900" cy="620712"/>
        </p:xfrm>
        <a:graphic>
          <a:graphicData uri="http://schemas.openxmlformats.org/presentationml/2006/ole">
            <p:oleObj spid="_x0000_s239620" name="Equation" r:id="rId5" imgW="58392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ordering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values of </a:t>
            </a:r>
            <a:r>
              <a:rPr lang="en-US" sz="2400">
                <a:solidFill>
                  <a:schemeClr val="hlink"/>
                </a:solidFill>
              </a:rPr>
              <a:t>x</a:t>
            </a:r>
            <a:r>
              <a:rPr lang="en-US" sz="2400"/>
              <a:t> minimize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For weighted matrices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 ordering according to the </a:t>
            </a:r>
            <a:r>
              <a:rPr lang="en-US" sz="2400">
                <a:solidFill>
                  <a:schemeClr val="hlink"/>
                </a:solidFill>
              </a:rPr>
              <a:t>x</a:t>
            </a:r>
            <a:r>
              <a:rPr lang="en-US" sz="2400" baseline="-25000">
                <a:solidFill>
                  <a:schemeClr val="hlink"/>
                </a:solidFill>
              </a:rPr>
              <a:t>i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values will group similar (connected) nodes together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Physical interpretation: The stable state of springs placed on the edges of the graph  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2843213" y="2060575"/>
          <a:ext cx="1728787" cy="930275"/>
        </p:xfrm>
        <a:graphic>
          <a:graphicData uri="http://schemas.openxmlformats.org/presentationml/2006/ole">
            <p:oleObj spid="_x0000_s240642" name="Equation" r:id="rId3" imgW="1104840" imgH="685800" progId="Equation.3">
              <p:embed/>
            </p:oleObj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2916238" y="3284538"/>
          <a:ext cx="1881187" cy="941387"/>
        </p:xfrm>
        <a:graphic>
          <a:graphicData uri="http://schemas.openxmlformats.org/presentationml/2006/ole">
            <p:oleObj spid="_x0000_s240643" name="Equation" r:id="rId4" imgW="1371600" imgH="685800" progId="Equation.3">
              <p:embed/>
            </p:oleObj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4932363" y="2276475"/>
          <a:ext cx="935037" cy="427038"/>
        </p:xfrm>
        <a:graphic>
          <a:graphicData uri="http://schemas.openxmlformats.org/presentationml/2006/ole">
            <p:oleObj spid="_x0000_s240644" name="Equation" r:id="rId5" imgW="583920" imgH="266400" progId="Equation.3">
              <p:embed/>
            </p:oleObj>
          </a:graphicData>
        </a:graphic>
      </p:graphicFrame>
      <p:graphicFrame>
        <p:nvGraphicFramePr>
          <p:cNvPr id="325639" name="Object 7"/>
          <p:cNvGraphicFramePr>
            <a:graphicFrameLocks noChangeAspect="1"/>
          </p:cNvGraphicFramePr>
          <p:nvPr/>
        </p:nvGraphicFramePr>
        <p:xfrm>
          <a:off x="5292725" y="3500438"/>
          <a:ext cx="935038" cy="427037"/>
        </p:xfrm>
        <a:graphic>
          <a:graphicData uri="http://schemas.openxmlformats.org/presentationml/2006/ole">
            <p:oleObj spid="_x0000_s240645" name="Equation" r:id="rId6" imgW="58392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partition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Partition the nodes according to the ordering induced by the Fielder vector</a:t>
            </a:r>
          </a:p>
          <a:p>
            <a:r>
              <a:rPr lang="en-US" sz="2800"/>
              <a:t>If </a:t>
            </a:r>
            <a:r>
              <a:rPr lang="en-US" sz="2800">
                <a:solidFill>
                  <a:schemeClr val="hlink"/>
                </a:solidFill>
              </a:rPr>
              <a:t>u = (u</a:t>
            </a:r>
            <a:r>
              <a:rPr lang="en-US" sz="2800" baseline="-25000">
                <a:solidFill>
                  <a:schemeClr val="hlink"/>
                </a:solidFill>
              </a:rPr>
              <a:t>1</a:t>
            </a:r>
            <a:r>
              <a:rPr lang="en-US" sz="2800">
                <a:solidFill>
                  <a:schemeClr val="hlink"/>
                </a:solidFill>
              </a:rPr>
              <a:t>,u</a:t>
            </a:r>
            <a:r>
              <a:rPr lang="en-US" sz="2800" baseline="-25000">
                <a:solidFill>
                  <a:schemeClr val="hlink"/>
                </a:solidFill>
              </a:rPr>
              <a:t>2</a:t>
            </a:r>
            <a:r>
              <a:rPr lang="en-US" sz="2800">
                <a:solidFill>
                  <a:schemeClr val="hlink"/>
                </a:solidFill>
              </a:rPr>
              <a:t>,…,u</a:t>
            </a:r>
            <a:r>
              <a:rPr lang="en-US" sz="2800" baseline="-25000">
                <a:solidFill>
                  <a:schemeClr val="hlink"/>
                </a:solidFill>
              </a:rPr>
              <a:t>n</a:t>
            </a:r>
            <a:r>
              <a:rPr lang="en-US" sz="2800">
                <a:solidFill>
                  <a:schemeClr val="hlink"/>
                </a:solidFill>
              </a:rPr>
              <a:t>)</a:t>
            </a:r>
            <a:r>
              <a:rPr lang="en-US" sz="2800"/>
              <a:t> is the Fielder vector, then split nodes according to a value </a:t>
            </a:r>
            <a:r>
              <a:rPr lang="en-US" sz="2800">
                <a:solidFill>
                  <a:srgbClr val="FF9900"/>
                </a:solidFill>
              </a:rPr>
              <a:t>s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bisection</a:t>
            </a:r>
            <a:r>
              <a:rPr lang="en-US" sz="2400"/>
              <a:t>: </a:t>
            </a:r>
            <a:r>
              <a:rPr lang="en-US" sz="2400">
                <a:solidFill>
                  <a:srgbClr val="FF9900"/>
                </a:solidFill>
              </a:rPr>
              <a:t>s</a:t>
            </a:r>
            <a:r>
              <a:rPr lang="en-US" sz="2400"/>
              <a:t> is the median value in </a:t>
            </a:r>
            <a:r>
              <a:rPr lang="en-US" sz="2400">
                <a:solidFill>
                  <a:schemeClr val="hlink"/>
                </a:solidFill>
              </a:rPr>
              <a:t>u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ratio cut</a:t>
            </a:r>
            <a:r>
              <a:rPr lang="en-US" sz="2400"/>
              <a:t>: </a:t>
            </a:r>
            <a:r>
              <a:rPr lang="en-US" sz="2400">
                <a:solidFill>
                  <a:srgbClr val="FF9900"/>
                </a:solidFill>
              </a:rPr>
              <a:t>s</a:t>
            </a:r>
            <a:r>
              <a:rPr lang="en-US" sz="2400"/>
              <a:t> is the value that minimizes </a:t>
            </a:r>
            <a:r>
              <a:rPr lang="el-GR" sz="2400">
                <a:solidFill>
                  <a:schemeClr val="hlink"/>
                </a:solidFill>
              </a:rPr>
              <a:t>α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sign</a:t>
            </a:r>
            <a:r>
              <a:rPr lang="en-US" sz="2400"/>
              <a:t>: separate positive and negative values (</a:t>
            </a:r>
            <a:r>
              <a:rPr lang="en-US" sz="2400">
                <a:solidFill>
                  <a:srgbClr val="FF9900"/>
                </a:solidFill>
              </a:rPr>
              <a:t>s=0</a:t>
            </a:r>
            <a:r>
              <a:rPr lang="en-US" sz="2400"/>
              <a:t>)</a:t>
            </a:r>
          </a:p>
          <a:p>
            <a:pPr lvl="1"/>
            <a:r>
              <a:rPr lang="en-US" sz="2400">
                <a:solidFill>
                  <a:srgbClr val="CC0000"/>
                </a:solidFill>
              </a:rPr>
              <a:t>gap</a:t>
            </a:r>
            <a:r>
              <a:rPr lang="en-US" sz="2400"/>
              <a:t>: separate according to the largest gap in the values of </a:t>
            </a:r>
            <a:r>
              <a:rPr lang="en-US" sz="2400">
                <a:solidFill>
                  <a:schemeClr val="hlink"/>
                </a:solidFill>
              </a:rPr>
              <a:t>u</a:t>
            </a:r>
          </a:p>
          <a:p>
            <a:r>
              <a:rPr lang="en-US" sz="2800"/>
              <a:t>This works well (provably for special cases)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Fielder Value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value </a:t>
            </a:r>
            <a:r>
              <a:rPr lang="en-US" sz="2000">
                <a:solidFill>
                  <a:schemeClr val="hlink"/>
                </a:solidFill>
              </a:rPr>
              <a:t>λ</a:t>
            </a:r>
            <a:r>
              <a:rPr lang="en-US" sz="2000" baseline="-25000">
                <a:solidFill>
                  <a:schemeClr val="hlink"/>
                </a:solidFill>
              </a:rPr>
              <a:t>2</a:t>
            </a:r>
            <a:r>
              <a:rPr lang="en-US" sz="2000"/>
              <a:t> is a good approximation of the graph expansion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For the </a:t>
            </a:r>
            <a:r>
              <a:rPr lang="en-US" sz="2000">
                <a:solidFill>
                  <a:srgbClr val="FF9900"/>
                </a:solidFill>
              </a:rPr>
              <a:t>minimum ratio cut</a:t>
            </a:r>
            <a:r>
              <a:rPr lang="en-US" sz="2000"/>
              <a:t> of the </a:t>
            </a:r>
            <a:r>
              <a:rPr lang="en-US" sz="2000">
                <a:solidFill>
                  <a:srgbClr val="009900"/>
                </a:solidFill>
              </a:rPr>
              <a:t>Fielder vector</a:t>
            </a:r>
            <a:r>
              <a:rPr lang="en-US" sz="2000"/>
              <a:t> we have that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If the max degree </a:t>
            </a:r>
            <a:r>
              <a:rPr lang="en-US" sz="2000">
                <a:solidFill>
                  <a:schemeClr val="hlink"/>
                </a:solidFill>
              </a:rPr>
              <a:t>d</a:t>
            </a:r>
            <a:r>
              <a:rPr lang="en-US" sz="2000"/>
              <a:t> is bounded we obtain a good approximation of the minimum expansion cut</a:t>
            </a:r>
          </a:p>
        </p:txBody>
      </p:sp>
      <p:graphicFrame>
        <p:nvGraphicFramePr>
          <p:cNvPr id="327684" name="Object 4"/>
          <p:cNvGraphicFramePr>
            <a:graphicFrameLocks noChangeAspect="1"/>
          </p:cNvGraphicFramePr>
          <p:nvPr/>
        </p:nvGraphicFramePr>
        <p:xfrm>
          <a:off x="2339975" y="2133600"/>
          <a:ext cx="2160588" cy="706438"/>
        </p:xfrm>
        <a:graphic>
          <a:graphicData uri="http://schemas.openxmlformats.org/presentationml/2006/ole">
            <p:oleObj spid="_x0000_s241666" name="Equation" r:id="rId3" imgW="1282680" imgH="419040" progId="Equation.3">
              <p:embed/>
            </p:oleObj>
          </a:graphicData>
        </a:graphic>
      </p:graphicFrame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2339975" y="2924175"/>
          <a:ext cx="2736850" cy="657225"/>
        </p:xfrm>
        <a:graphic>
          <a:graphicData uri="http://schemas.openxmlformats.org/presentationml/2006/ole">
            <p:oleObj spid="_x0000_s241667" name="Equation" r:id="rId4" imgW="1638000" imgH="393480" progId="Equation.3">
              <p:embed/>
            </p:oleObj>
          </a:graphicData>
        </a:graphic>
      </p:graphicFrame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5508625" y="2492375"/>
            <a:ext cx="257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d</a:t>
            </a:r>
            <a:r>
              <a:rPr lang="en-US" sz="2000"/>
              <a:t> = maximum degree</a:t>
            </a:r>
          </a:p>
        </p:txBody>
      </p:sp>
      <p:graphicFrame>
        <p:nvGraphicFramePr>
          <p:cNvPr id="327687" name="Object 7"/>
          <p:cNvGraphicFramePr>
            <a:graphicFrameLocks noChangeAspect="1"/>
          </p:cNvGraphicFramePr>
          <p:nvPr/>
        </p:nvGraphicFramePr>
        <p:xfrm>
          <a:off x="2843213" y="4292600"/>
          <a:ext cx="1800225" cy="706438"/>
        </p:xfrm>
        <a:graphic>
          <a:graphicData uri="http://schemas.openxmlformats.org/presentationml/2006/ole">
            <p:oleObj spid="_x0000_s241668" name="Equation" r:id="rId5" imgW="1066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Conductance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51837" cy="4525962"/>
          </a:xfrm>
        </p:spPr>
        <p:txBody>
          <a:bodyPr/>
          <a:lstStyle/>
          <a:p>
            <a:r>
              <a:rPr lang="en-US" dirty="0"/>
              <a:t>The expansion does not capture the inter-cluster similarity well</a:t>
            </a:r>
          </a:p>
          <a:p>
            <a:pPr lvl="1"/>
            <a:r>
              <a:rPr lang="en-US" dirty="0"/>
              <a:t>The nodes with high degree are more important</a:t>
            </a:r>
          </a:p>
          <a:p>
            <a:r>
              <a:rPr lang="en-US" dirty="0">
                <a:solidFill>
                  <a:srgbClr val="FF9900"/>
                </a:solidFill>
              </a:rPr>
              <a:t>Graph Conductance</a:t>
            </a:r>
          </a:p>
          <a:p>
            <a:endParaRPr lang="en-US" dirty="0">
              <a:solidFill>
                <a:srgbClr val="FF9900"/>
              </a:solidFill>
            </a:endParaRPr>
          </a:p>
          <a:p>
            <a:endParaRPr lang="en-US" dirty="0">
              <a:solidFill>
                <a:srgbClr val="FF9900"/>
              </a:solidFill>
            </a:endParaRPr>
          </a:p>
          <a:p>
            <a:pPr lvl="1"/>
            <a:r>
              <a:rPr lang="en-US" dirty="0">
                <a:solidFill>
                  <a:srgbClr val="FF9900"/>
                </a:solidFill>
              </a:rPr>
              <a:t> </a:t>
            </a:r>
            <a:r>
              <a:rPr lang="en-US" sz="2400" dirty="0" smtClean="0"/>
              <a:t>weighted </a:t>
            </a:r>
            <a:r>
              <a:rPr lang="en-US" sz="2400" dirty="0"/>
              <a:t>degrees of nodes in U</a:t>
            </a:r>
            <a:endParaRPr lang="en-US" sz="2400" baseline="30000" dirty="0"/>
          </a:p>
        </p:txBody>
      </p:sp>
      <p:graphicFrame>
        <p:nvGraphicFramePr>
          <p:cNvPr id="328708" name="Object 4"/>
          <p:cNvGraphicFramePr>
            <a:graphicFrameLocks noChangeAspect="1"/>
          </p:cNvGraphicFramePr>
          <p:nvPr/>
        </p:nvGraphicFramePr>
        <p:xfrm>
          <a:off x="2411413" y="3810000"/>
          <a:ext cx="3662362" cy="801688"/>
        </p:xfrm>
        <a:graphic>
          <a:graphicData uri="http://schemas.openxmlformats.org/presentationml/2006/ole">
            <p:oleObj spid="_x0000_s242690" name="Equation" r:id="rId3" imgW="1917360" imgH="419040" progId="Equation.3">
              <p:embed/>
            </p:oleObj>
          </a:graphicData>
        </a:graphic>
      </p:graphicFrame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1331913" y="5516563"/>
          <a:ext cx="2376487" cy="738187"/>
        </p:xfrm>
        <a:graphic>
          <a:graphicData uri="http://schemas.openxmlformats.org/presentationml/2006/ole">
            <p:oleObj spid="_x0000_s242691" name="Equation" r:id="rId4" imgW="11430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Conductance and random walks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Consider the normalized stochastic matrix </a:t>
            </a:r>
            <a:r>
              <a:rPr lang="en-US" sz="2400" dirty="0">
                <a:solidFill>
                  <a:schemeClr val="hlink"/>
                </a:solidFill>
              </a:rPr>
              <a:t>M = D</a:t>
            </a:r>
            <a:r>
              <a:rPr lang="en-US" sz="2400" baseline="30000" dirty="0">
                <a:solidFill>
                  <a:schemeClr val="hlink"/>
                </a:solidFill>
              </a:rPr>
              <a:t>-1</a:t>
            </a:r>
            <a:r>
              <a:rPr lang="en-US" sz="2400" dirty="0">
                <a:solidFill>
                  <a:schemeClr val="hlink"/>
                </a:solidFill>
              </a:rPr>
              <a:t>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conductance of the Markov Chain M is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probability that the random walk escapes set </a:t>
            </a:r>
            <a:r>
              <a:rPr lang="en-US" sz="2000" dirty="0">
                <a:solidFill>
                  <a:schemeClr val="hlink"/>
                </a:solidFill>
              </a:rPr>
              <a:t>U</a:t>
            </a:r>
            <a:r>
              <a:rPr lang="en-US" sz="20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conductance of the graph is the same as that of the Markov Chain, </a:t>
            </a:r>
            <a:r>
              <a:rPr lang="el-GR" sz="2400" dirty="0">
                <a:solidFill>
                  <a:srgbClr val="009900"/>
                </a:solidFill>
                <a:cs typeface="Tahoma" pitchFamily="34" charset="0"/>
              </a:rPr>
              <a:t>φ</a:t>
            </a:r>
            <a:r>
              <a:rPr lang="fi-FI" sz="2400" dirty="0">
                <a:solidFill>
                  <a:srgbClr val="009900"/>
                </a:solidFill>
                <a:cs typeface="Tahoma" pitchFamily="34" charset="0"/>
              </a:rPr>
              <a:t>(A) = </a:t>
            </a:r>
            <a:r>
              <a:rPr lang="el-GR" sz="2400" dirty="0">
                <a:solidFill>
                  <a:srgbClr val="009900"/>
                </a:solidFill>
                <a:cs typeface="Tahoma" pitchFamily="34" charset="0"/>
              </a:rPr>
              <a:t>φ</a:t>
            </a:r>
            <a:r>
              <a:rPr lang="fi-FI" sz="2400" dirty="0">
                <a:solidFill>
                  <a:srgbClr val="009900"/>
                </a:solidFill>
                <a:cs typeface="Tahoma" pitchFamily="34" charset="0"/>
              </a:rPr>
              <a:t>(M)</a:t>
            </a:r>
            <a:r>
              <a:rPr lang="fi-FI" sz="2400" dirty="0">
                <a:cs typeface="Tahoma" pitchFamily="34" charset="0"/>
              </a:rPr>
              <a:t> </a:t>
            </a:r>
            <a:endParaRPr lang="en-US" sz="2400" dirty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Conductance </a:t>
            </a:r>
            <a:r>
              <a:rPr lang="el-GR" sz="2400" dirty="0">
                <a:solidFill>
                  <a:srgbClr val="009900"/>
                </a:solidFill>
                <a:cs typeface="Tahoma" pitchFamily="34" charset="0"/>
              </a:rPr>
              <a:t>φ</a:t>
            </a:r>
            <a:r>
              <a:rPr lang="en-US" sz="2400" dirty="0"/>
              <a:t> is related to the second </a:t>
            </a:r>
            <a:r>
              <a:rPr lang="en-US" sz="2400" dirty="0" err="1"/>
              <a:t>eigenvalue</a:t>
            </a:r>
            <a:r>
              <a:rPr lang="en-US" sz="2400" dirty="0"/>
              <a:t> of the matrix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</a:p>
        </p:txBody>
      </p:sp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2484438" y="2381250"/>
          <a:ext cx="2808287" cy="819150"/>
        </p:xfrm>
        <a:graphic>
          <a:graphicData uri="http://schemas.openxmlformats.org/presentationml/2006/ole">
            <p:oleObj spid="_x0000_s243714" name="Equation" r:id="rId3" imgW="1917360" imgH="558720" progId="Equation.3">
              <p:embed/>
            </p:oleObj>
          </a:graphicData>
        </a:graphic>
      </p:graphicFrame>
      <p:graphicFrame>
        <p:nvGraphicFramePr>
          <p:cNvPr id="329733" name="Object 5"/>
          <p:cNvGraphicFramePr>
            <a:graphicFrameLocks noChangeAspect="1"/>
          </p:cNvGraphicFramePr>
          <p:nvPr/>
        </p:nvGraphicFramePr>
        <p:xfrm>
          <a:off x="3419475" y="5734050"/>
          <a:ext cx="1968500" cy="854075"/>
        </p:xfrm>
        <a:graphic>
          <a:graphicData uri="http://schemas.openxmlformats.org/presentationml/2006/ole">
            <p:oleObj spid="_x0000_s243715" name="Equation" r:id="rId4" imgW="965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of conductance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Low conductance means that there is some </a:t>
            </a:r>
            <a:r>
              <a:rPr lang="en-US">
                <a:solidFill>
                  <a:srgbClr val="FF9900"/>
                </a:solidFill>
              </a:rPr>
              <a:t>bottleneck</a:t>
            </a:r>
            <a:r>
              <a:rPr lang="en-US"/>
              <a:t> in the graph</a:t>
            </a:r>
          </a:p>
          <a:p>
            <a:pPr lvl="1"/>
            <a:r>
              <a:rPr lang="en-US"/>
              <a:t>a subset of nodes not well connected with the rest of the graph.</a:t>
            </a:r>
          </a:p>
          <a:p>
            <a:endParaRPr lang="en-US"/>
          </a:p>
          <a:p>
            <a:r>
              <a:rPr lang="en-US"/>
              <a:t>High conductance means that the graph is well connected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Clustering Conductance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conductance of a </a:t>
            </a:r>
            <a:r>
              <a:rPr lang="en-US">
                <a:solidFill>
                  <a:schemeClr val="hlink"/>
                </a:solidFill>
              </a:rPr>
              <a:t>clustering</a:t>
            </a:r>
            <a:r>
              <a:rPr lang="en-US"/>
              <a:t> is defined as the minimum conductance over all </a:t>
            </a:r>
            <a:r>
              <a:rPr lang="en-US">
                <a:solidFill>
                  <a:srgbClr val="009900"/>
                </a:solidFill>
              </a:rPr>
              <a:t>clusters</a:t>
            </a:r>
            <a:r>
              <a:rPr lang="en-US"/>
              <a:t> in the </a:t>
            </a:r>
            <a:r>
              <a:rPr lang="en-US">
                <a:solidFill>
                  <a:schemeClr val="hlink"/>
                </a:solidFill>
              </a:rPr>
              <a:t>clustering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Maximizing conductance of clustering seems like a natural choice</a:t>
            </a:r>
          </a:p>
          <a:p>
            <a:endParaRPr lang="en-US"/>
          </a:p>
          <a:p>
            <a:r>
              <a:rPr lang="en-US"/>
              <a:t>…but it does not handle well outliers</a:t>
            </a:r>
            <a:endParaRPr lang="en-US" baseline="30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clustering bi-criterion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Maximize the conductance, but at the same time minimize the inter-cluster (between clusters) edges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clustering </a:t>
            </a:r>
            <a:r>
              <a:rPr lang="en-US" dirty="0">
                <a:solidFill>
                  <a:schemeClr val="hlink"/>
                </a:solidFill>
              </a:rPr>
              <a:t>C = {C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>
                <a:solidFill>
                  <a:schemeClr val="hlink"/>
                </a:solidFill>
              </a:rPr>
              <a:t>,C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,…,</a:t>
            </a:r>
            <a:r>
              <a:rPr lang="en-US" dirty="0" err="1">
                <a:solidFill>
                  <a:schemeClr val="hlink"/>
                </a:solidFill>
              </a:rPr>
              <a:t>C</a:t>
            </a:r>
            <a:r>
              <a:rPr lang="en-US" baseline="-25000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}</a:t>
            </a:r>
            <a:r>
              <a:rPr lang="en-US" dirty="0"/>
              <a:t> is a  </a:t>
            </a:r>
            <a:r>
              <a:rPr lang="en-US" dirty="0" smtClean="0"/>
              <a:t>(</a:t>
            </a:r>
            <a:r>
              <a:rPr lang="en-US" dirty="0" err="1">
                <a:solidFill>
                  <a:srgbClr val="FF9900"/>
                </a:solidFill>
              </a:rPr>
              <a:t>c</a:t>
            </a:r>
            <a:r>
              <a:rPr lang="en-US" dirty="0" err="1"/>
              <a:t>,</a:t>
            </a:r>
            <a:r>
              <a:rPr lang="en-US" dirty="0" err="1">
                <a:solidFill>
                  <a:srgbClr val="00CC00"/>
                </a:solidFill>
              </a:rPr>
              <a:t>e</a:t>
            </a:r>
            <a:r>
              <a:rPr lang="en-US" dirty="0"/>
              <a:t>)-clustering if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conductance of each </a:t>
            </a:r>
            <a:r>
              <a:rPr lang="en-US" dirty="0" err="1">
                <a:solidFill>
                  <a:schemeClr val="hlink"/>
                </a:solidFill>
              </a:rPr>
              <a:t>C</a:t>
            </a:r>
            <a:r>
              <a:rPr lang="en-US" baseline="-25000" dirty="0" err="1">
                <a:solidFill>
                  <a:schemeClr val="hlink"/>
                </a:solidFill>
              </a:rPr>
              <a:t>i</a:t>
            </a:r>
            <a:r>
              <a:rPr lang="en-US" dirty="0"/>
              <a:t> is at least </a:t>
            </a:r>
            <a:r>
              <a:rPr lang="en-US" dirty="0">
                <a:solidFill>
                  <a:srgbClr val="FF9900"/>
                </a:solidFill>
              </a:rPr>
              <a:t>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total number of inter-cluster edges is at most a fraction </a:t>
            </a:r>
            <a:r>
              <a:rPr lang="en-US" dirty="0">
                <a:solidFill>
                  <a:srgbClr val="00CC00"/>
                </a:solidFill>
              </a:rPr>
              <a:t>e</a:t>
            </a:r>
            <a:r>
              <a:rPr lang="en-US" dirty="0"/>
              <a:t> of the total edges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clustering problem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Problem 1</a:t>
            </a:r>
            <a:r>
              <a:rPr lang="en-US"/>
              <a:t>: Given </a:t>
            </a:r>
            <a:r>
              <a:rPr lang="en-US">
                <a:solidFill>
                  <a:srgbClr val="FF9900"/>
                </a:solidFill>
              </a:rPr>
              <a:t>c</a:t>
            </a:r>
            <a:r>
              <a:rPr lang="en-US"/>
              <a:t>, find a (</a:t>
            </a:r>
            <a:r>
              <a:rPr lang="en-US">
                <a:solidFill>
                  <a:srgbClr val="FF9900"/>
                </a:solidFill>
              </a:rPr>
              <a:t>c</a:t>
            </a:r>
            <a:r>
              <a:rPr lang="en-US"/>
              <a:t>,</a:t>
            </a:r>
            <a:r>
              <a:rPr lang="en-US">
                <a:solidFill>
                  <a:srgbClr val="00CC00"/>
                </a:solidFill>
              </a:rPr>
              <a:t>e</a:t>
            </a:r>
            <a:r>
              <a:rPr lang="en-US"/>
              <a:t>)-clustering that minimizes </a:t>
            </a:r>
            <a:r>
              <a:rPr lang="en-US">
                <a:solidFill>
                  <a:srgbClr val="00CC00"/>
                </a:solidFill>
              </a:rPr>
              <a:t>e</a:t>
            </a:r>
          </a:p>
          <a:p>
            <a:endParaRPr lang="en-US"/>
          </a:p>
          <a:p>
            <a:r>
              <a:rPr lang="en-US">
                <a:solidFill>
                  <a:srgbClr val="CC0000"/>
                </a:solidFill>
              </a:rPr>
              <a:t>Problem 2</a:t>
            </a:r>
            <a:r>
              <a:rPr lang="en-US"/>
              <a:t>: Given </a:t>
            </a:r>
            <a:r>
              <a:rPr lang="en-US">
                <a:solidFill>
                  <a:srgbClr val="00CC00"/>
                </a:solidFill>
              </a:rPr>
              <a:t>e</a:t>
            </a:r>
            <a:r>
              <a:rPr lang="en-US"/>
              <a:t>, find a (</a:t>
            </a:r>
            <a:r>
              <a:rPr lang="en-US">
                <a:solidFill>
                  <a:srgbClr val="FF9900"/>
                </a:solidFill>
              </a:rPr>
              <a:t>c</a:t>
            </a:r>
            <a:r>
              <a:rPr lang="en-US"/>
              <a:t>,</a:t>
            </a:r>
            <a:r>
              <a:rPr lang="en-US">
                <a:solidFill>
                  <a:srgbClr val="00CC00"/>
                </a:solidFill>
              </a:rPr>
              <a:t>e</a:t>
            </a:r>
            <a:r>
              <a:rPr lang="en-US"/>
              <a:t>)-clustering that maximizes </a:t>
            </a:r>
            <a:r>
              <a:rPr lang="en-US">
                <a:solidFill>
                  <a:srgbClr val="FF9900"/>
                </a:solidFill>
              </a:rPr>
              <a:t>c</a:t>
            </a:r>
          </a:p>
          <a:p>
            <a:endParaRPr lang="en-US"/>
          </a:p>
          <a:p>
            <a:r>
              <a:rPr lang="en-US"/>
              <a:t>Both problems are </a:t>
            </a:r>
            <a:r>
              <a:rPr lang="en-US">
                <a:solidFill>
                  <a:srgbClr val="0000FF"/>
                </a:solidFill>
              </a:rPr>
              <a:t>NP-hard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</a:t>
            </a:r>
            <a:r>
              <a:rPr lang="en-US" b="1" dirty="0" smtClean="0">
                <a:solidFill>
                  <a:srgbClr val="0070C0"/>
                </a:solidFill>
              </a:rPr>
              <a:t>s-t</a:t>
            </a:r>
            <a:r>
              <a:rPr lang="en-US" dirty="0" smtClean="0"/>
              <a:t>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Weighted graph </a:t>
            </a:r>
            <a:r>
              <a:rPr lang="en-US" b="1" dirty="0" smtClean="0">
                <a:solidFill>
                  <a:srgbClr val="0070C0"/>
                </a:solidFill>
              </a:rPr>
              <a:t>G(V,E)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0070C0"/>
                </a:solidFill>
              </a:rPr>
              <a:t>s-t</a:t>
            </a:r>
            <a:r>
              <a:rPr lang="en-US" dirty="0" smtClean="0"/>
              <a:t> cut </a:t>
            </a:r>
            <a:r>
              <a:rPr lang="en-US" b="1" dirty="0" smtClean="0">
                <a:solidFill>
                  <a:srgbClr val="0070C0"/>
                </a:solidFill>
              </a:rPr>
              <a:t>C = (S,T) </a:t>
            </a:r>
            <a:r>
              <a:rPr lang="en-US" dirty="0" smtClean="0"/>
              <a:t>of a graph </a:t>
            </a:r>
            <a:r>
              <a:rPr lang="en-US" b="1" dirty="0" smtClean="0">
                <a:solidFill>
                  <a:srgbClr val="0070C0"/>
                </a:solidFill>
              </a:rPr>
              <a:t>G = (V, E) </a:t>
            </a:r>
            <a:r>
              <a:rPr lang="en-US" dirty="0" smtClean="0"/>
              <a:t>is a cut partition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into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T </a:t>
            </a:r>
            <a:r>
              <a:rPr lang="en-US" dirty="0" smtClean="0"/>
              <a:t>such that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s∈S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t∈T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Cost of a cut: </a:t>
            </a:r>
            <a:r>
              <a:rPr lang="en-US" b="1" dirty="0" smtClean="0">
                <a:solidFill>
                  <a:srgbClr val="0070C0"/>
                </a:solidFill>
              </a:rPr>
              <a:t>Cost(C) = </a:t>
            </a:r>
            <a:r>
              <a:rPr lang="el-GR" sz="4400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e(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u,v</a:t>
            </a:r>
            <a:r>
              <a:rPr lang="en-US" b="1" baseline="-25000" dirty="0" smtClean="0">
                <a:solidFill>
                  <a:srgbClr val="0070C0"/>
                </a:solidFill>
              </a:rPr>
              <a:t>) u</a:t>
            </a:r>
            <a:r>
              <a:rPr lang="az-Cyrl-AZ" b="1" baseline="-25000" dirty="0" smtClean="0">
                <a:solidFill>
                  <a:srgbClr val="0070C0"/>
                </a:solidFill>
              </a:rPr>
              <a:t>Є</a:t>
            </a:r>
            <a:r>
              <a:rPr lang="en-US" b="1" baseline="-25000" dirty="0" smtClean="0">
                <a:solidFill>
                  <a:srgbClr val="0070C0"/>
                </a:solidFill>
              </a:rPr>
              <a:t>S, v</a:t>
            </a:r>
            <a:r>
              <a:rPr lang="az-Cyrl-AZ" b="1" baseline="-25000" dirty="0" smtClean="0">
                <a:solidFill>
                  <a:srgbClr val="0070C0"/>
                </a:solidFill>
              </a:rPr>
              <a:t> Є</a:t>
            </a:r>
            <a:r>
              <a:rPr lang="en-US" b="1" baseline="-25000" dirty="0" smtClean="0">
                <a:solidFill>
                  <a:srgbClr val="0070C0"/>
                </a:solidFill>
              </a:rPr>
              <a:t>T</a:t>
            </a:r>
            <a:r>
              <a:rPr lang="en-US" b="1" dirty="0" smtClean="0">
                <a:solidFill>
                  <a:srgbClr val="0070C0"/>
                </a:solidFill>
              </a:rPr>
              <a:t> w(e)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Given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find the minimum cost </a:t>
            </a:r>
            <a:r>
              <a:rPr lang="en-US" b="1" dirty="0" smtClean="0">
                <a:solidFill>
                  <a:srgbClr val="0070C0"/>
                </a:solidFill>
              </a:rPr>
              <a:t>s-t</a:t>
            </a:r>
            <a:r>
              <a:rPr lang="en-US" dirty="0" smtClean="0"/>
              <a:t> cut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spectral algorithm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9475"/>
          </a:xfrm>
        </p:spPr>
        <p:txBody>
          <a:bodyPr/>
          <a:lstStyle/>
          <a:p>
            <a:endParaRPr lang="en-US"/>
          </a:p>
          <a:p>
            <a:r>
              <a:rPr lang="en-US"/>
              <a:t>Create matrix </a:t>
            </a:r>
            <a:r>
              <a:rPr lang="en-US">
                <a:solidFill>
                  <a:schemeClr val="hlink"/>
                </a:solidFill>
              </a:rPr>
              <a:t>M = D</a:t>
            </a:r>
            <a:r>
              <a:rPr lang="en-US" baseline="30000">
                <a:solidFill>
                  <a:schemeClr val="hlink"/>
                </a:solidFill>
              </a:rPr>
              <a:t>-1</a:t>
            </a:r>
            <a:r>
              <a:rPr lang="en-US">
                <a:solidFill>
                  <a:schemeClr val="hlink"/>
                </a:solidFill>
              </a:rPr>
              <a:t>A</a:t>
            </a:r>
            <a:endParaRPr lang="en-US" baseline="30000">
              <a:solidFill>
                <a:schemeClr val="hlink"/>
              </a:solidFill>
            </a:endParaRPr>
          </a:p>
          <a:p>
            <a:r>
              <a:rPr lang="en-US"/>
              <a:t>Find the second largest eigenvector </a:t>
            </a:r>
            <a:r>
              <a:rPr lang="en-US">
                <a:solidFill>
                  <a:srgbClr val="00CC00"/>
                </a:solidFill>
              </a:rPr>
              <a:t>v</a:t>
            </a:r>
          </a:p>
          <a:p>
            <a:r>
              <a:rPr lang="en-US"/>
              <a:t>Find the best ratio-cut (minimum conductance cut) with respect to </a:t>
            </a:r>
            <a:r>
              <a:rPr lang="en-US">
                <a:solidFill>
                  <a:srgbClr val="00CC00"/>
                </a:solidFill>
              </a:rPr>
              <a:t>v</a:t>
            </a:r>
          </a:p>
          <a:p>
            <a:r>
              <a:rPr lang="en-US"/>
              <a:t>Recurse on the pieces induced by the cut.</a:t>
            </a:r>
          </a:p>
          <a:p>
            <a:endParaRPr lang="en-US"/>
          </a:p>
          <a:p>
            <a:r>
              <a:rPr lang="en-US"/>
              <a:t>The algorithm has provable guarantees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317500" y="2184400"/>
            <a:ext cx="8316913" cy="292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divide and merge methodology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9900"/>
                </a:solidFill>
              </a:rPr>
              <a:t>Divide</a:t>
            </a:r>
            <a:r>
              <a:rPr lang="en-US"/>
              <a:t> phase:</a:t>
            </a:r>
          </a:p>
          <a:p>
            <a:pPr lvl="1"/>
            <a:r>
              <a:rPr lang="en-US"/>
              <a:t>Recursively partition the input into two pieces until singletons are produced</a:t>
            </a:r>
          </a:p>
          <a:p>
            <a:pPr lvl="1"/>
            <a:r>
              <a:rPr lang="en-US"/>
              <a:t>output: a tree hierarchy</a:t>
            </a:r>
          </a:p>
          <a:p>
            <a:r>
              <a:rPr lang="en-US">
                <a:solidFill>
                  <a:schemeClr val="hlink"/>
                </a:solidFill>
              </a:rPr>
              <a:t>Merge</a:t>
            </a:r>
            <a:r>
              <a:rPr lang="en-US"/>
              <a:t> phase:</a:t>
            </a:r>
          </a:p>
          <a:p>
            <a:pPr lvl="1"/>
            <a:r>
              <a:rPr lang="en-US"/>
              <a:t>use dynamic programming to merge the leafs in order to produce a tree-respecting flat clustering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Merge phase or dynamic-</a:t>
            </a:r>
            <a:r>
              <a:rPr lang="en-US" dirty="0" err="1" smtClean="0"/>
              <a:t>progamming</a:t>
            </a:r>
            <a:r>
              <a:rPr lang="en-US" dirty="0" smtClean="0"/>
              <a:t> 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merge</a:t>
            </a:r>
            <a:r>
              <a:rPr lang="en-US" dirty="0" smtClean="0"/>
              <a:t> phase finds the optimal clustering in the tree </a:t>
            </a:r>
            <a:r>
              <a:rPr lang="en-US" b="1" dirty="0" smtClean="0">
                <a:solidFill>
                  <a:schemeClr val="tx2"/>
                </a:solidFill>
              </a:rPr>
              <a:t>T</a:t>
            </a:r>
            <a:r>
              <a:rPr lang="en-US" dirty="0" smtClean="0"/>
              <a:t> produced by the </a:t>
            </a:r>
            <a:r>
              <a:rPr lang="en-US" b="1" dirty="0" smtClean="0">
                <a:solidFill>
                  <a:srgbClr val="FF0000"/>
                </a:solidFill>
              </a:rPr>
              <a:t>divide</a:t>
            </a:r>
            <a:r>
              <a:rPr lang="en-US" dirty="0" smtClean="0"/>
              <a:t> phase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dirty="0" smtClean="0"/>
              <a:t>-means objective with cluster centers </a:t>
            </a:r>
            <a:r>
              <a:rPr lang="en-US" dirty="0" smtClean="0">
                <a:solidFill>
                  <a:schemeClr val="tx2"/>
                </a:solidFill>
              </a:rPr>
              <a:t>c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,…,c</a:t>
            </a:r>
            <a:r>
              <a:rPr lang="en-US" baseline="-25000" dirty="0" smtClean="0">
                <a:solidFill>
                  <a:schemeClr val="tx2"/>
                </a:solidFill>
              </a:rPr>
              <a:t>k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4114800"/>
          <a:ext cx="5260428" cy="990600"/>
        </p:xfrm>
        <a:graphic>
          <a:graphicData uri="http://schemas.openxmlformats.org/presentationml/2006/ole">
            <p:oleObj spid="_x0000_s288770" name="Equation" r:id="rId3" imgW="195552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OPT(</a:t>
            </a:r>
            <a:r>
              <a:rPr lang="en-US" b="1" dirty="0" err="1" smtClean="0">
                <a:solidFill>
                  <a:schemeClr val="tx2"/>
                </a:solidFill>
              </a:rPr>
              <a:t>C,i</a:t>
            </a:r>
            <a:r>
              <a:rPr lang="en-US" b="1" dirty="0" smtClean="0">
                <a:solidFill>
                  <a:schemeClr val="tx2"/>
                </a:solidFill>
              </a:rPr>
              <a:t>): </a:t>
            </a:r>
            <a:r>
              <a:rPr lang="en-US" dirty="0" smtClean="0"/>
              <a:t>optimal clustering for </a:t>
            </a:r>
            <a:r>
              <a:rPr lang="en-US" b="1" dirty="0" smtClean="0">
                <a:solidFill>
                  <a:schemeClr val="tx2"/>
                </a:solidFill>
              </a:rPr>
              <a:t>C</a:t>
            </a:r>
            <a:r>
              <a:rPr lang="en-US" dirty="0" smtClean="0"/>
              <a:t> using </a:t>
            </a:r>
            <a:r>
              <a:rPr lang="en-US" b="1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/>
              <a:t> clusters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C</a:t>
            </a:r>
            <a:r>
              <a:rPr lang="en-US" b="1" baseline="-25000" dirty="0" err="1" smtClean="0">
                <a:solidFill>
                  <a:schemeClr val="tx2"/>
                </a:solidFill>
              </a:rPr>
              <a:t>l</a:t>
            </a:r>
            <a:r>
              <a:rPr lang="en-US" b="1" dirty="0" smtClean="0">
                <a:solidFill>
                  <a:schemeClr val="tx2"/>
                </a:solidFill>
              </a:rPr>
              <a:t>, C</a:t>
            </a:r>
            <a:r>
              <a:rPr lang="en-US" b="1" baseline="-25000" dirty="0" smtClean="0">
                <a:solidFill>
                  <a:schemeClr val="tx2"/>
                </a:solidFill>
              </a:rPr>
              <a:t>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the left and the right children of node </a:t>
            </a:r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Dynamic-programming recurrence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09437" y="5029200"/>
          <a:ext cx="7301163" cy="838200"/>
        </p:xfrm>
        <a:graphic>
          <a:graphicData uri="http://schemas.openxmlformats.org/presentationml/2006/ole">
            <p:oleObj spid="_x0000_s289794" name="Equation" r:id="rId3" imgW="4203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network</a:t>
            </a:r>
          </a:p>
          <a:p>
            <a:pPr lvl="1"/>
            <a:r>
              <a:rPr lang="en-US" dirty="0" smtClean="0"/>
              <a:t>Abstraction for material </a:t>
            </a:r>
            <a:r>
              <a:rPr lang="en-US" b="1" dirty="0" smtClean="0"/>
              <a:t>flowing</a:t>
            </a:r>
            <a:r>
              <a:rPr lang="en-US" dirty="0" smtClean="0"/>
              <a:t> through the edges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G = (V,E) </a:t>
            </a:r>
            <a:r>
              <a:rPr lang="en-US" dirty="0" smtClean="0"/>
              <a:t>directed graph with no parallel edges</a:t>
            </a:r>
          </a:p>
          <a:p>
            <a:pPr lvl="1"/>
            <a:r>
              <a:rPr lang="en-US" dirty="0" smtClean="0"/>
              <a:t>Two distinguished nodes: </a:t>
            </a:r>
            <a:r>
              <a:rPr lang="en-US" b="1" dirty="0" smtClean="0">
                <a:solidFill>
                  <a:srgbClr val="0070C0"/>
                </a:solidFill>
              </a:rPr>
              <a:t>s = source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t= sink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c(e) =  </a:t>
            </a:r>
            <a:r>
              <a:rPr lang="en-US" dirty="0" smtClean="0"/>
              <a:t>capacity of edge</a:t>
            </a:r>
            <a:r>
              <a:rPr lang="en-US" b="1" dirty="0" smtClean="0">
                <a:solidFill>
                  <a:srgbClr val="0070C0"/>
                </a:solidFill>
              </a:rPr>
              <a:t> e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s-t cut is a partition </a:t>
            </a:r>
            <a:r>
              <a:rPr lang="en-US" b="1" dirty="0" smtClean="0">
                <a:solidFill>
                  <a:srgbClr val="0070C0"/>
                </a:solidFill>
              </a:rPr>
              <a:t>(S,T)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az-Cyrl-AZ" b="1" dirty="0" smtClean="0">
                <a:solidFill>
                  <a:srgbClr val="0070C0"/>
                </a:solidFill>
              </a:rPr>
              <a:t>Є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az-Cyrl-AZ" b="1" dirty="0" smtClean="0">
                <a:solidFill>
                  <a:srgbClr val="0070C0"/>
                </a:solidFill>
              </a:rPr>
              <a:t>Є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</a:p>
          <a:p>
            <a:endParaRPr lang="en-US" dirty="0" smtClean="0"/>
          </a:p>
          <a:p>
            <a:r>
              <a:rPr lang="en-US" dirty="0" smtClean="0"/>
              <a:t>capacity of a cut </a:t>
            </a:r>
            <a:r>
              <a:rPr lang="en-US" b="1" dirty="0" smtClean="0">
                <a:solidFill>
                  <a:srgbClr val="0070C0"/>
                </a:solidFill>
              </a:rPr>
              <a:t>(S,T)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rgbClr val="0070C0"/>
                </a:solidFill>
              </a:rPr>
              <a:t>cap(S,T) =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e out of S</a:t>
            </a:r>
            <a:r>
              <a:rPr lang="en-US" b="1" dirty="0" smtClean="0">
                <a:solidFill>
                  <a:srgbClr val="0070C0"/>
                </a:solidFill>
              </a:rPr>
              <a:t>c(e)</a:t>
            </a:r>
          </a:p>
          <a:p>
            <a:endParaRPr lang="en-US" dirty="0" smtClean="0"/>
          </a:p>
          <a:p>
            <a:r>
              <a:rPr lang="en-US" dirty="0" smtClean="0"/>
              <a:t>Find s-t cut with the minimum capacity: this problem can be solved optimally in polynomial time by using </a:t>
            </a:r>
            <a:r>
              <a:rPr lang="en-US" b="1" i="1" dirty="0" smtClean="0"/>
              <a:t>flow techniques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s-t flow is a function that satisfies</a:t>
            </a:r>
          </a:p>
          <a:p>
            <a:pPr lvl="1"/>
            <a:r>
              <a:rPr lang="en-US" dirty="0" smtClean="0"/>
              <a:t>For each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az-Cyrl-AZ" sz="2400" b="1" dirty="0" smtClean="0">
                <a:solidFill>
                  <a:srgbClr val="0070C0"/>
                </a:solidFill>
              </a:rPr>
              <a:t>Є</a:t>
            </a:r>
            <a:r>
              <a:rPr lang="en-US" b="1" dirty="0" smtClean="0">
                <a:solidFill>
                  <a:srgbClr val="0070C0"/>
                </a:solidFill>
              </a:rPr>
              <a:t>E 0≤f(e) ≤c(e) </a:t>
            </a:r>
            <a:r>
              <a:rPr lang="en-US" dirty="0" smtClean="0"/>
              <a:t>[capacity]</a:t>
            </a:r>
          </a:p>
          <a:p>
            <a:pPr lvl="1"/>
            <a:r>
              <a:rPr lang="en-US" dirty="0" smtClean="0"/>
              <a:t>For each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az-Cyrl-AZ" sz="2400" b="1" dirty="0" smtClean="0">
                <a:solidFill>
                  <a:srgbClr val="0070C0"/>
                </a:solidFill>
              </a:rPr>
              <a:t>Є</a:t>
            </a:r>
            <a:r>
              <a:rPr lang="en-US" b="1" dirty="0" smtClean="0">
                <a:solidFill>
                  <a:srgbClr val="0070C0"/>
                </a:solidFill>
              </a:rPr>
              <a:t>V-{</a:t>
            </a:r>
            <a:r>
              <a:rPr lang="en-US" b="1" dirty="0" err="1" smtClean="0">
                <a:solidFill>
                  <a:srgbClr val="0070C0"/>
                </a:solidFill>
              </a:rPr>
              <a:t>s,t</a:t>
            </a:r>
            <a:r>
              <a:rPr lang="en-US" b="1" dirty="0" smtClean="0">
                <a:solidFill>
                  <a:srgbClr val="0070C0"/>
                </a:solidFill>
              </a:rPr>
              <a:t>}: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e in to 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v</a:t>
            </a:r>
            <a:r>
              <a:rPr lang="en-US" b="1" dirty="0" err="1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(e) =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e out of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v</a:t>
            </a:r>
            <a:r>
              <a:rPr lang="en-US" b="1" dirty="0" err="1" smtClean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(e) </a:t>
            </a:r>
            <a:r>
              <a:rPr lang="en-US" dirty="0" smtClean="0"/>
              <a:t>[conservation]</a:t>
            </a:r>
          </a:p>
          <a:p>
            <a:endParaRPr lang="en-US" dirty="0" smtClean="0"/>
          </a:p>
          <a:p>
            <a:r>
              <a:rPr lang="en-US" dirty="0" smtClean="0"/>
              <a:t>The value of a flow f is: </a:t>
            </a:r>
            <a:r>
              <a:rPr lang="en-US" b="1" dirty="0" smtClean="0">
                <a:solidFill>
                  <a:srgbClr val="0070C0"/>
                </a:solidFill>
              </a:rPr>
              <a:t>v(f) =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e out of s </a:t>
            </a:r>
            <a:r>
              <a:rPr lang="en-US" b="1" dirty="0" smtClean="0">
                <a:solidFill>
                  <a:srgbClr val="0070C0"/>
                </a:solidFill>
              </a:rPr>
              <a:t>f(e)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b="1" dirty="0" smtClean="0">
                <a:solidFill>
                  <a:srgbClr val="0070C0"/>
                </a:solidFill>
              </a:rPr>
              <a:t>s-t</a:t>
            </a:r>
            <a:r>
              <a:rPr lang="en-US" dirty="0" smtClean="0"/>
              <a:t> flow of maximum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and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Flow value lemma: </a:t>
            </a:r>
            <a:r>
              <a:rPr lang="en-US" dirty="0" smtClean="0"/>
              <a:t>Let f be any flow and let </a:t>
            </a:r>
            <a:r>
              <a:rPr lang="en-US" b="1" dirty="0" smtClean="0">
                <a:solidFill>
                  <a:srgbClr val="0070C0"/>
                </a:solidFill>
              </a:rPr>
              <a:t>(S,T) </a:t>
            </a:r>
            <a:r>
              <a:rPr lang="en-US" dirty="0" smtClean="0"/>
              <a:t>be any </a:t>
            </a:r>
            <a:r>
              <a:rPr lang="en-US" b="1" dirty="0" smtClean="0">
                <a:solidFill>
                  <a:srgbClr val="0070C0"/>
                </a:solidFill>
              </a:rPr>
              <a:t>s-t </a:t>
            </a:r>
            <a:r>
              <a:rPr lang="en-US" dirty="0" smtClean="0"/>
              <a:t>cut. Then, the net flow sent across the cut is equal to the amount leaving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</a:rPr>
              <a:t>Σ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e</a:t>
            </a:r>
            <a:r>
              <a:rPr lang="en-US" b="1" baseline="-25000" dirty="0" smtClean="0">
                <a:solidFill>
                  <a:srgbClr val="0070C0"/>
                </a:solidFill>
              </a:rPr>
              <a:t> out of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-25000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f(e) – </a:t>
            </a:r>
            <a:r>
              <a:rPr lang="en-US" b="1" dirty="0" err="1" smtClean="0">
                <a:solidFill>
                  <a:srgbClr val="0070C0"/>
                </a:solidFill>
              </a:rPr>
              <a:t>Σ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e</a:t>
            </a:r>
            <a:r>
              <a:rPr lang="en-US" b="1" baseline="-25000" dirty="0" smtClean="0">
                <a:solidFill>
                  <a:srgbClr val="0070C0"/>
                </a:solidFill>
              </a:rPr>
              <a:t> in 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-25000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f(e) = v(f) 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2028</Words>
  <Application>Microsoft Office PowerPoint</Application>
  <PresentationFormat>On-screen Show (4:3)</PresentationFormat>
  <Paragraphs>280</Paragraphs>
  <Slides>43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Office Theme</vt:lpstr>
      <vt:lpstr>Equation</vt:lpstr>
      <vt:lpstr>Microsoft Equation 3.0</vt:lpstr>
      <vt:lpstr>Graph Clustering</vt:lpstr>
      <vt:lpstr>Why graph clustering is useful?</vt:lpstr>
      <vt:lpstr>Outline</vt:lpstr>
      <vt:lpstr>Min s-t cut</vt:lpstr>
      <vt:lpstr>Max flow problem</vt:lpstr>
      <vt:lpstr>Cuts</vt:lpstr>
      <vt:lpstr>Flows</vt:lpstr>
      <vt:lpstr>Max flow problem</vt:lpstr>
      <vt:lpstr>Flows and cuts</vt:lpstr>
      <vt:lpstr>Flows and cuts</vt:lpstr>
      <vt:lpstr>Certificate of optimality</vt:lpstr>
      <vt:lpstr>Setting</vt:lpstr>
      <vt:lpstr>Min cut problem</vt:lpstr>
      <vt:lpstr>Randomized min-cut algorithm</vt:lpstr>
      <vt:lpstr>Example of contraction</vt:lpstr>
      <vt:lpstr>Observations on the algorithm</vt:lpstr>
      <vt:lpstr>Analysis of the algorithm</vt:lpstr>
      <vt:lpstr>Multiway cut (analogue of s-t cut)</vt:lpstr>
      <vt:lpstr>Algorithm for multiway cut</vt:lpstr>
      <vt:lpstr>Approximation result</vt:lpstr>
      <vt:lpstr>Minimum k-cut </vt:lpstr>
      <vt:lpstr>Minimum k-cut algorithm</vt:lpstr>
      <vt:lpstr>Gomory-Hu Tree</vt:lpstr>
      <vt:lpstr>Gomory-Hu tree</vt:lpstr>
      <vt:lpstr>Min-cuts again</vt:lpstr>
      <vt:lpstr>Measuring connectivity</vt:lpstr>
      <vt:lpstr>Graph expansion</vt:lpstr>
      <vt:lpstr>Spectral analysis</vt:lpstr>
      <vt:lpstr>Laplacian Matrix properties</vt:lpstr>
      <vt:lpstr>The second smallest eigenvalue</vt:lpstr>
      <vt:lpstr>Spectral ordering</vt:lpstr>
      <vt:lpstr>Spectral partition</vt:lpstr>
      <vt:lpstr>Fielder Value</vt:lpstr>
      <vt:lpstr>Conductance</vt:lpstr>
      <vt:lpstr>Conductance and random walks</vt:lpstr>
      <vt:lpstr>Interpretation of conductance</vt:lpstr>
      <vt:lpstr>Clustering Conductance</vt:lpstr>
      <vt:lpstr>A clustering bi-criterion</vt:lpstr>
      <vt:lpstr>The clustering problem</vt:lpstr>
      <vt:lpstr>A spectral algorithm</vt:lpstr>
      <vt:lpstr>A divide and merge methodology</vt:lpstr>
      <vt:lpstr>Merge phase or dynamic-progamming on trees</vt:lpstr>
      <vt:lpstr>Dynamic programming on 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118</cp:revision>
  <dcterms:created xsi:type="dcterms:W3CDTF">2009-08-26T01:31:52Z</dcterms:created>
  <dcterms:modified xsi:type="dcterms:W3CDTF">2009-11-30T05:47:49Z</dcterms:modified>
</cp:coreProperties>
</file>