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36" r:id="rId2"/>
    <p:sldId id="419" r:id="rId3"/>
    <p:sldId id="420" r:id="rId4"/>
    <p:sldId id="421" r:id="rId5"/>
    <p:sldId id="423" r:id="rId6"/>
    <p:sldId id="448" r:id="rId7"/>
    <p:sldId id="424" r:id="rId8"/>
    <p:sldId id="425" r:id="rId9"/>
    <p:sldId id="426" r:id="rId10"/>
    <p:sldId id="427" r:id="rId11"/>
    <p:sldId id="428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37" r:id="rId20"/>
    <p:sldId id="438" r:id="rId21"/>
    <p:sldId id="439" r:id="rId22"/>
    <p:sldId id="440" r:id="rId23"/>
    <p:sldId id="441" r:id="rId24"/>
    <p:sldId id="442" r:id="rId25"/>
    <p:sldId id="443" r:id="rId26"/>
    <p:sldId id="445" r:id="rId27"/>
    <p:sldId id="446" r:id="rId28"/>
    <p:sldId id="44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232FE-B938-4226-AF20-3B814523429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214D4-5391-4B4F-BBD2-541C31E1D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04A48-6E71-4285-A9B9-B84B503920A6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FE034-3E41-40D9-ACC0-F719D63D7733}" type="slidenum">
              <a:rPr lang="en-US"/>
              <a:pPr/>
              <a:t>11</a:t>
            </a:fld>
            <a:endParaRPr lang="en-US"/>
          </a:p>
        </p:txBody>
      </p:sp>
      <p:sp>
        <p:nvSpPr>
          <p:cNvPr id="507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7A9A9-931A-4A5E-97F6-D69C01AD4B24}" type="slidenum">
              <a:rPr lang="en-US"/>
              <a:pPr/>
              <a:t>14</a:t>
            </a:fld>
            <a:endParaRPr lang="en-US"/>
          </a:p>
        </p:txBody>
      </p:sp>
      <p:sp>
        <p:nvSpPr>
          <p:cNvPr id="495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F2B20-64B8-428E-A16F-80D49162257E}" type="slidenum">
              <a:rPr lang="en-US"/>
              <a:pPr/>
              <a:t>15</a:t>
            </a:fld>
            <a:endParaRPr lang="en-US"/>
          </a:p>
        </p:txBody>
      </p:sp>
      <p:sp>
        <p:nvSpPr>
          <p:cNvPr id="496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1280D-D544-4D7F-9E80-6511E5F3C8B8}" type="slidenum">
              <a:rPr lang="en-US"/>
              <a:pPr/>
              <a:t>16</a:t>
            </a:fld>
            <a:endParaRPr lang="en-US"/>
          </a:p>
        </p:txBody>
      </p:sp>
      <p:sp>
        <p:nvSpPr>
          <p:cNvPr id="497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E9151-9D44-4241-AF00-B18C436785AB}" type="slidenum">
              <a:rPr lang="en-US"/>
              <a:pPr/>
              <a:t>17</a:t>
            </a:fld>
            <a:endParaRPr lang="en-US"/>
          </a:p>
        </p:txBody>
      </p:sp>
      <p:sp>
        <p:nvSpPr>
          <p:cNvPr id="498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032FB-4493-4617-BF02-8BAA8E614159}" type="slidenum">
              <a:rPr lang="en-US"/>
              <a:pPr/>
              <a:t>18</a:t>
            </a:fld>
            <a:endParaRPr lang="en-US"/>
          </a:p>
        </p:txBody>
      </p:sp>
      <p:sp>
        <p:nvSpPr>
          <p:cNvPr id="582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79AAE-12F0-411A-9543-C9A00093A99F}" type="slidenum">
              <a:rPr lang="en-US"/>
              <a:pPr/>
              <a:t>19</a:t>
            </a:fld>
            <a:endParaRPr lang="en-US"/>
          </a:p>
        </p:txBody>
      </p:sp>
      <p:sp>
        <p:nvSpPr>
          <p:cNvPr id="499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3F4DA-A27B-42F3-A8C4-EB0C11024F77}" type="slidenum">
              <a:rPr lang="en-US"/>
              <a:pPr/>
              <a:t>20</a:t>
            </a:fld>
            <a:endParaRPr lang="en-US"/>
          </a:p>
        </p:txBody>
      </p:sp>
      <p:sp>
        <p:nvSpPr>
          <p:cNvPr id="500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606F5-B50C-4686-A5BF-669AE8EB5199}" type="slidenum">
              <a:rPr lang="en-US"/>
              <a:pPr/>
              <a:t>21</a:t>
            </a:fld>
            <a:endParaRPr lang="en-US"/>
          </a:p>
        </p:txBody>
      </p:sp>
      <p:sp>
        <p:nvSpPr>
          <p:cNvPr id="501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42019-C60A-402E-AE3E-652BD7BC55DB}" type="slidenum">
              <a:rPr lang="en-US"/>
              <a:pPr/>
              <a:t>22</a:t>
            </a:fld>
            <a:endParaRPr lang="en-US"/>
          </a:p>
        </p:txBody>
      </p:sp>
      <p:sp>
        <p:nvSpPr>
          <p:cNvPr id="502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28D09-5048-43CB-A99C-E26EED20CED6}" type="slidenum">
              <a:rPr lang="en-US"/>
              <a:pPr/>
              <a:t>2</a:t>
            </a:fld>
            <a:endParaRPr lang="en-US"/>
          </a:p>
        </p:txBody>
      </p:sp>
      <p:sp>
        <p:nvSpPr>
          <p:cNvPr id="485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5586E-B9AA-4D83-8C88-09399AF34458}" type="slidenum">
              <a:rPr lang="en-US"/>
              <a:pPr/>
              <a:t>23</a:t>
            </a:fld>
            <a:endParaRPr lang="en-US"/>
          </a:p>
        </p:txBody>
      </p:sp>
      <p:sp>
        <p:nvSpPr>
          <p:cNvPr id="503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64968-6E58-4116-8678-1E687375716D}" type="slidenum">
              <a:rPr lang="en-US"/>
              <a:pPr/>
              <a:t>24</a:t>
            </a:fld>
            <a:endParaRPr lang="en-US"/>
          </a:p>
        </p:txBody>
      </p:sp>
      <p:sp>
        <p:nvSpPr>
          <p:cNvPr id="505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6B516-8DC1-450C-889A-2351C814E467}" type="slidenum">
              <a:rPr lang="en-US"/>
              <a:pPr/>
              <a:t>25</a:t>
            </a:fld>
            <a:endParaRPr lang="en-US"/>
          </a:p>
        </p:txBody>
      </p:sp>
      <p:sp>
        <p:nvSpPr>
          <p:cNvPr id="506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A94A3-D9AF-459E-9168-728DB51E4A35}" type="slidenum">
              <a:rPr lang="en-US"/>
              <a:pPr/>
              <a:t>26</a:t>
            </a:fld>
            <a:endParaRPr lang="en-US"/>
          </a:p>
        </p:txBody>
      </p:sp>
      <p:sp>
        <p:nvSpPr>
          <p:cNvPr id="509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43643-B7BD-4C01-970A-AA03818DDB06}" type="slidenum">
              <a:rPr lang="en-US"/>
              <a:pPr/>
              <a:t>27</a:t>
            </a:fld>
            <a:endParaRPr lang="en-US"/>
          </a:p>
        </p:txBody>
      </p:sp>
      <p:sp>
        <p:nvSpPr>
          <p:cNvPr id="508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4CFDD-FBEB-4CD3-8D82-75D326859789}" type="slidenum">
              <a:rPr lang="en-US"/>
              <a:pPr/>
              <a:t>28</a:t>
            </a:fld>
            <a:endParaRPr lang="en-US"/>
          </a:p>
        </p:txBody>
      </p:sp>
      <p:sp>
        <p:nvSpPr>
          <p:cNvPr id="510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5CE8F-5F3F-47C0-8263-13D051B57465}" type="slidenum">
              <a:rPr lang="en-US"/>
              <a:pPr/>
              <a:t>3</a:t>
            </a:fld>
            <a:endParaRPr lang="en-US"/>
          </a:p>
        </p:txBody>
      </p:sp>
      <p:sp>
        <p:nvSpPr>
          <p:cNvPr id="576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81E7F-DB0B-426A-BD73-97722A23123B}" type="slidenum">
              <a:rPr lang="en-US"/>
              <a:pPr/>
              <a:t>4</a:t>
            </a:fld>
            <a:endParaRPr lang="en-US"/>
          </a:p>
        </p:txBody>
      </p:sp>
      <p:sp>
        <p:nvSpPr>
          <p:cNvPr id="489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90AF0-0A22-40CA-9F31-FA727059D7A9}" type="slidenum">
              <a:rPr lang="en-US"/>
              <a:pPr/>
              <a:t>5</a:t>
            </a:fld>
            <a:endParaRPr lang="en-US"/>
          </a:p>
        </p:txBody>
      </p:sp>
      <p:sp>
        <p:nvSpPr>
          <p:cNvPr id="490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C20E3-1DC9-46E9-97DB-9FD742BBC48B}" type="slidenum">
              <a:rPr lang="en-US"/>
              <a:pPr/>
              <a:t>7</a:t>
            </a:fld>
            <a:endParaRPr lang="en-US"/>
          </a:p>
        </p:txBody>
      </p:sp>
      <p:sp>
        <p:nvSpPr>
          <p:cNvPr id="579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6E534-6034-4689-A234-A689EE1FF67E}" type="slidenum">
              <a:rPr lang="en-US"/>
              <a:pPr/>
              <a:t>8</a:t>
            </a:fld>
            <a:endParaRPr lang="en-US"/>
          </a:p>
        </p:txBody>
      </p:sp>
      <p:sp>
        <p:nvSpPr>
          <p:cNvPr id="491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D6CAC3-6BA1-4149-81EC-C9D8B6968F45}" type="slidenum">
              <a:rPr lang="en-US"/>
              <a:pPr/>
              <a:t>9</a:t>
            </a:fld>
            <a:endParaRPr lang="en-US"/>
          </a:p>
        </p:txBody>
      </p:sp>
      <p:sp>
        <p:nvSpPr>
          <p:cNvPr id="493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4277D-0A54-47A5-B9D7-7FD47B7BCBB9}" type="slidenum">
              <a:rPr lang="en-US"/>
              <a:pPr/>
              <a:t>10</a:t>
            </a:fld>
            <a:endParaRPr lang="en-US"/>
          </a:p>
        </p:txBody>
      </p:sp>
      <p:sp>
        <p:nvSpPr>
          <p:cNvPr id="494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61CCB6D-4E4C-4A2F-B6AE-9DDB0CC89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97D52C7-5AB8-4F73-82B7-598DB20762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5717-5A76-451C-B9E2-2191AAD5C1E9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Time-series data analysis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/>
              <a:t>Optimal solution for the k-segmentation problem</a:t>
            </a:r>
            <a:endParaRPr lang="en-US" sz="320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852738"/>
            <a:ext cx="8291512" cy="4530725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endParaRPr lang="fi-FI" sz="2000" dirty="0"/>
          </a:p>
          <a:p>
            <a:pPr lvl="1">
              <a:buFont typeface="Wingdings" pitchFamily="2" charset="2"/>
              <a:buNone/>
            </a:pPr>
            <a:endParaRPr lang="fi-FI" sz="2000" dirty="0"/>
          </a:p>
          <a:p>
            <a:pPr lvl="1">
              <a:buFont typeface="Wingdings" pitchFamily="2" charset="2"/>
              <a:buNone/>
            </a:pPr>
            <a:endParaRPr lang="fi-FI" sz="2000" dirty="0"/>
          </a:p>
          <a:p>
            <a:pPr lvl="1">
              <a:buFont typeface="Wingdings" pitchFamily="2" charset="2"/>
              <a:buNone/>
            </a:pPr>
            <a:endParaRPr lang="fi-FI" sz="2000" dirty="0"/>
          </a:p>
          <a:p>
            <a:pPr lvl="1">
              <a:buFont typeface="Wingdings" pitchFamily="2" charset="2"/>
              <a:buNone/>
            </a:pPr>
            <a:endParaRPr lang="fi-FI" sz="2000" dirty="0"/>
          </a:p>
          <a:p>
            <a:pPr lvl="1">
              <a:buFont typeface="Wingdings" pitchFamily="2" charset="2"/>
              <a:buNone/>
            </a:pPr>
            <a:endParaRPr lang="fi-FI" sz="2000" dirty="0"/>
          </a:p>
          <a:p>
            <a:r>
              <a:rPr lang="fi-FI" sz="2400" dirty="0"/>
              <a:t>Running time </a:t>
            </a:r>
            <a:r>
              <a:rPr lang="fi-FI" sz="2400" dirty="0">
                <a:solidFill>
                  <a:srgbClr val="0066FF"/>
                </a:solidFill>
              </a:rPr>
              <a:t>O(n</a:t>
            </a:r>
            <a:r>
              <a:rPr lang="fi-FI" sz="2400" baseline="30000" dirty="0">
                <a:solidFill>
                  <a:srgbClr val="0066FF"/>
                </a:solidFill>
              </a:rPr>
              <a:t>2</a:t>
            </a:r>
            <a:r>
              <a:rPr lang="fi-FI" sz="2400" dirty="0">
                <a:solidFill>
                  <a:srgbClr val="0066FF"/>
                </a:solidFill>
              </a:rPr>
              <a:t>k)</a:t>
            </a:r>
          </a:p>
          <a:p>
            <a:pPr lvl="1"/>
            <a:r>
              <a:rPr lang="fi-FI" sz="2000" dirty="0"/>
              <a:t>Too expensive for large datasets!</a:t>
            </a:r>
            <a:endParaRPr lang="en-US" sz="2000" dirty="0"/>
          </a:p>
        </p:txBody>
      </p:sp>
      <p:pic>
        <p:nvPicPr>
          <p:cNvPr id="310279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46225" y="3389313"/>
            <a:ext cx="6121400" cy="1408112"/>
          </a:xfrm>
          <a:noFill/>
          <a:ln/>
        </p:spPr>
      </p:pic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323850" y="1816100"/>
            <a:ext cx="8291513" cy="11811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400" dirty="0">
                <a:solidFill>
                  <a:schemeClr val="bg1"/>
                </a:solidFill>
              </a:rPr>
              <a:t>[</a:t>
            </a:r>
            <a:r>
              <a:rPr lang="fi-FI" sz="2400" dirty="0">
                <a:solidFill>
                  <a:schemeClr val="hlink"/>
                </a:solidFill>
              </a:rPr>
              <a:t>Bellman’61</a:t>
            </a:r>
            <a:r>
              <a:rPr lang="fi-FI" sz="2400" dirty="0"/>
              <a:t>] The k-segmentation problem can be solved optimally using a standard </a:t>
            </a:r>
            <a:r>
              <a:rPr lang="fi-FI" sz="2400" dirty="0">
                <a:solidFill>
                  <a:schemeClr val="hlink"/>
                </a:solidFill>
              </a:rPr>
              <a:t>dynamic-programming </a:t>
            </a:r>
            <a:r>
              <a:rPr lang="fi-FI" sz="2400" dirty="0"/>
              <a:t>algorithm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Heuristics</a:t>
            </a:r>
            <a:endParaRPr lang="en-US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/>
              <a:t>Bottom-up greedy (BU): </a:t>
            </a:r>
            <a:r>
              <a:rPr lang="fi-FI" sz="2000">
                <a:solidFill>
                  <a:srgbClr val="0066FF"/>
                </a:solidFill>
              </a:rPr>
              <a:t>O(nlogn)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[Keogh and Smyth’97, Keogh and Pazzani’98]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i-FI" sz="1800"/>
          </a:p>
          <a:p>
            <a:pPr>
              <a:lnSpc>
                <a:spcPct val="90000"/>
              </a:lnSpc>
            </a:pPr>
            <a:r>
              <a:rPr lang="fi-FI" sz="2000"/>
              <a:t>Top-down greedy (TD): </a:t>
            </a:r>
            <a:r>
              <a:rPr lang="fi-FI" sz="2000">
                <a:solidFill>
                  <a:srgbClr val="0066FF"/>
                </a:solidFill>
              </a:rPr>
              <a:t>O(nlogn)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[Douglas and Peucker’73, Shatkay and Zdonik’96, Lavrenko et. al’00]</a:t>
            </a:r>
          </a:p>
          <a:p>
            <a:pPr>
              <a:lnSpc>
                <a:spcPct val="90000"/>
              </a:lnSpc>
            </a:pPr>
            <a:endParaRPr lang="fi-FI" sz="2000"/>
          </a:p>
          <a:p>
            <a:pPr>
              <a:lnSpc>
                <a:spcPct val="90000"/>
              </a:lnSpc>
            </a:pPr>
            <a:r>
              <a:rPr lang="fi-FI" sz="2000"/>
              <a:t>Global Iterative Replacement (GiR): </a:t>
            </a:r>
            <a:r>
              <a:rPr lang="fi-FI" sz="2000">
                <a:solidFill>
                  <a:srgbClr val="0066FF"/>
                </a:solidFill>
              </a:rPr>
              <a:t>O(nI)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[Himberg et. al ’01]</a:t>
            </a:r>
            <a:endParaRPr lang="fi-FI" sz="180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i-FI" sz="2000"/>
              <a:t>	</a:t>
            </a:r>
          </a:p>
          <a:p>
            <a:pPr>
              <a:lnSpc>
                <a:spcPct val="90000"/>
              </a:lnSpc>
            </a:pPr>
            <a:r>
              <a:rPr lang="fi-FI" sz="2000"/>
              <a:t>Local Iterative Replacement (LiR): </a:t>
            </a:r>
            <a:r>
              <a:rPr lang="fi-FI" sz="2000">
                <a:solidFill>
                  <a:srgbClr val="0066FF"/>
                </a:solidFill>
              </a:rPr>
              <a:t>O(nI)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[Himberg et. al ’01]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Approximation algorithm</a:t>
            </a:r>
          </a:p>
        </p:txBody>
      </p:sp>
      <p:sp>
        <p:nvSpPr>
          <p:cNvPr id="801796" name="Rectangle 4"/>
          <p:cNvSpPr>
            <a:spLocks noChangeArrowheads="1"/>
          </p:cNvSpPr>
          <p:nvPr/>
        </p:nvSpPr>
        <p:spPr bwMode="auto">
          <a:xfrm>
            <a:off x="468313" y="1844675"/>
            <a:ext cx="8291512" cy="20161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400" dirty="0"/>
              <a:t>[</a:t>
            </a:r>
            <a:r>
              <a:rPr lang="fi-FI" sz="2400" b="1" dirty="0">
                <a:solidFill>
                  <a:schemeClr val="hlink"/>
                </a:solidFill>
              </a:rPr>
              <a:t>Theorem</a:t>
            </a:r>
            <a:r>
              <a:rPr lang="fi-FI" sz="2400" u="sng" dirty="0"/>
              <a:t>]</a:t>
            </a:r>
            <a:r>
              <a:rPr lang="fi-FI" sz="2400" dirty="0"/>
              <a:t> The segmentation problem can be approximated within a constant factor of 3 for both E</a:t>
            </a:r>
            <a:r>
              <a:rPr lang="fi-FI" sz="2400" baseline="-25000" dirty="0"/>
              <a:t>1</a:t>
            </a:r>
            <a:r>
              <a:rPr lang="fi-FI" sz="2400" dirty="0"/>
              <a:t> and E</a:t>
            </a:r>
            <a:r>
              <a:rPr lang="fi-FI" sz="2400" baseline="-25000" dirty="0"/>
              <a:t>2</a:t>
            </a:r>
            <a:r>
              <a:rPr lang="fi-FI" sz="2400" dirty="0"/>
              <a:t> error measures. That is,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2400" u="sng" dirty="0">
              <a:solidFill>
                <a:schemeClr val="bg1"/>
              </a:solidFill>
            </a:endParaRPr>
          </a:p>
        </p:txBody>
      </p:sp>
      <p:graphicFrame>
        <p:nvGraphicFramePr>
          <p:cNvPr id="801797" name="Object 5"/>
          <p:cNvGraphicFramePr>
            <a:graphicFrameLocks noChangeAspect="1"/>
          </p:cNvGraphicFramePr>
          <p:nvPr/>
        </p:nvGraphicFramePr>
        <p:xfrm>
          <a:off x="2268538" y="3068638"/>
          <a:ext cx="4895850" cy="646112"/>
        </p:xfrm>
        <a:graphic>
          <a:graphicData uri="http://schemas.openxmlformats.org/presentationml/2006/ole">
            <p:oleObj spid="_x0000_s290818" name="Equation" r:id="rId3" imgW="1892160" imgH="241200" progId="Equation.3">
              <p:embed/>
            </p:oleObj>
          </a:graphicData>
        </a:graphic>
      </p:graphicFrame>
      <p:sp>
        <p:nvSpPr>
          <p:cNvPr id="801798" name="Rectangle 6"/>
          <p:cNvSpPr>
            <a:spLocks noChangeArrowheads="1"/>
          </p:cNvSpPr>
          <p:nvPr/>
        </p:nvSpPr>
        <p:spPr bwMode="auto">
          <a:xfrm>
            <a:off x="528638" y="4438650"/>
            <a:ext cx="8291512" cy="1295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400" dirty="0"/>
              <a:t>The running time of the approximation algorithm is:</a:t>
            </a:r>
            <a:endParaRPr lang="en-US" sz="2400" u="sng" dirty="0"/>
          </a:p>
        </p:txBody>
      </p:sp>
      <p:graphicFrame>
        <p:nvGraphicFramePr>
          <p:cNvPr id="801799" name="Object 7"/>
          <p:cNvGraphicFramePr>
            <a:graphicFrameLocks noChangeAspect="1"/>
          </p:cNvGraphicFramePr>
          <p:nvPr>
            <p:ph idx="1"/>
          </p:nvPr>
        </p:nvGraphicFramePr>
        <p:xfrm>
          <a:off x="3624263" y="4941888"/>
          <a:ext cx="1728787" cy="647700"/>
        </p:xfrm>
        <a:graphic>
          <a:graphicData uri="http://schemas.openxmlformats.org/presentationml/2006/ole">
            <p:oleObj spid="_x0000_s290819" name="Equation" r:id="rId4" imgW="723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Divide ’n Segment (DnS) algorithm</a:t>
            </a:r>
            <a:endParaRPr lang="en-US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400" b="1" u="sng">
                <a:solidFill>
                  <a:srgbClr val="0066FF"/>
                </a:solidFill>
              </a:rPr>
              <a:t>Main idea</a:t>
            </a:r>
          </a:p>
          <a:p>
            <a:pPr>
              <a:lnSpc>
                <a:spcPct val="90000"/>
              </a:lnSpc>
            </a:pPr>
            <a:endParaRPr lang="fi-FI" sz="2400" b="1" u="sng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fi-FI" sz="2000"/>
              <a:t>Split the sequence arbitrarily into subsequences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Solve the</a:t>
            </a:r>
            <a:r>
              <a:rPr lang="fi-FI" sz="2000">
                <a:solidFill>
                  <a:srgbClr val="0066FF"/>
                </a:solidFill>
              </a:rPr>
              <a:t> k</a:t>
            </a:r>
            <a:r>
              <a:rPr lang="fi-FI" sz="2000"/>
              <a:t>-segmentation problem in each subsequence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Combine the results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i-FI" sz="2000" b="1" u="sng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2400" b="1" u="sng">
                <a:solidFill>
                  <a:srgbClr val="0066FF"/>
                </a:solidFill>
              </a:rPr>
              <a:t>Advantages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240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fi-FI" sz="2000"/>
              <a:t>Extremely simple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High quality results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Can be applied to other segmentation problems[Gionis’03, Haiminen’04,Bingham’06]</a:t>
            </a:r>
            <a:endParaRPr lang="en-US" sz="20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i-FI" sz="2000"/>
          </a:p>
          <a:p>
            <a:pPr>
              <a:lnSpc>
                <a:spcPct val="90000"/>
              </a:lnSpc>
            </a:pPr>
            <a:endParaRPr lang="fi-F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DnS algorithm - Details</a:t>
            </a:r>
            <a:endParaRPr lang="en-US"/>
          </a:p>
        </p:txBody>
      </p:sp>
      <p:graphicFrame>
        <p:nvGraphicFramePr>
          <p:cNvPr id="312371" name="Group 51"/>
          <p:cNvGraphicFramePr>
            <a:graphicFrameLocks noGrp="1"/>
          </p:cNvGraphicFramePr>
          <p:nvPr>
            <p:ph sz="half" idx="2"/>
          </p:nvPr>
        </p:nvGraphicFramePr>
        <p:xfrm>
          <a:off x="179388" y="1719263"/>
          <a:ext cx="8785225" cy="4998412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Input: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Sequence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integer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Output: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-segmentation of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marL="91282" marR="91282" marT="45643" marB="456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63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Partition sequence 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arbitrarily into 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disjoint intervals 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fi-FI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,T</a:t>
                      </a:r>
                      <a:r>
                        <a:rPr kumimoji="0" lang="fi-FI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,…,T</a:t>
                      </a:r>
                      <a:r>
                        <a:rPr kumimoji="0" lang="fi-FI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 each interval 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fi-FI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solve 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optimally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the 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segmentation 	 problem using 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DP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algorithm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fi-FI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Let 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T’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be the concatenation of 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mk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representatives produced in </a:t>
                      </a:r>
                      <a:r>
                        <a:rPr kumimoji="0" lang="fi-FI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Step </a:t>
                      </a:r>
                      <a:r>
                        <a:rPr kumimoji="0" lang="fi-FI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  <a:r>
                        <a:rPr kumimoji="0" 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Each representative is weighted with the length of the segment it represents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Solve </a:t>
                      </a: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optimally</a:t>
                      </a: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the </a:t>
                      </a: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-segmentation problem for </a:t>
                      </a: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T’</a:t>
                      </a: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using the DP algorithm and output this segmentation as the final segmentation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282" marR="91282" marT="45643" marB="456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DnS algorithm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49666" name="Text Box 130"/>
          <p:cNvSpPr txBox="1">
            <a:spLocks noChangeArrowheads="1"/>
          </p:cNvSpPr>
          <p:nvPr/>
        </p:nvSpPr>
        <p:spPr bwMode="auto">
          <a:xfrm>
            <a:off x="1547813" y="1773238"/>
            <a:ext cx="6119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>
                <a:latin typeface="Comic Sans MS" pitchFamily="66" charset="0"/>
              </a:rPr>
              <a:t>Input sequence 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T</a:t>
            </a:r>
            <a:r>
              <a:rPr lang="fi-FI" sz="2000">
                <a:latin typeface="Comic Sans MS" pitchFamily="66" charset="0"/>
              </a:rPr>
              <a:t> consisting of 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n=20</a:t>
            </a:r>
            <a:r>
              <a:rPr lang="fi-FI" sz="2000">
                <a:latin typeface="Comic Sans MS" pitchFamily="66" charset="0"/>
              </a:rPr>
              <a:t> points (k=2)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449667" name="Line 131"/>
          <p:cNvSpPr>
            <a:spLocks noChangeShapeType="1"/>
          </p:cNvSpPr>
          <p:nvPr/>
        </p:nvSpPr>
        <p:spPr bwMode="auto">
          <a:xfrm>
            <a:off x="1187450" y="6308725"/>
            <a:ext cx="7488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668" name="Line 132"/>
          <p:cNvSpPr>
            <a:spLocks noChangeShapeType="1"/>
          </p:cNvSpPr>
          <p:nvPr/>
        </p:nvSpPr>
        <p:spPr bwMode="auto">
          <a:xfrm>
            <a:off x="1116013" y="59690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669" name="Line 133"/>
          <p:cNvSpPr>
            <a:spLocks noChangeShapeType="1"/>
          </p:cNvSpPr>
          <p:nvPr/>
        </p:nvSpPr>
        <p:spPr bwMode="auto">
          <a:xfrm>
            <a:off x="1116013" y="56276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670" name="Line 134"/>
          <p:cNvSpPr>
            <a:spLocks noChangeShapeType="1"/>
          </p:cNvSpPr>
          <p:nvPr/>
        </p:nvSpPr>
        <p:spPr bwMode="auto">
          <a:xfrm>
            <a:off x="1116013" y="52847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671" name="Line 135"/>
          <p:cNvSpPr>
            <a:spLocks noChangeShapeType="1"/>
          </p:cNvSpPr>
          <p:nvPr/>
        </p:nvSpPr>
        <p:spPr bwMode="auto">
          <a:xfrm>
            <a:off x="1116013" y="49450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672" name="Line 136"/>
          <p:cNvSpPr>
            <a:spLocks noChangeShapeType="1"/>
          </p:cNvSpPr>
          <p:nvPr/>
        </p:nvSpPr>
        <p:spPr bwMode="auto">
          <a:xfrm>
            <a:off x="1116013" y="46053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673" name="Line 137"/>
          <p:cNvSpPr>
            <a:spLocks noChangeShapeType="1"/>
          </p:cNvSpPr>
          <p:nvPr/>
        </p:nvSpPr>
        <p:spPr bwMode="auto">
          <a:xfrm>
            <a:off x="1116013" y="426561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674" name="Line 138"/>
          <p:cNvSpPr>
            <a:spLocks noChangeShapeType="1"/>
          </p:cNvSpPr>
          <p:nvPr/>
        </p:nvSpPr>
        <p:spPr bwMode="auto">
          <a:xfrm>
            <a:off x="1116013" y="39243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675" name="Line 139"/>
          <p:cNvSpPr>
            <a:spLocks noChangeShapeType="1"/>
          </p:cNvSpPr>
          <p:nvPr/>
        </p:nvSpPr>
        <p:spPr bwMode="auto">
          <a:xfrm>
            <a:off x="1116013" y="3584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676" name="Line 140"/>
          <p:cNvSpPr>
            <a:spLocks noChangeShapeType="1"/>
          </p:cNvSpPr>
          <p:nvPr/>
        </p:nvSpPr>
        <p:spPr bwMode="auto">
          <a:xfrm>
            <a:off x="1116013" y="32448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677" name="Line 141"/>
          <p:cNvSpPr>
            <a:spLocks noChangeShapeType="1"/>
          </p:cNvSpPr>
          <p:nvPr/>
        </p:nvSpPr>
        <p:spPr bwMode="auto">
          <a:xfrm>
            <a:off x="1116013" y="2903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1187450" y="2203450"/>
            <a:ext cx="0" cy="4105275"/>
            <a:chOff x="748" y="1162"/>
            <a:chExt cx="0" cy="2586"/>
          </a:xfrm>
        </p:grpSpPr>
        <p:sp>
          <p:nvSpPr>
            <p:cNvPr id="449679" name="Line 143"/>
            <p:cNvSpPr>
              <a:spLocks noChangeShapeType="1"/>
            </p:cNvSpPr>
            <p:nvPr/>
          </p:nvSpPr>
          <p:spPr bwMode="auto">
            <a:xfrm flipV="1">
              <a:off x="748" y="3534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680" name="Line 144"/>
            <p:cNvSpPr>
              <a:spLocks noChangeShapeType="1"/>
            </p:cNvSpPr>
            <p:nvPr/>
          </p:nvSpPr>
          <p:spPr bwMode="auto">
            <a:xfrm flipV="1">
              <a:off x="748" y="3319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681" name="Line 145"/>
            <p:cNvSpPr>
              <a:spLocks noChangeShapeType="1"/>
            </p:cNvSpPr>
            <p:nvPr/>
          </p:nvSpPr>
          <p:spPr bwMode="auto">
            <a:xfrm flipV="1">
              <a:off x="748" y="31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682" name="Line 146"/>
            <p:cNvSpPr>
              <a:spLocks noChangeShapeType="1"/>
            </p:cNvSpPr>
            <p:nvPr/>
          </p:nvSpPr>
          <p:spPr bwMode="auto">
            <a:xfrm flipV="1">
              <a:off x="748" y="2889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683" name="Line 147"/>
            <p:cNvSpPr>
              <a:spLocks noChangeShapeType="1"/>
            </p:cNvSpPr>
            <p:nvPr/>
          </p:nvSpPr>
          <p:spPr bwMode="auto">
            <a:xfrm flipV="1">
              <a:off x="748" y="2675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684" name="Line 148"/>
            <p:cNvSpPr>
              <a:spLocks noChangeShapeType="1"/>
            </p:cNvSpPr>
            <p:nvPr/>
          </p:nvSpPr>
          <p:spPr bwMode="auto">
            <a:xfrm flipV="1">
              <a:off x="748" y="2461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685" name="Line 149"/>
            <p:cNvSpPr>
              <a:spLocks noChangeShapeType="1"/>
            </p:cNvSpPr>
            <p:nvPr/>
          </p:nvSpPr>
          <p:spPr bwMode="auto">
            <a:xfrm flipV="1">
              <a:off x="748" y="2246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686" name="Line 150"/>
            <p:cNvSpPr>
              <a:spLocks noChangeShapeType="1"/>
            </p:cNvSpPr>
            <p:nvPr/>
          </p:nvSpPr>
          <p:spPr bwMode="auto">
            <a:xfrm flipV="1">
              <a:off x="748" y="2032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687" name="Line 151"/>
            <p:cNvSpPr>
              <a:spLocks noChangeShapeType="1"/>
            </p:cNvSpPr>
            <p:nvPr/>
          </p:nvSpPr>
          <p:spPr bwMode="auto">
            <a:xfrm flipV="1">
              <a:off x="748" y="1818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688" name="Line 152"/>
            <p:cNvSpPr>
              <a:spLocks noChangeShapeType="1"/>
            </p:cNvSpPr>
            <p:nvPr/>
          </p:nvSpPr>
          <p:spPr bwMode="auto">
            <a:xfrm flipV="1">
              <a:off x="748" y="16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9689" name="Line 153"/>
            <p:cNvSpPr>
              <a:spLocks noChangeShapeType="1"/>
            </p:cNvSpPr>
            <p:nvPr/>
          </p:nvSpPr>
          <p:spPr bwMode="auto">
            <a:xfrm flipV="1">
              <a:off x="748" y="1162"/>
              <a:ext cx="0" cy="4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9690" name="Text Box 154"/>
          <p:cNvSpPr txBox="1">
            <a:spLocks noChangeArrowheads="1"/>
          </p:cNvSpPr>
          <p:nvPr/>
        </p:nvSpPr>
        <p:spPr bwMode="auto">
          <a:xfrm>
            <a:off x="611188" y="5859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49691" name="Text Box 155"/>
          <p:cNvSpPr txBox="1">
            <a:spLocks noChangeArrowheads="1"/>
          </p:cNvSpPr>
          <p:nvPr/>
        </p:nvSpPr>
        <p:spPr bwMode="auto">
          <a:xfrm>
            <a:off x="611188" y="5499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20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49692" name="Text Box 156"/>
          <p:cNvSpPr txBox="1">
            <a:spLocks noChangeArrowheads="1"/>
          </p:cNvSpPr>
          <p:nvPr/>
        </p:nvSpPr>
        <p:spPr bwMode="auto">
          <a:xfrm>
            <a:off x="611188" y="51387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30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49693" name="Text Box 157"/>
          <p:cNvSpPr txBox="1">
            <a:spLocks noChangeArrowheads="1"/>
          </p:cNvSpPr>
          <p:nvPr/>
        </p:nvSpPr>
        <p:spPr bwMode="auto">
          <a:xfrm>
            <a:off x="611188" y="47958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40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49694" name="Text Box 158"/>
          <p:cNvSpPr txBox="1">
            <a:spLocks noChangeArrowheads="1"/>
          </p:cNvSpPr>
          <p:nvPr/>
        </p:nvSpPr>
        <p:spPr bwMode="auto">
          <a:xfrm>
            <a:off x="611188" y="44354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50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49695" name="Text Box 159"/>
          <p:cNvSpPr txBox="1">
            <a:spLocks noChangeArrowheads="1"/>
          </p:cNvSpPr>
          <p:nvPr/>
        </p:nvSpPr>
        <p:spPr bwMode="auto">
          <a:xfrm>
            <a:off x="611188" y="41306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60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49696" name="Text Box 160"/>
          <p:cNvSpPr txBox="1">
            <a:spLocks noChangeArrowheads="1"/>
          </p:cNvSpPr>
          <p:nvPr/>
        </p:nvSpPr>
        <p:spPr bwMode="auto">
          <a:xfrm>
            <a:off x="611188" y="37703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70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49697" name="Text Box 161"/>
          <p:cNvSpPr txBox="1">
            <a:spLocks noChangeArrowheads="1"/>
          </p:cNvSpPr>
          <p:nvPr/>
        </p:nvSpPr>
        <p:spPr bwMode="auto">
          <a:xfrm>
            <a:off x="611188" y="3427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80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49698" name="Text Box 162"/>
          <p:cNvSpPr txBox="1">
            <a:spLocks noChangeArrowheads="1"/>
          </p:cNvSpPr>
          <p:nvPr/>
        </p:nvSpPr>
        <p:spPr bwMode="auto">
          <a:xfrm>
            <a:off x="611188" y="30670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90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49699" name="Text Box 163"/>
          <p:cNvSpPr txBox="1">
            <a:spLocks noChangeArrowheads="1"/>
          </p:cNvSpPr>
          <p:nvPr/>
        </p:nvSpPr>
        <p:spPr bwMode="auto">
          <a:xfrm>
            <a:off x="466725" y="2762250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49700" name="Oval 164"/>
          <p:cNvSpPr>
            <a:spLocks noChangeArrowheads="1"/>
          </p:cNvSpPr>
          <p:nvPr/>
        </p:nvSpPr>
        <p:spPr bwMode="auto">
          <a:xfrm>
            <a:off x="1331913" y="6092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01" name="Oval 165"/>
          <p:cNvSpPr>
            <a:spLocks noChangeArrowheads="1"/>
          </p:cNvSpPr>
          <p:nvPr/>
        </p:nvSpPr>
        <p:spPr bwMode="auto">
          <a:xfrm>
            <a:off x="1692275" y="5875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02" name="Oval 166"/>
          <p:cNvSpPr>
            <a:spLocks noChangeArrowheads="1"/>
          </p:cNvSpPr>
          <p:nvPr/>
        </p:nvSpPr>
        <p:spPr bwMode="auto">
          <a:xfrm>
            <a:off x="2051050" y="6092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03" name="Oval 167"/>
          <p:cNvSpPr>
            <a:spLocks noChangeArrowheads="1"/>
          </p:cNvSpPr>
          <p:nvPr/>
        </p:nvSpPr>
        <p:spPr bwMode="auto">
          <a:xfrm>
            <a:off x="2411413" y="5875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04" name="Oval 168"/>
          <p:cNvSpPr>
            <a:spLocks noChangeArrowheads="1"/>
          </p:cNvSpPr>
          <p:nvPr/>
        </p:nvSpPr>
        <p:spPr bwMode="auto">
          <a:xfrm>
            <a:off x="2773363" y="53006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05" name="Oval 169"/>
          <p:cNvSpPr>
            <a:spLocks noChangeArrowheads="1"/>
          </p:cNvSpPr>
          <p:nvPr/>
        </p:nvSpPr>
        <p:spPr bwMode="auto">
          <a:xfrm>
            <a:off x="3132138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06" name="Oval 170"/>
          <p:cNvSpPr>
            <a:spLocks noChangeArrowheads="1"/>
          </p:cNvSpPr>
          <p:nvPr/>
        </p:nvSpPr>
        <p:spPr bwMode="auto">
          <a:xfrm>
            <a:off x="3492500" y="53006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07" name="Oval 171"/>
          <p:cNvSpPr>
            <a:spLocks noChangeArrowheads="1"/>
          </p:cNvSpPr>
          <p:nvPr/>
        </p:nvSpPr>
        <p:spPr bwMode="auto">
          <a:xfrm>
            <a:off x="3852863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08" name="Oval 172"/>
          <p:cNvSpPr>
            <a:spLocks noChangeArrowheads="1"/>
          </p:cNvSpPr>
          <p:nvPr/>
        </p:nvSpPr>
        <p:spPr bwMode="auto">
          <a:xfrm>
            <a:off x="4211638" y="58054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09" name="Oval 173"/>
          <p:cNvSpPr>
            <a:spLocks noChangeArrowheads="1"/>
          </p:cNvSpPr>
          <p:nvPr/>
        </p:nvSpPr>
        <p:spPr bwMode="auto">
          <a:xfrm>
            <a:off x="4573588" y="59483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10" name="Oval 174"/>
          <p:cNvSpPr>
            <a:spLocks noChangeArrowheads="1"/>
          </p:cNvSpPr>
          <p:nvPr/>
        </p:nvSpPr>
        <p:spPr bwMode="auto">
          <a:xfrm>
            <a:off x="4932363" y="58054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11" name="Oval 175"/>
          <p:cNvSpPr>
            <a:spLocks noChangeArrowheads="1"/>
          </p:cNvSpPr>
          <p:nvPr/>
        </p:nvSpPr>
        <p:spPr bwMode="auto">
          <a:xfrm>
            <a:off x="5291138" y="59483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12" name="Oval 176"/>
          <p:cNvSpPr>
            <a:spLocks noChangeArrowheads="1"/>
          </p:cNvSpPr>
          <p:nvPr/>
        </p:nvSpPr>
        <p:spPr bwMode="auto">
          <a:xfrm>
            <a:off x="5653088" y="55895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13" name="Oval 177"/>
          <p:cNvSpPr>
            <a:spLocks noChangeArrowheads="1"/>
          </p:cNvSpPr>
          <p:nvPr/>
        </p:nvSpPr>
        <p:spPr bwMode="auto">
          <a:xfrm>
            <a:off x="6011863" y="53736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14" name="Oval 178"/>
          <p:cNvSpPr>
            <a:spLocks noChangeArrowheads="1"/>
          </p:cNvSpPr>
          <p:nvPr/>
        </p:nvSpPr>
        <p:spPr bwMode="auto">
          <a:xfrm>
            <a:off x="6373813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15" name="Oval 179"/>
          <p:cNvSpPr>
            <a:spLocks noChangeArrowheads="1"/>
          </p:cNvSpPr>
          <p:nvPr/>
        </p:nvSpPr>
        <p:spPr bwMode="auto">
          <a:xfrm>
            <a:off x="6732588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16" name="Oval 180"/>
          <p:cNvSpPr>
            <a:spLocks noChangeArrowheads="1"/>
          </p:cNvSpPr>
          <p:nvPr/>
        </p:nvSpPr>
        <p:spPr bwMode="auto">
          <a:xfrm>
            <a:off x="7092950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17" name="Oval 181"/>
          <p:cNvSpPr>
            <a:spLocks noChangeArrowheads="1"/>
          </p:cNvSpPr>
          <p:nvPr/>
        </p:nvSpPr>
        <p:spPr bwMode="auto">
          <a:xfrm>
            <a:off x="7453313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18" name="Oval 182"/>
          <p:cNvSpPr>
            <a:spLocks noChangeArrowheads="1"/>
          </p:cNvSpPr>
          <p:nvPr/>
        </p:nvSpPr>
        <p:spPr bwMode="auto">
          <a:xfrm>
            <a:off x="7812088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719" name="Oval 183"/>
          <p:cNvSpPr>
            <a:spLocks noChangeArrowheads="1"/>
          </p:cNvSpPr>
          <p:nvPr/>
        </p:nvSpPr>
        <p:spPr bwMode="auto">
          <a:xfrm>
            <a:off x="8172450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DnS algorithm – </a:t>
            </a:r>
            <a:r>
              <a:rPr lang="fi-FI">
                <a:solidFill>
                  <a:srgbClr val="003366"/>
                </a:solidFill>
              </a:rPr>
              <a:t>Step 1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53700" name="Text Box 68"/>
          <p:cNvSpPr txBox="1">
            <a:spLocks noChangeArrowheads="1"/>
          </p:cNvSpPr>
          <p:nvPr/>
        </p:nvSpPr>
        <p:spPr bwMode="auto">
          <a:xfrm>
            <a:off x="1763713" y="1628775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>
                <a:latin typeface="Comic Sans MS" pitchFamily="66" charset="0"/>
              </a:rPr>
              <a:t>Partition the sequence into  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m=3</a:t>
            </a:r>
            <a:r>
              <a:rPr lang="fi-FI" sz="2000">
                <a:latin typeface="Comic Sans MS" pitchFamily="66" charset="0"/>
              </a:rPr>
              <a:t> disjoint intervals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453701" name="Line 69"/>
          <p:cNvSpPr>
            <a:spLocks noChangeShapeType="1"/>
          </p:cNvSpPr>
          <p:nvPr/>
        </p:nvSpPr>
        <p:spPr bwMode="auto">
          <a:xfrm>
            <a:off x="1187450" y="6308725"/>
            <a:ext cx="7488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02" name="Line 70"/>
          <p:cNvSpPr>
            <a:spLocks noChangeShapeType="1"/>
          </p:cNvSpPr>
          <p:nvPr/>
        </p:nvSpPr>
        <p:spPr bwMode="auto">
          <a:xfrm>
            <a:off x="1116013" y="59690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03" name="Line 71"/>
          <p:cNvSpPr>
            <a:spLocks noChangeShapeType="1"/>
          </p:cNvSpPr>
          <p:nvPr/>
        </p:nvSpPr>
        <p:spPr bwMode="auto">
          <a:xfrm>
            <a:off x="1116013" y="56276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04" name="Line 72"/>
          <p:cNvSpPr>
            <a:spLocks noChangeShapeType="1"/>
          </p:cNvSpPr>
          <p:nvPr/>
        </p:nvSpPr>
        <p:spPr bwMode="auto">
          <a:xfrm>
            <a:off x="1116013" y="52847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05" name="Line 73"/>
          <p:cNvSpPr>
            <a:spLocks noChangeShapeType="1"/>
          </p:cNvSpPr>
          <p:nvPr/>
        </p:nvSpPr>
        <p:spPr bwMode="auto">
          <a:xfrm>
            <a:off x="1116013" y="49450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06" name="Line 74"/>
          <p:cNvSpPr>
            <a:spLocks noChangeShapeType="1"/>
          </p:cNvSpPr>
          <p:nvPr/>
        </p:nvSpPr>
        <p:spPr bwMode="auto">
          <a:xfrm>
            <a:off x="1116013" y="46053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07" name="Line 75"/>
          <p:cNvSpPr>
            <a:spLocks noChangeShapeType="1"/>
          </p:cNvSpPr>
          <p:nvPr/>
        </p:nvSpPr>
        <p:spPr bwMode="auto">
          <a:xfrm>
            <a:off x="1116013" y="426561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08" name="Line 76"/>
          <p:cNvSpPr>
            <a:spLocks noChangeShapeType="1"/>
          </p:cNvSpPr>
          <p:nvPr/>
        </p:nvSpPr>
        <p:spPr bwMode="auto">
          <a:xfrm>
            <a:off x="1116013" y="39243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09" name="Line 77"/>
          <p:cNvSpPr>
            <a:spLocks noChangeShapeType="1"/>
          </p:cNvSpPr>
          <p:nvPr/>
        </p:nvSpPr>
        <p:spPr bwMode="auto">
          <a:xfrm>
            <a:off x="1116013" y="3584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10" name="Line 78"/>
          <p:cNvSpPr>
            <a:spLocks noChangeShapeType="1"/>
          </p:cNvSpPr>
          <p:nvPr/>
        </p:nvSpPr>
        <p:spPr bwMode="auto">
          <a:xfrm>
            <a:off x="1116013" y="32448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11" name="Line 79"/>
          <p:cNvSpPr>
            <a:spLocks noChangeShapeType="1"/>
          </p:cNvSpPr>
          <p:nvPr/>
        </p:nvSpPr>
        <p:spPr bwMode="auto">
          <a:xfrm>
            <a:off x="1116013" y="2903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1187450" y="2203450"/>
            <a:ext cx="0" cy="4105275"/>
            <a:chOff x="748" y="1162"/>
            <a:chExt cx="0" cy="2586"/>
          </a:xfrm>
        </p:grpSpPr>
        <p:sp>
          <p:nvSpPr>
            <p:cNvPr id="453713" name="Line 81"/>
            <p:cNvSpPr>
              <a:spLocks noChangeShapeType="1"/>
            </p:cNvSpPr>
            <p:nvPr/>
          </p:nvSpPr>
          <p:spPr bwMode="auto">
            <a:xfrm flipV="1">
              <a:off x="748" y="3534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714" name="Line 82"/>
            <p:cNvSpPr>
              <a:spLocks noChangeShapeType="1"/>
            </p:cNvSpPr>
            <p:nvPr/>
          </p:nvSpPr>
          <p:spPr bwMode="auto">
            <a:xfrm flipV="1">
              <a:off x="748" y="3319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715" name="Line 83"/>
            <p:cNvSpPr>
              <a:spLocks noChangeShapeType="1"/>
            </p:cNvSpPr>
            <p:nvPr/>
          </p:nvSpPr>
          <p:spPr bwMode="auto">
            <a:xfrm flipV="1">
              <a:off x="748" y="31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716" name="Line 84"/>
            <p:cNvSpPr>
              <a:spLocks noChangeShapeType="1"/>
            </p:cNvSpPr>
            <p:nvPr/>
          </p:nvSpPr>
          <p:spPr bwMode="auto">
            <a:xfrm flipV="1">
              <a:off x="748" y="2889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717" name="Line 85"/>
            <p:cNvSpPr>
              <a:spLocks noChangeShapeType="1"/>
            </p:cNvSpPr>
            <p:nvPr/>
          </p:nvSpPr>
          <p:spPr bwMode="auto">
            <a:xfrm flipV="1">
              <a:off x="748" y="2675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718" name="Line 86"/>
            <p:cNvSpPr>
              <a:spLocks noChangeShapeType="1"/>
            </p:cNvSpPr>
            <p:nvPr/>
          </p:nvSpPr>
          <p:spPr bwMode="auto">
            <a:xfrm flipV="1">
              <a:off x="748" y="2461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719" name="Line 87"/>
            <p:cNvSpPr>
              <a:spLocks noChangeShapeType="1"/>
            </p:cNvSpPr>
            <p:nvPr/>
          </p:nvSpPr>
          <p:spPr bwMode="auto">
            <a:xfrm flipV="1">
              <a:off x="748" y="2246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720" name="Line 88"/>
            <p:cNvSpPr>
              <a:spLocks noChangeShapeType="1"/>
            </p:cNvSpPr>
            <p:nvPr/>
          </p:nvSpPr>
          <p:spPr bwMode="auto">
            <a:xfrm flipV="1">
              <a:off x="748" y="2032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721" name="Line 89"/>
            <p:cNvSpPr>
              <a:spLocks noChangeShapeType="1"/>
            </p:cNvSpPr>
            <p:nvPr/>
          </p:nvSpPr>
          <p:spPr bwMode="auto">
            <a:xfrm flipV="1">
              <a:off x="748" y="1818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722" name="Line 90"/>
            <p:cNvSpPr>
              <a:spLocks noChangeShapeType="1"/>
            </p:cNvSpPr>
            <p:nvPr/>
          </p:nvSpPr>
          <p:spPr bwMode="auto">
            <a:xfrm flipV="1">
              <a:off x="748" y="16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723" name="Line 91"/>
            <p:cNvSpPr>
              <a:spLocks noChangeShapeType="1"/>
            </p:cNvSpPr>
            <p:nvPr/>
          </p:nvSpPr>
          <p:spPr bwMode="auto">
            <a:xfrm flipV="1">
              <a:off x="748" y="1162"/>
              <a:ext cx="0" cy="4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3724" name="Text Box 92"/>
          <p:cNvSpPr txBox="1">
            <a:spLocks noChangeArrowheads="1"/>
          </p:cNvSpPr>
          <p:nvPr/>
        </p:nvSpPr>
        <p:spPr bwMode="auto">
          <a:xfrm>
            <a:off x="611188" y="5859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3725" name="Text Box 93"/>
          <p:cNvSpPr txBox="1">
            <a:spLocks noChangeArrowheads="1"/>
          </p:cNvSpPr>
          <p:nvPr/>
        </p:nvSpPr>
        <p:spPr bwMode="auto">
          <a:xfrm>
            <a:off x="611188" y="5499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20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3726" name="Text Box 94"/>
          <p:cNvSpPr txBox="1">
            <a:spLocks noChangeArrowheads="1"/>
          </p:cNvSpPr>
          <p:nvPr/>
        </p:nvSpPr>
        <p:spPr bwMode="auto">
          <a:xfrm>
            <a:off x="611188" y="51387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30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3727" name="Text Box 95"/>
          <p:cNvSpPr txBox="1">
            <a:spLocks noChangeArrowheads="1"/>
          </p:cNvSpPr>
          <p:nvPr/>
        </p:nvSpPr>
        <p:spPr bwMode="auto">
          <a:xfrm>
            <a:off x="611188" y="47958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40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3728" name="Text Box 96"/>
          <p:cNvSpPr txBox="1">
            <a:spLocks noChangeArrowheads="1"/>
          </p:cNvSpPr>
          <p:nvPr/>
        </p:nvSpPr>
        <p:spPr bwMode="auto">
          <a:xfrm>
            <a:off x="611188" y="44354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50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3729" name="Text Box 97"/>
          <p:cNvSpPr txBox="1">
            <a:spLocks noChangeArrowheads="1"/>
          </p:cNvSpPr>
          <p:nvPr/>
        </p:nvSpPr>
        <p:spPr bwMode="auto">
          <a:xfrm>
            <a:off x="611188" y="41306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60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3730" name="Text Box 98"/>
          <p:cNvSpPr txBox="1">
            <a:spLocks noChangeArrowheads="1"/>
          </p:cNvSpPr>
          <p:nvPr/>
        </p:nvSpPr>
        <p:spPr bwMode="auto">
          <a:xfrm>
            <a:off x="611188" y="37703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70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3731" name="Text Box 99"/>
          <p:cNvSpPr txBox="1">
            <a:spLocks noChangeArrowheads="1"/>
          </p:cNvSpPr>
          <p:nvPr/>
        </p:nvSpPr>
        <p:spPr bwMode="auto">
          <a:xfrm>
            <a:off x="611188" y="3427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80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3732" name="Text Box 100"/>
          <p:cNvSpPr txBox="1">
            <a:spLocks noChangeArrowheads="1"/>
          </p:cNvSpPr>
          <p:nvPr/>
        </p:nvSpPr>
        <p:spPr bwMode="auto">
          <a:xfrm>
            <a:off x="611188" y="30670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90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3733" name="Text Box 101"/>
          <p:cNvSpPr txBox="1">
            <a:spLocks noChangeArrowheads="1"/>
          </p:cNvSpPr>
          <p:nvPr/>
        </p:nvSpPr>
        <p:spPr bwMode="auto">
          <a:xfrm>
            <a:off x="466725" y="2762250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3734" name="Oval 102"/>
          <p:cNvSpPr>
            <a:spLocks noChangeArrowheads="1"/>
          </p:cNvSpPr>
          <p:nvPr/>
        </p:nvSpPr>
        <p:spPr bwMode="auto">
          <a:xfrm>
            <a:off x="1331913" y="6092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35" name="Oval 103"/>
          <p:cNvSpPr>
            <a:spLocks noChangeArrowheads="1"/>
          </p:cNvSpPr>
          <p:nvPr/>
        </p:nvSpPr>
        <p:spPr bwMode="auto">
          <a:xfrm>
            <a:off x="1692275" y="5875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36" name="Oval 104"/>
          <p:cNvSpPr>
            <a:spLocks noChangeArrowheads="1"/>
          </p:cNvSpPr>
          <p:nvPr/>
        </p:nvSpPr>
        <p:spPr bwMode="auto">
          <a:xfrm>
            <a:off x="2051050" y="6092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37" name="Oval 105"/>
          <p:cNvSpPr>
            <a:spLocks noChangeArrowheads="1"/>
          </p:cNvSpPr>
          <p:nvPr/>
        </p:nvSpPr>
        <p:spPr bwMode="auto">
          <a:xfrm>
            <a:off x="2411413" y="5875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38" name="Oval 106"/>
          <p:cNvSpPr>
            <a:spLocks noChangeArrowheads="1"/>
          </p:cNvSpPr>
          <p:nvPr/>
        </p:nvSpPr>
        <p:spPr bwMode="auto">
          <a:xfrm>
            <a:off x="2773363" y="53006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39" name="Oval 107"/>
          <p:cNvSpPr>
            <a:spLocks noChangeArrowheads="1"/>
          </p:cNvSpPr>
          <p:nvPr/>
        </p:nvSpPr>
        <p:spPr bwMode="auto">
          <a:xfrm>
            <a:off x="3132138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40" name="Oval 108"/>
          <p:cNvSpPr>
            <a:spLocks noChangeArrowheads="1"/>
          </p:cNvSpPr>
          <p:nvPr/>
        </p:nvSpPr>
        <p:spPr bwMode="auto">
          <a:xfrm>
            <a:off x="3492500" y="53006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41" name="Oval 109"/>
          <p:cNvSpPr>
            <a:spLocks noChangeArrowheads="1"/>
          </p:cNvSpPr>
          <p:nvPr/>
        </p:nvSpPr>
        <p:spPr bwMode="auto">
          <a:xfrm>
            <a:off x="3852863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42" name="Oval 110"/>
          <p:cNvSpPr>
            <a:spLocks noChangeArrowheads="1"/>
          </p:cNvSpPr>
          <p:nvPr/>
        </p:nvSpPr>
        <p:spPr bwMode="auto">
          <a:xfrm>
            <a:off x="4211638" y="58054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43" name="Oval 111"/>
          <p:cNvSpPr>
            <a:spLocks noChangeArrowheads="1"/>
          </p:cNvSpPr>
          <p:nvPr/>
        </p:nvSpPr>
        <p:spPr bwMode="auto">
          <a:xfrm>
            <a:off x="4573588" y="59483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44" name="Oval 112"/>
          <p:cNvSpPr>
            <a:spLocks noChangeArrowheads="1"/>
          </p:cNvSpPr>
          <p:nvPr/>
        </p:nvSpPr>
        <p:spPr bwMode="auto">
          <a:xfrm>
            <a:off x="4932363" y="58054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45" name="Oval 113"/>
          <p:cNvSpPr>
            <a:spLocks noChangeArrowheads="1"/>
          </p:cNvSpPr>
          <p:nvPr/>
        </p:nvSpPr>
        <p:spPr bwMode="auto">
          <a:xfrm>
            <a:off x="5291138" y="59483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46" name="Oval 114"/>
          <p:cNvSpPr>
            <a:spLocks noChangeArrowheads="1"/>
          </p:cNvSpPr>
          <p:nvPr/>
        </p:nvSpPr>
        <p:spPr bwMode="auto">
          <a:xfrm>
            <a:off x="5653088" y="55895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47" name="Oval 115"/>
          <p:cNvSpPr>
            <a:spLocks noChangeArrowheads="1"/>
          </p:cNvSpPr>
          <p:nvPr/>
        </p:nvSpPr>
        <p:spPr bwMode="auto">
          <a:xfrm>
            <a:off x="6011863" y="53736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48" name="Oval 116"/>
          <p:cNvSpPr>
            <a:spLocks noChangeArrowheads="1"/>
          </p:cNvSpPr>
          <p:nvPr/>
        </p:nvSpPr>
        <p:spPr bwMode="auto">
          <a:xfrm>
            <a:off x="6373813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49" name="Oval 117"/>
          <p:cNvSpPr>
            <a:spLocks noChangeArrowheads="1"/>
          </p:cNvSpPr>
          <p:nvPr/>
        </p:nvSpPr>
        <p:spPr bwMode="auto">
          <a:xfrm>
            <a:off x="6732588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50" name="Oval 118"/>
          <p:cNvSpPr>
            <a:spLocks noChangeArrowheads="1"/>
          </p:cNvSpPr>
          <p:nvPr/>
        </p:nvSpPr>
        <p:spPr bwMode="auto">
          <a:xfrm>
            <a:off x="7092950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51" name="Oval 119"/>
          <p:cNvSpPr>
            <a:spLocks noChangeArrowheads="1"/>
          </p:cNvSpPr>
          <p:nvPr/>
        </p:nvSpPr>
        <p:spPr bwMode="auto">
          <a:xfrm>
            <a:off x="7453313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52" name="Oval 120"/>
          <p:cNvSpPr>
            <a:spLocks noChangeArrowheads="1"/>
          </p:cNvSpPr>
          <p:nvPr/>
        </p:nvSpPr>
        <p:spPr bwMode="auto">
          <a:xfrm>
            <a:off x="7812088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53" name="Oval 121"/>
          <p:cNvSpPr>
            <a:spLocks noChangeArrowheads="1"/>
          </p:cNvSpPr>
          <p:nvPr/>
        </p:nvSpPr>
        <p:spPr bwMode="auto">
          <a:xfrm>
            <a:off x="8172450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3754" name="Line 122"/>
          <p:cNvSpPr>
            <a:spLocks noChangeShapeType="1"/>
          </p:cNvSpPr>
          <p:nvPr/>
        </p:nvSpPr>
        <p:spPr bwMode="auto">
          <a:xfrm flipV="1">
            <a:off x="5580063" y="2132013"/>
            <a:ext cx="0" cy="41767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55" name="Line 123"/>
          <p:cNvSpPr>
            <a:spLocks noChangeShapeType="1"/>
          </p:cNvSpPr>
          <p:nvPr/>
        </p:nvSpPr>
        <p:spPr bwMode="auto">
          <a:xfrm flipV="1">
            <a:off x="6300788" y="2132013"/>
            <a:ext cx="0" cy="41767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56" name="Line 124"/>
          <p:cNvSpPr>
            <a:spLocks noChangeShapeType="1"/>
          </p:cNvSpPr>
          <p:nvPr/>
        </p:nvSpPr>
        <p:spPr bwMode="auto">
          <a:xfrm>
            <a:off x="1187450" y="4364038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57" name="Line 125"/>
          <p:cNvSpPr>
            <a:spLocks noChangeShapeType="1"/>
          </p:cNvSpPr>
          <p:nvPr/>
        </p:nvSpPr>
        <p:spPr bwMode="auto">
          <a:xfrm>
            <a:off x="3635375" y="4364038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58" name="Text Box 126"/>
          <p:cNvSpPr txBox="1">
            <a:spLocks noChangeArrowheads="1"/>
          </p:cNvSpPr>
          <p:nvPr/>
        </p:nvSpPr>
        <p:spPr bwMode="auto">
          <a:xfrm>
            <a:off x="3132138" y="41481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>
                <a:solidFill>
                  <a:srgbClr val="009900"/>
                </a:solidFill>
                <a:latin typeface="Comic Sans MS" pitchFamily="66" charset="0"/>
              </a:rPr>
              <a:t>T</a:t>
            </a:r>
            <a:r>
              <a:rPr lang="fi-FI" baseline="-25000">
                <a:solidFill>
                  <a:srgbClr val="009900"/>
                </a:solidFill>
                <a:latin typeface="Comic Sans MS" pitchFamily="66" charset="0"/>
              </a:rPr>
              <a:t>1</a:t>
            </a:r>
            <a:endParaRPr lang="en-US" baseline="-250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53759" name="Text Box 127"/>
          <p:cNvSpPr txBox="1">
            <a:spLocks noChangeArrowheads="1"/>
          </p:cNvSpPr>
          <p:nvPr/>
        </p:nvSpPr>
        <p:spPr bwMode="auto">
          <a:xfrm>
            <a:off x="5651500" y="37877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>
                <a:solidFill>
                  <a:srgbClr val="009900"/>
                </a:solidFill>
                <a:latin typeface="Comic Sans MS" pitchFamily="66" charset="0"/>
              </a:rPr>
              <a:t>T</a:t>
            </a:r>
            <a:r>
              <a:rPr lang="fi-FI" baseline="-25000">
                <a:solidFill>
                  <a:srgbClr val="009900"/>
                </a:solidFill>
                <a:latin typeface="Comic Sans MS" pitchFamily="66" charset="0"/>
              </a:rPr>
              <a:t>2</a:t>
            </a:r>
            <a:endParaRPr lang="en-US" baseline="-250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53760" name="Line 128"/>
          <p:cNvSpPr>
            <a:spLocks noChangeShapeType="1"/>
          </p:cNvSpPr>
          <p:nvPr/>
        </p:nvSpPr>
        <p:spPr bwMode="auto">
          <a:xfrm flipH="1">
            <a:off x="6084888" y="4003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61" name="Line 129"/>
          <p:cNvSpPr>
            <a:spLocks noChangeShapeType="1"/>
          </p:cNvSpPr>
          <p:nvPr/>
        </p:nvSpPr>
        <p:spPr bwMode="auto">
          <a:xfrm flipH="1">
            <a:off x="5580063" y="4003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62" name="Line 130"/>
          <p:cNvSpPr>
            <a:spLocks noChangeShapeType="1"/>
          </p:cNvSpPr>
          <p:nvPr/>
        </p:nvSpPr>
        <p:spPr bwMode="auto">
          <a:xfrm>
            <a:off x="6300788" y="436403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763" name="Text Box 131"/>
          <p:cNvSpPr txBox="1">
            <a:spLocks noChangeArrowheads="1"/>
          </p:cNvSpPr>
          <p:nvPr/>
        </p:nvSpPr>
        <p:spPr bwMode="auto">
          <a:xfrm>
            <a:off x="7164388" y="41417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>
                <a:solidFill>
                  <a:srgbClr val="009900"/>
                </a:solidFill>
                <a:latin typeface="Comic Sans MS" pitchFamily="66" charset="0"/>
              </a:rPr>
              <a:t>T</a:t>
            </a:r>
            <a:r>
              <a:rPr lang="fi-FI" baseline="-25000">
                <a:solidFill>
                  <a:srgbClr val="009900"/>
                </a:solidFill>
                <a:latin typeface="Comic Sans MS" pitchFamily="66" charset="0"/>
              </a:rPr>
              <a:t>3</a:t>
            </a:r>
            <a:endParaRPr lang="en-US" baseline="-250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53764" name="Line 132"/>
          <p:cNvSpPr>
            <a:spLocks noChangeShapeType="1"/>
          </p:cNvSpPr>
          <p:nvPr/>
        </p:nvSpPr>
        <p:spPr bwMode="auto">
          <a:xfrm>
            <a:off x="7596188" y="43640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DnS algorithm – </a:t>
            </a:r>
            <a:r>
              <a:rPr lang="fi-FI">
                <a:solidFill>
                  <a:srgbClr val="003366"/>
                </a:solidFill>
              </a:rPr>
              <a:t>Step 2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54659" name="Line 3"/>
          <p:cNvSpPr>
            <a:spLocks noChangeShapeType="1"/>
          </p:cNvSpPr>
          <p:nvPr/>
        </p:nvSpPr>
        <p:spPr bwMode="auto">
          <a:xfrm>
            <a:off x="1187450" y="6308725"/>
            <a:ext cx="7488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660" name="Line 4"/>
          <p:cNvSpPr>
            <a:spLocks noChangeShapeType="1"/>
          </p:cNvSpPr>
          <p:nvPr/>
        </p:nvSpPr>
        <p:spPr bwMode="auto">
          <a:xfrm>
            <a:off x="1116013" y="59690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661" name="Line 5"/>
          <p:cNvSpPr>
            <a:spLocks noChangeShapeType="1"/>
          </p:cNvSpPr>
          <p:nvPr/>
        </p:nvSpPr>
        <p:spPr bwMode="auto">
          <a:xfrm>
            <a:off x="1116013" y="56276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662" name="Line 6"/>
          <p:cNvSpPr>
            <a:spLocks noChangeShapeType="1"/>
          </p:cNvSpPr>
          <p:nvPr/>
        </p:nvSpPr>
        <p:spPr bwMode="auto">
          <a:xfrm>
            <a:off x="1116013" y="52847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663" name="Line 7"/>
          <p:cNvSpPr>
            <a:spLocks noChangeShapeType="1"/>
          </p:cNvSpPr>
          <p:nvPr/>
        </p:nvSpPr>
        <p:spPr bwMode="auto">
          <a:xfrm>
            <a:off x="1116013" y="49450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664" name="Line 8"/>
          <p:cNvSpPr>
            <a:spLocks noChangeShapeType="1"/>
          </p:cNvSpPr>
          <p:nvPr/>
        </p:nvSpPr>
        <p:spPr bwMode="auto">
          <a:xfrm>
            <a:off x="1116013" y="46053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665" name="Line 9"/>
          <p:cNvSpPr>
            <a:spLocks noChangeShapeType="1"/>
          </p:cNvSpPr>
          <p:nvPr/>
        </p:nvSpPr>
        <p:spPr bwMode="auto">
          <a:xfrm>
            <a:off x="1116013" y="426561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666" name="Line 10"/>
          <p:cNvSpPr>
            <a:spLocks noChangeShapeType="1"/>
          </p:cNvSpPr>
          <p:nvPr/>
        </p:nvSpPr>
        <p:spPr bwMode="auto">
          <a:xfrm>
            <a:off x="1116013" y="39243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667" name="Line 11"/>
          <p:cNvSpPr>
            <a:spLocks noChangeShapeType="1"/>
          </p:cNvSpPr>
          <p:nvPr/>
        </p:nvSpPr>
        <p:spPr bwMode="auto">
          <a:xfrm>
            <a:off x="1116013" y="3584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668" name="Line 12"/>
          <p:cNvSpPr>
            <a:spLocks noChangeShapeType="1"/>
          </p:cNvSpPr>
          <p:nvPr/>
        </p:nvSpPr>
        <p:spPr bwMode="auto">
          <a:xfrm>
            <a:off x="1116013" y="32448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669" name="Line 13"/>
          <p:cNvSpPr>
            <a:spLocks noChangeShapeType="1"/>
          </p:cNvSpPr>
          <p:nvPr/>
        </p:nvSpPr>
        <p:spPr bwMode="auto">
          <a:xfrm>
            <a:off x="1116013" y="2903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87450" y="2203450"/>
            <a:ext cx="0" cy="4105275"/>
            <a:chOff x="748" y="1162"/>
            <a:chExt cx="0" cy="2586"/>
          </a:xfrm>
        </p:grpSpPr>
        <p:sp>
          <p:nvSpPr>
            <p:cNvPr id="454671" name="Line 15"/>
            <p:cNvSpPr>
              <a:spLocks noChangeShapeType="1"/>
            </p:cNvSpPr>
            <p:nvPr/>
          </p:nvSpPr>
          <p:spPr bwMode="auto">
            <a:xfrm flipV="1">
              <a:off x="748" y="3534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2" name="Line 16"/>
            <p:cNvSpPr>
              <a:spLocks noChangeShapeType="1"/>
            </p:cNvSpPr>
            <p:nvPr/>
          </p:nvSpPr>
          <p:spPr bwMode="auto">
            <a:xfrm flipV="1">
              <a:off x="748" y="3319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3" name="Line 17"/>
            <p:cNvSpPr>
              <a:spLocks noChangeShapeType="1"/>
            </p:cNvSpPr>
            <p:nvPr/>
          </p:nvSpPr>
          <p:spPr bwMode="auto">
            <a:xfrm flipV="1">
              <a:off x="748" y="31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4" name="Line 18"/>
            <p:cNvSpPr>
              <a:spLocks noChangeShapeType="1"/>
            </p:cNvSpPr>
            <p:nvPr/>
          </p:nvSpPr>
          <p:spPr bwMode="auto">
            <a:xfrm flipV="1">
              <a:off x="748" y="2889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5" name="Line 19"/>
            <p:cNvSpPr>
              <a:spLocks noChangeShapeType="1"/>
            </p:cNvSpPr>
            <p:nvPr/>
          </p:nvSpPr>
          <p:spPr bwMode="auto">
            <a:xfrm flipV="1">
              <a:off x="748" y="2675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6" name="Line 20"/>
            <p:cNvSpPr>
              <a:spLocks noChangeShapeType="1"/>
            </p:cNvSpPr>
            <p:nvPr/>
          </p:nvSpPr>
          <p:spPr bwMode="auto">
            <a:xfrm flipV="1">
              <a:off x="748" y="2461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7" name="Line 21"/>
            <p:cNvSpPr>
              <a:spLocks noChangeShapeType="1"/>
            </p:cNvSpPr>
            <p:nvPr/>
          </p:nvSpPr>
          <p:spPr bwMode="auto">
            <a:xfrm flipV="1">
              <a:off x="748" y="2246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8" name="Line 22"/>
            <p:cNvSpPr>
              <a:spLocks noChangeShapeType="1"/>
            </p:cNvSpPr>
            <p:nvPr/>
          </p:nvSpPr>
          <p:spPr bwMode="auto">
            <a:xfrm flipV="1">
              <a:off x="748" y="2032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9" name="Line 23"/>
            <p:cNvSpPr>
              <a:spLocks noChangeShapeType="1"/>
            </p:cNvSpPr>
            <p:nvPr/>
          </p:nvSpPr>
          <p:spPr bwMode="auto">
            <a:xfrm flipV="1">
              <a:off x="748" y="1818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80" name="Line 24"/>
            <p:cNvSpPr>
              <a:spLocks noChangeShapeType="1"/>
            </p:cNvSpPr>
            <p:nvPr/>
          </p:nvSpPr>
          <p:spPr bwMode="auto">
            <a:xfrm flipV="1">
              <a:off x="748" y="16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81" name="Line 25"/>
            <p:cNvSpPr>
              <a:spLocks noChangeShapeType="1"/>
            </p:cNvSpPr>
            <p:nvPr/>
          </p:nvSpPr>
          <p:spPr bwMode="auto">
            <a:xfrm flipV="1">
              <a:off x="748" y="1162"/>
              <a:ext cx="0" cy="4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4682" name="Text Box 26"/>
          <p:cNvSpPr txBox="1">
            <a:spLocks noChangeArrowheads="1"/>
          </p:cNvSpPr>
          <p:nvPr/>
        </p:nvSpPr>
        <p:spPr bwMode="auto">
          <a:xfrm>
            <a:off x="611188" y="5859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4683" name="Text Box 27"/>
          <p:cNvSpPr txBox="1">
            <a:spLocks noChangeArrowheads="1"/>
          </p:cNvSpPr>
          <p:nvPr/>
        </p:nvSpPr>
        <p:spPr bwMode="auto">
          <a:xfrm>
            <a:off x="611188" y="5499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20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4684" name="Text Box 28"/>
          <p:cNvSpPr txBox="1">
            <a:spLocks noChangeArrowheads="1"/>
          </p:cNvSpPr>
          <p:nvPr/>
        </p:nvSpPr>
        <p:spPr bwMode="auto">
          <a:xfrm>
            <a:off x="611188" y="51387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30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4685" name="Text Box 29"/>
          <p:cNvSpPr txBox="1">
            <a:spLocks noChangeArrowheads="1"/>
          </p:cNvSpPr>
          <p:nvPr/>
        </p:nvSpPr>
        <p:spPr bwMode="auto">
          <a:xfrm>
            <a:off x="611188" y="47958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40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4686" name="Text Box 30"/>
          <p:cNvSpPr txBox="1">
            <a:spLocks noChangeArrowheads="1"/>
          </p:cNvSpPr>
          <p:nvPr/>
        </p:nvSpPr>
        <p:spPr bwMode="auto">
          <a:xfrm>
            <a:off x="611188" y="44354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50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4687" name="Text Box 31"/>
          <p:cNvSpPr txBox="1">
            <a:spLocks noChangeArrowheads="1"/>
          </p:cNvSpPr>
          <p:nvPr/>
        </p:nvSpPr>
        <p:spPr bwMode="auto">
          <a:xfrm>
            <a:off x="611188" y="41306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60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4688" name="Text Box 32"/>
          <p:cNvSpPr txBox="1">
            <a:spLocks noChangeArrowheads="1"/>
          </p:cNvSpPr>
          <p:nvPr/>
        </p:nvSpPr>
        <p:spPr bwMode="auto">
          <a:xfrm>
            <a:off x="611188" y="37703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70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4689" name="Text Box 33"/>
          <p:cNvSpPr txBox="1">
            <a:spLocks noChangeArrowheads="1"/>
          </p:cNvSpPr>
          <p:nvPr/>
        </p:nvSpPr>
        <p:spPr bwMode="auto">
          <a:xfrm>
            <a:off x="611188" y="3427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80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4690" name="Text Box 34"/>
          <p:cNvSpPr txBox="1">
            <a:spLocks noChangeArrowheads="1"/>
          </p:cNvSpPr>
          <p:nvPr/>
        </p:nvSpPr>
        <p:spPr bwMode="auto">
          <a:xfrm>
            <a:off x="611188" y="30670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90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4691" name="Text Box 35"/>
          <p:cNvSpPr txBox="1">
            <a:spLocks noChangeArrowheads="1"/>
          </p:cNvSpPr>
          <p:nvPr/>
        </p:nvSpPr>
        <p:spPr bwMode="auto">
          <a:xfrm>
            <a:off x="466725" y="2762250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4692" name="Oval 36"/>
          <p:cNvSpPr>
            <a:spLocks noChangeArrowheads="1"/>
          </p:cNvSpPr>
          <p:nvPr/>
        </p:nvSpPr>
        <p:spPr bwMode="auto">
          <a:xfrm>
            <a:off x="1331913" y="6092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93" name="Oval 37"/>
          <p:cNvSpPr>
            <a:spLocks noChangeArrowheads="1"/>
          </p:cNvSpPr>
          <p:nvPr/>
        </p:nvSpPr>
        <p:spPr bwMode="auto">
          <a:xfrm>
            <a:off x="1692275" y="5875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94" name="Oval 38"/>
          <p:cNvSpPr>
            <a:spLocks noChangeArrowheads="1"/>
          </p:cNvSpPr>
          <p:nvPr/>
        </p:nvSpPr>
        <p:spPr bwMode="auto">
          <a:xfrm>
            <a:off x="2051050" y="6092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95" name="Oval 39"/>
          <p:cNvSpPr>
            <a:spLocks noChangeArrowheads="1"/>
          </p:cNvSpPr>
          <p:nvPr/>
        </p:nvSpPr>
        <p:spPr bwMode="auto">
          <a:xfrm>
            <a:off x="2411413" y="5875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96" name="Oval 40"/>
          <p:cNvSpPr>
            <a:spLocks noChangeArrowheads="1"/>
          </p:cNvSpPr>
          <p:nvPr/>
        </p:nvSpPr>
        <p:spPr bwMode="auto">
          <a:xfrm>
            <a:off x="2773363" y="53006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97" name="Oval 41"/>
          <p:cNvSpPr>
            <a:spLocks noChangeArrowheads="1"/>
          </p:cNvSpPr>
          <p:nvPr/>
        </p:nvSpPr>
        <p:spPr bwMode="auto">
          <a:xfrm>
            <a:off x="3132138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98" name="Oval 42"/>
          <p:cNvSpPr>
            <a:spLocks noChangeArrowheads="1"/>
          </p:cNvSpPr>
          <p:nvPr/>
        </p:nvSpPr>
        <p:spPr bwMode="auto">
          <a:xfrm>
            <a:off x="3492500" y="53006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99" name="Oval 43"/>
          <p:cNvSpPr>
            <a:spLocks noChangeArrowheads="1"/>
          </p:cNvSpPr>
          <p:nvPr/>
        </p:nvSpPr>
        <p:spPr bwMode="auto">
          <a:xfrm>
            <a:off x="3852863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00" name="Oval 44"/>
          <p:cNvSpPr>
            <a:spLocks noChangeArrowheads="1"/>
          </p:cNvSpPr>
          <p:nvPr/>
        </p:nvSpPr>
        <p:spPr bwMode="auto">
          <a:xfrm>
            <a:off x="4211638" y="58054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01" name="Oval 45"/>
          <p:cNvSpPr>
            <a:spLocks noChangeArrowheads="1"/>
          </p:cNvSpPr>
          <p:nvPr/>
        </p:nvSpPr>
        <p:spPr bwMode="auto">
          <a:xfrm>
            <a:off x="4573588" y="59483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02" name="Oval 46"/>
          <p:cNvSpPr>
            <a:spLocks noChangeArrowheads="1"/>
          </p:cNvSpPr>
          <p:nvPr/>
        </p:nvSpPr>
        <p:spPr bwMode="auto">
          <a:xfrm>
            <a:off x="4932363" y="58054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03" name="Oval 47"/>
          <p:cNvSpPr>
            <a:spLocks noChangeArrowheads="1"/>
          </p:cNvSpPr>
          <p:nvPr/>
        </p:nvSpPr>
        <p:spPr bwMode="auto">
          <a:xfrm>
            <a:off x="5291138" y="59483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04" name="Oval 48"/>
          <p:cNvSpPr>
            <a:spLocks noChangeArrowheads="1"/>
          </p:cNvSpPr>
          <p:nvPr/>
        </p:nvSpPr>
        <p:spPr bwMode="auto">
          <a:xfrm>
            <a:off x="5653088" y="55895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05" name="Oval 49"/>
          <p:cNvSpPr>
            <a:spLocks noChangeArrowheads="1"/>
          </p:cNvSpPr>
          <p:nvPr/>
        </p:nvSpPr>
        <p:spPr bwMode="auto">
          <a:xfrm>
            <a:off x="6011863" y="53736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06" name="Oval 50"/>
          <p:cNvSpPr>
            <a:spLocks noChangeArrowheads="1"/>
          </p:cNvSpPr>
          <p:nvPr/>
        </p:nvSpPr>
        <p:spPr bwMode="auto">
          <a:xfrm>
            <a:off x="6373813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07" name="Oval 51"/>
          <p:cNvSpPr>
            <a:spLocks noChangeArrowheads="1"/>
          </p:cNvSpPr>
          <p:nvPr/>
        </p:nvSpPr>
        <p:spPr bwMode="auto">
          <a:xfrm>
            <a:off x="6732588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08" name="Oval 52"/>
          <p:cNvSpPr>
            <a:spLocks noChangeArrowheads="1"/>
          </p:cNvSpPr>
          <p:nvPr/>
        </p:nvSpPr>
        <p:spPr bwMode="auto">
          <a:xfrm>
            <a:off x="7092950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09" name="Oval 53"/>
          <p:cNvSpPr>
            <a:spLocks noChangeArrowheads="1"/>
          </p:cNvSpPr>
          <p:nvPr/>
        </p:nvSpPr>
        <p:spPr bwMode="auto">
          <a:xfrm>
            <a:off x="7453313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10" name="Oval 54"/>
          <p:cNvSpPr>
            <a:spLocks noChangeArrowheads="1"/>
          </p:cNvSpPr>
          <p:nvPr/>
        </p:nvSpPr>
        <p:spPr bwMode="auto">
          <a:xfrm>
            <a:off x="7812088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11" name="Oval 55"/>
          <p:cNvSpPr>
            <a:spLocks noChangeArrowheads="1"/>
          </p:cNvSpPr>
          <p:nvPr/>
        </p:nvSpPr>
        <p:spPr bwMode="auto">
          <a:xfrm>
            <a:off x="8172450" y="27797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712" name="Line 56"/>
          <p:cNvSpPr>
            <a:spLocks noChangeShapeType="1"/>
          </p:cNvSpPr>
          <p:nvPr/>
        </p:nvSpPr>
        <p:spPr bwMode="auto">
          <a:xfrm flipV="1">
            <a:off x="5580063" y="2132013"/>
            <a:ext cx="0" cy="41767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13" name="Line 57"/>
          <p:cNvSpPr>
            <a:spLocks noChangeShapeType="1"/>
          </p:cNvSpPr>
          <p:nvPr/>
        </p:nvSpPr>
        <p:spPr bwMode="auto">
          <a:xfrm flipV="1">
            <a:off x="6300788" y="2132013"/>
            <a:ext cx="0" cy="41767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14" name="Line 58"/>
          <p:cNvSpPr>
            <a:spLocks noChangeShapeType="1"/>
          </p:cNvSpPr>
          <p:nvPr/>
        </p:nvSpPr>
        <p:spPr bwMode="auto">
          <a:xfrm>
            <a:off x="1187450" y="4364038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15" name="Line 59"/>
          <p:cNvSpPr>
            <a:spLocks noChangeShapeType="1"/>
          </p:cNvSpPr>
          <p:nvPr/>
        </p:nvSpPr>
        <p:spPr bwMode="auto">
          <a:xfrm>
            <a:off x="3635375" y="4364038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16" name="Text Box 60"/>
          <p:cNvSpPr txBox="1">
            <a:spLocks noChangeArrowheads="1"/>
          </p:cNvSpPr>
          <p:nvPr/>
        </p:nvSpPr>
        <p:spPr bwMode="auto">
          <a:xfrm>
            <a:off x="3132138" y="41481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>
                <a:solidFill>
                  <a:srgbClr val="009900"/>
                </a:solidFill>
                <a:latin typeface="Comic Sans MS" pitchFamily="66" charset="0"/>
              </a:rPr>
              <a:t>T</a:t>
            </a:r>
            <a:r>
              <a:rPr lang="fi-FI" baseline="-25000">
                <a:solidFill>
                  <a:srgbClr val="009900"/>
                </a:solidFill>
                <a:latin typeface="Comic Sans MS" pitchFamily="66" charset="0"/>
              </a:rPr>
              <a:t>1</a:t>
            </a:r>
            <a:endParaRPr lang="en-US" baseline="-250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54717" name="Text Box 61"/>
          <p:cNvSpPr txBox="1">
            <a:spLocks noChangeArrowheads="1"/>
          </p:cNvSpPr>
          <p:nvPr/>
        </p:nvSpPr>
        <p:spPr bwMode="auto">
          <a:xfrm>
            <a:off x="5651500" y="37877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>
                <a:solidFill>
                  <a:srgbClr val="009900"/>
                </a:solidFill>
                <a:latin typeface="Comic Sans MS" pitchFamily="66" charset="0"/>
              </a:rPr>
              <a:t>T</a:t>
            </a:r>
            <a:r>
              <a:rPr lang="fi-FI" baseline="-25000">
                <a:solidFill>
                  <a:srgbClr val="009900"/>
                </a:solidFill>
                <a:latin typeface="Comic Sans MS" pitchFamily="66" charset="0"/>
              </a:rPr>
              <a:t>2</a:t>
            </a:r>
            <a:endParaRPr lang="en-US" baseline="-250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54718" name="Line 62"/>
          <p:cNvSpPr>
            <a:spLocks noChangeShapeType="1"/>
          </p:cNvSpPr>
          <p:nvPr/>
        </p:nvSpPr>
        <p:spPr bwMode="auto">
          <a:xfrm flipH="1">
            <a:off x="6084888" y="4003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19" name="Line 63"/>
          <p:cNvSpPr>
            <a:spLocks noChangeShapeType="1"/>
          </p:cNvSpPr>
          <p:nvPr/>
        </p:nvSpPr>
        <p:spPr bwMode="auto">
          <a:xfrm flipH="1">
            <a:off x="5580063" y="4003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20" name="Line 64"/>
          <p:cNvSpPr>
            <a:spLocks noChangeShapeType="1"/>
          </p:cNvSpPr>
          <p:nvPr/>
        </p:nvSpPr>
        <p:spPr bwMode="auto">
          <a:xfrm>
            <a:off x="6300788" y="436403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21" name="Text Box 65"/>
          <p:cNvSpPr txBox="1">
            <a:spLocks noChangeArrowheads="1"/>
          </p:cNvSpPr>
          <p:nvPr/>
        </p:nvSpPr>
        <p:spPr bwMode="auto">
          <a:xfrm>
            <a:off x="7164388" y="41417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>
                <a:solidFill>
                  <a:srgbClr val="009900"/>
                </a:solidFill>
                <a:latin typeface="Comic Sans MS" pitchFamily="66" charset="0"/>
              </a:rPr>
              <a:t>T</a:t>
            </a:r>
            <a:r>
              <a:rPr lang="fi-FI" baseline="-25000">
                <a:solidFill>
                  <a:srgbClr val="009900"/>
                </a:solidFill>
                <a:latin typeface="Comic Sans MS" pitchFamily="66" charset="0"/>
              </a:rPr>
              <a:t>3</a:t>
            </a:r>
            <a:endParaRPr lang="en-US" baseline="-250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54722" name="Line 66"/>
          <p:cNvSpPr>
            <a:spLocks noChangeShapeType="1"/>
          </p:cNvSpPr>
          <p:nvPr/>
        </p:nvSpPr>
        <p:spPr bwMode="auto">
          <a:xfrm>
            <a:off x="7596188" y="43640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23" name="Text Box 67"/>
          <p:cNvSpPr txBox="1">
            <a:spLocks noChangeArrowheads="1"/>
          </p:cNvSpPr>
          <p:nvPr/>
        </p:nvSpPr>
        <p:spPr bwMode="auto">
          <a:xfrm>
            <a:off x="539750" y="1628775"/>
            <a:ext cx="842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>
                <a:latin typeface="Comic Sans MS" pitchFamily="66" charset="0"/>
              </a:rPr>
              <a:t>Solve optimally the 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k</a:t>
            </a:r>
            <a:r>
              <a:rPr lang="fi-FI" sz="2000">
                <a:latin typeface="Comic Sans MS" pitchFamily="66" charset="0"/>
              </a:rPr>
              <a:t>-segmentation problem into each partition (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k=2</a:t>
            </a:r>
            <a:r>
              <a:rPr lang="fi-FI" sz="2000">
                <a:latin typeface="Comic Sans MS" pitchFamily="66" charset="0"/>
              </a:rPr>
              <a:t>)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454724" name="Line 68"/>
          <p:cNvSpPr>
            <a:spLocks noChangeShapeType="1"/>
          </p:cNvSpPr>
          <p:nvPr/>
        </p:nvSpPr>
        <p:spPr bwMode="auto">
          <a:xfrm>
            <a:off x="4067175" y="5013325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25" name="Line 69"/>
          <p:cNvSpPr>
            <a:spLocks noChangeShapeType="1"/>
          </p:cNvSpPr>
          <p:nvPr/>
        </p:nvSpPr>
        <p:spPr bwMode="auto">
          <a:xfrm>
            <a:off x="1187450" y="5805488"/>
            <a:ext cx="2879725" cy="0"/>
          </a:xfrm>
          <a:prstGeom prst="line">
            <a:avLst/>
          </a:prstGeom>
          <a:noFill/>
          <a:ln w="25400">
            <a:solidFill>
              <a:srgbClr val="00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26" name="Line 70"/>
          <p:cNvSpPr>
            <a:spLocks noChangeShapeType="1"/>
          </p:cNvSpPr>
          <p:nvPr/>
        </p:nvSpPr>
        <p:spPr bwMode="auto">
          <a:xfrm>
            <a:off x="4067175" y="5949950"/>
            <a:ext cx="1512888" cy="0"/>
          </a:xfrm>
          <a:prstGeom prst="line">
            <a:avLst/>
          </a:prstGeom>
          <a:noFill/>
          <a:ln w="25400">
            <a:solidFill>
              <a:srgbClr val="00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27" name="Line 71"/>
          <p:cNvSpPr>
            <a:spLocks noChangeShapeType="1"/>
          </p:cNvSpPr>
          <p:nvPr/>
        </p:nvSpPr>
        <p:spPr bwMode="auto">
          <a:xfrm flipV="1">
            <a:off x="7019925" y="2492375"/>
            <a:ext cx="0" cy="38163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28" name="Line 72"/>
          <p:cNvSpPr>
            <a:spLocks noChangeShapeType="1"/>
          </p:cNvSpPr>
          <p:nvPr/>
        </p:nvSpPr>
        <p:spPr bwMode="auto">
          <a:xfrm>
            <a:off x="5940425" y="5013325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29" name="Line 73"/>
          <p:cNvSpPr>
            <a:spLocks noChangeShapeType="1"/>
          </p:cNvSpPr>
          <p:nvPr/>
        </p:nvSpPr>
        <p:spPr bwMode="auto">
          <a:xfrm>
            <a:off x="5580063" y="5661025"/>
            <a:ext cx="360362" cy="0"/>
          </a:xfrm>
          <a:prstGeom prst="line">
            <a:avLst/>
          </a:prstGeom>
          <a:noFill/>
          <a:ln w="25400">
            <a:solidFill>
              <a:srgbClr val="00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30" name="Line 74"/>
          <p:cNvSpPr>
            <a:spLocks noChangeShapeType="1"/>
          </p:cNvSpPr>
          <p:nvPr/>
        </p:nvSpPr>
        <p:spPr bwMode="auto">
          <a:xfrm>
            <a:off x="7019925" y="2852738"/>
            <a:ext cx="1296988" cy="0"/>
          </a:xfrm>
          <a:prstGeom prst="line">
            <a:avLst/>
          </a:prstGeom>
          <a:noFill/>
          <a:ln w="25400">
            <a:solidFill>
              <a:srgbClr val="00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31" name="Line 75"/>
          <p:cNvSpPr>
            <a:spLocks noChangeShapeType="1"/>
          </p:cNvSpPr>
          <p:nvPr/>
        </p:nvSpPr>
        <p:spPr bwMode="auto">
          <a:xfrm>
            <a:off x="5940425" y="5445125"/>
            <a:ext cx="360363" cy="0"/>
          </a:xfrm>
          <a:prstGeom prst="line">
            <a:avLst/>
          </a:prstGeom>
          <a:noFill/>
          <a:ln w="25400">
            <a:solidFill>
              <a:srgbClr val="00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4732" name="Line 76"/>
          <p:cNvSpPr>
            <a:spLocks noChangeShapeType="1"/>
          </p:cNvSpPr>
          <p:nvPr/>
        </p:nvSpPr>
        <p:spPr bwMode="auto">
          <a:xfrm>
            <a:off x="6300788" y="5661025"/>
            <a:ext cx="719137" cy="0"/>
          </a:xfrm>
          <a:prstGeom prst="line">
            <a:avLst/>
          </a:prstGeom>
          <a:noFill/>
          <a:ln w="25400">
            <a:solidFill>
              <a:srgbClr val="00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DnS algorithm – </a:t>
            </a:r>
            <a:r>
              <a:rPr lang="fi-FI">
                <a:solidFill>
                  <a:srgbClr val="003366"/>
                </a:solidFill>
              </a:rPr>
              <a:t>Step 2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81635" name="Line 3"/>
          <p:cNvSpPr>
            <a:spLocks noChangeShapeType="1"/>
          </p:cNvSpPr>
          <p:nvPr/>
        </p:nvSpPr>
        <p:spPr bwMode="auto">
          <a:xfrm>
            <a:off x="1187450" y="6308725"/>
            <a:ext cx="7488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36" name="Line 4"/>
          <p:cNvSpPr>
            <a:spLocks noChangeShapeType="1"/>
          </p:cNvSpPr>
          <p:nvPr/>
        </p:nvSpPr>
        <p:spPr bwMode="auto">
          <a:xfrm>
            <a:off x="1116013" y="59690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37" name="Line 5"/>
          <p:cNvSpPr>
            <a:spLocks noChangeShapeType="1"/>
          </p:cNvSpPr>
          <p:nvPr/>
        </p:nvSpPr>
        <p:spPr bwMode="auto">
          <a:xfrm>
            <a:off x="1116013" y="56276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38" name="Line 6"/>
          <p:cNvSpPr>
            <a:spLocks noChangeShapeType="1"/>
          </p:cNvSpPr>
          <p:nvPr/>
        </p:nvSpPr>
        <p:spPr bwMode="auto">
          <a:xfrm>
            <a:off x="1116013" y="52847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39" name="Line 7"/>
          <p:cNvSpPr>
            <a:spLocks noChangeShapeType="1"/>
          </p:cNvSpPr>
          <p:nvPr/>
        </p:nvSpPr>
        <p:spPr bwMode="auto">
          <a:xfrm>
            <a:off x="1116013" y="49450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0" name="Line 8"/>
          <p:cNvSpPr>
            <a:spLocks noChangeShapeType="1"/>
          </p:cNvSpPr>
          <p:nvPr/>
        </p:nvSpPr>
        <p:spPr bwMode="auto">
          <a:xfrm>
            <a:off x="1116013" y="46053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1" name="Line 9"/>
          <p:cNvSpPr>
            <a:spLocks noChangeShapeType="1"/>
          </p:cNvSpPr>
          <p:nvPr/>
        </p:nvSpPr>
        <p:spPr bwMode="auto">
          <a:xfrm>
            <a:off x="1116013" y="426561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2" name="Line 10"/>
          <p:cNvSpPr>
            <a:spLocks noChangeShapeType="1"/>
          </p:cNvSpPr>
          <p:nvPr/>
        </p:nvSpPr>
        <p:spPr bwMode="auto">
          <a:xfrm>
            <a:off x="1116013" y="39243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3" name="Line 11"/>
          <p:cNvSpPr>
            <a:spLocks noChangeShapeType="1"/>
          </p:cNvSpPr>
          <p:nvPr/>
        </p:nvSpPr>
        <p:spPr bwMode="auto">
          <a:xfrm>
            <a:off x="1116013" y="3584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4" name="Line 12"/>
          <p:cNvSpPr>
            <a:spLocks noChangeShapeType="1"/>
          </p:cNvSpPr>
          <p:nvPr/>
        </p:nvSpPr>
        <p:spPr bwMode="auto">
          <a:xfrm>
            <a:off x="1116013" y="32448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5" name="Line 13"/>
          <p:cNvSpPr>
            <a:spLocks noChangeShapeType="1"/>
          </p:cNvSpPr>
          <p:nvPr/>
        </p:nvSpPr>
        <p:spPr bwMode="auto">
          <a:xfrm>
            <a:off x="1116013" y="2903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87450" y="2203450"/>
            <a:ext cx="0" cy="4105275"/>
            <a:chOff x="748" y="1162"/>
            <a:chExt cx="0" cy="2586"/>
          </a:xfrm>
        </p:grpSpPr>
        <p:sp>
          <p:nvSpPr>
            <p:cNvPr id="581647" name="Line 15"/>
            <p:cNvSpPr>
              <a:spLocks noChangeShapeType="1"/>
            </p:cNvSpPr>
            <p:nvPr/>
          </p:nvSpPr>
          <p:spPr bwMode="auto">
            <a:xfrm flipV="1">
              <a:off x="748" y="3534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48" name="Line 16"/>
            <p:cNvSpPr>
              <a:spLocks noChangeShapeType="1"/>
            </p:cNvSpPr>
            <p:nvPr/>
          </p:nvSpPr>
          <p:spPr bwMode="auto">
            <a:xfrm flipV="1">
              <a:off x="748" y="3319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49" name="Line 17"/>
            <p:cNvSpPr>
              <a:spLocks noChangeShapeType="1"/>
            </p:cNvSpPr>
            <p:nvPr/>
          </p:nvSpPr>
          <p:spPr bwMode="auto">
            <a:xfrm flipV="1">
              <a:off x="748" y="31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50" name="Line 18"/>
            <p:cNvSpPr>
              <a:spLocks noChangeShapeType="1"/>
            </p:cNvSpPr>
            <p:nvPr/>
          </p:nvSpPr>
          <p:spPr bwMode="auto">
            <a:xfrm flipV="1">
              <a:off x="748" y="2889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51" name="Line 19"/>
            <p:cNvSpPr>
              <a:spLocks noChangeShapeType="1"/>
            </p:cNvSpPr>
            <p:nvPr/>
          </p:nvSpPr>
          <p:spPr bwMode="auto">
            <a:xfrm flipV="1">
              <a:off x="748" y="2675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52" name="Line 20"/>
            <p:cNvSpPr>
              <a:spLocks noChangeShapeType="1"/>
            </p:cNvSpPr>
            <p:nvPr/>
          </p:nvSpPr>
          <p:spPr bwMode="auto">
            <a:xfrm flipV="1">
              <a:off x="748" y="2461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53" name="Line 21"/>
            <p:cNvSpPr>
              <a:spLocks noChangeShapeType="1"/>
            </p:cNvSpPr>
            <p:nvPr/>
          </p:nvSpPr>
          <p:spPr bwMode="auto">
            <a:xfrm flipV="1">
              <a:off x="748" y="2246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54" name="Line 22"/>
            <p:cNvSpPr>
              <a:spLocks noChangeShapeType="1"/>
            </p:cNvSpPr>
            <p:nvPr/>
          </p:nvSpPr>
          <p:spPr bwMode="auto">
            <a:xfrm flipV="1">
              <a:off x="748" y="2032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55" name="Line 23"/>
            <p:cNvSpPr>
              <a:spLocks noChangeShapeType="1"/>
            </p:cNvSpPr>
            <p:nvPr/>
          </p:nvSpPr>
          <p:spPr bwMode="auto">
            <a:xfrm flipV="1">
              <a:off x="748" y="1818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56" name="Line 24"/>
            <p:cNvSpPr>
              <a:spLocks noChangeShapeType="1"/>
            </p:cNvSpPr>
            <p:nvPr/>
          </p:nvSpPr>
          <p:spPr bwMode="auto">
            <a:xfrm flipV="1">
              <a:off x="748" y="16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57" name="Line 25"/>
            <p:cNvSpPr>
              <a:spLocks noChangeShapeType="1"/>
            </p:cNvSpPr>
            <p:nvPr/>
          </p:nvSpPr>
          <p:spPr bwMode="auto">
            <a:xfrm flipV="1">
              <a:off x="748" y="1162"/>
              <a:ext cx="0" cy="4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1658" name="Text Box 26"/>
          <p:cNvSpPr txBox="1">
            <a:spLocks noChangeArrowheads="1"/>
          </p:cNvSpPr>
          <p:nvPr/>
        </p:nvSpPr>
        <p:spPr bwMode="auto">
          <a:xfrm>
            <a:off x="611188" y="5859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581659" name="Text Box 27"/>
          <p:cNvSpPr txBox="1">
            <a:spLocks noChangeArrowheads="1"/>
          </p:cNvSpPr>
          <p:nvPr/>
        </p:nvSpPr>
        <p:spPr bwMode="auto">
          <a:xfrm>
            <a:off x="611188" y="5499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20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581660" name="Text Box 28"/>
          <p:cNvSpPr txBox="1">
            <a:spLocks noChangeArrowheads="1"/>
          </p:cNvSpPr>
          <p:nvPr/>
        </p:nvSpPr>
        <p:spPr bwMode="auto">
          <a:xfrm>
            <a:off x="611188" y="51387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30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581661" name="Text Box 29"/>
          <p:cNvSpPr txBox="1">
            <a:spLocks noChangeArrowheads="1"/>
          </p:cNvSpPr>
          <p:nvPr/>
        </p:nvSpPr>
        <p:spPr bwMode="auto">
          <a:xfrm>
            <a:off x="611188" y="47958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40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581662" name="Text Box 30"/>
          <p:cNvSpPr txBox="1">
            <a:spLocks noChangeArrowheads="1"/>
          </p:cNvSpPr>
          <p:nvPr/>
        </p:nvSpPr>
        <p:spPr bwMode="auto">
          <a:xfrm>
            <a:off x="611188" y="44354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50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581663" name="Text Box 31"/>
          <p:cNvSpPr txBox="1">
            <a:spLocks noChangeArrowheads="1"/>
          </p:cNvSpPr>
          <p:nvPr/>
        </p:nvSpPr>
        <p:spPr bwMode="auto">
          <a:xfrm>
            <a:off x="611188" y="41306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60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581664" name="Text Box 32"/>
          <p:cNvSpPr txBox="1">
            <a:spLocks noChangeArrowheads="1"/>
          </p:cNvSpPr>
          <p:nvPr/>
        </p:nvSpPr>
        <p:spPr bwMode="auto">
          <a:xfrm>
            <a:off x="611188" y="37703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70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581665" name="Text Box 33"/>
          <p:cNvSpPr txBox="1">
            <a:spLocks noChangeArrowheads="1"/>
          </p:cNvSpPr>
          <p:nvPr/>
        </p:nvSpPr>
        <p:spPr bwMode="auto">
          <a:xfrm>
            <a:off x="611188" y="3427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80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581666" name="Text Box 34"/>
          <p:cNvSpPr txBox="1">
            <a:spLocks noChangeArrowheads="1"/>
          </p:cNvSpPr>
          <p:nvPr/>
        </p:nvSpPr>
        <p:spPr bwMode="auto">
          <a:xfrm>
            <a:off x="611188" y="30670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90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581667" name="Text Box 35"/>
          <p:cNvSpPr txBox="1">
            <a:spLocks noChangeArrowheads="1"/>
          </p:cNvSpPr>
          <p:nvPr/>
        </p:nvSpPr>
        <p:spPr bwMode="auto">
          <a:xfrm>
            <a:off x="466725" y="2762250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581688" name="Line 56"/>
          <p:cNvSpPr>
            <a:spLocks noChangeShapeType="1"/>
          </p:cNvSpPr>
          <p:nvPr/>
        </p:nvSpPr>
        <p:spPr bwMode="auto">
          <a:xfrm flipV="1">
            <a:off x="5580063" y="2132013"/>
            <a:ext cx="0" cy="41767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89" name="Line 57"/>
          <p:cNvSpPr>
            <a:spLocks noChangeShapeType="1"/>
          </p:cNvSpPr>
          <p:nvPr/>
        </p:nvSpPr>
        <p:spPr bwMode="auto">
          <a:xfrm flipV="1">
            <a:off x="6300788" y="2132013"/>
            <a:ext cx="0" cy="41767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90" name="Line 58"/>
          <p:cNvSpPr>
            <a:spLocks noChangeShapeType="1"/>
          </p:cNvSpPr>
          <p:nvPr/>
        </p:nvSpPr>
        <p:spPr bwMode="auto">
          <a:xfrm>
            <a:off x="1187450" y="4364038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91" name="Line 59"/>
          <p:cNvSpPr>
            <a:spLocks noChangeShapeType="1"/>
          </p:cNvSpPr>
          <p:nvPr/>
        </p:nvSpPr>
        <p:spPr bwMode="auto">
          <a:xfrm>
            <a:off x="3635375" y="4364038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92" name="Text Box 60"/>
          <p:cNvSpPr txBox="1">
            <a:spLocks noChangeArrowheads="1"/>
          </p:cNvSpPr>
          <p:nvPr/>
        </p:nvSpPr>
        <p:spPr bwMode="auto">
          <a:xfrm>
            <a:off x="3132138" y="41481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>
                <a:solidFill>
                  <a:srgbClr val="009900"/>
                </a:solidFill>
                <a:latin typeface="Comic Sans MS" pitchFamily="66" charset="0"/>
              </a:rPr>
              <a:t>T</a:t>
            </a:r>
            <a:r>
              <a:rPr lang="fi-FI" baseline="-25000">
                <a:solidFill>
                  <a:srgbClr val="009900"/>
                </a:solidFill>
                <a:latin typeface="Comic Sans MS" pitchFamily="66" charset="0"/>
              </a:rPr>
              <a:t>1</a:t>
            </a:r>
            <a:endParaRPr lang="en-US" baseline="-250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81693" name="Text Box 61"/>
          <p:cNvSpPr txBox="1">
            <a:spLocks noChangeArrowheads="1"/>
          </p:cNvSpPr>
          <p:nvPr/>
        </p:nvSpPr>
        <p:spPr bwMode="auto">
          <a:xfrm>
            <a:off x="5651500" y="37877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>
                <a:solidFill>
                  <a:srgbClr val="009900"/>
                </a:solidFill>
                <a:latin typeface="Comic Sans MS" pitchFamily="66" charset="0"/>
              </a:rPr>
              <a:t>T</a:t>
            </a:r>
            <a:r>
              <a:rPr lang="fi-FI" baseline="-25000">
                <a:solidFill>
                  <a:srgbClr val="009900"/>
                </a:solidFill>
                <a:latin typeface="Comic Sans MS" pitchFamily="66" charset="0"/>
              </a:rPr>
              <a:t>2</a:t>
            </a:r>
            <a:endParaRPr lang="en-US" baseline="-250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81694" name="Line 62"/>
          <p:cNvSpPr>
            <a:spLocks noChangeShapeType="1"/>
          </p:cNvSpPr>
          <p:nvPr/>
        </p:nvSpPr>
        <p:spPr bwMode="auto">
          <a:xfrm flipH="1">
            <a:off x="6084888" y="4003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95" name="Line 63"/>
          <p:cNvSpPr>
            <a:spLocks noChangeShapeType="1"/>
          </p:cNvSpPr>
          <p:nvPr/>
        </p:nvSpPr>
        <p:spPr bwMode="auto">
          <a:xfrm flipH="1">
            <a:off x="5580063" y="4003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96" name="Line 64"/>
          <p:cNvSpPr>
            <a:spLocks noChangeShapeType="1"/>
          </p:cNvSpPr>
          <p:nvPr/>
        </p:nvSpPr>
        <p:spPr bwMode="auto">
          <a:xfrm>
            <a:off x="6300788" y="436403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97" name="Text Box 65"/>
          <p:cNvSpPr txBox="1">
            <a:spLocks noChangeArrowheads="1"/>
          </p:cNvSpPr>
          <p:nvPr/>
        </p:nvSpPr>
        <p:spPr bwMode="auto">
          <a:xfrm>
            <a:off x="7164388" y="41417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>
                <a:solidFill>
                  <a:srgbClr val="009900"/>
                </a:solidFill>
                <a:latin typeface="Comic Sans MS" pitchFamily="66" charset="0"/>
              </a:rPr>
              <a:t>T</a:t>
            </a:r>
            <a:r>
              <a:rPr lang="fi-FI" baseline="-25000">
                <a:solidFill>
                  <a:srgbClr val="009900"/>
                </a:solidFill>
                <a:latin typeface="Comic Sans MS" pitchFamily="66" charset="0"/>
              </a:rPr>
              <a:t>3</a:t>
            </a:r>
            <a:endParaRPr lang="en-US" baseline="-250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81698" name="Line 66"/>
          <p:cNvSpPr>
            <a:spLocks noChangeShapeType="1"/>
          </p:cNvSpPr>
          <p:nvPr/>
        </p:nvSpPr>
        <p:spPr bwMode="auto">
          <a:xfrm>
            <a:off x="7596188" y="43640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99" name="Text Box 67"/>
          <p:cNvSpPr txBox="1">
            <a:spLocks noChangeArrowheads="1"/>
          </p:cNvSpPr>
          <p:nvPr/>
        </p:nvSpPr>
        <p:spPr bwMode="auto">
          <a:xfrm>
            <a:off x="539750" y="1628775"/>
            <a:ext cx="842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>
                <a:latin typeface="Comic Sans MS" pitchFamily="66" charset="0"/>
              </a:rPr>
              <a:t>Solve optimally the 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k</a:t>
            </a:r>
            <a:r>
              <a:rPr lang="fi-FI" sz="2000">
                <a:latin typeface="Comic Sans MS" pitchFamily="66" charset="0"/>
              </a:rPr>
              <a:t>-segmentation problem into each partition (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k=2</a:t>
            </a:r>
            <a:r>
              <a:rPr lang="fi-FI" sz="2000">
                <a:latin typeface="Comic Sans MS" pitchFamily="66" charset="0"/>
              </a:rPr>
              <a:t>)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581700" name="Line 68"/>
          <p:cNvSpPr>
            <a:spLocks noChangeShapeType="1"/>
          </p:cNvSpPr>
          <p:nvPr/>
        </p:nvSpPr>
        <p:spPr bwMode="auto">
          <a:xfrm>
            <a:off x="4067175" y="5013325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703" name="Line 71"/>
          <p:cNvSpPr>
            <a:spLocks noChangeShapeType="1"/>
          </p:cNvSpPr>
          <p:nvPr/>
        </p:nvSpPr>
        <p:spPr bwMode="auto">
          <a:xfrm flipV="1">
            <a:off x="7019925" y="2492375"/>
            <a:ext cx="0" cy="38163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704" name="Line 72"/>
          <p:cNvSpPr>
            <a:spLocks noChangeShapeType="1"/>
          </p:cNvSpPr>
          <p:nvPr/>
        </p:nvSpPr>
        <p:spPr bwMode="auto">
          <a:xfrm>
            <a:off x="5940425" y="5013325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707" name="Oval 75"/>
          <p:cNvSpPr>
            <a:spLocks noChangeArrowheads="1"/>
          </p:cNvSpPr>
          <p:nvPr/>
        </p:nvSpPr>
        <p:spPr bwMode="auto">
          <a:xfrm>
            <a:off x="1331913" y="5734050"/>
            <a:ext cx="142875" cy="144463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08" name="Oval 76"/>
          <p:cNvSpPr>
            <a:spLocks noChangeArrowheads="1"/>
          </p:cNvSpPr>
          <p:nvPr/>
        </p:nvSpPr>
        <p:spPr bwMode="auto">
          <a:xfrm>
            <a:off x="1692275" y="5734050"/>
            <a:ext cx="142875" cy="144463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09" name="Oval 77"/>
          <p:cNvSpPr>
            <a:spLocks noChangeArrowheads="1"/>
          </p:cNvSpPr>
          <p:nvPr/>
        </p:nvSpPr>
        <p:spPr bwMode="auto">
          <a:xfrm>
            <a:off x="2051050" y="5734050"/>
            <a:ext cx="142875" cy="144463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10" name="Oval 78"/>
          <p:cNvSpPr>
            <a:spLocks noChangeArrowheads="1"/>
          </p:cNvSpPr>
          <p:nvPr/>
        </p:nvSpPr>
        <p:spPr bwMode="auto">
          <a:xfrm>
            <a:off x="2411413" y="5734050"/>
            <a:ext cx="142875" cy="144463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11" name="Oval 79"/>
          <p:cNvSpPr>
            <a:spLocks noChangeArrowheads="1"/>
          </p:cNvSpPr>
          <p:nvPr/>
        </p:nvSpPr>
        <p:spPr bwMode="auto">
          <a:xfrm>
            <a:off x="2773363" y="573246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12" name="Oval 80"/>
          <p:cNvSpPr>
            <a:spLocks noChangeArrowheads="1"/>
          </p:cNvSpPr>
          <p:nvPr/>
        </p:nvSpPr>
        <p:spPr bwMode="auto">
          <a:xfrm>
            <a:off x="3132138" y="573246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13" name="Oval 81"/>
          <p:cNvSpPr>
            <a:spLocks noChangeArrowheads="1"/>
          </p:cNvSpPr>
          <p:nvPr/>
        </p:nvSpPr>
        <p:spPr bwMode="auto">
          <a:xfrm>
            <a:off x="3492500" y="573246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14" name="Oval 82"/>
          <p:cNvSpPr>
            <a:spLocks noChangeArrowheads="1"/>
          </p:cNvSpPr>
          <p:nvPr/>
        </p:nvSpPr>
        <p:spPr bwMode="auto">
          <a:xfrm>
            <a:off x="3852863" y="573246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15" name="Oval 83"/>
          <p:cNvSpPr>
            <a:spLocks noChangeArrowheads="1"/>
          </p:cNvSpPr>
          <p:nvPr/>
        </p:nvSpPr>
        <p:spPr bwMode="auto">
          <a:xfrm>
            <a:off x="4211638" y="5875338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16" name="Oval 84"/>
          <p:cNvSpPr>
            <a:spLocks noChangeArrowheads="1"/>
          </p:cNvSpPr>
          <p:nvPr/>
        </p:nvSpPr>
        <p:spPr bwMode="auto">
          <a:xfrm>
            <a:off x="4573588" y="5875338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17" name="Oval 85"/>
          <p:cNvSpPr>
            <a:spLocks noChangeArrowheads="1"/>
          </p:cNvSpPr>
          <p:nvPr/>
        </p:nvSpPr>
        <p:spPr bwMode="auto">
          <a:xfrm>
            <a:off x="4932363" y="5875338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18" name="Oval 86"/>
          <p:cNvSpPr>
            <a:spLocks noChangeArrowheads="1"/>
          </p:cNvSpPr>
          <p:nvPr/>
        </p:nvSpPr>
        <p:spPr bwMode="auto">
          <a:xfrm>
            <a:off x="5291138" y="5875338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19" name="Oval 87"/>
          <p:cNvSpPr>
            <a:spLocks noChangeArrowheads="1"/>
          </p:cNvSpPr>
          <p:nvPr/>
        </p:nvSpPr>
        <p:spPr bwMode="auto">
          <a:xfrm>
            <a:off x="5653088" y="551656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20" name="Oval 88"/>
          <p:cNvSpPr>
            <a:spLocks noChangeArrowheads="1"/>
          </p:cNvSpPr>
          <p:nvPr/>
        </p:nvSpPr>
        <p:spPr bwMode="auto">
          <a:xfrm>
            <a:off x="6011863" y="530066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21" name="Oval 89"/>
          <p:cNvSpPr>
            <a:spLocks noChangeArrowheads="1"/>
          </p:cNvSpPr>
          <p:nvPr/>
        </p:nvSpPr>
        <p:spPr bwMode="auto">
          <a:xfrm>
            <a:off x="6373813" y="551656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22" name="Oval 90"/>
          <p:cNvSpPr>
            <a:spLocks noChangeArrowheads="1"/>
          </p:cNvSpPr>
          <p:nvPr/>
        </p:nvSpPr>
        <p:spPr bwMode="auto">
          <a:xfrm>
            <a:off x="6732588" y="551656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23" name="Oval 91"/>
          <p:cNvSpPr>
            <a:spLocks noChangeArrowheads="1"/>
          </p:cNvSpPr>
          <p:nvPr/>
        </p:nvSpPr>
        <p:spPr bwMode="auto">
          <a:xfrm>
            <a:off x="7092950" y="277971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24" name="Oval 92"/>
          <p:cNvSpPr>
            <a:spLocks noChangeArrowheads="1"/>
          </p:cNvSpPr>
          <p:nvPr/>
        </p:nvSpPr>
        <p:spPr bwMode="auto">
          <a:xfrm>
            <a:off x="7453313" y="277971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25" name="Oval 93"/>
          <p:cNvSpPr>
            <a:spLocks noChangeArrowheads="1"/>
          </p:cNvSpPr>
          <p:nvPr/>
        </p:nvSpPr>
        <p:spPr bwMode="auto">
          <a:xfrm>
            <a:off x="7812088" y="277971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726" name="Oval 94"/>
          <p:cNvSpPr>
            <a:spLocks noChangeArrowheads="1"/>
          </p:cNvSpPr>
          <p:nvPr/>
        </p:nvSpPr>
        <p:spPr bwMode="auto">
          <a:xfrm>
            <a:off x="8172450" y="277971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DnS algorithm – </a:t>
            </a:r>
            <a:r>
              <a:rPr lang="fi-FI">
                <a:solidFill>
                  <a:srgbClr val="003366"/>
                </a:solidFill>
              </a:rPr>
              <a:t>Step 3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55683" name="Line 3"/>
          <p:cNvSpPr>
            <a:spLocks noChangeShapeType="1"/>
          </p:cNvSpPr>
          <p:nvPr/>
        </p:nvSpPr>
        <p:spPr bwMode="auto">
          <a:xfrm>
            <a:off x="1187450" y="6308725"/>
            <a:ext cx="7488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5684" name="Line 4"/>
          <p:cNvSpPr>
            <a:spLocks noChangeShapeType="1"/>
          </p:cNvSpPr>
          <p:nvPr/>
        </p:nvSpPr>
        <p:spPr bwMode="auto">
          <a:xfrm>
            <a:off x="1116013" y="59690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5685" name="Line 5"/>
          <p:cNvSpPr>
            <a:spLocks noChangeShapeType="1"/>
          </p:cNvSpPr>
          <p:nvPr/>
        </p:nvSpPr>
        <p:spPr bwMode="auto">
          <a:xfrm>
            <a:off x="1116013" y="56276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5686" name="Line 6"/>
          <p:cNvSpPr>
            <a:spLocks noChangeShapeType="1"/>
          </p:cNvSpPr>
          <p:nvPr/>
        </p:nvSpPr>
        <p:spPr bwMode="auto">
          <a:xfrm>
            <a:off x="1116013" y="52847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5687" name="Line 7"/>
          <p:cNvSpPr>
            <a:spLocks noChangeShapeType="1"/>
          </p:cNvSpPr>
          <p:nvPr/>
        </p:nvSpPr>
        <p:spPr bwMode="auto">
          <a:xfrm>
            <a:off x="1116013" y="49450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5688" name="Line 8"/>
          <p:cNvSpPr>
            <a:spLocks noChangeShapeType="1"/>
          </p:cNvSpPr>
          <p:nvPr/>
        </p:nvSpPr>
        <p:spPr bwMode="auto">
          <a:xfrm>
            <a:off x="1116013" y="46053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5689" name="Line 9"/>
          <p:cNvSpPr>
            <a:spLocks noChangeShapeType="1"/>
          </p:cNvSpPr>
          <p:nvPr/>
        </p:nvSpPr>
        <p:spPr bwMode="auto">
          <a:xfrm>
            <a:off x="1116013" y="426561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5690" name="Line 10"/>
          <p:cNvSpPr>
            <a:spLocks noChangeShapeType="1"/>
          </p:cNvSpPr>
          <p:nvPr/>
        </p:nvSpPr>
        <p:spPr bwMode="auto">
          <a:xfrm>
            <a:off x="1116013" y="39243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5691" name="Line 11"/>
          <p:cNvSpPr>
            <a:spLocks noChangeShapeType="1"/>
          </p:cNvSpPr>
          <p:nvPr/>
        </p:nvSpPr>
        <p:spPr bwMode="auto">
          <a:xfrm>
            <a:off x="1116013" y="3584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5692" name="Line 12"/>
          <p:cNvSpPr>
            <a:spLocks noChangeShapeType="1"/>
          </p:cNvSpPr>
          <p:nvPr/>
        </p:nvSpPr>
        <p:spPr bwMode="auto">
          <a:xfrm>
            <a:off x="1116013" y="32448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5693" name="Line 13"/>
          <p:cNvSpPr>
            <a:spLocks noChangeShapeType="1"/>
          </p:cNvSpPr>
          <p:nvPr/>
        </p:nvSpPr>
        <p:spPr bwMode="auto">
          <a:xfrm>
            <a:off x="1116013" y="2903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87450" y="2203450"/>
            <a:ext cx="0" cy="4105275"/>
            <a:chOff x="748" y="1162"/>
            <a:chExt cx="0" cy="2586"/>
          </a:xfrm>
        </p:grpSpPr>
        <p:sp>
          <p:nvSpPr>
            <p:cNvPr id="455695" name="Line 15"/>
            <p:cNvSpPr>
              <a:spLocks noChangeShapeType="1"/>
            </p:cNvSpPr>
            <p:nvPr/>
          </p:nvSpPr>
          <p:spPr bwMode="auto">
            <a:xfrm flipV="1">
              <a:off x="748" y="3534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696" name="Line 16"/>
            <p:cNvSpPr>
              <a:spLocks noChangeShapeType="1"/>
            </p:cNvSpPr>
            <p:nvPr/>
          </p:nvSpPr>
          <p:spPr bwMode="auto">
            <a:xfrm flipV="1">
              <a:off x="748" y="3319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697" name="Line 17"/>
            <p:cNvSpPr>
              <a:spLocks noChangeShapeType="1"/>
            </p:cNvSpPr>
            <p:nvPr/>
          </p:nvSpPr>
          <p:spPr bwMode="auto">
            <a:xfrm flipV="1">
              <a:off x="748" y="31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698" name="Line 18"/>
            <p:cNvSpPr>
              <a:spLocks noChangeShapeType="1"/>
            </p:cNvSpPr>
            <p:nvPr/>
          </p:nvSpPr>
          <p:spPr bwMode="auto">
            <a:xfrm flipV="1">
              <a:off x="748" y="2889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699" name="Line 19"/>
            <p:cNvSpPr>
              <a:spLocks noChangeShapeType="1"/>
            </p:cNvSpPr>
            <p:nvPr/>
          </p:nvSpPr>
          <p:spPr bwMode="auto">
            <a:xfrm flipV="1">
              <a:off x="748" y="2675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700" name="Line 20"/>
            <p:cNvSpPr>
              <a:spLocks noChangeShapeType="1"/>
            </p:cNvSpPr>
            <p:nvPr/>
          </p:nvSpPr>
          <p:spPr bwMode="auto">
            <a:xfrm flipV="1">
              <a:off x="748" y="2461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701" name="Line 21"/>
            <p:cNvSpPr>
              <a:spLocks noChangeShapeType="1"/>
            </p:cNvSpPr>
            <p:nvPr/>
          </p:nvSpPr>
          <p:spPr bwMode="auto">
            <a:xfrm flipV="1">
              <a:off x="748" y="2246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702" name="Line 22"/>
            <p:cNvSpPr>
              <a:spLocks noChangeShapeType="1"/>
            </p:cNvSpPr>
            <p:nvPr/>
          </p:nvSpPr>
          <p:spPr bwMode="auto">
            <a:xfrm flipV="1">
              <a:off x="748" y="2032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703" name="Line 23"/>
            <p:cNvSpPr>
              <a:spLocks noChangeShapeType="1"/>
            </p:cNvSpPr>
            <p:nvPr/>
          </p:nvSpPr>
          <p:spPr bwMode="auto">
            <a:xfrm flipV="1">
              <a:off x="748" y="1818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704" name="Line 24"/>
            <p:cNvSpPr>
              <a:spLocks noChangeShapeType="1"/>
            </p:cNvSpPr>
            <p:nvPr/>
          </p:nvSpPr>
          <p:spPr bwMode="auto">
            <a:xfrm flipV="1">
              <a:off x="748" y="16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705" name="Line 25"/>
            <p:cNvSpPr>
              <a:spLocks noChangeShapeType="1"/>
            </p:cNvSpPr>
            <p:nvPr/>
          </p:nvSpPr>
          <p:spPr bwMode="auto">
            <a:xfrm flipV="1">
              <a:off x="748" y="1162"/>
              <a:ext cx="0" cy="4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5706" name="Text Box 26"/>
          <p:cNvSpPr txBox="1">
            <a:spLocks noChangeArrowheads="1"/>
          </p:cNvSpPr>
          <p:nvPr/>
        </p:nvSpPr>
        <p:spPr bwMode="auto">
          <a:xfrm>
            <a:off x="611188" y="5859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5707" name="Text Box 27"/>
          <p:cNvSpPr txBox="1">
            <a:spLocks noChangeArrowheads="1"/>
          </p:cNvSpPr>
          <p:nvPr/>
        </p:nvSpPr>
        <p:spPr bwMode="auto">
          <a:xfrm>
            <a:off x="611188" y="5499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20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5708" name="Text Box 28"/>
          <p:cNvSpPr txBox="1">
            <a:spLocks noChangeArrowheads="1"/>
          </p:cNvSpPr>
          <p:nvPr/>
        </p:nvSpPr>
        <p:spPr bwMode="auto">
          <a:xfrm>
            <a:off x="611188" y="51387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30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5709" name="Text Box 29"/>
          <p:cNvSpPr txBox="1">
            <a:spLocks noChangeArrowheads="1"/>
          </p:cNvSpPr>
          <p:nvPr/>
        </p:nvSpPr>
        <p:spPr bwMode="auto">
          <a:xfrm>
            <a:off x="611188" y="47958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40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5710" name="Text Box 30"/>
          <p:cNvSpPr txBox="1">
            <a:spLocks noChangeArrowheads="1"/>
          </p:cNvSpPr>
          <p:nvPr/>
        </p:nvSpPr>
        <p:spPr bwMode="auto">
          <a:xfrm>
            <a:off x="611188" y="44354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50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5711" name="Text Box 31"/>
          <p:cNvSpPr txBox="1">
            <a:spLocks noChangeArrowheads="1"/>
          </p:cNvSpPr>
          <p:nvPr/>
        </p:nvSpPr>
        <p:spPr bwMode="auto">
          <a:xfrm>
            <a:off x="611188" y="41306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60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5712" name="Text Box 32"/>
          <p:cNvSpPr txBox="1">
            <a:spLocks noChangeArrowheads="1"/>
          </p:cNvSpPr>
          <p:nvPr/>
        </p:nvSpPr>
        <p:spPr bwMode="auto">
          <a:xfrm>
            <a:off x="611188" y="37703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70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5713" name="Text Box 33"/>
          <p:cNvSpPr txBox="1">
            <a:spLocks noChangeArrowheads="1"/>
          </p:cNvSpPr>
          <p:nvPr/>
        </p:nvSpPr>
        <p:spPr bwMode="auto">
          <a:xfrm>
            <a:off x="611188" y="3427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80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5714" name="Text Box 34"/>
          <p:cNvSpPr txBox="1">
            <a:spLocks noChangeArrowheads="1"/>
          </p:cNvSpPr>
          <p:nvPr/>
        </p:nvSpPr>
        <p:spPr bwMode="auto">
          <a:xfrm>
            <a:off x="611188" y="30670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90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5715" name="Text Box 35"/>
          <p:cNvSpPr txBox="1">
            <a:spLocks noChangeArrowheads="1"/>
          </p:cNvSpPr>
          <p:nvPr/>
        </p:nvSpPr>
        <p:spPr bwMode="auto">
          <a:xfrm>
            <a:off x="466725" y="2762250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5728" name="Oval 48"/>
          <p:cNvSpPr>
            <a:spLocks noChangeArrowheads="1"/>
          </p:cNvSpPr>
          <p:nvPr/>
        </p:nvSpPr>
        <p:spPr bwMode="auto">
          <a:xfrm>
            <a:off x="5653088" y="551656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729" name="Oval 49"/>
          <p:cNvSpPr>
            <a:spLocks noChangeArrowheads="1"/>
          </p:cNvSpPr>
          <p:nvPr/>
        </p:nvSpPr>
        <p:spPr bwMode="auto">
          <a:xfrm>
            <a:off x="6011863" y="5372100"/>
            <a:ext cx="142875" cy="144463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747" name="Text Box 67"/>
          <p:cNvSpPr txBox="1">
            <a:spLocks noChangeArrowheads="1"/>
          </p:cNvSpPr>
          <p:nvPr/>
        </p:nvSpPr>
        <p:spPr bwMode="auto">
          <a:xfrm>
            <a:off x="539750" y="1628775"/>
            <a:ext cx="842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2000">
                <a:latin typeface="Comic Sans MS" pitchFamily="66" charset="0"/>
              </a:rPr>
              <a:t>Sequence 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T’</a:t>
            </a:r>
            <a:r>
              <a:rPr lang="fi-FI" sz="2000">
                <a:latin typeface="Comic Sans MS" pitchFamily="66" charset="0"/>
              </a:rPr>
              <a:t> consisting of 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mk=6</a:t>
            </a:r>
            <a:r>
              <a:rPr lang="fi-FI" sz="2000">
                <a:latin typeface="Comic Sans MS" pitchFamily="66" charset="0"/>
              </a:rPr>
              <a:t> representantives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455755" name="Oval 75"/>
          <p:cNvSpPr>
            <a:spLocks noChangeArrowheads="1"/>
          </p:cNvSpPr>
          <p:nvPr/>
        </p:nvSpPr>
        <p:spPr bwMode="auto">
          <a:xfrm>
            <a:off x="2195513" y="5229225"/>
            <a:ext cx="1152525" cy="10795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756" name="Oval 76"/>
          <p:cNvSpPr>
            <a:spLocks noChangeArrowheads="1"/>
          </p:cNvSpPr>
          <p:nvPr/>
        </p:nvSpPr>
        <p:spPr bwMode="auto">
          <a:xfrm>
            <a:off x="4500563" y="5589588"/>
            <a:ext cx="720725" cy="719137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757" name="Oval 77"/>
          <p:cNvSpPr>
            <a:spLocks noChangeArrowheads="1"/>
          </p:cNvSpPr>
          <p:nvPr/>
        </p:nvSpPr>
        <p:spPr bwMode="auto">
          <a:xfrm>
            <a:off x="7380288" y="2565400"/>
            <a:ext cx="720725" cy="719138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758" name="Oval 78"/>
          <p:cNvSpPr>
            <a:spLocks noChangeArrowheads="1"/>
          </p:cNvSpPr>
          <p:nvPr/>
        </p:nvSpPr>
        <p:spPr bwMode="auto">
          <a:xfrm>
            <a:off x="6372225" y="5372100"/>
            <a:ext cx="431800" cy="433388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759" name="Text Box 79"/>
          <p:cNvSpPr txBox="1">
            <a:spLocks noChangeArrowheads="1"/>
          </p:cNvSpPr>
          <p:nvPr/>
        </p:nvSpPr>
        <p:spPr bwMode="auto">
          <a:xfrm>
            <a:off x="2482850" y="49339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w=8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5760" name="Text Box 80"/>
          <p:cNvSpPr txBox="1">
            <a:spLocks noChangeArrowheads="1"/>
          </p:cNvSpPr>
          <p:nvPr/>
        </p:nvSpPr>
        <p:spPr bwMode="auto">
          <a:xfrm>
            <a:off x="4500563" y="529431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w=4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5761" name="Text Box 81"/>
          <p:cNvSpPr txBox="1">
            <a:spLocks noChangeArrowheads="1"/>
          </p:cNvSpPr>
          <p:nvPr/>
        </p:nvSpPr>
        <p:spPr bwMode="auto">
          <a:xfrm>
            <a:off x="7380288" y="22701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w=4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5763" name="Text Box 83"/>
          <p:cNvSpPr txBox="1">
            <a:spLocks noChangeArrowheads="1"/>
          </p:cNvSpPr>
          <p:nvPr/>
        </p:nvSpPr>
        <p:spPr bwMode="auto">
          <a:xfrm>
            <a:off x="5364163" y="52292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5764" name="Text Box 84"/>
          <p:cNvSpPr txBox="1">
            <a:spLocks noChangeArrowheads="1"/>
          </p:cNvSpPr>
          <p:nvPr/>
        </p:nvSpPr>
        <p:spPr bwMode="auto">
          <a:xfrm>
            <a:off x="5795963" y="50847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5765" name="Text Box 85"/>
          <p:cNvSpPr txBox="1">
            <a:spLocks noChangeArrowheads="1"/>
          </p:cNvSpPr>
          <p:nvPr/>
        </p:nvSpPr>
        <p:spPr bwMode="auto">
          <a:xfrm>
            <a:off x="6300788" y="507841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w=2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Why deal with sequential data?</a:t>
            </a:r>
            <a:endParaRPr lang="en-US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400"/>
              <a:t>Because all data is sequential </a:t>
            </a:r>
            <a:r>
              <a:rPr lang="fi-FI" sz="2400">
                <a:sym typeface="Wingdings" pitchFamily="2" charset="2"/>
              </a:rPr>
              <a:t></a:t>
            </a:r>
            <a:endParaRPr lang="fi-FI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2400"/>
          </a:p>
          <a:p>
            <a:pPr>
              <a:lnSpc>
                <a:spcPct val="90000"/>
              </a:lnSpc>
            </a:pPr>
            <a:r>
              <a:rPr lang="fi-FI" sz="2400"/>
              <a:t>All data items arrive in the data store in some order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2400"/>
          </a:p>
          <a:p>
            <a:pPr>
              <a:lnSpc>
                <a:spcPct val="90000"/>
              </a:lnSpc>
            </a:pPr>
            <a:r>
              <a:rPr lang="fi-FI" sz="2400"/>
              <a:t>Examples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transaction data</a:t>
            </a:r>
          </a:p>
          <a:p>
            <a:pPr lvl="1">
              <a:lnSpc>
                <a:spcPct val="90000"/>
              </a:lnSpc>
            </a:pPr>
            <a:r>
              <a:rPr lang="fi-FI" sz="2000"/>
              <a:t>documents and words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i-FI" sz="2000"/>
          </a:p>
          <a:p>
            <a:pPr>
              <a:lnSpc>
                <a:spcPct val="90000"/>
              </a:lnSpc>
            </a:pPr>
            <a:r>
              <a:rPr lang="fi-FI" sz="2400"/>
              <a:t>In some (or many) cases the order does not matter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i-FI" sz="2400"/>
          </a:p>
          <a:p>
            <a:pPr>
              <a:lnSpc>
                <a:spcPct val="90000"/>
              </a:lnSpc>
            </a:pPr>
            <a:r>
              <a:rPr lang="fi-FI" sz="2400"/>
              <a:t>In many cases the order is of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DnS algorithm – </a:t>
            </a:r>
            <a:r>
              <a:rPr lang="fi-FI">
                <a:solidFill>
                  <a:srgbClr val="003366"/>
                </a:solidFill>
              </a:rPr>
              <a:t>Step 4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56707" name="Line 3"/>
          <p:cNvSpPr>
            <a:spLocks noChangeShapeType="1"/>
          </p:cNvSpPr>
          <p:nvPr/>
        </p:nvSpPr>
        <p:spPr bwMode="auto">
          <a:xfrm>
            <a:off x="1187450" y="6308725"/>
            <a:ext cx="7488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08" name="Line 4"/>
          <p:cNvSpPr>
            <a:spLocks noChangeShapeType="1"/>
          </p:cNvSpPr>
          <p:nvPr/>
        </p:nvSpPr>
        <p:spPr bwMode="auto">
          <a:xfrm>
            <a:off x="1116013" y="59690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09" name="Line 5"/>
          <p:cNvSpPr>
            <a:spLocks noChangeShapeType="1"/>
          </p:cNvSpPr>
          <p:nvPr/>
        </p:nvSpPr>
        <p:spPr bwMode="auto">
          <a:xfrm>
            <a:off x="1116013" y="56276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10" name="Line 6"/>
          <p:cNvSpPr>
            <a:spLocks noChangeShapeType="1"/>
          </p:cNvSpPr>
          <p:nvPr/>
        </p:nvSpPr>
        <p:spPr bwMode="auto">
          <a:xfrm>
            <a:off x="1116013" y="52847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11" name="Line 7"/>
          <p:cNvSpPr>
            <a:spLocks noChangeShapeType="1"/>
          </p:cNvSpPr>
          <p:nvPr/>
        </p:nvSpPr>
        <p:spPr bwMode="auto">
          <a:xfrm>
            <a:off x="1116013" y="49450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12" name="Line 8"/>
          <p:cNvSpPr>
            <a:spLocks noChangeShapeType="1"/>
          </p:cNvSpPr>
          <p:nvPr/>
        </p:nvSpPr>
        <p:spPr bwMode="auto">
          <a:xfrm>
            <a:off x="1116013" y="46053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13" name="Line 9"/>
          <p:cNvSpPr>
            <a:spLocks noChangeShapeType="1"/>
          </p:cNvSpPr>
          <p:nvPr/>
        </p:nvSpPr>
        <p:spPr bwMode="auto">
          <a:xfrm>
            <a:off x="1116013" y="426561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14" name="Line 10"/>
          <p:cNvSpPr>
            <a:spLocks noChangeShapeType="1"/>
          </p:cNvSpPr>
          <p:nvPr/>
        </p:nvSpPr>
        <p:spPr bwMode="auto">
          <a:xfrm>
            <a:off x="1116013" y="39243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15" name="Line 11"/>
          <p:cNvSpPr>
            <a:spLocks noChangeShapeType="1"/>
          </p:cNvSpPr>
          <p:nvPr/>
        </p:nvSpPr>
        <p:spPr bwMode="auto">
          <a:xfrm>
            <a:off x="1116013" y="35845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16" name="Line 12"/>
          <p:cNvSpPr>
            <a:spLocks noChangeShapeType="1"/>
          </p:cNvSpPr>
          <p:nvPr/>
        </p:nvSpPr>
        <p:spPr bwMode="auto">
          <a:xfrm>
            <a:off x="1116013" y="32448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17" name="Line 13"/>
          <p:cNvSpPr>
            <a:spLocks noChangeShapeType="1"/>
          </p:cNvSpPr>
          <p:nvPr/>
        </p:nvSpPr>
        <p:spPr bwMode="auto">
          <a:xfrm>
            <a:off x="1116013" y="2903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87450" y="2203450"/>
            <a:ext cx="0" cy="4105275"/>
            <a:chOff x="748" y="1162"/>
            <a:chExt cx="0" cy="2586"/>
          </a:xfrm>
        </p:grpSpPr>
        <p:sp>
          <p:nvSpPr>
            <p:cNvPr id="456719" name="Line 15"/>
            <p:cNvSpPr>
              <a:spLocks noChangeShapeType="1"/>
            </p:cNvSpPr>
            <p:nvPr/>
          </p:nvSpPr>
          <p:spPr bwMode="auto">
            <a:xfrm flipV="1">
              <a:off x="748" y="3534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0" name="Line 16"/>
            <p:cNvSpPr>
              <a:spLocks noChangeShapeType="1"/>
            </p:cNvSpPr>
            <p:nvPr/>
          </p:nvSpPr>
          <p:spPr bwMode="auto">
            <a:xfrm flipV="1">
              <a:off x="748" y="3319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1" name="Line 17"/>
            <p:cNvSpPr>
              <a:spLocks noChangeShapeType="1"/>
            </p:cNvSpPr>
            <p:nvPr/>
          </p:nvSpPr>
          <p:spPr bwMode="auto">
            <a:xfrm flipV="1">
              <a:off x="748" y="31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2" name="Line 18"/>
            <p:cNvSpPr>
              <a:spLocks noChangeShapeType="1"/>
            </p:cNvSpPr>
            <p:nvPr/>
          </p:nvSpPr>
          <p:spPr bwMode="auto">
            <a:xfrm flipV="1">
              <a:off x="748" y="2889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3" name="Line 19"/>
            <p:cNvSpPr>
              <a:spLocks noChangeShapeType="1"/>
            </p:cNvSpPr>
            <p:nvPr/>
          </p:nvSpPr>
          <p:spPr bwMode="auto">
            <a:xfrm flipV="1">
              <a:off x="748" y="2675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4" name="Line 20"/>
            <p:cNvSpPr>
              <a:spLocks noChangeShapeType="1"/>
            </p:cNvSpPr>
            <p:nvPr/>
          </p:nvSpPr>
          <p:spPr bwMode="auto">
            <a:xfrm flipV="1">
              <a:off x="748" y="2461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5" name="Line 21"/>
            <p:cNvSpPr>
              <a:spLocks noChangeShapeType="1"/>
            </p:cNvSpPr>
            <p:nvPr/>
          </p:nvSpPr>
          <p:spPr bwMode="auto">
            <a:xfrm flipV="1">
              <a:off x="748" y="2246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6" name="Line 22"/>
            <p:cNvSpPr>
              <a:spLocks noChangeShapeType="1"/>
            </p:cNvSpPr>
            <p:nvPr/>
          </p:nvSpPr>
          <p:spPr bwMode="auto">
            <a:xfrm flipV="1">
              <a:off x="748" y="2032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7" name="Line 23"/>
            <p:cNvSpPr>
              <a:spLocks noChangeShapeType="1"/>
            </p:cNvSpPr>
            <p:nvPr/>
          </p:nvSpPr>
          <p:spPr bwMode="auto">
            <a:xfrm flipV="1">
              <a:off x="748" y="1818"/>
              <a:ext cx="0" cy="2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8" name="Line 24"/>
            <p:cNvSpPr>
              <a:spLocks noChangeShapeType="1"/>
            </p:cNvSpPr>
            <p:nvPr/>
          </p:nvSpPr>
          <p:spPr bwMode="auto">
            <a:xfrm flipV="1">
              <a:off x="748" y="1603"/>
              <a:ext cx="0" cy="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729" name="Line 25"/>
            <p:cNvSpPr>
              <a:spLocks noChangeShapeType="1"/>
            </p:cNvSpPr>
            <p:nvPr/>
          </p:nvSpPr>
          <p:spPr bwMode="auto">
            <a:xfrm flipV="1">
              <a:off x="748" y="1162"/>
              <a:ext cx="0" cy="4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6730" name="Text Box 26"/>
          <p:cNvSpPr txBox="1">
            <a:spLocks noChangeArrowheads="1"/>
          </p:cNvSpPr>
          <p:nvPr/>
        </p:nvSpPr>
        <p:spPr bwMode="auto">
          <a:xfrm>
            <a:off x="611188" y="5859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6731" name="Text Box 27"/>
          <p:cNvSpPr txBox="1">
            <a:spLocks noChangeArrowheads="1"/>
          </p:cNvSpPr>
          <p:nvPr/>
        </p:nvSpPr>
        <p:spPr bwMode="auto">
          <a:xfrm>
            <a:off x="611188" y="5499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20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6732" name="Text Box 28"/>
          <p:cNvSpPr txBox="1">
            <a:spLocks noChangeArrowheads="1"/>
          </p:cNvSpPr>
          <p:nvPr/>
        </p:nvSpPr>
        <p:spPr bwMode="auto">
          <a:xfrm>
            <a:off x="611188" y="51387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30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6733" name="Text Box 29"/>
          <p:cNvSpPr txBox="1">
            <a:spLocks noChangeArrowheads="1"/>
          </p:cNvSpPr>
          <p:nvPr/>
        </p:nvSpPr>
        <p:spPr bwMode="auto">
          <a:xfrm>
            <a:off x="611188" y="47958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40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6734" name="Text Box 30"/>
          <p:cNvSpPr txBox="1">
            <a:spLocks noChangeArrowheads="1"/>
          </p:cNvSpPr>
          <p:nvPr/>
        </p:nvSpPr>
        <p:spPr bwMode="auto">
          <a:xfrm>
            <a:off x="611188" y="44354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50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6735" name="Text Box 31"/>
          <p:cNvSpPr txBox="1">
            <a:spLocks noChangeArrowheads="1"/>
          </p:cNvSpPr>
          <p:nvPr/>
        </p:nvSpPr>
        <p:spPr bwMode="auto">
          <a:xfrm>
            <a:off x="611188" y="41306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60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6736" name="Text Box 32"/>
          <p:cNvSpPr txBox="1">
            <a:spLocks noChangeArrowheads="1"/>
          </p:cNvSpPr>
          <p:nvPr/>
        </p:nvSpPr>
        <p:spPr bwMode="auto">
          <a:xfrm>
            <a:off x="611188" y="37703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70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6737" name="Text Box 33"/>
          <p:cNvSpPr txBox="1">
            <a:spLocks noChangeArrowheads="1"/>
          </p:cNvSpPr>
          <p:nvPr/>
        </p:nvSpPr>
        <p:spPr bwMode="auto">
          <a:xfrm>
            <a:off x="611188" y="34274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80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6738" name="Text Box 34"/>
          <p:cNvSpPr txBox="1">
            <a:spLocks noChangeArrowheads="1"/>
          </p:cNvSpPr>
          <p:nvPr/>
        </p:nvSpPr>
        <p:spPr bwMode="auto">
          <a:xfrm>
            <a:off x="611188" y="30670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90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6739" name="Text Box 35"/>
          <p:cNvSpPr txBox="1">
            <a:spLocks noChangeArrowheads="1"/>
          </p:cNvSpPr>
          <p:nvPr/>
        </p:nvSpPr>
        <p:spPr bwMode="auto">
          <a:xfrm>
            <a:off x="466725" y="2762250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400">
                <a:latin typeface="Verdana" pitchFamily="34" charset="0"/>
              </a:rPr>
              <a:t>100</a:t>
            </a:r>
            <a:endParaRPr lang="en-US" sz="1400">
              <a:latin typeface="Verdana" pitchFamily="34" charset="0"/>
            </a:endParaRPr>
          </a:p>
        </p:txBody>
      </p:sp>
      <p:sp>
        <p:nvSpPr>
          <p:cNvPr id="456740" name="Oval 36"/>
          <p:cNvSpPr>
            <a:spLocks noChangeArrowheads="1"/>
          </p:cNvSpPr>
          <p:nvPr/>
        </p:nvSpPr>
        <p:spPr bwMode="auto">
          <a:xfrm>
            <a:off x="5653088" y="5516563"/>
            <a:ext cx="142875" cy="144462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41" name="Oval 37"/>
          <p:cNvSpPr>
            <a:spLocks noChangeArrowheads="1"/>
          </p:cNvSpPr>
          <p:nvPr/>
        </p:nvSpPr>
        <p:spPr bwMode="auto">
          <a:xfrm>
            <a:off x="6011863" y="5372100"/>
            <a:ext cx="142875" cy="144463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42" name="Text Box 38"/>
          <p:cNvSpPr txBox="1">
            <a:spLocks noChangeArrowheads="1"/>
          </p:cNvSpPr>
          <p:nvPr/>
        </p:nvSpPr>
        <p:spPr bwMode="auto">
          <a:xfrm>
            <a:off x="539750" y="1628775"/>
            <a:ext cx="842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2000">
                <a:latin typeface="Comic Sans MS" pitchFamily="66" charset="0"/>
              </a:rPr>
              <a:t>Solve 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k</a:t>
            </a:r>
            <a:r>
              <a:rPr lang="fi-FI" sz="2000">
                <a:latin typeface="Comic Sans MS" pitchFamily="66" charset="0"/>
              </a:rPr>
              <a:t>-segmentation on 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T’</a:t>
            </a:r>
            <a:r>
              <a:rPr lang="fi-FI" sz="200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fi-FI" sz="2000">
                <a:latin typeface="Comic Sans MS" pitchFamily="66" charset="0"/>
              </a:rPr>
              <a:t>(</a:t>
            </a:r>
            <a:r>
              <a:rPr lang="fi-FI" sz="2000">
                <a:solidFill>
                  <a:srgbClr val="0066FF"/>
                </a:solidFill>
                <a:latin typeface="Comic Sans MS" pitchFamily="66" charset="0"/>
              </a:rPr>
              <a:t>k=2</a:t>
            </a:r>
            <a:r>
              <a:rPr lang="fi-FI" sz="2000">
                <a:latin typeface="Comic Sans MS" pitchFamily="66" charset="0"/>
              </a:rPr>
              <a:t>)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456743" name="Oval 39"/>
          <p:cNvSpPr>
            <a:spLocks noChangeArrowheads="1"/>
          </p:cNvSpPr>
          <p:nvPr/>
        </p:nvSpPr>
        <p:spPr bwMode="auto">
          <a:xfrm>
            <a:off x="2195513" y="5229225"/>
            <a:ext cx="1152525" cy="10795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44" name="Oval 40"/>
          <p:cNvSpPr>
            <a:spLocks noChangeArrowheads="1"/>
          </p:cNvSpPr>
          <p:nvPr/>
        </p:nvSpPr>
        <p:spPr bwMode="auto">
          <a:xfrm>
            <a:off x="4500563" y="5589588"/>
            <a:ext cx="720725" cy="719137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45" name="Oval 41"/>
          <p:cNvSpPr>
            <a:spLocks noChangeArrowheads="1"/>
          </p:cNvSpPr>
          <p:nvPr/>
        </p:nvSpPr>
        <p:spPr bwMode="auto">
          <a:xfrm>
            <a:off x="7380288" y="2565400"/>
            <a:ext cx="720725" cy="719138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46" name="Oval 42"/>
          <p:cNvSpPr>
            <a:spLocks noChangeArrowheads="1"/>
          </p:cNvSpPr>
          <p:nvPr/>
        </p:nvSpPr>
        <p:spPr bwMode="auto">
          <a:xfrm>
            <a:off x="6372225" y="5372100"/>
            <a:ext cx="431800" cy="433388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47" name="Text Box 43"/>
          <p:cNvSpPr txBox="1">
            <a:spLocks noChangeArrowheads="1"/>
          </p:cNvSpPr>
          <p:nvPr/>
        </p:nvSpPr>
        <p:spPr bwMode="auto">
          <a:xfrm>
            <a:off x="2482850" y="49339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w=8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6748" name="Text Box 44"/>
          <p:cNvSpPr txBox="1">
            <a:spLocks noChangeArrowheads="1"/>
          </p:cNvSpPr>
          <p:nvPr/>
        </p:nvSpPr>
        <p:spPr bwMode="auto">
          <a:xfrm>
            <a:off x="4500563" y="529431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w=4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6749" name="Text Box 45"/>
          <p:cNvSpPr txBox="1">
            <a:spLocks noChangeArrowheads="1"/>
          </p:cNvSpPr>
          <p:nvPr/>
        </p:nvSpPr>
        <p:spPr bwMode="auto">
          <a:xfrm>
            <a:off x="7380288" y="22701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w=4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6750" name="Text Box 46"/>
          <p:cNvSpPr txBox="1">
            <a:spLocks noChangeArrowheads="1"/>
          </p:cNvSpPr>
          <p:nvPr/>
        </p:nvSpPr>
        <p:spPr bwMode="auto">
          <a:xfrm>
            <a:off x="5364163" y="52292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6751" name="Text Box 47"/>
          <p:cNvSpPr txBox="1">
            <a:spLocks noChangeArrowheads="1"/>
          </p:cNvSpPr>
          <p:nvPr/>
        </p:nvSpPr>
        <p:spPr bwMode="auto">
          <a:xfrm>
            <a:off x="5795963" y="50847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6752" name="Text Box 48"/>
          <p:cNvSpPr txBox="1">
            <a:spLocks noChangeArrowheads="1"/>
          </p:cNvSpPr>
          <p:nvPr/>
        </p:nvSpPr>
        <p:spPr bwMode="auto">
          <a:xfrm>
            <a:off x="6300788" y="507841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>
                <a:latin typeface="Comic Sans MS" pitchFamily="66" charset="0"/>
              </a:rPr>
              <a:t>w=2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56753" name="Line 49"/>
          <p:cNvSpPr>
            <a:spLocks noChangeShapeType="1"/>
          </p:cNvSpPr>
          <p:nvPr/>
        </p:nvSpPr>
        <p:spPr bwMode="auto">
          <a:xfrm flipV="1">
            <a:off x="7164388" y="2133600"/>
            <a:ext cx="0" cy="41751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54" name="Line 50"/>
          <p:cNvSpPr>
            <a:spLocks noChangeShapeType="1"/>
          </p:cNvSpPr>
          <p:nvPr/>
        </p:nvSpPr>
        <p:spPr bwMode="auto">
          <a:xfrm>
            <a:off x="1187450" y="5805488"/>
            <a:ext cx="5976938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56" name="Line 52"/>
          <p:cNvSpPr>
            <a:spLocks noChangeShapeType="1"/>
          </p:cNvSpPr>
          <p:nvPr/>
        </p:nvSpPr>
        <p:spPr bwMode="auto">
          <a:xfrm>
            <a:off x="7164388" y="2924175"/>
            <a:ext cx="1223962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Running time</a:t>
            </a:r>
            <a:endParaRPr lang="en-US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8013" y="1719263"/>
            <a:ext cx="8059737" cy="876300"/>
          </a:xfrm>
        </p:spPr>
        <p:txBody>
          <a:bodyPr/>
          <a:lstStyle/>
          <a:p>
            <a:r>
              <a:rPr lang="fi-FI" sz="2400"/>
              <a:t>In the case of </a:t>
            </a:r>
            <a:r>
              <a:rPr lang="fi-FI" sz="2400" i="1"/>
              <a:t>equipartition</a:t>
            </a:r>
            <a:r>
              <a:rPr lang="fi-FI" sz="2400"/>
              <a:t> in </a:t>
            </a:r>
            <a:r>
              <a:rPr lang="fi-FI" sz="2400" u="sng">
                <a:solidFill>
                  <a:srgbClr val="003366"/>
                </a:solidFill>
              </a:rPr>
              <a:t>Step 1</a:t>
            </a:r>
            <a:r>
              <a:rPr lang="fi-FI" sz="2400"/>
              <a:t>, the running time of the algorithm as a function of </a:t>
            </a:r>
            <a:r>
              <a:rPr lang="fi-FI" sz="2400">
                <a:solidFill>
                  <a:srgbClr val="0066FF"/>
                </a:solidFill>
              </a:rPr>
              <a:t>m</a:t>
            </a:r>
            <a:r>
              <a:rPr lang="fi-FI" sz="2400">
                <a:solidFill>
                  <a:schemeClr val="tx2"/>
                </a:solidFill>
              </a:rPr>
              <a:t> </a:t>
            </a:r>
            <a:r>
              <a:rPr lang="fi-FI" sz="2400"/>
              <a:t>is:</a:t>
            </a:r>
            <a:endParaRPr lang="en-US" sz="2400"/>
          </a:p>
        </p:txBody>
      </p:sp>
      <p:sp>
        <p:nvSpPr>
          <p:cNvPr id="313354" name="Rectangle 10"/>
          <p:cNvSpPr>
            <a:spLocks noChangeArrowheads="1"/>
          </p:cNvSpPr>
          <p:nvPr/>
        </p:nvSpPr>
        <p:spPr bwMode="auto">
          <a:xfrm>
            <a:off x="468313" y="5272088"/>
            <a:ext cx="2879725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800"/>
              <a:t>Running time</a:t>
            </a:r>
            <a:endParaRPr lang="en-US" sz="2800">
              <a:solidFill>
                <a:schemeClr val="tx2"/>
              </a:solidFill>
            </a:endParaRPr>
          </a:p>
        </p:txBody>
      </p:sp>
      <p:graphicFrame>
        <p:nvGraphicFramePr>
          <p:cNvPr id="313355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3348038" y="5300663"/>
          <a:ext cx="2519362" cy="530225"/>
        </p:xfrm>
        <a:graphic>
          <a:graphicData uri="http://schemas.openxmlformats.org/presentationml/2006/ole">
            <p:oleObj spid="_x0000_s291842" name="Equation" r:id="rId4" imgW="1091880" imgH="241200" progId="Equation.3">
              <p:embed/>
            </p:oleObj>
          </a:graphicData>
        </a:graphic>
      </p:graphicFrame>
      <p:graphicFrame>
        <p:nvGraphicFramePr>
          <p:cNvPr id="313356" name="Object 12"/>
          <p:cNvGraphicFramePr>
            <a:graphicFrameLocks noChangeAspect="1"/>
          </p:cNvGraphicFramePr>
          <p:nvPr/>
        </p:nvGraphicFramePr>
        <p:xfrm>
          <a:off x="2916238" y="2636838"/>
          <a:ext cx="3095625" cy="1152525"/>
        </p:xfrm>
        <a:graphic>
          <a:graphicData uri="http://schemas.openxmlformats.org/presentationml/2006/ole">
            <p:oleObj spid="_x0000_s291843" name="Equation" r:id="rId5" imgW="1650960" imgH="634680" progId="Equation.3">
              <p:embed/>
            </p:oleObj>
          </a:graphicData>
        </a:graphic>
      </p:graphicFrame>
      <p:sp>
        <p:nvSpPr>
          <p:cNvPr id="313358" name="Rectangle 14"/>
          <p:cNvSpPr>
            <a:spLocks noChangeArrowheads="1"/>
          </p:cNvSpPr>
          <p:nvPr/>
        </p:nvSpPr>
        <p:spPr bwMode="auto">
          <a:xfrm>
            <a:off x="446088" y="3976688"/>
            <a:ext cx="82296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800"/>
              <a:t>The function </a:t>
            </a:r>
            <a:r>
              <a:rPr lang="fi-FI" sz="2800">
                <a:solidFill>
                  <a:srgbClr val="0066FF"/>
                </a:solidFill>
              </a:rPr>
              <a:t>R(m)</a:t>
            </a:r>
            <a:r>
              <a:rPr lang="fi-FI" sz="2800">
                <a:solidFill>
                  <a:schemeClr val="tx2"/>
                </a:solidFill>
              </a:rPr>
              <a:t> </a:t>
            </a:r>
            <a:r>
              <a:rPr lang="fi-FI" sz="2800"/>
              <a:t>is minimized for</a:t>
            </a:r>
            <a:endParaRPr lang="en-US" sz="2800"/>
          </a:p>
        </p:txBody>
      </p:sp>
      <p:graphicFrame>
        <p:nvGraphicFramePr>
          <p:cNvPr id="313359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6443663" y="3644900"/>
          <a:ext cx="1327150" cy="1008063"/>
        </p:xfrm>
        <a:graphic>
          <a:graphicData uri="http://schemas.openxmlformats.org/presentationml/2006/ole">
            <p:oleObj spid="_x0000_s291844" name="Equation" r:id="rId6" imgW="68580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segmentation error</a:t>
            </a:r>
            <a:endParaRPr lang="en-US"/>
          </a:p>
        </p:txBody>
      </p:sp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468313" y="2103438"/>
            <a:ext cx="8291512" cy="21177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400" dirty="0"/>
              <a:t>[</a:t>
            </a:r>
            <a:r>
              <a:rPr lang="fi-FI" sz="2400" b="1" dirty="0"/>
              <a:t>Theorem</a:t>
            </a:r>
            <a:r>
              <a:rPr lang="fi-FI" sz="2400" u="sng" dirty="0"/>
              <a:t>]</a:t>
            </a:r>
            <a:r>
              <a:rPr lang="fi-FI" sz="2400" dirty="0"/>
              <a:t> The segmentation error of the DnS algorithms is at most three times the error of the optimal (DP) algorithm for both </a:t>
            </a:r>
            <a:r>
              <a:rPr lang="fi-FI" sz="2400" b="1" dirty="0">
                <a:solidFill>
                  <a:schemeClr val="accent1"/>
                </a:solidFill>
              </a:rPr>
              <a:t>E</a:t>
            </a:r>
            <a:r>
              <a:rPr lang="fi-FI" sz="2400" b="1" baseline="-25000" dirty="0">
                <a:solidFill>
                  <a:schemeClr val="accent1"/>
                </a:solidFill>
              </a:rPr>
              <a:t>1</a:t>
            </a:r>
            <a:r>
              <a:rPr lang="fi-FI" sz="2400" dirty="0"/>
              <a:t> and </a:t>
            </a:r>
            <a:r>
              <a:rPr lang="fi-FI" sz="2400" b="1" dirty="0">
                <a:solidFill>
                  <a:schemeClr val="accent1"/>
                </a:solidFill>
              </a:rPr>
              <a:t>E</a:t>
            </a:r>
            <a:r>
              <a:rPr lang="fi-FI" sz="2400" b="1" baseline="-25000" dirty="0">
                <a:solidFill>
                  <a:schemeClr val="accent1"/>
                </a:solidFill>
              </a:rPr>
              <a:t>2</a:t>
            </a:r>
            <a:r>
              <a:rPr lang="fi-FI" sz="2400" dirty="0"/>
              <a:t> error measures.</a:t>
            </a:r>
            <a:endParaRPr lang="en-US" sz="2400" u="sng" dirty="0"/>
          </a:p>
        </p:txBody>
      </p:sp>
      <p:graphicFrame>
        <p:nvGraphicFramePr>
          <p:cNvPr id="3153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47938" y="3430588"/>
          <a:ext cx="4040187" cy="503237"/>
        </p:xfrm>
        <a:graphic>
          <a:graphicData uri="http://schemas.openxmlformats.org/presentationml/2006/ole">
            <p:oleObj spid="_x0000_s292866" name="Equation" r:id="rId4" imgW="1892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Proof for E</a:t>
            </a:r>
            <a:r>
              <a:rPr lang="fi-FI" baseline="-25000"/>
              <a:t>1</a:t>
            </a:r>
            <a:endParaRPr lang="en-US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8291513" cy="1008062"/>
          </a:xfrm>
        </p:spPr>
        <p:txBody>
          <a:bodyPr/>
          <a:lstStyle/>
          <a:p>
            <a:pPr lvl="1"/>
            <a:r>
              <a:rPr lang="el-GR" sz="2000" b="1">
                <a:solidFill>
                  <a:srgbClr val="FF33CC"/>
                </a:solidFill>
              </a:rPr>
              <a:t>λ</a:t>
            </a:r>
            <a:r>
              <a:rPr lang="fi-FI" sz="2000" b="1" baseline="-25000">
                <a:solidFill>
                  <a:srgbClr val="FF33CC"/>
                </a:solidFill>
              </a:rPr>
              <a:t>t</a:t>
            </a:r>
            <a:r>
              <a:rPr lang="fi-FI" sz="2000"/>
              <a:t>: the representative of point </a:t>
            </a:r>
            <a:r>
              <a:rPr lang="fi-FI" sz="2000">
                <a:solidFill>
                  <a:srgbClr val="0066FF"/>
                </a:solidFill>
              </a:rPr>
              <a:t>t</a:t>
            </a:r>
            <a:r>
              <a:rPr lang="fi-FI" sz="2000"/>
              <a:t> in the optimal segmentation</a:t>
            </a:r>
            <a:r>
              <a:rPr lang="fi-FI" sz="2800"/>
              <a:t> </a:t>
            </a:r>
            <a:endParaRPr lang="en-US" sz="2000" b="1">
              <a:solidFill>
                <a:srgbClr val="0066FF"/>
              </a:solidFill>
            </a:endParaRPr>
          </a:p>
          <a:p>
            <a:pPr lvl="1"/>
            <a:r>
              <a:rPr lang="el-GR" sz="2000" b="1">
                <a:solidFill>
                  <a:srgbClr val="0066FF"/>
                </a:solidFill>
              </a:rPr>
              <a:t>τ</a:t>
            </a:r>
            <a:r>
              <a:rPr lang="fi-FI" sz="2000"/>
              <a:t>: the representative of point </a:t>
            </a:r>
            <a:r>
              <a:rPr lang="fi-FI" sz="2000">
                <a:solidFill>
                  <a:srgbClr val="0066FF"/>
                </a:solidFill>
              </a:rPr>
              <a:t>t</a:t>
            </a:r>
            <a:r>
              <a:rPr lang="fi-FI" sz="2000"/>
              <a:t> in the segmentation of </a:t>
            </a:r>
            <a:r>
              <a:rPr lang="fi-FI" sz="2000">
                <a:solidFill>
                  <a:srgbClr val="003366"/>
                </a:solidFill>
              </a:rPr>
              <a:t>Step 2</a:t>
            </a:r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466725" y="2852738"/>
            <a:ext cx="8208963" cy="3744912"/>
            <a:chOff x="294" y="1388"/>
            <a:chExt cx="5171" cy="2586"/>
          </a:xfrm>
        </p:grpSpPr>
        <p:sp>
          <p:nvSpPr>
            <p:cNvPr id="317525" name="Line 85"/>
            <p:cNvSpPr>
              <a:spLocks noChangeShapeType="1"/>
            </p:cNvSpPr>
            <p:nvPr/>
          </p:nvSpPr>
          <p:spPr bwMode="auto">
            <a:xfrm>
              <a:off x="748" y="3974"/>
              <a:ext cx="471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26" name="Line 86"/>
            <p:cNvSpPr>
              <a:spLocks noChangeShapeType="1"/>
            </p:cNvSpPr>
            <p:nvPr/>
          </p:nvSpPr>
          <p:spPr bwMode="auto">
            <a:xfrm>
              <a:off x="703" y="3760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27" name="Line 87"/>
            <p:cNvSpPr>
              <a:spLocks noChangeShapeType="1"/>
            </p:cNvSpPr>
            <p:nvPr/>
          </p:nvSpPr>
          <p:spPr bwMode="auto">
            <a:xfrm>
              <a:off x="703" y="3545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28" name="Line 88"/>
            <p:cNvSpPr>
              <a:spLocks noChangeShapeType="1"/>
            </p:cNvSpPr>
            <p:nvPr/>
          </p:nvSpPr>
          <p:spPr bwMode="auto">
            <a:xfrm>
              <a:off x="703" y="3329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29" name="Line 89"/>
            <p:cNvSpPr>
              <a:spLocks noChangeShapeType="1"/>
            </p:cNvSpPr>
            <p:nvPr/>
          </p:nvSpPr>
          <p:spPr bwMode="auto">
            <a:xfrm>
              <a:off x="703" y="3115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30" name="Line 90"/>
            <p:cNvSpPr>
              <a:spLocks noChangeShapeType="1"/>
            </p:cNvSpPr>
            <p:nvPr/>
          </p:nvSpPr>
          <p:spPr bwMode="auto">
            <a:xfrm>
              <a:off x="703" y="290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31" name="Line 91"/>
            <p:cNvSpPr>
              <a:spLocks noChangeShapeType="1"/>
            </p:cNvSpPr>
            <p:nvPr/>
          </p:nvSpPr>
          <p:spPr bwMode="auto">
            <a:xfrm>
              <a:off x="703" y="2687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32" name="Line 92"/>
            <p:cNvSpPr>
              <a:spLocks noChangeShapeType="1"/>
            </p:cNvSpPr>
            <p:nvPr/>
          </p:nvSpPr>
          <p:spPr bwMode="auto">
            <a:xfrm>
              <a:off x="703" y="2472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33" name="Line 93"/>
            <p:cNvSpPr>
              <a:spLocks noChangeShapeType="1"/>
            </p:cNvSpPr>
            <p:nvPr/>
          </p:nvSpPr>
          <p:spPr bwMode="auto">
            <a:xfrm>
              <a:off x="703" y="2258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34" name="Line 94"/>
            <p:cNvSpPr>
              <a:spLocks noChangeShapeType="1"/>
            </p:cNvSpPr>
            <p:nvPr/>
          </p:nvSpPr>
          <p:spPr bwMode="auto">
            <a:xfrm>
              <a:off x="703" y="2044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35" name="Line 95"/>
            <p:cNvSpPr>
              <a:spLocks noChangeShapeType="1"/>
            </p:cNvSpPr>
            <p:nvPr/>
          </p:nvSpPr>
          <p:spPr bwMode="auto">
            <a:xfrm>
              <a:off x="703" y="1829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96"/>
            <p:cNvGrpSpPr>
              <a:grpSpLocks/>
            </p:cNvGrpSpPr>
            <p:nvPr/>
          </p:nvGrpSpPr>
          <p:grpSpPr bwMode="auto">
            <a:xfrm>
              <a:off x="748" y="1388"/>
              <a:ext cx="0" cy="2586"/>
              <a:chOff x="748" y="1162"/>
              <a:chExt cx="0" cy="2586"/>
            </a:xfrm>
          </p:grpSpPr>
          <p:sp>
            <p:nvSpPr>
              <p:cNvPr id="317537" name="Line 97"/>
              <p:cNvSpPr>
                <a:spLocks noChangeShapeType="1"/>
              </p:cNvSpPr>
              <p:nvPr/>
            </p:nvSpPr>
            <p:spPr bwMode="auto">
              <a:xfrm flipV="1">
                <a:off x="748" y="3534"/>
                <a:ext cx="0" cy="2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8" name="Line 98"/>
              <p:cNvSpPr>
                <a:spLocks noChangeShapeType="1"/>
              </p:cNvSpPr>
              <p:nvPr/>
            </p:nvSpPr>
            <p:spPr bwMode="auto">
              <a:xfrm flipV="1">
                <a:off x="748" y="3319"/>
                <a:ext cx="0" cy="21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9" name="Line 99"/>
              <p:cNvSpPr>
                <a:spLocks noChangeShapeType="1"/>
              </p:cNvSpPr>
              <p:nvPr/>
            </p:nvSpPr>
            <p:spPr bwMode="auto">
              <a:xfrm flipV="1">
                <a:off x="748" y="3103"/>
                <a:ext cx="0" cy="21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0" name="Line 100"/>
              <p:cNvSpPr>
                <a:spLocks noChangeShapeType="1"/>
              </p:cNvSpPr>
              <p:nvPr/>
            </p:nvSpPr>
            <p:spPr bwMode="auto">
              <a:xfrm flipV="1">
                <a:off x="748" y="2889"/>
                <a:ext cx="0" cy="2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1" name="Line 101"/>
              <p:cNvSpPr>
                <a:spLocks noChangeShapeType="1"/>
              </p:cNvSpPr>
              <p:nvPr/>
            </p:nvSpPr>
            <p:spPr bwMode="auto">
              <a:xfrm flipV="1">
                <a:off x="748" y="2675"/>
                <a:ext cx="0" cy="2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2" name="Line 102"/>
              <p:cNvSpPr>
                <a:spLocks noChangeShapeType="1"/>
              </p:cNvSpPr>
              <p:nvPr/>
            </p:nvSpPr>
            <p:spPr bwMode="auto">
              <a:xfrm flipV="1">
                <a:off x="748" y="2461"/>
                <a:ext cx="0" cy="2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3" name="Line 103"/>
              <p:cNvSpPr>
                <a:spLocks noChangeShapeType="1"/>
              </p:cNvSpPr>
              <p:nvPr/>
            </p:nvSpPr>
            <p:spPr bwMode="auto">
              <a:xfrm flipV="1">
                <a:off x="748" y="2246"/>
                <a:ext cx="0" cy="21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4" name="Line 104"/>
              <p:cNvSpPr>
                <a:spLocks noChangeShapeType="1"/>
              </p:cNvSpPr>
              <p:nvPr/>
            </p:nvSpPr>
            <p:spPr bwMode="auto">
              <a:xfrm flipV="1">
                <a:off x="748" y="2032"/>
                <a:ext cx="0" cy="2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5" name="Line 105"/>
              <p:cNvSpPr>
                <a:spLocks noChangeShapeType="1"/>
              </p:cNvSpPr>
              <p:nvPr/>
            </p:nvSpPr>
            <p:spPr bwMode="auto">
              <a:xfrm flipV="1">
                <a:off x="748" y="1818"/>
                <a:ext cx="0" cy="2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6" name="Line 106"/>
              <p:cNvSpPr>
                <a:spLocks noChangeShapeType="1"/>
              </p:cNvSpPr>
              <p:nvPr/>
            </p:nvSpPr>
            <p:spPr bwMode="auto">
              <a:xfrm flipV="1">
                <a:off x="748" y="1603"/>
                <a:ext cx="0" cy="21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7" name="Line 107"/>
              <p:cNvSpPr>
                <a:spLocks noChangeShapeType="1"/>
              </p:cNvSpPr>
              <p:nvPr/>
            </p:nvSpPr>
            <p:spPr bwMode="auto">
              <a:xfrm flipV="1">
                <a:off x="748" y="1162"/>
                <a:ext cx="0" cy="44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lg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48" name="Text Box 108"/>
            <p:cNvSpPr txBox="1">
              <a:spLocks noChangeArrowheads="1"/>
            </p:cNvSpPr>
            <p:nvPr/>
          </p:nvSpPr>
          <p:spPr bwMode="auto">
            <a:xfrm>
              <a:off x="385" y="3691"/>
              <a:ext cx="2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400">
                  <a:latin typeface="Verdana" pitchFamily="34" charset="0"/>
                </a:rPr>
                <a:t>10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317549" name="Text Box 109"/>
            <p:cNvSpPr txBox="1">
              <a:spLocks noChangeArrowheads="1"/>
            </p:cNvSpPr>
            <p:nvPr/>
          </p:nvSpPr>
          <p:spPr bwMode="auto">
            <a:xfrm>
              <a:off x="385" y="3464"/>
              <a:ext cx="2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400">
                  <a:latin typeface="Verdana" pitchFamily="34" charset="0"/>
                </a:rPr>
                <a:t>20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317550" name="Text Box 110"/>
            <p:cNvSpPr txBox="1">
              <a:spLocks noChangeArrowheads="1"/>
            </p:cNvSpPr>
            <p:nvPr/>
          </p:nvSpPr>
          <p:spPr bwMode="auto">
            <a:xfrm>
              <a:off x="385" y="3238"/>
              <a:ext cx="2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400">
                  <a:latin typeface="Verdana" pitchFamily="34" charset="0"/>
                </a:rPr>
                <a:t>30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317551" name="Text Box 111"/>
            <p:cNvSpPr txBox="1">
              <a:spLocks noChangeArrowheads="1"/>
            </p:cNvSpPr>
            <p:nvPr/>
          </p:nvSpPr>
          <p:spPr bwMode="auto">
            <a:xfrm>
              <a:off x="385" y="3021"/>
              <a:ext cx="2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400">
                  <a:latin typeface="Verdana" pitchFamily="34" charset="0"/>
                </a:rPr>
                <a:t>40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317552" name="Text Box 112"/>
            <p:cNvSpPr txBox="1">
              <a:spLocks noChangeArrowheads="1"/>
            </p:cNvSpPr>
            <p:nvPr/>
          </p:nvSpPr>
          <p:spPr bwMode="auto">
            <a:xfrm>
              <a:off x="385" y="2794"/>
              <a:ext cx="2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400">
                  <a:latin typeface="Verdana" pitchFamily="34" charset="0"/>
                </a:rPr>
                <a:t>50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317553" name="Text Box 113"/>
            <p:cNvSpPr txBox="1">
              <a:spLocks noChangeArrowheads="1"/>
            </p:cNvSpPr>
            <p:nvPr/>
          </p:nvSpPr>
          <p:spPr bwMode="auto">
            <a:xfrm>
              <a:off x="385" y="2602"/>
              <a:ext cx="27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400">
                  <a:latin typeface="Verdana" pitchFamily="34" charset="0"/>
                </a:rPr>
                <a:t>60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317554" name="Text Box 114"/>
            <p:cNvSpPr txBox="1">
              <a:spLocks noChangeArrowheads="1"/>
            </p:cNvSpPr>
            <p:nvPr/>
          </p:nvSpPr>
          <p:spPr bwMode="auto">
            <a:xfrm>
              <a:off x="385" y="2375"/>
              <a:ext cx="27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400">
                  <a:latin typeface="Verdana" pitchFamily="34" charset="0"/>
                </a:rPr>
                <a:t>70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317555" name="Text Box 115"/>
            <p:cNvSpPr txBox="1">
              <a:spLocks noChangeArrowheads="1"/>
            </p:cNvSpPr>
            <p:nvPr/>
          </p:nvSpPr>
          <p:spPr bwMode="auto">
            <a:xfrm>
              <a:off x="385" y="2159"/>
              <a:ext cx="27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400">
                  <a:latin typeface="Verdana" pitchFamily="34" charset="0"/>
                </a:rPr>
                <a:t>80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317556" name="Text Box 116"/>
            <p:cNvSpPr txBox="1">
              <a:spLocks noChangeArrowheads="1"/>
            </p:cNvSpPr>
            <p:nvPr/>
          </p:nvSpPr>
          <p:spPr bwMode="auto">
            <a:xfrm>
              <a:off x="385" y="1932"/>
              <a:ext cx="27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400">
                  <a:latin typeface="Verdana" pitchFamily="34" charset="0"/>
                </a:rPr>
                <a:t>90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317557" name="Text Box 117"/>
            <p:cNvSpPr txBox="1">
              <a:spLocks noChangeArrowheads="1"/>
            </p:cNvSpPr>
            <p:nvPr/>
          </p:nvSpPr>
          <p:spPr bwMode="auto">
            <a:xfrm>
              <a:off x="294" y="1740"/>
              <a:ext cx="363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400">
                  <a:latin typeface="Verdana" pitchFamily="34" charset="0"/>
                </a:rPr>
                <a:t>100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317558" name="Oval 118"/>
            <p:cNvSpPr>
              <a:spLocks noChangeArrowheads="1"/>
            </p:cNvSpPr>
            <p:nvPr/>
          </p:nvSpPr>
          <p:spPr bwMode="auto">
            <a:xfrm>
              <a:off x="839" y="3838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9" name="Oval 119"/>
            <p:cNvSpPr>
              <a:spLocks noChangeArrowheads="1"/>
            </p:cNvSpPr>
            <p:nvPr/>
          </p:nvSpPr>
          <p:spPr bwMode="auto">
            <a:xfrm>
              <a:off x="1066" y="3701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0" name="Oval 120"/>
            <p:cNvSpPr>
              <a:spLocks noChangeArrowheads="1"/>
            </p:cNvSpPr>
            <p:nvPr/>
          </p:nvSpPr>
          <p:spPr bwMode="auto">
            <a:xfrm>
              <a:off x="1292" y="3838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1" name="Oval 121"/>
            <p:cNvSpPr>
              <a:spLocks noChangeArrowheads="1"/>
            </p:cNvSpPr>
            <p:nvPr/>
          </p:nvSpPr>
          <p:spPr bwMode="auto">
            <a:xfrm>
              <a:off x="1519" y="3701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2" name="Oval 122"/>
            <p:cNvSpPr>
              <a:spLocks noChangeArrowheads="1"/>
            </p:cNvSpPr>
            <p:nvPr/>
          </p:nvSpPr>
          <p:spPr bwMode="auto">
            <a:xfrm>
              <a:off x="1747" y="333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3" name="Oval 123"/>
            <p:cNvSpPr>
              <a:spLocks noChangeArrowheads="1"/>
            </p:cNvSpPr>
            <p:nvPr/>
          </p:nvSpPr>
          <p:spPr bwMode="auto">
            <a:xfrm>
              <a:off x="1973" y="3475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4" name="Oval 124"/>
            <p:cNvSpPr>
              <a:spLocks noChangeArrowheads="1"/>
            </p:cNvSpPr>
            <p:nvPr/>
          </p:nvSpPr>
          <p:spPr bwMode="auto">
            <a:xfrm>
              <a:off x="2200" y="333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5" name="Oval 125"/>
            <p:cNvSpPr>
              <a:spLocks noChangeArrowheads="1"/>
            </p:cNvSpPr>
            <p:nvPr/>
          </p:nvSpPr>
          <p:spPr bwMode="auto">
            <a:xfrm>
              <a:off x="2427" y="3475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6" name="Oval 126"/>
            <p:cNvSpPr>
              <a:spLocks noChangeArrowheads="1"/>
            </p:cNvSpPr>
            <p:nvPr/>
          </p:nvSpPr>
          <p:spPr bwMode="auto">
            <a:xfrm>
              <a:off x="2653" y="3657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7" name="Oval 127"/>
            <p:cNvSpPr>
              <a:spLocks noChangeArrowheads="1"/>
            </p:cNvSpPr>
            <p:nvPr/>
          </p:nvSpPr>
          <p:spPr bwMode="auto">
            <a:xfrm>
              <a:off x="2881" y="3747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8" name="Oval 128"/>
            <p:cNvSpPr>
              <a:spLocks noChangeArrowheads="1"/>
            </p:cNvSpPr>
            <p:nvPr/>
          </p:nvSpPr>
          <p:spPr bwMode="auto">
            <a:xfrm>
              <a:off x="3107" y="3657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9" name="Oval 129"/>
            <p:cNvSpPr>
              <a:spLocks noChangeArrowheads="1"/>
            </p:cNvSpPr>
            <p:nvPr/>
          </p:nvSpPr>
          <p:spPr bwMode="auto">
            <a:xfrm>
              <a:off x="3333" y="3747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0" name="Oval 130"/>
            <p:cNvSpPr>
              <a:spLocks noChangeArrowheads="1"/>
            </p:cNvSpPr>
            <p:nvPr/>
          </p:nvSpPr>
          <p:spPr bwMode="auto">
            <a:xfrm>
              <a:off x="3561" y="3521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1" name="Oval 131"/>
            <p:cNvSpPr>
              <a:spLocks noChangeArrowheads="1"/>
            </p:cNvSpPr>
            <p:nvPr/>
          </p:nvSpPr>
          <p:spPr bwMode="auto">
            <a:xfrm>
              <a:off x="3787" y="3385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2" name="Oval 132"/>
            <p:cNvSpPr>
              <a:spLocks noChangeArrowheads="1"/>
            </p:cNvSpPr>
            <p:nvPr/>
          </p:nvSpPr>
          <p:spPr bwMode="auto">
            <a:xfrm>
              <a:off x="4015" y="3475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3" name="Oval 133"/>
            <p:cNvSpPr>
              <a:spLocks noChangeArrowheads="1"/>
            </p:cNvSpPr>
            <p:nvPr/>
          </p:nvSpPr>
          <p:spPr bwMode="auto">
            <a:xfrm>
              <a:off x="4241" y="356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4" name="Oval 134"/>
            <p:cNvSpPr>
              <a:spLocks noChangeArrowheads="1"/>
            </p:cNvSpPr>
            <p:nvPr/>
          </p:nvSpPr>
          <p:spPr bwMode="auto">
            <a:xfrm>
              <a:off x="4468" y="1751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5" name="Oval 135"/>
            <p:cNvSpPr>
              <a:spLocks noChangeArrowheads="1"/>
            </p:cNvSpPr>
            <p:nvPr/>
          </p:nvSpPr>
          <p:spPr bwMode="auto">
            <a:xfrm>
              <a:off x="4695" y="1751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6" name="Oval 136"/>
            <p:cNvSpPr>
              <a:spLocks noChangeArrowheads="1"/>
            </p:cNvSpPr>
            <p:nvPr/>
          </p:nvSpPr>
          <p:spPr bwMode="auto">
            <a:xfrm>
              <a:off x="4921" y="1751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7" name="Oval 137"/>
            <p:cNvSpPr>
              <a:spLocks noChangeArrowheads="1"/>
            </p:cNvSpPr>
            <p:nvPr/>
          </p:nvSpPr>
          <p:spPr bwMode="auto">
            <a:xfrm>
              <a:off x="5148" y="1751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53"/>
          <p:cNvGrpSpPr>
            <a:grpSpLocks/>
          </p:cNvGrpSpPr>
          <p:nvPr/>
        </p:nvGrpSpPr>
        <p:grpSpPr bwMode="auto">
          <a:xfrm>
            <a:off x="1187450" y="3068638"/>
            <a:ext cx="7272338" cy="3529012"/>
            <a:chOff x="748" y="1933"/>
            <a:chExt cx="4581" cy="2223"/>
          </a:xfrm>
        </p:grpSpPr>
        <p:sp>
          <p:nvSpPr>
            <p:cNvPr id="317579" name="Line 139"/>
            <p:cNvSpPr>
              <a:spLocks noChangeShapeType="1"/>
            </p:cNvSpPr>
            <p:nvPr/>
          </p:nvSpPr>
          <p:spPr bwMode="auto">
            <a:xfrm>
              <a:off x="4377" y="1933"/>
              <a:ext cx="0" cy="2223"/>
            </a:xfrm>
            <a:prstGeom prst="line">
              <a:avLst/>
            </a:prstGeom>
            <a:noFill/>
            <a:ln w="34925">
              <a:solidFill>
                <a:srgbClr val="FF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80" name="Line 140"/>
            <p:cNvSpPr>
              <a:spLocks noChangeShapeType="1"/>
            </p:cNvSpPr>
            <p:nvPr/>
          </p:nvSpPr>
          <p:spPr bwMode="auto">
            <a:xfrm>
              <a:off x="748" y="3884"/>
              <a:ext cx="3629" cy="0"/>
            </a:xfrm>
            <a:prstGeom prst="line">
              <a:avLst/>
            </a:prstGeom>
            <a:noFill/>
            <a:ln w="349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81" name="Line 141"/>
            <p:cNvSpPr>
              <a:spLocks noChangeShapeType="1"/>
            </p:cNvSpPr>
            <p:nvPr/>
          </p:nvSpPr>
          <p:spPr bwMode="auto">
            <a:xfrm>
              <a:off x="4377" y="2160"/>
              <a:ext cx="952" cy="0"/>
            </a:xfrm>
            <a:prstGeom prst="line">
              <a:avLst/>
            </a:prstGeom>
            <a:noFill/>
            <a:ln w="349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5"/>
          <p:cNvGrpSpPr>
            <a:grpSpLocks/>
          </p:cNvGrpSpPr>
          <p:nvPr/>
        </p:nvGrpSpPr>
        <p:grpSpPr bwMode="auto">
          <a:xfrm>
            <a:off x="1187450" y="3068638"/>
            <a:ext cx="7200900" cy="3529012"/>
            <a:chOff x="748" y="1933"/>
            <a:chExt cx="4536" cy="2223"/>
          </a:xfrm>
        </p:grpSpPr>
        <p:sp>
          <p:nvSpPr>
            <p:cNvPr id="317585" name="Line 145"/>
            <p:cNvSpPr>
              <a:spLocks noChangeShapeType="1"/>
            </p:cNvSpPr>
            <p:nvPr/>
          </p:nvSpPr>
          <p:spPr bwMode="auto">
            <a:xfrm>
              <a:off x="3470" y="2886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86" name="Line 146"/>
            <p:cNvSpPr>
              <a:spLocks noChangeShapeType="1"/>
            </p:cNvSpPr>
            <p:nvPr/>
          </p:nvSpPr>
          <p:spPr bwMode="auto">
            <a:xfrm>
              <a:off x="3969" y="2886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154"/>
            <p:cNvGrpSpPr>
              <a:grpSpLocks/>
            </p:cNvGrpSpPr>
            <p:nvPr/>
          </p:nvGrpSpPr>
          <p:grpSpPr bwMode="auto">
            <a:xfrm>
              <a:off x="748" y="1933"/>
              <a:ext cx="4536" cy="2223"/>
              <a:chOff x="748" y="1933"/>
              <a:chExt cx="4536" cy="2223"/>
            </a:xfrm>
          </p:grpSpPr>
          <p:sp>
            <p:nvSpPr>
              <p:cNvPr id="317582" name="Line 142"/>
              <p:cNvSpPr>
                <a:spLocks noChangeShapeType="1"/>
              </p:cNvSpPr>
              <p:nvPr/>
            </p:nvSpPr>
            <p:spPr bwMode="auto">
              <a:xfrm>
                <a:off x="2562" y="3340"/>
                <a:ext cx="0" cy="816"/>
              </a:xfrm>
              <a:prstGeom prst="line">
                <a:avLst/>
              </a:prstGeom>
              <a:noFill/>
              <a:ln w="34925">
                <a:solidFill>
                  <a:srgbClr val="0066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3" name="Line 143"/>
              <p:cNvSpPr>
                <a:spLocks noChangeShapeType="1"/>
              </p:cNvSpPr>
              <p:nvPr/>
            </p:nvSpPr>
            <p:spPr bwMode="auto">
              <a:xfrm flipV="1">
                <a:off x="4422" y="1933"/>
                <a:ext cx="0" cy="2223"/>
              </a:xfrm>
              <a:prstGeom prst="line">
                <a:avLst/>
              </a:prstGeom>
              <a:noFill/>
              <a:ln w="34925">
                <a:solidFill>
                  <a:srgbClr val="0066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4" name="Line 144"/>
              <p:cNvSpPr>
                <a:spLocks noChangeShapeType="1"/>
              </p:cNvSpPr>
              <p:nvPr/>
            </p:nvSpPr>
            <p:spPr bwMode="auto">
              <a:xfrm>
                <a:off x="3742" y="3340"/>
                <a:ext cx="0" cy="816"/>
              </a:xfrm>
              <a:prstGeom prst="line">
                <a:avLst/>
              </a:prstGeom>
              <a:noFill/>
              <a:ln w="34925">
                <a:solidFill>
                  <a:srgbClr val="0066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7" name="Line 147"/>
              <p:cNvSpPr>
                <a:spLocks noChangeShapeType="1"/>
              </p:cNvSpPr>
              <p:nvPr/>
            </p:nvSpPr>
            <p:spPr bwMode="auto">
              <a:xfrm>
                <a:off x="748" y="3838"/>
                <a:ext cx="1814" cy="0"/>
              </a:xfrm>
              <a:prstGeom prst="line">
                <a:avLst/>
              </a:prstGeom>
              <a:noFill/>
              <a:ln w="34925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8" name="Line 148"/>
              <p:cNvSpPr>
                <a:spLocks noChangeShapeType="1"/>
              </p:cNvSpPr>
              <p:nvPr/>
            </p:nvSpPr>
            <p:spPr bwMode="auto">
              <a:xfrm>
                <a:off x="2562" y="3974"/>
                <a:ext cx="908" cy="0"/>
              </a:xfrm>
              <a:prstGeom prst="line">
                <a:avLst/>
              </a:prstGeom>
              <a:noFill/>
              <a:ln w="34925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9" name="Line 149"/>
              <p:cNvSpPr>
                <a:spLocks noChangeShapeType="1"/>
              </p:cNvSpPr>
              <p:nvPr/>
            </p:nvSpPr>
            <p:spPr bwMode="auto">
              <a:xfrm>
                <a:off x="3470" y="3793"/>
                <a:ext cx="272" cy="0"/>
              </a:xfrm>
              <a:prstGeom prst="line">
                <a:avLst/>
              </a:prstGeom>
              <a:noFill/>
              <a:ln w="34925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0" name="Line 150"/>
              <p:cNvSpPr>
                <a:spLocks noChangeShapeType="1"/>
              </p:cNvSpPr>
              <p:nvPr/>
            </p:nvSpPr>
            <p:spPr bwMode="auto">
              <a:xfrm>
                <a:off x="3742" y="3657"/>
                <a:ext cx="227" cy="0"/>
              </a:xfrm>
              <a:prstGeom prst="line">
                <a:avLst/>
              </a:prstGeom>
              <a:noFill/>
              <a:ln w="34925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1" name="Line 151"/>
              <p:cNvSpPr>
                <a:spLocks noChangeShapeType="1"/>
              </p:cNvSpPr>
              <p:nvPr/>
            </p:nvSpPr>
            <p:spPr bwMode="auto">
              <a:xfrm>
                <a:off x="3969" y="3793"/>
                <a:ext cx="408" cy="0"/>
              </a:xfrm>
              <a:prstGeom prst="line">
                <a:avLst/>
              </a:prstGeom>
              <a:noFill/>
              <a:ln w="34925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2" name="Line 152"/>
              <p:cNvSpPr>
                <a:spLocks noChangeShapeType="1"/>
              </p:cNvSpPr>
              <p:nvPr/>
            </p:nvSpPr>
            <p:spPr bwMode="auto">
              <a:xfrm>
                <a:off x="4422" y="2160"/>
                <a:ext cx="862" cy="0"/>
              </a:xfrm>
              <a:prstGeom prst="line">
                <a:avLst/>
              </a:prstGeom>
              <a:noFill/>
              <a:ln w="34925">
                <a:solidFill>
                  <a:srgbClr val="0066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160"/>
          <p:cNvGrpSpPr>
            <a:grpSpLocks/>
          </p:cNvGrpSpPr>
          <p:nvPr/>
        </p:nvGrpSpPr>
        <p:grpSpPr bwMode="auto">
          <a:xfrm>
            <a:off x="1763713" y="3068638"/>
            <a:ext cx="4608512" cy="865187"/>
            <a:chOff x="1111" y="1933"/>
            <a:chExt cx="2903" cy="545"/>
          </a:xfrm>
        </p:grpSpPr>
        <p:sp>
          <p:nvSpPr>
            <p:cNvPr id="317599" name="Rectangle 159"/>
            <p:cNvSpPr>
              <a:spLocks noChangeArrowheads="1"/>
            </p:cNvSpPr>
            <p:nvPr/>
          </p:nvSpPr>
          <p:spPr bwMode="auto">
            <a:xfrm>
              <a:off x="1111" y="1933"/>
              <a:ext cx="2903" cy="54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597" name="Object 157"/>
            <p:cNvGraphicFramePr>
              <a:graphicFrameLocks noChangeAspect="1"/>
            </p:cNvGraphicFramePr>
            <p:nvPr/>
          </p:nvGraphicFramePr>
          <p:xfrm>
            <a:off x="2018" y="1995"/>
            <a:ext cx="1905" cy="437"/>
          </p:xfrm>
          <a:graphic>
            <a:graphicData uri="http://schemas.openxmlformats.org/presentationml/2006/ole">
              <p:oleObj spid="_x0000_s293890" name="Equation" r:id="rId4" imgW="1434960" imgH="342720" progId="Equation.3">
                <p:embed/>
              </p:oleObj>
            </a:graphicData>
          </a:graphic>
        </p:graphicFrame>
        <p:sp>
          <p:nvSpPr>
            <p:cNvPr id="317598" name="Text Box 158"/>
            <p:cNvSpPr txBox="1">
              <a:spLocks noChangeArrowheads="1"/>
            </p:cNvSpPr>
            <p:nvPr/>
          </p:nvSpPr>
          <p:spPr bwMode="auto">
            <a:xfrm>
              <a:off x="1156" y="2023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2400" u="sng">
                  <a:solidFill>
                    <a:schemeClr val="tx2"/>
                  </a:solidFill>
                </a:rPr>
                <a:t>Lemma</a:t>
              </a:r>
              <a:r>
                <a:rPr lang="fi-FI" sz="2400" u="sng">
                  <a:solidFill>
                    <a:schemeClr val="tx2"/>
                  </a:solidFill>
                  <a:latin typeface="Comic Sans MS" pitchFamily="66" charset="0"/>
                </a:rPr>
                <a:t> :</a:t>
              </a:r>
              <a:endParaRPr lang="en-US" sz="2400" u="sng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63" name="Rectangle 27"/>
          <p:cNvSpPr>
            <a:spLocks noChangeArrowheads="1"/>
          </p:cNvSpPr>
          <p:nvPr/>
        </p:nvSpPr>
        <p:spPr bwMode="auto">
          <a:xfrm>
            <a:off x="827088" y="1628775"/>
            <a:ext cx="4681537" cy="720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2743200" y="0"/>
            <a:ext cx="7543800" cy="1295400"/>
          </a:xfrm>
        </p:spPr>
        <p:txBody>
          <a:bodyPr/>
          <a:lstStyle/>
          <a:p>
            <a:r>
              <a:rPr lang="fi-FI" dirty="0"/>
              <a:t>Proof</a:t>
            </a:r>
            <a:endParaRPr lang="en-US" dirty="0"/>
          </a:p>
        </p:txBody>
      </p:sp>
      <p:graphicFrame>
        <p:nvGraphicFramePr>
          <p:cNvPr id="32154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971550" y="2587625"/>
          <a:ext cx="3025775" cy="633413"/>
        </p:xfrm>
        <a:graphic>
          <a:graphicData uri="http://schemas.openxmlformats.org/presentationml/2006/ole">
            <p:oleObj spid="_x0000_s294914" name="Equation" r:id="rId4" imgW="1384200" imgH="342720" progId="Equation.3">
              <p:embed/>
            </p:oleObj>
          </a:graphicData>
        </a:graphic>
      </p:graphicFrame>
      <p:graphicFrame>
        <p:nvGraphicFramePr>
          <p:cNvPr id="32154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195513" y="3249613"/>
          <a:ext cx="2881312" cy="600075"/>
        </p:xfrm>
        <a:graphic>
          <a:graphicData uri="http://schemas.openxmlformats.org/presentationml/2006/ole">
            <p:oleObj spid="_x0000_s294915" name="Equation" r:id="rId5" imgW="1498320" imgH="342720" progId="Equation.3">
              <p:embed/>
            </p:oleObj>
          </a:graphicData>
        </a:graphic>
      </p:graphicFrame>
      <p:graphicFrame>
        <p:nvGraphicFramePr>
          <p:cNvPr id="32154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195513" y="3921125"/>
          <a:ext cx="2851150" cy="631825"/>
        </p:xfrm>
        <a:graphic>
          <a:graphicData uri="http://schemas.openxmlformats.org/presentationml/2006/ole">
            <p:oleObj spid="_x0000_s294916" name="Equation" r:id="rId6" imgW="1473120" imgH="342720" progId="Equation.3">
              <p:embed/>
            </p:oleObj>
          </a:graphicData>
        </a:graphic>
      </p:graphicFrame>
      <p:graphicFrame>
        <p:nvGraphicFramePr>
          <p:cNvPr id="321546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2219325" y="4689475"/>
          <a:ext cx="3911600" cy="635000"/>
        </p:xfrm>
        <a:graphic>
          <a:graphicData uri="http://schemas.openxmlformats.org/presentationml/2006/ole">
            <p:oleObj spid="_x0000_s294917" name="Equation" r:id="rId7" imgW="1993680" imgH="342720" progId="Equation.3">
              <p:embed/>
            </p:oleObj>
          </a:graphicData>
        </a:graphic>
      </p:graphicFrame>
      <p:graphicFrame>
        <p:nvGraphicFramePr>
          <p:cNvPr id="321548" name="Object 12"/>
          <p:cNvGraphicFramePr>
            <a:graphicFrameLocks noChangeAspect="1"/>
          </p:cNvGraphicFramePr>
          <p:nvPr/>
        </p:nvGraphicFramePr>
        <p:xfrm>
          <a:off x="2195513" y="5373688"/>
          <a:ext cx="4056062" cy="647700"/>
        </p:xfrm>
        <a:graphic>
          <a:graphicData uri="http://schemas.openxmlformats.org/presentationml/2006/ole">
            <p:oleObj spid="_x0000_s294918" name="Equation" r:id="rId8" imgW="1739880" imgH="342720" progId="Equation.3">
              <p:embed/>
            </p:oleObj>
          </a:graphicData>
        </a:graphic>
      </p:graphicFrame>
      <p:graphicFrame>
        <p:nvGraphicFramePr>
          <p:cNvPr id="321553" name="Object 17"/>
          <p:cNvGraphicFramePr>
            <a:graphicFrameLocks noChangeAspect="1"/>
          </p:cNvGraphicFramePr>
          <p:nvPr/>
        </p:nvGraphicFramePr>
        <p:xfrm>
          <a:off x="2197100" y="6092825"/>
          <a:ext cx="1943100" cy="504825"/>
        </p:xfrm>
        <a:graphic>
          <a:graphicData uri="http://schemas.openxmlformats.org/presentationml/2006/ole">
            <p:oleObj spid="_x0000_s294919" name="Equation" r:id="rId9" imgW="723600" imgH="228600" progId="Equation.3">
              <p:embed/>
            </p:oleObj>
          </a:graphicData>
        </a:graphic>
      </p:graphicFrame>
      <p:sp>
        <p:nvSpPr>
          <p:cNvPr id="321554" name="Rectangle 18"/>
          <p:cNvSpPr>
            <a:spLocks noChangeArrowheads="1"/>
          </p:cNvSpPr>
          <p:nvPr/>
        </p:nvSpPr>
        <p:spPr bwMode="auto">
          <a:xfrm>
            <a:off x="5219700" y="3213100"/>
            <a:ext cx="30241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fi-FI" sz="2000">
                <a:solidFill>
                  <a:schemeClr val="tx2"/>
                </a:solidFill>
              </a:rPr>
              <a:t>(triangle inequality)</a:t>
            </a:r>
          </a:p>
        </p:txBody>
      </p:sp>
      <p:sp>
        <p:nvSpPr>
          <p:cNvPr id="321555" name="Rectangle 19"/>
          <p:cNvSpPr>
            <a:spLocks noChangeArrowheads="1"/>
          </p:cNvSpPr>
          <p:nvPr/>
        </p:nvSpPr>
        <p:spPr bwMode="auto">
          <a:xfrm>
            <a:off x="5292725" y="3933825"/>
            <a:ext cx="30241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fi-FI" sz="2000">
                <a:solidFill>
                  <a:schemeClr val="tx2"/>
                </a:solidFill>
              </a:rPr>
              <a:t>(optimality of DP)</a:t>
            </a:r>
          </a:p>
        </p:txBody>
      </p:sp>
      <p:sp>
        <p:nvSpPr>
          <p:cNvPr id="321556" name="Rectangle 20"/>
          <p:cNvSpPr>
            <a:spLocks noChangeArrowheads="1"/>
          </p:cNvSpPr>
          <p:nvPr/>
        </p:nvSpPr>
        <p:spPr bwMode="auto">
          <a:xfrm>
            <a:off x="6227763" y="4725988"/>
            <a:ext cx="30241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fi-FI" sz="2000">
                <a:solidFill>
                  <a:schemeClr val="tx2"/>
                </a:solidFill>
              </a:rPr>
              <a:t>(triangle inequality)</a:t>
            </a:r>
          </a:p>
        </p:txBody>
      </p:sp>
      <p:sp>
        <p:nvSpPr>
          <p:cNvPr id="321557" name="Rectangle 21"/>
          <p:cNvSpPr>
            <a:spLocks noChangeArrowheads="1"/>
          </p:cNvSpPr>
          <p:nvPr/>
        </p:nvSpPr>
        <p:spPr bwMode="auto">
          <a:xfrm>
            <a:off x="6300788" y="5445125"/>
            <a:ext cx="23034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fi-FI" sz="2000">
                <a:solidFill>
                  <a:schemeClr val="tx2"/>
                </a:solidFill>
              </a:rPr>
              <a:t>(Lemma)</a:t>
            </a:r>
          </a:p>
        </p:txBody>
      </p:sp>
      <p:sp>
        <p:nvSpPr>
          <p:cNvPr id="321549" name="Rectangle 13"/>
          <p:cNvSpPr>
            <a:spLocks noChangeArrowheads="1"/>
          </p:cNvSpPr>
          <p:nvPr/>
        </p:nvSpPr>
        <p:spPr bwMode="auto">
          <a:xfrm>
            <a:off x="5219700" y="3213100"/>
            <a:ext cx="30241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fi-FI" sz="2000"/>
              <a:t>(triangle inequality)</a:t>
            </a:r>
          </a:p>
        </p:txBody>
      </p:sp>
      <p:sp>
        <p:nvSpPr>
          <p:cNvPr id="321550" name="Rectangle 14"/>
          <p:cNvSpPr>
            <a:spLocks noChangeArrowheads="1"/>
          </p:cNvSpPr>
          <p:nvPr/>
        </p:nvSpPr>
        <p:spPr bwMode="auto">
          <a:xfrm>
            <a:off x="5292725" y="3933825"/>
            <a:ext cx="30241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fi-FI" sz="2000"/>
              <a:t>(optimality of DP)</a:t>
            </a:r>
          </a:p>
        </p:txBody>
      </p:sp>
      <p:sp>
        <p:nvSpPr>
          <p:cNvPr id="321552" name="Rectangle 16"/>
          <p:cNvSpPr>
            <a:spLocks noChangeArrowheads="1"/>
          </p:cNvSpPr>
          <p:nvPr/>
        </p:nvSpPr>
        <p:spPr bwMode="auto">
          <a:xfrm>
            <a:off x="6227763" y="4725988"/>
            <a:ext cx="30241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fi-FI" sz="2000"/>
              <a:t>(triangle inequality)</a:t>
            </a:r>
          </a:p>
        </p:txBody>
      </p:sp>
      <p:sp>
        <p:nvSpPr>
          <p:cNvPr id="321551" name="Rectangle 15"/>
          <p:cNvSpPr>
            <a:spLocks noChangeArrowheads="1"/>
          </p:cNvSpPr>
          <p:nvPr/>
        </p:nvSpPr>
        <p:spPr bwMode="auto">
          <a:xfrm>
            <a:off x="6300788" y="5445125"/>
            <a:ext cx="23034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fi-FI" sz="2000"/>
              <a:t>(Lemma)</a:t>
            </a:r>
          </a:p>
        </p:txBody>
      </p:sp>
      <p:graphicFrame>
        <p:nvGraphicFramePr>
          <p:cNvPr id="321561" name="Object 25"/>
          <p:cNvGraphicFramePr>
            <a:graphicFrameLocks noChangeAspect="1"/>
          </p:cNvGraphicFramePr>
          <p:nvPr/>
        </p:nvGraphicFramePr>
        <p:xfrm>
          <a:off x="2268538" y="1700213"/>
          <a:ext cx="3024187" cy="693737"/>
        </p:xfrm>
        <a:graphic>
          <a:graphicData uri="http://schemas.openxmlformats.org/presentationml/2006/ole">
            <p:oleObj spid="_x0000_s294920" name="Equation" r:id="rId10" imgW="1434960" imgH="342720" progId="Equation.3">
              <p:embed/>
            </p:oleObj>
          </a:graphicData>
        </a:graphic>
      </p:graphicFrame>
      <p:sp>
        <p:nvSpPr>
          <p:cNvPr id="321562" name="Text Box 26"/>
          <p:cNvSpPr txBox="1">
            <a:spLocks noChangeArrowheads="1"/>
          </p:cNvSpPr>
          <p:nvPr/>
        </p:nvSpPr>
        <p:spPr bwMode="auto">
          <a:xfrm>
            <a:off x="900113" y="1744663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400" u="sng">
                <a:solidFill>
                  <a:schemeClr val="tx2"/>
                </a:solidFill>
              </a:rPr>
              <a:t>Lemma </a:t>
            </a:r>
            <a:r>
              <a:rPr lang="fi-FI" sz="2400" u="sng">
                <a:solidFill>
                  <a:schemeClr val="tx2"/>
                </a:solidFill>
                <a:latin typeface="Comic Sans MS" pitchFamily="66" charset="0"/>
              </a:rPr>
              <a:t>:</a:t>
            </a:r>
            <a:endParaRPr lang="en-US" sz="2400" u="sng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21564" name="Rectangle 28"/>
          <p:cNvSpPr>
            <a:spLocks noChangeArrowheads="1"/>
          </p:cNvSpPr>
          <p:nvPr/>
        </p:nvSpPr>
        <p:spPr bwMode="auto">
          <a:xfrm>
            <a:off x="2057400" y="231775"/>
            <a:ext cx="76803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l-GR" sz="1600" b="1" dirty="0">
                <a:solidFill>
                  <a:srgbClr val="FF33CC"/>
                </a:solidFill>
              </a:rPr>
              <a:t>λ</a:t>
            </a:r>
            <a:r>
              <a:rPr lang="fi-FI" sz="1600" b="1" baseline="-25000" dirty="0">
                <a:solidFill>
                  <a:srgbClr val="FF33CC"/>
                </a:solidFill>
              </a:rPr>
              <a:t>t</a:t>
            </a:r>
            <a:r>
              <a:rPr lang="fi-FI" sz="1600" dirty="0"/>
              <a:t>: the representative of point </a:t>
            </a:r>
            <a:r>
              <a:rPr lang="fi-FI" sz="1600" dirty="0">
                <a:solidFill>
                  <a:srgbClr val="0066FF"/>
                </a:solidFill>
              </a:rPr>
              <a:t>t</a:t>
            </a:r>
            <a:r>
              <a:rPr lang="fi-FI" sz="1600" dirty="0"/>
              <a:t> in the optimal segmentation</a:t>
            </a:r>
            <a:endParaRPr lang="en-US" sz="1600" b="1" dirty="0">
              <a:solidFill>
                <a:srgbClr val="0066FF"/>
              </a:solidFill>
            </a:endParaRP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l-GR" sz="1600" b="1" dirty="0">
                <a:solidFill>
                  <a:srgbClr val="0066FF"/>
                </a:solidFill>
              </a:rPr>
              <a:t>τ</a:t>
            </a:r>
            <a:r>
              <a:rPr lang="fi-FI" sz="1600" dirty="0"/>
              <a:t>: the representative of point </a:t>
            </a:r>
            <a:r>
              <a:rPr lang="fi-FI" sz="1600" dirty="0">
                <a:solidFill>
                  <a:srgbClr val="0066FF"/>
                </a:solidFill>
              </a:rPr>
              <a:t>t</a:t>
            </a:r>
            <a:r>
              <a:rPr lang="fi-FI" sz="1600" dirty="0"/>
              <a:t> in the segmentation of </a:t>
            </a:r>
            <a:r>
              <a:rPr lang="fi-FI" sz="1600" dirty="0">
                <a:solidFill>
                  <a:srgbClr val="003366"/>
                </a:solidFill>
              </a:rPr>
              <a:t>Step 2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l-GR" sz="1600" b="1" dirty="0"/>
              <a:t>μ</a:t>
            </a:r>
            <a:r>
              <a:rPr lang="fi-FI" sz="1600" b="1" baseline="-25000" dirty="0"/>
              <a:t>t</a:t>
            </a:r>
            <a:r>
              <a:rPr lang="fi-FI" sz="1600" dirty="0">
                <a:solidFill>
                  <a:srgbClr val="003366"/>
                </a:solidFill>
              </a:rPr>
              <a:t>: </a:t>
            </a:r>
            <a:r>
              <a:rPr lang="fi-FI" sz="1600" dirty="0"/>
              <a:t>the representative of point </a:t>
            </a:r>
            <a:r>
              <a:rPr lang="fi-FI" sz="1600" dirty="0">
                <a:solidFill>
                  <a:srgbClr val="0066FF"/>
                </a:solidFill>
              </a:rPr>
              <a:t>t</a:t>
            </a:r>
            <a:r>
              <a:rPr lang="fi-FI" sz="1600" dirty="0"/>
              <a:t> in the final segmentation in </a:t>
            </a:r>
            <a:r>
              <a:rPr lang="fi-FI" sz="1600" dirty="0">
                <a:solidFill>
                  <a:srgbClr val="003366"/>
                </a:solidFill>
              </a:rPr>
              <a:t>Step 4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54" grpId="0"/>
      <p:bldP spid="321555" grpId="0"/>
      <p:bldP spid="321556" grpId="0"/>
      <p:bldP spid="321557" grpId="0"/>
      <p:bldP spid="321549" grpId="0"/>
      <p:bldP spid="321550" grpId="0"/>
      <p:bldP spid="321552" grpId="0"/>
      <p:bldP spid="32155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Trading speed for accuracy</a:t>
            </a:r>
            <a:endParaRPr lang="en-US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400"/>
              <a:t>Recursively divide (into </a:t>
            </a:r>
            <a:r>
              <a:rPr lang="fi-FI" sz="2400">
                <a:solidFill>
                  <a:srgbClr val="0066FF"/>
                </a:solidFill>
              </a:rPr>
              <a:t>m</a:t>
            </a:r>
            <a:r>
              <a:rPr lang="fi-FI" sz="2400"/>
              <a:t> pieces) and segment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sz="2400"/>
          </a:p>
          <a:p>
            <a:pPr>
              <a:lnSpc>
                <a:spcPct val="80000"/>
              </a:lnSpc>
            </a:pPr>
            <a:r>
              <a:rPr lang="fi-FI" sz="2400"/>
              <a:t>If </a:t>
            </a:r>
            <a:r>
              <a:rPr lang="el-GR" sz="2400">
                <a:solidFill>
                  <a:srgbClr val="0066FF"/>
                </a:solidFill>
              </a:rPr>
              <a:t>χ</a:t>
            </a:r>
            <a:r>
              <a:rPr lang="fi-FI" sz="2400">
                <a:solidFill>
                  <a:srgbClr val="0066FF"/>
                </a:solidFill>
              </a:rPr>
              <a:t>=(n</a:t>
            </a:r>
            <a:r>
              <a:rPr lang="fi-FI" sz="2400" baseline="-25000">
                <a:solidFill>
                  <a:srgbClr val="0066FF"/>
                </a:solidFill>
              </a:rPr>
              <a:t>i</a:t>
            </a:r>
            <a:r>
              <a:rPr lang="fi-FI" sz="2400">
                <a:solidFill>
                  <a:srgbClr val="0066FF"/>
                </a:solidFill>
              </a:rPr>
              <a:t>)</a:t>
            </a:r>
            <a:r>
              <a:rPr lang="fi-FI" sz="2400" baseline="30000">
                <a:solidFill>
                  <a:srgbClr val="0066FF"/>
                </a:solidFill>
              </a:rPr>
              <a:t>1/2</a:t>
            </a:r>
            <a:r>
              <a:rPr lang="fi-FI" sz="2400"/>
              <a:t>, where </a:t>
            </a:r>
            <a:r>
              <a:rPr lang="fi-FI" sz="2400">
                <a:solidFill>
                  <a:srgbClr val="0066FF"/>
                </a:solidFill>
              </a:rPr>
              <a:t>n</a:t>
            </a:r>
            <a:r>
              <a:rPr lang="fi-FI" sz="2400" baseline="-25000">
                <a:solidFill>
                  <a:srgbClr val="0066FF"/>
                </a:solidFill>
              </a:rPr>
              <a:t>i</a:t>
            </a:r>
            <a:r>
              <a:rPr lang="fi-FI" sz="2400"/>
              <a:t> the length of the sequence in the </a:t>
            </a:r>
            <a:r>
              <a:rPr lang="fi-FI" sz="2400">
                <a:solidFill>
                  <a:srgbClr val="0066FF"/>
                </a:solidFill>
              </a:rPr>
              <a:t>i</a:t>
            </a:r>
            <a:r>
              <a:rPr lang="fi-FI" sz="2400"/>
              <a:t>-th recursive level (</a:t>
            </a:r>
            <a:r>
              <a:rPr lang="fi-FI" sz="2400">
                <a:solidFill>
                  <a:srgbClr val="0066FF"/>
                </a:solidFill>
              </a:rPr>
              <a:t>n</a:t>
            </a:r>
            <a:r>
              <a:rPr lang="fi-FI" sz="2400" baseline="-25000">
                <a:solidFill>
                  <a:srgbClr val="0066FF"/>
                </a:solidFill>
              </a:rPr>
              <a:t>1</a:t>
            </a:r>
            <a:r>
              <a:rPr lang="fi-FI" sz="2400">
                <a:solidFill>
                  <a:srgbClr val="0066FF"/>
                </a:solidFill>
              </a:rPr>
              <a:t>=n</a:t>
            </a:r>
            <a:r>
              <a:rPr lang="fi-FI" sz="2400"/>
              <a:t>) 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sz="2400"/>
          </a:p>
          <a:p>
            <a:pPr lvl="1">
              <a:lnSpc>
                <a:spcPct val="80000"/>
              </a:lnSpc>
            </a:pPr>
            <a:r>
              <a:rPr lang="fi-FI" sz="2000"/>
              <a:t>running time of the algorithm is </a:t>
            </a:r>
            <a:r>
              <a:rPr lang="fi-FI" sz="2000">
                <a:solidFill>
                  <a:srgbClr val="0066FF"/>
                </a:solidFill>
              </a:rPr>
              <a:t>O(nloglogn)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fi-FI" sz="2000">
              <a:solidFill>
                <a:srgbClr val="009900"/>
              </a:solidFill>
            </a:endParaRPr>
          </a:p>
          <a:p>
            <a:pPr lvl="1">
              <a:lnSpc>
                <a:spcPct val="80000"/>
              </a:lnSpc>
            </a:pPr>
            <a:r>
              <a:rPr lang="fi-FI" sz="2000"/>
              <a:t>the segmentation error is at most </a:t>
            </a:r>
            <a:r>
              <a:rPr lang="fi-FI" sz="2000">
                <a:solidFill>
                  <a:srgbClr val="0066FF"/>
                </a:solidFill>
              </a:rPr>
              <a:t>O(logn)</a:t>
            </a:r>
            <a:r>
              <a:rPr lang="fi-FI" sz="2000"/>
              <a:t> worse than the optimal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fi-FI" sz="2000"/>
          </a:p>
          <a:p>
            <a:pPr>
              <a:lnSpc>
                <a:spcPct val="80000"/>
              </a:lnSpc>
            </a:pPr>
            <a:r>
              <a:rPr lang="fi-FI" sz="2400"/>
              <a:t>If </a:t>
            </a:r>
            <a:r>
              <a:rPr lang="el-GR" sz="2400">
                <a:solidFill>
                  <a:srgbClr val="0066FF"/>
                </a:solidFill>
              </a:rPr>
              <a:t>χ</a:t>
            </a:r>
            <a:r>
              <a:rPr lang="fi-FI" sz="2400">
                <a:solidFill>
                  <a:srgbClr val="0066FF"/>
                </a:solidFill>
              </a:rPr>
              <a:t> =const</a:t>
            </a:r>
            <a:r>
              <a:rPr lang="fi-FI" sz="2400"/>
              <a:t>, the running time of the algorithm is </a:t>
            </a:r>
            <a:r>
              <a:rPr lang="fi-FI" sz="2400">
                <a:solidFill>
                  <a:srgbClr val="0066FF"/>
                </a:solidFill>
              </a:rPr>
              <a:t>O(n)</a:t>
            </a:r>
            <a:r>
              <a:rPr lang="fi-FI" sz="2400"/>
              <a:t>, but there are no guarantees for the segmentation error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Real datasets – DnS algorithm</a:t>
            </a:r>
            <a:endParaRPr lang="en-US"/>
          </a:p>
        </p:txBody>
      </p:sp>
      <p:graphicFrame>
        <p:nvGraphicFramePr>
          <p:cNvPr id="443400" name="Object 8"/>
          <p:cNvGraphicFramePr>
            <a:graphicFrameLocks noChangeAspect="1"/>
          </p:cNvGraphicFramePr>
          <p:nvPr>
            <p:ph idx="1"/>
          </p:nvPr>
        </p:nvGraphicFramePr>
        <p:xfrm>
          <a:off x="755650" y="1484313"/>
          <a:ext cx="7632700" cy="5113337"/>
        </p:xfrm>
        <a:graphic>
          <a:graphicData uri="http://schemas.openxmlformats.org/presentationml/2006/ole">
            <p:oleObj spid="_x0000_s295938" name="Bitmap Image" r:id="rId4" imgW="8723810" imgH="7078063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Real datasets – DnS algorithm</a:t>
            </a:r>
            <a:endParaRPr lang="en-US"/>
          </a:p>
        </p:txBody>
      </p:sp>
      <p:graphicFrame>
        <p:nvGraphicFramePr>
          <p:cNvPr id="439300" name="Object 4"/>
          <p:cNvGraphicFramePr>
            <a:graphicFrameLocks noChangeAspect="1"/>
          </p:cNvGraphicFramePr>
          <p:nvPr>
            <p:ph idx="1"/>
          </p:nvPr>
        </p:nvGraphicFramePr>
        <p:xfrm>
          <a:off x="611188" y="1484313"/>
          <a:ext cx="8208962" cy="5113337"/>
        </p:xfrm>
        <a:graphic>
          <a:graphicData uri="http://schemas.openxmlformats.org/presentationml/2006/ole">
            <p:oleObj spid="_x0000_s296962" name="Bitmap Image" r:id="rId4" imgW="8495238" imgH="6923810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Speed vs. accuracy in practice</a:t>
            </a:r>
            <a:endParaRPr lang="en-US"/>
          </a:p>
        </p:txBody>
      </p:sp>
      <p:graphicFrame>
        <p:nvGraphicFramePr>
          <p:cNvPr id="446467" name="Object 3"/>
          <p:cNvGraphicFramePr>
            <a:graphicFrameLocks noChangeAspect="1"/>
          </p:cNvGraphicFramePr>
          <p:nvPr>
            <p:ph idx="1"/>
          </p:nvPr>
        </p:nvGraphicFramePr>
        <p:xfrm>
          <a:off x="827088" y="1719263"/>
          <a:ext cx="7561262" cy="4411662"/>
        </p:xfrm>
        <a:graphic>
          <a:graphicData uri="http://schemas.openxmlformats.org/presentationml/2006/ole">
            <p:oleObj spid="_x0000_s297986" name="Bitmap Image" r:id="rId4" imgW="9961905" imgH="7706801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1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Time-series data</a:t>
            </a:r>
            <a:endParaRPr lang="en-US"/>
          </a:p>
        </p:txBody>
      </p:sp>
      <p:graphicFrame>
        <p:nvGraphicFramePr>
          <p:cNvPr id="537612" name="Object 12"/>
          <p:cNvGraphicFramePr>
            <a:graphicFrameLocks noChangeAspect="1"/>
          </p:cNvGraphicFramePr>
          <p:nvPr>
            <p:ph sz="half" idx="1"/>
          </p:nvPr>
        </p:nvGraphicFramePr>
        <p:xfrm>
          <a:off x="457200" y="1749425"/>
          <a:ext cx="4038600" cy="4132263"/>
        </p:xfrm>
        <a:graphic>
          <a:graphicData uri="http://schemas.openxmlformats.org/presentationml/2006/ole">
            <p:oleObj spid="_x0000_s288770" name="Bitmap Image" r:id="rId4" imgW="5687219" imgH="5334745" progId="Paint.Picture">
              <p:embed/>
            </p:oleObj>
          </a:graphicData>
        </a:graphic>
      </p:graphicFrame>
      <p:pic>
        <p:nvPicPr>
          <p:cNvPr id="537616" name="Picture 16"/>
          <p:cNvPicPr>
            <a:picLocks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427538" y="1557338"/>
            <a:ext cx="4537075" cy="4248150"/>
          </a:xfrm>
          <a:noFill/>
          <a:ln/>
        </p:spPr>
      </p:pic>
      <p:sp>
        <p:nvSpPr>
          <p:cNvPr id="537619" name="Rectangle 19"/>
          <p:cNvSpPr>
            <a:spLocks noChangeArrowheads="1"/>
          </p:cNvSpPr>
          <p:nvPr/>
        </p:nvSpPr>
        <p:spPr bwMode="auto">
          <a:xfrm>
            <a:off x="457200" y="5983288"/>
            <a:ext cx="7210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400"/>
              <a:t>Financial time series, process monitoring…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Questions</a:t>
            </a:r>
            <a:endParaRPr lang="en-U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522538"/>
            <a:ext cx="7929563" cy="2613025"/>
          </a:xfrm>
          <a:noFill/>
          <a:ln w="38100">
            <a:solidFill>
              <a:srgbClr val="0000FF"/>
            </a:solidFill>
          </a:ln>
        </p:spPr>
        <p:txBody>
          <a:bodyPr/>
          <a:lstStyle/>
          <a:p>
            <a:r>
              <a:rPr lang="fi-FI"/>
              <a:t>What is the </a:t>
            </a:r>
            <a:r>
              <a:rPr lang="fi-FI">
                <a:solidFill>
                  <a:schemeClr val="tx2"/>
                </a:solidFill>
              </a:rPr>
              <a:t>structure</a:t>
            </a:r>
            <a:r>
              <a:rPr lang="fi-FI"/>
              <a:t> of sequential data?</a:t>
            </a:r>
          </a:p>
          <a:p>
            <a:endParaRPr lang="fi-FI"/>
          </a:p>
          <a:p>
            <a:r>
              <a:rPr lang="fi-FI"/>
              <a:t>Can we represent this structure </a:t>
            </a:r>
            <a:r>
              <a:rPr lang="fi-FI">
                <a:solidFill>
                  <a:schemeClr val="tx2"/>
                </a:solidFill>
              </a:rPr>
              <a:t>compactly</a:t>
            </a:r>
            <a:r>
              <a:rPr lang="fi-FI"/>
              <a:t> and </a:t>
            </a:r>
            <a:r>
              <a:rPr lang="fi-FI">
                <a:solidFill>
                  <a:schemeClr val="tx2"/>
                </a:solidFill>
              </a:rPr>
              <a:t>accurately</a:t>
            </a:r>
            <a:r>
              <a:rPr lang="fi-FI"/>
              <a:t>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Sequence segmentation</a:t>
            </a: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2000"/>
              <a:t>Gives an </a:t>
            </a:r>
            <a:r>
              <a:rPr lang="fi-FI" sz="2000">
                <a:solidFill>
                  <a:schemeClr val="tx2"/>
                </a:solidFill>
              </a:rPr>
              <a:t>accurate</a:t>
            </a:r>
            <a:r>
              <a:rPr lang="fi-FI" sz="2000"/>
              <a:t> representation of the structure of sequential data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sz="2000"/>
          </a:p>
          <a:p>
            <a:pPr>
              <a:lnSpc>
                <a:spcPct val="80000"/>
              </a:lnSpc>
            </a:pPr>
            <a:r>
              <a:rPr lang="fi-FI" sz="2000" i="1"/>
              <a:t>How?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sz="2000"/>
          </a:p>
          <a:p>
            <a:pPr lvl="1">
              <a:lnSpc>
                <a:spcPct val="80000"/>
              </a:lnSpc>
            </a:pPr>
            <a:r>
              <a:rPr lang="fi-FI" sz="1800"/>
              <a:t>By trying to find </a:t>
            </a:r>
            <a:r>
              <a:rPr lang="fi-FI" sz="1800">
                <a:solidFill>
                  <a:schemeClr val="tx2"/>
                </a:solidFill>
              </a:rPr>
              <a:t>homogeneous segments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fi-FI" sz="180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fi-FI" sz="2000" i="1"/>
              <a:t>Segmentation question:</a:t>
            </a:r>
            <a:endParaRPr lang="fi-FI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sz="2000"/>
          </a:p>
          <a:p>
            <a:pPr>
              <a:lnSpc>
                <a:spcPct val="80000"/>
              </a:lnSpc>
            </a:pPr>
            <a:r>
              <a:rPr lang="fi-FI" sz="2000"/>
              <a:t>Can a sequence </a:t>
            </a:r>
            <a:r>
              <a:rPr lang="fi-FI" sz="2000">
                <a:solidFill>
                  <a:srgbClr val="0066FF"/>
                </a:solidFill>
              </a:rPr>
              <a:t>T={t</a:t>
            </a:r>
            <a:r>
              <a:rPr lang="fi-FI" sz="2000" baseline="-25000">
                <a:solidFill>
                  <a:srgbClr val="0066FF"/>
                </a:solidFill>
              </a:rPr>
              <a:t>1</a:t>
            </a:r>
            <a:r>
              <a:rPr lang="fi-FI" sz="2000">
                <a:solidFill>
                  <a:srgbClr val="0066FF"/>
                </a:solidFill>
              </a:rPr>
              <a:t>,t</a:t>
            </a:r>
            <a:r>
              <a:rPr lang="fi-FI" sz="2000" baseline="-25000">
                <a:solidFill>
                  <a:srgbClr val="0066FF"/>
                </a:solidFill>
              </a:rPr>
              <a:t>2</a:t>
            </a:r>
            <a:r>
              <a:rPr lang="fi-FI" sz="2000">
                <a:solidFill>
                  <a:srgbClr val="0066FF"/>
                </a:solidFill>
              </a:rPr>
              <a:t>,…,t</a:t>
            </a:r>
            <a:r>
              <a:rPr lang="fi-FI" sz="2000" baseline="-25000">
                <a:solidFill>
                  <a:srgbClr val="0066FF"/>
                </a:solidFill>
              </a:rPr>
              <a:t>n</a:t>
            </a:r>
            <a:r>
              <a:rPr lang="fi-FI" sz="2000">
                <a:solidFill>
                  <a:srgbClr val="0066FF"/>
                </a:solidFill>
              </a:rPr>
              <a:t>}</a:t>
            </a:r>
            <a:r>
              <a:rPr lang="fi-FI" sz="2000"/>
              <a:t> be described as a concatenation of subsequences </a:t>
            </a:r>
            <a:r>
              <a:rPr lang="fi-FI" sz="2000">
                <a:solidFill>
                  <a:srgbClr val="0066FF"/>
                </a:solidFill>
              </a:rPr>
              <a:t>S</a:t>
            </a:r>
            <a:r>
              <a:rPr lang="fi-FI" sz="2000" baseline="-25000">
                <a:solidFill>
                  <a:srgbClr val="0066FF"/>
                </a:solidFill>
              </a:rPr>
              <a:t>1</a:t>
            </a:r>
            <a:r>
              <a:rPr lang="fi-FI" sz="2000">
                <a:solidFill>
                  <a:srgbClr val="0066FF"/>
                </a:solidFill>
              </a:rPr>
              <a:t>,S</a:t>
            </a:r>
            <a:r>
              <a:rPr lang="fi-FI" sz="2000" baseline="-25000">
                <a:solidFill>
                  <a:srgbClr val="0066FF"/>
                </a:solidFill>
              </a:rPr>
              <a:t>2</a:t>
            </a:r>
            <a:r>
              <a:rPr lang="fi-FI" sz="2000">
                <a:solidFill>
                  <a:srgbClr val="0066FF"/>
                </a:solidFill>
              </a:rPr>
              <a:t>,…,S</a:t>
            </a:r>
            <a:r>
              <a:rPr lang="fi-FI" sz="2000" baseline="-25000">
                <a:solidFill>
                  <a:srgbClr val="0066FF"/>
                </a:solidFill>
              </a:rPr>
              <a:t>k</a:t>
            </a:r>
            <a:r>
              <a:rPr lang="fi-FI" sz="2000"/>
              <a:t> such that each </a:t>
            </a:r>
            <a:r>
              <a:rPr lang="fi-FI" sz="2000">
                <a:solidFill>
                  <a:srgbClr val="0066FF"/>
                </a:solidFill>
              </a:rPr>
              <a:t>S</a:t>
            </a:r>
            <a:r>
              <a:rPr lang="fi-FI" sz="2000" baseline="-25000">
                <a:solidFill>
                  <a:srgbClr val="0066FF"/>
                </a:solidFill>
              </a:rPr>
              <a:t>i</a:t>
            </a:r>
            <a:r>
              <a:rPr lang="fi-FI" sz="2000"/>
              <a:t> is in some sense homogeneous?</a:t>
            </a:r>
          </a:p>
          <a:p>
            <a:pPr>
              <a:lnSpc>
                <a:spcPct val="80000"/>
              </a:lnSpc>
            </a:pPr>
            <a:endParaRPr lang="fi-FI" sz="2000"/>
          </a:p>
          <a:p>
            <a:pPr>
              <a:lnSpc>
                <a:spcPct val="80000"/>
              </a:lnSpc>
            </a:pPr>
            <a:r>
              <a:rPr lang="fi-FI" sz="2000"/>
              <a:t>The corresponding notion of segmentation in unordered data is clustering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i-FI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Dynamic-programming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Sequence </a:t>
            </a:r>
            <a:r>
              <a:rPr lang="en-US" b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/>
              <a:t>, length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segments, cost function </a:t>
            </a:r>
            <a:r>
              <a:rPr lang="en-US" b="1" dirty="0" smtClean="0">
                <a:solidFill>
                  <a:schemeClr val="accent1"/>
                </a:solidFill>
              </a:rPr>
              <a:t>E()</a:t>
            </a:r>
            <a:r>
              <a:rPr lang="en-US" dirty="0" smtClean="0"/>
              <a:t>, table </a:t>
            </a:r>
            <a:r>
              <a:rPr lang="en-US" b="1" dirty="0" smtClean="0">
                <a:solidFill>
                  <a:schemeClr val="accent1"/>
                </a:solidFill>
              </a:rPr>
              <a:t>M</a:t>
            </a:r>
          </a:p>
          <a:p>
            <a:r>
              <a:rPr lang="en-US" dirty="0" smtClean="0"/>
              <a:t>For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=1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>
                <a:solidFill>
                  <a:schemeClr val="accent1"/>
                </a:solidFill>
              </a:rPr>
              <a:t>M[1,i]=E(T[1…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])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//Everything in one cluster</a:t>
            </a:r>
          </a:p>
          <a:p>
            <a:r>
              <a:rPr lang="en-US" dirty="0" smtClean="0"/>
              <a:t>For </a:t>
            </a:r>
            <a:r>
              <a:rPr lang="en-US" b="1" dirty="0" smtClean="0">
                <a:solidFill>
                  <a:schemeClr val="accent1"/>
                </a:solidFill>
              </a:rPr>
              <a:t>j=1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>
                <a:solidFill>
                  <a:schemeClr val="accent1"/>
                </a:solidFill>
              </a:rPr>
              <a:t>M[</a:t>
            </a:r>
            <a:r>
              <a:rPr lang="en-US" b="1" dirty="0" err="1" smtClean="0">
                <a:solidFill>
                  <a:schemeClr val="accent1"/>
                </a:solidFill>
              </a:rPr>
              <a:t>j,j</a:t>
            </a:r>
            <a:r>
              <a:rPr lang="en-US" b="1" dirty="0" smtClean="0">
                <a:solidFill>
                  <a:schemeClr val="accent1"/>
                </a:solidFill>
              </a:rPr>
              <a:t>] = 0 </a:t>
            </a:r>
            <a:r>
              <a:rPr lang="en-US" dirty="0" smtClean="0"/>
              <a:t>//each point in its own cluster</a:t>
            </a:r>
          </a:p>
          <a:p>
            <a:r>
              <a:rPr lang="en-US" dirty="0" smtClean="0"/>
              <a:t>For </a:t>
            </a:r>
            <a:r>
              <a:rPr lang="en-US" b="1" dirty="0" smtClean="0">
                <a:solidFill>
                  <a:schemeClr val="accent1"/>
                </a:solidFill>
              </a:rPr>
              <a:t>j=2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=j+1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</a:p>
          <a:p>
            <a:pPr lvl="2"/>
            <a:r>
              <a:rPr lang="en-US" dirty="0" smtClean="0"/>
              <a:t>Set </a:t>
            </a:r>
            <a:r>
              <a:rPr lang="en-US" b="1" dirty="0" smtClean="0">
                <a:solidFill>
                  <a:schemeClr val="accent1"/>
                </a:solidFill>
              </a:rPr>
              <a:t>M[</a:t>
            </a:r>
            <a:r>
              <a:rPr lang="en-US" b="1" dirty="0" err="1" smtClean="0">
                <a:solidFill>
                  <a:schemeClr val="accent1"/>
                </a:solidFill>
              </a:rPr>
              <a:t>j,i</a:t>
            </a:r>
            <a:r>
              <a:rPr lang="en-US" b="1" dirty="0" smtClean="0">
                <a:solidFill>
                  <a:schemeClr val="accent1"/>
                </a:solidFill>
              </a:rPr>
              <a:t>] = min</a:t>
            </a:r>
            <a:r>
              <a:rPr lang="en-US" b="1" baseline="-25000" dirty="0" smtClean="0">
                <a:solidFill>
                  <a:schemeClr val="accent1"/>
                </a:solidFill>
              </a:rPr>
              <a:t>i’&lt;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{M[j-1,i]+E(T[i’+1…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])}</a:t>
            </a:r>
          </a:p>
          <a:p>
            <a:r>
              <a:rPr lang="en-US" dirty="0" smtClean="0"/>
              <a:t>To recover the actual segmentation (not just the optimal cost) store also the minimizing values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b="1" dirty="0" smtClean="0">
                <a:solidFill>
                  <a:schemeClr val="accent1"/>
                </a:solidFill>
              </a:rPr>
              <a:t>’</a:t>
            </a:r>
          </a:p>
          <a:p>
            <a:r>
              <a:rPr lang="en-US" dirty="0" smtClean="0"/>
              <a:t>Takes time </a:t>
            </a:r>
            <a:r>
              <a:rPr lang="en-US" b="1" dirty="0" smtClean="0">
                <a:solidFill>
                  <a:schemeClr val="accent1"/>
                </a:solidFill>
              </a:rPr>
              <a:t>O(n</a:t>
            </a:r>
            <a:r>
              <a:rPr lang="en-US" b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k)</a:t>
            </a:r>
            <a:r>
              <a:rPr lang="en-US" dirty="0" smtClean="0"/>
              <a:t>, space </a:t>
            </a:r>
            <a:r>
              <a:rPr lang="en-US" b="1" dirty="0" smtClean="0">
                <a:solidFill>
                  <a:schemeClr val="accent1"/>
                </a:solidFill>
              </a:rPr>
              <a:t>O(</a:t>
            </a:r>
            <a:r>
              <a:rPr lang="en-US" b="1" dirty="0" err="1" smtClean="0">
                <a:solidFill>
                  <a:schemeClr val="accent1"/>
                </a:solidFill>
              </a:rPr>
              <a:t>kn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78748" name="Line 188"/>
          <p:cNvSpPr>
            <a:spLocks noChangeShapeType="1"/>
          </p:cNvSpPr>
          <p:nvPr/>
        </p:nvSpPr>
        <p:spPr bwMode="auto">
          <a:xfrm>
            <a:off x="1116013" y="532606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60"/>
          <p:cNvGrpSpPr>
            <a:grpSpLocks/>
          </p:cNvGrpSpPr>
          <p:nvPr/>
        </p:nvGrpSpPr>
        <p:grpSpPr bwMode="auto">
          <a:xfrm>
            <a:off x="755650" y="4029075"/>
            <a:ext cx="7704138" cy="2424113"/>
            <a:chOff x="476" y="2538"/>
            <a:chExt cx="4853" cy="1527"/>
          </a:xfrm>
        </p:grpSpPr>
        <p:grpSp>
          <p:nvGrpSpPr>
            <p:cNvPr id="3" name="Group 127"/>
            <p:cNvGrpSpPr>
              <a:grpSpLocks/>
            </p:cNvGrpSpPr>
            <p:nvPr/>
          </p:nvGrpSpPr>
          <p:grpSpPr bwMode="auto">
            <a:xfrm>
              <a:off x="703" y="3808"/>
              <a:ext cx="226" cy="136"/>
              <a:chOff x="431" y="1752"/>
              <a:chExt cx="226" cy="136"/>
            </a:xfrm>
          </p:grpSpPr>
          <p:sp>
            <p:nvSpPr>
              <p:cNvPr id="578688" name="Line 12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89" name="Line 12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30"/>
            <p:cNvGrpSpPr>
              <a:grpSpLocks/>
            </p:cNvGrpSpPr>
            <p:nvPr/>
          </p:nvGrpSpPr>
          <p:grpSpPr bwMode="auto">
            <a:xfrm>
              <a:off x="929" y="3808"/>
              <a:ext cx="226" cy="136"/>
              <a:chOff x="431" y="1752"/>
              <a:chExt cx="226" cy="136"/>
            </a:xfrm>
          </p:grpSpPr>
          <p:sp>
            <p:nvSpPr>
              <p:cNvPr id="578691" name="Line 13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92" name="Line 13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33"/>
            <p:cNvGrpSpPr>
              <a:grpSpLocks/>
            </p:cNvGrpSpPr>
            <p:nvPr/>
          </p:nvGrpSpPr>
          <p:grpSpPr bwMode="auto">
            <a:xfrm>
              <a:off x="1156" y="3808"/>
              <a:ext cx="226" cy="136"/>
              <a:chOff x="431" y="1752"/>
              <a:chExt cx="226" cy="136"/>
            </a:xfrm>
          </p:grpSpPr>
          <p:sp>
            <p:nvSpPr>
              <p:cNvPr id="578694" name="Line 13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95" name="Line 13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36"/>
            <p:cNvGrpSpPr>
              <a:grpSpLocks/>
            </p:cNvGrpSpPr>
            <p:nvPr/>
          </p:nvGrpSpPr>
          <p:grpSpPr bwMode="auto">
            <a:xfrm>
              <a:off x="1383" y="3808"/>
              <a:ext cx="226" cy="136"/>
              <a:chOff x="431" y="1752"/>
              <a:chExt cx="226" cy="136"/>
            </a:xfrm>
          </p:grpSpPr>
          <p:sp>
            <p:nvSpPr>
              <p:cNvPr id="578697" name="Line 13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698" name="Line 13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39"/>
            <p:cNvGrpSpPr>
              <a:grpSpLocks/>
            </p:cNvGrpSpPr>
            <p:nvPr/>
          </p:nvGrpSpPr>
          <p:grpSpPr bwMode="auto">
            <a:xfrm>
              <a:off x="1610" y="3808"/>
              <a:ext cx="226" cy="136"/>
              <a:chOff x="431" y="1752"/>
              <a:chExt cx="226" cy="136"/>
            </a:xfrm>
          </p:grpSpPr>
          <p:sp>
            <p:nvSpPr>
              <p:cNvPr id="578700" name="Line 14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01" name="Line 14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142"/>
            <p:cNvGrpSpPr>
              <a:grpSpLocks/>
            </p:cNvGrpSpPr>
            <p:nvPr/>
          </p:nvGrpSpPr>
          <p:grpSpPr bwMode="auto">
            <a:xfrm>
              <a:off x="1837" y="3808"/>
              <a:ext cx="226" cy="136"/>
              <a:chOff x="431" y="1752"/>
              <a:chExt cx="226" cy="136"/>
            </a:xfrm>
          </p:grpSpPr>
          <p:sp>
            <p:nvSpPr>
              <p:cNvPr id="578703" name="Line 14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04" name="Line 14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45"/>
            <p:cNvGrpSpPr>
              <a:grpSpLocks/>
            </p:cNvGrpSpPr>
            <p:nvPr/>
          </p:nvGrpSpPr>
          <p:grpSpPr bwMode="auto">
            <a:xfrm>
              <a:off x="2063" y="3808"/>
              <a:ext cx="226" cy="136"/>
              <a:chOff x="431" y="1752"/>
              <a:chExt cx="226" cy="136"/>
            </a:xfrm>
          </p:grpSpPr>
          <p:sp>
            <p:nvSpPr>
              <p:cNvPr id="578706" name="Line 14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07" name="Line 14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48"/>
            <p:cNvGrpSpPr>
              <a:grpSpLocks/>
            </p:cNvGrpSpPr>
            <p:nvPr/>
          </p:nvGrpSpPr>
          <p:grpSpPr bwMode="auto">
            <a:xfrm>
              <a:off x="2290" y="3808"/>
              <a:ext cx="226" cy="136"/>
              <a:chOff x="431" y="1752"/>
              <a:chExt cx="226" cy="136"/>
            </a:xfrm>
          </p:grpSpPr>
          <p:sp>
            <p:nvSpPr>
              <p:cNvPr id="578709" name="Line 14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10" name="Line 15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151"/>
            <p:cNvGrpSpPr>
              <a:grpSpLocks/>
            </p:cNvGrpSpPr>
            <p:nvPr/>
          </p:nvGrpSpPr>
          <p:grpSpPr bwMode="auto">
            <a:xfrm>
              <a:off x="2517" y="3808"/>
              <a:ext cx="226" cy="136"/>
              <a:chOff x="431" y="1752"/>
              <a:chExt cx="226" cy="136"/>
            </a:xfrm>
          </p:grpSpPr>
          <p:sp>
            <p:nvSpPr>
              <p:cNvPr id="578712" name="Line 15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13" name="Line 15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154"/>
            <p:cNvGrpSpPr>
              <a:grpSpLocks/>
            </p:cNvGrpSpPr>
            <p:nvPr/>
          </p:nvGrpSpPr>
          <p:grpSpPr bwMode="auto">
            <a:xfrm>
              <a:off x="2744" y="3808"/>
              <a:ext cx="226" cy="136"/>
              <a:chOff x="431" y="1752"/>
              <a:chExt cx="226" cy="136"/>
            </a:xfrm>
          </p:grpSpPr>
          <p:sp>
            <p:nvSpPr>
              <p:cNvPr id="578715" name="Line 155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16" name="Line 156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157"/>
            <p:cNvGrpSpPr>
              <a:grpSpLocks/>
            </p:cNvGrpSpPr>
            <p:nvPr/>
          </p:nvGrpSpPr>
          <p:grpSpPr bwMode="auto">
            <a:xfrm>
              <a:off x="2971" y="3808"/>
              <a:ext cx="226" cy="136"/>
              <a:chOff x="431" y="1752"/>
              <a:chExt cx="226" cy="136"/>
            </a:xfrm>
          </p:grpSpPr>
          <p:sp>
            <p:nvSpPr>
              <p:cNvPr id="578718" name="Line 158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19" name="Line 159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160"/>
            <p:cNvGrpSpPr>
              <a:grpSpLocks/>
            </p:cNvGrpSpPr>
            <p:nvPr/>
          </p:nvGrpSpPr>
          <p:grpSpPr bwMode="auto">
            <a:xfrm>
              <a:off x="3197" y="3808"/>
              <a:ext cx="226" cy="136"/>
              <a:chOff x="431" y="1752"/>
              <a:chExt cx="226" cy="136"/>
            </a:xfrm>
          </p:grpSpPr>
          <p:sp>
            <p:nvSpPr>
              <p:cNvPr id="578721" name="Line 161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22" name="Line 162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163"/>
            <p:cNvGrpSpPr>
              <a:grpSpLocks/>
            </p:cNvGrpSpPr>
            <p:nvPr/>
          </p:nvGrpSpPr>
          <p:grpSpPr bwMode="auto">
            <a:xfrm>
              <a:off x="3424" y="3808"/>
              <a:ext cx="226" cy="136"/>
              <a:chOff x="431" y="1752"/>
              <a:chExt cx="226" cy="136"/>
            </a:xfrm>
          </p:grpSpPr>
          <p:sp>
            <p:nvSpPr>
              <p:cNvPr id="578724" name="Line 164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25" name="Line 165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66"/>
            <p:cNvGrpSpPr>
              <a:grpSpLocks/>
            </p:cNvGrpSpPr>
            <p:nvPr/>
          </p:nvGrpSpPr>
          <p:grpSpPr bwMode="auto">
            <a:xfrm>
              <a:off x="3651" y="3808"/>
              <a:ext cx="226" cy="136"/>
              <a:chOff x="431" y="1752"/>
              <a:chExt cx="226" cy="136"/>
            </a:xfrm>
          </p:grpSpPr>
          <p:sp>
            <p:nvSpPr>
              <p:cNvPr id="578727" name="Line 167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28" name="Line 168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169"/>
            <p:cNvGrpSpPr>
              <a:grpSpLocks/>
            </p:cNvGrpSpPr>
            <p:nvPr/>
          </p:nvGrpSpPr>
          <p:grpSpPr bwMode="auto">
            <a:xfrm>
              <a:off x="3878" y="3808"/>
              <a:ext cx="226" cy="136"/>
              <a:chOff x="431" y="1752"/>
              <a:chExt cx="226" cy="136"/>
            </a:xfrm>
          </p:grpSpPr>
          <p:sp>
            <p:nvSpPr>
              <p:cNvPr id="578730" name="Line 170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31" name="Line 171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172"/>
            <p:cNvGrpSpPr>
              <a:grpSpLocks/>
            </p:cNvGrpSpPr>
            <p:nvPr/>
          </p:nvGrpSpPr>
          <p:grpSpPr bwMode="auto">
            <a:xfrm>
              <a:off x="4105" y="3808"/>
              <a:ext cx="226" cy="136"/>
              <a:chOff x="431" y="1752"/>
              <a:chExt cx="226" cy="136"/>
            </a:xfrm>
          </p:grpSpPr>
          <p:sp>
            <p:nvSpPr>
              <p:cNvPr id="578733" name="Line 173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34" name="Line 174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175"/>
            <p:cNvGrpSpPr>
              <a:grpSpLocks/>
            </p:cNvGrpSpPr>
            <p:nvPr/>
          </p:nvGrpSpPr>
          <p:grpSpPr bwMode="auto">
            <a:xfrm>
              <a:off x="4331" y="3808"/>
              <a:ext cx="226" cy="136"/>
              <a:chOff x="431" y="1752"/>
              <a:chExt cx="226" cy="136"/>
            </a:xfrm>
          </p:grpSpPr>
          <p:sp>
            <p:nvSpPr>
              <p:cNvPr id="578736" name="Line 176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37" name="Line 177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178"/>
            <p:cNvGrpSpPr>
              <a:grpSpLocks/>
            </p:cNvGrpSpPr>
            <p:nvPr/>
          </p:nvGrpSpPr>
          <p:grpSpPr bwMode="auto">
            <a:xfrm>
              <a:off x="4558" y="3808"/>
              <a:ext cx="226" cy="136"/>
              <a:chOff x="431" y="1752"/>
              <a:chExt cx="226" cy="136"/>
            </a:xfrm>
          </p:grpSpPr>
          <p:sp>
            <p:nvSpPr>
              <p:cNvPr id="578739" name="Line 179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40" name="Line 180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" name="Group 181"/>
            <p:cNvGrpSpPr>
              <a:grpSpLocks/>
            </p:cNvGrpSpPr>
            <p:nvPr/>
          </p:nvGrpSpPr>
          <p:grpSpPr bwMode="auto">
            <a:xfrm>
              <a:off x="4785" y="3808"/>
              <a:ext cx="226" cy="136"/>
              <a:chOff x="431" y="1752"/>
              <a:chExt cx="226" cy="136"/>
            </a:xfrm>
          </p:grpSpPr>
          <p:sp>
            <p:nvSpPr>
              <p:cNvPr id="578742" name="Line 182"/>
              <p:cNvSpPr>
                <a:spLocks noChangeShapeType="1"/>
              </p:cNvSpPr>
              <p:nvPr/>
            </p:nvSpPr>
            <p:spPr bwMode="auto">
              <a:xfrm>
                <a:off x="431" y="184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743" name="Line 183"/>
              <p:cNvSpPr>
                <a:spLocks noChangeShapeType="1"/>
              </p:cNvSpPr>
              <p:nvPr/>
            </p:nvSpPr>
            <p:spPr bwMode="auto">
              <a:xfrm>
                <a:off x="657" y="175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8744" name="Line 184"/>
            <p:cNvSpPr>
              <a:spLocks noChangeShapeType="1"/>
            </p:cNvSpPr>
            <p:nvPr/>
          </p:nvSpPr>
          <p:spPr bwMode="auto">
            <a:xfrm>
              <a:off x="5012" y="389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45" name="Line 185"/>
            <p:cNvSpPr>
              <a:spLocks noChangeShapeType="1"/>
            </p:cNvSpPr>
            <p:nvPr/>
          </p:nvSpPr>
          <p:spPr bwMode="auto">
            <a:xfrm flipV="1">
              <a:off x="703" y="3612"/>
              <a:ext cx="0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46" name="Line 186"/>
            <p:cNvSpPr>
              <a:spLocks noChangeShapeType="1"/>
            </p:cNvSpPr>
            <p:nvPr/>
          </p:nvSpPr>
          <p:spPr bwMode="auto">
            <a:xfrm>
              <a:off x="703" y="3612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47" name="Line 187"/>
            <p:cNvSpPr>
              <a:spLocks noChangeShapeType="1"/>
            </p:cNvSpPr>
            <p:nvPr/>
          </p:nvSpPr>
          <p:spPr bwMode="auto">
            <a:xfrm flipV="1">
              <a:off x="703" y="333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49" name="Line 189"/>
            <p:cNvSpPr>
              <a:spLocks noChangeShapeType="1"/>
            </p:cNvSpPr>
            <p:nvPr/>
          </p:nvSpPr>
          <p:spPr bwMode="auto">
            <a:xfrm flipV="1">
              <a:off x="703" y="306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50" name="Line 190"/>
            <p:cNvSpPr>
              <a:spLocks noChangeShapeType="1"/>
            </p:cNvSpPr>
            <p:nvPr/>
          </p:nvSpPr>
          <p:spPr bwMode="auto">
            <a:xfrm>
              <a:off x="703" y="308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51" name="Line 191"/>
            <p:cNvSpPr>
              <a:spLocks noChangeShapeType="1"/>
            </p:cNvSpPr>
            <p:nvPr/>
          </p:nvSpPr>
          <p:spPr bwMode="auto">
            <a:xfrm flipV="1">
              <a:off x="703" y="281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52" name="Line 192"/>
            <p:cNvSpPr>
              <a:spLocks noChangeShapeType="1"/>
            </p:cNvSpPr>
            <p:nvPr/>
          </p:nvSpPr>
          <p:spPr bwMode="auto">
            <a:xfrm>
              <a:off x="703" y="2810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53" name="Line 193"/>
            <p:cNvSpPr>
              <a:spLocks noChangeShapeType="1"/>
            </p:cNvSpPr>
            <p:nvPr/>
          </p:nvSpPr>
          <p:spPr bwMode="auto">
            <a:xfrm flipV="1">
              <a:off x="703" y="253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54" name="Oval 194"/>
            <p:cNvSpPr>
              <a:spLocks noChangeArrowheads="1"/>
            </p:cNvSpPr>
            <p:nvPr/>
          </p:nvSpPr>
          <p:spPr bwMode="auto">
            <a:xfrm>
              <a:off x="793" y="347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55" name="Oval 195"/>
            <p:cNvSpPr>
              <a:spLocks noChangeArrowheads="1"/>
            </p:cNvSpPr>
            <p:nvPr/>
          </p:nvSpPr>
          <p:spPr bwMode="auto">
            <a:xfrm>
              <a:off x="884" y="3203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56" name="Oval 196"/>
            <p:cNvSpPr>
              <a:spLocks noChangeArrowheads="1"/>
            </p:cNvSpPr>
            <p:nvPr/>
          </p:nvSpPr>
          <p:spPr bwMode="auto">
            <a:xfrm>
              <a:off x="974" y="347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57" name="Oval 197"/>
            <p:cNvSpPr>
              <a:spLocks noChangeArrowheads="1"/>
            </p:cNvSpPr>
            <p:nvPr/>
          </p:nvSpPr>
          <p:spPr bwMode="auto">
            <a:xfrm>
              <a:off x="1065" y="3399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58" name="Oval 198"/>
            <p:cNvSpPr>
              <a:spLocks noChangeArrowheads="1"/>
            </p:cNvSpPr>
            <p:nvPr/>
          </p:nvSpPr>
          <p:spPr bwMode="auto">
            <a:xfrm>
              <a:off x="1201" y="349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59" name="Oval 199"/>
            <p:cNvSpPr>
              <a:spLocks noChangeArrowheads="1"/>
            </p:cNvSpPr>
            <p:nvPr/>
          </p:nvSpPr>
          <p:spPr bwMode="auto">
            <a:xfrm>
              <a:off x="1292" y="3128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60" name="Oval 200"/>
            <p:cNvSpPr>
              <a:spLocks noChangeArrowheads="1"/>
            </p:cNvSpPr>
            <p:nvPr/>
          </p:nvSpPr>
          <p:spPr bwMode="auto">
            <a:xfrm>
              <a:off x="1383" y="340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61" name="Oval 201"/>
            <p:cNvSpPr>
              <a:spLocks noChangeArrowheads="1"/>
            </p:cNvSpPr>
            <p:nvPr/>
          </p:nvSpPr>
          <p:spPr bwMode="auto">
            <a:xfrm>
              <a:off x="1518" y="352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62" name="Oval 202"/>
            <p:cNvSpPr>
              <a:spLocks noChangeArrowheads="1"/>
            </p:cNvSpPr>
            <p:nvPr/>
          </p:nvSpPr>
          <p:spPr bwMode="auto">
            <a:xfrm>
              <a:off x="1655" y="338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63" name="Oval 203"/>
            <p:cNvSpPr>
              <a:spLocks noChangeArrowheads="1"/>
            </p:cNvSpPr>
            <p:nvPr/>
          </p:nvSpPr>
          <p:spPr bwMode="auto">
            <a:xfrm>
              <a:off x="1745" y="352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64" name="Oval 204"/>
            <p:cNvSpPr>
              <a:spLocks noChangeArrowheads="1"/>
            </p:cNvSpPr>
            <p:nvPr/>
          </p:nvSpPr>
          <p:spPr bwMode="auto">
            <a:xfrm>
              <a:off x="1881" y="338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65" name="Oval 205"/>
            <p:cNvSpPr>
              <a:spLocks noChangeArrowheads="1"/>
            </p:cNvSpPr>
            <p:nvPr/>
          </p:nvSpPr>
          <p:spPr bwMode="auto">
            <a:xfrm>
              <a:off x="1972" y="352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66" name="Oval 206"/>
            <p:cNvSpPr>
              <a:spLocks noChangeArrowheads="1"/>
            </p:cNvSpPr>
            <p:nvPr/>
          </p:nvSpPr>
          <p:spPr bwMode="auto">
            <a:xfrm>
              <a:off x="2108" y="338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67" name="Oval 207"/>
            <p:cNvSpPr>
              <a:spLocks noChangeArrowheads="1"/>
            </p:cNvSpPr>
            <p:nvPr/>
          </p:nvSpPr>
          <p:spPr bwMode="auto">
            <a:xfrm>
              <a:off x="2199" y="352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68" name="Oval 208"/>
            <p:cNvSpPr>
              <a:spLocks noChangeArrowheads="1"/>
            </p:cNvSpPr>
            <p:nvPr/>
          </p:nvSpPr>
          <p:spPr bwMode="auto">
            <a:xfrm>
              <a:off x="2335" y="356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69" name="Oval 209"/>
            <p:cNvSpPr>
              <a:spLocks noChangeArrowheads="1"/>
            </p:cNvSpPr>
            <p:nvPr/>
          </p:nvSpPr>
          <p:spPr bwMode="auto">
            <a:xfrm>
              <a:off x="2426" y="370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70" name="Oval 210"/>
            <p:cNvSpPr>
              <a:spLocks noChangeArrowheads="1"/>
            </p:cNvSpPr>
            <p:nvPr/>
          </p:nvSpPr>
          <p:spPr bwMode="auto">
            <a:xfrm>
              <a:off x="2562" y="356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71" name="Oval 211"/>
            <p:cNvSpPr>
              <a:spLocks noChangeArrowheads="1"/>
            </p:cNvSpPr>
            <p:nvPr/>
          </p:nvSpPr>
          <p:spPr bwMode="auto">
            <a:xfrm>
              <a:off x="2652" y="370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72" name="Oval 212"/>
            <p:cNvSpPr>
              <a:spLocks noChangeArrowheads="1"/>
            </p:cNvSpPr>
            <p:nvPr/>
          </p:nvSpPr>
          <p:spPr bwMode="auto">
            <a:xfrm>
              <a:off x="2788" y="356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73" name="Oval 213"/>
            <p:cNvSpPr>
              <a:spLocks noChangeArrowheads="1"/>
            </p:cNvSpPr>
            <p:nvPr/>
          </p:nvSpPr>
          <p:spPr bwMode="auto">
            <a:xfrm>
              <a:off x="2879" y="370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74" name="Oval 214"/>
            <p:cNvSpPr>
              <a:spLocks noChangeArrowheads="1"/>
            </p:cNvSpPr>
            <p:nvPr/>
          </p:nvSpPr>
          <p:spPr bwMode="auto">
            <a:xfrm>
              <a:off x="3015" y="356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75" name="Oval 215"/>
            <p:cNvSpPr>
              <a:spLocks noChangeArrowheads="1"/>
            </p:cNvSpPr>
            <p:nvPr/>
          </p:nvSpPr>
          <p:spPr bwMode="auto">
            <a:xfrm>
              <a:off x="3107" y="370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76" name="Oval 216"/>
            <p:cNvSpPr>
              <a:spLocks noChangeArrowheads="1"/>
            </p:cNvSpPr>
            <p:nvPr/>
          </p:nvSpPr>
          <p:spPr bwMode="auto">
            <a:xfrm>
              <a:off x="3243" y="356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77" name="Oval 217"/>
            <p:cNvSpPr>
              <a:spLocks noChangeArrowheads="1"/>
            </p:cNvSpPr>
            <p:nvPr/>
          </p:nvSpPr>
          <p:spPr bwMode="auto">
            <a:xfrm>
              <a:off x="3333" y="370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78" name="Oval 218"/>
            <p:cNvSpPr>
              <a:spLocks noChangeArrowheads="1"/>
            </p:cNvSpPr>
            <p:nvPr/>
          </p:nvSpPr>
          <p:spPr bwMode="auto">
            <a:xfrm>
              <a:off x="3469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79" name="Oval 219"/>
            <p:cNvSpPr>
              <a:spLocks noChangeArrowheads="1"/>
            </p:cNvSpPr>
            <p:nvPr/>
          </p:nvSpPr>
          <p:spPr bwMode="auto">
            <a:xfrm>
              <a:off x="3560" y="293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80" name="Oval 220"/>
            <p:cNvSpPr>
              <a:spLocks noChangeArrowheads="1"/>
            </p:cNvSpPr>
            <p:nvPr/>
          </p:nvSpPr>
          <p:spPr bwMode="auto">
            <a:xfrm>
              <a:off x="3696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81" name="Oval 221"/>
            <p:cNvSpPr>
              <a:spLocks noChangeArrowheads="1"/>
            </p:cNvSpPr>
            <p:nvPr/>
          </p:nvSpPr>
          <p:spPr bwMode="auto">
            <a:xfrm>
              <a:off x="3787" y="293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82" name="Oval 222"/>
            <p:cNvSpPr>
              <a:spLocks noChangeArrowheads="1"/>
            </p:cNvSpPr>
            <p:nvPr/>
          </p:nvSpPr>
          <p:spPr bwMode="auto">
            <a:xfrm>
              <a:off x="3922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83" name="Oval 223"/>
            <p:cNvSpPr>
              <a:spLocks noChangeArrowheads="1"/>
            </p:cNvSpPr>
            <p:nvPr/>
          </p:nvSpPr>
          <p:spPr bwMode="auto">
            <a:xfrm>
              <a:off x="4014" y="293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84" name="Oval 224"/>
            <p:cNvSpPr>
              <a:spLocks noChangeArrowheads="1"/>
            </p:cNvSpPr>
            <p:nvPr/>
          </p:nvSpPr>
          <p:spPr bwMode="auto">
            <a:xfrm>
              <a:off x="4149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85" name="Oval 225"/>
            <p:cNvSpPr>
              <a:spLocks noChangeArrowheads="1"/>
            </p:cNvSpPr>
            <p:nvPr/>
          </p:nvSpPr>
          <p:spPr bwMode="auto">
            <a:xfrm>
              <a:off x="4241" y="2931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86" name="Oval 226"/>
            <p:cNvSpPr>
              <a:spLocks noChangeArrowheads="1"/>
            </p:cNvSpPr>
            <p:nvPr/>
          </p:nvSpPr>
          <p:spPr bwMode="auto">
            <a:xfrm>
              <a:off x="4377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87" name="Oval 227"/>
            <p:cNvSpPr>
              <a:spLocks noChangeArrowheads="1"/>
            </p:cNvSpPr>
            <p:nvPr/>
          </p:nvSpPr>
          <p:spPr bwMode="auto">
            <a:xfrm>
              <a:off x="4467" y="293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88" name="Oval 228"/>
            <p:cNvSpPr>
              <a:spLocks noChangeArrowheads="1"/>
            </p:cNvSpPr>
            <p:nvPr/>
          </p:nvSpPr>
          <p:spPr bwMode="auto">
            <a:xfrm>
              <a:off x="4603" y="2795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89" name="Oval 229"/>
            <p:cNvSpPr>
              <a:spLocks noChangeArrowheads="1"/>
            </p:cNvSpPr>
            <p:nvPr/>
          </p:nvSpPr>
          <p:spPr bwMode="auto">
            <a:xfrm>
              <a:off x="4694" y="2930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790" name="Text Box 230"/>
            <p:cNvSpPr txBox="1">
              <a:spLocks noChangeArrowheads="1"/>
            </p:cNvSpPr>
            <p:nvPr/>
          </p:nvSpPr>
          <p:spPr bwMode="auto">
            <a:xfrm>
              <a:off x="5012" y="3853"/>
              <a:ext cx="3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578791" name="Text Box 231"/>
            <p:cNvSpPr txBox="1">
              <a:spLocks noChangeArrowheads="1"/>
            </p:cNvSpPr>
            <p:nvPr/>
          </p:nvSpPr>
          <p:spPr bwMode="auto">
            <a:xfrm>
              <a:off x="476" y="2538"/>
              <a:ext cx="3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Comic Sans MS" pitchFamily="66" charset="0"/>
                </a:rPr>
                <a:t>R</a:t>
              </a:r>
            </a:p>
          </p:txBody>
        </p:sp>
        <p:sp>
          <p:nvSpPr>
            <p:cNvPr id="578792" name="Line 232"/>
            <p:cNvSpPr>
              <a:spLocks noChangeShapeType="1"/>
            </p:cNvSpPr>
            <p:nvPr/>
          </p:nvSpPr>
          <p:spPr bwMode="auto">
            <a:xfrm>
              <a:off x="1474" y="2795"/>
              <a:ext cx="0" cy="1089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93" name="Line 233"/>
            <p:cNvSpPr>
              <a:spLocks noChangeShapeType="1"/>
            </p:cNvSpPr>
            <p:nvPr/>
          </p:nvSpPr>
          <p:spPr bwMode="auto">
            <a:xfrm>
              <a:off x="2290" y="2795"/>
              <a:ext cx="0" cy="1089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94" name="Line 234"/>
            <p:cNvSpPr>
              <a:spLocks noChangeShapeType="1"/>
            </p:cNvSpPr>
            <p:nvPr/>
          </p:nvSpPr>
          <p:spPr bwMode="auto">
            <a:xfrm>
              <a:off x="3424" y="2795"/>
              <a:ext cx="0" cy="1089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361"/>
          <p:cNvGrpSpPr>
            <a:grpSpLocks/>
          </p:cNvGrpSpPr>
          <p:nvPr/>
        </p:nvGrpSpPr>
        <p:grpSpPr bwMode="auto">
          <a:xfrm>
            <a:off x="1116013" y="4581525"/>
            <a:ext cx="6551612" cy="1223963"/>
            <a:chOff x="703" y="2886"/>
            <a:chExt cx="4127" cy="771"/>
          </a:xfrm>
        </p:grpSpPr>
        <p:sp>
          <p:nvSpPr>
            <p:cNvPr id="578795" name="Line 235"/>
            <p:cNvSpPr>
              <a:spLocks noChangeShapeType="1"/>
            </p:cNvSpPr>
            <p:nvPr/>
          </p:nvSpPr>
          <p:spPr bwMode="auto">
            <a:xfrm>
              <a:off x="703" y="3385"/>
              <a:ext cx="771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96" name="Line 236"/>
            <p:cNvSpPr>
              <a:spLocks noChangeShapeType="1"/>
            </p:cNvSpPr>
            <p:nvPr/>
          </p:nvSpPr>
          <p:spPr bwMode="auto">
            <a:xfrm>
              <a:off x="1474" y="3475"/>
              <a:ext cx="816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97" name="Line 237"/>
            <p:cNvSpPr>
              <a:spLocks noChangeShapeType="1"/>
            </p:cNvSpPr>
            <p:nvPr/>
          </p:nvSpPr>
          <p:spPr bwMode="auto">
            <a:xfrm>
              <a:off x="2290" y="3657"/>
              <a:ext cx="1134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798" name="Line 238"/>
            <p:cNvSpPr>
              <a:spLocks noChangeShapeType="1"/>
            </p:cNvSpPr>
            <p:nvPr/>
          </p:nvSpPr>
          <p:spPr bwMode="auto">
            <a:xfrm>
              <a:off x="3424" y="2886"/>
              <a:ext cx="1406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01" name="Line 241"/>
            <p:cNvSpPr>
              <a:spLocks noChangeShapeType="1"/>
            </p:cNvSpPr>
            <p:nvPr/>
          </p:nvSpPr>
          <p:spPr bwMode="auto">
            <a:xfrm>
              <a:off x="1292" y="3158"/>
              <a:ext cx="0" cy="22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247"/>
          <p:cNvGrpSpPr>
            <a:grpSpLocks/>
          </p:cNvGrpSpPr>
          <p:nvPr/>
        </p:nvGrpSpPr>
        <p:grpSpPr bwMode="auto">
          <a:xfrm>
            <a:off x="1116013" y="3573463"/>
            <a:ext cx="358775" cy="215900"/>
            <a:chOff x="431" y="1752"/>
            <a:chExt cx="226" cy="136"/>
          </a:xfrm>
        </p:grpSpPr>
        <p:sp>
          <p:nvSpPr>
            <p:cNvPr id="578808" name="Line 248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09" name="Line 249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50"/>
          <p:cNvGrpSpPr>
            <a:grpSpLocks/>
          </p:cNvGrpSpPr>
          <p:nvPr/>
        </p:nvGrpSpPr>
        <p:grpSpPr bwMode="auto">
          <a:xfrm>
            <a:off x="1474788" y="3573463"/>
            <a:ext cx="358775" cy="215900"/>
            <a:chOff x="431" y="1752"/>
            <a:chExt cx="226" cy="136"/>
          </a:xfrm>
        </p:grpSpPr>
        <p:sp>
          <p:nvSpPr>
            <p:cNvPr id="578811" name="Line 251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12" name="Line 252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53"/>
          <p:cNvGrpSpPr>
            <a:grpSpLocks/>
          </p:cNvGrpSpPr>
          <p:nvPr/>
        </p:nvGrpSpPr>
        <p:grpSpPr bwMode="auto">
          <a:xfrm>
            <a:off x="1835150" y="3573463"/>
            <a:ext cx="358775" cy="215900"/>
            <a:chOff x="431" y="1752"/>
            <a:chExt cx="226" cy="136"/>
          </a:xfrm>
        </p:grpSpPr>
        <p:sp>
          <p:nvSpPr>
            <p:cNvPr id="578814" name="Line 254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15" name="Line 255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256"/>
          <p:cNvGrpSpPr>
            <a:grpSpLocks/>
          </p:cNvGrpSpPr>
          <p:nvPr/>
        </p:nvGrpSpPr>
        <p:grpSpPr bwMode="auto">
          <a:xfrm>
            <a:off x="2195513" y="3573463"/>
            <a:ext cx="358775" cy="215900"/>
            <a:chOff x="431" y="1752"/>
            <a:chExt cx="226" cy="136"/>
          </a:xfrm>
        </p:grpSpPr>
        <p:sp>
          <p:nvSpPr>
            <p:cNvPr id="578817" name="Line 257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18" name="Line 258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259"/>
          <p:cNvGrpSpPr>
            <a:grpSpLocks/>
          </p:cNvGrpSpPr>
          <p:nvPr/>
        </p:nvGrpSpPr>
        <p:grpSpPr bwMode="auto">
          <a:xfrm>
            <a:off x="2555875" y="3573463"/>
            <a:ext cx="358775" cy="215900"/>
            <a:chOff x="431" y="1752"/>
            <a:chExt cx="226" cy="136"/>
          </a:xfrm>
        </p:grpSpPr>
        <p:sp>
          <p:nvSpPr>
            <p:cNvPr id="578820" name="Line 260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21" name="Line 261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62"/>
          <p:cNvGrpSpPr>
            <a:grpSpLocks/>
          </p:cNvGrpSpPr>
          <p:nvPr/>
        </p:nvGrpSpPr>
        <p:grpSpPr bwMode="auto">
          <a:xfrm>
            <a:off x="2916238" y="3573463"/>
            <a:ext cx="358775" cy="215900"/>
            <a:chOff x="431" y="1752"/>
            <a:chExt cx="226" cy="136"/>
          </a:xfrm>
        </p:grpSpPr>
        <p:sp>
          <p:nvSpPr>
            <p:cNvPr id="578823" name="Line 263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24" name="Line 264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265"/>
          <p:cNvGrpSpPr>
            <a:grpSpLocks/>
          </p:cNvGrpSpPr>
          <p:nvPr/>
        </p:nvGrpSpPr>
        <p:grpSpPr bwMode="auto">
          <a:xfrm>
            <a:off x="3275013" y="3573463"/>
            <a:ext cx="358775" cy="215900"/>
            <a:chOff x="431" y="1752"/>
            <a:chExt cx="226" cy="136"/>
          </a:xfrm>
        </p:grpSpPr>
        <p:sp>
          <p:nvSpPr>
            <p:cNvPr id="578826" name="Line 266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27" name="Line 267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268"/>
          <p:cNvGrpSpPr>
            <a:grpSpLocks/>
          </p:cNvGrpSpPr>
          <p:nvPr/>
        </p:nvGrpSpPr>
        <p:grpSpPr bwMode="auto">
          <a:xfrm>
            <a:off x="3635375" y="3573463"/>
            <a:ext cx="358775" cy="215900"/>
            <a:chOff x="431" y="1752"/>
            <a:chExt cx="226" cy="136"/>
          </a:xfrm>
        </p:grpSpPr>
        <p:sp>
          <p:nvSpPr>
            <p:cNvPr id="578829" name="Line 269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30" name="Line 270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271"/>
          <p:cNvGrpSpPr>
            <a:grpSpLocks/>
          </p:cNvGrpSpPr>
          <p:nvPr/>
        </p:nvGrpSpPr>
        <p:grpSpPr bwMode="auto">
          <a:xfrm>
            <a:off x="3995738" y="3573463"/>
            <a:ext cx="358775" cy="215900"/>
            <a:chOff x="431" y="1752"/>
            <a:chExt cx="226" cy="136"/>
          </a:xfrm>
        </p:grpSpPr>
        <p:sp>
          <p:nvSpPr>
            <p:cNvPr id="578832" name="Line 272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33" name="Line 273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8816" name="Group 274"/>
          <p:cNvGrpSpPr>
            <a:grpSpLocks/>
          </p:cNvGrpSpPr>
          <p:nvPr/>
        </p:nvGrpSpPr>
        <p:grpSpPr bwMode="auto">
          <a:xfrm>
            <a:off x="4356100" y="3573463"/>
            <a:ext cx="358775" cy="215900"/>
            <a:chOff x="431" y="1752"/>
            <a:chExt cx="226" cy="136"/>
          </a:xfrm>
        </p:grpSpPr>
        <p:sp>
          <p:nvSpPr>
            <p:cNvPr id="578835" name="Line 275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36" name="Line 276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8819" name="Group 277"/>
          <p:cNvGrpSpPr>
            <a:grpSpLocks/>
          </p:cNvGrpSpPr>
          <p:nvPr/>
        </p:nvGrpSpPr>
        <p:grpSpPr bwMode="auto">
          <a:xfrm>
            <a:off x="4716463" y="3573463"/>
            <a:ext cx="358775" cy="215900"/>
            <a:chOff x="431" y="1752"/>
            <a:chExt cx="226" cy="136"/>
          </a:xfrm>
        </p:grpSpPr>
        <p:sp>
          <p:nvSpPr>
            <p:cNvPr id="578838" name="Line 278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39" name="Line 279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8822" name="Group 280"/>
          <p:cNvGrpSpPr>
            <a:grpSpLocks/>
          </p:cNvGrpSpPr>
          <p:nvPr/>
        </p:nvGrpSpPr>
        <p:grpSpPr bwMode="auto">
          <a:xfrm>
            <a:off x="5075238" y="3573463"/>
            <a:ext cx="358775" cy="215900"/>
            <a:chOff x="431" y="1752"/>
            <a:chExt cx="226" cy="136"/>
          </a:xfrm>
        </p:grpSpPr>
        <p:sp>
          <p:nvSpPr>
            <p:cNvPr id="578841" name="Line 281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42" name="Line 282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8825" name="Group 283"/>
          <p:cNvGrpSpPr>
            <a:grpSpLocks/>
          </p:cNvGrpSpPr>
          <p:nvPr/>
        </p:nvGrpSpPr>
        <p:grpSpPr bwMode="auto">
          <a:xfrm>
            <a:off x="5435600" y="3573463"/>
            <a:ext cx="358775" cy="215900"/>
            <a:chOff x="431" y="1752"/>
            <a:chExt cx="226" cy="136"/>
          </a:xfrm>
        </p:grpSpPr>
        <p:sp>
          <p:nvSpPr>
            <p:cNvPr id="578844" name="Line 284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45" name="Line 285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8828" name="Group 286"/>
          <p:cNvGrpSpPr>
            <a:grpSpLocks/>
          </p:cNvGrpSpPr>
          <p:nvPr/>
        </p:nvGrpSpPr>
        <p:grpSpPr bwMode="auto">
          <a:xfrm>
            <a:off x="5795963" y="3573463"/>
            <a:ext cx="358775" cy="215900"/>
            <a:chOff x="431" y="1752"/>
            <a:chExt cx="226" cy="136"/>
          </a:xfrm>
        </p:grpSpPr>
        <p:sp>
          <p:nvSpPr>
            <p:cNvPr id="578847" name="Line 287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48" name="Line 288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8831" name="Group 289"/>
          <p:cNvGrpSpPr>
            <a:grpSpLocks/>
          </p:cNvGrpSpPr>
          <p:nvPr/>
        </p:nvGrpSpPr>
        <p:grpSpPr bwMode="auto">
          <a:xfrm>
            <a:off x="6156325" y="3573463"/>
            <a:ext cx="358775" cy="215900"/>
            <a:chOff x="431" y="1752"/>
            <a:chExt cx="226" cy="136"/>
          </a:xfrm>
        </p:grpSpPr>
        <p:sp>
          <p:nvSpPr>
            <p:cNvPr id="578850" name="Line 290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51" name="Line 291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8834" name="Group 292"/>
          <p:cNvGrpSpPr>
            <a:grpSpLocks/>
          </p:cNvGrpSpPr>
          <p:nvPr/>
        </p:nvGrpSpPr>
        <p:grpSpPr bwMode="auto">
          <a:xfrm>
            <a:off x="6516688" y="3573463"/>
            <a:ext cx="358775" cy="215900"/>
            <a:chOff x="431" y="1752"/>
            <a:chExt cx="226" cy="136"/>
          </a:xfrm>
        </p:grpSpPr>
        <p:sp>
          <p:nvSpPr>
            <p:cNvPr id="578853" name="Line 293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54" name="Line 294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8837" name="Group 295"/>
          <p:cNvGrpSpPr>
            <a:grpSpLocks/>
          </p:cNvGrpSpPr>
          <p:nvPr/>
        </p:nvGrpSpPr>
        <p:grpSpPr bwMode="auto">
          <a:xfrm>
            <a:off x="6875463" y="3573463"/>
            <a:ext cx="358775" cy="215900"/>
            <a:chOff x="431" y="1752"/>
            <a:chExt cx="226" cy="136"/>
          </a:xfrm>
        </p:grpSpPr>
        <p:sp>
          <p:nvSpPr>
            <p:cNvPr id="578856" name="Line 296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57" name="Line 297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8840" name="Group 298"/>
          <p:cNvGrpSpPr>
            <a:grpSpLocks/>
          </p:cNvGrpSpPr>
          <p:nvPr/>
        </p:nvGrpSpPr>
        <p:grpSpPr bwMode="auto">
          <a:xfrm>
            <a:off x="7235825" y="3573463"/>
            <a:ext cx="358775" cy="215900"/>
            <a:chOff x="431" y="1752"/>
            <a:chExt cx="226" cy="136"/>
          </a:xfrm>
        </p:grpSpPr>
        <p:sp>
          <p:nvSpPr>
            <p:cNvPr id="578859" name="Line 299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60" name="Line 300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8843" name="Group 301"/>
          <p:cNvGrpSpPr>
            <a:grpSpLocks/>
          </p:cNvGrpSpPr>
          <p:nvPr/>
        </p:nvGrpSpPr>
        <p:grpSpPr bwMode="auto">
          <a:xfrm>
            <a:off x="7596188" y="3573463"/>
            <a:ext cx="358775" cy="215900"/>
            <a:chOff x="431" y="1752"/>
            <a:chExt cx="226" cy="136"/>
          </a:xfrm>
        </p:grpSpPr>
        <p:sp>
          <p:nvSpPr>
            <p:cNvPr id="578862" name="Line 302"/>
            <p:cNvSpPr>
              <a:spLocks noChangeShapeType="1"/>
            </p:cNvSpPr>
            <p:nvPr/>
          </p:nvSpPr>
          <p:spPr bwMode="auto">
            <a:xfrm>
              <a:off x="431" y="184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8863" name="Line 303"/>
            <p:cNvSpPr>
              <a:spLocks noChangeShapeType="1"/>
            </p:cNvSpPr>
            <p:nvPr/>
          </p:nvSpPr>
          <p:spPr bwMode="auto">
            <a:xfrm>
              <a:off x="657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8864" name="Line 304"/>
          <p:cNvSpPr>
            <a:spLocks noChangeShapeType="1"/>
          </p:cNvSpPr>
          <p:nvPr/>
        </p:nvSpPr>
        <p:spPr bwMode="auto">
          <a:xfrm>
            <a:off x="7956550" y="37163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8865" name="Line 305"/>
          <p:cNvSpPr>
            <a:spLocks noChangeShapeType="1"/>
          </p:cNvSpPr>
          <p:nvPr/>
        </p:nvSpPr>
        <p:spPr bwMode="auto">
          <a:xfrm flipV="1">
            <a:off x="1116013" y="3262313"/>
            <a:ext cx="0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8866" name="Line 306"/>
          <p:cNvSpPr>
            <a:spLocks noChangeShapeType="1"/>
          </p:cNvSpPr>
          <p:nvPr/>
        </p:nvSpPr>
        <p:spPr bwMode="auto">
          <a:xfrm>
            <a:off x="1116013" y="326231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8867" name="Line 307"/>
          <p:cNvSpPr>
            <a:spLocks noChangeShapeType="1"/>
          </p:cNvSpPr>
          <p:nvPr/>
        </p:nvSpPr>
        <p:spPr bwMode="auto">
          <a:xfrm flipV="1">
            <a:off x="1116013" y="28289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8868" name="Line 308"/>
          <p:cNvSpPr>
            <a:spLocks noChangeShapeType="1"/>
          </p:cNvSpPr>
          <p:nvPr/>
        </p:nvSpPr>
        <p:spPr bwMode="auto">
          <a:xfrm>
            <a:off x="1116013" y="2854325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8869" name="Line 309"/>
          <p:cNvSpPr>
            <a:spLocks noChangeShapeType="1"/>
          </p:cNvSpPr>
          <p:nvPr/>
        </p:nvSpPr>
        <p:spPr bwMode="auto">
          <a:xfrm flipV="1">
            <a:off x="1116013" y="23971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8870" name="Line 310"/>
          <p:cNvSpPr>
            <a:spLocks noChangeShapeType="1"/>
          </p:cNvSpPr>
          <p:nvPr/>
        </p:nvSpPr>
        <p:spPr bwMode="auto">
          <a:xfrm>
            <a:off x="1116013" y="2422525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8871" name="Line 311"/>
          <p:cNvSpPr>
            <a:spLocks noChangeShapeType="1"/>
          </p:cNvSpPr>
          <p:nvPr/>
        </p:nvSpPr>
        <p:spPr bwMode="auto">
          <a:xfrm flipV="1">
            <a:off x="1116013" y="19891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8872" name="Line 312"/>
          <p:cNvSpPr>
            <a:spLocks noChangeShapeType="1"/>
          </p:cNvSpPr>
          <p:nvPr/>
        </p:nvSpPr>
        <p:spPr bwMode="auto">
          <a:xfrm>
            <a:off x="1116013" y="1989138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8873" name="Line 313"/>
          <p:cNvSpPr>
            <a:spLocks noChangeShapeType="1"/>
          </p:cNvSpPr>
          <p:nvPr/>
        </p:nvSpPr>
        <p:spPr bwMode="auto">
          <a:xfrm flipV="1">
            <a:off x="1116013" y="1557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8874" name="Oval 314"/>
          <p:cNvSpPr>
            <a:spLocks noChangeArrowheads="1"/>
          </p:cNvSpPr>
          <p:nvPr/>
        </p:nvSpPr>
        <p:spPr bwMode="auto">
          <a:xfrm>
            <a:off x="1258888" y="30448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75" name="Oval 315"/>
          <p:cNvSpPr>
            <a:spLocks noChangeArrowheads="1"/>
          </p:cNvSpPr>
          <p:nvPr/>
        </p:nvSpPr>
        <p:spPr bwMode="auto">
          <a:xfrm>
            <a:off x="1403350" y="26130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76" name="Oval 316"/>
          <p:cNvSpPr>
            <a:spLocks noChangeArrowheads="1"/>
          </p:cNvSpPr>
          <p:nvPr/>
        </p:nvSpPr>
        <p:spPr bwMode="auto">
          <a:xfrm>
            <a:off x="1546225" y="30448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77" name="Oval 317"/>
          <p:cNvSpPr>
            <a:spLocks noChangeArrowheads="1"/>
          </p:cNvSpPr>
          <p:nvPr/>
        </p:nvSpPr>
        <p:spPr bwMode="auto">
          <a:xfrm>
            <a:off x="1690688" y="292417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78" name="Oval 318"/>
          <p:cNvSpPr>
            <a:spLocks noChangeArrowheads="1"/>
          </p:cNvSpPr>
          <p:nvPr/>
        </p:nvSpPr>
        <p:spPr bwMode="auto">
          <a:xfrm>
            <a:off x="1906588" y="306863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79" name="Oval 319"/>
          <p:cNvSpPr>
            <a:spLocks noChangeArrowheads="1"/>
          </p:cNvSpPr>
          <p:nvPr/>
        </p:nvSpPr>
        <p:spPr bwMode="auto">
          <a:xfrm>
            <a:off x="2051050" y="24939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80" name="Oval 320"/>
          <p:cNvSpPr>
            <a:spLocks noChangeArrowheads="1"/>
          </p:cNvSpPr>
          <p:nvPr/>
        </p:nvSpPr>
        <p:spPr bwMode="auto">
          <a:xfrm>
            <a:off x="2195513" y="29257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81" name="Oval 321"/>
          <p:cNvSpPr>
            <a:spLocks noChangeArrowheads="1"/>
          </p:cNvSpPr>
          <p:nvPr/>
        </p:nvSpPr>
        <p:spPr bwMode="auto">
          <a:xfrm>
            <a:off x="2409825" y="31162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82" name="Oval 322"/>
          <p:cNvSpPr>
            <a:spLocks noChangeArrowheads="1"/>
          </p:cNvSpPr>
          <p:nvPr/>
        </p:nvSpPr>
        <p:spPr bwMode="auto">
          <a:xfrm>
            <a:off x="2627313" y="2901950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83" name="Oval 323"/>
          <p:cNvSpPr>
            <a:spLocks noChangeArrowheads="1"/>
          </p:cNvSpPr>
          <p:nvPr/>
        </p:nvSpPr>
        <p:spPr bwMode="auto">
          <a:xfrm>
            <a:off x="2770188" y="31162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84" name="Oval 324"/>
          <p:cNvSpPr>
            <a:spLocks noChangeArrowheads="1"/>
          </p:cNvSpPr>
          <p:nvPr/>
        </p:nvSpPr>
        <p:spPr bwMode="auto">
          <a:xfrm>
            <a:off x="2986088" y="2901950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85" name="Oval 325"/>
          <p:cNvSpPr>
            <a:spLocks noChangeArrowheads="1"/>
          </p:cNvSpPr>
          <p:nvPr/>
        </p:nvSpPr>
        <p:spPr bwMode="auto">
          <a:xfrm>
            <a:off x="3130550" y="31162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86" name="Oval 326"/>
          <p:cNvSpPr>
            <a:spLocks noChangeArrowheads="1"/>
          </p:cNvSpPr>
          <p:nvPr/>
        </p:nvSpPr>
        <p:spPr bwMode="auto">
          <a:xfrm>
            <a:off x="3346450" y="2901950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87" name="Oval 327"/>
          <p:cNvSpPr>
            <a:spLocks noChangeArrowheads="1"/>
          </p:cNvSpPr>
          <p:nvPr/>
        </p:nvSpPr>
        <p:spPr bwMode="auto">
          <a:xfrm>
            <a:off x="3490913" y="31162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88" name="Oval 328"/>
          <p:cNvSpPr>
            <a:spLocks noChangeArrowheads="1"/>
          </p:cNvSpPr>
          <p:nvPr/>
        </p:nvSpPr>
        <p:spPr bwMode="auto">
          <a:xfrm>
            <a:off x="3706813" y="31892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89" name="Oval 329"/>
          <p:cNvSpPr>
            <a:spLocks noChangeArrowheads="1"/>
          </p:cNvSpPr>
          <p:nvPr/>
        </p:nvSpPr>
        <p:spPr bwMode="auto">
          <a:xfrm>
            <a:off x="3851275" y="34051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90" name="Oval 330"/>
          <p:cNvSpPr>
            <a:spLocks noChangeArrowheads="1"/>
          </p:cNvSpPr>
          <p:nvPr/>
        </p:nvSpPr>
        <p:spPr bwMode="auto">
          <a:xfrm>
            <a:off x="4067175" y="31892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91" name="Oval 331"/>
          <p:cNvSpPr>
            <a:spLocks noChangeArrowheads="1"/>
          </p:cNvSpPr>
          <p:nvPr/>
        </p:nvSpPr>
        <p:spPr bwMode="auto">
          <a:xfrm>
            <a:off x="4210050" y="34051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92" name="Oval 332"/>
          <p:cNvSpPr>
            <a:spLocks noChangeArrowheads="1"/>
          </p:cNvSpPr>
          <p:nvPr/>
        </p:nvSpPr>
        <p:spPr bwMode="auto">
          <a:xfrm>
            <a:off x="4425950" y="31892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93" name="Oval 333"/>
          <p:cNvSpPr>
            <a:spLocks noChangeArrowheads="1"/>
          </p:cNvSpPr>
          <p:nvPr/>
        </p:nvSpPr>
        <p:spPr bwMode="auto">
          <a:xfrm>
            <a:off x="4570413" y="34051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94" name="Oval 334"/>
          <p:cNvSpPr>
            <a:spLocks noChangeArrowheads="1"/>
          </p:cNvSpPr>
          <p:nvPr/>
        </p:nvSpPr>
        <p:spPr bwMode="auto">
          <a:xfrm>
            <a:off x="4786313" y="31892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95" name="Oval 335"/>
          <p:cNvSpPr>
            <a:spLocks noChangeArrowheads="1"/>
          </p:cNvSpPr>
          <p:nvPr/>
        </p:nvSpPr>
        <p:spPr bwMode="auto">
          <a:xfrm>
            <a:off x="4932363" y="34051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96" name="Oval 336"/>
          <p:cNvSpPr>
            <a:spLocks noChangeArrowheads="1"/>
          </p:cNvSpPr>
          <p:nvPr/>
        </p:nvSpPr>
        <p:spPr bwMode="auto">
          <a:xfrm>
            <a:off x="5148263" y="31892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97" name="Oval 337"/>
          <p:cNvSpPr>
            <a:spLocks noChangeArrowheads="1"/>
          </p:cNvSpPr>
          <p:nvPr/>
        </p:nvSpPr>
        <p:spPr bwMode="auto">
          <a:xfrm>
            <a:off x="5291138" y="34051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98" name="Oval 338"/>
          <p:cNvSpPr>
            <a:spLocks noChangeArrowheads="1"/>
          </p:cNvSpPr>
          <p:nvPr/>
        </p:nvSpPr>
        <p:spPr bwMode="auto">
          <a:xfrm>
            <a:off x="5507038" y="19653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899" name="Oval 339"/>
          <p:cNvSpPr>
            <a:spLocks noChangeArrowheads="1"/>
          </p:cNvSpPr>
          <p:nvPr/>
        </p:nvSpPr>
        <p:spPr bwMode="auto">
          <a:xfrm>
            <a:off x="5651500" y="217963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00" name="Oval 340"/>
          <p:cNvSpPr>
            <a:spLocks noChangeArrowheads="1"/>
          </p:cNvSpPr>
          <p:nvPr/>
        </p:nvSpPr>
        <p:spPr bwMode="auto">
          <a:xfrm>
            <a:off x="5867400" y="19653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01" name="Oval 341"/>
          <p:cNvSpPr>
            <a:spLocks noChangeArrowheads="1"/>
          </p:cNvSpPr>
          <p:nvPr/>
        </p:nvSpPr>
        <p:spPr bwMode="auto">
          <a:xfrm>
            <a:off x="6011863" y="217963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02" name="Oval 342"/>
          <p:cNvSpPr>
            <a:spLocks noChangeArrowheads="1"/>
          </p:cNvSpPr>
          <p:nvPr/>
        </p:nvSpPr>
        <p:spPr bwMode="auto">
          <a:xfrm>
            <a:off x="6226175" y="19653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03" name="Oval 343"/>
          <p:cNvSpPr>
            <a:spLocks noChangeArrowheads="1"/>
          </p:cNvSpPr>
          <p:nvPr/>
        </p:nvSpPr>
        <p:spPr bwMode="auto">
          <a:xfrm>
            <a:off x="6372225" y="217963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04" name="Oval 344"/>
          <p:cNvSpPr>
            <a:spLocks noChangeArrowheads="1"/>
          </p:cNvSpPr>
          <p:nvPr/>
        </p:nvSpPr>
        <p:spPr bwMode="auto">
          <a:xfrm>
            <a:off x="6586538" y="19653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05" name="Oval 345"/>
          <p:cNvSpPr>
            <a:spLocks noChangeArrowheads="1"/>
          </p:cNvSpPr>
          <p:nvPr/>
        </p:nvSpPr>
        <p:spPr bwMode="auto">
          <a:xfrm>
            <a:off x="6732588" y="21812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06" name="Oval 346"/>
          <p:cNvSpPr>
            <a:spLocks noChangeArrowheads="1"/>
          </p:cNvSpPr>
          <p:nvPr/>
        </p:nvSpPr>
        <p:spPr bwMode="auto">
          <a:xfrm>
            <a:off x="6948488" y="19653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07" name="Oval 347"/>
          <p:cNvSpPr>
            <a:spLocks noChangeArrowheads="1"/>
          </p:cNvSpPr>
          <p:nvPr/>
        </p:nvSpPr>
        <p:spPr bwMode="auto">
          <a:xfrm>
            <a:off x="7091363" y="217963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08" name="Oval 348"/>
          <p:cNvSpPr>
            <a:spLocks noChangeArrowheads="1"/>
          </p:cNvSpPr>
          <p:nvPr/>
        </p:nvSpPr>
        <p:spPr bwMode="auto">
          <a:xfrm>
            <a:off x="7307263" y="19653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09" name="Oval 349"/>
          <p:cNvSpPr>
            <a:spLocks noChangeArrowheads="1"/>
          </p:cNvSpPr>
          <p:nvPr/>
        </p:nvSpPr>
        <p:spPr bwMode="auto">
          <a:xfrm>
            <a:off x="7451725" y="217963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910" name="Text Box 350"/>
          <p:cNvSpPr txBox="1">
            <a:spLocks noChangeArrowheads="1"/>
          </p:cNvSpPr>
          <p:nvPr/>
        </p:nvSpPr>
        <p:spPr bwMode="auto">
          <a:xfrm>
            <a:off x="7956550" y="36449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omic Sans MS" pitchFamily="66" charset="0"/>
              </a:rPr>
              <a:t>t</a:t>
            </a:r>
          </a:p>
        </p:txBody>
      </p:sp>
      <p:sp>
        <p:nvSpPr>
          <p:cNvPr id="578911" name="Text Box 351"/>
          <p:cNvSpPr txBox="1">
            <a:spLocks noChangeArrowheads="1"/>
          </p:cNvSpPr>
          <p:nvPr/>
        </p:nvSpPr>
        <p:spPr bwMode="auto">
          <a:xfrm>
            <a:off x="755650" y="1557338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omic Sans MS" pitchFamily="66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Basic definitions</a:t>
            </a:r>
            <a:endParaRPr lang="en-US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02588" cy="4411662"/>
          </a:xfrm>
        </p:spPr>
        <p:txBody>
          <a:bodyPr/>
          <a:lstStyle/>
          <a:p>
            <a:r>
              <a:rPr lang="fi-FI" sz="2200"/>
              <a:t>Sequence </a:t>
            </a:r>
            <a:r>
              <a:rPr lang="fi-FI" sz="2200">
                <a:solidFill>
                  <a:srgbClr val="0066FF"/>
                </a:solidFill>
              </a:rPr>
              <a:t>T = {t</a:t>
            </a:r>
            <a:r>
              <a:rPr lang="fi-FI" sz="2200" baseline="-25000">
                <a:solidFill>
                  <a:srgbClr val="0066FF"/>
                </a:solidFill>
              </a:rPr>
              <a:t>1</a:t>
            </a:r>
            <a:r>
              <a:rPr lang="fi-FI" sz="2200">
                <a:solidFill>
                  <a:srgbClr val="0066FF"/>
                </a:solidFill>
              </a:rPr>
              <a:t>,t</a:t>
            </a:r>
            <a:r>
              <a:rPr lang="fi-FI" sz="2200" baseline="-25000">
                <a:solidFill>
                  <a:srgbClr val="0066FF"/>
                </a:solidFill>
              </a:rPr>
              <a:t>2</a:t>
            </a:r>
            <a:r>
              <a:rPr lang="fi-FI" sz="2200">
                <a:solidFill>
                  <a:srgbClr val="0066FF"/>
                </a:solidFill>
              </a:rPr>
              <a:t>,…,t</a:t>
            </a:r>
            <a:r>
              <a:rPr lang="fi-FI" sz="2200" baseline="-25000">
                <a:solidFill>
                  <a:srgbClr val="0066FF"/>
                </a:solidFill>
              </a:rPr>
              <a:t>n</a:t>
            </a:r>
            <a:r>
              <a:rPr lang="fi-FI" sz="2200">
                <a:solidFill>
                  <a:srgbClr val="0066FF"/>
                </a:solidFill>
              </a:rPr>
              <a:t>}</a:t>
            </a:r>
            <a:r>
              <a:rPr lang="fi-FI" sz="2200"/>
              <a:t>: an ordered set of </a:t>
            </a:r>
            <a:r>
              <a:rPr lang="fi-FI" sz="2200">
                <a:solidFill>
                  <a:srgbClr val="0066FF"/>
                </a:solidFill>
              </a:rPr>
              <a:t>n d</a:t>
            </a:r>
            <a:r>
              <a:rPr lang="fi-FI" sz="2200"/>
              <a:t>-dimensional real points </a:t>
            </a:r>
            <a:r>
              <a:rPr lang="fi-FI" sz="2200">
                <a:solidFill>
                  <a:srgbClr val="0066FF"/>
                </a:solidFill>
              </a:rPr>
              <a:t>t</a:t>
            </a:r>
            <a:r>
              <a:rPr lang="fi-FI" sz="2200" baseline="-25000">
                <a:solidFill>
                  <a:srgbClr val="0066FF"/>
                </a:solidFill>
              </a:rPr>
              <a:t>i</a:t>
            </a:r>
            <a:r>
              <a:rPr lang="ru-RU" sz="1600">
                <a:solidFill>
                  <a:srgbClr val="0066FF"/>
                </a:solidFill>
              </a:rPr>
              <a:t>Є</a:t>
            </a:r>
            <a:r>
              <a:rPr lang="fi-FI" sz="2200">
                <a:solidFill>
                  <a:srgbClr val="0066FF"/>
                </a:solidFill>
              </a:rPr>
              <a:t>R</a:t>
            </a:r>
            <a:r>
              <a:rPr lang="fi-FI" sz="2200" baseline="30000">
                <a:solidFill>
                  <a:srgbClr val="0066FF"/>
                </a:solidFill>
              </a:rPr>
              <a:t>d</a:t>
            </a:r>
          </a:p>
          <a:p>
            <a:pPr>
              <a:buFont typeface="Wingdings" pitchFamily="2" charset="2"/>
              <a:buNone/>
            </a:pPr>
            <a:endParaRPr lang="fi-FI" sz="2200" baseline="30000"/>
          </a:p>
          <a:p>
            <a:r>
              <a:rPr lang="fi-FI" sz="2200"/>
              <a:t>A </a:t>
            </a:r>
            <a:r>
              <a:rPr lang="fi-FI" sz="2200">
                <a:solidFill>
                  <a:srgbClr val="0066FF"/>
                </a:solidFill>
              </a:rPr>
              <a:t>k</a:t>
            </a:r>
            <a:r>
              <a:rPr lang="fi-FI" sz="2200"/>
              <a:t>-segmentation </a:t>
            </a:r>
            <a:r>
              <a:rPr lang="fi-FI" sz="2200">
                <a:solidFill>
                  <a:srgbClr val="0066FF"/>
                </a:solidFill>
              </a:rPr>
              <a:t>S</a:t>
            </a:r>
            <a:r>
              <a:rPr lang="fi-FI" sz="2200"/>
              <a:t>: a partition of </a:t>
            </a:r>
            <a:r>
              <a:rPr lang="fi-FI" sz="2200">
                <a:solidFill>
                  <a:srgbClr val="0066FF"/>
                </a:solidFill>
              </a:rPr>
              <a:t>T</a:t>
            </a:r>
            <a:r>
              <a:rPr lang="fi-FI" sz="2200"/>
              <a:t> into </a:t>
            </a:r>
            <a:r>
              <a:rPr lang="fi-FI" sz="2200">
                <a:solidFill>
                  <a:srgbClr val="0066FF"/>
                </a:solidFill>
              </a:rPr>
              <a:t>k</a:t>
            </a:r>
            <a:r>
              <a:rPr lang="fi-FI" sz="2200"/>
              <a:t> contiguous segments </a:t>
            </a:r>
            <a:r>
              <a:rPr lang="fi-FI" sz="2200">
                <a:solidFill>
                  <a:srgbClr val="0066FF"/>
                </a:solidFill>
              </a:rPr>
              <a:t>{s</a:t>
            </a:r>
            <a:r>
              <a:rPr lang="fi-FI" sz="2200" baseline="-25000">
                <a:solidFill>
                  <a:srgbClr val="0066FF"/>
                </a:solidFill>
              </a:rPr>
              <a:t>1</a:t>
            </a:r>
            <a:r>
              <a:rPr lang="fi-FI" sz="2200">
                <a:solidFill>
                  <a:srgbClr val="0066FF"/>
                </a:solidFill>
              </a:rPr>
              <a:t>,s</a:t>
            </a:r>
            <a:r>
              <a:rPr lang="fi-FI" sz="2200" baseline="-25000">
                <a:solidFill>
                  <a:srgbClr val="0066FF"/>
                </a:solidFill>
              </a:rPr>
              <a:t>2</a:t>
            </a:r>
            <a:r>
              <a:rPr lang="fi-FI" sz="2200">
                <a:solidFill>
                  <a:srgbClr val="0066FF"/>
                </a:solidFill>
              </a:rPr>
              <a:t>,…,s</a:t>
            </a:r>
            <a:r>
              <a:rPr lang="fi-FI" sz="2200" baseline="-25000">
                <a:solidFill>
                  <a:srgbClr val="0066FF"/>
                </a:solidFill>
              </a:rPr>
              <a:t>k</a:t>
            </a:r>
            <a:r>
              <a:rPr lang="fi-FI" sz="2200">
                <a:solidFill>
                  <a:srgbClr val="0066FF"/>
                </a:solidFill>
              </a:rPr>
              <a:t>}</a:t>
            </a:r>
          </a:p>
          <a:p>
            <a:pPr>
              <a:buFont typeface="Wingdings" pitchFamily="2" charset="2"/>
              <a:buNone/>
            </a:pPr>
            <a:endParaRPr lang="fi-FI" sz="2200"/>
          </a:p>
          <a:p>
            <a:pPr lvl="1"/>
            <a:r>
              <a:rPr lang="fi-FI" sz="2000"/>
              <a:t>Each segment </a:t>
            </a:r>
            <a:r>
              <a:rPr lang="fi-FI" sz="2000">
                <a:solidFill>
                  <a:srgbClr val="0066FF"/>
                </a:solidFill>
              </a:rPr>
              <a:t>s</a:t>
            </a:r>
            <a:r>
              <a:rPr lang="ru-RU" sz="1600">
                <a:solidFill>
                  <a:srgbClr val="0066FF"/>
                </a:solidFill>
              </a:rPr>
              <a:t>Є</a:t>
            </a:r>
            <a:r>
              <a:rPr lang="fi-FI" sz="2000">
                <a:solidFill>
                  <a:srgbClr val="0066FF"/>
                </a:solidFill>
              </a:rPr>
              <a:t>S</a:t>
            </a:r>
            <a:r>
              <a:rPr lang="fi-FI" sz="2000"/>
              <a:t> is represented by a single value </a:t>
            </a:r>
            <a:r>
              <a:rPr lang="el-GR" sz="2000">
                <a:solidFill>
                  <a:srgbClr val="0066FF"/>
                </a:solidFill>
              </a:rPr>
              <a:t>μ</a:t>
            </a:r>
            <a:r>
              <a:rPr lang="en-US" sz="2000" baseline="-25000">
                <a:solidFill>
                  <a:srgbClr val="0066FF"/>
                </a:solidFill>
              </a:rPr>
              <a:t>s</a:t>
            </a:r>
            <a:r>
              <a:rPr lang="ru-RU" sz="1600">
                <a:solidFill>
                  <a:srgbClr val="0066FF"/>
                </a:solidFill>
              </a:rPr>
              <a:t>Є</a:t>
            </a:r>
            <a:r>
              <a:rPr lang="fi-FI" sz="2000">
                <a:solidFill>
                  <a:srgbClr val="0066FF"/>
                </a:solidFill>
              </a:rPr>
              <a:t>R</a:t>
            </a:r>
            <a:r>
              <a:rPr lang="fi-FI" sz="2000" baseline="30000">
                <a:solidFill>
                  <a:srgbClr val="0066FF"/>
                </a:solidFill>
              </a:rPr>
              <a:t>d</a:t>
            </a:r>
            <a:r>
              <a:rPr lang="fi-FI" sz="2000" baseline="30000"/>
              <a:t> </a:t>
            </a:r>
            <a:r>
              <a:rPr lang="fi-FI" sz="2000"/>
              <a:t>(the </a:t>
            </a:r>
            <a:r>
              <a:rPr lang="fi-FI" sz="2000">
                <a:solidFill>
                  <a:schemeClr val="tx2"/>
                </a:solidFill>
              </a:rPr>
              <a:t>representative</a:t>
            </a:r>
            <a:r>
              <a:rPr lang="fi-FI" sz="2000"/>
              <a:t> of the segment)</a:t>
            </a:r>
          </a:p>
          <a:p>
            <a:pPr lvl="1">
              <a:buFont typeface="Wingdings" pitchFamily="2" charset="2"/>
              <a:buNone/>
            </a:pPr>
            <a:endParaRPr lang="fi-FI" sz="2000"/>
          </a:p>
          <a:p>
            <a:r>
              <a:rPr lang="fi-FI" sz="2200"/>
              <a:t>Error </a:t>
            </a:r>
            <a:r>
              <a:rPr lang="fi-FI" sz="2200">
                <a:solidFill>
                  <a:srgbClr val="0066FF"/>
                </a:solidFill>
              </a:rPr>
              <a:t>E</a:t>
            </a:r>
            <a:r>
              <a:rPr lang="fi-FI" sz="2200" baseline="-25000">
                <a:solidFill>
                  <a:srgbClr val="0066FF"/>
                </a:solidFill>
              </a:rPr>
              <a:t>p</a:t>
            </a:r>
            <a:r>
              <a:rPr lang="fi-FI" sz="2200">
                <a:solidFill>
                  <a:srgbClr val="0066FF"/>
                </a:solidFill>
              </a:rPr>
              <a:t>(S)</a:t>
            </a:r>
            <a:r>
              <a:rPr lang="fi-FI" sz="2200"/>
              <a:t>: The error of replacing individual points with representatives</a:t>
            </a:r>
          </a:p>
          <a:p>
            <a:endParaRPr lang="fi-FI" sz="2200"/>
          </a:p>
        </p:txBody>
      </p:sp>
      <p:graphicFrame>
        <p:nvGraphicFramePr>
          <p:cNvPr id="43725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843213" y="5373688"/>
          <a:ext cx="3529012" cy="1027112"/>
        </p:xfrm>
        <a:graphic>
          <a:graphicData uri="http://schemas.openxmlformats.org/presentationml/2006/ole">
            <p:oleObj spid="_x0000_s289794" name="Equation" r:id="rId4" imgW="167616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k-segmentation problem</a:t>
            </a:r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55975"/>
            <a:ext cx="8229600" cy="3097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Common cases for the error function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0066FF"/>
                </a:solidFill>
              </a:rPr>
              <a:t>E</a:t>
            </a:r>
            <a:r>
              <a:rPr lang="en-US" sz="2400" baseline="-25000">
                <a:solidFill>
                  <a:srgbClr val="0066FF"/>
                </a:solidFill>
              </a:rPr>
              <a:t>p</a:t>
            </a:r>
            <a:r>
              <a:rPr lang="en-US" sz="2400"/>
              <a:t>: </a:t>
            </a:r>
            <a:r>
              <a:rPr lang="en-US" sz="2400">
                <a:solidFill>
                  <a:srgbClr val="0066FF"/>
                </a:solidFill>
              </a:rPr>
              <a:t>p = 1</a:t>
            </a:r>
            <a:r>
              <a:rPr lang="en-US" sz="2400"/>
              <a:t> and </a:t>
            </a:r>
            <a:r>
              <a:rPr lang="en-US" sz="2400">
                <a:solidFill>
                  <a:srgbClr val="0066FF"/>
                </a:solidFill>
              </a:rPr>
              <a:t>p = 2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 sz="2000"/>
              <a:t>When </a:t>
            </a:r>
            <a:r>
              <a:rPr lang="en-US" sz="2000">
                <a:solidFill>
                  <a:srgbClr val="0066FF"/>
                </a:solidFill>
              </a:rPr>
              <a:t>p = 1</a:t>
            </a:r>
            <a:r>
              <a:rPr lang="en-US" sz="2000"/>
              <a:t>, the best </a:t>
            </a:r>
            <a:r>
              <a:rPr lang="el-GR" sz="2000">
                <a:solidFill>
                  <a:srgbClr val="0066FF"/>
                </a:solidFill>
              </a:rPr>
              <a:t>μ</a:t>
            </a:r>
            <a:r>
              <a:rPr lang="en-US" sz="2000" baseline="-25000">
                <a:solidFill>
                  <a:srgbClr val="0066FF"/>
                </a:solidFill>
              </a:rPr>
              <a:t>s</a:t>
            </a:r>
            <a:r>
              <a:rPr lang="en-US" sz="2000"/>
              <a:t> corresponds the </a:t>
            </a:r>
            <a:r>
              <a:rPr lang="en-US" sz="2000">
                <a:solidFill>
                  <a:schemeClr val="tx2"/>
                </a:solidFill>
              </a:rPr>
              <a:t>median</a:t>
            </a:r>
            <a:r>
              <a:rPr lang="en-US" sz="2000"/>
              <a:t> of the points in segment </a:t>
            </a:r>
            <a:r>
              <a:rPr lang="en-US" sz="2000">
                <a:solidFill>
                  <a:srgbClr val="0066FF"/>
                </a:solidFill>
              </a:rPr>
              <a:t>s</a:t>
            </a:r>
            <a:r>
              <a:rPr lang="en-US" sz="2000"/>
              <a:t>.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When </a:t>
            </a:r>
            <a:r>
              <a:rPr lang="en-US" sz="2000">
                <a:solidFill>
                  <a:srgbClr val="0066FF"/>
                </a:solidFill>
              </a:rPr>
              <a:t>p = 2</a:t>
            </a:r>
            <a:r>
              <a:rPr lang="en-US" sz="2000"/>
              <a:t>, the best </a:t>
            </a:r>
            <a:r>
              <a:rPr lang="el-GR" sz="2000">
                <a:solidFill>
                  <a:srgbClr val="0066FF"/>
                </a:solidFill>
              </a:rPr>
              <a:t>μ</a:t>
            </a:r>
            <a:r>
              <a:rPr lang="en-US" sz="2000" baseline="-25000">
                <a:solidFill>
                  <a:srgbClr val="0066FF"/>
                </a:solidFill>
              </a:rPr>
              <a:t>s</a:t>
            </a:r>
            <a:r>
              <a:rPr lang="en-US" sz="2000"/>
              <a:t> corresponds to the </a:t>
            </a:r>
            <a:r>
              <a:rPr lang="en-US" sz="2000">
                <a:solidFill>
                  <a:schemeClr val="tx2"/>
                </a:solidFill>
              </a:rPr>
              <a:t>mean</a:t>
            </a:r>
            <a:r>
              <a:rPr lang="en-US" sz="2000"/>
              <a:t> of the points in segment </a:t>
            </a:r>
            <a:r>
              <a:rPr lang="en-US" sz="2000">
                <a:solidFill>
                  <a:srgbClr val="0066FF"/>
                </a:solidFill>
              </a:rPr>
              <a:t>s</a:t>
            </a:r>
            <a:r>
              <a:rPr lang="en-US" sz="2000"/>
              <a:t>.</a:t>
            </a:r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457200" y="1773238"/>
            <a:ext cx="8291513" cy="1181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fi-FI" sz="2400">
                <a:solidFill>
                  <a:schemeClr val="bg1"/>
                </a:solidFill>
              </a:rPr>
              <a:t>Given a sequence </a:t>
            </a:r>
            <a:r>
              <a:rPr lang="fi-FI" sz="2400">
                <a:solidFill>
                  <a:schemeClr val="accent2"/>
                </a:solidFill>
              </a:rPr>
              <a:t>T</a:t>
            </a:r>
            <a:r>
              <a:rPr lang="fi-FI" sz="2400">
                <a:solidFill>
                  <a:schemeClr val="bg1"/>
                </a:solidFill>
              </a:rPr>
              <a:t> of length </a:t>
            </a:r>
            <a:r>
              <a:rPr lang="fi-FI" sz="2400">
                <a:solidFill>
                  <a:schemeClr val="accent2"/>
                </a:solidFill>
              </a:rPr>
              <a:t>n</a:t>
            </a:r>
            <a:r>
              <a:rPr lang="fi-FI" sz="2400">
                <a:solidFill>
                  <a:schemeClr val="bg1"/>
                </a:solidFill>
              </a:rPr>
              <a:t> and a value </a:t>
            </a:r>
            <a:r>
              <a:rPr lang="fi-FI" sz="2400">
                <a:solidFill>
                  <a:schemeClr val="accent2"/>
                </a:solidFill>
              </a:rPr>
              <a:t>k</a:t>
            </a:r>
            <a:r>
              <a:rPr lang="fi-FI" sz="2400">
                <a:solidFill>
                  <a:schemeClr val="bg1"/>
                </a:solidFill>
              </a:rPr>
              <a:t>, find a </a:t>
            </a:r>
            <a:r>
              <a:rPr lang="fi-FI" sz="2400">
                <a:solidFill>
                  <a:schemeClr val="accent2"/>
                </a:solidFill>
              </a:rPr>
              <a:t>k</a:t>
            </a:r>
            <a:r>
              <a:rPr lang="fi-FI" sz="2400">
                <a:solidFill>
                  <a:schemeClr val="bg1"/>
                </a:solidFill>
              </a:rPr>
              <a:t>-segmentation </a:t>
            </a:r>
            <a:r>
              <a:rPr lang="en-US" sz="2400">
                <a:solidFill>
                  <a:schemeClr val="accent2"/>
                </a:solidFill>
              </a:rPr>
              <a:t>S = {s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, s</a:t>
            </a:r>
            <a:r>
              <a:rPr lang="en-US" sz="2400" baseline="-25000">
                <a:solidFill>
                  <a:schemeClr val="accent2"/>
                </a:solidFill>
              </a:rPr>
              <a:t>2</a:t>
            </a:r>
            <a:r>
              <a:rPr lang="en-US" sz="2400">
                <a:solidFill>
                  <a:schemeClr val="accent2"/>
                </a:solidFill>
              </a:rPr>
              <a:t>, …,s</a:t>
            </a:r>
            <a:r>
              <a:rPr lang="en-US" sz="2400" baseline="-25000">
                <a:solidFill>
                  <a:schemeClr val="accent2"/>
                </a:solidFill>
              </a:rPr>
              <a:t>k</a:t>
            </a:r>
            <a:r>
              <a:rPr lang="en-US" sz="2400">
                <a:solidFill>
                  <a:schemeClr val="accent2"/>
                </a:solidFill>
              </a:rPr>
              <a:t>}</a:t>
            </a:r>
            <a:r>
              <a:rPr lang="en-US" sz="2400"/>
              <a:t> </a:t>
            </a:r>
            <a:r>
              <a:rPr lang="en-US" sz="2400">
                <a:solidFill>
                  <a:schemeClr val="bg1"/>
                </a:solidFill>
              </a:rPr>
              <a:t>of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 </a:t>
            </a:r>
            <a:r>
              <a:rPr lang="en-US" sz="2400">
                <a:solidFill>
                  <a:schemeClr val="bg1"/>
                </a:solidFill>
              </a:rPr>
              <a:t>such that the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E</a:t>
            </a:r>
            <a:r>
              <a:rPr lang="en-US" sz="2400" baseline="-25000">
                <a:solidFill>
                  <a:schemeClr val="accent2"/>
                </a:solidFill>
              </a:rPr>
              <a:t>p</a:t>
            </a:r>
            <a:r>
              <a:rPr lang="en-US" sz="2400"/>
              <a:t> </a:t>
            </a:r>
            <a:r>
              <a:rPr lang="en-US" sz="2400">
                <a:solidFill>
                  <a:schemeClr val="bg1"/>
                </a:solidFill>
              </a:rPr>
              <a:t>error is minimized</a:t>
            </a:r>
            <a:r>
              <a:rPr lang="en-US" sz="280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1022</Words>
  <Application>Microsoft Office PowerPoint</Application>
  <PresentationFormat>On-screen Show (4:3)</PresentationFormat>
  <Paragraphs>273</Paragraphs>
  <Slides>28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Bitmap Image</vt:lpstr>
      <vt:lpstr>Microsoft Equation 3.0</vt:lpstr>
      <vt:lpstr>Time-series data analysis</vt:lpstr>
      <vt:lpstr>Why deal with sequential data?</vt:lpstr>
      <vt:lpstr>Time-series data</vt:lpstr>
      <vt:lpstr>Questions</vt:lpstr>
      <vt:lpstr>Sequence segmentation</vt:lpstr>
      <vt:lpstr>Dynamic-programming algorithm</vt:lpstr>
      <vt:lpstr>Example</vt:lpstr>
      <vt:lpstr>Basic definitions</vt:lpstr>
      <vt:lpstr>The k-segmentation problem</vt:lpstr>
      <vt:lpstr>Optimal solution for the k-segmentation problem</vt:lpstr>
      <vt:lpstr>Heuristics</vt:lpstr>
      <vt:lpstr>Approximation algorithm</vt:lpstr>
      <vt:lpstr>Divide ’n Segment (DnS) algorithm</vt:lpstr>
      <vt:lpstr>DnS algorithm - Details</vt:lpstr>
      <vt:lpstr>The DnS algorithm</vt:lpstr>
      <vt:lpstr>The DnS algorithm – Step 1</vt:lpstr>
      <vt:lpstr>The DnS algorithm – Step 2</vt:lpstr>
      <vt:lpstr>The DnS algorithm – Step 2</vt:lpstr>
      <vt:lpstr>The DnS algorithm – Step 3</vt:lpstr>
      <vt:lpstr>The DnS algorithm – Step 4</vt:lpstr>
      <vt:lpstr>Running time</vt:lpstr>
      <vt:lpstr>The segmentation error</vt:lpstr>
      <vt:lpstr>Proof for E1</vt:lpstr>
      <vt:lpstr>Proof</vt:lpstr>
      <vt:lpstr>Trading speed for accuracy</vt:lpstr>
      <vt:lpstr>Real datasets – DnS algorithm</vt:lpstr>
      <vt:lpstr>Real datasets – DnS algorithm</vt:lpstr>
      <vt:lpstr>Speed vs. accuracy in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Windows User</cp:lastModifiedBy>
  <cp:revision>123</cp:revision>
  <dcterms:created xsi:type="dcterms:W3CDTF">2009-08-26T01:31:52Z</dcterms:created>
  <dcterms:modified xsi:type="dcterms:W3CDTF">2009-12-01T20:50:48Z</dcterms:modified>
</cp:coreProperties>
</file>