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319" r:id="rId2"/>
    <p:sldId id="320" r:id="rId3"/>
    <p:sldId id="347" r:id="rId4"/>
    <p:sldId id="330" r:id="rId5"/>
    <p:sldId id="331" r:id="rId6"/>
    <p:sldId id="333" r:id="rId7"/>
    <p:sldId id="334" r:id="rId8"/>
    <p:sldId id="336" r:id="rId9"/>
    <p:sldId id="337" r:id="rId10"/>
    <p:sldId id="338" r:id="rId11"/>
    <p:sldId id="339" r:id="rId12"/>
    <p:sldId id="341" r:id="rId13"/>
    <p:sldId id="342" r:id="rId14"/>
    <p:sldId id="343" r:id="rId15"/>
    <p:sldId id="344" r:id="rId16"/>
    <p:sldId id="345" r:id="rId17"/>
    <p:sldId id="257" r:id="rId18"/>
    <p:sldId id="285" r:id="rId19"/>
    <p:sldId id="284" r:id="rId20"/>
    <p:sldId id="346" r:id="rId21"/>
    <p:sldId id="258" r:id="rId22"/>
    <p:sldId id="260" r:id="rId23"/>
    <p:sldId id="261" r:id="rId24"/>
    <p:sldId id="262" r:id="rId25"/>
    <p:sldId id="270" r:id="rId26"/>
    <p:sldId id="271" r:id="rId27"/>
    <p:sldId id="286" r:id="rId28"/>
    <p:sldId id="290" r:id="rId29"/>
    <p:sldId id="291" r:id="rId30"/>
    <p:sldId id="292" r:id="rId31"/>
    <p:sldId id="293" r:id="rId32"/>
    <p:sldId id="272" r:id="rId33"/>
    <p:sldId id="273" r:id="rId34"/>
    <p:sldId id="274" r:id="rId35"/>
    <p:sldId id="287" r:id="rId36"/>
    <p:sldId id="288" r:id="rId37"/>
    <p:sldId id="289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8" r:id="rId47"/>
    <p:sldId id="309" r:id="rId48"/>
    <p:sldId id="312" r:id="rId49"/>
    <p:sldId id="314" r:id="rId50"/>
    <p:sldId id="315" r:id="rId51"/>
    <p:sldId id="316" r:id="rId52"/>
    <p:sldId id="317" r:id="rId53"/>
    <p:sldId id="318" r:id="rId54"/>
    <p:sldId id="332" r:id="rId55"/>
    <p:sldId id="268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A7B30-F77F-4CF8-B9C0-004B5A3C9ED1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390DB-9D0D-4AAB-A166-94BE11A05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7F8AFF-B3A7-4007-8A80-69EDF8508350}" type="slidenum">
              <a:rPr lang="en-GB"/>
              <a:pPr/>
              <a:t>2</a:t>
            </a:fld>
            <a:endParaRPr lang="en-GB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4E36510-B46E-4056-B91D-4903EF704710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4910F2-AB50-48F5-BE68-C53C015503C6}" type="slidenum">
              <a:rPr lang="en-GB"/>
              <a:pPr/>
              <a:t>12</a:t>
            </a:fld>
            <a:endParaRPr lang="en-GB"/>
          </a:p>
        </p:txBody>
      </p:sp>
      <p:sp>
        <p:nvSpPr>
          <p:cNvPr id="11366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117F0E6-A4D5-4E0E-A701-99DC5BCF3D07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1190625" y="693738"/>
            <a:ext cx="4479925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6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2461D9-3DDC-4778-91FA-BAAAC9EC2FB1}" type="slidenum">
              <a:rPr lang="en-GB"/>
              <a:pPr/>
              <a:t>13</a:t>
            </a:fld>
            <a:endParaRPr lang="en-GB"/>
          </a:p>
        </p:txBody>
      </p:sp>
      <p:sp>
        <p:nvSpPr>
          <p:cNvPr id="12185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8588D8E-130C-44C1-875E-437816FD770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5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72A58A-C499-4B52-8FD5-794338645B41}" type="slidenum">
              <a:rPr lang="en-GB"/>
              <a:pPr/>
              <a:t>14</a:t>
            </a:fld>
            <a:endParaRPr lang="en-GB"/>
          </a:p>
        </p:txBody>
      </p:sp>
      <p:sp>
        <p:nvSpPr>
          <p:cNvPr id="12288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DD43627-BCE3-487B-AD6F-301C79C501E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46655-E030-4BC5-B55D-081A403D931C}" type="slidenum">
              <a:rPr lang="en-GB"/>
              <a:pPr/>
              <a:t>15</a:t>
            </a:fld>
            <a:endParaRPr lang="en-GB"/>
          </a:p>
        </p:txBody>
      </p:sp>
      <p:sp>
        <p:nvSpPr>
          <p:cNvPr id="12390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770B29F-6CD8-44EC-8C20-9B8EE564F4A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0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1023F5-C760-4F61-B431-EC34C377A9FC}" type="slidenum">
              <a:rPr lang="en-GB"/>
              <a:pPr/>
              <a:t>16</a:t>
            </a:fld>
            <a:endParaRPr lang="en-GB"/>
          </a:p>
        </p:txBody>
      </p:sp>
      <p:sp>
        <p:nvSpPr>
          <p:cNvPr id="1249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5D77D86-8C6D-443B-A93F-0D7C8A0D6B18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31E1D-B612-475D-8F36-036D53A8199A}" type="slidenum">
              <a:rPr lang="en-US"/>
              <a:pPr/>
              <a:t>18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C127C0-B1CD-4611-8D59-A594C820C34C}" type="slidenum">
              <a:rPr lang="en-US"/>
              <a:pPr/>
              <a:t>19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31E1D-B612-475D-8F36-036D53A8199A}" type="slidenum">
              <a:rPr lang="en-US"/>
              <a:pPr/>
              <a:t>25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99FC7-4F1E-43A4-9EB8-59345BED4D4B}" type="slidenum">
              <a:rPr lang="en-US"/>
              <a:pPr/>
              <a:t>26</a:t>
            </a:fld>
            <a:endParaRPr lang="en-US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31E1D-B612-475D-8F36-036D53A8199A}" type="slidenum">
              <a:rPr lang="en-US"/>
              <a:pPr/>
              <a:t>27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684773-BDED-47A6-8947-52B4408EE1B7}" type="slidenum">
              <a:rPr lang="en-GB"/>
              <a:pPr/>
              <a:t>4</a:t>
            </a:fld>
            <a:endParaRPr lang="en-GB"/>
          </a:p>
        </p:txBody>
      </p:sp>
      <p:sp>
        <p:nvSpPr>
          <p:cNvPr id="10035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F8AEAF8-0BE0-438C-8EBD-67012647426D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47716-6005-4694-A8EE-C9989DD00795}" type="slidenum">
              <a:rPr lang="en-US"/>
              <a:pPr/>
              <a:t>28</a:t>
            </a:fld>
            <a:endParaRPr 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90D24-E38A-479E-90CA-DD3704A3BCDA}" type="slidenum">
              <a:rPr lang="en-US"/>
              <a:pPr/>
              <a:t>29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AC35F-B2F2-46AA-84A3-0D6B54D0CD66}" type="slidenum">
              <a:rPr lang="en-US"/>
              <a:pPr/>
              <a:t>30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40ECD-92F7-452F-BA63-0DB605EEEBBD}" type="slidenum">
              <a:rPr lang="en-US"/>
              <a:pPr/>
              <a:t>31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65C27-AAFB-4633-8CAA-A003906B2628}" type="slidenum">
              <a:rPr lang="en-US"/>
              <a:pPr/>
              <a:t>32</a:t>
            </a:fld>
            <a:endParaRPr lang="en-US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F670F-32D8-43B0-A2CE-7C31F180AFB1}" type="slidenum">
              <a:rPr lang="en-US"/>
              <a:pPr/>
              <a:t>33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BD691-2423-451B-8D71-758AA0E5B659}" type="slidenum">
              <a:rPr lang="en-US"/>
              <a:pPr/>
              <a:t>34</a:t>
            </a:fld>
            <a:endParaRPr lang="en-US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8D69C8-7912-454A-BB4F-153BE2136D16}" type="slidenum">
              <a:rPr lang="en-GB"/>
              <a:pPr/>
              <a:t>5</a:t>
            </a:fld>
            <a:endParaRPr lang="en-GB"/>
          </a:p>
        </p:txBody>
      </p:sp>
      <p:sp>
        <p:nvSpPr>
          <p:cNvPr id="10547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0D8A81-E593-4993-A23C-55855DF066B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295D7F-DC97-4C6D-9BC3-A032A6E3253C}" type="slidenum">
              <a:rPr lang="en-GB"/>
              <a:pPr/>
              <a:t>6</a:t>
            </a:fld>
            <a:endParaRPr lang="en-GB"/>
          </a:p>
        </p:txBody>
      </p:sp>
      <p:sp>
        <p:nvSpPr>
          <p:cNvPr id="10649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9A4A7F-2CA2-4E27-90ED-97C322A121D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7657F3-D414-4793-B4BB-C29DFD80FB64}" type="slidenum">
              <a:rPr lang="en-GB"/>
              <a:pPr/>
              <a:t>7</a:t>
            </a:fld>
            <a:endParaRPr lang="en-GB"/>
          </a:p>
        </p:txBody>
      </p:sp>
      <p:sp>
        <p:nvSpPr>
          <p:cNvPr id="10752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0F7992C-555B-4A1F-AA79-AF721FEFB8A5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9EB1A2-CFD0-4708-BC34-E840A86AC744}" type="slidenum">
              <a:rPr lang="en-GB"/>
              <a:pPr/>
              <a:t>8</a:t>
            </a:fld>
            <a:endParaRPr lang="en-GB"/>
          </a:p>
        </p:txBody>
      </p:sp>
      <p:sp>
        <p:nvSpPr>
          <p:cNvPr id="10956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D57204F-62AB-4310-BA01-581B7F473A98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2B9344-9751-4396-B64E-CDDBD2605B2C}" type="slidenum">
              <a:rPr lang="en-GB"/>
              <a:pPr/>
              <a:t>9</a:t>
            </a:fld>
            <a:endParaRPr lang="en-GB"/>
          </a:p>
        </p:txBody>
      </p:sp>
      <p:sp>
        <p:nvSpPr>
          <p:cNvPr id="11059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128C0A-D26A-499D-BAE5-57AC7776609A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190625" y="693738"/>
            <a:ext cx="4479925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631801-CF75-452A-B17B-2605BA7CA96B}" type="slidenum">
              <a:rPr lang="en-GB"/>
              <a:pPr/>
              <a:t>10</a:t>
            </a:fld>
            <a:endParaRPr lang="en-GB"/>
          </a:p>
        </p:txBody>
      </p:sp>
      <p:sp>
        <p:nvSpPr>
          <p:cNvPr id="1116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8AE970A-1A38-4D18-AADA-BD020F21A8BC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1190625" y="693738"/>
            <a:ext cx="4479925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1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B676B-09F6-49CB-9CC1-40684180C9CB}" type="slidenum">
              <a:rPr lang="en-US"/>
              <a:pPr/>
              <a:t>11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8" y="4343703"/>
            <a:ext cx="5031878" cy="4112381"/>
          </a:xfrm>
        </p:spPr>
        <p:txBody>
          <a:bodyPr/>
          <a:lstStyle/>
          <a:p>
            <a:pPr defTabSz="911482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6B41-4B73-4121-9E53-3F9121E3CE1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372E-5C0D-48D5-B776-FBF9C6A25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6B41-4B73-4121-9E53-3F9121E3CE1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372E-5C0D-48D5-B776-FBF9C6A25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6B41-4B73-4121-9E53-3F9121E3CE1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372E-5C0D-48D5-B776-FBF9C6A25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6B41-4B73-4121-9E53-3F9121E3CE1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372E-5C0D-48D5-B776-FBF9C6A25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6B41-4B73-4121-9E53-3F9121E3CE1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372E-5C0D-48D5-B776-FBF9C6A25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6B41-4B73-4121-9E53-3F9121E3CE1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372E-5C0D-48D5-B776-FBF9C6A25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6B41-4B73-4121-9E53-3F9121E3CE1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372E-5C0D-48D5-B776-FBF9C6A25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6B41-4B73-4121-9E53-3F9121E3CE1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372E-5C0D-48D5-B776-FBF9C6A25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6B41-4B73-4121-9E53-3F9121E3CE1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372E-5C0D-48D5-B776-FBF9C6A25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6B41-4B73-4121-9E53-3F9121E3CE1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372E-5C0D-48D5-B776-FBF9C6A25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6B41-4B73-4121-9E53-3F9121E3CE1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372E-5C0D-48D5-B776-FBF9C6A25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D6B41-4B73-4121-9E53-3F9121E3CE1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6372E-5C0D-48D5-B776-FBF9C6A25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Microsoft_Office_Excel_97-2003_Worksheet4.xls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oleObject" Target="../embeddings/Microsoft_Office_Excel_97-2003_Worksheet2.xls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Microsoft_Office_Excel_97-2003_Worksheet5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Recap: Mining association rules from large datasets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57200" y="31750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Brute-force algorithm for association-rule mining 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49250" y="1527175"/>
            <a:ext cx="84582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List all possible association rules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Compute the support and confidence for each rule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Prune rules that fail the </a:t>
            </a:r>
            <a:r>
              <a:rPr lang="en-GB" sz="32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32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minconf</a:t>
            </a: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thresholds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>
              <a:solidFill>
                <a:srgbClr val="000000"/>
              </a:solidFill>
              <a:latin typeface="Symbol" pitchFamily="16" charset="2"/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</a:t>
            </a: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>
                <a:solidFill>
                  <a:srgbClr val="FF0000"/>
                </a:solidFill>
                <a:ea typeface="DejaVu LGC Sans" charset="0"/>
                <a:cs typeface="DejaVu LGC Sans" charset="0"/>
              </a:rPr>
              <a:t>Computationally prohibitive</a:t>
            </a: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How many association rules are there?</a:t>
            </a:r>
            <a:endParaRPr lang="en-US" sz="4000" dirty="0"/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295400"/>
            <a:ext cx="8318500" cy="1371600"/>
          </a:xfrm>
        </p:spPr>
        <p:txBody>
          <a:bodyPr>
            <a:normAutofit lnSpcReduction="10000"/>
          </a:bodyPr>
          <a:lstStyle/>
          <a:p>
            <a:pPr marL="292100" indent="-292100">
              <a:lnSpc>
                <a:spcPct val="90000"/>
              </a:lnSpc>
            </a:pPr>
            <a:r>
              <a:rPr lang="en-US" dirty="0"/>
              <a:t>Given </a:t>
            </a:r>
            <a:r>
              <a:rPr lang="en-US" b="1" dirty="0">
                <a:solidFill>
                  <a:schemeClr val="accent1"/>
                </a:solidFill>
              </a:rPr>
              <a:t>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unique </a:t>
            </a:r>
            <a:r>
              <a:rPr lang="en-US" dirty="0" smtClean="0"/>
              <a:t>items in </a:t>
            </a:r>
            <a:r>
              <a:rPr lang="en-US" b="1" i="1" dirty="0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:</a:t>
            </a:r>
            <a:endParaRPr lang="en-US" dirty="0"/>
          </a:p>
          <a:p>
            <a:pPr marL="800100" lvl="1" indent="-342900">
              <a:lnSpc>
                <a:spcPct val="90000"/>
              </a:lnSpc>
            </a:pPr>
            <a:r>
              <a:rPr lang="en-US" dirty="0"/>
              <a:t>Total number of </a:t>
            </a:r>
            <a:r>
              <a:rPr lang="en-US" dirty="0" err="1"/>
              <a:t>itemsets</a:t>
            </a:r>
            <a:r>
              <a:rPr lang="en-US" dirty="0"/>
              <a:t> = </a:t>
            </a:r>
            <a:r>
              <a:rPr lang="en-US" b="1" dirty="0">
                <a:solidFill>
                  <a:schemeClr val="accent1"/>
                </a:solidFill>
              </a:rPr>
              <a:t>2</a:t>
            </a:r>
            <a:r>
              <a:rPr lang="en-US" b="1" baseline="30000" dirty="0">
                <a:solidFill>
                  <a:schemeClr val="accent1"/>
                </a:solidFill>
              </a:rPr>
              <a:t>d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dirty="0"/>
              <a:t>Total number of possible association rules: </a:t>
            </a: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5257800" y="2854325"/>
          <a:ext cx="3662363" cy="1641475"/>
        </p:xfrm>
        <a:graphic>
          <a:graphicData uri="http://schemas.openxmlformats.org/presentationml/2006/ole">
            <p:oleObj spid="_x0000_s90114" name="Equation" r:id="rId4" imgW="2831760" imgH="1269720" progId="Equation.3">
              <p:embed/>
            </p:oleObj>
          </a:graphicData>
        </a:graphic>
      </p:graphicFrame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5410200" y="4648200"/>
            <a:ext cx="320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Arial" charset="0"/>
              </a:rPr>
              <a:t>If d=</a:t>
            </a:r>
            <a:r>
              <a:rPr lang="en-US" b="1" dirty="0">
                <a:latin typeface="Arial" charset="0"/>
                <a:sym typeface="Symbol" pitchFamily="16" charset="2"/>
              </a:rPr>
              <a:t>6,  R = 602 rules</a:t>
            </a:r>
          </a:p>
        </p:txBody>
      </p:sp>
      <p:pic>
        <p:nvPicPr>
          <p:cNvPr id="428038" name="Picture 6"/>
          <p:cNvPicPr>
            <a:picLocks noChangeAspect="1" noChangeArrowheads="1"/>
          </p:cNvPicPr>
          <p:nvPr/>
        </p:nvPicPr>
        <p:blipFill>
          <a:blip r:embed="rId5"/>
          <a:srcRect l="5714" t="1904" r="7143" b="952"/>
          <a:stretch>
            <a:fillRect/>
          </a:stretch>
        </p:blipFill>
        <p:spPr bwMode="auto">
          <a:xfrm>
            <a:off x="152400" y="2667000"/>
            <a:ext cx="4876800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Mining Association Rules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2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31813" indent="-531813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Two-step approach: </a:t>
            </a:r>
          </a:p>
          <a:p>
            <a:pPr marL="914400" lvl="1" indent="-457200">
              <a:lnSpc>
                <a:spcPct val="90000"/>
              </a:lnSpc>
              <a:spcBef>
                <a:spcPts val="650"/>
              </a:spcBef>
              <a:buClr>
                <a:srgbClr val="FF0000"/>
              </a:buClr>
              <a:buFont typeface="Arial" charset="0"/>
              <a:buChar char="–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6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600" dirty="0" err="1">
                <a:solidFill>
                  <a:srgbClr val="FF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6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Generation</a:t>
            </a:r>
          </a:p>
          <a:p>
            <a:pPr marL="1293813" lvl="2" indent="-379413">
              <a:lnSpc>
                <a:spcPct val="90000"/>
              </a:lnSpc>
              <a:spcBef>
                <a:spcPts val="550"/>
              </a:spcBef>
              <a:buFont typeface="Arial" charset="0"/>
              <a:buChar char="–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 all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whose support </a:t>
            </a:r>
            <a:r>
              <a:rPr lang="en-GB" sz="2200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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1293813" lvl="2" indent="-379413">
              <a:lnSpc>
                <a:spcPct val="90000"/>
              </a:lnSpc>
              <a:spcBef>
                <a:spcPts val="550"/>
              </a:spcBef>
              <a:buFont typeface="Arial" charset="0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650"/>
              </a:spcBef>
              <a:buClr>
                <a:srgbClr val="FF0000"/>
              </a:buClr>
              <a:buFont typeface="Arial" charset="0"/>
              <a:buChar char="–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6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Rule Generation</a:t>
            </a:r>
          </a:p>
          <a:p>
            <a:pPr marL="1293813" lvl="2" indent="-379413">
              <a:lnSpc>
                <a:spcPct val="90000"/>
              </a:lnSpc>
              <a:spcBef>
                <a:spcPts val="550"/>
              </a:spcBef>
              <a:buFont typeface="Arial" charset="0"/>
              <a:buChar char="–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 high confidence rules from each frequent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where each rule is a binary </a:t>
            </a:r>
            <a:r>
              <a:rPr lang="en-GB" sz="2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partition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a frequent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531813" indent="-531813">
              <a:lnSpc>
                <a:spcPct val="90000"/>
              </a:lnSpc>
              <a:spcBef>
                <a:spcPts val="750"/>
              </a:spcBef>
              <a:buFont typeface="Arial" charset="0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531813" indent="-531813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531813" indent="-531813">
              <a:lnSpc>
                <a:spcPct val="90000"/>
              </a:lnSpc>
              <a:spcBef>
                <a:spcPts val="75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88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Rule </a:t>
            </a:r>
            <a:r>
              <a:rPr lang="en-GB" sz="4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Generation – Naive algorithm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8686800" cy="584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frequent </a:t>
            </a:r>
            <a:r>
              <a:rPr lang="en-GB" sz="3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all non-empty subsets </a:t>
            </a:r>
            <a:r>
              <a:rPr lang="en-GB" sz="32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3200" b="1" dirty="0" smtClean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</a:t>
            </a:r>
            <a:r>
              <a:rPr lang="en-GB" sz="32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X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such that </a:t>
            </a:r>
            <a:r>
              <a:rPr lang="en-GB" sz="32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3200" b="1" dirty="0" smtClean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32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X 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– </a:t>
            </a:r>
            <a:r>
              <a:rPr lang="en-GB" sz="32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y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satisfies the minimum confidence 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requirement</a:t>
            </a:r>
          </a:p>
          <a:p>
            <a:pPr marL="290513" indent="-2905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28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{A,B,C,D}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a frequent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candidate rules: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D, 	ABD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C, 	ACD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B, 	BCD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A, </a:t>
            </a:r>
            <a:b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</a:b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BCD,	B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ACD,	C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ABD, 	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b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</a:b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CD,	AC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BD, 	AD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BC, 	BC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AD, </a:t>
            </a:r>
            <a:b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</a:b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AC, 	CD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AB,	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/>
            </a:r>
            <a:b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32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|X| 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= k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there are 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3200" b="1" baseline="30000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– 2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candidate association rules (ignoring </a:t>
            </a:r>
            <a:r>
              <a:rPr lang="en-GB" sz="32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X </a:t>
            </a:r>
            <a:r>
              <a:rPr lang="en-GB" sz="3200" b="1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3200" b="1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Efficient rule </a:t>
            </a:r>
            <a:r>
              <a:rPr lang="en-GB" sz="4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</a:t>
            </a:r>
            <a:r>
              <a:rPr lang="en-GB" sz="4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eneration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38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7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How to efficiently generate rules from frequent </a:t>
            </a:r>
            <a:r>
              <a:rPr lang="en-GB" sz="3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?</a:t>
            </a:r>
          </a:p>
          <a:p>
            <a:pPr marL="798513" lvl="1" indent="-341313">
              <a:lnSpc>
                <a:spcPct val="70000"/>
              </a:lnSpc>
              <a:spcBef>
                <a:spcPts val="6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 general, confidence does not have an anti-monotone property</a:t>
            </a:r>
          </a:p>
          <a:p>
            <a:pPr lvl="2">
              <a:lnSpc>
                <a:spcPct val="70000"/>
              </a:lnSpc>
              <a:spcBef>
                <a:spcPts val="600"/>
              </a:spcBef>
              <a:buFont typeface="Wingdings" charset="2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c(ABC </a:t>
            </a:r>
            <a:r>
              <a:rPr lang="en-GB" sz="2400" b="1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D)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can be larger or smaller than </a:t>
            </a:r>
            <a:r>
              <a:rPr lang="en-GB" sz="24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c(AB </a:t>
            </a:r>
            <a:r>
              <a:rPr lang="en-GB" sz="2400" b="1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D)‏</a:t>
            </a:r>
          </a:p>
          <a:p>
            <a:pPr marL="2057400" lvl="4" indent="-228600">
              <a:lnSpc>
                <a:spcPct val="70000"/>
              </a:lnSpc>
              <a:spcBef>
                <a:spcPts val="60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70000"/>
              </a:lnSpc>
              <a:spcBef>
                <a:spcPts val="6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But confidence of rules generated from the same </a:t>
            </a:r>
            <a:r>
              <a:rPr lang="en-GB" sz="24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has an anti-monotone property</a:t>
            </a:r>
          </a:p>
          <a:p>
            <a:pPr marL="798513" lvl="1" indent="-341313">
              <a:lnSpc>
                <a:spcPct val="7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Example: </a:t>
            </a:r>
            <a:r>
              <a:rPr lang="en-GB" sz="2400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X </a:t>
            </a:r>
            <a:r>
              <a:rPr lang="en-GB" sz="2400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= {A,B,C,D}: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/>
            </a:r>
            <a:b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b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</a:t>
            </a:r>
            <a:r>
              <a:rPr lang="en-GB" sz="2600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c(ABC </a:t>
            </a:r>
            <a:r>
              <a:rPr lang="en-GB" sz="2600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600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D) </a:t>
            </a:r>
            <a:r>
              <a:rPr lang="en-GB" sz="2600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</a:t>
            </a:r>
            <a:r>
              <a:rPr lang="en-GB" sz="2600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c(AB </a:t>
            </a:r>
            <a:r>
              <a:rPr lang="en-GB" sz="2600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600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CD) </a:t>
            </a:r>
            <a:r>
              <a:rPr lang="en-GB" sz="2600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</a:t>
            </a:r>
            <a:r>
              <a:rPr lang="en-GB" sz="2600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c(A </a:t>
            </a:r>
            <a:r>
              <a:rPr lang="en-GB" sz="2600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600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BCD)</a:t>
            </a:r>
            <a:r>
              <a:rPr lang="en-GB" sz="2600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‏</a:t>
            </a:r>
          </a:p>
          <a:p>
            <a:pPr marL="798513" lvl="1" indent="-341313">
              <a:lnSpc>
                <a:spcPct val="7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6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Why?</a:t>
            </a:r>
          </a:p>
          <a:p>
            <a:pPr marL="798513" lvl="1" indent="-341313">
              <a:lnSpc>
                <a:spcPct val="7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600" dirty="0" smtClean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70000"/>
              </a:lnSpc>
              <a:spcBef>
                <a:spcPts val="650"/>
              </a:spcBef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6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Confidence is anti-monotone </a:t>
            </a:r>
            <a:r>
              <a:rPr lang="en-GB" sz="2600" b="1" dirty="0" err="1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w.r.t</a:t>
            </a:r>
            <a:r>
              <a:rPr lang="en-GB" sz="26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. number of items on the RHS of the rule</a:t>
            </a:r>
            <a:endParaRPr lang="en-GB" sz="2600" b="1" dirty="0">
              <a:solidFill>
                <a:srgbClr val="FF0000"/>
              </a:solidFill>
              <a:ea typeface="DejaVu LGC Sans" charset="0"/>
              <a:cs typeface="DejaVu LGC Sans" charset="0"/>
            </a:endParaRPr>
          </a:p>
          <a:p>
            <a:pPr lvl="2">
              <a:lnSpc>
                <a:spcPct val="70000"/>
              </a:lnSpc>
              <a:spcBef>
                <a:spcPts val="550"/>
              </a:spcBef>
              <a:buFont typeface="Wingdings" charset="2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304800" y="-22225"/>
            <a:ext cx="86868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Rule Generation for Apriori Algorithm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914400" y="1419225"/>
          <a:ext cx="7620000" cy="4295775"/>
        </p:xfrm>
        <a:graphic>
          <a:graphicData uri="http://schemas.openxmlformats.org/presentationml/2006/ole">
            <p:oleObj spid="_x0000_s92162" r:id="rId4" imgW="8671306" imgH="4782859" progId="">
              <p:embed/>
            </p:oleObj>
          </a:graphicData>
        </a:graphic>
      </p:graphicFrame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66700" y="1066800"/>
            <a:ext cx="24066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CC3300"/>
                </a:solidFill>
                <a:ea typeface="DejaVu LGC Sans" charset="0"/>
                <a:cs typeface="DejaVu LGC Sans" charset="0"/>
              </a:rPr>
              <a:t>Lattice of rules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419225"/>
            <a:ext cx="8151813" cy="4784725"/>
            <a:chOff x="240" y="894"/>
            <a:chExt cx="5135" cy="3014"/>
          </a:xfrm>
        </p:grpSpPr>
        <p:graphicFrame>
          <p:nvGraphicFramePr>
            <p:cNvPr id="55301" name="Object 5"/>
            <p:cNvGraphicFramePr>
              <a:graphicFrameLocks noChangeAspect="1"/>
            </p:cNvGraphicFramePr>
            <p:nvPr/>
          </p:nvGraphicFramePr>
          <p:xfrm>
            <a:off x="576" y="894"/>
            <a:ext cx="4800" cy="2706"/>
          </p:xfrm>
          <a:graphic>
            <a:graphicData uri="http://schemas.openxmlformats.org/presentationml/2006/ole">
              <p:oleObj spid="_x0000_s92163" r:id="rId5" imgW="8671306" imgH="4782859" progId="">
                <p:embed/>
              </p:oleObj>
            </a:graphicData>
          </a:graphic>
        </p:graphicFrame>
        <p:sp>
          <p:nvSpPr>
            <p:cNvPr id="55302" name="AutoShape 6"/>
            <p:cNvSpPr>
              <a:spLocks noChangeArrowheads="1"/>
            </p:cNvSpPr>
            <p:nvPr/>
          </p:nvSpPr>
          <p:spPr bwMode="auto">
            <a:xfrm>
              <a:off x="464" y="1064"/>
              <a:ext cx="3712" cy="2808"/>
            </a:xfrm>
            <a:custGeom>
              <a:avLst/>
              <a:gdLst>
                <a:gd name="T0" fmla="*/ 256 w 3712"/>
                <a:gd name="T1" fmla="*/ 376 h 2808"/>
                <a:gd name="T2" fmla="*/ 736 w 3712"/>
                <a:gd name="T3" fmla="*/ 88 h 2808"/>
                <a:gd name="T4" fmla="*/ 2176 w 3712"/>
                <a:gd name="T5" fmla="*/ 904 h 2808"/>
                <a:gd name="T6" fmla="*/ 2656 w 3712"/>
                <a:gd name="T7" fmla="*/ 1768 h 2808"/>
                <a:gd name="T8" fmla="*/ 3520 w 3712"/>
                <a:gd name="T9" fmla="*/ 2296 h 2808"/>
                <a:gd name="T10" fmla="*/ 3376 w 3712"/>
                <a:gd name="T11" fmla="*/ 2584 h 2808"/>
                <a:gd name="T12" fmla="*/ 1504 w 3712"/>
                <a:gd name="T13" fmla="*/ 2776 h 2808"/>
                <a:gd name="T14" fmla="*/ 352 w 3712"/>
                <a:gd name="T15" fmla="*/ 2392 h 2808"/>
                <a:gd name="T16" fmla="*/ 16 w 3712"/>
                <a:gd name="T17" fmla="*/ 1288 h 2808"/>
                <a:gd name="T18" fmla="*/ 256 w 3712"/>
                <a:gd name="T19" fmla="*/ 376 h 2808"/>
                <a:gd name="T20" fmla="*/ 0 w 3712"/>
                <a:gd name="T21" fmla="*/ 0 h 2808"/>
                <a:gd name="T22" fmla="*/ 3712 w 3712"/>
                <a:gd name="T23" fmla="*/ 2808 h 2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3712" h="2808">
                  <a:moveTo>
                    <a:pt x="256" y="376"/>
                  </a:moveTo>
                  <a:cubicBezTo>
                    <a:pt x="376" y="176"/>
                    <a:pt x="416" y="0"/>
                    <a:pt x="736" y="88"/>
                  </a:cubicBezTo>
                  <a:cubicBezTo>
                    <a:pt x="1056" y="176"/>
                    <a:pt x="1856" y="624"/>
                    <a:pt x="2176" y="904"/>
                  </a:cubicBezTo>
                  <a:cubicBezTo>
                    <a:pt x="2496" y="1184"/>
                    <a:pt x="2432" y="1536"/>
                    <a:pt x="2656" y="1768"/>
                  </a:cubicBezTo>
                  <a:cubicBezTo>
                    <a:pt x="2880" y="2000"/>
                    <a:pt x="3400" y="2160"/>
                    <a:pt x="3520" y="2296"/>
                  </a:cubicBezTo>
                  <a:cubicBezTo>
                    <a:pt x="3640" y="2432"/>
                    <a:pt x="3712" y="2504"/>
                    <a:pt x="3376" y="2584"/>
                  </a:cubicBezTo>
                  <a:cubicBezTo>
                    <a:pt x="3040" y="2664"/>
                    <a:pt x="2008" y="2808"/>
                    <a:pt x="1504" y="2776"/>
                  </a:cubicBezTo>
                  <a:cubicBezTo>
                    <a:pt x="1000" y="2744"/>
                    <a:pt x="600" y="2640"/>
                    <a:pt x="352" y="2392"/>
                  </a:cubicBezTo>
                  <a:cubicBezTo>
                    <a:pt x="104" y="2144"/>
                    <a:pt x="32" y="1624"/>
                    <a:pt x="16" y="1288"/>
                  </a:cubicBezTo>
                  <a:cubicBezTo>
                    <a:pt x="0" y="952"/>
                    <a:pt x="136" y="576"/>
                    <a:pt x="256" y="376"/>
                  </a:cubicBezTo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3" name="Text Box 7"/>
            <p:cNvSpPr txBox="1">
              <a:spLocks noChangeArrowheads="1"/>
            </p:cNvSpPr>
            <p:nvPr/>
          </p:nvSpPr>
          <p:spPr bwMode="auto">
            <a:xfrm>
              <a:off x="240" y="3504"/>
              <a:ext cx="720" cy="4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Arial" charset="0"/>
                  <a:ea typeface="DejaVu LGC Sans" charset="0"/>
                  <a:cs typeface="DejaVu LGC Sans" charset="0"/>
                </a:rPr>
                <a:t>Pruned Rules</a:t>
              </a:r>
            </a:p>
          </p:txBody>
        </p:sp>
      </p:grp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1066800" y="2286000"/>
            <a:ext cx="914400" cy="1524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04800" y="1600200"/>
            <a:ext cx="13716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Low Confidence Rule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4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algorithm for rule generation</a:t>
            </a:r>
            <a:endParaRPr lang="en-GB" sz="4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Candidate rule is generated by merging two rules that share the same prefix</a:t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 the rule consequent</a:t>
            </a:r>
          </a:p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join(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CD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AB,BD—&gt;AC</a:t>
            </a:r>
            <a:r>
              <a:rPr lang="en-GB" sz="30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)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/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would produce the candidate</a:t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rule </a:t>
            </a:r>
            <a:r>
              <a:rPr lang="en-GB" sz="3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 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endParaRPr lang="en-GB" sz="3000" b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Prune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rule 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 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3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there exists a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/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subset </a:t>
            </a:r>
            <a:r>
              <a:rPr lang="en-GB" sz="3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(e.g., 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AD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</a:t>
            </a:r>
            <a:r>
              <a:rPr lang="en-GB" sz="3000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) that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does not have</a:t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high confidence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5486400" y="2667000"/>
            <a:ext cx="15240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CD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  <a:sym typeface="Wingdings" pitchFamily="2" charset="2"/>
              </a:rPr>
              <a:t>AB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alibri" pitchFamily="32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315200" y="2667000"/>
            <a:ext cx="15240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BD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  <a:sym typeface="Wingdings" pitchFamily="2" charset="2"/>
              </a:rPr>
              <a:t>AC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alibri" pitchFamily="32" charset="0"/>
            </a:endParaRPr>
          </a:p>
        </p:txBody>
      </p:sp>
      <p:cxnSp>
        <p:nvCxnSpPr>
          <p:cNvPr id="8" name="Straight Connector 7"/>
          <p:cNvCxnSpPr>
            <a:stCxn id="5" idx="4"/>
          </p:cNvCxnSpPr>
          <p:nvPr/>
        </p:nvCxnSpPr>
        <p:spPr bwMode="auto">
          <a:xfrm rot="16200000" flipH="1">
            <a:off x="6172200" y="3429000"/>
            <a:ext cx="1143000" cy="990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7124701" y="3467100"/>
            <a:ext cx="1142999" cy="9144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6477000" y="4495800"/>
            <a:ext cx="15240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  <a:sym typeface="Wingdings" pitchFamily="2" charset="2"/>
              </a:rPr>
              <a:t>ABC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Reducing the collection of </a:t>
            </a:r>
            <a:r>
              <a:rPr lang="en-US" dirty="0" err="1" smtClean="0"/>
              <a:t>itemsets</a:t>
            </a:r>
            <a:r>
              <a:rPr lang="en-US" dirty="0" smtClean="0"/>
              <a:t>: alternative representations and combinatorial problems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Too many frequent </a:t>
            </a:r>
            <a:r>
              <a:rPr lang="en-US" altLang="zh-CN" dirty="0" err="1" smtClean="0">
                <a:ea typeface="宋体" pitchFamily="2" charset="-122"/>
              </a:rPr>
              <a:t>itemsets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97888" cy="47244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If {</a:t>
            </a:r>
            <a:r>
              <a:rPr lang="en-US" altLang="zh-CN" dirty="0">
                <a:ea typeface="宋体" pitchFamily="2" charset="-122"/>
              </a:rPr>
              <a:t>a</a:t>
            </a:r>
            <a:r>
              <a:rPr lang="en-US" altLang="zh-CN" baseline="-25000" dirty="0">
                <a:ea typeface="宋体" pitchFamily="2" charset="-122"/>
              </a:rPr>
              <a:t>1</a:t>
            </a:r>
            <a:r>
              <a:rPr lang="en-US" altLang="zh-CN" dirty="0">
                <a:ea typeface="宋体" pitchFamily="2" charset="-122"/>
              </a:rPr>
              <a:t>, </a:t>
            </a:r>
            <a:r>
              <a:rPr lang="en-US" altLang="zh-CN" dirty="0">
                <a:latin typeface="Tahoma"/>
                <a:ea typeface="宋体" pitchFamily="2" charset="-122"/>
              </a:rPr>
              <a:t>…</a:t>
            </a:r>
            <a:r>
              <a:rPr lang="en-US" altLang="zh-CN" dirty="0">
                <a:ea typeface="宋体" pitchFamily="2" charset="-122"/>
              </a:rPr>
              <a:t>, a</a:t>
            </a:r>
            <a:r>
              <a:rPr lang="en-US" altLang="zh-CN" baseline="-25000" dirty="0">
                <a:ea typeface="宋体" pitchFamily="2" charset="-122"/>
              </a:rPr>
              <a:t>100</a:t>
            </a:r>
            <a:r>
              <a:rPr lang="en-US" altLang="zh-CN" dirty="0">
                <a:ea typeface="宋体" pitchFamily="2" charset="-122"/>
              </a:rPr>
              <a:t>} </a:t>
            </a:r>
            <a:r>
              <a:rPr lang="en-US" altLang="zh-CN" dirty="0" smtClean="0">
                <a:ea typeface="宋体" pitchFamily="2" charset="-122"/>
              </a:rPr>
              <a:t> is a frequent </a:t>
            </a:r>
            <a:r>
              <a:rPr lang="en-US" altLang="zh-CN" dirty="0" err="1" smtClean="0">
                <a:ea typeface="宋体" pitchFamily="2" charset="-122"/>
              </a:rPr>
              <a:t>itemset</a:t>
            </a:r>
            <a:r>
              <a:rPr lang="en-US" altLang="zh-CN" dirty="0" smtClean="0">
                <a:ea typeface="宋体" pitchFamily="2" charset="-122"/>
              </a:rPr>
              <a:t>, then there are</a:t>
            </a:r>
          </a:p>
          <a:p>
            <a:endParaRPr lang="en-US" altLang="zh-CN" dirty="0" smtClean="0">
              <a:ea typeface="宋体" pitchFamily="2" charset="-122"/>
              <a:sym typeface="Wingdings" pitchFamily="2" charset="2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hlink"/>
                </a:solidFill>
                <a:ea typeface="宋体" pitchFamily="2" charset="-122"/>
              </a:rPr>
              <a:t>	</a:t>
            </a:r>
            <a:r>
              <a:rPr lang="en-US" altLang="zh-CN" b="1" dirty="0" smtClean="0">
                <a:solidFill>
                  <a:srgbClr val="FF0000"/>
                </a:solidFill>
                <a:ea typeface="宋体" pitchFamily="2" charset="-122"/>
              </a:rPr>
              <a:t>1.27*10</a:t>
            </a:r>
            <a:r>
              <a:rPr lang="en-US" altLang="zh-CN" b="1" baseline="30000" dirty="0" smtClean="0">
                <a:solidFill>
                  <a:srgbClr val="FF0000"/>
                </a:solidFill>
                <a:ea typeface="宋体" pitchFamily="2" charset="-122"/>
              </a:rPr>
              <a:t>30 </a:t>
            </a:r>
            <a:r>
              <a:rPr lang="en-US" altLang="zh-CN" b="1" dirty="0">
                <a:solidFill>
                  <a:srgbClr val="FF0000"/>
                </a:solidFill>
                <a:ea typeface="宋体" pitchFamily="2" charset="-122"/>
              </a:rPr>
              <a:t>frequent sub-patterns</a:t>
            </a:r>
            <a:r>
              <a:rPr lang="en-US" altLang="zh-CN" b="1" dirty="0" smtClean="0">
                <a:solidFill>
                  <a:srgbClr val="FF0000"/>
                </a:solidFill>
                <a:ea typeface="宋体" pitchFamily="2" charset="-122"/>
              </a:rPr>
              <a:t>!</a:t>
            </a:r>
          </a:p>
          <a:p>
            <a:endParaRPr lang="en-US" altLang="zh-CN" dirty="0" smtClean="0">
              <a:solidFill>
                <a:schemeClr val="hlink"/>
              </a:solidFill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There should be some more </a:t>
            </a:r>
            <a:r>
              <a:rPr lang="en-US" altLang="zh-CN" b="1" dirty="0" smtClean="0">
                <a:solidFill>
                  <a:srgbClr val="FF0000"/>
                </a:solidFill>
                <a:ea typeface="宋体" pitchFamily="2" charset="-122"/>
              </a:rPr>
              <a:t>condensed </a:t>
            </a:r>
            <a:r>
              <a:rPr lang="en-US" altLang="zh-CN" dirty="0" smtClean="0">
                <a:ea typeface="宋体" pitchFamily="2" charset="-122"/>
              </a:rPr>
              <a:t>way to describe the data</a:t>
            </a:r>
            <a:endParaRPr lang="en-US" altLang="zh-CN" dirty="0">
              <a:ea typeface="宋体" pitchFamily="2" charset="-12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2438400"/>
          <a:ext cx="4876800" cy="838200"/>
        </p:xfrm>
        <a:graphic>
          <a:graphicData uri="http://schemas.openxmlformats.org/presentationml/2006/ole">
            <p:oleObj spid="_x0000_s35842" name="Equation" r:id="rId4" imgW="220968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dirty="0" smtClean="0">
                <a:ea typeface="宋体" pitchFamily="2" charset="-122"/>
              </a:rPr>
              <a:t>Frequent </a:t>
            </a:r>
            <a:r>
              <a:rPr lang="en-US" altLang="zh-CN" sz="4000" dirty="0" err="1" smtClean="0">
                <a:ea typeface="宋体" pitchFamily="2" charset="-122"/>
              </a:rPr>
              <a:t>itemsets</a:t>
            </a:r>
            <a:r>
              <a:rPr lang="en-US" altLang="zh-CN" sz="4000" dirty="0" smtClean="0">
                <a:ea typeface="宋体" pitchFamily="2" charset="-122"/>
              </a:rPr>
              <a:t> maybe too many to be helpful</a:t>
            </a:r>
            <a:endParaRPr lang="en-US" altLang="zh-CN" sz="4000" dirty="0">
              <a:ea typeface="宋体" pitchFamily="2" charset="-122"/>
            </a:endParaRP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97888" cy="4724400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If there are </a:t>
            </a:r>
            <a:r>
              <a:rPr lang="en-US" altLang="zh-CN" dirty="0" smtClean="0">
                <a:ea typeface="宋体" pitchFamily="2" charset="-122"/>
              </a:rPr>
              <a:t>many and large frequent </a:t>
            </a:r>
            <a:r>
              <a:rPr lang="en-US" altLang="zh-CN" dirty="0" err="1" smtClean="0">
                <a:ea typeface="宋体" pitchFamily="2" charset="-122"/>
              </a:rPr>
              <a:t>itemsets</a:t>
            </a:r>
            <a:r>
              <a:rPr lang="en-US" altLang="zh-CN" dirty="0" smtClean="0">
                <a:ea typeface="宋体" pitchFamily="2" charset="-122"/>
              </a:rPr>
              <a:t> enumerating </a:t>
            </a:r>
            <a:r>
              <a:rPr lang="en-US" altLang="zh-CN" dirty="0">
                <a:ea typeface="宋体" pitchFamily="2" charset="-122"/>
              </a:rPr>
              <a:t>all of them is costly.</a:t>
            </a:r>
          </a:p>
          <a:p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We </a:t>
            </a:r>
            <a:r>
              <a:rPr lang="en-US" altLang="zh-CN" dirty="0">
                <a:ea typeface="宋体" pitchFamily="2" charset="-122"/>
              </a:rPr>
              <a:t>may be interested in finding the </a:t>
            </a:r>
            <a:r>
              <a:rPr lang="en-US" altLang="zh-CN" b="1" i="1" dirty="0" smtClean="0">
                <a:solidFill>
                  <a:srgbClr val="FF0000"/>
                </a:solidFill>
                <a:ea typeface="宋体" pitchFamily="2" charset="-122"/>
              </a:rPr>
              <a:t>boundary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frequent patterns.</a:t>
            </a:r>
          </a:p>
          <a:p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ea typeface="宋体" pitchFamily="2" charset="-122"/>
              </a:rPr>
              <a:t>Question: </a:t>
            </a:r>
            <a:r>
              <a:rPr lang="en-US" altLang="zh-CN" dirty="0" smtClean="0">
                <a:ea typeface="宋体" pitchFamily="2" charset="-122"/>
              </a:rPr>
              <a:t>Is there a good definition of such boundary?</a:t>
            </a:r>
            <a:endParaRPr lang="en-US" altLang="zh-CN" dirty="0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Recap</a:t>
            </a:r>
            <a:endParaRPr lang="en-GB" sz="36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 1: </a:t>
            </a:r>
            <a:r>
              <a:rPr lang="en-GB" sz="2400" dirty="0">
                <a:ea typeface="DejaVu LGC Sans" charset="0"/>
                <a:cs typeface="DejaVu LGC Sans" charset="0"/>
              </a:rPr>
              <a:t>Methods for finding all frequent </a:t>
            </a:r>
            <a:r>
              <a:rPr lang="en-GB" sz="2400" dirty="0" err="1">
                <a:ea typeface="DejaVu LGC Sans" charset="0"/>
                <a:cs typeface="DejaVu LGC Sans" charset="0"/>
              </a:rPr>
              <a:t>itemsets</a:t>
            </a:r>
            <a:r>
              <a:rPr lang="en-GB" sz="2400" dirty="0">
                <a:ea typeface="DejaVu LGC Sans" charset="0"/>
                <a:cs typeface="DejaVu LGC Sans" charset="0"/>
              </a:rPr>
              <a:t> efficiently 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 2: </a:t>
            </a:r>
            <a:r>
              <a:rPr lang="en-GB" sz="2400" dirty="0">
                <a:ea typeface="DejaVu LGC Sans" charset="0"/>
                <a:cs typeface="DejaVu LGC Sans" charset="0"/>
              </a:rPr>
              <a:t>Me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thods for finding association rules efficiently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 rot="5400000">
            <a:off x="2324100" y="342900"/>
            <a:ext cx="4876800" cy="6477000"/>
          </a:xfrm>
          <a:prstGeom prst="hexagon">
            <a:avLst>
              <a:gd name="adj" fmla="val 25455"/>
              <a:gd name="vf" fmla="val 11547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86200" y="6019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  <a:r>
              <a:rPr lang="en-US" sz="2800" dirty="0" smtClean="0"/>
              <a:t>ll items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609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empty set</a:t>
            </a:r>
            <a:endParaRPr lang="en-US" sz="2800" dirty="0"/>
          </a:p>
        </p:txBody>
      </p:sp>
      <p:sp>
        <p:nvSpPr>
          <p:cNvPr id="6" name="Freeform 5"/>
          <p:cNvSpPr/>
          <p:nvPr/>
        </p:nvSpPr>
        <p:spPr>
          <a:xfrm>
            <a:off x="914400" y="3380815"/>
            <a:ext cx="7273636" cy="1918549"/>
          </a:xfrm>
          <a:custGeom>
            <a:avLst/>
            <a:gdLst>
              <a:gd name="connsiteX0" fmla="*/ 0 w 7273636"/>
              <a:gd name="connsiteY0" fmla="*/ 48185 h 1918549"/>
              <a:gd name="connsiteX1" fmla="*/ 415636 w 7273636"/>
              <a:gd name="connsiteY1" fmla="*/ 68967 h 1918549"/>
              <a:gd name="connsiteX2" fmla="*/ 1018309 w 7273636"/>
              <a:gd name="connsiteY2" fmla="*/ 110530 h 1918549"/>
              <a:gd name="connsiteX3" fmla="*/ 1413164 w 7273636"/>
              <a:gd name="connsiteY3" fmla="*/ 110530 h 1918549"/>
              <a:gd name="connsiteX4" fmla="*/ 2286000 w 7273636"/>
              <a:gd name="connsiteY4" fmla="*/ 131312 h 1918549"/>
              <a:gd name="connsiteX5" fmla="*/ 2576945 w 7273636"/>
              <a:gd name="connsiteY5" fmla="*/ 131312 h 1918549"/>
              <a:gd name="connsiteX6" fmla="*/ 2639291 w 7273636"/>
              <a:gd name="connsiteY6" fmla="*/ 172876 h 1918549"/>
              <a:gd name="connsiteX7" fmla="*/ 2763982 w 7273636"/>
              <a:gd name="connsiteY7" fmla="*/ 318349 h 1918549"/>
              <a:gd name="connsiteX8" fmla="*/ 2805545 w 7273636"/>
              <a:gd name="connsiteY8" fmla="*/ 380694 h 1918549"/>
              <a:gd name="connsiteX9" fmla="*/ 2867891 w 7273636"/>
              <a:gd name="connsiteY9" fmla="*/ 422258 h 1918549"/>
              <a:gd name="connsiteX10" fmla="*/ 2971800 w 7273636"/>
              <a:gd name="connsiteY10" fmla="*/ 546949 h 1918549"/>
              <a:gd name="connsiteX11" fmla="*/ 3054927 w 7273636"/>
              <a:gd name="connsiteY11" fmla="*/ 671640 h 1918549"/>
              <a:gd name="connsiteX12" fmla="*/ 3158836 w 7273636"/>
              <a:gd name="connsiteY12" fmla="*/ 754767 h 1918549"/>
              <a:gd name="connsiteX13" fmla="*/ 3221182 w 7273636"/>
              <a:gd name="connsiteY13" fmla="*/ 837894 h 1918549"/>
              <a:gd name="connsiteX14" fmla="*/ 3241964 w 7273636"/>
              <a:gd name="connsiteY14" fmla="*/ 900240 h 1918549"/>
              <a:gd name="connsiteX15" fmla="*/ 3325091 w 7273636"/>
              <a:gd name="connsiteY15" fmla="*/ 941803 h 1918549"/>
              <a:gd name="connsiteX16" fmla="*/ 3470564 w 7273636"/>
              <a:gd name="connsiteY16" fmla="*/ 983367 h 1918549"/>
              <a:gd name="connsiteX17" fmla="*/ 3532909 w 7273636"/>
              <a:gd name="connsiteY17" fmla="*/ 1004149 h 1918549"/>
              <a:gd name="connsiteX18" fmla="*/ 3761509 w 7273636"/>
              <a:gd name="connsiteY18" fmla="*/ 962585 h 1918549"/>
              <a:gd name="connsiteX19" fmla="*/ 3865418 w 7273636"/>
              <a:gd name="connsiteY19" fmla="*/ 941803 h 1918549"/>
              <a:gd name="connsiteX20" fmla="*/ 3990109 w 7273636"/>
              <a:gd name="connsiteY20" fmla="*/ 921021 h 1918549"/>
              <a:gd name="connsiteX21" fmla="*/ 4114800 w 7273636"/>
              <a:gd name="connsiteY21" fmla="*/ 879458 h 1918549"/>
              <a:gd name="connsiteX22" fmla="*/ 4260273 w 7273636"/>
              <a:gd name="connsiteY22" fmla="*/ 837894 h 1918549"/>
              <a:gd name="connsiteX23" fmla="*/ 4384964 w 7273636"/>
              <a:gd name="connsiteY23" fmla="*/ 775549 h 1918549"/>
              <a:gd name="connsiteX24" fmla="*/ 4447309 w 7273636"/>
              <a:gd name="connsiteY24" fmla="*/ 713203 h 1918549"/>
              <a:gd name="connsiteX25" fmla="*/ 4468091 w 7273636"/>
              <a:gd name="connsiteY25" fmla="*/ 650858 h 1918549"/>
              <a:gd name="connsiteX26" fmla="*/ 4675909 w 7273636"/>
              <a:gd name="connsiteY26" fmla="*/ 588512 h 1918549"/>
              <a:gd name="connsiteX27" fmla="*/ 4800600 w 7273636"/>
              <a:gd name="connsiteY27" fmla="*/ 609294 h 1918549"/>
              <a:gd name="connsiteX28" fmla="*/ 4925291 w 7273636"/>
              <a:gd name="connsiteY28" fmla="*/ 650858 h 1918549"/>
              <a:gd name="connsiteX29" fmla="*/ 4946073 w 7273636"/>
              <a:gd name="connsiteY29" fmla="*/ 713203 h 1918549"/>
              <a:gd name="connsiteX30" fmla="*/ 5070764 w 7273636"/>
              <a:gd name="connsiteY30" fmla="*/ 837894 h 1918549"/>
              <a:gd name="connsiteX31" fmla="*/ 5112327 w 7273636"/>
              <a:gd name="connsiteY31" fmla="*/ 921021 h 1918549"/>
              <a:gd name="connsiteX32" fmla="*/ 5174673 w 7273636"/>
              <a:gd name="connsiteY32" fmla="*/ 1004149 h 1918549"/>
              <a:gd name="connsiteX33" fmla="*/ 5195455 w 7273636"/>
              <a:gd name="connsiteY33" fmla="*/ 1066494 h 1918549"/>
              <a:gd name="connsiteX34" fmla="*/ 5257800 w 7273636"/>
              <a:gd name="connsiteY34" fmla="*/ 1128840 h 1918549"/>
              <a:gd name="connsiteX35" fmla="*/ 5320145 w 7273636"/>
              <a:gd name="connsiteY35" fmla="*/ 1211967 h 1918549"/>
              <a:gd name="connsiteX36" fmla="*/ 5382491 w 7273636"/>
              <a:gd name="connsiteY36" fmla="*/ 1274312 h 1918549"/>
              <a:gd name="connsiteX37" fmla="*/ 5486400 w 7273636"/>
              <a:gd name="connsiteY37" fmla="*/ 1419785 h 1918549"/>
              <a:gd name="connsiteX38" fmla="*/ 5694218 w 7273636"/>
              <a:gd name="connsiteY38" fmla="*/ 1565258 h 1918549"/>
              <a:gd name="connsiteX39" fmla="*/ 5756564 w 7273636"/>
              <a:gd name="connsiteY39" fmla="*/ 1586040 h 1918549"/>
              <a:gd name="connsiteX40" fmla="*/ 5860473 w 7273636"/>
              <a:gd name="connsiteY40" fmla="*/ 1565258 h 1918549"/>
              <a:gd name="connsiteX41" fmla="*/ 5964382 w 7273636"/>
              <a:gd name="connsiteY41" fmla="*/ 1523694 h 1918549"/>
              <a:gd name="connsiteX42" fmla="*/ 6026727 w 7273636"/>
              <a:gd name="connsiteY42" fmla="*/ 1502912 h 1918549"/>
              <a:gd name="connsiteX43" fmla="*/ 6359236 w 7273636"/>
              <a:gd name="connsiteY43" fmla="*/ 1419785 h 1918549"/>
              <a:gd name="connsiteX44" fmla="*/ 6483927 w 7273636"/>
              <a:gd name="connsiteY44" fmla="*/ 1315876 h 1918549"/>
              <a:gd name="connsiteX45" fmla="*/ 6629400 w 7273636"/>
              <a:gd name="connsiteY45" fmla="*/ 1357440 h 1918549"/>
              <a:gd name="connsiteX46" fmla="*/ 6733309 w 7273636"/>
              <a:gd name="connsiteY46" fmla="*/ 1440567 h 1918549"/>
              <a:gd name="connsiteX47" fmla="*/ 6774873 w 7273636"/>
              <a:gd name="connsiteY47" fmla="*/ 1502912 h 1918549"/>
              <a:gd name="connsiteX48" fmla="*/ 6837218 w 7273636"/>
              <a:gd name="connsiteY48" fmla="*/ 1544476 h 1918549"/>
              <a:gd name="connsiteX49" fmla="*/ 6982691 w 7273636"/>
              <a:gd name="connsiteY49" fmla="*/ 1669167 h 1918549"/>
              <a:gd name="connsiteX50" fmla="*/ 7045036 w 7273636"/>
              <a:gd name="connsiteY50" fmla="*/ 1731512 h 1918549"/>
              <a:gd name="connsiteX51" fmla="*/ 7169727 w 7273636"/>
              <a:gd name="connsiteY51" fmla="*/ 1814640 h 1918549"/>
              <a:gd name="connsiteX52" fmla="*/ 7273636 w 7273636"/>
              <a:gd name="connsiteY52" fmla="*/ 1918549 h 191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273636" h="1918549">
                <a:moveTo>
                  <a:pt x="0" y="48185"/>
                </a:moveTo>
                <a:cubicBezTo>
                  <a:pt x="192738" y="0"/>
                  <a:pt x="49909" y="25079"/>
                  <a:pt x="415636" y="68967"/>
                </a:cubicBezTo>
                <a:cubicBezTo>
                  <a:pt x="699285" y="103005"/>
                  <a:pt x="631259" y="91178"/>
                  <a:pt x="1018309" y="110530"/>
                </a:cubicBezTo>
                <a:cubicBezTo>
                  <a:pt x="1493681" y="163350"/>
                  <a:pt x="899716" y="110530"/>
                  <a:pt x="1413164" y="110530"/>
                </a:cubicBezTo>
                <a:cubicBezTo>
                  <a:pt x="1704192" y="110530"/>
                  <a:pt x="1995055" y="124385"/>
                  <a:pt x="2286000" y="131312"/>
                </a:cubicBezTo>
                <a:cubicBezTo>
                  <a:pt x="2403487" y="120631"/>
                  <a:pt x="2480070" y="82874"/>
                  <a:pt x="2576945" y="131312"/>
                </a:cubicBezTo>
                <a:cubicBezTo>
                  <a:pt x="2599285" y="142482"/>
                  <a:pt x="2618509" y="159021"/>
                  <a:pt x="2639291" y="172876"/>
                </a:cubicBezTo>
                <a:cubicBezTo>
                  <a:pt x="2734715" y="316010"/>
                  <a:pt x="2612795" y="141963"/>
                  <a:pt x="2763982" y="318349"/>
                </a:cubicBezTo>
                <a:cubicBezTo>
                  <a:pt x="2780236" y="337313"/>
                  <a:pt x="2787884" y="363033"/>
                  <a:pt x="2805545" y="380694"/>
                </a:cubicBezTo>
                <a:cubicBezTo>
                  <a:pt x="2823206" y="398355"/>
                  <a:pt x="2848703" y="406268"/>
                  <a:pt x="2867891" y="422258"/>
                </a:cubicBezTo>
                <a:cubicBezTo>
                  <a:pt x="2927896" y="472262"/>
                  <a:pt x="2930932" y="485647"/>
                  <a:pt x="2971800" y="546949"/>
                </a:cubicBezTo>
                <a:cubicBezTo>
                  <a:pt x="3009581" y="698070"/>
                  <a:pt x="2959250" y="575963"/>
                  <a:pt x="3054927" y="671640"/>
                </a:cubicBezTo>
                <a:cubicBezTo>
                  <a:pt x="3148927" y="765640"/>
                  <a:pt x="3037464" y="714309"/>
                  <a:pt x="3158836" y="754767"/>
                </a:cubicBezTo>
                <a:cubicBezTo>
                  <a:pt x="3179618" y="782476"/>
                  <a:pt x="3203997" y="807821"/>
                  <a:pt x="3221182" y="837894"/>
                </a:cubicBezTo>
                <a:cubicBezTo>
                  <a:pt x="3232051" y="856914"/>
                  <a:pt x="3226474" y="884750"/>
                  <a:pt x="3241964" y="900240"/>
                </a:cubicBezTo>
                <a:cubicBezTo>
                  <a:pt x="3263870" y="922146"/>
                  <a:pt x="3295977" y="931216"/>
                  <a:pt x="3325091" y="941803"/>
                </a:cubicBezTo>
                <a:cubicBezTo>
                  <a:pt x="3372486" y="959038"/>
                  <a:pt x="3422259" y="968876"/>
                  <a:pt x="3470564" y="983367"/>
                </a:cubicBezTo>
                <a:cubicBezTo>
                  <a:pt x="3491546" y="989662"/>
                  <a:pt x="3512127" y="997222"/>
                  <a:pt x="3532909" y="1004149"/>
                </a:cubicBezTo>
                <a:cubicBezTo>
                  <a:pt x="3660089" y="961756"/>
                  <a:pt x="3543305" y="996155"/>
                  <a:pt x="3761509" y="962585"/>
                </a:cubicBezTo>
                <a:cubicBezTo>
                  <a:pt x="3796421" y="957214"/>
                  <a:pt x="3830665" y="948122"/>
                  <a:pt x="3865418" y="941803"/>
                </a:cubicBezTo>
                <a:cubicBezTo>
                  <a:pt x="3906875" y="934265"/>
                  <a:pt x="3949230" y="931241"/>
                  <a:pt x="3990109" y="921021"/>
                </a:cubicBezTo>
                <a:cubicBezTo>
                  <a:pt x="4032613" y="910395"/>
                  <a:pt x="4072674" y="891494"/>
                  <a:pt x="4114800" y="879458"/>
                </a:cubicBezTo>
                <a:lnTo>
                  <a:pt x="4260273" y="837894"/>
                </a:lnTo>
                <a:cubicBezTo>
                  <a:pt x="4318850" y="820321"/>
                  <a:pt x="4335704" y="816599"/>
                  <a:pt x="4384964" y="775549"/>
                </a:cubicBezTo>
                <a:cubicBezTo>
                  <a:pt x="4407542" y="756734"/>
                  <a:pt x="4426527" y="733985"/>
                  <a:pt x="4447309" y="713203"/>
                </a:cubicBezTo>
                <a:cubicBezTo>
                  <a:pt x="4454236" y="692421"/>
                  <a:pt x="4450265" y="663590"/>
                  <a:pt x="4468091" y="650858"/>
                </a:cubicBezTo>
                <a:cubicBezTo>
                  <a:pt x="4495335" y="631398"/>
                  <a:pt x="4631470" y="599622"/>
                  <a:pt x="4675909" y="588512"/>
                </a:cubicBezTo>
                <a:cubicBezTo>
                  <a:pt x="4717473" y="595439"/>
                  <a:pt x="4759721" y="599074"/>
                  <a:pt x="4800600" y="609294"/>
                </a:cubicBezTo>
                <a:cubicBezTo>
                  <a:pt x="4843104" y="619920"/>
                  <a:pt x="4925291" y="650858"/>
                  <a:pt x="4925291" y="650858"/>
                </a:cubicBezTo>
                <a:cubicBezTo>
                  <a:pt x="4932218" y="671640"/>
                  <a:pt x="4932624" y="695912"/>
                  <a:pt x="4946073" y="713203"/>
                </a:cubicBezTo>
                <a:cubicBezTo>
                  <a:pt x="4982160" y="759601"/>
                  <a:pt x="5070764" y="837894"/>
                  <a:pt x="5070764" y="837894"/>
                </a:cubicBezTo>
                <a:cubicBezTo>
                  <a:pt x="5084618" y="865603"/>
                  <a:pt x="5095908" y="894750"/>
                  <a:pt x="5112327" y="921021"/>
                </a:cubicBezTo>
                <a:cubicBezTo>
                  <a:pt x="5130684" y="950393"/>
                  <a:pt x="5157488" y="974076"/>
                  <a:pt x="5174673" y="1004149"/>
                </a:cubicBezTo>
                <a:cubicBezTo>
                  <a:pt x="5185541" y="1023169"/>
                  <a:pt x="5183304" y="1048267"/>
                  <a:pt x="5195455" y="1066494"/>
                </a:cubicBezTo>
                <a:cubicBezTo>
                  <a:pt x="5211758" y="1090948"/>
                  <a:pt x="5238673" y="1106525"/>
                  <a:pt x="5257800" y="1128840"/>
                </a:cubicBezTo>
                <a:cubicBezTo>
                  <a:pt x="5280341" y="1155138"/>
                  <a:pt x="5297604" y="1185669"/>
                  <a:pt x="5320145" y="1211967"/>
                </a:cubicBezTo>
                <a:cubicBezTo>
                  <a:pt x="5339272" y="1234281"/>
                  <a:pt x="5363676" y="1251734"/>
                  <a:pt x="5382491" y="1274312"/>
                </a:cubicBezTo>
                <a:cubicBezTo>
                  <a:pt x="5441492" y="1345113"/>
                  <a:pt x="5411531" y="1344916"/>
                  <a:pt x="5486400" y="1419785"/>
                </a:cubicBezTo>
                <a:cubicBezTo>
                  <a:pt x="5536494" y="1469879"/>
                  <a:pt x="5630003" y="1533151"/>
                  <a:pt x="5694218" y="1565258"/>
                </a:cubicBezTo>
                <a:cubicBezTo>
                  <a:pt x="5713811" y="1575055"/>
                  <a:pt x="5735782" y="1579113"/>
                  <a:pt x="5756564" y="1586040"/>
                </a:cubicBezTo>
                <a:cubicBezTo>
                  <a:pt x="5791200" y="1579113"/>
                  <a:pt x="5826640" y="1575408"/>
                  <a:pt x="5860473" y="1565258"/>
                </a:cubicBezTo>
                <a:cubicBezTo>
                  <a:pt x="5896204" y="1554539"/>
                  <a:pt x="5929453" y="1536793"/>
                  <a:pt x="5964382" y="1523694"/>
                </a:cubicBezTo>
                <a:cubicBezTo>
                  <a:pt x="5984893" y="1516002"/>
                  <a:pt x="6005664" y="1508930"/>
                  <a:pt x="6026727" y="1502912"/>
                </a:cubicBezTo>
                <a:cubicBezTo>
                  <a:pt x="6249599" y="1439234"/>
                  <a:pt x="6195679" y="1452497"/>
                  <a:pt x="6359236" y="1419785"/>
                </a:cubicBezTo>
                <a:cubicBezTo>
                  <a:pt x="6376824" y="1402197"/>
                  <a:pt x="6450174" y="1320698"/>
                  <a:pt x="6483927" y="1315876"/>
                </a:cubicBezTo>
                <a:cubicBezTo>
                  <a:pt x="6502194" y="1313266"/>
                  <a:pt x="6606003" y="1349641"/>
                  <a:pt x="6629400" y="1357440"/>
                </a:cubicBezTo>
                <a:cubicBezTo>
                  <a:pt x="6664036" y="1385149"/>
                  <a:pt x="6701944" y="1409203"/>
                  <a:pt x="6733309" y="1440567"/>
                </a:cubicBezTo>
                <a:cubicBezTo>
                  <a:pt x="6750970" y="1458228"/>
                  <a:pt x="6757212" y="1485251"/>
                  <a:pt x="6774873" y="1502912"/>
                </a:cubicBezTo>
                <a:cubicBezTo>
                  <a:pt x="6792534" y="1520573"/>
                  <a:pt x="6819557" y="1526815"/>
                  <a:pt x="6837218" y="1544476"/>
                </a:cubicBezTo>
                <a:cubicBezTo>
                  <a:pt x="6970333" y="1677592"/>
                  <a:pt x="6860336" y="1628382"/>
                  <a:pt x="6982691" y="1669167"/>
                </a:cubicBezTo>
                <a:cubicBezTo>
                  <a:pt x="7003473" y="1689949"/>
                  <a:pt x="7021837" y="1713468"/>
                  <a:pt x="7045036" y="1731512"/>
                </a:cubicBezTo>
                <a:cubicBezTo>
                  <a:pt x="7084467" y="1762181"/>
                  <a:pt x="7134404" y="1779318"/>
                  <a:pt x="7169727" y="1814640"/>
                </a:cubicBezTo>
                <a:lnTo>
                  <a:pt x="7273636" y="1918549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22098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Frequent </a:t>
            </a:r>
            <a:r>
              <a:rPr lang="en-US" sz="4000" dirty="0" err="1" smtClean="0"/>
              <a:t>itemsets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43434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Non-frequent </a:t>
            </a:r>
            <a:r>
              <a:rPr lang="en-US" sz="4000" dirty="0" err="1" smtClean="0"/>
              <a:t>itemsets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-1066800" y="27432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border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Borders of frequent </a:t>
            </a:r>
            <a:r>
              <a:rPr lang="en-US" dirty="0" err="1" smtClean="0"/>
              <a:t>itemsets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Itemset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</a:rPr>
              <a:t>X</a:t>
            </a:r>
            <a:r>
              <a:rPr lang="en-US" sz="2400" dirty="0" smtClean="0">
                <a:solidFill>
                  <a:schemeClr val="tx1"/>
                </a:solidFill>
              </a:rPr>
              <a:t> is more </a:t>
            </a:r>
            <a:r>
              <a:rPr lang="en-US" sz="2400" b="1" i="1" dirty="0" smtClean="0">
                <a:solidFill>
                  <a:srgbClr val="FF0000"/>
                </a:solidFill>
              </a:rPr>
              <a:t>specific</a:t>
            </a:r>
            <a:r>
              <a:rPr lang="en-US" sz="2400" dirty="0" smtClean="0">
                <a:solidFill>
                  <a:schemeClr val="tx1"/>
                </a:solidFill>
              </a:rPr>
              <a:t> than </a:t>
            </a:r>
            <a:r>
              <a:rPr lang="en-US" sz="2400" dirty="0" err="1" smtClean="0">
                <a:solidFill>
                  <a:schemeClr val="tx1"/>
                </a:solidFill>
              </a:rPr>
              <a:t>itemset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</a:rPr>
              <a:t>Y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b="1" dirty="0" smtClean="0">
                <a:solidFill>
                  <a:schemeClr val="accent1"/>
                </a:solidFill>
              </a:rPr>
              <a:t>X superset of Y </a:t>
            </a:r>
            <a:r>
              <a:rPr lang="en-US" sz="2400" dirty="0" smtClean="0">
                <a:solidFill>
                  <a:schemeClr val="tx1"/>
                </a:solidFill>
              </a:rPr>
              <a:t>(notation: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</a:rPr>
              <a:t>Y&lt;X</a:t>
            </a:r>
            <a:r>
              <a:rPr lang="en-US" sz="2400" dirty="0" smtClean="0">
                <a:solidFill>
                  <a:schemeClr val="tx1"/>
                </a:solidFill>
              </a:rPr>
              <a:t>). Also, </a:t>
            </a:r>
            <a:r>
              <a:rPr lang="en-US" sz="2400" b="1" dirty="0" smtClean="0">
                <a:solidFill>
                  <a:schemeClr val="accent1"/>
                </a:solidFill>
              </a:rPr>
              <a:t>Y</a:t>
            </a:r>
            <a:r>
              <a:rPr lang="en-US" sz="2400" dirty="0" smtClean="0">
                <a:solidFill>
                  <a:schemeClr val="tx1"/>
                </a:solidFill>
              </a:rPr>
              <a:t> is more </a:t>
            </a:r>
            <a:r>
              <a:rPr lang="en-US" sz="2400" b="1" i="1" dirty="0" smtClean="0">
                <a:solidFill>
                  <a:srgbClr val="FF0000"/>
                </a:solidFill>
              </a:rPr>
              <a:t>general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than </a:t>
            </a:r>
            <a:r>
              <a:rPr lang="en-US" sz="2400" b="1" dirty="0" smtClean="0">
                <a:solidFill>
                  <a:schemeClr val="accent1"/>
                </a:solidFill>
              </a:rPr>
              <a:t>X</a:t>
            </a:r>
            <a:r>
              <a:rPr lang="en-US" sz="2400" dirty="0" smtClean="0">
                <a:solidFill>
                  <a:schemeClr val="tx1"/>
                </a:solidFill>
              </a:rPr>
              <a:t> (notation: </a:t>
            </a:r>
            <a:r>
              <a:rPr lang="en-US" sz="2400" b="1" dirty="0" smtClean="0">
                <a:solidFill>
                  <a:schemeClr val="accent1"/>
                </a:solidFill>
              </a:rPr>
              <a:t>X&gt;Y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The Border: </a:t>
            </a:r>
            <a:r>
              <a:rPr lang="en-US" sz="2400" dirty="0" smtClean="0"/>
              <a:t>Let </a:t>
            </a:r>
            <a:r>
              <a:rPr lang="en-US" sz="2400" b="1" dirty="0" smtClean="0">
                <a:solidFill>
                  <a:schemeClr val="accent1"/>
                </a:solidFill>
              </a:rPr>
              <a:t>S</a:t>
            </a:r>
            <a:r>
              <a:rPr lang="en-US" sz="2400" dirty="0" smtClean="0"/>
              <a:t> be a collection of frequent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chemeClr val="accent1"/>
                </a:solidFill>
              </a:rPr>
              <a:t>P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the lattice of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. The </a:t>
            </a:r>
            <a:r>
              <a:rPr lang="en-US" sz="2400" b="1" i="1" dirty="0" smtClean="0"/>
              <a:t>border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Bd</a:t>
            </a:r>
            <a:r>
              <a:rPr lang="en-US" sz="2400" b="1" dirty="0" smtClean="0">
                <a:solidFill>
                  <a:schemeClr val="accent1"/>
                </a:solidFill>
              </a:rPr>
              <a:t>(S)</a:t>
            </a:r>
            <a:r>
              <a:rPr lang="en-US" sz="2400" dirty="0" smtClean="0"/>
              <a:t> of </a:t>
            </a:r>
            <a:r>
              <a:rPr lang="en-US" sz="2400" b="1" dirty="0" smtClean="0">
                <a:solidFill>
                  <a:schemeClr val="accent1"/>
                </a:solidFill>
              </a:rPr>
              <a:t>S</a:t>
            </a:r>
            <a:r>
              <a:rPr lang="en-US" sz="2400" dirty="0" smtClean="0"/>
              <a:t> consists of all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1"/>
                </a:solidFill>
              </a:rPr>
              <a:t>X</a:t>
            </a:r>
            <a:r>
              <a:rPr lang="en-US" sz="2400" dirty="0" smtClean="0"/>
              <a:t> such that </a:t>
            </a:r>
            <a:r>
              <a:rPr lang="en-US" sz="2400" b="1" i="1" dirty="0" smtClean="0"/>
              <a:t>all more general </a:t>
            </a:r>
            <a:r>
              <a:rPr lang="en-US" sz="2400" b="1" i="1" dirty="0" err="1" smtClean="0"/>
              <a:t>itemsets</a:t>
            </a:r>
            <a:r>
              <a:rPr lang="en-US" sz="2400" dirty="0" smtClean="0"/>
              <a:t> than </a:t>
            </a:r>
            <a:r>
              <a:rPr lang="en-US" sz="2400" b="1" dirty="0" smtClean="0">
                <a:solidFill>
                  <a:schemeClr val="accent1"/>
                </a:solidFill>
              </a:rPr>
              <a:t>X</a:t>
            </a:r>
            <a:r>
              <a:rPr lang="en-US" sz="2400" dirty="0" smtClean="0"/>
              <a:t> are in </a:t>
            </a:r>
            <a:r>
              <a:rPr lang="en-US" sz="2400" b="1" dirty="0" smtClean="0">
                <a:solidFill>
                  <a:schemeClr val="accent1"/>
                </a:solidFill>
              </a:rPr>
              <a:t>S</a:t>
            </a:r>
            <a:r>
              <a:rPr lang="en-US" sz="2400" dirty="0" smtClean="0"/>
              <a:t> and </a:t>
            </a:r>
            <a:r>
              <a:rPr lang="en-US" sz="2400" b="1" i="1" dirty="0" smtClean="0">
                <a:solidFill>
                  <a:schemeClr val="tx1"/>
                </a:solidFill>
              </a:rPr>
              <a:t>no pattern more specific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than </a:t>
            </a:r>
            <a:r>
              <a:rPr lang="en-US" sz="2400" b="1" dirty="0" smtClean="0">
                <a:solidFill>
                  <a:schemeClr val="accent1"/>
                </a:solidFill>
              </a:rPr>
              <a:t>X</a:t>
            </a:r>
            <a:r>
              <a:rPr lang="en-US" sz="2400" dirty="0" smtClean="0"/>
              <a:t> is in </a:t>
            </a:r>
            <a:r>
              <a:rPr lang="en-US" sz="2400" b="1" dirty="0" smtClean="0">
                <a:solidFill>
                  <a:schemeClr val="accent1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4724400"/>
          <a:ext cx="8610600" cy="1066800"/>
        </p:xfrm>
        <a:graphic>
          <a:graphicData uri="http://schemas.openxmlformats.org/presentationml/2006/ole">
            <p:oleObj spid="_x0000_s1026" name="Equation" r:id="rId3" imgW="36702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and negative border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8013" cy="452437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Border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Positive border: </a:t>
            </a:r>
            <a:r>
              <a:rPr lang="en-US" sz="2400" dirty="0" err="1" smtClean="0">
                <a:solidFill>
                  <a:schemeClr val="tx1"/>
                </a:solidFill>
              </a:rPr>
              <a:t>Itemsets</a:t>
            </a:r>
            <a:r>
              <a:rPr lang="en-US" sz="2400" dirty="0" smtClean="0">
                <a:solidFill>
                  <a:schemeClr val="tx1"/>
                </a:solidFill>
              </a:rPr>
              <a:t> in the border that are also frequent (belong in </a:t>
            </a:r>
            <a:r>
              <a:rPr lang="en-US" sz="2400" b="1" dirty="0" smtClean="0">
                <a:solidFill>
                  <a:schemeClr val="accent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Negative border: </a:t>
            </a:r>
            <a:r>
              <a:rPr lang="en-US" sz="2400" dirty="0" err="1" smtClean="0">
                <a:solidFill>
                  <a:schemeClr val="tx1"/>
                </a:solidFill>
              </a:rPr>
              <a:t>Itemsets</a:t>
            </a:r>
            <a:r>
              <a:rPr lang="en-US" sz="2400" dirty="0" smtClean="0">
                <a:solidFill>
                  <a:schemeClr val="tx1"/>
                </a:solidFill>
              </a:rPr>
              <a:t> in the border that are not frequent (do not belong in </a:t>
            </a:r>
            <a:r>
              <a:rPr lang="en-US" sz="2400" b="1" dirty="0" smtClean="0">
                <a:solidFill>
                  <a:schemeClr val="accent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207876" name="Object 4"/>
          <p:cNvGraphicFramePr>
            <a:graphicFrameLocks noChangeAspect="1"/>
          </p:cNvGraphicFramePr>
          <p:nvPr/>
        </p:nvGraphicFramePr>
        <p:xfrm>
          <a:off x="381000" y="1981200"/>
          <a:ext cx="8610600" cy="1066800"/>
        </p:xfrm>
        <a:graphic>
          <a:graphicData uri="http://schemas.openxmlformats.org/presentationml/2006/ole">
            <p:oleObj spid="_x0000_s3074" name="Equation" r:id="rId3" imgW="3670200" imgH="482400" progId="Equation.3">
              <p:embed/>
            </p:oleObj>
          </a:graphicData>
        </a:graphic>
      </p:graphicFrame>
      <p:graphicFrame>
        <p:nvGraphicFramePr>
          <p:cNvPr id="207877" name="Object 5"/>
          <p:cNvGraphicFramePr>
            <a:graphicFrameLocks noChangeAspect="1"/>
          </p:cNvGraphicFramePr>
          <p:nvPr/>
        </p:nvGraphicFramePr>
        <p:xfrm>
          <a:off x="838200" y="4086225"/>
          <a:ext cx="7716837" cy="561975"/>
        </p:xfrm>
        <a:graphic>
          <a:graphicData uri="http://schemas.openxmlformats.org/presentationml/2006/ole">
            <p:oleObj spid="_x0000_s3075" name="Equation" r:id="rId4" imgW="3288960" imgH="253800" progId="Equation.3">
              <p:embed/>
            </p:oleObj>
          </a:graphicData>
        </a:graphic>
      </p:graphicFrame>
      <p:graphicFrame>
        <p:nvGraphicFramePr>
          <p:cNvPr id="207878" name="Object 6"/>
          <p:cNvGraphicFramePr>
            <a:graphicFrameLocks noChangeAspect="1"/>
          </p:cNvGraphicFramePr>
          <p:nvPr/>
        </p:nvGraphicFramePr>
        <p:xfrm>
          <a:off x="523875" y="5762625"/>
          <a:ext cx="8193088" cy="561975"/>
        </p:xfrm>
        <a:graphic>
          <a:graphicData uri="http://schemas.openxmlformats.org/presentationml/2006/ole">
            <p:oleObj spid="_x0000_s3076" name="Equation" r:id="rId5" imgW="34923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r>
              <a:rPr lang="en-US" dirty="0" smtClean="0"/>
              <a:t>Consider a set of items from the alphabet: </a:t>
            </a:r>
            <a:r>
              <a:rPr lang="en-US" b="1" dirty="0" smtClean="0"/>
              <a:t>{A,B,C,D,E} </a:t>
            </a:r>
            <a:r>
              <a:rPr lang="en-US" dirty="0" smtClean="0"/>
              <a:t>and the collection of frequent sets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chemeClr val="accent1"/>
                </a:solidFill>
              </a:rPr>
              <a:t>S = {</a:t>
            </a:r>
            <a:r>
              <a:rPr lang="en-US" sz="2200" b="1" dirty="0" smtClean="0">
                <a:solidFill>
                  <a:schemeClr val="accent1"/>
                </a:solidFill>
              </a:rPr>
              <a:t>{A},{B},{C},{E},{A,B},{A,C},{A,E},{C,E},{A,C,E}</a:t>
            </a:r>
            <a:r>
              <a:rPr lang="en-US" b="1" dirty="0" smtClean="0">
                <a:solidFill>
                  <a:schemeClr val="accent1"/>
                </a:solidFill>
              </a:rPr>
              <a:t>}</a:t>
            </a:r>
          </a:p>
          <a:p>
            <a:r>
              <a:rPr lang="en-US" dirty="0" smtClean="0"/>
              <a:t>The negative border of collection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is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			</a:t>
            </a:r>
            <a:r>
              <a:rPr lang="en-US" b="1" dirty="0" err="1" smtClean="0">
                <a:solidFill>
                  <a:schemeClr val="accent1"/>
                </a:solidFill>
              </a:rPr>
              <a:t>Bd</a:t>
            </a:r>
            <a:r>
              <a:rPr lang="en-US" b="1" baseline="30000" dirty="0" smtClean="0">
                <a:solidFill>
                  <a:schemeClr val="accent1"/>
                </a:solidFill>
              </a:rPr>
              <a:t>-</a:t>
            </a:r>
            <a:r>
              <a:rPr lang="en-US" b="1" dirty="0" smtClean="0">
                <a:solidFill>
                  <a:schemeClr val="accent1"/>
                </a:solidFill>
              </a:rPr>
              <a:t>(S) = {</a:t>
            </a:r>
            <a:r>
              <a:rPr lang="en-US" sz="2400" b="1" dirty="0" smtClean="0">
                <a:solidFill>
                  <a:schemeClr val="accent1"/>
                </a:solidFill>
              </a:rPr>
              <a:t>{D},{B,C},{B,E}</a:t>
            </a:r>
            <a:r>
              <a:rPr lang="en-US" b="1" dirty="0" smtClean="0">
                <a:solidFill>
                  <a:schemeClr val="accent1"/>
                </a:solidFill>
              </a:rPr>
              <a:t>}</a:t>
            </a:r>
          </a:p>
          <a:p>
            <a:r>
              <a:rPr lang="en-US" dirty="0" smtClean="0"/>
              <a:t>The positive border of collection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is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			</a:t>
            </a:r>
            <a:r>
              <a:rPr lang="en-US" b="1" dirty="0" err="1" smtClean="0">
                <a:solidFill>
                  <a:schemeClr val="accent1"/>
                </a:solidFill>
              </a:rPr>
              <a:t>Bd</a:t>
            </a:r>
            <a:r>
              <a:rPr lang="en-US" b="1" baseline="30000" dirty="0" smtClean="0">
                <a:solidFill>
                  <a:schemeClr val="accent1"/>
                </a:solidFill>
              </a:rPr>
              <a:t>+</a:t>
            </a:r>
            <a:r>
              <a:rPr lang="en-US" b="1" dirty="0" smtClean="0">
                <a:solidFill>
                  <a:schemeClr val="accent1"/>
                </a:solidFill>
              </a:rPr>
              <a:t>(S) = {</a:t>
            </a:r>
            <a:r>
              <a:rPr lang="en-US" sz="2400" b="1" dirty="0" smtClean="0">
                <a:solidFill>
                  <a:schemeClr val="accent1"/>
                </a:solidFill>
              </a:rPr>
              <a:t>{A,B},{A,C,E}</a:t>
            </a:r>
            <a:r>
              <a:rPr lang="en-US" b="1" dirty="0" smtClean="0">
                <a:solidFill>
                  <a:schemeClr val="accent1"/>
                </a:solidFill>
              </a:rPr>
              <a:t>}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power of the 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Claim: </a:t>
            </a:r>
            <a:r>
              <a:rPr lang="en-US" dirty="0" smtClean="0"/>
              <a:t>A collection of frequent sets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can be </a:t>
            </a:r>
            <a:r>
              <a:rPr lang="en-US" b="1" i="1" dirty="0" smtClean="0"/>
              <a:t>fully described </a:t>
            </a:r>
            <a:r>
              <a:rPr lang="en-US" dirty="0" smtClean="0"/>
              <a:t>using only the positive border (</a:t>
            </a:r>
            <a:r>
              <a:rPr lang="en-US" b="1" dirty="0" err="1" smtClean="0">
                <a:solidFill>
                  <a:schemeClr val="accent1"/>
                </a:solidFill>
              </a:rPr>
              <a:t>Bd</a:t>
            </a:r>
            <a:r>
              <a:rPr lang="en-US" b="1" baseline="30000" dirty="0" smtClean="0">
                <a:solidFill>
                  <a:schemeClr val="accent1"/>
                </a:solidFill>
              </a:rPr>
              <a:t>+</a:t>
            </a:r>
            <a:r>
              <a:rPr lang="en-US" b="1" dirty="0" smtClean="0">
                <a:solidFill>
                  <a:schemeClr val="accent1"/>
                </a:solidFill>
              </a:rPr>
              <a:t>(S)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or only the negative border (</a:t>
            </a:r>
            <a:r>
              <a:rPr lang="en-US" b="1" dirty="0" err="1" smtClean="0">
                <a:solidFill>
                  <a:schemeClr val="accent1"/>
                </a:solidFill>
              </a:rPr>
              <a:t>Bd</a:t>
            </a:r>
            <a:r>
              <a:rPr lang="en-US" b="1" baseline="30000" dirty="0" smtClean="0">
                <a:solidFill>
                  <a:schemeClr val="accent1"/>
                </a:solidFill>
              </a:rPr>
              <a:t>-</a:t>
            </a:r>
            <a:r>
              <a:rPr lang="en-US" b="1" dirty="0" smtClean="0">
                <a:solidFill>
                  <a:schemeClr val="accent1"/>
                </a:solidFill>
              </a:rPr>
              <a:t>(S)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Maximal patterns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97888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CN" b="1" dirty="0" smtClean="0">
                <a:ea typeface="宋体" pitchFamily="2" charset="-122"/>
              </a:rPr>
              <a:t>Frequent patterns </a:t>
            </a:r>
            <a:r>
              <a:rPr lang="en-US" altLang="zh-CN" b="1" dirty="0">
                <a:ea typeface="宋体" pitchFamily="2" charset="-122"/>
              </a:rPr>
              <a:t>without proper frequent super </a:t>
            </a:r>
            <a:r>
              <a:rPr lang="en-US" altLang="zh-CN" b="1" dirty="0" smtClean="0">
                <a:ea typeface="宋体" pitchFamily="2" charset="-122"/>
              </a:rPr>
              <a:t>pattern</a:t>
            </a:r>
            <a:endParaRPr lang="en-US" altLang="zh-CN" b="1" dirty="0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/>
              <a:t>Maximal Frequent Itemset</a:t>
            </a:r>
          </a:p>
        </p:txBody>
      </p:sp>
      <p:graphicFrame>
        <p:nvGraphicFramePr>
          <p:cNvPr id="447491" name="Object 3"/>
          <p:cNvGraphicFramePr>
            <a:graphicFrameLocks noChangeAspect="1"/>
          </p:cNvGraphicFramePr>
          <p:nvPr/>
        </p:nvGraphicFramePr>
        <p:xfrm>
          <a:off x="1162050" y="1524000"/>
          <a:ext cx="7140575" cy="4873625"/>
        </p:xfrm>
        <a:graphic>
          <a:graphicData uri="http://schemas.openxmlformats.org/presentationml/2006/ole">
            <p:oleObj spid="_x0000_s29698" name="Visio" r:id="rId4" imgW="9687611" imgH="7157416" progId="">
              <p:embed/>
            </p:oleObj>
          </a:graphicData>
        </a:graphic>
      </p:graphicFrame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7270750" y="5897563"/>
            <a:ext cx="11112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Border</a:t>
            </a:r>
          </a:p>
        </p:txBody>
      </p:sp>
      <p:sp>
        <p:nvSpPr>
          <p:cNvPr id="447493" name="Text Box 5"/>
          <p:cNvSpPr txBox="1">
            <a:spLocks noChangeArrowheads="1"/>
          </p:cNvSpPr>
          <p:nvPr/>
        </p:nvSpPr>
        <p:spPr bwMode="auto">
          <a:xfrm>
            <a:off x="685800" y="5610225"/>
            <a:ext cx="11112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Infrequent Itemsets</a:t>
            </a:r>
          </a:p>
        </p:txBody>
      </p:sp>
      <p:sp>
        <p:nvSpPr>
          <p:cNvPr id="447494" name="Text Box 6"/>
          <p:cNvSpPr txBox="1">
            <a:spLocks noChangeArrowheads="1"/>
          </p:cNvSpPr>
          <p:nvPr/>
        </p:nvSpPr>
        <p:spPr bwMode="auto">
          <a:xfrm>
            <a:off x="844550" y="2097088"/>
            <a:ext cx="1112838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Maximal Itemsets</a:t>
            </a:r>
          </a:p>
        </p:txBody>
      </p:sp>
      <p:sp>
        <p:nvSpPr>
          <p:cNvPr id="447495" name="Line 7"/>
          <p:cNvSpPr>
            <a:spLocks noChangeShapeType="1"/>
          </p:cNvSpPr>
          <p:nvPr/>
        </p:nvSpPr>
        <p:spPr bwMode="auto">
          <a:xfrm flipH="1">
            <a:off x="1241425" y="4606925"/>
            <a:ext cx="158750" cy="1074738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496" name="Line 8"/>
          <p:cNvSpPr>
            <a:spLocks noChangeShapeType="1"/>
          </p:cNvSpPr>
          <p:nvPr/>
        </p:nvSpPr>
        <p:spPr bwMode="auto">
          <a:xfrm flipH="1" flipV="1">
            <a:off x="1717675" y="2527300"/>
            <a:ext cx="1030288" cy="646113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497" name="Line 9"/>
          <p:cNvSpPr>
            <a:spLocks noChangeShapeType="1"/>
          </p:cNvSpPr>
          <p:nvPr/>
        </p:nvSpPr>
        <p:spPr bwMode="auto">
          <a:xfrm flipH="1">
            <a:off x="1717675" y="4535488"/>
            <a:ext cx="1030288" cy="114617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498" name="Line 10"/>
          <p:cNvSpPr>
            <a:spLocks noChangeShapeType="1"/>
          </p:cNvSpPr>
          <p:nvPr/>
        </p:nvSpPr>
        <p:spPr bwMode="auto">
          <a:xfrm flipH="1">
            <a:off x="1797050" y="5538788"/>
            <a:ext cx="635000" cy="287337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499" name="Line 11"/>
          <p:cNvSpPr>
            <a:spLocks noChangeShapeType="1"/>
          </p:cNvSpPr>
          <p:nvPr/>
        </p:nvSpPr>
        <p:spPr bwMode="auto">
          <a:xfrm flipH="1" flipV="1">
            <a:off x="1638300" y="5969000"/>
            <a:ext cx="2697163" cy="287338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00" name="Line 12"/>
          <p:cNvSpPr>
            <a:spLocks noChangeShapeType="1"/>
          </p:cNvSpPr>
          <p:nvPr/>
        </p:nvSpPr>
        <p:spPr bwMode="auto">
          <a:xfrm flipH="1" flipV="1">
            <a:off x="1558925" y="2598738"/>
            <a:ext cx="2632075" cy="16684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01" name="Line 13"/>
          <p:cNvSpPr>
            <a:spLocks noChangeShapeType="1"/>
          </p:cNvSpPr>
          <p:nvPr/>
        </p:nvSpPr>
        <p:spPr bwMode="auto">
          <a:xfrm flipH="1">
            <a:off x="1479550" y="4535488"/>
            <a:ext cx="555625" cy="1074737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7502" name="Text Box 14"/>
          <p:cNvSpPr txBox="1">
            <a:spLocks noChangeArrowheads="1"/>
          </p:cNvSpPr>
          <p:nvPr/>
        </p:nvSpPr>
        <p:spPr bwMode="auto">
          <a:xfrm>
            <a:off x="381000" y="1066800"/>
            <a:ext cx="83058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An itemset is maximal frequent if none of its immediate supersets is frequent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Maximal patterns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97888" cy="47244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The set of maximal patterns is the same as the positive border</a:t>
            </a:r>
          </a:p>
          <a:p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Descriptive power of maximal patterns: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Knowing the set of all maximal patterns allows us to reconstruct the set of all frequent </a:t>
            </a:r>
            <a:r>
              <a:rPr lang="en-US" altLang="zh-CN" dirty="0" err="1" smtClean="0">
                <a:ea typeface="宋体" pitchFamily="2" charset="-122"/>
              </a:rPr>
              <a:t>itemsets</a:t>
            </a:r>
            <a:r>
              <a:rPr lang="en-US" altLang="zh-CN" dirty="0" smtClean="0">
                <a:ea typeface="宋体" pitchFamily="2" charset="-122"/>
              </a:rPr>
              <a:t>!!</a:t>
            </a:r>
          </a:p>
          <a:p>
            <a:pPr lvl="1"/>
            <a:endParaRPr lang="en-US" altLang="zh-CN" dirty="0" smtClean="0">
              <a:ea typeface="宋体" pitchFamily="2" charset="-122"/>
            </a:endParaRPr>
          </a:p>
          <a:p>
            <a:pPr lvl="1"/>
            <a:r>
              <a:rPr lang="en-US" altLang="zh-CN" dirty="0" smtClean="0">
                <a:ea typeface="宋体" pitchFamily="2" charset="-122"/>
              </a:rPr>
              <a:t>We can only reconstruct the set not the actual frequencies </a:t>
            </a:r>
            <a:endParaRPr lang="en-US" altLang="zh-CN" dirty="0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8001000" cy="533400"/>
          </a:xfrm>
        </p:spPr>
        <p:txBody>
          <a:bodyPr>
            <a:normAutofit fontScale="90000"/>
          </a:bodyPr>
          <a:lstStyle/>
          <a:p>
            <a:r>
              <a:rPr lang="en-US" altLang="zh-CN" sz="4000" b="1" dirty="0" err="1">
                <a:ea typeface="宋体" pitchFamily="2" charset="-122"/>
              </a:rPr>
              <a:t>MaxMiner</a:t>
            </a:r>
            <a:r>
              <a:rPr lang="en-US" altLang="zh-CN" sz="4000" b="1" dirty="0">
                <a:ea typeface="宋体" pitchFamily="2" charset="-122"/>
              </a:rPr>
              <a:t>: </a:t>
            </a:r>
            <a:r>
              <a:rPr lang="en-US" altLang="zh-CN" sz="4000" dirty="0">
                <a:ea typeface="宋体" pitchFamily="2" charset="-122"/>
              </a:rPr>
              <a:t>Mining Max-patterns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97888" cy="5181600"/>
          </a:xfrm>
        </p:spPr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  <a:ea typeface="宋体" pitchFamily="2" charset="-122"/>
              </a:rPr>
              <a:t>Idea: </a:t>
            </a:r>
            <a:r>
              <a:rPr lang="en-US" altLang="zh-CN" dirty="0">
                <a:ea typeface="宋体" pitchFamily="2" charset="-122"/>
              </a:rPr>
              <a:t>generate the complete set-enumeration tree one level at a time, while prune if applicable.</a:t>
            </a:r>
            <a:endParaRPr lang="en-US" altLang="zh-CN" i="1" dirty="0">
              <a:ea typeface="宋体" pitchFamily="2" charset="-122"/>
            </a:endParaRPr>
          </a:p>
        </p:txBody>
      </p:sp>
      <p:sp>
        <p:nvSpPr>
          <p:cNvPr id="396292" name="Text Box 4"/>
          <p:cNvSpPr txBox="1">
            <a:spLocks noChangeArrowheads="1"/>
          </p:cNvSpPr>
          <p:nvPr/>
        </p:nvSpPr>
        <p:spPr bwMode="auto">
          <a:xfrm>
            <a:off x="2955925" y="3387725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z="2400">
                <a:latin typeface="Tahoma" pitchFamily="34" charset="0"/>
                <a:ea typeface="宋体" pitchFamily="2" charset="-122"/>
                <a:sym typeface="Symbol" pitchFamily="18" charset="2"/>
              </a:rPr>
              <a:t> </a:t>
            </a:r>
            <a:r>
              <a:rPr lang="en-US" altLang="zh-CN" sz="2400">
                <a:solidFill>
                  <a:schemeClr val="accent1"/>
                </a:solidFill>
                <a:latin typeface="Tahoma" pitchFamily="34" charset="0"/>
                <a:ea typeface="宋体" pitchFamily="2" charset="-122"/>
                <a:sym typeface="Symbol" pitchFamily="18" charset="2"/>
              </a:rPr>
              <a:t>(ABCD)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3733800"/>
            <a:ext cx="7273925" cy="762000"/>
            <a:chOff x="480" y="2352"/>
            <a:chExt cx="4582" cy="480"/>
          </a:xfrm>
        </p:grpSpPr>
        <p:sp>
          <p:nvSpPr>
            <p:cNvPr id="396294" name="Text Box 6"/>
            <p:cNvSpPr txBox="1">
              <a:spLocks noChangeArrowheads="1"/>
            </p:cNvSpPr>
            <p:nvPr/>
          </p:nvSpPr>
          <p:spPr bwMode="auto">
            <a:xfrm>
              <a:off x="480" y="2543"/>
              <a:ext cx="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(BCD)</a:t>
              </a:r>
            </a:p>
          </p:txBody>
        </p:sp>
        <p:sp>
          <p:nvSpPr>
            <p:cNvPr id="396295" name="Text Box 7"/>
            <p:cNvSpPr txBox="1">
              <a:spLocks noChangeArrowheads="1"/>
            </p:cNvSpPr>
            <p:nvPr/>
          </p:nvSpPr>
          <p:spPr bwMode="auto">
            <a:xfrm>
              <a:off x="2928" y="2544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B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(CD)</a:t>
              </a:r>
            </a:p>
          </p:txBody>
        </p:sp>
        <p:sp>
          <p:nvSpPr>
            <p:cNvPr id="396296" name="Text Box 8"/>
            <p:cNvSpPr txBox="1">
              <a:spLocks noChangeArrowheads="1"/>
            </p:cNvSpPr>
            <p:nvPr/>
          </p:nvSpPr>
          <p:spPr bwMode="auto">
            <a:xfrm>
              <a:off x="3888" y="2543"/>
              <a:ext cx="5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C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(D)</a:t>
              </a:r>
            </a:p>
          </p:txBody>
        </p:sp>
        <p:sp>
          <p:nvSpPr>
            <p:cNvPr id="396297" name="Text Box 9"/>
            <p:cNvSpPr txBox="1">
              <a:spLocks noChangeArrowheads="1"/>
            </p:cNvSpPr>
            <p:nvPr/>
          </p:nvSpPr>
          <p:spPr bwMode="auto">
            <a:xfrm>
              <a:off x="4608" y="2543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6298" name="Line 10"/>
            <p:cNvSpPr>
              <a:spLocks noChangeShapeType="1"/>
            </p:cNvSpPr>
            <p:nvPr/>
          </p:nvSpPr>
          <p:spPr bwMode="auto">
            <a:xfrm flipH="1">
              <a:off x="624" y="2352"/>
              <a:ext cx="12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6299" name="Line 11"/>
            <p:cNvSpPr>
              <a:spLocks noChangeShapeType="1"/>
            </p:cNvSpPr>
            <p:nvPr/>
          </p:nvSpPr>
          <p:spPr bwMode="auto">
            <a:xfrm>
              <a:off x="1968" y="2352"/>
              <a:ext cx="100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6300" name="Line 12"/>
            <p:cNvSpPr>
              <a:spLocks noChangeShapeType="1"/>
            </p:cNvSpPr>
            <p:nvPr/>
          </p:nvSpPr>
          <p:spPr bwMode="auto">
            <a:xfrm>
              <a:off x="2016" y="2352"/>
              <a:ext cx="192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6301" name="Line 13"/>
            <p:cNvSpPr>
              <a:spLocks noChangeShapeType="1"/>
            </p:cNvSpPr>
            <p:nvPr/>
          </p:nvSpPr>
          <p:spPr bwMode="auto">
            <a:xfrm>
              <a:off x="2064" y="2352"/>
              <a:ext cx="25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33400" y="4419600"/>
            <a:ext cx="3494088" cy="762000"/>
            <a:chOff x="336" y="2784"/>
            <a:chExt cx="2201" cy="480"/>
          </a:xfrm>
        </p:grpSpPr>
        <p:sp>
          <p:nvSpPr>
            <p:cNvPr id="396303" name="Text Box 15"/>
            <p:cNvSpPr txBox="1">
              <a:spLocks noChangeArrowheads="1"/>
            </p:cNvSpPr>
            <p:nvPr/>
          </p:nvSpPr>
          <p:spPr bwMode="auto">
            <a:xfrm>
              <a:off x="336" y="2976"/>
              <a:ext cx="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AB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(CD)</a:t>
              </a:r>
            </a:p>
          </p:txBody>
        </p:sp>
        <p:sp>
          <p:nvSpPr>
            <p:cNvPr id="396304" name="Text Box 16"/>
            <p:cNvSpPr txBox="1">
              <a:spLocks noChangeArrowheads="1"/>
            </p:cNvSpPr>
            <p:nvPr/>
          </p:nvSpPr>
          <p:spPr bwMode="auto">
            <a:xfrm>
              <a:off x="1248" y="2976"/>
              <a:ext cx="6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AC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(D)</a:t>
              </a:r>
            </a:p>
          </p:txBody>
        </p:sp>
        <p:sp>
          <p:nvSpPr>
            <p:cNvPr id="396305" name="Text Box 17"/>
            <p:cNvSpPr txBox="1">
              <a:spLocks noChangeArrowheads="1"/>
            </p:cNvSpPr>
            <p:nvPr/>
          </p:nvSpPr>
          <p:spPr bwMode="auto">
            <a:xfrm>
              <a:off x="1968" y="2976"/>
              <a:ext cx="5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6306" name="Line 18"/>
            <p:cNvSpPr>
              <a:spLocks noChangeShapeType="1"/>
            </p:cNvSpPr>
            <p:nvPr/>
          </p:nvSpPr>
          <p:spPr bwMode="auto">
            <a:xfrm flipH="1">
              <a:off x="480" y="278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6307" name="Line 19"/>
            <p:cNvSpPr>
              <a:spLocks noChangeShapeType="1"/>
            </p:cNvSpPr>
            <p:nvPr/>
          </p:nvSpPr>
          <p:spPr bwMode="auto">
            <a:xfrm>
              <a:off x="624" y="2784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6308" name="Line 20"/>
            <p:cNvSpPr>
              <a:spLocks noChangeShapeType="1"/>
            </p:cNvSpPr>
            <p:nvPr/>
          </p:nvSpPr>
          <p:spPr bwMode="auto">
            <a:xfrm>
              <a:off x="624" y="2784"/>
              <a:ext cx="15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191000" y="4343400"/>
            <a:ext cx="2043113" cy="838200"/>
            <a:chOff x="2640" y="2736"/>
            <a:chExt cx="1287" cy="528"/>
          </a:xfrm>
        </p:grpSpPr>
        <p:sp>
          <p:nvSpPr>
            <p:cNvPr id="396310" name="Text Box 22"/>
            <p:cNvSpPr txBox="1">
              <a:spLocks noChangeArrowheads="1"/>
            </p:cNvSpPr>
            <p:nvPr/>
          </p:nvSpPr>
          <p:spPr bwMode="auto">
            <a:xfrm>
              <a:off x="2640" y="2976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BC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(D)</a:t>
              </a:r>
            </a:p>
          </p:txBody>
        </p:sp>
        <p:sp>
          <p:nvSpPr>
            <p:cNvPr id="396311" name="Text Box 23"/>
            <p:cNvSpPr txBox="1">
              <a:spLocks noChangeArrowheads="1"/>
            </p:cNvSpPr>
            <p:nvPr/>
          </p:nvSpPr>
          <p:spPr bwMode="auto">
            <a:xfrm>
              <a:off x="3360" y="2976"/>
              <a:ext cx="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BD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6312" name="Line 24"/>
            <p:cNvSpPr>
              <a:spLocks noChangeShapeType="1"/>
            </p:cNvSpPr>
            <p:nvPr/>
          </p:nvSpPr>
          <p:spPr bwMode="auto">
            <a:xfrm flipH="1">
              <a:off x="2832" y="2736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6313" name="Line 25"/>
            <p:cNvSpPr>
              <a:spLocks noChangeShapeType="1"/>
            </p:cNvSpPr>
            <p:nvPr/>
          </p:nvSpPr>
          <p:spPr bwMode="auto">
            <a:xfrm>
              <a:off x="3024" y="278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400800" y="4419600"/>
            <a:ext cx="1055688" cy="762000"/>
            <a:chOff x="4032" y="2784"/>
            <a:chExt cx="665" cy="480"/>
          </a:xfrm>
        </p:grpSpPr>
        <p:sp>
          <p:nvSpPr>
            <p:cNvPr id="396315" name="Text Box 27"/>
            <p:cNvSpPr txBox="1">
              <a:spLocks noChangeArrowheads="1"/>
            </p:cNvSpPr>
            <p:nvPr/>
          </p:nvSpPr>
          <p:spPr bwMode="auto">
            <a:xfrm>
              <a:off x="4128" y="2976"/>
              <a:ext cx="5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CD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6316" name="Line 28"/>
            <p:cNvSpPr>
              <a:spLocks noChangeShapeType="1"/>
            </p:cNvSpPr>
            <p:nvPr/>
          </p:nvSpPr>
          <p:spPr bwMode="auto">
            <a:xfrm>
              <a:off x="4032" y="2784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" y="5105400"/>
            <a:ext cx="4816475" cy="1447800"/>
            <a:chOff x="336" y="3216"/>
            <a:chExt cx="3034" cy="912"/>
          </a:xfrm>
        </p:grpSpPr>
        <p:sp>
          <p:nvSpPr>
            <p:cNvPr id="396318" name="Text Box 30"/>
            <p:cNvSpPr txBox="1">
              <a:spLocks noChangeArrowheads="1"/>
            </p:cNvSpPr>
            <p:nvPr/>
          </p:nvSpPr>
          <p:spPr bwMode="auto">
            <a:xfrm>
              <a:off x="336" y="3408"/>
              <a:ext cx="7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ABC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(C)</a:t>
              </a:r>
            </a:p>
          </p:txBody>
        </p:sp>
        <p:sp>
          <p:nvSpPr>
            <p:cNvPr id="396319" name="Text Box 31"/>
            <p:cNvSpPr txBox="1">
              <a:spLocks noChangeArrowheads="1"/>
            </p:cNvSpPr>
            <p:nvPr/>
          </p:nvSpPr>
          <p:spPr bwMode="auto">
            <a:xfrm>
              <a:off x="336" y="3840"/>
              <a:ext cx="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ABCD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6320" name="Text Box 32"/>
            <p:cNvSpPr txBox="1">
              <a:spLocks noChangeArrowheads="1"/>
            </p:cNvSpPr>
            <p:nvPr/>
          </p:nvSpPr>
          <p:spPr bwMode="auto">
            <a:xfrm>
              <a:off x="1104" y="3408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ABD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6321" name="Text Box 33"/>
            <p:cNvSpPr txBox="1">
              <a:spLocks noChangeArrowheads="1"/>
            </p:cNvSpPr>
            <p:nvPr/>
          </p:nvSpPr>
          <p:spPr bwMode="auto">
            <a:xfrm>
              <a:off x="1776" y="3408"/>
              <a:ext cx="6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ACD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6322" name="Text Box 34"/>
            <p:cNvSpPr txBox="1">
              <a:spLocks noChangeArrowheads="1"/>
            </p:cNvSpPr>
            <p:nvPr/>
          </p:nvSpPr>
          <p:spPr bwMode="auto">
            <a:xfrm>
              <a:off x="2688" y="3408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BCD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6323" name="Line 35"/>
            <p:cNvSpPr>
              <a:spLocks noChangeShapeType="1"/>
            </p:cNvSpPr>
            <p:nvPr/>
          </p:nvSpPr>
          <p:spPr bwMode="auto">
            <a:xfrm>
              <a:off x="5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6324" name="Line 36"/>
            <p:cNvSpPr>
              <a:spLocks noChangeShapeType="1"/>
            </p:cNvSpPr>
            <p:nvPr/>
          </p:nvSpPr>
          <p:spPr bwMode="auto">
            <a:xfrm>
              <a:off x="528" y="3264"/>
              <a:ext cx="76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6325" name="Line 37"/>
            <p:cNvSpPr>
              <a:spLocks noChangeShapeType="1"/>
            </p:cNvSpPr>
            <p:nvPr/>
          </p:nvSpPr>
          <p:spPr bwMode="auto">
            <a:xfrm>
              <a:off x="1488" y="321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6326" name="Line 38"/>
            <p:cNvSpPr>
              <a:spLocks noChangeShapeType="1"/>
            </p:cNvSpPr>
            <p:nvPr/>
          </p:nvSpPr>
          <p:spPr bwMode="auto">
            <a:xfrm>
              <a:off x="283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6327" name="Line 39"/>
            <p:cNvSpPr>
              <a:spLocks noChangeShapeType="1"/>
            </p:cNvSpPr>
            <p:nvPr/>
          </p:nvSpPr>
          <p:spPr bwMode="auto">
            <a:xfrm>
              <a:off x="576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ea typeface="宋体" pitchFamily="2" charset="-122"/>
              </a:rPr>
              <a:t>Local Pruning Techniques (e.g. at node A)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97888" cy="51816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altLang="zh-CN" sz="2400" dirty="0">
                <a:ea typeface="宋体" pitchFamily="2" charset="-122"/>
              </a:rPr>
              <a:t>Check the frequency of </a:t>
            </a:r>
            <a:r>
              <a:rPr lang="en-US" altLang="zh-CN" sz="2400" b="1" dirty="0">
                <a:solidFill>
                  <a:srgbClr val="FF0000"/>
                </a:solidFill>
                <a:ea typeface="宋体" pitchFamily="2" charset="-122"/>
              </a:rPr>
              <a:t>ABCD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 </a:t>
            </a:r>
            <a:r>
              <a:rPr lang="en-US" altLang="zh-CN" sz="2400" dirty="0">
                <a:ea typeface="宋体" pitchFamily="2" charset="-122"/>
              </a:rPr>
              <a:t>and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ea typeface="宋体" pitchFamily="2" charset="-122"/>
              </a:rPr>
              <a:t>AB, AC, AD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.</a:t>
            </a:r>
          </a:p>
          <a:p>
            <a:pPr marL="533400" indent="-533400"/>
            <a:r>
              <a:rPr lang="en-US" altLang="zh-CN" sz="2400" dirty="0">
                <a:ea typeface="宋体" pitchFamily="2" charset="-122"/>
              </a:rPr>
              <a:t>If </a:t>
            </a:r>
            <a:r>
              <a:rPr lang="en-US" altLang="zh-CN" sz="2400" b="1" dirty="0">
                <a:solidFill>
                  <a:srgbClr val="FF0000"/>
                </a:solidFill>
                <a:ea typeface="宋体" pitchFamily="2" charset="-122"/>
              </a:rPr>
              <a:t>ABCD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 </a:t>
            </a:r>
            <a:r>
              <a:rPr lang="en-US" altLang="zh-CN" sz="2400" dirty="0">
                <a:ea typeface="宋体" pitchFamily="2" charset="-122"/>
              </a:rPr>
              <a:t>is frequent, prune the whole sub-tree.</a:t>
            </a:r>
          </a:p>
          <a:p>
            <a:pPr marL="533400" indent="-533400"/>
            <a:r>
              <a:rPr lang="en-US" altLang="zh-CN" sz="2400" dirty="0">
                <a:ea typeface="宋体" pitchFamily="2" charset="-122"/>
              </a:rPr>
              <a:t>If </a:t>
            </a:r>
            <a:r>
              <a:rPr lang="en-US" altLang="zh-CN" sz="2400" b="1" dirty="0">
                <a:solidFill>
                  <a:srgbClr val="FF0000"/>
                </a:solidFill>
                <a:ea typeface="宋体" pitchFamily="2" charset="-122"/>
              </a:rPr>
              <a:t>AC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 </a:t>
            </a:r>
            <a:r>
              <a:rPr lang="en-US" altLang="zh-CN" sz="2400" dirty="0">
                <a:ea typeface="宋体" pitchFamily="2" charset="-122"/>
              </a:rPr>
              <a:t>is NOT frequent, remove </a:t>
            </a:r>
            <a:r>
              <a:rPr lang="en-US" altLang="zh-CN" sz="2400" b="1" dirty="0">
                <a:solidFill>
                  <a:srgbClr val="FF0000"/>
                </a:solidFill>
                <a:ea typeface="宋体" pitchFamily="2" charset="-122"/>
              </a:rPr>
              <a:t>C </a:t>
            </a:r>
            <a:r>
              <a:rPr lang="en-US" altLang="zh-CN" sz="2400" dirty="0">
                <a:ea typeface="宋体" pitchFamily="2" charset="-122"/>
              </a:rPr>
              <a:t>from the parenthesis before expanding.  </a:t>
            </a: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2955925" y="3387725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z="2400">
                <a:latin typeface="Tahoma" pitchFamily="34" charset="0"/>
                <a:ea typeface="宋体" pitchFamily="2" charset="-122"/>
                <a:sym typeface="Symbol" pitchFamily="18" charset="2"/>
              </a:rPr>
              <a:t> </a:t>
            </a:r>
            <a:r>
              <a:rPr lang="en-US" altLang="zh-CN" sz="2400">
                <a:solidFill>
                  <a:schemeClr val="accent1"/>
                </a:solidFill>
                <a:latin typeface="Tahoma" pitchFamily="34" charset="0"/>
                <a:ea typeface="宋体" pitchFamily="2" charset="-122"/>
                <a:sym typeface="Symbol" pitchFamily="18" charset="2"/>
              </a:rPr>
              <a:t>(ABCD)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3733800"/>
            <a:ext cx="7273925" cy="762000"/>
            <a:chOff x="480" y="2352"/>
            <a:chExt cx="4582" cy="480"/>
          </a:xfrm>
        </p:grpSpPr>
        <p:sp>
          <p:nvSpPr>
            <p:cNvPr id="397318" name="Text Box 6"/>
            <p:cNvSpPr txBox="1">
              <a:spLocks noChangeArrowheads="1"/>
            </p:cNvSpPr>
            <p:nvPr/>
          </p:nvSpPr>
          <p:spPr bwMode="auto">
            <a:xfrm>
              <a:off x="480" y="2543"/>
              <a:ext cx="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(BCD)</a:t>
              </a:r>
            </a:p>
          </p:txBody>
        </p:sp>
        <p:sp>
          <p:nvSpPr>
            <p:cNvPr id="397319" name="Text Box 7"/>
            <p:cNvSpPr txBox="1">
              <a:spLocks noChangeArrowheads="1"/>
            </p:cNvSpPr>
            <p:nvPr/>
          </p:nvSpPr>
          <p:spPr bwMode="auto">
            <a:xfrm>
              <a:off x="2928" y="2544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B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(CD)</a:t>
              </a:r>
            </a:p>
          </p:txBody>
        </p:sp>
        <p:sp>
          <p:nvSpPr>
            <p:cNvPr id="397320" name="Text Box 8"/>
            <p:cNvSpPr txBox="1">
              <a:spLocks noChangeArrowheads="1"/>
            </p:cNvSpPr>
            <p:nvPr/>
          </p:nvSpPr>
          <p:spPr bwMode="auto">
            <a:xfrm>
              <a:off x="3888" y="2543"/>
              <a:ext cx="5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C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(D)</a:t>
              </a:r>
            </a:p>
          </p:txBody>
        </p:sp>
        <p:sp>
          <p:nvSpPr>
            <p:cNvPr id="397321" name="Text Box 9"/>
            <p:cNvSpPr txBox="1">
              <a:spLocks noChangeArrowheads="1"/>
            </p:cNvSpPr>
            <p:nvPr/>
          </p:nvSpPr>
          <p:spPr bwMode="auto">
            <a:xfrm>
              <a:off x="4608" y="2543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7322" name="Line 10"/>
            <p:cNvSpPr>
              <a:spLocks noChangeShapeType="1"/>
            </p:cNvSpPr>
            <p:nvPr/>
          </p:nvSpPr>
          <p:spPr bwMode="auto">
            <a:xfrm flipH="1">
              <a:off x="624" y="2352"/>
              <a:ext cx="12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23" name="Line 11"/>
            <p:cNvSpPr>
              <a:spLocks noChangeShapeType="1"/>
            </p:cNvSpPr>
            <p:nvPr/>
          </p:nvSpPr>
          <p:spPr bwMode="auto">
            <a:xfrm>
              <a:off x="1968" y="2352"/>
              <a:ext cx="100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24" name="Line 12"/>
            <p:cNvSpPr>
              <a:spLocks noChangeShapeType="1"/>
            </p:cNvSpPr>
            <p:nvPr/>
          </p:nvSpPr>
          <p:spPr bwMode="auto">
            <a:xfrm>
              <a:off x="2016" y="2352"/>
              <a:ext cx="192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25" name="Line 13"/>
            <p:cNvSpPr>
              <a:spLocks noChangeShapeType="1"/>
            </p:cNvSpPr>
            <p:nvPr/>
          </p:nvSpPr>
          <p:spPr bwMode="auto">
            <a:xfrm>
              <a:off x="2064" y="2352"/>
              <a:ext cx="25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33400" y="4419600"/>
            <a:ext cx="3494088" cy="762000"/>
            <a:chOff x="336" y="2784"/>
            <a:chExt cx="2201" cy="480"/>
          </a:xfrm>
        </p:grpSpPr>
        <p:sp>
          <p:nvSpPr>
            <p:cNvPr id="397327" name="Text Box 15"/>
            <p:cNvSpPr txBox="1">
              <a:spLocks noChangeArrowheads="1"/>
            </p:cNvSpPr>
            <p:nvPr/>
          </p:nvSpPr>
          <p:spPr bwMode="auto">
            <a:xfrm>
              <a:off x="336" y="2976"/>
              <a:ext cx="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AB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(CD)</a:t>
              </a:r>
            </a:p>
          </p:txBody>
        </p:sp>
        <p:sp>
          <p:nvSpPr>
            <p:cNvPr id="397328" name="Text Box 16"/>
            <p:cNvSpPr txBox="1">
              <a:spLocks noChangeArrowheads="1"/>
            </p:cNvSpPr>
            <p:nvPr/>
          </p:nvSpPr>
          <p:spPr bwMode="auto">
            <a:xfrm>
              <a:off x="1248" y="2976"/>
              <a:ext cx="6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AC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(D)</a:t>
              </a:r>
            </a:p>
          </p:txBody>
        </p:sp>
        <p:sp>
          <p:nvSpPr>
            <p:cNvPr id="397329" name="Text Box 17"/>
            <p:cNvSpPr txBox="1">
              <a:spLocks noChangeArrowheads="1"/>
            </p:cNvSpPr>
            <p:nvPr/>
          </p:nvSpPr>
          <p:spPr bwMode="auto">
            <a:xfrm>
              <a:off x="1968" y="2976"/>
              <a:ext cx="5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7330" name="Line 18"/>
            <p:cNvSpPr>
              <a:spLocks noChangeShapeType="1"/>
            </p:cNvSpPr>
            <p:nvPr/>
          </p:nvSpPr>
          <p:spPr bwMode="auto">
            <a:xfrm flipH="1">
              <a:off x="480" y="278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31" name="Line 19"/>
            <p:cNvSpPr>
              <a:spLocks noChangeShapeType="1"/>
            </p:cNvSpPr>
            <p:nvPr/>
          </p:nvSpPr>
          <p:spPr bwMode="auto">
            <a:xfrm>
              <a:off x="624" y="2784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32" name="Line 20"/>
            <p:cNvSpPr>
              <a:spLocks noChangeShapeType="1"/>
            </p:cNvSpPr>
            <p:nvPr/>
          </p:nvSpPr>
          <p:spPr bwMode="auto">
            <a:xfrm>
              <a:off x="624" y="2784"/>
              <a:ext cx="15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191000" y="4343400"/>
            <a:ext cx="2043113" cy="838200"/>
            <a:chOff x="2640" y="2736"/>
            <a:chExt cx="1287" cy="528"/>
          </a:xfrm>
        </p:grpSpPr>
        <p:sp>
          <p:nvSpPr>
            <p:cNvPr id="397334" name="Text Box 22"/>
            <p:cNvSpPr txBox="1">
              <a:spLocks noChangeArrowheads="1"/>
            </p:cNvSpPr>
            <p:nvPr/>
          </p:nvSpPr>
          <p:spPr bwMode="auto">
            <a:xfrm>
              <a:off x="2640" y="2976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BC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(D)</a:t>
              </a:r>
            </a:p>
          </p:txBody>
        </p:sp>
        <p:sp>
          <p:nvSpPr>
            <p:cNvPr id="397335" name="Text Box 23"/>
            <p:cNvSpPr txBox="1">
              <a:spLocks noChangeArrowheads="1"/>
            </p:cNvSpPr>
            <p:nvPr/>
          </p:nvSpPr>
          <p:spPr bwMode="auto">
            <a:xfrm>
              <a:off x="3360" y="2976"/>
              <a:ext cx="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BD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7336" name="Line 24"/>
            <p:cNvSpPr>
              <a:spLocks noChangeShapeType="1"/>
            </p:cNvSpPr>
            <p:nvPr/>
          </p:nvSpPr>
          <p:spPr bwMode="auto">
            <a:xfrm flipH="1">
              <a:off x="2832" y="2736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37" name="Line 25"/>
            <p:cNvSpPr>
              <a:spLocks noChangeShapeType="1"/>
            </p:cNvSpPr>
            <p:nvPr/>
          </p:nvSpPr>
          <p:spPr bwMode="auto">
            <a:xfrm>
              <a:off x="3024" y="278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400800" y="4419600"/>
            <a:ext cx="1055688" cy="762000"/>
            <a:chOff x="4032" y="2784"/>
            <a:chExt cx="665" cy="480"/>
          </a:xfrm>
        </p:grpSpPr>
        <p:sp>
          <p:nvSpPr>
            <p:cNvPr id="397339" name="Text Box 27"/>
            <p:cNvSpPr txBox="1">
              <a:spLocks noChangeArrowheads="1"/>
            </p:cNvSpPr>
            <p:nvPr/>
          </p:nvSpPr>
          <p:spPr bwMode="auto">
            <a:xfrm>
              <a:off x="4128" y="2976"/>
              <a:ext cx="5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CD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7340" name="Line 28"/>
            <p:cNvSpPr>
              <a:spLocks noChangeShapeType="1"/>
            </p:cNvSpPr>
            <p:nvPr/>
          </p:nvSpPr>
          <p:spPr bwMode="auto">
            <a:xfrm>
              <a:off x="4032" y="2784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" y="5105400"/>
            <a:ext cx="4816475" cy="1447800"/>
            <a:chOff x="336" y="3216"/>
            <a:chExt cx="3034" cy="912"/>
          </a:xfrm>
        </p:grpSpPr>
        <p:sp>
          <p:nvSpPr>
            <p:cNvPr id="397342" name="Text Box 30"/>
            <p:cNvSpPr txBox="1">
              <a:spLocks noChangeArrowheads="1"/>
            </p:cNvSpPr>
            <p:nvPr/>
          </p:nvSpPr>
          <p:spPr bwMode="auto">
            <a:xfrm>
              <a:off x="336" y="3408"/>
              <a:ext cx="7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ABC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(C)</a:t>
              </a:r>
            </a:p>
          </p:txBody>
        </p:sp>
        <p:sp>
          <p:nvSpPr>
            <p:cNvPr id="397343" name="Text Box 31"/>
            <p:cNvSpPr txBox="1">
              <a:spLocks noChangeArrowheads="1"/>
            </p:cNvSpPr>
            <p:nvPr/>
          </p:nvSpPr>
          <p:spPr bwMode="auto">
            <a:xfrm>
              <a:off x="336" y="3840"/>
              <a:ext cx="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ABCD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7344" name="Text Box 32"/>
            <p:cNvSpPr txBox="1">
              <a:spLocks noChangeArrowheads="1"/>
            </p:cNvSpPr>
            <p:nvPr/>
          </p:nvSpPr>
          <p:spPr bwMode="auto">
            <a:xfrm>
              <a:off x="1104" y="3408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ABD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7345" name="Text Box 33"/>
            <p:cNvSpPr txBox="1">
              <a:spLocks noChangeArrowheads="1"/>
            </p:cNvSpPr>
            <p:nvPr/>
          </p:nvSpPr>
          <p:spPr bwMode="auto">
            <a:xfrm>
              <a:off x="1776" y="3408"/>
              <a:ext cx="6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ACD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7346" name="Text Box 34"/>
            <p:cNvSpPr txBox="1">
              <a:spLocks noChangeArrowheads="1"/>
            </p:cNvSpPr>
            <p:nvPr/>
          </p:nvSpPr>
          <p:spPr bwMode="auto">
            <a:xfrm>
              <a:off x="2688" y="3408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BCD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7347" name="Line 35"/>
            <p:cNvSpPr>
              <a:spLocks noChangeShapeType="1"/>
            </p:cNvSpPr>
            <p:nvPr/>
          </p:nvSpPr>
          <p:spPr bwMode="auto">
            <a:xfrm>
              <a:off x="5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48" name="Line 36"/>
            <p:cNvSpPr>
              <a:spLocks noChangeShapeType="1"/>
            </p:cNvSpPr>
            <p:nvPr/>
          </p:nvSpPr>
          <p:spPr bwMode="auto">
            <a:xfrm>
              <a:off x="528" y="3264"/>
              <a:ext cx="76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49" name="Line 37"/>
            <p:cNvSpPr>
              <a:spLocks noChangeShapeType="1"/>
            </p:cNvSpPr>
            <p:nvPr/>
          </p:nvSpPr>
          <p:spPr bwMode="auto">
            <a:xfrm>
              <a:off x="1488" y="321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50" name="Line 38"/>
            <p:cNvSpPr>
              <a:spLocks noChangeShapeType="1"/>
            </p:cNvSpPr>
            <p:nvPr/>
          </p:nvSpPr>
          <p:spPr bwMode="auto">
            <a:xfrm>
              <a:off x="283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51" name="Line 39"/>
            <p:cNvSpPr>
              <a:spLocks noChangeShapeType="1"/>
            </p:cNvSpPr>
            <p:nvPr/>
          </p:nvSpPr>
          <p:spPr bwMode="auto">
            <a:xfrm>
              <a:off x="576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r>
              <a:rPr lang="en-US" dirty="0" smtClean="0"/>
              <a:t> (measure: support)</a:t>
            </a:r>
          </a:p>
          <a:p>
            <a:endParaRPr lang="en-US" dirty="0" smtClean="0"/>
          </a:p>
          <a:p>
            <a:r>
              <a:rPr lang="en-US" dirty="0" err="1" smtClean="0"/>
              <a:t>Apriori</a:t>
            </a:r>
            <a:r>
              <a:rPr lang="en-US" dirty="0" smtClean="0"/>
              <a:t> principle </a:t>
            </a:r>
          </a:p>
          <a:p>
            <a:endParaRPr lang="en-US" dirty="0" smtClean="0"/>
          </a:p>
          <a:p>
            <a:r>
              <a:rPr lang="en-US" dirty="0" err="1" smtClean="0"/>
              <a:t>Apriori</a:t>
            </a:r>
            <a:r>
              <a:rPr lang="en-US" dirty="0" smtClean="0"/>
              <a:t> algorithm for finding frequent </a:t>
            </a:r>
            <a:r>
              <a:rPr lang="en-US" dirty="0" err="1" smtClean="0"/>
              <a:t>itemsets</a:t>
            </a:r>
            <a:endParaRPr lang="en-US" dirty="0" smtClean="0"/>
          </a:p>
          <a:p>
            <a:pPr lvl="1"/>
            <a:r>
              <a:rPr lang="en-US" dirty="0" smtClean="0"/>
              <a:t>Prunes really well in practice</a:t>
            </a:r>
          </a:p>
          <a:p>
            <a:pPr lvl="1"/>
            <a:r>
              <a:rPr lang="en-US" dirty="0" smtClean="0"/>
              <a:t>Makes multiple passes over the dataset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8001000" cy="533400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ea typeface="宋体" pitchFamily="2" charset="-122"/>
              </a:rPr>
              <a:t>Algorithm </a:t>
            </a:r>
            <a:r>
              <a:rPr lang="en-US" altLang="zh-CN" sz="4000" dirty="0" err="1">
                <a:ea typeface="宋体" pitchFamily="2" charset="-122"/>
              </a:rPr>
              <a:t>MaxMiner</a:t>
            </a:r>
            <a:endParaRPr lang="en-US" altLang="zh-CN" sz="4000" dirty="0">
              <a:ea typeface="宋体" pitchFamily="2" charset="-122"/>
            </a:endParaRP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97888" cy="5181600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Initially, generate one node </a:t>
            </a:r>
            <a:r>
              <a:rPr lang="en-US" altLang="zh-CN" b="1" dirty="0">
                <a:solidFill>
                  <a:schemeClr val="accent1"/>
                </a:solidFill>
                <a:ea typeface="宋体" pitchFamily="2" charset="-122"/>
              </a:rPr>
              <a:t>N=</a:t>
            </a:r>
            <a:r>
              <a:rPr lang="en-US" altLang="zh-CN" dirty="0">
                <a:ea typeface="宋体" pitchFamily="2" charset="-122"/>
              </a:rPr>
              <a:t>               , where </a:t>
            </a:r>
            <a:r>
              <a:rPr lang="en-US" altLang="zh-CN" b="1" dirty="0">
                <a:solidFill>
                  <a:schemeClr val="accent1"/>
                </a:solidFill>
                <a:ea typeface="宋体" pitchFamily="2" charset="-122"/>
              </a:rPr>
              <a:t>h(N)=</a:t>
            </a:r>
            <a:r>
              <a:rPr lang="en-US" altLang="zh-CN" b="1" dirty="0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 </a:t>
            </a:r>
            <a:r>
              <a:rPr lang="en-US" altLang="zh-CN" dirty="0">
                <a:ea typeface="宋体" pitchFamily="2" charset="-122"/>
                <a:sym typeface="Symbol" pitchFamily="18" charset="2"/>
              </a:rPr>
              <a:t>and </a:t>
            </a:r>
            <a:r>
              <a:rPr lang="en-US" altLang="zh-CN" b="1" dirty="0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t(N)={A,B,C,D}.</a:t>
            </a:r>
          </a:p>
          <a:p>
            <a:r>
              <a:rPr lang="en-US" altLang="zh-CN" dirty="0">
                <a:ea typeface="宋体" pitchFamily="2" charset="-122"/>
                <a:sym typeface="Symbol" pitchFamily="18" charset="2"/>
              </a:rPr>
              <a:t>Consider expanding </a:t>
            </a:r>
            <a:r>
              <a:rPr lang="en-US" altLang="zh-CN" b="1" dirty="0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dirty="0">
                <a:ea typeface="宋体" pitchFamily="2" charset="-122"/>
                <a:sym typeface="Symbol" pitchFamily="18" charset="2"/>
              </a:rPr>
              <a:t>, </a:t>
            </a:r>
          </a:p>
          <a:p>
            <a:pPr lvl="1"/>
            <a:r>
              <a:rPr lang="en-US" altLang="zh-CN" dirty="0">
                <a:ea typeface="宋体" pitchFamily="2" charset="-122"/>
                <a:sym typeface="Symbol" pitchFamily="18" charset="2"/>
              </a:rPr>
              <a:t>If </a:t>
            </a:r>
            <a:r>
              <a:rPr lang="en-US" altLang="zh-CN" b="1" dirty="0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h(N)t(N) </a:t>
            </a:r>
            <a:r>
              <a:rPr lang="en-US" altLang="zh-CN" dirty="0">
                <a:ea typeface="宋体" pitchFamily="2" charset="-122"/>
                <a:sym typeface="Symbol" pitchFamily="18" charset="2"/>
              </a:rPr>
              <a:t>is frequent, do not expand </a:t>
            </a:r>
            <a:r>
              <a:rPr lang="en-US" altLang="zh-CN" b="1" dirty="0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dirty="0">
                <a:ea typeface="宋体" pitchFamily="2" charset="-122"/>
                <a:sym typeface="Symbol" pitchFamily="18" charset="2"/>
              </a:rPr>
              <a:t>.</a:t>
            </a:r>
          </a:p>
          <a:p>
            <a:pPr lvl="1"/>
            <a:r>
              <a:rPr lang="en-US" altLang="zh-CN" dirty="0">
                <a:ea typeface="宋体" pitchFamily="2" charset="-122"/>
                <a:sym typeface="Symbol" pitchFamily="18" charset="2"/>
              </a:rPr>
              <a:t>If for some </a:t>
            </a:r>
            <a:r>
              <a:rPr lang="en-US" altLang="zh-CN" b="1" dirty="0" err="1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it</a:t>
            </a:r>
            <a:r>
              <a:rPr lang="en-US" altLang="zh-CN" b="1" dirty="0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(N), h(N){</a:t>
            </a:r>
            <a:r>
              <a:rPr lang="en-US" altLang="zh-CN" b="1" dirty="0" err="1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i</a:t>
            </a:r>
            <a:r>
              <a:rPr lang="en-US" altLang="zh-CN" b="1" dirty="0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} </a:t>
            </a:r>
            <a:r>
              <a:rPr lang="en-US" altLang="zh-CN" dirty="0">
                <a:ea typeface="宋体" pitchFamily="2" charset="-122"/>
                <a:sym typeface="Symbol" pitchFamily="18" charset="2"/>
              </a:rPr>
              <a:t>is NOT frequent, remove </a:t>
            </a:r>
            <a:r>
              <a:rPr lang="en-US" altLang="zh-CN" b="1" dirty="0" err="1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i</a:t>
            </a:r>
            <a:r>
              <a:rPr lang="en-US" altLang="zh-CN" dirty="0">
                <a:ea typeface="宋体" pitchFamily="2" charset="-122"/>
                <a:sym typeface="Symbol" pitchFamily="18" charset="2"/>
              </a:rPr>
              <a:t> from </a:t>
            </a:r>
            <a:r>
              <a:rPr lang="en-US" altLang="zh-CN" b="1" dirty="0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t(N)</a:t>
            </a:r>
            <a:r>
              <a:rPr lang="en-US" altLang="zh-CN" dirty="0">
                <a:ea typeface="宋体" pitchFamily="2" charset="-122"/>
                <a:sym typeface="Symbol" pitchFamily="18" charset="2"/>
              </a:rPr>
              <a:t> before expanding </a:t>
            </a:r>
            <a:r>
              <a:rPr lang="en-US" altLang="zh-CN" b="1" dirty="0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dirty="0">
                <a:ea typeface="宋体" pitchFamily="2" charset="-122"/>
                <a:sym typeface="Symbol" pitchFamily="18" charset="2"/>
              </a:rPr>
              <a:t>.</a:t>
            </a:r>
          </a:p>
          <a:p>
            <a:r>
              <a:rPr lang="en-US" altLang="zh-CN" dirty="0">
                <a:ea typeface="宋体" pitchFamily="2" charset="-122"/>
                <a:sym typeface="Symbol" pitchFamily="18" charset="2"/>
              </a:rPr>
              <a:t>Apply global pruning techniques</a:t>
            </a:r>
            <a:r>
              <a:rPr lang="en-US" altLang="zh-CN" dirty="0">
                <a:latin typeface="Tahoma"/>
                <a:ea typeface="宋体" pitchFamily="2" charset="-122"/>
                <a:sym typeface="Symbol" pitchFamily="18" charset="2"/>
              </a:rPr>
              <a:t>…</a:t>
            </a:r>
            <a:endParaRPr lang="en-US" altLang="zh-CN" dirty="0">
              <a:ea typeface="宋体" pitchFamily="2" charset="-122"/>
              <a:sym typeface="Symbol" pitchFamily="18" charset="2"/>
            </a:endParaRPr>
          </a:p>
        </p:txBody>
      </p:sp>
      <p:sp>
        <p:nvSpPr>
          <p:cNvPr id="398340" name="Text Box 4"/>
          <p:cNvSpPr txBox="1">
            <a:spLocks noChangeArrowheads="1"/>
          </p:cNvSpPr>
          <p:nvPr/>
        </p:nvSpPr>
        <p:spPr bwMode="auto">
          <a:xfrm>
            <a:off x="5867400" y="1438275"/>
            <a:ext cx="15081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z="2400" dirty="0">
                <a:latin typeface="Tahoma" pitchFamily="34" charset="0"/>
                <a:ea typeface="宋体" pitchFamily="2" charset="-122"/>
                <a:sym typeface="Symbol" pitchFamily="18" charset="2"/>
              </a:rPr>
              <a:t> </a:t>
            </a:r>
            <a:r>
              <a:rPr lang="en-US" altLang="zh-CN" sz="2400" dirty="0">
                <a:solidFill>
                  <a:schemeClr val="accent1"/>
                </a:solidFill>
                <a:latin typeface="Tahoma" pitchFamily="34" charset="0"/>
                <a:ea typeface="宋体" pitchFamily="2" charset="-122"/>
                <a:sym typeface="Symbol" pitchFamily="18" charset="2"/>
              </a:rPr>
              <a:t>(ABCD)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宋体" pitchFamily="2" charset="-122"/>
              </a:rPr>
              <a:t>Global Pruning Technique (across sub-trees)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97888" cy="5181600"/>
          </a:xfrm>
        </p:spPr>
        <p:txBody>
          <a:bodyPr/>
          <a:lstStyle/>
          <a:p>
            <a:pPr marL="533400" indent="-533400"/>
            <a:r>
              <a:rPr lang="en-US" altLang="zh-CN" sz="2400" dirty="0">
                <a:ea typeface="宋体" pitchFamily="2" charset="-122"/>
              </a:rPr>
              <a:t>When a max pattern is identified 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(</a:t>
            </a:r>
            <a:r>
              <a:rPr lang="en-US" altLang="zh-CN" sz="2400" b="1" dirty="0">
                <a:solidFill>
                  <a:schemeClr val="accent1"/>
                </a:solidFill>
                <a:ea typeface="宋体" pitchFamily="2" charset="-122"/>
              </a:rPr>
              <a:t>e.g. ABCD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), </a:t>
            </a:r>
            <a:r>
              <a:rPr lang="en-US" altLang="zh-CN" sz="2400" dirty="0">
                <a:ea typeface="宋体" pitchFamily="2" charset="-122"/>
              </a:rPr>
              <a:t>prune all nodes 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(</a:t>
            </a:r>
            <a:r>
              <a:rPr lang="en-US" altLang="zh-CN" sz="2400" b="1" dirty="0">
                <a:solidFill>
                  <a:schemeClr val="accent1"/>
                </a:solidFill>
                <a:ea typeface="宋体" pitchFamily="2" charset="-122"/>
              </a:rPr>
              <a:t>e.g. B, C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 </a:t>
            </a:r>
            <a:r>
              <a:rPr lang="en-US" altLang="zh-CN" sz="2400" dirty="0">
                <a:ea typeface="宋体" pitchFamily="2" charset="-122"/>
              </a:rPr>
              <a:t>and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 </a:t>
            </a:r>
            <a:r>
              <a:rPr lang="en-US" altLang="zh-CN" sz="2400" b="1" dirty="0">
                <a:solidFill>
                  <a:schemeClr val="accent1"/>
                </a:solidFill>
                <a:ea typeface="宋体" pitchFamily="2" charset="-122"/>
              </a:rPr>
              <a:t>D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) </a:t>
            </a:r>
            <a:r>
              <a:rPr lang="en-US" altLang="zh-CN" sz="2400" dirty="0">
                <a:ea typeface="宋体" pitchFamily="2" charset="-122"/>
              </a:rPr>
              <a:t>where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 </a:t>
            </a:r>
            <a:r>
              <a:rPr lang="en-US" altLang="zh-CN" sz="2400" b="1" dirty="0">
                <a:solidFill>
                  <a:schemeClr val="accent1"/>
                </a:solidFill>
                <a:ea typeface="宋体" pitchFamily="2" charset="-122"/>
              </a:rPr>
              <a:t>h(N)</a:t>
            </a:r>
            <a:r>
              <a:rPr lang="en-US" altLang="zh-CN" sz="2400" b="1" dirty="0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t(N) </a:t>
            </a:r>
            <a:r>
              <a:rPr lang="en-US" altLang="zh-CN" sz="2400" dirty="0">
                <a:ea typeface="宋体" pitchFamily="2" charset="-122"/>
                <a:sym typeface="Symbol" pitchFamily="18" charset="2"/>
              </a:rPr>
              <a:t>is a sub-set of it 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  <a:sym typeface="Symbol" pitchFamily="18" charset="2"/>
              </a:rPr>
              <a:t>(</a:t>
            </a:r>
            <a:r>
              <a:rPr lang="en-US" altLang="zh-CN" sz="2400" b="1" dirty="0">
                <a:solidFill>
                  <a:schemeClr val="accent1"/>
                </a:solidFill>
                <a:ea typeface="宋体" pitchFamily="2" charset="-122"/>
                <a:sym typeface="Symbol" pitchFamily="18" charset="2"/>
              </a:rPr>
              <a:t>e.g. ABCD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  <a:sym typeface="Symbol" pitchFamily="18" charset="2"/>
              </a:rPr>
              <a:t>).</a:t>
            </a: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 </a:t>
            </a:r>
          </a:p>
        </p:txBody>
      </p:sp>
      <p:sp>
        <p:nvSpPr>
          <p:cNvPr id="399364" name="Text Box 4"/>
          <p:cNvSpPr txBox="1">
            <a:spLocks noChangeArrowheads="1"/>
          </p:cNvSpPr>
          <p:nvPr/>
        </p:nvSpPr>
        <p:spPr bwMode="auto">
          <a:xfrm>
            <a:off x="2955925" y="3387725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z="2400">
                <a:latin typeface="Tahoma" pitchFamily="34" charset="0"/>
                <a:ea typeface="宋体" pitchFamily="2" charset="-122"/>
                <a:sym typeface="Symbol" pitchFamily="18" charset="2"/>
              </a:rPr>
              <a:t> </a:t>
            </a:r>
            <a:r>
              <a:rPr lang="en-US" altLang="zh-CN" sz="2400">
                <a:solidFill>
                  <a:schemeClr val="accent1"/>
                </a:solidFill>
                <a:latin typeface="Tahoma" pitchFamily="34" charset="0"/>
                <a:ea typeface="宋体" pitchFamily="2" charset="-122"/>
                <a:sym typeface="Symbol" pitchFamily="18" charset="2"/>
              </a:rPr>
              <a:t>(ABCD)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3733800"/>
            <a:ext cx="7273925" cy="762000"/>
            <a:chOff x="480" y="2352"/>
            <a:chExt cx="4582" cy="480"/>
          </a:xfrm>
        </p:grpSpPr>
        <p:sp>
          <p:nvSpPr>
            <p:cNvPr id="399366" name="Text Box 6"/>
            <p:cNvSpPr txBox="1">
              <a:spLocks noChangeArrowheads="1"/>
            </p:cNvSpPr>
            <p:nvPr/>
          </p:nvSpPr>
          <p:spPr bwMode="auto">
            <a:xfrm>
              <a:off x="480" y="2543"/>
              <a:ext cx="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(BCD)</a:t>
              </a:r>
            </a:p>
          </p:txBody>
        </p:sp>
        <p:sp>
          <p:nvSpPr>
            <p:cNvPr id="399367" name="Text Box 7"/>
            <p:cNvSpPr txBox="1">
              <a:spLocks noChangeArrowheads="1"/>
            </p:cNvSpPr>
            <p:nvPr/>
          </p:nvSpPr>
          <p:spPr bwMode="auto">
            <a:xfrm>
              <a:off x="2928" y="2544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B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(CD)</a:t>
              </a:r>
            </a:p>
          </p:txBody>
        </p:sp>
        <p:sp>
          <p:nvSpPr>
            <p:cNvPr id="399368" name="Text Box 8"/>
            <p:cNvSpPr txBox="1">
              <a:spLocks noChangeArrowheads="1"/>
            </p:cNvSpPr>
            <p:nvPr/>
          </p:nvSpPr>
          <p:spPr bwMode="auto">
            <a:xfrm>
              <a:off x="3888" y="2543"/>
              <a:ext cx="5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C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(D)</a:t>
              </a:r>
            </a:p>
          </p:txBody>
        </p:sp>
        <p:sp>
          <p:nvSpPr>
            <p:cNvPr id="399369" name="Text Box 9"/>
            <p:cNvSpPr txBox="1">
              <a:spLocks noChangeArrowheads="1"/>
            </p:cNvSpPr>
            <p:nvPr/>
          </p:nvSpPr>
          <p:spPr bwMode="auto">
            <a:xfrm>
              <a:off x="4608" y="2543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9370" name="Line 10"/>
            <p:cNvSpPr>
              <a:spLocks noChangeShapeType="1"/>
            </p:cNvSpPr>
            <p:nvPr/>
          </p:nvSpPr>
          <p:spPr bwMode="auto">
            <a:xfrm flipH="1">
              <a:off x="624" y="2352"/>
              <a:ext cx="12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371" name="Line 11"/>
            <p:cNvSpPr>
              <a:spLocks noChangeShapeType="1"/>
            </p:cNvSpPr>
            <p:nvPr/>
          </p:nvSpPr>
          <p:spPr bwMode="auto">
            <a:xfrm>
              <a:off x="1968" y="2352"/>
              <a:ext cx="100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372" name="Line 12"/>
            <p:cNvSpPr>
              <a:spLocks noChangeShapeType="1"/>
            </p:cNvSpPr>
            <p:nvPr/>
          </p:nvSpPr>
          <p:spPr bwMode="auto">
            <a:xfrm>
              <a:off x="2016" y="2352"/>
              <a:ext cx="192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373" name="Line 13"/>
            <p:cNvSpPr>
              <a:spLocks noChangeShapeType="1"/>
            </p:cNvSpPr>
            <p:nvPr/>
          </p:nvSpPr>
          <p:spPr bwMode="auto">
            <a:xfrm>
              <a:off x="2064" y="2352"/>
              <a:ext cx="25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33400" y="4419600"/>
            <a:ext cx="3494088" cy="762000"/>
            <a:chOff x="336" y="2784"/>
            <a:chExt cx="2201" cy="480"/>
          </a:xfrm>
        </p:grpSpPr>
        <p:sp>
          <p:nvSpPr>
            <p:cNvPr id="399375" name="Text Box 15"/>
            <p:cNvSpPr txBox="1">
              <a:spLocks noChangeArrowheads="1"/>
            </p:cNvSpPr>
            <p:nvPr/>
          </p:nvSpPr>
          <p:spPr bwMode="auto">
            <a:xfrm>
              <a:off x="336" y="2976"/>
              <a:ext cx="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AB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(CD)</a:t>
              </a:r>
            </a:p>
          </p:txBody>
        </p:sp>
        <p:sp>
          <p:nvSpPr>
            <p:cNvPr id="399376" name="Text Box 16"/>
            <p:cNvSpPr txBox="1">
              <a:spLocks noChangeArrowheads="1"/>
            </p:cNvSpPr>
            <p:nvPr/>
          </p:nvSpPr>
          <p:spPr bwMode="auto">
            <a:xfrm>
              <a:off x="1248" y="2976"/>
              <a:ext cx="6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AC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(D)</a:t>
              </a:r>
            </a:p>
          </p:txBody>
        </p:sp>
        <p:sp>
          <p:nvSpPr>
            <p:cNvPr id="399377" name="Text Box 17"/>
            <p:cNvSpPr txBox="1">
              <a:spLocks noChangeArrowheads="1"/>
            </p:cNvSpPr>
            <p:nvPr/>
          </p:nvSpPr>
          <p:spPr bwMode="auto">
            <a:xfrm>
              <a:off x="1968" y="2976"/>
              <a:ext cx="5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9378" name="Line 18"/>
            <p:cNvSpPr>
              <a:spLocks noChangeShapeType="1"/>
            </p:cNvSpPr>
            <p:nvPr/>
          </p:nvSpPr>
          <p:spPr bwMode="auto">
            <a:xfrm flipH="1">
              <a:off x="480" y="278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379" name="Line 19"/>
            <p:cNvSpPr>
              <a:spLocks noChangeShapeType="1"/>
            </p:cNvSpPr>
            <p:nvPr/>
          </p:nvSpPr>
          <p:spPr bwMode="auto">
            <a:xfrm>
              <a:off x="624" y="2784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380" name="Line 20"/>
            <p:cNvSpPr>
              <a:spLocks noChangeShapeType="1"/>
            </p:cNvSpPr>
            <p:nvPr/>
          </p:nvSpPr>
          <p:spPr bwMode="auto">
            <a:xfrm>
              <a:off x="624" y="2784"/>
              <a:ext cx="15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191000" y="4343400"/>
            <a:ext cx="2043113" cy="838200"/>
            <a:chOff x="2640" y="2736"/>
            <a:chExt cx="1287" cy="528"/>
          </a:xfrm>
        </p:grpSpPr>
        <p:sp>
          <p:nvSpPr>
            <p:cNvPr id="399382" name="Text Box 22"/>
            <p:cNvSpPr txBox="1">
              <a:spLocks noChangeArrowheads="1"/>
            </p:cNvSpPr>
            <p:nvPr/>
          </p:nvSpPr>
          <p:spPr bwMode="auto">
            <a:xfrm>
              <a:off x="2640" y="2976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BC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(D)</a:t>
              </a:r>
            </a:p>
          </p:txBody>
        </p:sp>
        <p:sp>
          <p:nvSpPr>
            <p:cNvPr id="399383" name="Text Box 23"/>
            <p:cNvSpPr txBox="1">
              <a:spLocks noChangeArrowheads="1"/>
            </p:cNvSpPr>
            <p:nvPr/>
          </p:nvSpPr>
          <p:spPr bwMode="auto">
            <a:xfrm>
              <a:off x="3360" y="2976"/>
              <a:ext cx="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BD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9384" name="Line 24"/>
            <p:cNvSpPr>
              <a:spLocks noChangeShapeType="1"/>
            </p:cNvSpPr>
            <p:nvPr/>
          </p:nvSpPr>
          <p:spPr bwMode="auto">
            <a:xfrm flipH="1">
              <a:off x="2832" y="2736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385" name="Line 25"/>
            <p:cNvSpPr>
              <a:spLocks noChangeShapeType="1"/>
            </p:cNvSpPr>
            <p:nvPr/>
          </p:nvSpPr>
          <p:spPr bwMode="auto">
            <a:xfrm>
              <a:off x="3024" y="278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400800" y="4419600"/>
            <a:ext cx="1055688" cy="762000"/>
            <a:chOff x="4032" y="2784"/>
            <a:chExt cx="665" cy="480"/>
          </a:xfrm>
        </p:grpSpPr>
        <p:sp>
          <p:nvSpPr>
            <p:cNvPr id="399387" name="Text Box 27"/>
            <p:cNvSpPr txBox="1">
              <a:spLocks noChangeArrowheads="1"/>
            </p:cNvSpPr>
            <p:nvPr/>
          </p:nvSpPr>
          <p:spPr bwMode="auto">
            <a:xfrm>
              <a:off x="4128" y="2976"/>
              <a:ext cx="5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CD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9388" name="Line 28"/>
            <p:cNvSpPr>
              <a:spLocks noChangeShapeType="1"/>
            </p:cNvSpPr>
            <p:nvPr/>
          </p:nvSpPr>
          <p:spPr bwMode="auto">
            <a:xfrm>
              <a:off x="4032" y="2784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" y="5105400"/>
            <a:ext cx="4816475" cy="1447800"/>
            <a:chOff x="336" y="3216"/>
            <a:chExt cx="3034" cy="912"/>
          </a:xfrm>
        </p:grpSpPr>
        <p:sp>
          <p:nvSpPr>
            <p:cNvPr id="399390" name="Text Box 30"/>
            <p:cNvSpPr txBox="1">
              <a:spLocks noChangeArrowheads="1"/>
            </p:cNvSpPr>
            <p:nvPr/>
          </p:nvSpPr>
          <p:spPr bwMode="auto">
            <a:xfrm>
              <a:off x="336" y="3408"/>
              <a:ext cx="7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ABC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(C)</a:t>
              </a:r>
            </a:p>
          </p:txBody>
        </p:sp>
        <p:sp>
          <p:nvSpPr>
            <p:cNvPr id="399391" name="Text Box 31"/>
            <p:cNvSpPr txBox="1">
              <a:spLocks noChangeArrowheads="1"/>
            </p:cNvSpPr>
            <p:nvPr/>
          </p:nvSpPr>
          <p:spPr bwMode="auto">
            <a:xfrm>
              <a:off x="336" y="3840"/>
              <a:ext cx="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ABCD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9392" name="Text Box 32"/>
            <p:cNvSpPr txBox="1">
              <a:spLocks noChangeArrowheads="1"/>
            </p:cNvSpPr>
            <p:nvPr/>
          </p:nvSpPr>
          <p:spPr bwMode="auto">
            <a:xfrm>
              <a:off x="1104" y="3408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ABD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9393" name="Text Box 33"/>
            <p:cNvSpPr txBox="1">
              <a:spLocks noChangeArrowheads="1"/>
            </p:cNvSpPr>
            <p:nvPr/>
          </p:nvSpPr>
          <p:spPr bwMode="auto">
            <a:xfrm>
              <a:off x="1776" y="3408"/>
              <a:ext cx="6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ACD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9394" name="Text Box 34"/>
            <p:cNvSpPr txBox="1">
              <a:spLocks noChangeArrowheads="1"/>
            </p:cNvSpPr>
            <p:nvPr/>
          </p:nvSpPr>
          <p:spPr bwMode="auto">
            <a:xfrm>
              <a:off x="2688" y="3408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2400">
                  <a:latin typeface="Tahoma" pitchFamily="34" charset="0"/>
                  <a:ea typeface="宋体" pitchFamily="2" charset="-122"/>
                  <a:sym typeface="Symbol" pitchFamily="18" charset="2"/>
                </a:rPr>
                <a:t>BCD </a:t>
              </a:r>
              <a:r>
                <a:rPr lang="en-US" altLang="zh-CN" sz="2400">
                  <a:solidFill>
                    <a:schemeClr val="accent1"/>
                  </a:solidFill>
                  <a:latin typeface="Tahoma" pitchFamily="34" charset="0"/>
                  <a:ea typeface="宋体" pitchFamily="2" charset="-122"/>
                  <a:sym typeface="Symbol" pitchFamily="18" charset="2"/>
                </a:rPr>
                <a:t>()</a:t>
              </a:r>
            </a:p>
          </p:txBody>
        </p:sp>
        <p:sp>
          <p:nvSpPr>
            <p:cNvPr id="399395" name="Line 35"/>
            <p:cNvSpPr>
              <a:spLocks noChangeShapeType="1"/>
            </p:cNvSpPr>
            <p:nvPr/>
          </p:nvSpPr>
          <p:spPr bwMode="auto">
            <a:xfrm>
              <a:off x="5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396" name="Line 36"/>
            <p:cNvSpPr>
              <a:spLocks noChangeShapeType="1"/>
            </p:cNvSpPr>
            <p:nvPr/>
          </p:nvSpPr>
          <p:spPr bwMode="auto">
            <a:xfrm>
              <a:off x="528" y="3264"/>
              <a:ext cx="76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397" name="Line 37"/>
            <p:cNvSpPr>
              <a:spLocks noChangeShapeType="1"/>
            </p:cNvSpPr>
            <p:nvPr/>
          </p:nvSpPr>
          <p:spPr bwMode="auto">
            <a:xfrm>
              <a:off x="1488" y="321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398" name="Line 38"/>
            <p:cNvSpPr>
              <a:spLocks noChangeShapeType="1"/>
            </p:cNvSpPr>
            <p:nvPr/>
          </p:nvSpPr>
          <p:spPr bwMode="auto">
            <a:xfrm>
              <a:off x="283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399" name="Line 39"/>
            <p:cNvSpPr>
              <a:spLocks noChangeShapeType="1"/>
            </p:cNvSpPr>
            <p:nvPr/>
          </p:nvSpPr>
          <p:spPr bwMode="auto">
            <a:xfrm>
              <a:off x="576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</a:t>
            </a:r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/>
            <a:r>
              <a:rPr lang="en-US" sz="2400"/>
              <a:t>An itemset is closed if none of its immediate supersets has the same support as the itemset</a:t>
            </a:r>
          </a:p>
          <a:p>
            <a:pPr marL="292100" indent="-292100">
              <a:buFont typeface="Wingdings" pitchFamily="2" charset="2"/>
              <a:buNone/>
            </a:pPr>
            <a:endParaRPr lang="en-US" sz="2000"/>
          </a:p>
        </p:txBody>
      </p:sp>
      <p:graphicFrame>
        <p:nvGraphicFramePr>
          <p:cNvPr id="448516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879475" y="2998788"/>
          <a:ext cx="2009775" cy="1558925"/>
        </p:xfrm>
        <a:graphic>
          <a:graphicData uri="http://schemas.openxmlformats.org/presentationml/2006/ole">
            <p:oleObj spid="_x0000_s30722" name="Worksheet" r:id="rId4" imgW="1988871" imgH="1744914" progId="Excel.Sheet.8">
              <p:embed/>
            </p:oleObj>
          </a:graphicData>
        </a:graphic>
      </p:graphicFrame>
      <p:graphicFrame>
        <p:nvGraphicFramePr>
          <p:cNvPr id="448517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3970338" y="2600325"/>
          <a:ext cx="2236787" cy="2854325"/>
        </p:xfrm>
        <a:graphic>
          <a:graphicData uri="http://schemas.openxmlformats.org/presentationml/2006/ole">
            <p:oleObj spid="_x0000_s30723" name="Worksheet" r:id="rId5" imgW="2209698" imgH="3192747" progId="Excel.Sheet.8">
              <p:embed/>
            </p:oleObj>
          </a:graphicData>
        </a:graphic>
      </p:graphicFrame>
      <p:graphicFrame>
        <p:nvGraphicFramePr>
          <p:cNvPr id="448518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6583363" y="3065463"/>
          <a:ext cx="2085975" cy="1525587"/>
        </p:xfrm>
        <a:graphic>
          <a:graphicData uri="http://schemas.openxmlformats.org/presentationml/2006/ole">
            <p:oleObj spid="_x0000_s30724" name="Worksheet" r:id="rId6" imgW="2542680" imgH="21038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/>
          <a:lstStyle/>
          <a:p>
            <a:r>
              <a:rPr lang="en-US" sz="4000"/>
              <a:t>Maximal vs Closed Itemsets</a:t>
            </a:r>
          </a:p>
        </p:txBody>
      </p:sp>
      <p:graphicFrame>
        <p:nvGraphicFramePr>
          <p:cNvPr id="449539" name="Object 3"/>
          <p:cNvGraphicFramePr>
            <a:graphicFrameLocks noChangeAspect="1"/>
          </p:cNvGraphicFramePr>
          <p:nvPr/>
        </p:nvGraphicFramePr>
        <p:xfrm>
          <a:off x="381000" y="1600200"/>
          <a:ext cx="1600200" cy="2203450"/>
        </p:xfrm>
        <a:graphic>
          <a:graphicData uri="http://schemas.openxmlformats.org/presentationml/2006/ole">
            <p:oleObj spid="_x0000_s31746" name="Worksheet" r:id="rId4" imgW="1638000" imgH="1974240" progId="Excel.Sheet.8">
              <p:embed/>
            </p:oleObj>
          </a:graphicData>
        </a:graphic>
      </p:graphicFrame>
      <p:graphicFrame>
        <p:nvGraphicFramePr>
          <p:cNvPr id="449540" name="Object 4"/>
          <p:cNvGraphicFramePr>
            <a:graphicFrameLocks noChangeAspect="1"/>
          </p:cNvGraphicFramePr>
          <p:nvPr/>
        </p:nvGraphicFramePr>
        <p:xfrm>
          <a:off x="1828800" y="1066800"/>
          <a:ext cx="7229475" cy="5289550"/>
        </p:xfrm>
        <a:graphic>
          <a:graphicData uri="http://schemas.openxmlformats.org/presentationml/2006/ole">
            <p:oleObj spid="_x0000_s31747" name="VISIO" r:id="rId5" imgW="10116360" imgH="7404120" progId="">
              <p:embed/>
            </p:oleObj>
          </a:graphicData>
        </a:graphic>
      </p:graphicFrame>
      <p:sp>
        <p:nvSpPr>
          <p:cNvPr id="449541" name="Text Box 5"/>
          <p:cNvSpPr txBox="1">
            <a:spLocks noChangeArrowheads="1"/>
          </p:cNvSpPr>
          <p:nvPr/>
        </p:nvSpPr>
        <p:spPr bwMode="auto">
          <a:xfrm>
            <a:off x="7162800" y="990600"/>
            <a:ext cx="152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Transaction Ids</a:t>
            </a:r>
          </a:p>
        </p:txBody>
      </p:sp>
      <p:sp>
        <p:nvSpPr>
          <p:cNvPr id="449542" name="Line 6"/>
          <p:cNvSpPr>
            <a:spLocks noChangeShapeType="1"/>
          </p:cNvSpPr>
          <p:nvPr/>
        </p:nvSpPr>
        <p:spPr bwMode="auto">
          <a:xfrm flipH="1">
            <a:off x="6400800" y="12954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3" name="Line 7"/>
          <p:cNvSpPr>
            <a:spLocks noChangeShapeType="1"/>
          </p:cNvSpPr>
          <p:nvPr/>
        </p:nvSpPr>
        <p:spPr bwMode="auto">
          <a:xfrm flipH="1">
            <a:off x="7772400" y="1371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4" name="Text Box 8"/>
          <p:cNvSpPr txBox="1">
            <a:spLocks noChangeArrowheads="1"/>
          </p:cNvSpPr>
          <p:nvPr/>
        </p:nvSpPr>
        <p:spPr bwMode="auto">
          <a:xfrm>
            <a:off x="1219200" y="5715000"/>
            <a:ext cx="1752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Not supported by any transactions</a:t>
            </a:r>
          </a:p>
        </p:txBody>
      </p:sp>
      <p:sp>
        <p:nvSpPr>
          <p:cNvPr id="449545" name="Line 9"/>
          <p:cNvSpPr>
            <a:spLocks noChangeShapeType="1"/>
          </p:cNvSpPr>
          <p:nvPr/>
        </p:nvSpPr>
        <p:spPr bwMode="auto">
          <a:xfrm>
            <a:off x="2819400" y="6019800"/>
            <a:ext cx="22860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6" name="Line 10"/>
          <p:cNvSpPr>
            <a:spLocks noChangeShapeType="1"/>
          </p:cNvSpPr>
          <p:nvPr/>
        </p:nvSpPr>
        <p:spPr bwMode="auto">
          <a:xfrm flipV="1">
            <a:off x="2819400" y="5486400"/>
            <a:ext cx="152400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579438"/>
          </a:xfrm>
        </p:spPr>
        <p:txBody>
          <a:bodyPr>
            <a:normAutofit fontScale="90000"/>
          </a:bodyPr>
          <a:lstStyle/>
          <a:p>
            <a:r>
              <a:rPr lang="en-US"/>
              <a:t>Maximal vs Closed Frequent Itemsets</a:t>
            </a:r>
          </a:p>
        </p:txBody>
      </p:sp>
      <p:graphicFrame>
        <p:nvGraphicFramePr>
          <p:cNvPr id="450563" name="Object 3"/>
          <p:cNvGraphicFramePr>
            <a:graphicFrameLocks noChangeAspect="1"/>
          </p:cNvGraphicFramePr>
          <p:nvPr/>
        </p:nvGraphicFramePr>
        <p:xfrm>
          <a:off x="228600" y="1066800"/>
          <a:ext cx="7086600" cy="5143500"/>
        </p:xfrm>
        <a:graphic>
          <a:graphicData uri="http://schemas.openxmlformats.org/presentationml/2006/ole">
            <p:oleObj spid="_x0000_s32770" name="VISIO" r:id="rId4" imgW="10164960" imgH="7378560" progId="">
              <p:embed/>
            </p:oleObj>
          </a:graphicData>
        </a:graphic>
      </p:graphicFrame>
      <p:sp>
        <p:nvSpPr>
          <p:cNvPr id="450564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2286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Minimum support = 2</a:t>
            </a:r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7010400" y="5105400"/>
            <a:ext cx="15240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# Closed = 9</a:t>
            </a:r>
          </a:p>
          <a:p>
            <a:r>
              <a:rPr lang="en-US" sz="1400" b="1">
                <a:latin typeface="Arial" charset="0"/>
              </a:rPr>
              <a:t># Maximal = 4</a:t>
            </a:r>
          </a:p>
        </p:txBody>
      </p:sp>
      <p:sp>
        <p:nvSpPr>
          <p:cNvPr id="450566" name="Text Box 6"/>
          <p:cNvSpPr txBox="1">
            <a:spLocks noChangeArrowheads="1"/>
          </p:cNvSpPr>
          <p:nvPr/>
        </p:nvSpPr>
        <p:spPr bwMode="auto">
          <a:xfrm>
            <a:off x="7543800" y="1905000"/>
            <a:ext cx="1219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Closed and maximal</a:t>
            </a:r>
          </a:p>
        </p:txBody>
      </p:sp>
      <p:sp>
        <p:nvSpPr>
          <p:cNvPr id="450567" name="Line 7"/>
          <p:cNvSpPr>
            <a:spLocks noChangeShapeType="1"/>
          </p:cNvSpPr>
          <p:nvPr/>
        </p:nvSpPr>
        <p:spPr bwMode="auto">
          <a:xfrm flipH="1">
            <a:off x="6477000" y="2209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568" name="Line 8"/>
          <p:cNvSpPr>
            <a:spLocks noChangeShapeType="1"/>
          </p:cNvSpPr>
          <p:nvPr/>
        </p:nvSpPr>
        <p:spPr bwMode="auto">
          <a:xfrm flipH="1">
            <a:off x="7239000" y="22098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569" name="Line 9"/>
          <p:cNvSpPr>
            <a:spLocks noChangeShapeType="1"/>
          </p:cNvSpPr>
          <p:nvPr/>
        </p:nvSpPr>
        <p:spPr bwMode="auto">
          <a:xfrm flipH="1">
            <a:off x="4876800" y="1371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570" name="Text Box 10"/>
          <p:cNvSpPr txBox="1">
            <a:spLocks noChangeArrowheads="1"/>
          </p:cNvSpPr>
          <p:nvPr/>
        </p:nvSpPr>
        <p:spPr bwMode="auto">
          <a:xfrm>
            <a:off x="5486400" y="990600"/>
            <a:ext cx="1219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Closed but not maximal</a:t>
            </a:r>
          </a:p>
        </p:txBody>
      </p:sp>
      <p:sp>
        <p:nvSpPr>
          <p:cNvPr id="450571" name="Line 11"/>
          <p:cNvSpPr>
            <a:spLocks noChangeShapeType="1"/>
          </p:cNvSpPr>
          <p:nvPr/>
        </p:nvSpPr>
        <p:spPr bwMode="auto">
          <a:xfrm flipH="1">
            <a:off x="3962400" y="1219200"/>
            <a:ext cx="1524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572" name="Line 12"/>
          <p:cNvSpPr>
            <a:spLocks noChangeShapeType="1"/>
          </p:cNvSpPr>
          <p:nvPr/>
        </p:nvSpPr>
        <p:spPr bwMode="auto">
          <a:xfrm>
            <a:off x="5715000" y="1447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closed patterns interesting?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b="1" dirty="0" smtClean="0">
                <a:solidFill>
                  <a:schemeClr val="accent1"/>
                </a:solidFill>
              </a:rPr>
              <a:t>s({A,B}) = s(A), </a:t>
            </a:r>
            <a:r>
              <a:rPr lang="en-US" sz="3400" dirty="0" smtClean="0"/>
              <a:t>i.e., </a:t>
            </a:r>
            <a:r>
              <a:rPr lang="en-US" sz="3400" b="1" dirty="0" smtClean="0">
                <a:solidFill>
                  <a:schemeClr val="accent1"/>
                </a:solidFill>
              </a:rPr>
              <a:t>conf({A}</a:t>
            </a:r>
            <a:r>
              <a:rPr lang="en-US" sz="3400" b="1" dirty="0" smtClean="0">
                <a:solidFill>
                  <a:schemeClr val="accent1"/>
                </a:solidFill>
                <a:sym typeface="Wingdings" pitchFamily="2" charset="2"/>
              </a:rPr>
              <a:t>{B}</a:t>
            </a:r>
            <a:r>
              <a:rPr lang="en-US" sz="3400" b="1" dirty="0" smtClean="0">
                <a:solidFill>
                  <a:schemeClr val="accent1"/>
                </a:solidFill>
              </a:rPr>
              <a:t>) = 1</a:t>
            </a:r>
          </a:p>
          <a:p>
            <a:endParaRPr lang="en-US" sz="3400" dirty="0" smtClean="0"/>
          </a:p>
          <a:p>
            <a:r>
              <a:rPr lang="en-US" sz="3400" dirty="0" smtClean="0"/>
              <a:t>We can infer that for every </a:t>
            </a:r>
            <a:r>
              <a:rPr lang="en-US" sz="3400" dirty="0" err="1" smtClean="0"/>
              <a:t>itemset</a:t>
            </a:r>
            <a:r>
              <a:rPr lang="en-US" sz="3400" dirty="0" smtClean="0"/>
              <a:t> </a:t>
            </a:r>
            <a:r>
              <a:rPr lang="en-US" sz="3400" b="1" dirty="0" smtClean="0">
                <a:solidFill>
                  <a:schemeClr val="accent1"/>
                </a:solidFill>
              </a:rPr>
              <a:t>X , 	</a:t>
            </a:r>
          </a:p>
          <a:p>
            <a:pPr>
              <a:buNone/>
            </a:pPr>
            <a:r>
              <a:rPr lang="en-US" sz="3400" b="1" dirty="0" smtClean="0">
                <a:solidFill>
                  <a:schemeClr val="accent1"/>
                </a:solidFill>
              </a:rPr>
              <a:t>	s(A U {X}) =  s({A,B} U X)</a:t>
            </a:r>
          </a:p>
          <a:p>
            <a:endParaRPr lang="en-US" sz="3400" dirty="0" smtClean="0"/>
          </a:p>
          <a:p>
            <a:r>
              <a:rPr lang="en-US" sz="3400" b="1" dirty="0" smtClean="0">
                <a:solidFill>
                  <a:srgbClr val="FF0000"/>
                </a:solidFill>
              </a:rPr>
              <a:t>No need to count the frequencies of sets </a:t>
            </a:r>
            <a:r>
              <a:rPr lang="en-US" sz="3400" b="1" dirty="0" smtClean="0">
                <a:solidFill>
                  <a:schemeClr val="accent1"/>
                </a:solidFill>
              </a:rPr>
              <a:t>X </a:t>
            </a:r>
            <a:r>
              <a:rPr lang="en-US" sz="2900" b="1" dirty="0" smtClean="0">
                <a:solidFill>
                  <a:schemeClr val="accent1"/>
                </a:solidFill>
              </a:rPr>
              <a:t>U</a:t>
            </a:r>
            <a:r>
              <a:rPr lang="en-US" sz="3400" b="1" dirty="0" smtClean="0">
                <a:solidFill>
                  <a:schemeClr val="accent1"/>
                </a:solidFill>
              </a:rPr>
              <a:t> {A,B} </a:t>
            </a:r>
            <a:r>
              <a:rPr lang="en-US" sz="3400" b="1" dirty="0" smtClean="0">
                <a:solidFill>
                  <a:srgbClr val="FF0000"/>
                </a:solidFill>
              </a:rPr>
              <a:t>from the database!</a:t>
            </a:r>
          </a:p>
          <a:p>
            <a:endParaRPr lang="en-US" sz="3400" dirty="0" smtClean="0"/>
          </a:p>
          <a:p>
            <a:r>
              <a:rPr lang="en-US" sz="3400" dirty="0" smtClean="0"/>
              <a:t>If there are lots of rules with confidence </a:t>
            </a:r>
            <a:r>
              <a:rPr lang="en-US" sz="3400" b="1" dirty="0" smtClean="0">
                <a:solidFill>
                  <a:srgbClr val="0070C0"/>
                </a:solidFill>
              </a:rPr>
              <a:t>1</a:t>
            </a:r>
            <a:r>
              <a:rPr lang="en-US" sz="3400" dirty="0" smtClean="0"/>
              <a:t>, then a significant amount of work can be saved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Very useful if there are strong correlations between the items and when the transactions in the database are similar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closed patterns are interesting?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 patterns and their frequencies alone are sufficient representation for all the frequencies of all frequent patterns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Proof: </a:t>
            </a:r>
            <a:r>
              <a:rPr lang="en-US" dirty="0" smtClean="0"/>
              <a:t>Assume a frequent </a:t>
            </a:r>
            <a:r>
              <a:rPr lang="en-US" dirty="0" err="1" smtClean="0"/>
              <a:t>itemset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is closed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 s(X) </a:t>
            </a:r>
            <a:r>
              <a:rPr lang="en-US" dirty="0" smtClean="0">
                <a:sym typeface="Wingdings" pitchFamily="2" charset="2"/>
              </a:rPr>
              <a:t>is known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X </a:t>
            </a:r>
            <a:r>
              <a:rPr lang="en-US" dirty="0" smtClean="0">
                <a:sym typeface="Wingdings" pitchFamily="2" charset="2"/>
              </a:rPr>
              <a:t>is not closed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s(X) = max {s(Y) | Y is closed and X subset of Y}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</a:t>
            </a:r>
            <a:r>
              <a:rPr lang="en-US" dirty="0" err="1" smtClean="0"/>
              <a:t>vs</a:t>
            </a:r>
            <a:r>
              <a:rPr lang="en-US" dirty="0" smtClean="0"/>
              <a:t> Closed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Knowing all maximal patterns (and their frequencies) allows us to reconstruct the set of frequent patterns</a:t>
            </a:r>
          </a:p>
          <a:p>
            <a:endParaRPr lang="en-US" dirty="0" smtClean="0"/>
          </a:p>
          <a:p>
            <a:r>
              <a:rPr lang="en-US" dirty="0" smtClean="0"/>
              <a:t>Knowing all closed patterns and their frequencies allows us to reconstruct the set of all frequent patterns and their frequencies</a:t>
            </a:r>
            <a:endParaRPr 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980281"/>
          <a:ext cx="4038600" cy="3765801"/>
        </p:xfrm>
        <a:graphic>
          <a:graphicData uri="http://schemas.openxmlformats.org/presentationml/2006/ole">
            <p:oleObj spid="_x0000_s36866" name="Visio" r:id="rId3" imgW="6603848" imgH="615798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more algorithmic approach to reducing the collection of frequent </a:t>
            </a:r>
            <a:r>
              <a:rPr lang="en-US" dirty="0" err="1" smtClean="0"/>
              <a:t>itemsets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Prototype problems: Covering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Setting: </a:t>
            </a:r>
          </a:p>
          <a:p>
            <a:pPr lvl="1"/>
            <a:r>
              <a:rPr lang="en-US" dirty="0" smtClean="0"/>
              <a:t>Universe of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elements </a:t>
            </a:r>
            <a:r>
              <a:rPr lang="en-US" dirty="0" smtClean="0">
                <a:solidFill>
                  <a:schemeClr val="accent1"/>
                </a:solidFill>
              </a:rPr>
              <a:t>U = {U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,…,U</a:t>
            </a:r>
            <a:r>
              <a:rPr lang="en-US" baseline="-25000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sets </a:t>
            </a:r>
            <a:r>
              <a:rPr lang="en-US" dirty="0" smtClean="0">
                <a:solidFill>
                  <a:schemeClr val="accent1"/>
                </a:solidFill>
              </a:rPr>
              <a:t>S = {s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,…,</a:t>
            </a:r>
            <a:r>
              <a:rPr lang="en-US" dirty="0" err="1" smtClean="0">
                <a:solidFill>
                  <a:schemeClr val="accent1"/>
                </a:solidFill>
              </a:rPr>
              <a:t>s</a:t>
            </a:r>
            <a:r>
              <a:rPr lang="en-US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}</a:t>
            </a:r>
            <a:endParaRPr lang="en-US" dirty="0" smtClean="0"/>
          </a:p>
          <a:p>
            <a:pPr lvl="1"/>
            <a:r>
              <a:rPr lang="en-US" dirty="0" smtClean="0"/>
              <a:t>Find a collection </a:t>
            </a:r>
            <a:r>
              <a:rPr lang="en-US" dirty="0" smtClean="0">
                <a:solidFill>
                  <a:schemeClr val="accent1"/>
                </a:solidFill>
              </a:rPr>
              <a:t>C </a:t>
            </a:r>
            <a:r>
              <a:rPr lang="en-US" dirty="0" smtClean="0"/>
              <a:t>of sets in </a:t>
            </a:r>
            <a:r>
              <a:rPr lang="en-US" dirty="0" smtClean="0">
                <a:solidFill>
                  <a:schemeClr val="accent1"/>
                </a:solidFill>
              </a:rPr>
              <a:t>S (C subset of S) </a:t>
            </a:r>
            <a:r>
              <a:rPr lang="en-US" dirty="0" smtClean="0"/>
              <a:t>such that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U</a:t>
            </a:r>
            <a:r>
              <a:rPr lang="en-US" sz="3200" baseline="-25000" dirty="0" err="1" smtClean="0">
                <a:solidFill>
                  <a:schemeClr val="accent1"/>
                </a:solidFill>
              </a:rPr>
              <a:t>c</a:t>
            </a:r>
            <a:r>
              <a:rPr lang="az-Cyrl-AZ" sz="3200" baseline="-25000" dirty="0" smtClean="0">
                <a:solidFill>
                  <a:schemeClr val="accent1"/>
                </a:solidFill>
              </a:rPr>
              <a:t>є</a:t>
            </a:r>
            <a:r>
              <a:rPr lang="en-US" sz="3200" baseline="-25000" dirty="0" smtClean="0">
                <a:solidFill>
                  <a:schemeClr val="accent1"/>
                </a:solidFill>
              </a:rPr>
              <a:t>C</a:t>
            </a:r>
            <a:r>
              <a:rPr lang="en-US" dirty="0" smtClean="0">
                <a:solidFill>
                  <a:schemeClr val="accent1"/>
                </a:solidFill>
              </a:rPr>
              <a:t>c</a:t>
            </a:r>
            <a:r>
              <a:rPr lang="en-US" baseline="-25000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contains many elements from </a:t>
            </a:r>
            <a:r>
              <a:rPr lang="en-US" dirty="0" smtClean="0">
                <a:solidFill>
                  <a:schemeClr val="accent1"/>
                </a:solidFill>
              </a:rPr>
              <a:t>U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U:</a:t>
            </a:r>
            <a:r>
              <a:rPr lang="en-US" dirty="0" smtClean="0"/>
              <a:t> set of documents in a collection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s</a:t>
            </a:r>
            <a:r>
              <a:rPr lang="en-US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:</a:t>
            </a:r>
            <a:r>
              <a:rPr lang="en-US" dirty="0" smtClean="0"/>
              <a:t> set of documents that contain term </a:t>
            </a:r>
            <a:r>
              <a:rPr lang="en-US" dirty="0" err="1" smtClean="0">
                <a:solidFill>
                  <a:schemeClr val="accent1"/>
                </a:solidFill>
              </a:rPr>
              <a:t>t</a:t>
            </a:r>
            <a:r>
              <a:rPr lang="en-US" baseline="-25000" dirty="0" err="1" smtClean="0">
                <a:solidFill>
                  <a:schemeClr val="accent1"/>
                </a:solidFill>
              </a:rPr>
              <a:t>i</a:t>
            </a:r>
            <a:endParaRPr lang="en-US" baseline="-25000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Find a collection of terms that cover most of the documents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239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Making a single pass over the data: the AprioriTid algorithm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031163" cy="495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database is</a:t>
            </a:r>
            <a:r>
              <a:rPr lang="en-GB" sz="28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not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used  for counting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after the 1</a:t>
            </a:r>
            <a:r>
              <a:rPr lang="en-GB" sz="2800" baseline="30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st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pass!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Instead information in data structure </a:t>
            </a:r>
            <a:r>
              <a:rPr lang="en-GB" sz="28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used for counting support in every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step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chemeClr val="accent1"/>
                </a:solidFill>
              </a:rPr>
              <a:t>C</a:t>
            </a:r>
            <a:r>
              <a:rPr lang="en-US" sz="2400" b="1" baseline="-25000" dirty="0" smtClean="0">
                <a:solidFill>
                  <a:schemeClr val="accent1"/>
                </a:solidFill>
              </a:rPr>
              <a:t>k</a:t>
            </a:r>
            <a:r>
              <a:rPr lang="en-US" sz="2400" b="1" dirty="0" smtClean="0">
                <a:solidFill>
                  <a:schemeClr val="accent1"/>
                </a:solidFill>
              </a:rPr>
              <a:t>’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is generated from </a:t>
            </a:r>
            <a:r>
              <a:rPr lang="en-US" sz="2400" b="1" dirty="0" smtClean="0">
                <a:solidFill>
                  <a:schemeClr val="accent1"/>
                </a:solidFill>
              </a:rPr>
              <a:t>C</a:t>
            </a:r>
            <a:r>
              <a:rPr lang="en-US" sz="2400" b="1" baseline="-25000" dirty="0" smtClean="0">
                <a:solidFill>
                  <a:schemeClr val="accent1"/>
                </a:solidFill>
              </a:rPr>
              <a:t>k-1</a:t>
            </a:r>
            <a:r>
              <a:rPr lang="en-US" sz="2400" b="1" dirty="0" smtClean="0">
                <a:solidFill>
                  <a:schemeClr val="accent1"/>
                </a:solidFill>
              </a:rPr>
              <a:t>’</a:t>
            </a:r>
          </a:p>
          <a:p>
            <a:pPr marL="798513" lvl="1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798513" lvl="1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For small values of </a:t>
            </a:r>
            <a:r>
              <a:rPr lang="en-US" sz="2400" b="1" dirty="0" smtClean="0">
                <a:solidFill>
                  <a:schemeClr val="accent1"/>
                </a:solidFill>
              </a:rPr>
              <a:t>k</a:t>
            </a:r>
            <a:r>
              <a:rPr lang="en-US" sz="2400" dirty="0" smtClean="0"/>
              <a:t>, storage requirements for data structures could be larger than the database!</a:t>
            </a:r>
          </a:p>
          <a:p>
            <a:pPr marL="798513" lvl="1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798513" lvl="1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For large values of </a:t>
            </a:r>
            <a:r>
              <a:rPr lang="en-US" sz="2400" b="1" dirty="0" smtClean="0">
                <a:solidFill>
                  <a:schemeClr val="accent1"/>
                </a:solidFill>
              </a:rPr>
              <a:t>k</a:t>
            </a:r>
            <a:r>
              <a:rPr lang="en-US" sz="2400" dirty="0" smtClean="0"/>
              <a:t>, storage requirements can be very small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covering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Set cover problem: </a:t>
            </a:r>
            <a:r>
              <a:rPr lang="en-US" dirty="0" smtClean="0"/>
              <a:t>Find a small collection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of sets from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 such that </a:t>
            </a:r>
            <a:r>
              <a:rPr lang="en-US" i="1" dirty="0" smtClean="0"/>
              <a:t>all elements in the universe </a:t>
            </a:r>
            <a:r>
              <a:rPr lang="en-US" b="1" dirty="0" smtClean="0">
                <a:solidFill>
                  <a:schemeClr val="accent1"/>
                </a:solidFill>
              </a:rPr>
              <a:t>U</a:t>
            </a:r>
            <a:r>
              <a:rPr lang="en-US" i="1" dirty="0" smtClean="0"/>
              <a:t> </a:t>
            </a:r>
            <a:r>
              <a:rPr lang="en-US" dirty="0" smtClean="0"/>
              <a:t>are covered by some set in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Best collection problem: </a:t>
            </a:r>
            <a:r>
              <a:rPr lang="en-US" dirty="0" smtClean="0"/>
              <a:t>find a collection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b="1" dirty="0" smtClean="0"/>
              <a:t>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/>
              <a:t> </a:t>
            </a:r>
            <a:r>
              <a:rPr lang="en-US" dirty="0" smtClean="0"/>
              <a:t>sets from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b="1" dirty="0" smtClean="0"/>
              <a:t> </a:t>
            </a:r>
            <a:r>
              <a:rPr lang="en-US" dirty="0" smtClean="0"/>
              <a:t>such that the collection covers as many elements from the universe </a:t>
            </a:r>
            <a:r>
              <a:rPr lang="en-US" b="1" dirty="0" smtClean="0">
                <a:solidFill>
                  <a:schemeClr val="accent1"/>
                </a:solidFill>
              </a:rPr>
              <a:t>U</a:t>
            </a:r>
            <a:r>
              <a:rPr lang="en-US" b="1" dirty="0" smtClean="0"/>
              <a:t> </a:t>
            </a:r>
            <a:r>
              <a:rPr lang="en-US" dirty="0" smtClean="0"/>
              <a:t>as possible</a:t>
            </a:r>
          </a:p>
          <a:p>
            <a:endParaRPr lang="en-US" b="1" dirty="0" smtClean="0"/>
          </a:p>
          <a:p>
            <a:r>
              <a:rPr lang="en-US" dirty="0" smtClean="0"/>
              <a:t>Both problems are NP-hard</a:t>
            </a:r>
          </a:p>
          <a:p>
            <a:endParaRPr lang="en-US" b="1" dirty="0" smtClean="0"/>
          </a:p>
          <a:p>
            <a:r>
              <a:rPr lang="en-US" dirty="0" smtClean="0"/>
              <a:t>Simple approximation algorithms with provable properties are available and very useful in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Set-cover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Universe of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elements </a:t>
            </a:r>
            <a:r>
              <a:rPr lang="en-US" b="1" dirty="0" smtClean="0">
                <a:solidFill>
                  <a:schemeClr val="accent1"/>
                </a:solidFill>
              </a:rPr>
              <a:t>U = {U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,…,U</a:t>
            </a:r>
            <a:r>
              <a:rPr lang="en-US" b="1" baseline="-25000" dirty="0" smtClean="0">
                <a:solidFill>
                  <a:schemeClr val="accent1"/>
                </a:solidFill>
              </a:rPr>
              <a:t>N</a:t>
            </a:r>
            <a:r>
              <a:rPr lang="en-US" b="1" dirty="0" smtClean="0">
                <a:solidFill>
                  <a:schemeClr val="accent1"/>
                </a:solidFill>
              </a:rPr>
              <a:t>}</a:t>
            </a:r>
          </a:p>
          <a:p>
            <a:r>
              <a:rPr lang="en-US" dirty="0" smtClean="0"/>
              <a:t>A set of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sets </a:t>
            </a:r>
            <a:r>
              <a:rPr lang="en-US" b="1" dirty="0" smtClean="0">
                <a:solidFill>
                  <a:schemeClr val="accent1"/>
                </a:solidFill>
              </a:rPr>
              <a:t>S = {s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,…,</a:t>
            </a:r>
            <a:r>
              <a:rPr lang="en-US" b="1" dirty="0" err="1" smtClean="0">
                <a:solidFill>
                  <a:schemeClr val="accent1"/>
                </a:solidFill>
              </a:rPr>
              <a:t>s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b="1" dirty="0" smtClean="0">
                <a:solidFill>
                  <a:schemeClr val="accent1"/>
                </a:solidFill>
              </a:rPr>
              <a:t>} </a:t>
            </a:r>
            <a:r>
              <a:rPr lang="en-US" dirty="0" smtClean="0"/>
              <a:t>such that </a:t>
            </a:r>
            <a:r>
              <a:rPr lang="en-US" b="1" dirty="0" err="1" smtClean="0">
                <a:solidFill>
                  <a:schemeClr val="accent1"/>
                </a:solidFill>
              </a:rPr>
              <a:t>U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b="1" dirty="0" err="1" smtClean="0">
                <a:solidFill>
                  <a:schemeClr val="accent1"/>
                </a:solidFill>
              </a:rPr>
              <a:t>s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b="1" baseline="-25000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=U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Question:</a:t>
            </a:r>
            <a:r>
              <a:rPr lang="en-US" dirty="0" smtClean="0"/>
              <a:t> Find the smallest number of sets from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to form collection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subset of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such that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U</a:t>
            </a:r>
            <a:r>
              <a:rPr lang="en-US" sz="3600" b="1" baseline="-25000" dirty="0" err="1" smtClean="0">
                <a:solidFill>
                  <a:schemeClr val="accent1"/>
                </a:solidFill>
              </a:rPr>
              <a:t>c</a:t>
            </a:r>
            <a:r>
              <a:rPr lang="az-Cyrl-AZ" sz="3600" b="1" baseline="-25000" dirty="0" smtClean="0">
                <a:solidFill>
                  <a:schemeClr val="accent1"/>
                </a:solidFill>
              </a:rPr>
              <a:t>є</a:t>
            </a:r>
            <a:r>
              <a:rPr lang="en-US" sz="3600" b="1" baseline="-25000" dirty="0" smtClean="0">
                <a:solidFill>
                  <a:schemeClr val="accent1"/>
                </a:solidFill>
              </a:rPr>
              <a:t>C</a:t>
            </a:r>
            <a:r>
              <a:rPr lang="en-US" b="1" dirty="0" smtClean="0">
                <a:solidFill>
                  <a:schemeClr val="accent1"/>
                </a:solidFill>
              </a:rPr>
              <a:t>c=U</a:t>
            </a:r>
            <a:r>
              <a:rPr lang="en-US" b="1" baseline="-25000" dirty="0" smtClean="0">
                <a:solidFill>
                  <a:schemeClr val="accent1"/>
                </a:solidFill>
              </a:rPr>
              <a:t>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The set-cover problem is </a:t>
            </a:r>
            <a:r>
              <a:rPr lang="en-US" b="1" dirty="0" smtClean="0"/>
              <a:t>NP-hard</a:t>
            </a:r>
            <a:r>
              <a:rPr lang="en-US" dirty="0" smtClean="0"/>
              <a:t> (what does this mean?)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Try all </a:t>
            </a:r>
            <a:r>
              <a:rPr lang="en-US" dirty="0" err="1" smtClean="0"/>
              <a:t>subcollections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Select the smallest one that covers all the elements in </a:t>
            </a:r>
            <a:r>
              <a:rPr lang="en-US" b="1" dirty="0" smtClean="0">
                <a:solidFill>
                  <a:schemeClr val="accent1"/>
                </a:solidFill>
              </a:rPr>
              <a:t>U</a:t>
            </a:r>
          </a:p>
          <a:p>
            <a:endParaRPr lang="en-US" b="1" dirty="0" smtClean="0"/>
          </a:p>
          <a:p>
            <a:r>
              <a:rPr lang="en-US" dirty="0" smtClean="0"/>
              <a:t>The running time of the trivial algorithm is </a:t>
            </a:r>
            <a:r>
              <a:rPr lang="en-US" b="1" dirty="0" smtClean="0">
                <a:solidFill>
                  <a:schemeClr val="accent1"/>
                </a:solidFill>
              </a:rPr>
              <a:t>O(2</a:t>
            </a:r>
            <a:r>
              <a:rPr lang="en-US" b="1" baseline="30000" dirty="0" smtClean="0">
                <a:solidFill>
                  <a:schemeClr val="accent1"/>
                </a:solidFill>
              </a:rPr>
              <a:t>|S</a:t>
            </a:r>
            <a:r>
              <a:rPr lang="en-US" b="1" dirty="0" smtClean="0">
                <a:solidFill>
                  <a:schemeClr val="accent1"/>
                </a:solidFill>
              </a:rPr>
              <a:t>||U|)</a:t>
            </a:r>
          </a:p>
          <a:p>
            <a:endParaRPr lang="en-US" b="1" dirty="0" smtClean="0"/>
          </a:p>
          <a:p>
            <a:r>
              <a:rPr lang="en-US" dirty="0" smtClean="0"/>
              <a:t>This is way too slow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 for set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first the largest-cardinality set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from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Remove the elements from </a:t>
            </a:r>
            <a:r>
              <a:rPr lang="en-US" b="1" dirty="0" smtClean="0">
                <a:solidFill>
                  <a:schemeClr val="accent1"/>
                </a:solidFill>
              </a:rPr>
              <a:t>s </a:t>
            </a: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U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dirty="0" err="1" smtClean="0"/>
              <a:t>Recompute</a:t>
            </a:r>
            <a:r>
              <a:rPr lang="en-US" dirty="0" smtClean="0"/>
              <a:t> the sizes of the remaining sets in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Go back to the first step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chemeClr val="accent1"/>
                </a:solidFill>
              </a:rPr>
              <a:t>U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= {}</a:t>
            </a:r>
          </a:p>
          <a:p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is not empty </a:t>
            </a:r>
            <a:r>
              <a:rPr lang="en-US" b="1" dirty="0" smtClean="0"/>
              <a:t>do</a:t>
            </a:r>
          </a:p>
          <a:p>
            <a:pPr lvl="1"/>
            <a:r>
              <a:rPr lang="en-US" dirty="0" smtClean="0"/>
              <a:t>For all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az-Cyrl-AZ" b="1" dirty="0" smtClean="0">
                <a:solidFill>
                  <a:schemeClr val="accent1"/>
                </a:solidFill>
              </a:rPr>
              <a:t>є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let </a:t>
            </a:r>
            <a:r>
              <a:rPr lang="en-US" b="1" dirty="0" smtClean="0">
                <a:solidFill>
                  <a:schemeClr val="accent1"/>
                </a:solidFill>
              </a:rPr>
              <a:t>a</a:t>
            </a:r>
            <a:r>
              <a:rPr lang="en-US" b="1" baseline="-25000" dirty="0" smtClean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=|s intersection X|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be such that </a:t>
            </a:r>
            <a:r>
              <a:rPr lang="en-US" b="1" dirty="0" smtClean="0">
                <a:solidFill>
                  <a:schemeClr val="accent1"/>
                </a:solidFill>
              </a:rPr>
              <a:t>a</a:t>
            </a:r>
            <a:r>
              <a:rPr lang="en-US" b="1" baseline="-25000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maximal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chemeClr val="accent1"/>
                </a:solidFill>
              </a:rPr>
              <a:t>C U {s}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chemeClr val="accent1"/>
                </a:solidFill>
              </a:rPr>
              <a:t>X\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this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global consideration of how good or bad a selected set is going to 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good is the greedy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Consider a minimization problem</a:t>
            </a:r>
          </a:p>
          <a:p>
            <a:pPr lvl="1"/>
            <a:r>
              <a:rPr lang="en-US" dirty="0" smtClean="0"/>
              <a:t>In our case we want to minimize the </a:t>
            </a:r>
            <a:r>
              <a:rPr lang="en-US" b="1" i="1" dirty="0" smtClean="0"/>
              <a:t>cardinality</a:t>
            </a:r>
            <a:r>
              <a:rPr lang="en-US" dirty="0" smtClean="0"/>
              <a:t> of set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Consider an instance </a:t>
            </a:r>
            <a:r>
              <a:rPr lang="en-US" b="1" dirty="0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, and cost  </a:t>
            </a:r>
            <a:r>
              <a:rPr lang="en-US" b="1" dirty="0" smtClean="0">
                <a:solidFill>
                  <a:schemeClr val="accent1"/>
                </a:solidFill>
              </a:rPr>
              <a:t>a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(I) </a:t>
            </a:r>
            <a:r>
              <a:rPr lang="en-US" dirty="0" smtClean="0"/>
              <a:t>of the optimal solution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a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(I)</a:t>
            </a:r>
            <a:r>
              <a:rPr lang="en-US" dirty="0" smtClean="0"/>
              <a:t>: is the minimum number of sets in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that cover all elements in </a:t>
            </a:r>
            <a:r>
              <a:rPr lang="en-US" b="1" dirty="0" smtClean="0">
                <a:solidFill>
                  <a:schemeClr val="accent1"/>
                </a:solidFill>
              </a:rPr>
              <a:t>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Let </a:t>
            </a:r>
            <a:r>
              <a:rPr lang="en-US" b="1" dirty="0" smtClean="0">
                <a:solidFill>
                  <a:schemeClr val="accent1"/>
                </a:solidFill>
              </a:rPr>
              <a:t>a(I)</a:t>
            </a:r>
            <a:r>
              <a:rPr lang="en-US" dirty="0" smtClean="0"/>
              <a:t> be the cost of the approximate solution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a(I)</a:t>
            </a:r>
            <a:r>
              <a:rPr lang="en-US" dirty="0" smtClean="0"/>
              <a:t>: is the number of sets in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that are picked by the greedy 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algorithm for a minimization problem has approximation factor </a:t>
            </a:r>
            <a:r>
              <a:rPr lang="en-US" b="1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 if for all instances </a:t>
            </a:r>
            <a:r>
              <a:rPr lang="en-US" b="1" dirty="0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we have that 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				a(I)≤F </a:t>
            </a:r>
            <a:r>
              <a:rPr lang="en-US" sz="2200" b="1" i="1" dirty="0" smtClean="0">
                <a:solidFill>
                  <a:schemeClr val="accent1"/>
                </a:solidFill>
              </a:rPr>
              <a:t>x</a:t>
            </a:r>
            <a:r>
              <a:rPr lang="en-US" b="1" i="1" dirty="0" smtClean="0">
                <a:solidFill>
                  <a:schemeClr val="accent1"/>
                </a:solidFill>
              </a:rPr>
              <a:t> a*(I)</a:t>
            </a:r>
          </a:p>
          <a:p>
            <a:endParaRPr lang="en-US" dirty="0" smtClean="0"/>
          </a:p>
          <a:p>
            <a:r>
              <a:rPr lang="en-US" b="1" i="1" dirty="0" smtClean="0"/>
              <a:t>Can we prove any approximation bounds for the greedy algorithm for set cover ?</a:t>
            </a:r>
            <a:r>
              <a:rPr lang="en-US" b="1" i="1" dirty="0" smtClean="0">
                <a:solidFill>
                  <a:schemeClr val="accent1"/>
                </a:solidFill>
              </a:rPr>
              <a:t> </a:t>
            </a:r>
            <a:endParaRPr lang="en-US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good is the greedy algorithm for set cover?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(Trivial?) Observation</a:t>
            </a:r>
            <a:r>
              <a:rPr lang="en-US" dirty="0" smtClean="0"/>
              <a:t>: The greedy algorithm for set cover has approximation factor </a:t>
            </a:r>
            <a:r>
              <a:rPr lang="en-US" b="1" dirty="0" smtClean="0">
                <a:solidFill>
                  <a:schemeClr val="accent1"/>
                </a:solidFill>
              </a:rPr>
              <a:t>F = </a:t>
            </a:r>
            <a:r>
              <a:rPr lang="en-US" b="1" dirty="0" err="1" smtClean="0">
                <a:solidFill>
                  <a:schemeClr val="accent1"/>
                </a:solidFill>
              </a:rPr>
              <a:t>s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max</a:t>
            </a:r>
            <a:r>
              <a:rPr lang="en-US" dirty="0" smtClean="0"/>
              <a:t>, where </a:t>
            </a:r>
            <a:r>
              <a:rPr lang="en-US" b="1" dirty="0" err="1" smtClean="0">
                <a:solidFill>
                  <a:schemeClr val="accent1"/>
                </a:solidFill>
              </a:rPr>
              <a:t>s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max</a:t>
            </a:r>
            <a:r>
              <a:rPr lang="en-US" dirty="0" smtClean="0"/>
              <a:t> is the set in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with the largest cardinality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Proof: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a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(I)≥N/|</a:t>
            </a:r>
            <a:r>
              <a:rPr lang="en-US" b="1" dirty="0" err="1" smtClean="0">
                <a:solidFill>
                  <a:schemeClr val="accent1"/>
                </a:solidFill>
              </a:rPr>
              <a:t>s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max</a:t>
            </a:r>
            <a:r>
              <a:rPr lang="en-US" b="1" dirty="0" smtClean="0">
                <a:solidFill>
                  <a:schemeClr val="accent1"/>
                </a:solidFill>
              </a:rPr>
              <a:t>| or N ≤ |</a:t>
            </a:r>
            <a:r>
              <a:rPr lang="en-US" b="1" dirty="0" err="1" smtClean="0">
                <a:solidFill>
                  <a:schemeClr val="accent1"/>
                </a:solidFill>
              </a:rPr>
              <a:t>s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max</a:t>
            </a:r>
            <a:r>
              <a:rPr lang="en-US" b="1" dirty="0" err="1" smtClean="0">
                <a:solidFill>
                  <a:schemeClr val="accent1"/>
                </a:solidFill>
              </a:rPr>
              <a:t>|a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(I)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a(I) ≤ N ≤ |</a:t>
            </a:r>
            <a:r>
              <a:rPr lang="en-US" b="1" dirty="0" err="1" smtClean="0">
                <a:solidFill>
                  <a:schemeClr val="accent1"/>
                </a:solidFill>
              </a:rPr>
              <a:t>s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max</a:t>
            </a:r>
            <a:r>
              <a:rPr lang="en-US" b="1" dirty="0" err="1" smtClean="0">
                <a:solidFill>
                  <a:schemeClr val="accent1"/>
                </a:solidFill>
              </a:rPr>
              <a:t>|a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(I)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good is the greedy algorithm for set cover? A tighter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greedy algorithm for set cover has approximation factor </a:t>
            </a:r>
            <a:r>
              <a:rPr lang="en-US" b="1" dirty="0" smtClean="0">
                <a:solidFill>
                  <a:schemeClr val="accent1"/>
                </a:solidFill>
              </a:rPr>
              <a:t>F = O(log |</a:t>
            </a:r>
            <a:r>
              <a:rPr lang="en-US" b="1" dirty="0" err="1" smtClean="0">
                <a:solidFill>
                  <a:schemeClr val="accent1"/>
                </a:solidFill>
              </a:rPr>
              <a:t>s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max</a:t>
            </a:r>
            <a:r>
              <a:rPr lang="en-US" b="1" dirty="0" smtClean="0">
                <a:solidFill>
                  <a:schemeClr val="accent1"/>
                </a:solidFill>
              </a:rPr>
              <a:t>|)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Proof</a:t>
            </a:r>
            <a:r>
              <a:rPr lang="en-US" dirty="0" smtClean="0"/>
              <a:t>: (From CLR “Introduction to Algorithms”)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Best-collection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Universe of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elements </a:t>
            </a:r>
            <a:r>
              <a:rPr lang="en-US" b="1" dirty="0" smtClean="0">
                <a:solidFill>
                  <a:schemeClr val="accent1"/>
                </a:solidFill>
              </a:rPr>
              <a:t>U = {U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,…,U</a:t>
            </a:r>
            <a:r>
              <a:rPr lang="en-US" b="1" baseline="-25000" dirty="0" smtClean="0">
                <a:solidFill>
                  <a:schemeClr val="accent1"/>
                </a:solidFill>
              </a:rPr>
              <a:t>N</a:t>
            </a:r>
            <a:r>
              <a:rPr lang="en-US" b="1" dirty="0" smtClean="0">
                <a:solidFill>
                  <a:schemeClr val="accent1"/>
                </a:solidFill>
              </a:rPr>
              <a:t>}</a:t>
            </a:r>
          </a:p>
          <a:p>
            <a:r>
              <a:rPr lang="en-US" dirty="0" smtClean="0"/>
              <a:t>A set of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b="1" dirty="0" smtClean="0"/>
              <a:t> </a:t>
            </a:r>
            <a:r>
              <a:rPr lang="en-US" dirty="0" smtClean="0"/>
              <a:t>sets </a:t>
            </a:r>
            <a:r>
              <a:rPr lang="en-US" b="1" dirty="0" smtClean="0">
                <a:solidFill>
                  <a:schemeClr val="accent1"/>
                </a:solidFill>
              </a:rPr>
              <a:t>S = {s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,…,</a:t>
            </a:r>
            <a:r>
              <a:rPr lang="en-US" b="1" dirty="0" err="1" smtClean="0">
                <a:solidFill>
                  <a:schemeClr val="accent1"/>
                </a:solidFill>
              </a:rPr>
              <a:t>s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b="1" dirty="0" smtClean="0">
                <a:solidFill>
                  <a:schemeClr val="accent1"/>
                </a:solidFill>
              </a:rPr>
              <a:t>} </a:t>
            </a:r>
            <a:r>
              <a:rPr lang="en-US" dirty="0" smtClean="0"/>
              <a:t>such that </a:t>
            </a:r>
            <a:r>
              <a:rPr lang="en-US" b="1" dirty="0" err="1" smtClean="0">
                <a:solidFill>
                  <a:schemeClr val="accent1"/>
                </a:solidFill>
              </a:rPr>
              <a:t>U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b="1" dirty="0" err="1" smtClean="0">
                <a:solidFill>
                  <a:schemeClr val="accent1"/>
                </a:solidFill>
              </a:rPr>
              <a:t>s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b="1" baseline="-25000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=U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Question:</a:t>
            </a:r>
            <a:r>
              <a:rPr lang="en-US" dirty="0" smtClean="0"/>
              <a:t> Find the a collection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consisting of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sets from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such that </a:t>
            </a:r>
            <a:r>
              <a:rPr lang="en-US" b="1" dirty="0" smtClean="0">
                <a:solidFill>
                  <a:schemeClr val="accent1"/>
                </a:solidFill>
              </a:rPr>
              <a:t>f (C) = |</a:t>
            </a:r>
            <a:r>
              <a:rPr lang="en-US" sz="3600" b="1" dirty="0" err="1" smtClean="0">
                <a:solidFill>
                  <a:schemeClr val="accent1"/>
                </a:solidFill>
              </a:rPr>
              <a:t>U</a:t>
            </a:r>
            <a:r>
              <a:rPr lang="en-US" sz="3600" b="1" baseline="-25000" dirty="0" err="1" smtClean="0">
                <a:solidFill>
                  <a:schemeClr val="accent1"/>
                </a:solidFill>
              </a:rPr>
              <a:t>c</a:t>
            </a:r>
            <a:r>
              <a:rPr lang="az-Cyrl-AZ" sz="3600" b="1" baseline="-25000" dirty="0" smtClean="0">
                <a:solidFill>
                  <a:schemeClr val="accent1"/>
                </a:solidFill>
              </a:rPr>
              <a:t>є</a:t>
            </a:r>
            <a:r>
              <a:rPr lang="en-US" sz="3600" b="1" baseline="-25000" dirty="0" smtClean="0">
                <a:solidFill>
                  <a:schemeClr val="accent1"/>
                </a:solidFill>
              </a:rPr>
              <a:t>C</a:t>
            </a:r>
            <a:r>
              <a:rPr lang="en-US" b="1" dirty="0" smtClean="0">
                <a:solidFill>
                  <a:schemeClr val="accent1"/>
                </a:solidFill>
              </a:rPr>
              <a:t>c|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i="1" dirty="0" smtClean="0"/>
              <a:t>maximized</a:t>
            </a:r>
            <a:r>
              <a:rPr lang="en-US" b="1" i="1" baseline="-25000" dirty="0" smtClean="0"/>
              <a:t> </a:t>
            </a:r>
            <a:endParaRPr lang="en-US" b="1" i="1" dirty="0" smtClean="0"/>
          </a:p>
          <a:p>
            <a:endParaRPr lang="en-US" dirty="0" smtClean="0"/>
          </a:p>
          <a:p>
            <a:r>
              <a:rPr lang="en-US" dirty="0" smtClean="0"/>
              <a:t>The best-</a:t>
            </a:r>
            <a:r>
              <a:rPr lang="en-US" dirty="0" err="1" smtClean="0"/>
              <a:t>colection</a:t>
            </a:r>
            <a:r>
              <a:rPr lang="en-US" dirty="0" smtClean="0"/>
              <a:t> problem is NP-hard </a:t>
            </a:r>
          </a:p>
          <a:p>
            <a:endParaRPr lang="en-US" dirty="0" smtClean="0"/>
          </a:p>
          <a:p>
            <a:r>
              <a:rPr lang="en-US" dirty="0" smtClean="0"/>
              <a:t>Simple approximation algorithm has approximation factor </a:t>
            </a:r>
            <a:r>
              <a:rPr lang="en-US" b="1" dirty="0" smtClean="0">
                <a:solidFill>
                  <a:schemeClr val="accent1"/>
                </a:solidFill>
              </a:rPr>
              <a:t>F = (e-1)/e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Lecture outline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 1: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Methods for finding all frequent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efficiently 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 2: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Methods for finding association rules efficiently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Greedy approximation algorithm for the best-collection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 = {}</a:t>
            </a:r>
          </a:p>
          <a:p>
            <a:r>
              <a:rPr lang="en-US" b="1" dirty="0" smtClean="0"/>
              <a:t>for every</a:t>
            </a:r>
            <a:r>
              <a:rPr lang="en-US" dirty="0" smtClean="0"/>
              <a:t> set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and </a:t>
            </a:r>
            <a:r>
              <a:rPr lang="en-US" b="1" i="1" dirty="0" smtClean="0"/>
              <a:t>not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compute the gain of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chemeClr val="accent1"/>
                </a:solidFill>
              </a:rPr>
              <a:t>g(s) = f(C U {s}) – f(C)</a:t>
            </a:r>
          </a:p>
          <a:p>
            <a:r>
              <a:rPr lang="en-US" dirty="0" smtClean="0"/>
              <a:t>Select the set </a:t>
            </a:r>
            <a:r>
              <a:rPr lang="en-US" b="1" dirty="0" smtClean="0">
                <a:solidFill>
                  <a:schemeClr val="accent1"/>
                </a:solidFill>
              </a:rPr>
              <a:t>s </a:t>
            </a:r>
            <a:r>
              <a:rPr lang="en-US" dirty="0" smtClean="0"/>
              <a:t>with the </a:t>
            </a:r>
            <a:r>
              <a:rPr lang="en-US" b="1" i="1" dirty="0" smtClean="0"/>
              <a:t>maximum</a:t>
            </a:r>
            <a:r>
              <a:rPr lang="en-US" dirty="0" smtClean="0"/>
              <a:t> gain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 = C U {s}</a:t>
            </a:r>
          </a:p>
          <a:p>
            <a:r>
              <a:rPr lang="en-US" b="1" dirty="0" smtClean="0"/>
              <a:t>Repeat</a:t>
            </a:r>
            <a:r>
              <a:rPr lang="en-US" dirty="0" smtClean="0"/>
              <a:t> </a:t>
            </a:r>
            <a:r>
              <a:rPr lang="en-US" b="1" dirty="0" smtClean="0"/>
              <a:t>until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C </a:t>
            </a:r>
            <a:r>
              <a:rPr lang="en-US" dirty="0" smtClean="0"/>
              <a:t>has</a:t>
            </a:r>
            <a:r>
              <a:rPr lang="en-US" b="1" dirty="0" smtClean="0">
                <a:solidFill>
                  <a:schemeClr val="accent1"/>
                </a:solidFill>
              </a:rPr>
              <a:t> k </a:t>
            </a:r>
            <a:r>
              <a:rPr lang="en-US" dirty="0" smtClean="0"/>
              <a:t>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greedy</a:t>
            </a:r>
            <a:r>
              <a:rPr lang="en-US" dirty="0" smtClean="0"/>
              <a:t> algorithm for the best-collection problem has approximation factor </a:t>
            </a:r>
            <a:r>
              <a:rPr lang="en-US" b="1" dirty="0" smtClean="0">
                <a:solidFill>
                  <a:schemeClr val="accent1"/>
                </a:solidFill>
              </a:rPr>
              <a:t>F = (e-1)/e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 : optimal </a:t>
            </a:r>
            <a:r>
              <a:rPr lang="en-US" dirty="0" smtClean="0">
                <a:solidFill>
                  <a:schemeClr val="accent1"/>
                </a:solidFill>
              </a:rPr>
              <a:t>collection of cardinality</a:t>
            </a:r>
            <a:r>
              <a:rPr lang="en-US" b="1" dirty="0" smtClean="0">
                <a:solidFill>
                  <a:schemeClr val="accent1"/>
                </a:solidFill>
              </a:rPr>
              <a:t> k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 : </a:t>
            </a:r>
            <a:r>
              <a:rPr lang="en-US" dirty="0" smtClean="0"/>
              <a:t>collection output by the </a:t>
            </a:r>
            <a:r>
              <a:rPr lang="en-US" b="1" i="1" dirty="0" smtClean="0"/>
              <a:t>greedy</a:t>
            </a:r>
            <a:r>
              <a:rPr lang="en-US" dirty="0" smtClean="0"/>
              <a:t> algorithm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f(C ) ≥ (e-1)/e </a:t>
            </a:r>
            <a:r>
              <a:rPr lang="en-US" sz="2400" b="1" dirty="0" smtClean="0">
                <a:solidFill>
                  <a:schemeClr val="accent1"/>
                </a:solidFill>
              </a:rPr>
              <a:t>x</a:t>
            </a:r>
            <a:r>
              <a:rPr lang="en-US" b="1" dirty="0" smtClean="0">
                <a:solidFill>
                  <a:schemeClr val="accent1"/>
                </a:solidFill>
              </a:rPr>
              <a:t> f(C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Submodular</a:t>
            </a:r>
            <a:r>
              <a:rPr lang="en-US" dirty="0" smtClean="0"/>
              <a:t> functions and the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function </a:t>
            </a:r>
            <a:r>
              <a:rPr lang="en-US" b="1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 (defined on sets of some universe)  is </a:t>
            </a:r>
            <a:r>
              <a:rPr lang="en-US" b="1" dirty="0" err="1" smtClean="0">
                <a:solidFill>
                  <a:srgbClr val="FF0000"/>
                </a:solidFill>
              </a:rPr>
              <a:t>submodular</a:t>
            </a:r>
            <a:r>
              <a:rPr lang="en-US" dirty="0" smtClean="0"/>
              <a:t> if </a:t>
            </a:r>
          </a:p>
          <a:p>
            <a:pPr lvl="1"/>
            <a:r>
              <a:rPr lang="en-US" b="1" i="1" dirty="0" smtClean="0"/>
              <a:t>for all </a:t>
            </a:r>
            <a:r>
              <a:rPr lang="en-US" dirty="0" smtClean="0"/>
              <a:t>sets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/>
              <a:t> such that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is </a:t>
            </a:r>
            <a:r>
              <a:rPr lang="en-US" b="1" i="1" dirty="0" smtClean="0"/>
              <a:t>subset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T </a:t>
            </a:r>
            <a:r>
              <a:rPr lang="en-US" dirty="0" smtClean="0"/>
              <a:t>and</a:t>
            </a:r>
            <a:r>
              <a:rPr lang="en-US" b="1" dirty="0" smtClean="0">
                <a:solidFill>
                  <a:schemeClr val="accent1"/>
                </a:solidFill>
              </a:rPr>
              <a:t> x </a:t>
            </a:r>
            <a:r>
              <a:rPr lang="en-US" b="1" i="1" dirty="0" smtClean="0"/>
              <a:t>any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element in the universe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f(S U {x}) – f(S ) ≥ f(T U {x} ) – f(T)</a:t>
            </a:r>
          </a:p>
          <a:p>
            <a:pPr lvl="1"/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Theorem: </a:t>
            </a:r>
            <a:r>
              <a:rPr lang="en-US" dirty="0" smtClean="0"/>
              <a:t>For </a:t>
            </a:r>
            <a:r>
              <a:rPr lang="en-US" b="1" dirty="0" smtClean="0"/>
              <a:t>all maximization</a:t>
            </a:r>
            <a:r>
              <a:rPr lang="en-US" dirty="0" smtClean="0"/>
              <a:t> problems where the optimization function is </a:t>
            </a:r>
            <a:r>
              <a:rPr lang="en-US" b="1" dirty="0" err="1" smtClean="0"/>
              <a:t>submodular</a:t>
            </a:r>
            <a:r>
              <a:rPr lang="en-US" dirty="0" smtClean="0"/>
              <a:t>, the </a:t>
            </a:r>
            <a:r>
              <a:rPr lang="en-US" b="1" i="1" dirty="0" smtClean="0"/>
              <a:t>greedy</a:t>
            </a:r>
            <a:r>
              <a:rPr lang="en-US" dirty="0" smtClean="0"/>
              <a:t> algorithm has approximation factor 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b="1" dirty="0" smtClean="0">
                <a:solidFill>
                  <a:schemeClr val="accent1"/>
                </a:solidFill>
              </a:rPr>
              <a:t>F = (e-1)/e</a:t>
            </a:r>
            <a:r>
              <a:rPr lang="en-US" dirty="0" smtClean="0"/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Again: Can you </a:t>
            </a:r>
            <a:r>
              <a:rPr lang="en-US" smtClean="0"/>
              <a:t>think of a </a:t>
            </a:r>
            <a:r>
              <a:rPr lang="en-US" dirty="0" smtClean="0"/>
              <a:t>more algorithmic approach to reducing the collection of frequent </a:t>
            </a:r>
            <a:r>
              <a:rPr lang="en-US" dirty="0" err="1" smtClean="0"/>
              <a:t>itemsets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Approximating a collection of frequent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Assume a collection of frequent patterns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</a:p>
          <a:p>
            <a:endParaRPr lang="en-US" dirty="0" smtClean="0"/>
          </a:p>
          <a:p>
            <a:r>
              <a:rPr lang="en-US" dirty="0" smtClean="0"/>
              <a:t>Each pattern </a:t>
            </a:r>
            <a:r>
              <a:rPr lang="en-US" b="1" dirty="0" smtClean="0">
                <a:solidFill>
                  <a:srgbClr val="0070C0"/>
                </a:solidFill>
              </a:rPr>
              <a:t>X </a:t>
            </a:r>
            <a:r>
              <a:rPr lang="az-Cyrl-AZ" b="1" dirty="0" smtClean="0">
                <a:solidFill>
                  <a:srgbClr val="0070C0"/>
                </a:solidFill>
              </a:rPr>
              <a:t>є</a:t>
            </a:r>
            <a:r>
              <a:rPr lang="en-US" b="1" dirty="0" smtClean="0">
                <a:solidFill>
                  <a:srgbClr val="0070C0"/>
                </a:solidFill>
              </a:rPr>
              <a:t> S </a:t>
            </a:r>
            <a:r>
              <a:rPr lang="en-US" dirty="0" smtClean="0"/>
              <a:t>is </a:t>
            </a:r>
            <a:r>
              <a:rPr lang="en-US" b="1" i="1" dirty="0" smtClean="0"/>
              <a:t>described by the patterns that covers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Cov</a:t>
            </a:r>
            <a:r>
              <a:rPr lang="en-US" b="1" dirty="0" smtClean="0">
                <a:solidFill>
                  <a:srgbClr val="0070C0"/>
                </a:solidFill>
              </a:rPr>
              <a:t>(X) = { Y | Y </a:t>
            </a:r>
            <a:r>
              <a:rPr lang="az-Cyrl-AZ" b="1" dirty="0" smtClean="0">
                <a:solidFill>
                  <a:srgbClr val="0070C0"/>
                </a:solidFill>
              </a:rPr>
              <a:t>є</a:t>
            </a:r>
            <a:r>
              <a:rPr lang="en-US" b="1" dirty="0" smtClean="0">
                <a:solidFill>
                  <a:srgbClr val="0070C0"/>
                </a:solidFill>
              </a:rPr>
              <a:t> S and Y subset of X}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Problem: </a:t>
            </a:r>
            <a:r>
              <a:rPr lang="en-US" dirty="0" smtClean="0"/>
              <a:t>Find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patterns from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to form set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such that 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b="1" dirty="0" smtClean="0">
                <a:solidFill>
                  <a:schemeClr val="accent1"/>
                </a:solidFill>
              </a:rPr>
              <a:t>|U</a:t>
            </a:r>
            <a:r>
              <a:rPr lang="en-US" b="1" baseline="-25000" dirty="0" smtClean="0">
                <a:solidFill>
                  <a:schemeClr val="accent1"/>
                </a:solidFill>
              </a:rPr>
              <a:t>X</a:t>
            </a:r>
            <a:r>
              <a:rPr lang="az-Cyrl-AZ" b="1" baseline="-25000" dirty="0" smtClean="0">
                <a:solidFill>
                  <a:schemeClr val="accent1"/>
                </a:solidFill>
              </a:rPr>
              <a:t>є</a:t>
            </a:r>
            <a:r>
              <a:rPr lang="en-US" b="1" baseline="-25000" dirty="0" smtClean="0">
                <a:solidFill>
                  <a:schemeClr val="accent1"/>
                </a:solidFill>
              </a:rPr>
              <a:t>C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Cov</a:t>
            </a:r>
            <a:r>
              <a:rPr lang="en-US" b="1" dirty="0" smtClean="0">
                <a:solidFill>
                  <a:schemeClr val="accent1"/>
                </a:solidFill>
              </a:rPr>
              <a:t>(X)| </a:t>
            </a:r>
          </a:p>
          <a:p>
            <a:pPr>
              <a:buNone/>
            </a:pPr>
            <a:r>
              <a:rPr lang="en-US" dirty="0" smtClean="0"/>
              <a:t>	is maximized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 rot="5400000">
            <a:off x="2324100" y="342900"/>
            <a:ext cx="4876800" cy="6477000"/>
          </a:xfrm>
          <a:prstGeom prst="hexagon">
            <a:avLst>
              <a:gd name="adj" fmla="val 25455"/>
              <a:gd name="vf" fmla="val 11547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86200" y="6019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  <a:r>
              <a:rPr lang="en-US" sz="2800" dirty="0" smtClean="0"/>
              <a:t>ll items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609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empty set</a:t>
            </a:r>
            <a:endParaRPr lang="en-US" sz="2800" dirty="0"/>
          </a:p>
        </p:txBody>
      </p:sp>
      <p:sp>
        <p:nvSpPr>
          <p:cNvPr id="6" name="Freeform 5"/>
          <p:cNvSpPr/>
          <p:nvPr/>
        </p:nvSpPr>
        <p:spPr>
          <a:xfrm>
            <a:off x="914400" y="3380815"/>
            <a:ext cx="7273636" cy="1918549"/>
          </a:xfrm>
          <a:custGeom>
            <a:avLst/>
            <a:gdLst>
              <a:gd name="connsiteX0" fmla="*/ 0 w 7273636"/>
              <a:gd name="connsiteY0" fmla="*/ 48185 h 1918549"/>
              <a:gd name="connsiteX1" fmla="*/ 415636 w 7273636"/>
              <a:gd name="connsiteY1" fmla="*/ 68967 h 1918549"/>
              <a:gd name="connsiteX2" fmla="*/ 1018309 w 7273636"/>
              <a:gd name="connsiteY2" fmla="*/ 110530 h 1918549"/>
              <a:gd name="connsiteX3" fmla="*/ 1413164 w 7273636"/>
              <a:gd name="connsiteY3" fmla="*/ 110530 h 1918549"/>
              <a:gd name="connsiteX4" fmla="*/ 2286000 w 7273636"/>
              <a:gd name="connsiteY4" fmla="*/ 131312 h 1918549"/>
              <a:gd name="connsiteX5" fmla="*/ 2576945 w 7273636"/>
              <a:gd name="connsiteY5" fmla="*/ 131312 h 1918549"/>
              <a:gd name="connsiteX6" fmla="*/ 2639291 w 7273636"/>
              <a:gd name="connsiteY6" fmla="*/ 172876 h 1918549"/>
              <a:gd name="connsiteX7" fmla="*/ 2763982 w 7273636"/>
              <a:gd name="connsiteY7" fmla="*/ 318349 h 1918549"/>
              <a:gd name="connsiteX8" fmla="*/ 2805545 w 7273636"/>
              <a:gd name="connsiteY8" fmla="*/ 380694 h 1918549"/>
              <a:gd name="connsiteX9" fmla="*/ 2867891 w 7273636"/>
              <a:gd name="connsiteY9" fmla="*/ 422258 h 1918549"/>
              <a:gd name="connsiteX10" fmla="*/ 2971800 w 7273636"/>
              <a:gd name="connsiteY10" fmla="*/ 546949 h 1918549"/>
              <a:gd name="connsiteX11" fmla="*/ 3054927 w 7273636"/>
              <a:gd name="connsiteY11" fmla="*/ 671640 h 1918549"/>
              <a:gd name="connsiteX12" fmla="*/ 3158836 w 7273636"/>
              <a:gd name="connsiteY12" fmla="*/ 754767 h 1918549"/>
              <a:gd name="connsiteX13" fmla="*/ 3221182 w 7273636"/>
              <a:gd name="connsiteY13" fmla="*/ 837894 h 1918549"/>
              <a:gd name="connsiteX14" fmla="*/ 3241964 w 7273636"/>
              <a:gd name="connsiteY14" fmla="*/ 900240 h 1918549"/>
              <a:gd name="connsiteX15" fmla="*/ 3325091 w 7273636"/>
              <a:gd name="connsiteY15" fmla="*/ 941803 h 1918549"/>
              <a:gd name="connsiteX16" fmla="*/ 3470564 w 7273636"/>
              <a:gd name="connsiteY16" fmla="*/ 983367 h 1918549"/>
              <a:gd name="connsiteX17" fmla="*/ 3532909 w 7273636"/>
              <a:gd name="connsiteY17" fmla="*/ 1004149 h 1918549"/>
              <a:gd name="connsiteX18" fmla="*/ 3761509 w 7273636"/>
              <a:gd name="connsiteY18" fmla="*/ 962585 h 1918549"/>
              <a:gd name="connsiteX19" fmla="*/ 3865418 w 7273636"/>
              <a:gd name="connsiteY19" fmla="*/ 941803 h 1918549"/>
              <a:gd name="connsiteX20" fmla="*/ 3990109 w 7273636"/>
              <a:gd name="connsiteY20" fmla="*/ 921021 h 1918549"/>
              <a:gd name="connsiteX21" fmla="*/ 4114800 w 7273636"/>
              <a:gd name="connsiteY21" fmla="*/ 879458 h 1918549"/>
              <a:gd name="connsiteX22" fmla="*/ 4260273 w 7273636"/>
              <a:gd name="connsiteY22" fmla="*/ 837894 h 1918549"/>
              <a:gd name="connsiteX23" fmla="*/ 4384964 w 7273636"/>
              <a:gd name="connsiteY23" fmla="*/ 775549 h 1918549"/>
              <a:gd name="connsiteX24" fmla="*/ 4447309 w 7273636"/>
              <a:gd name="connsiteY24" fmla="*/ 713203 h 1918549"/>
              <a:gd name="connsiteX25" fmla="*/ 4468091 w 7273636"/>
              <a:gd name="connsiteY25" fmla="*/ 650858 h 1918549"/>
              <a:gd name="connsiteX26" fmla="*/ 4675909 w 7273636"/>
              <a:gd name="connsiteY26" fmla="*/ 588512 h 1918549"/>
              <a:gd name="connsiteX27" fmla="*/ 4800600 w 7273636"/>
              <a:gd name="connsiteY27" fmla="*/ 609294 h 1918549"/>
              <a:gd name="connsiteX28" fmla="*/ 4925291 w 7273636"/>
              <a:gd name="connsiteY28" fmla="*/ 650858 h 1918549"/>
              <a:gd name="connsiteX29" fmla="*/ 4946073 w 7273636"/>
              <a:gd name="connsiteY29" fmla="*/ 713203 h 1918549"/>
              <a:gd name="connsiteX30" fmla="*/ 5070764 w 7273636"/>
              <a:gd name="connsiteY30" fmla="*/ 837894 h 1918549"/>
              <a:gd name="connsiteX31" fmla="*/ 5112327 w 7273636"/>
              <a:gd name="connsiteY31" fmla="*/ 921021 h 1918549"/>
              <a:gd name="connsiteX32" fmla="*/ 5174673 w 7273636"/>
              <a:gd name="connsiteY32" fmla="*/ 1004149 h 1918549"/>
              <a:gd name="connsiteX33" fmla="*/ 5195455 w 7273636"/>
              <a:gd name="connsiteY33" fmla="*/ 1066494 h 1918549"/>
              <a:gd name="connsiteX34" fmla="*/ 5257800 w 7273636"/>
              <a:gd name="connsiteY34" fmla="*/ 1128840 h 1918549"/>
              <a:gd name="connsiteX35" fmla="*/ 5320145 w 7273636"/>
              <a:gd name="connsiteY35" fmla="*/ 1211967 h 1918549"/>
              <a:gd name="connsiteX36" fmla="*/ 5382491 w 7273636"/>
              <a:gd name="connsiteY36" fmla="*/ 1274312 h 1918549"/>
              <a:gd name="connsiteX37" fmla="*/ 5486400 w 7273636"/>
              <a:gd name="connsiteY37" fmla="*/ 1419785 h 1918549"/>
              <a:gd name="connsiteX38" fmla="*/ 5694218 w 7273636"/>
              <a:gd name="connsiteY38" fmla="*/ 1565258 h 1918549"/>
              <a:gd name="connsiteX39" fmla="*/ 5756564 w 7273636"/>
              <a:gd name="connsiteY39" fmla="*/ 1586040 h 1918549"/>
              <a:gd name="connsiteX40" fmla="*/ 5860473 w 7273636"/>
              <a:gd name="connsiteY40" fmla="*/ 1565258 h 1918549"/>
              <a:gd name="connsiteX41" fmla="*/ 5964382 w 7273636"/>
              <a:gd name="connsiteY41" fmla="*/ 1523694 h 1918549"/>
              <a:gd name="connsiteX42" fmla="*/ 6026727 w 7273636"/>
              <a:gd name="connsiteY42" fmla="*/ 1502912 h 1918549"/>
              <a:gd name="connsiteX43" fmla="*/ 6359236 w 7273636"/>
              <a:gd name="connsiteY43" fmla="*/ 1419785 h 1918549"/>
              <a:gd name="connsiteX44" fmla="*/ 6483927 w 7273636"/>
              <a:gd name="connsiteY44" fmla="*/ 1315876 h 1918549"/>
              <a:gd name="connsiteX45" fmla="*/ 6629400 w 7273636"/>
              <a:gd name="connsiteY45" fmla="*/ 1357440 h 1918549"/>
              <a:gd name="connsiteX46" fmla="*/ 6733309 w 7273636"/>
              <a:gd name="connsiteY46" fmla="*/ 1440567 h 1918549"/>
              <a:gd name="connsiteX47" fmla="*/ 6774873 w 7273636"/>
              <a:gd name="connsiteY47" fmla="*/ 1502912 h 1918549"/>
              <a:gd name="connsiteX48" fmla="*/ 6837218 w 7273636"/>
              <a:gd name="connsiteY48" fmla="*/ 1544476 h 1918549"/>
              <a:gd name="connsiteX49" fmla="*/ 6982691 w 7273636"/>
              <a:gd name="connsiteY49" fmla="*/ 1669167 h 1918549"/>
              <a:gd name="connsiteX50" fmla="*/ 7045036 w 7273636"/>
              <a:gd name="connsiteY50" fmla="*/ 1731512 h 1918549"/>
              <a:gd name="connsiteX51" fmla="*/ 7169727 w 7273636"/>
              <a:gd name="connsiteY51" fmla="*/ 1814640 h 1918549"/>
              <a:gd name="connsiteX52" fmla="*/ 7273636 w 7273636"/>
              <a:gd name="connsiteY52" fmla="*/ 1918549 h 191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273636" h="1918549">
                <a:moveTo>
                  <a:pt x="0" y="48185"/>
                </a:moveTo>
                <a:cubicBezTo>
                  <a:pt x="192738" y="0"/>
                  <a:pt x="49909" y="25079"/>
                  <a:pt x="415636" y="68967"/>
                </a:cubicBezTo>
                <a:cubicBezTo>
                  <a:pt x="699285" y="103005"/>
                  <a:pt x="631259" y="91178"/>
                  <a:pt x="1018309" y="110530"/>
                </a:cubicBezTo>
                <a:cubicBezTo>
                  <a:pt x="1493681" y="163350"/>
                  <a:pt x="899716" y="110530"/>
                  <a:pt x="1413164" y="110530"/>
                </a:cubicBezTo>
                <a:cubicBezTo>
                  <a:pt x="1704192" y="110530"/>
                  <a:pt x="1995055" y="124385"/>
                  <a:pt x="2286000" y="131312"/>
                </a:cubicBezTo>
                <a:cubicBezTo>
                  <a:pt x="2403487" y="120631"/>
                  <a:pt x="2480070" y="82874"/>
                  <a:pt x="2576945" y="131312"/>
                </a:cubicBezTo>
                <a:cubicBezTo>
                  <a:pt x="2599285" y="142482"/>
                  <a:pt x="2618509" y="159021"/>
                  <a:pt x="2639291" y="172876"/>
                </a:cubicBezTo>
                <a:cubicBezTo>
                  <a:pt x="2734715" y="316010"/>
                  <a:pt x="2612795" y="141963"/>
                  <a:pt x="2763982" y="318349"/>
                </a:cubicBezTo>
                <a:cubicBezTo>
                  <a:pt x="2780236" y="337313"/>
                  <a:pt x="2787884" y="363033"/>
                  <a:pt x="2805545" y="380694"/>
                </a:cubicBezTo>
                <a:cubicBezTo>
                  <a:pt x="2823206" y="398355"/>
                  <a:pt x="2848703" y="406268"/>
                  <a:pt x="2867891" y="422258"/>
                </a:cubicBezTo>
                <a:cubicBezTo>
                  <a:pt x="2927896" y="472262"/>
                  <a:pt x="2930932" y="485647"/>
                  <a:pt x="2971800" y="546949"/>
                </a:cubicBezTo>
                <a:cubicBezTo>
                  <a:pt x="3009581" y="698070"/>
                  <a:pt x="2959250" y="575963"/>
                  <a:pt x="3054927" y="671640"/>
                </a:cubicBezTo>
                <a:cubicBezTo>
                  <a:pt x="3148927" y="765640"/>
                  <a:pt x="3037464" y="714309"/>
                  <a:pt x="3158836" y="754767"/>
                </a:cubicBezTo>
                <a:cubicBezTo>
                  <a:pt x="3179618" y="782476"/>
                  <a:pt x="3203997" y="807821"/>
                  <a:pt x="3221182" y="837894"/>
                </a:cubicBezTo>
                <a:cubicBezTo>
                  <a:pt x="3232051" y="856914"/>
                  <a:pt x="3226474" y="884750"/>
                  <a:pt x="3241964" y="900240"/>
                </a:cubicBezTo>
                <a:cubicBezTo>
                  <a:pt x="3263870" y="922146"/>
                  <a:pt x="3295977" y="931216"/>
                  <a:pt x="3325091" y="941803"/>
                </a:cubicBezTo>
                <a:cubicBezTo>
                  <a:pt x="3372486" y="959038"/>
                  <a:pt x="3422259" y="968876"/>
                  <a:pt x="3470564" y="983367"/>
                </a:cubicBezTo>
                <a:cubicBezTo>
                  <a:pt x="3491546" y="989662"/>
                  <a:pt x="3512127" y="997222"/>
                  <a:pt x="3532909" y="1004149"/>
                </a:cubicBezTo>
                <a:cubicBezTo>
                  <a:pt x="3660089" y="961756"/>
                  <a:pt x="3543305" y="996155"/>
                  <a:pt x="3761509" y="962585"/>
                </a:cubicBezTo>
                <a:cubicBezTo>
                  <a:pt x="3796421" y="957214"/>
                  <a:pt x="3830665" y="948122"/>
                  <a:pt x="3865418" y="941803"/>
                </a:cubicBezTo>
                <a:cubicBezTo>
                  <a:pt x="3906875" y="934265"/>
                  <a:pt x="3949230" y="931241"/>
                  <a:pt x="3990109" y="921021"/>
                </a:cubicBezTo>
                <a:cubicBezTo>
                  <a:pt x="4032613" y="910395"/>
                  <a:pt x="4072674" y="891494"/>
                  <a:pt x="4114800" y="879458"/>
                </a:cubicBezTo>
                <a:lnTo>
                  <a:pt x="4260273" y="837894"/>
                </a:lnTo>
                <a:cubicBezTo>
                  <a:pt x="4318850" y="820321"/>
                  <a:pt x="4335704" y="816599"/>
                  <a:pt x="4384964" y="775549"/>
                </a:cubicBezTo>
                <a:cubicBezTo>
                  <a:pt x="4407542" y="756734"/>
                  <a:pt x="4426527" y="733985"/>
                  <a:pt x="4447309" y="713203"/>
                </a:cubicBezTo>
                <a:cubicBezTo>
                  <a:pt x="4454236" y="692421"/>
                  <a:pt x="4450265" y="663590"/>
                  <a:pt x="4468091" y="650858"/>
                </a:cubicBezTo>
                <a:cubicBezTo>
                  <a:pt x="4495335" y="631398"/>
                  <a:pt x="4631470" y="599622"/>
                  <a:pt x="4675909" y="588512"/>
                </a:cubicBezTo>
                <a:cubicBezTo>
                  <a:pt x="4717473" y="595439"/>
                  <a:pt x="4759721" y="599074"/>
                  <a:pt x="4800600" y="609294"/>
                </a:cubicBezTo>
                <a:cubicBezTo>
                  <a:pt x="4843104" y="619920"/>
                  <a:pt x="4925291" y="650858"/>
                  <a:pt x="4925291" y="650858"/>
                </a:cubicBezTo>
                <a:cubicBezTo>
                  <a:pt x="4932218" y="671640"/>
                  <a:pt x="4932624" y="695912"/>
                  <a:pt x="4946073" y="713203"/>
                </a:cubicBezTo>
                <a:cubicBezTo>
                  <a:pt x="4982160" y="759601"/>
                  <a:pt x="5070764" y="837894"/>
                  <a:pt x="5070764" y="837894"/>
                </a:cubicBezTo>
                <a:cubicBezTo>
                  <a:pt x="5084618" y="865603"/>
                  <a:pt x="5095908" y="894750"/>
                  <a:pt x="5112327" y="921021"/>
                </a:cubicBezTo>
                <a:cubicBezTo>
                  <a:pt x="5130684" y="950393"/>
                  <a:pt x="5157488" y="974076"/>
                  <a:pt x="5174673" y="1004149"/>
                </a:cubicBezTo>
                <a:cubicBezTo>
                  <a:pt x="5185541" y="1023169"/>
                  <a:pt x="5183304" y="1048267"/>
                  <a:pt x="5195455" y="1066494"/>
                </a:cubicBezTo>
                <a:cubicBezTo>
                  <a:pt x="5211758" y="1090948"/>
                  <a:pt x="5238673" y="1106525"/>
                  <a:pt x="5257800" y="1128840"/>
                </a:cubicBezTo>
                <a:cubicBezTo>
                  <a:pt x="5280341" y="1155138"/>
                  <a:pt x="5297604" y="1185669"/>
                  <a:pt x="5320145" y="1211967"/>
                </a:cubicBezTo>
                <a:cubicBezTo>
                  <a:pt x="5339272" y="1234281"/>
                  <a:pt x="5363676" y="1251734"/>
                  <a:pt x="5382491" y="1274312"/>
                </a:cubicBezTo>
                <a:cubicBezTo>
                  <a:pt x="5441492" y="1345113"/>
                  <a:pt x="5411531" y="1344916"/>
                  <a:pt x="5486400" y="1419785"/>
                </a:cubicBezTo>
                <a:cubicBezTo>
                  <a:pt x="5536494" y="1469879"/>
                  <a:pt x="5630003" y="1533151"/>
                  <a:pt x="5694218" y="1565258"/>
                </a:cubicBezTo>
                <a:cubicBezTo>
                  <a:pt x="5713811" y="1575055"/>
                  <a:pt x="5735782" y="1579113"/>
                  <a:pt x="5756564" y="1586040"/>
                </a:cubicBezTo>
                <a:cubicBezTo>
                  <a:pt x="5791200" y="1579113"/>
                  <a:pt x="5826640" y="1575408"/>
                  <a:pt x="5860473" y="1565258"/>
                </a:cubicBezTo>
                <a:cubicBezTo>
                  <a:pt x="5896204" y="1554539"/>
                  <a:pt x="5929453" y="1536793"/>
                  <a:pt x="5964382" y="1523694"/>
                </a:cubicBezTo>
                <a:cubicBezTo>
                  <a:pt x="5984893" y="1516002"/>
                  <a:pt x="6005664" y="1508930"/>
                  <a:pt x="6026727" y="1502912"/>
                </a:cubicBezTo>
                <a:cubicBezTo>
                  <a:pt x="6249599" y="1439234"/>
                  <a:pt x="6195679" y="1452497"/>
                  <a:pt x="6359236" y="1419785"/>
                </a:cubicBezTo>
                <a:cubicBezTo>
                  <a:pt x="6376824" y="1402197"/>
                  <a:pt x="6450174" y="1320698"/>
                  <a:pt x="6483927" y="1315876"/>
                </a:cubicBezTo>
                <a:cubicBezTo>
                  <a:pt x="6502194" y="1313266"/>
                  <a:pt x="6606003" y="1349641"/>
                  <a:pt x="6629400" y="1357440"/>
                </a:cubicBezTo>
                <a:cubicBezTo>
                  <a:pt x="6664036" y="1385149"/>
                  <a:pt x="6701944" y="1409203"/>
                  <a:pt x="6733309" y="1440567"/>
                </a:cubicBezTo>
                <a:cubicBezTo>
                  <a:pt x="6750970" y="1458228"/>
                  <a:pt x="6757212" y="1485251"/>
                  <a:pt x="6774873" y="1502912"/>
                </a:cubicBezTo>
                <a:cubicBezTo>
                  <a:pt x="6792534" y="1520573"/>
                  <a:pt x="6819557" y="1526815"/>
                  <a:pt x="6837218" y="1544476"/>
                </a:cubicBezTo>
                <a:cubicBezTo>
                  <a:pt x="6970333" y="1677592"/>
                  <a:pt x="6860336" y="1628382"/>
                  <a:pt x="6982691" y="1669167"/>
                </a:cubicBezTo>
                <a:cubicBezTo>
                  <a:pt x="7003473" y="1689949"/>
                  <a:pt x="7021837" y="1713468"/>
                  <a:pt x="7045036" y="1731512"/>
                </a:cubicBezTo>
                <a:cubicBezTo>
                  <a:pt x="7084467" y="1762181"/>
                  <a:pt x="7134404" y="1779318"/>
                  <a:pt x="7169727" y="1814640"/>
                </a:cubicBezTo>
                <a:lnTo>
                  <a:pt x="7273636" y="1918549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22098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Frequent </a:t>
            </a:r>
            <a:r>
              <a:rPr lang="en-US" sz="4000" dirty="0" err="1" smtClean="0"/>
              <a:t>itemsets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43434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Non-frequent </a:t>
            </a:r>
            <a:r>
              <a:rPr lang="en-US" sz="4000" dirty="0" err="1" smtClean="0"/>
              <a:t>itemsets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-1066800" y="27432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border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4582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Definition: Association Rule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503363"/>
            <a:ext cx="8229600" cy="535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Let 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be database of </a:t>
            </a:r>
            <a:r>
              <a:rPr lang="en-GB" sz="32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transactions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e.g.: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FF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Let </a:t>
            </a:r>
            <a:r>
              <a:rPr lang="en-GB" sz="3200" b="1" i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be the set of items that appear in the database, e.g., </a:t>
            </a:r>
            <a:r>
              <a:rPr lang="en-GB" sz="3200" b="1" i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I={A,B,C,D,E,F}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 </a:t>
            </a:r>
            <a:r>
              <a:rPr lang="en-GB" sz="32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rule</a:t>
            </a:r>
            <a:r>
              <a:rPr lang="en-GB" sz="32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defined by 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X </a:t>
            </a:r>
            <a:r>
              <a:rPr lang="en-GB" sz="32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2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where 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3200" b="1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</a:t>
            </a:r>
            <a:r>
              <a:rPr lang="en-GB" sz="3200" b="1" i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3200" b="1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</a:t>
            </a:r>
            <a:r>
              <a:rPr lang="en-GB" sz="3200" b="1" i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and 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3200" b="1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</a:t>
            </a:r>
            <a:r>
              <a:rPr lang="en-GB" sz="32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Y=</a:t>
            </a:r>
            <a:r>
              <a:rPr lang="en-GB" sz="3200" b="1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e.g.: </a:t>
            </a:r>
            <a:r>
              <a:rPr lang="en-GB" sz="28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{B,C} </a:t>
            </a:r>
            <a:r>
              <a:rPr lang="en-GB" sz="2800" b="1" dirty="0" smtClean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28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{A}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a rule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21336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B, 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E, 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Definition: Association Rule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84726" y="3657601"/>
            <a:ext cx="3978276" cy="2527301"/>
            <a:chOff x="3014" y="2304"/>
            <a:chExt cx="2506" cy="1592"/>
          </a:xfrm>
        </p:grpSpPr>
        <p:sp>
          <p:nvSpPr>
            <p:cNvPr id="38915" name="Text Box 3"/>
            <p:cNvSpPr txBox="1">
              <a:spLocks noChangeArrowheads="1"/>
            </p:cNvSpPr>
            <p:nvPr/>
          </p:nvSpPr>
          <p:spPr bwMode="auto">
            <a:xfrm>
              <a:off x="3242" y="2304"/>
              <a:ext cx="666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F0000"/>
                  </a:solidFill>
                  <a:ea typeface="DejaVu LGC Sans" charset="0"/>
                  <a:cs typeface="DejaVu LGC Sans" charset="0"/>
                </a:rPr>
                <a:t>Example:</a:t>
              </a:r>
            </a:p>
          </p:txBody>
        </p:sp>
        <p:graphicFrame>
          <p:nvGraphicFramePr>
            <p:cNvPr id="38916" name="Object 4"/>
            <p:cNvGraphicFramePr>
              <a:graphicFrameLocks noChangeAspect="1"/>
            </p:cNvGraphicFramePr>
            <p:nvPr/>
          </p:nvGraphicFramePr>
          <p:xfrm>
            <a:off x="3794" y="2545"/>
            <a:ext cx="1711" cy="239"/>
          </p:xfrm>
          <a:graphic>
            <a:graphicData uri="http://schemas.openxmlformats.org/presentationml/2006/ole">
              <p:oleObj spid="_x0000_s88067" name="Equation" r:id="rId4" imgW="1434960" imgH="203040" progId="Equation.3">
                <p:embed/>
              </p:oleObj>
            </a:graphicData>
          </a:graphic>
        </p:graphicFrame>
        <p:graphicFrame>
          <p:nvGraphicFramePr>
            <p:cNvPr id="38917" name="Object 5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p:oleObj spid="_x0000_s88068" r:id="rId5" imgW="4317840" imgH="787320" progId="Equation.3">
                <p:embed/>
              </p:oleObj>
            </a:graphicData>
          </a:graphic>
        </p:graphicFrame>
        <p:graphicFrame>
          <p:nvGraphicFramePr>
            <p:cNvPr id="38918" name="Object 6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p:oleObj spid="_x0000_s88069" r:id="rId6" imgW="4470120" imgH="787320" progId="Equation.3">
                <p:embed/>
              </p:oleObj>
            </a:graphicData>
          </a:graphic>
        </p:graphicFrame>
      </p:grp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28600" y="1524000"/>
            <a:ext cx="48768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1313" indent="-341313">
              <a:lnSpc>
                <a:spcPct val="100000"/>
              </a:lnSpc>
              <a:spcBef>
                <a:spcPts val="45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Association Rule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An implication expression of the form </a:t>
            </a:r>
            <a:r>
              <a:rPr lang="en-GB" b="1" dirty="0">
                <a:solidFill>
                  <a:schemeClr val="accent1"/>
                </a:solidFill>
                <a:latin typeface="Verdana" pitchFamily="32" charset="0"/>
                <a:ea typeface="DejaVu LGC Sans" charset="0"/>
                <a:cs typeface="DejaVu LGC Sans" charset="0"/>
              </a:rPr>
              <a:t>X </a:t>
            </a:r>
            <a:r>
              <a:rPr lang="en-GB" b="1" dirty="0">
                <a:solidFill>
                  <a:schemeClr val="accent1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b="1" dirty="0">
                <a:solidFill>
                  <a:schemeClr val="accent1"/>
                </a:solidFill>
                <a:latin typeface="Verdana" pitchFamily="32" charset="0"/>
                <a:ea typeface="DejaVu LGC Sans" charset="0"/>
                <a:cs typeface="DejaVu LGC Sans" charset="0"/>
              </a:rPr>
              <a:t> Y</a:t>
            </a: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, where</a:t>
            </a:r>
            <a:r>
              <a:rPr lang="en-GB" dirty="0">
                <a:solidFill>
                  <a:schemeClr val="accent1"/>
                </a:solidFill>
                <a:latin typeface="Verdana" pitchFamily="32" charset="0"/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chemeClr val="accent1"/>
                </a:solidFill>
                <a:latin typeface="Verdana" pitchFamily="32" charset="0"/>
                <a:ea typeface="DejaVu LGC Sans" charset="0"/>
                <a:cs typeface="DejaVu LGC Sans" charset="0"/>
              </a:rPr>
              <a:t>X</a:t>
            </a:r>
            <a:r>
              <a:rPr lang="en-GB" dirty="0">
                <a:solidFill>
                  <a:schemeClr val="accent1"/>
                </a:solidFill>
                <a:latin typeface="Verdana" pitchFamily="32" charset="0"/>
                <a:ea typeface="DejaVu LGC Sans" charset="0"/>
                <a:cs typeface="DejaVu LGC Sans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and </a:t>
            </a:r>
            <a:r>
              <a:rPr lang="en-GB" b="1" dirty="0">
                <a:solidFill>
                  <a:schemeClr val="accent1"/>
                </a:solidFill>
                <a:latin typeface="Verdana" pitchFamily="32" charset="0"/>
                <a:ea typeface="DejaVu LGC Sans" charset="0"/>
                <a:cs typeface="DejaVu LGC Sans" charset="0"/>
              </a:rPr>
              <a:t>Y</a:t>
            </a: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are </a:t>
            </a:r>
            <a:r>
              <a:rPr lang="en-GB" dirty="0" smtClean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non-overlapping </a:t>
            </a:r>
            <a:r>
              <a:rPr lang="en-GB" dirty="0" err="1" smtClean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itemsets</a:t>
            </a:r>
            <a:endParaRPr lang="en-GB" dirty="0">
              <a:solidFill>
                <a:srgbClr val="000000"/>
              </a:solidFill>
              <a:latin typeface="Verdana" pitchFamily="32" charset="0"/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Example:</a:t>
            </a:r>
            <a:b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</a:br>
            <a:r>
              <a:rPr lang="en-GB" b="1" i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  {Milk, Diaper} </a:t>
            </a:r>
            <a:r>
              <a:rPr lang="en-GB" b="1" i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b="1" i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{Beer} 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b="1" dirty="0">
              <a:solidFill>
                <a:srgbClr val="000000"/>
              </a:solidFill>
              <a:latin typeface="Verdana" pitchFamily="32" charset="0"/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00000"/>
              </a:lnSpc>
              <a:spcBef>
                <a:spcPts val="45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Rule Evaluation Metrics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Support (</a:t>
            </a:r>
            <a:r>
              <a:rPr lang="en-GB" b="1" dirty="0">
                <a:solidFill>
                  <a:schemeClr val="accent1"/>
                </a:solidFill>
                <a:latin typeface="Verdana" pitchFamily="32" charset="0"/>
                <a:ea typeface="DejaVu LGC Sans" charset="0"/>
                <a:cs typeface="DejaVu LGC Sans" charset="0"/>
              </a:rPr>
              <a:t>s</a:t>
            </a: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)‏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Fraction of transactions that contain both </a:t>
            </a:r>
            <a:r>
              <a:rPr lang="en-GB" sz="1600" b="1" dirty="0">
                <a:solidFill>
                  <a:schemeClr val="accent1"/>
                </a:solidFill>
                <a:latin typeface="Verdana" pitchFamily="32" charset="0"/>
                <a:ea typeface="DejaVu LGC Sans" charset="0"/>
                <a:cs typeface="DejaVu LGC Sans" charset="0"/>
              </a:rPr>
              <a:t>X</a:t>
            </a: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and </a:t>
            </a:r>
            <a:r>
              <a:rPr lang="en-GB" sz="1600" b="1" dirty="0">
                <a:solidFill>
                  <a:schemeClr val="accent1"/>
                </a:solidFill>
                <a:latin typeface="Verdana" pitchFamily="32" charset="0"/>
                <a:ea typeface="DejaVu LGC Sans" charset="0"/>
                <a:cs typeface="DejaVu LGC Sans" charset="0"/>
              </a:rPr>
              <a:t>Y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Confidence (</a:t>
            </a:r>
            <a:r>
              <a:rPr lang="en-GB" b="1" dirty="0">
                <a:solidFill>
                  <a:schemeClr val="accent1"/>
                </a:solidFill>
                <a:latin typeface="Verdana" pitchFamily="32" charset="0"/>
                <a:ea typeface="DejaVu LGC Sans" charset="0"/>
                <a:cs typeface="DejaVu LGC Sans" charset="0"/>
              </a:rPr>
              <a:t>c</a:t>
            </a: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)‏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Measures how often items in </a:t>
            </a:r>
            <a:r>
              <a:rPr lang="en-GB" sz="1600" b="1" dirty="0">
                <a:solidFill>
                  <a:schemeClr val="accent1"/>
                </a:solidFill>
                <a:latin typeface="Verdana" pitchFamily="32" charset="0"/>
                <a:ea typeface="DejaVu LGC Sans" charset="0"/>
                <a:cs typeface="DejaVu LGC Sans" charset="0"/>
              </a:rPr>
              <a:t>Y</a:t>
            </a: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</a:t>
            </a:r>
            <a:b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</a:b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appear in transactions that</a:t>
            </a:r>
            <a:b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</a:b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contain </a:t>
            </a:r>
            <a:r>
              <a:rPr lang="en-GB" sz="1600" b="1" dirty="0">
                <a:solidFill>
                  <a:schemeClr val="accent1"/>
                </a:solidFill>
                <a:latin typeface="Verdana" pitchFamily="32" charset="0"/>
                <a:ea typeface="DejaVu LGC Sans" charset="0"/>
                <a:cs typeface="DejaVu LGC Sans" charset="0"/>
              </a:rPr>
              <a:t>X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410200" y="1295400"/>
            <a:ext cx="3586163" cy="2151063"/>
            <a:chOff x="3408" y="816"/>
            <a:chExt cx="2259" cy="1355"/>
          </a:xfrm>
        </p:grpSpPr>
        <p:graphicFrame>
          <p:nvGraphicFramePr>
            <p:cNvPr id="38921" name="Object 9"/>
            <p:cNvGraphicFramePr>
              <a:graphicFrameLocks noChangeAspect="1"/>
            </p:cNvGraphicFramePr>
            <p:nvPr/>
          </p:nvGraphicFramePr>
          <p:xfrm>
            <a:off x="3408" y="816"/>
            <a:ext cx="2260" cy="1356"/>
          </p:xfrm>
          <a:graphic>
            <a:graphicData uri="http://schemas.openxmlformats.org/presentationml/2006/ole">
              <p:oleObj spid="_x0000_s88066" r:id="rId7" imgW="3359338" imgH="2015504" progId="Word.Document.8">
                <p:embed/>
              </p:oleObj>
            </a:graphicData>
          </a:graphic>
        </p:graphicFrame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3408" y="816"/>
              <a:ext cx="2260" cy="13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69913" y="1660525"/>
            <a:ext cx="4504631" cy="1477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u="sng" dirty="0">
                <a:solidFill>
                  <a:srgbClr val="000000"/>
                </a:solidFill>
                <a:cs typeface="Times New Roman" pitchFamily="16" charset="0"/>
              </a:rPr>
              <a:t>TID	date		</a:t>
            </a:r>
            <a:r>
              <a:rPr lang="en-GB" sz="2400" u="sng" dirty="0" err="1">
                <a:solidFill>
                  <a:srgbClr val="000000"/>
                </a:solidFill>
                <a:cs typeface="Times New Roman" pitchFamily="16" charset="0"/>
              </a:rPr>
              <a:t>items_bought</a:t>
            </a:r>
            <a:endParaRPr lang="en-GB" sz="2400" u="sng" dirty="0">
              <a:solidFill>
                <a:srgbClr val="000000"/>
              </a:solidFill>
              <a:cs typeface="Times New Roman" pitchFamily="16" charset="0"/>
            </a:endParaRPr>
          </a:p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100	10/10/99	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	{F,A,D,B</a:t>
            </a: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}</a:t>
            </a:r>
          </a:p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200	15/10/99	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	{</a:t>
            </a: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D,A,C,E,B}</a:t>
            </a:r>
          </a:p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300	19/10/99	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	{</a:t>
            </a: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C,A,B,E}</a:t>
            </a:r>
          </a:p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400	20/10/99	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	{</a:t>
            </a: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B,A,D}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3505200"/>
            <a:ext cx="88392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What is the </a:t>
            </a:r>
            <a:r>
              <a:rPr lang="en-GB" sz="2800" b="1" i="1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support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2800" b="1" i="1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confidence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the rule: </a:t>
            </a:r>
            <a:r>
              <a:rPr lang="en-GB" sz="2800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{B,D} </a:t>
            </a:r>
            <a:r>
              <a:rPr lang="en-GB" sz="2800" dirty="0" smtClean="0">
                <a:solidFill>
                  <a:schemeClr val="accent1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2800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{A}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4343400"/>
            <a:ext cx="86868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70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Support: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percentage of </a:t>
            </a:r>
            <a:r>
              <a:rPr lang="en-GB" sz="2400" dirty="0" err="1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tuples</a:t>
            </a:r>
            <a:r>
              <a:rPr lang="en-GB" sz="24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that contain {A,B,D} =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57200" y="5257800"/>
            <a:ext cx="86868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70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Confidence: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Clr>
                <a:srgbClr val="1F497D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>
              <a:solidFill>
                <a:srgbClr val="000000"/>
              </a:solidFill>
              <a:latin typeface="Verdana" pitchFamily="32" charset="0"/>
              <a:ea typeface="DejaVu LGC Sans" charset="0"/>
              <a:cs typeface="DejaVu LGC Sans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14563" y="5715000"/>
            <a:ext cx="5322887" cy="868363"/>
            <a:chOff x="1395" y="3600"/>
            <a:chExt cx="3353" cy="547"/>
          </a:xfrm>
        </p:grpSpPr>
        <p:graphicFrame>
          <p:nvGraphicFramePr>
            <p:cNvPr id="40967" name="Object 7"/>
            <p:cNvGraphicFramePr>
              <a:graphicFrameLocks noChangeAspect="1"/>
            </p:cNvGraphicFramePr>
            <p:nvPr/>
          </p:nvGraphicFramePr>
          <p:xfrm>
            <a:off x="1395" y="3600"/>
            <a:ext cx="3354" cy="548"/>
          </p:xfrm>
          <a:graphic>
            <a:graphicData uri="http://schemas.openxmlformats.org/presentationml/2006/ole">
              <p:oleObj spid="_x0000_s89090" r:id="rId4" imgW="2565360" imgH="419040" progId="Equation.3">
                <p:embed/>
              </p:oleObj>
            </a:graphicData>
          </a:graphic>
        </p:graphicFrame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1395" y="3600"/>
              <a:ext cx="3354" cy="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8085138" y="4776788"/>
            <a:ext cx="97472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buClr>
                <a:srgbClr val="00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FF"/>
                </a:solidFill>
                <a:ea typeface="DejaVu LGC Sans" charset="0"/>
                <a:cs typeface="DejaVu LGC Sans" charset="0"/>
              </a:rPr>
              <a:t>75%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7451725" y="5867400"/>
            <a:ext cx="1198563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FF0000"/>
                </a:solidFill>
                <a:ea typeface="DejaVu LGC Sans" charset="0"/>
                <a:cs typeface="DejaVu LGC Sans" charset="0"/>
              </a:rPr>
              <a:t>100%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88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Association-rule mining task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49250" y="1743075"/>
            <a:ext cx="84582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set of transactions </a:t>
            </a:r>
            <a:r>
              <a:rPr lang="en-GB" sz="3200" b="1" dirty="0" smtClean="0">
                <a:solidFill>
                  <a:schemeClr val="accent1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goal of association rule mining is to find </a:t>
            </a:r>
            <a:r>
              <a:rPr lang="en-GB" sz="3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all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rules having </a:t>
            </a:r>
          </a:p>
          <a:p>
            <a:pPr marL="798513" lvl="1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 ≥ </a:t>
            </a:r>
            <a:r>
              <a:rPr lang="en-GB" sz="28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2800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threshold</a:t>
            </a:r>
          </a:p>
          <a:p>
            <a:pPr marL="798513" lvl="1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confidence ≥ </a:t>
            </a:r>
            <a:r>
              <a:rPr lang="en-GB" sz="28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minconf</a:t>
            </a:r>
            <a:r>
              <a:rPr lang="en-GB" sz="28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threshold</a:t>
            </a: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2349</Words>
  <Application>Microsoft Office PowerPoint</Application>
  <PresentationFormat>On-screen Show (4:3)</PresentationFormat>
  <Paragraphs>438</Paragraphs>
  <Slides>55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6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Office Theme</vt:lpstr>
      <vt:lpstr>Equation</vt:lpstr>
      <vt:lpstr>Microsoft Equation 3.0</vt:lpstr>
      <vt:lpstr>Microsoft Office Word 97 - 2003 Document</vt:lpstr>
      <vt:lpstr>Visio</vt:lpstr>
      <vt:lpstr>Worksheet</vt:lpstr>
      <vt:lpstr>VISIO</vt:lpstr>
      <vt:lpstr>Recap: Mining association rules from large datasets</vt:lpstr>
      <vt:lpstr>Slide 2</vt:lpstr>
      <vt:lpstr>Recap</vt:lpstr>
      <vt:lpstr>Slide 4</vt:lpstr>
      <vt:lpstr>Slide 5</vt:lpstr>
      <vt:lpstr>Slide 6</vt:lpstr>
      <vt:lpstr>Slide 7</vt:lpstr>
      <vt:lpstr>Slide 8</vt:lpstr>
      <vt:lpstr>Slide 9</vt:lpstr>
      <vt:lpstr>Slide 10</vt:lpstr>
      <vt:lpstr>How many association rules are there?</vt:lpstr>
      <vt:lpstr>Slide 12</vt:lpstr>
      <vt:lpstr>Slide 13</vt:lpstr>
      <vt:lpstr>Slide 14</vt:lpstr>
      <vt:lpstr>Slide 15</vt:lpstr>
      <vt:lpstr>Slide 16</vt:lpstr>
      <vt:lpstr>Reducing the collection of itemsets: alternative representations and combinatorial problems</vt:lpstr>
      <vt:lpstr>Too many frequent itemsets</vt:lpstr>
      <vt:lpstr>Frequent itemsets maybe too many to be helpful</vt:lpstr>
      <vt:lpstr>Slide 20</vt:lpstr>
      <vt:lpstr>Borders of frequent itemsets</vt:lpstr>
      <vt:lpstr>Positive and negative border</vt:lpstr>
      <vt:lpstr>Examples with borders</vt:lpstr>
      <vt:lpstr>Descriptive power of the borders</vt:lpstr>
      <vt:lpstr>Maximal patterns</vt:lpstr>
      <vt:lpstr>Maximal Frequent Itemset</vt:lpstr>
      <vt:lpstr>Maximal patterns</vt:lpstr>
      <vt:lpstr>MaxMiner: Mining Max-patterns</vt:lpstr>
      <vt:lpstr>Local Pruning Techniques (e.g. at node A)</vt:lpstr>
      <vt:lpstr>Algorithm MaxMiner</vt:lpstr>
      <vt:lpstr>Global Pruning Technique (across sub-trees)</vt:lpstr>
      <vt:lpstr>Closed patterns</vt:lpstr>
      <vt:lpstr>Maximal vs Closed Itemsets</vt:lpstr>
      <vt:lpstr>Maximal vs Closed Frequent Itemsets</vt:lpstr>
      <vt:lpstr>Why are closed patterns interesting?</vt:lpstr>
      <vt:lpstr>Why closed patterns are interesting?</vt:lpstr>
      <vt:lpstr>Maximal vs Closed sets</vt:lpstr>
      <vt:lpstr>A more algorithmic approach to reducing the collection of frequent itemsets</vt:lpstr>
      <vt:lpstr>Prototype problems: Covering problems</vt:lpstr>
      <vt:lpstr>Prototype covering problems</vt:lpstr>
      <vt:lpstr>Set-cover problem</vt:lpstr>
      <vt:lpstr>Trivial algorithm</vt:lpstr>
      <vt:lpstr>Greedy algorithm for set cover</vt:lpstr>
      <vt:lpstr>As an algorithm</vt:lpstr>
      <vt:lpstr>How can this go wrong?</vt:lpstr>
      <vt:lpstr>How good is the greedy algorithm?</vt:lpstr>
      <vt:lpstr>How good is the greedy algorithm for set cover?</vt:lpstr>
      <vt:lpstr>How good is the greedy algorithm for set cover? A tighter bound</vt:lpstr>
      <vt:lpstr>Best-collection problem</vt:lpstr>
      <vt:lpstr>Greedy approximation algorithm for the best-collection problem</vt:lpstr>
      <vt:lpstr>Basic theorem</vt:lpstr>
      <vt:lpstr>Submodular functions and the greedy algorithm</vt:lpstr>
      <vt:lpstr>Again: Can you think of a more algorithmic approach to reducing the collection of frequent itemsets</vt:lpstr>
      <vt:lpstr>Approximating a collection of frequent patterns</vt:lpstr>
      <vt:lpstr>Slide 55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Itemsets are good but they are too many</dc:title>
  <dc:creator>Evimaria</dc:creator>
  <cp:lastModifiedBy>Evimaria</cp:lastModifiedBy>
  <cp:revision>40</cp:revision>
  <dcterms:created xsi:type="dcterms:W3CDTF">2009-09-07T20:45:01Z</dcterms:created>
  <dcterms:modified xsi:type="dcterms:W3CDTF">2009-09-14T23:46:49Z</dcterms:modified>
</cp:coreProperties>
</file>