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303" r:id="rId3"/>
    <p:sldId id="259" r:id="rId4"/>
    <p:sldId id="264" r:id="rId5"/>
    <p:sldId id="260" r:id="rId6"/>
    <p:sldId id="261" r:id="rId7"/>
    <p:sldId id="304" r:id="rId8"/>
    <p:sldId id="267" r:id="rId9"/>
    <p:sldId id="318" r:id="rId10"/>
    <p:sldId id="320" r:id="rId11"/>
    <p:sldId id="324" r:id="rId12"/>
    <p:sldId id="322" r:id="rId13"/>
    <p:sldId id="325" r:id="rId14"/>
    <p:sldId id="326" r:id="rId15"/>
    <p:sldId id="327" r:id="rId16"/>
    <p:sldId id="306" r:id="rId17"/>
    <p:sldId id="307" r:id="rId18"/>
    <p:sldId id="308" r:id="rId19"/>
    <p:sldId id="309" r:id="rId20"/>
    <p:sldId id="279" r:id="rId21"/>
    <p:sldId id="321" r:id="rId22"/>
    <p:sldId id="335" r:id="rId23"/>
    <p:sldId id="310" r:id="rId24"/>
    <p:sldId id="328" r:id="rId25"/>
    <p:sldId id="329" r:id="rId26"/>
    <p:sldId id="332" r:id="rId27"/>
    <p:sldId id="314" r:id="rId28"/>
    <p:sldId id="311" r:id="rId29"/>
    <p:sldId id="312" r:id="rId30"/>
    <p:sldId id="315" r:id="rId31"/>
    <p:sldId id="316" r:id="rId32"/>
    <p:sldId id="317" r:id="rId33"/>
    <p:sldId id="333" r:id="rId34"/>
    <p:sldId id="33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6C98-5102-42DA-AD02-3D724A6EB4E0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CCB5-1C59-425B-B776-F81C9EB1B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5BE36-090D-4770-AE56-A311FFE82C42}" type="slidenum">
              <a:rPr lang="en-US"/>
              <a:pPr/>
              <a:t>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F334D-E018-41CD-9E5D-4E22A8FCF717}" type="slidenum">
              <a:rPr lang="en-US"/>
              <a:pPr/>
              <a:t>14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2B773-CB8A-4844-84A0-7A2FEF694FD5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74DB7-2AE3-406D-BEF7-646658A2FB54}" type="slidenum">
              <a:rPr lang="en-US"/>
              <a:pPr/>
              <a:t>20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3965"/>
            <a:ext cx="4479727" cy="3413881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noFill/>
          <a:ln/>
        </p:spPr>
        <p:txBody>
          <a:bodyPr/>
          <a:lstStyle/>
          <a:p>
            <a:pPr defTabSz="911482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E7389-5600-4FA0-BA98-A2E8382EA1A2}" type="slidenum">
              <a:rPr lang="en-US"/>
              <a:pPr/>
              <a:t>22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noFill/>
          <a:ln/>
        </p:spPr>
        <p:txBody>
          <a:bodyPr/>
          <a:lstStyle/>
          <a:p>
            <a:pPr defTabSz="911482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90B60-CE33-464A-AEC5-29805571BAAD}" type="slidenum">
              <a:rPr lang="en-US"/>
              <a:pPr/>
              <a:t>24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29E74-5486-4066-9482-E5FAE138D590}" type="slidenum">
              <a:rPr lang="en-US"/>
              <a:pPr/>
              <a:t>25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895E3-9CDA-451E-920C-D967FF5B023C}" type="slidenum">
              <a:rPr lang="en-US"/>
              <a:pPr/>
              <a:t>26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071D0-3741-4635-9568-9BF9A3480E1B}" type="slidenum">
              <a:rPr lang="en-US"/>
              <a:pPr/>
              <a:t>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noFill/>
          <a:ln/>
        </p:spPr>
        <p:txBody>
          <a:bodyPr/>
          <a:lstStyle/>
          <a:p>
            <a:pPr defTabSz="911482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0A373-0BBF-4A22-A580-4648B01C3F9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8A890-E6F7-4F44-935F-0AE8495E338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226B1-0999-4FE4-8468-A38436F53B2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DD11F-ED04-4D7A-81B8-A65BDFC121C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4A911-6860-44CB-9AF9-40D4109BD7B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B46C4-E384-4F1A-B94F-2CAC42F05D84}" type="slidenum">
              <a:rPr lang="en-US"/>
              <a:pPr/>
              <a:t>11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CA9D7-74CD-4585-8A83-85056875B1D6}" type="slidenum">
              <a:rPr lang="en-US"/>
              <a:pPr/>
              <a:t>13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C394F-0362-4553-9979-F648805C3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Distance functions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81600"/>
          </a:xfrm>
        </p:spPr>
        <p:txBody>
          <a:bodyPr lIns="92075" tIns="46038" rIns="92075" bIns="46038"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The distance </a:t>
            </a:r>
            <a:r>
              <a:rPr lang="en-US" sz="2400" b="1" dirty="0" smtClean="0">
                <a:solidFill>
                  <a:schemeClr val="accent1"/>
                </a:solidFill>
              </a:rPr>
              <a:t>d(x, y) </a:t>
            </a:r>
            <a:r>
              <a:rPr lang="en-US" sz="2400" dirty="0" smtClean="0"/>
              <a:t>between two objects </a:t>
            </a:r>
            <a:r>
              <a:rPr lang="en-US" sz="2400" b="1" dirty="0" err="1" smtClean="0">
                <a:solidFill>
                  <a:schemeClr val="accent1"/>
                </a:solidFill>
              </a:rPr>
              <a:t>x</a:t>
            </a:r>
            <a:r>
              <a:rPr lang="en-US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y</a:t>
            </a:r>
            <a:r>
              <a:rPr lang="en-US" sz="2400" i="1" dirty="0" smtClean="0"/>
              <a:t> </a:t>
            </a:r>
            <a:r>
              <a:rPr lang="en-US" sz="2400" dirty="0" smtClean="0"/>
              <a:t>is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metric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</a:t>
            </a: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j)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0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non-negativity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=0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isolation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j)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= </a:t>
            </a:r>
            <a:r>
              <a:rPr lang="en-US" sz="2000" b="1" dirty="0" smtClean="0">
                <a:solidFill>
                  <a:schemeClr val="accent1"/>
                </a:solidFill>
              </a:rPr>
              <a:t>d(j, 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symmetry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j) 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≤ </a:t>
            </a: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h)+d(h, j)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triangular inequality</a:t>
            </a:r>
            <a:r>
              <a:rPr lang="en-US" sz="2000" dirty="0" smtClean="0"/>
              <a:t>) [</a:t>
            </a:r>
            <a:r>
              <a:rPr lang="en-US" sz="2000" b="1" dirty="0" smtClean="0">
                <a:solidFill>
                  <a:srgbClr val="FF0000"/>
                </a:solidFill>
              </a:rPr>
              <a:t>Why do we need it?</a:t>
            </a:r>
            <a:r>
              <a:rPr lang="en-US" sz="2000" dirty="0" smtClean="0"/>
              <a:t>]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definitions of distance functions are usually different for </a:t>
            </a:r>
            <a:r>
              <a:rPr lang="en-US" sz="2400" dirty="0" smtClean="0">
                <a:solidFill>
                  <a:srgbClr val="FF0000"/>
                </a:solidFill>
              </a:rPr>
              <a:t>real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boolean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categorical,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ordinal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variables.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Weights may be associated with different variables based on applications and data semantics.</a:t>
            </a: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5126038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Data Structures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matrix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Distance </a:t>
            </a:r>
            <a:r>
              <a:rPr lang="en-US" dirty="0" smtClean="0"/>
              <a:t>matrix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903787" y="2057400"/>
          <a:ext cx="2944813" cy="2016125"/>
        </p:xfrm>
        <a:graphic>
          <a:graphicData uri="http://schemas.openxmlformats.org/presentationml/2006/ole">
            <p:oleObj spid="_x0000_s105474" name="Equation" r:id="rId4" imgW="1676160" imgH="121896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257800" y="4648200"/>
          <a:ext cx="3429000" cy="1970087"/>
        </p:xfrm>
        <a:graphic>
          <a:graphicData uri="http://schemas.openxmlformats.org/presentationml/2006/ole">
            <p:oleObj spid="_x0000_s105475" name="Equation" r:id="rId5" imgW="1828800" imgH="1143000" progId="Equation.3">
              <p:embed/>
            </p:oleObj>
          </a:graphicData>
        </a:graphic>
      </p:graphicFrame>
      <p:sp>
        <p:nvSpPr>
          <p:cNvPr id="1031" name="AutoShape 7"/>
          <p:cNvSpPr>
            <a:spLocks/>
          </p:cNvSpPr>
          <p:nvPr/>
        </p:nvSpPr>
        <p:spPr bwMode="auto">
          <a:xfrm rot="5400000">
            <a:off x="6248400" y="3048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410200" y="1295400"/>
            <a:ext cx="23495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attributes/dimensions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 rot="-5400000">
            <a:off x="3448845" y="2799556"/>
            <a:ext cx="15763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tuples/objects</a:t>
            </a:r>
          </a:p>
        </p:txBody>
      </p:sp>
      <p:sp>
        <p:nvSpPr>
          <p:cNvPr id="1034" name="AutoShape 10"/>
          <p:cNvSpPr>
            <a:spLocks/>
          </p:cNvSpPr>
          <p:nvPr/>
        </p:nvSpPr>
        <p:spPr bwMode="auto">
          <a:xfrm>
            <a:off x="4419601" y="2057400"/>
            <a:ext cx="304800" cy="1905000"/>
          </a:xfrm>
          <a:prstGeom prst="leftBrace">
            <a:avLst>
              <a:gd name="adj1" fmla="val 5208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6" name="AutoShape 12"/>
          <p:cNvSpPr>
            <a:spLocks/>
          </p:cNvSpPr>
          <p:nvPr/>
        </p:nvSpPr>
        <p:spPr bwMode="auto">
          <a:xfrm rot="5400000">
            <a:off x="6781800" y="30480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477000" y="4038600"/>
            <a:ext cx="901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objects</a:t>
            </a:r>
          </a:p>
        </p:txBody>
      </p:sp>
      <p:sp>
        <p:nvSpPr>
          <p:cNvPr id="1038" name="AutoShape 14"/>
          <p:cNvSpPr>
            <a:spLocks/>
          </p:cNvSpPr>
          <p:nvPr/>
        </p:nvSpPr>
        <p:spPr bwMode="auto">
          <a:xfrm>
            <a:off x="4876800" y="47244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 rot="-5400000">
            <a:off x="4243388" y="5357812"/>
            <a:ext cx="901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objects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functions for binary vectors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0" y="4267200"/>
          <a:ext cx="327660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Q6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570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Jaccard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similarity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between binary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vectors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/>
              <a:t>Jaccard</a:t>
            </a:r>
            <a:r>
              <a:rPr lang="en-US" sz="3200" b="1" dirty="0" smtClean="0"/>
              <a:t> distance </a:t>
            </a:r>
            <a:r>
              <a:rPr lang="en-US" sz="3200" dirty="0" smtClean="0"/>
              <a:t>between binary vectors </a:t>
            </a:r>
            <a:r>
              <a:rPr lang="en-US" sz="3200" b="1" dirty="0" smtClean="0">
                <a:solidFill>
                  <a:schemeClr val="accent1"/>
                </a:solidFill>
              </a:rPr>
              <a:t>X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chemeClr val="accent1"/>
                </a:solidFill>
              </a:rPr>
              <a:t>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Jdist</a:t>
            </a:r>
            <a:r>
              <a:rPr lang="en-US" sz="3200" dirty="0" smtClean="0"/>
              <a:t>(X,Y) = 1- </a:t>
            </a:r>
            <a:r>
              <a:rPr lang="en-US" sz="3200" dirty="0" err="1" smtClean="0"/>
              <a:t>JSim</a:t>
            </a:r>
            <a:r>
              <a:rPr lang="en-US" sz="3200" dirty="0" smtClean="0"/>
              <a:t>(X,Y)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Example: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JSim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1/6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Jdist</a:t>
            </a:r>
            <a:r>
              <a:rPr lang="en-US" sz="3200" dirty="0" smtClean="0"/>
              <a:t> =  5/6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" y="2057400"/>
          <a:ext cx="2438400" cy="685800"/>
        </p:xfrm>
        <a:graphic>
          <a:graphicData uri="http://schemas.openxmlformats.org/presentationml/2006/ole">
            <p:oleObj spid="_x0000_s104450" name="Equation" r:id="rId3" imgW="13078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Distance functions for real-valued vectors</a:t>
            </a:r>
            <a:endParaRPr 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b="1" dirty="0" err="1" smtClean="0">
                <a:solidFill>
                  <a:srgbClr val="FF0000"/>
                </a:solidFill>
              </a:rPr>
              <a:t>L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norms or </a:t>
            </a:r>
            <a:r>
              <a:rPr lang="en-US" sz="2400" i="1" dirty="0" err="1" smtClean="0">
                <a:solidFill>
                  <a:srgbClr val="FF0000"/>
                </a:solidFill>
              </a:rPr>
              <a:t>Minkowski</a:t>
            </a:r>
            <a:r>
              <a:rPr lang="en-US" sz="2400" i="1" dirty="0" smtClean="0"/>
              <a:t> distance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120000"/>
              </a:lnSpc>
            </a:pPr>
            <a:endParaRPr lang="en-US" sz="2400" dirty="0" smtClean="0"/>
          </a:p>
          <a:p>
            <a:pPr eaLnBrk="1" hangingPunct="1">
              <a:lnSpc>
                <a:spcPct val="120000"/>
              </a:lnSpc>
            </a:pPr>
            <a:endParaRPr lang="en-US" sz="2400" dirty="0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dirty="0" smtClean="0"/>
              <a:t>where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</a:rPr>
              <a:t>p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is a positive integer</a:t>
            </a:r>
          </a:p>
          <a:p>
            <a:pPr eaLnBrk="1" hangingPunct="1">
              <a:lnSpc>
                <a:spcPct val="120000"/>
              </a:lnSpc>
            </a:pPr>
            <a:endParaRPr lang="en-US" sz="2400" dirty="0" smtClean="0"/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chemeClr val="accent1"/>
                </a:solidFill>
              </a:rPr>
              <a:t>p = 1, L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is the </a:t>
            </a:r>
            <a:r>
              <a:rPr lang="en-US" sz="2400" i="1" dirty="0" smtClean="0">
                <a:solidFill>
                  <a:srgbClr val="FF0000"/>
                </a:solidFill>
              </a:rPr>
              <a:t>Manhattan (or city block) </a:t>
            </a:r>
            <a:r>
              <a:rPr lang="en-US" sz="2400" dirty="0" smtClean="0"/>
              <a:t>distance:</a:t>
            </a:r>
            <a:endParaRPr lang="en-US" sz="2400" i="1" dirty="0" smtClean="0"/>
          </a:p>
          <a:p>
            <a:pPr eaLnBrk="1" hangingPunct="1">
              <a:lnSpc>
                <a:spcPct val="120000"/>
              </a:lnSpc>
            </a:pPr>
            <a:endParaRPr lang="en-US" sz="2400" i="1" dirty="0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7200" y="1968500"/>
          <a:ext cx="7848600" cy="1155700"/>
        </p:xfrm>
        <a:graphic>
          <a:graphicData uri="http://schemas.openxmlformats.org/presentationml/2006/ole">
            <p:oleObj spid="_x0000_s106498" name="Equation" r:id="rId4" imgW="7226280" imgH="85068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914400" y="5165724"/>
          <a:ext cx="7620000" cy="1158875"/>
        </p:xfrm>
        <a:graphic>
          <a:graphicData uri="http://schemas.openxmlformats.org/presentationml/2006/ole">
            <p:oleObj spid="_x0000_s106499" name="Equation" r:id="rId5" imgW="5206680" imgH="698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391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Distance functions for real-valued vectors</a:t>
            </a:r>
            <a:endParaRPr lang="en-US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If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 = 2, L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the </a:t>
            </a:r>
            <a:r>
              <a:rPr lang="en-US" b="1" dirty="0" smtClean="0">
                <a:solidFill>
                  <a:srgbClr val="FF0000"/>
                </a:solidFill>
              </a:rPr>
              <a:t>Euclidean distance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Also one can use </a:t>
            </a:r>
            <a:r>
              <a:rPr lang="en-US" b="1" dirty="0" smtClean="0">
                <a:solidFill>
                  <a:srgbClr val="FF0000"/>
                </a:solidFill>
              </a:rPr>
              <a:t>weighted distance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Very often </a:t>
            </a:r>
            <a:r>
              <a:rPr lang="en-US" b="1" dirty="0" err="1" smtClean="0">
                <a:solidFill>
                  <a:srgbClr val="FF0000"/>
                </a:solidFill>
              </a:rPr>
              <a:t>L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p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is used instead of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(why?)</a:t>
            </a:r>
            <a:endParaRPr lang="en-US" baseline="-25000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152650" y="2152650"/>
          <a:ext cx="4827588" cy="544513"/>
        </p:xfrm>
        <a:graphic>
          <a:graphicData uri="http://schemas.openxmlformats.org/presentationml/2006/ole">
            <p:oleObj spid="_x0000_s107522" name="Equation" r:id="rId4" imgW="4825800" imgH="545760" progId="Equation.3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624012" y="3657600"/>
          <a:ext cx="5767388" cy="544513"/>
        </p:xfrm>
        <a:graphic>
          <a:graphicData uri="http://schemas.openxmlformats.org/presentationml/2006/ole">
            <p:oleObj spid="_x0000_s107523" name="Equation" r:id="rId5" imgW="5765760" imgH="545760" progId="Equation.3">
              <p:embed/>
            </p:oleObj>
          </a:graphicData>
        </a:graphic>
      </p:graphicFrame>
      <p:graphicFrame>
        <p:nvGraphicFramePr>
          <p:cNvPr id="107524" name="Object 7"/>
          <p:cNvGraphicFramePr>
            <a:graphicFrameLocks noChangeAspect="1"/>
          </p:cNvGraphicFramePr>
          <p:nvPr/>
        </p:nvGraphicFramePr>
        <p:xfrm>
          <a:off x="1676400" y="4648200"/>
          <a:ext cx="4776788" cy="531812"/>
        </p:xfrm>
        <a:graphic>
          <a:graphicData uri="http://schemas.openxmlformats.org/presentationml/2006/ole">
            <p:oleObj spid="_x0000_s107524" name="Equation" r:id="rId6" imgW="4775040" imgH="533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>
            <a:normAutofit/>
          </a:bodyPr>
          <a:lstStyle/>
          <a:p>
            <a:pPr eaLnBrk="1" hangingPunct="1"/>
            <a:r>
              <a:rPr lang="en-US" sz="4000" dirty="0" smtClean="0"/>
              <a:t>Partitioning algorithms: basic concept</a:t>
            </a:r>
            <a:endParaRPr lang="en-US" sz="3600" b="1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534400" cy="35052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110000"/>
              </a:lnSpc>
            </a:pPr>
            <a:endParaRPr lang="en-US" sz="2400" u="sng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Construct a partition of a set of </a:t>
            </a:r>
            <a:r>
              <a:rPr lang="en-US" sz="2400" b="1" i="1" dirty="0" smtClean="0">
                <a:solidFill>
                  <a:schemeClr val="accent1"/>
                </a:solidFill>
              </a:rPr>
              <a:t>n</a:t>
            </a:r>
            <a:r>
              <a:rPr lang="en-US" sz="2400" dirty="0" smtClean="0"/>
              <a:t> objects into a set of </a:t>
            </a:r>
            <a:r>
              <a:rPr lang="en-US" sz="2400" b="1" i="1" dirty="0" smtClean="0">
                <a:solidFill>
                  <a:schemeClr val="accent1"/>
                </a:solidFill>
              </a:rPr>
              <a:t>k</a:t>
            </a:r>
            <a:r>
              <a:rPr lang="en-US" sz="2400" dirty="0" smtClean="0"/>
              <a:t> clusters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Each object belongs to </a:t>
            </a:r>
            <a:r>
              <a:rPr lang="en-US" sz="2000" b="1" dirty="0" smtClean="0"/>
              <a:t>exactly one </a:t>
            </a:r>
            <a:r>
              <a:rPr lang="en-US" sz="2000" dirty="0" smtClean="0"/>
              <a:t>cluster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The number of clusters </a:t>
            </a:r>
            <a:r>
              <a:rPr lang="en-US" sz="2000" b="1" dirty="0" smtClean="0">
                <a:solidFill>
                  <a:schemeClr val="accent1"/>
                </a:solidFill>
              </a:rPr>
              <a:t>k</a:t>
            </a:r>
            <a:r>
              <a:rPr lang="en-US" sz="2000" dirty="0" smtClean="0"/>
              <a:t> is given in advance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k-means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a 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and an integer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Task: </a:t>
            </a:r>
            <a:r>
              <a:rPr lang="en-US" dirty="0" smtClean="0"/>
              <a:t>choose a set 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points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 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to form clusters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 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such that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is minimized</a:t>
            </a:r>
          </a:p>
          <a:p>
            <a:r>
              <a:rPr lang="en-US" dirty="0" smtClean="0"/>
              <a:t>Some special cases: k = 1, k = n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74888" y="3733800"/>
          <a:ext cx="4710112" cy="1371600"/>
        </p:xfrm>
        <a:graphic>
          <a:graphicData uri="http://schemas.openxmlformats.org/presentationml/2006/ole">
            <p:oleObj spid="_x0000_s101378" name="Equation" r:id="rId3" imgW="1688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Algorithmic properties of the k-means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NP-hard if the dimensionality of the data is at least 2 (</a:t>
            </a:r>
            <a:r>
              <a:rPr lang="en-US" b="1" dirty="0" smtClean="0">
                <a:solidFill>
                  <a:schemeClr val="accent1"/>
                </a:solidFill>
              </a:rPr>
              <a:t>d&gt;=2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Finding the best solution in polynomial time is infeasible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1"/>
                </a:solidFill>
              </a:rPr>
              <a:t>d=1</a:t>
            </a:r>
            <a:r>
              <a:rPr lang="en-US" dirty="0" smtClean="0"/>
              <a:t> the problem is solvable in polynomial time (how?)</a:t>
            </a:r>
          </a:p>
          <a:p>
            <a:endParaRPr lang="en-US" dirty="0" smtClean="0"/>
          </a:p>
          <a:p>
            <a:r>
              <a:rPr lang="en-US" dirty="0" smtClean="0"/>
              <a:t>A simple iterative algorithm works quite well in practice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k-means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way of solving the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-means problem</a:t>
            </a:r>
          </a:p>
          <a:p>
            <a:endParaRPr lang="en-US" dirty="0" smtClean="0"/>
          </a:p>
          <a:p>
            <a:r>
              <a:rPr lang="en-US" dirty="0" smtClean="0"/>
              <a:t>Randomly pick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cluster centers 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For each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, set the cluster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to be the set of points in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that are closer to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than they are to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for all </a:t>
            </a:r>
            <a:r>
              <a:rPr lang="en-US" b="1" dirty="0" err="1" smtClean="0">
                <a:solidFill>
                  <a:schemeClr val="accent1"/>
                </a:solidFill>
              </a:rPr>
              <a:t>i≠j</a:t>
            </a:r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For each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let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be the center of cluster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(mean of the vectors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)</a:t>
            </a:r>
          </a:p>
          <a:p>
            <a:endParaRPr lang="en-US" baseline="-25000" dirty="0" smtClean="0"/>
          </a:p>
          <a:p>
            <a:r>
              <a:rPr lang="en-US" dirty="0" smtClean="0"/>
              <a:t>Repeat until convergence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k-means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Finds a local optimum</a:t>
            </a:r>
          </a:p>
          <a:p>
            <a:endParaRPr lang="en-US" dirty="0" smtClean="0"/>
          </a:p>
          <a:p>
            <a:r>
              <a:rPr lang="en-US" dirty="0" smtClean="0"/>
              <a:t>Converges often quickly (but not always)</a:t>
            </a:r>
          </a:p>
          <a:p>
            <a:endParaRPr lang="en-US" dirty="0" smtClean="0"/>
          </a:p>
          <a:p>
            <a:r>
              <a:rPr lang="en-US" dirty="0" smtClean="0"/>
              <a:t>The choice of initial points can have large influence in the result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Distance/Similarity between data objects</a:t>
            </a:r>
          </a:p>
          <a:p>
            <a:r>
              <a:rPr lang="en-US" dirty="0" smtClean="0"/>
              <a:t>Data objects as geometric data points</a:t>
            </a:r>
          </a:p>
          <a:p>
            <a:r>
              <a:rPr lang="en-US" dirty="0" smtClean="0"/>
              <a:t>Clustering problems and algorithms </a:t>
            </a:r>
          </a:p>
          <a:p>
            <a:pPr lvl="1"/>
            <a:r>
              <a:rPr lang="en-US" dirty="0" smtClean="0"/>
              <a:t>K-means</a:t>
            </a:r>
          </a:p>
          <a:p>
            <a:pPr lvl="1"/>
            <a:r>
              <a:rPr lang="en-US" dirty="0" smtClean="0"/>
              <a:t>K-median</a:t>
            </a:r>
          </a:p>
          <a:p>
            <a:pPr lvl="1"/>
            <a:r>
              <a:rPr lang="en-US" dirty="0" smtClean="0"/>
              <a:t>K-center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Two different K-means Clusterings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7963" y="990600"/>
            <a:ext cx="3043237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9600" y="4419600"/>
            <a:ext cx="800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660775"/>
            <a:ext cx="3048000" cy="2587625"/>
            <a:chOff x="3216" y="2306"/>
            <a:chExt cx="1920" cy="1630"/>
          </a:xfrm>
        </p:grpSpPr>
        <p:pic>
          <p:nvPicPr>
            <p:cNvPr id="31754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16" y="2306"/>
              <a:ext cx="1917" cy="1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1755" name="Text Box 7"/>
            <p:cNvSpPr txBox="1">
              <a:spLocks noChangeArrowheads="1"/>
            </p:cNvSpPr>
            <p:nvPr/>
          </p:nvSpPr>
          <p:spPr bwMode="auto">
            <a:xfrm>
              <a:off x="3408" y="3705"/>
              <a:ext cx="17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latin typeface="Arial" charset="0"/>
                </a:rPr>
                <a:t>Sub-optimal Clustering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90600" y="3660775"/>
            <a:ext cx="3043238" cy="2587625"/>
            <a:chOff x="624" y="2306"/>
            <a:chExt cx="1917" cy="1630"/>
          </a:xfrm>
        </p:grpSpPr>
        <p:pic>
          <p:nvPicPr>
            <p:cNvPr id="31752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24" y="2306"/>
              <a:ext cx="1917" cy="1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1753" name="Text Box 10"/>
            <p:cNvSpPr txBox="1">
              <a:spLocks noChangeArrowheads="1"/>
            </p:cNvSpPr>
            <p:nvPr/>
          </p:nvSpPr>
          <p:spPr bwMode="auto">
            <a:xfrm>
              <a:off x="912" y="3705"/>
              <a:ext cx="14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latin typeface="Arial" charset="0"/>
                </a:rPr>
                <a:t>Optimal Clustering</a:t>
              </a:r>
            </a:p>
          </p:txBody>
        </p:sp>
      </p:grp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5257800" y="1524000"/>
            <a:ext cx="2209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Original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k-means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Finds a local optimum</a:t>
            </a:r>
          </a:p>
          <a:p>
            <a:r>
              <a:rPr lang="en-US" dirty="0" smtClean="0"/>
              <a:t>Converges often quickly (but not always)</a:t>
            </a:r>
          </a:p>
          <a:p>
            <a:r>
              <a:rPr lang="en-US" dirty="0" smtClean="0"/>
              <a:t>The choice of initial points can have large influence</a:t>
            </a:r>
          </a:p>
          <a:p>
            <a:pPr lvl="1"/>
            <a:r>
              <a:rPr lang="en-US" dirty="0" smtClean="0"/>
              <a:t>Clusters of different densities</a:t>
            </a:r>
          </a:p>
          <a:p>
            <a:pPr lvl="1"/>
            <a:r>
              <a:rPr lang="en-US" dirty="0" smtClean="0"/>
              <a:t>Clusters of different sizes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Outliers can also cause a problem (Example?)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Some alternatives to random initialization of the central points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dirty="0" smtClean="0"/>
              <a:t>Multiple runs</a:t>
            </a:r>
          </a:p>
          <a:p>
            <a:pPr marL="800100" lvl="1" indent="-342900" eaLnBrk="1" hangingPunct="1">
              <a:lnSpc>
                <a:spcPct val="90000"/>
              </a:lnSpc>
            </a:pPr>
            <a:r>
              <a:rPr lang="en-US" dirty="0" smtClean="0"/>
              <a:t>Helps, but probability is not on your side</a:t>
            </a:r>
          </a:p>
          <a:p>
            <a:pPr marL="800100" lvl="1" indent="-342900" eaLnBrk="1" hangingPunct="1">
              <a:lnSpc>
                <a:spcPct val="90000"/>
              </a:lnSpc>
            </a:pPr>
            <a:endParaRPr lang="en-US" dirty="0" smtClean="0"/>
          </a:p>
          <a:p>
            <a:pPr marL="292100" indent="-292100" eaLnBrk="1" hangingPunct="1">
              <a:lnSpc>
                <a:spcPct val="90000"/>
              </a:lnSpc>
            </a:pPr>
            <a:r>
              <a:rPr lang="en-US" dirty="0" smtClean="0"/>
              <a:t>Select original set of  points by methods other than random . E.g.,  pick the most distant (from each other) points as cluster centers (</a:t>
            </a:r>
            <a:r>
              <a:rPr lang="en-US" dirty="0" err="1" smtClean="0"/>
              <a:t>kmeans</a:t>
            </a:r>
            <a:r>
              <a:rPr lang="en-US" dirty="0" smtClean="0"/>
              <a:t>++ algorithm)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k-median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and an integer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Task: </a:t>
            </a:r>
            <a:r>
              <a:rPr lang="en-US" dirty="0" smtClean="0"/>
              <a:t>choose a set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points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from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and form clusters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 </a:t>
            </a:r>
            <a:r>
              <a:rPr lang="en-US" dirty="0" smtClean="0"/>
              <a:t>such that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is minimized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51100" y="4152900"/>
          <a:ext cx="4354513" cy="1371600"/>
        </p:xfrm>
        <a:graphic>
          <a:graphicData uri="http://schemas.openxmlformats.org/presentationml/2006/ole">
            <p:oleObj spid="_x0000_s102402" name="Equation" r:id="rId3" imgW="15620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153400" cy="82867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The</a:t>
            </a:r>
            <a:r>
              <a:rPr lang="en-US" sz="4000" i="1" dirty="0" smtClean="0"/>
              <a:t> k</a:t>
            </a:r>
            <a:r>
              <a:rPr lang="en-US" sz="4000" dirty="0" smtClean="0"/>
              <a:t>-</a:t>
            </a:r>
            <a:r>
              <a:rPr lang="en-US" sz="4000" i="1" dirty="0" err="1" smtClean="0"/>
              <a:t>medoids</a:t>
            </a:r>
            <a:r>
              <a:rPr lang="en-US" dirty="0" smtClean="0"/>
              <a:t> </a:t>
            </a:r>
            <a:r>
              <a:rPr lang="en-US" sz="4000" dirty="0" smtClean="0"/>
              <a:t>algorithm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i="1" dirty="0" smtClean="0"/>
              <a:t>Or … PAM</a:t>
            </a:r>
            <a:r>
              <a:rPr lang="en-US" dirty="0" smtClean="0"/>
              <a:t> (Partitioning Around </a:t>
            </a:r>
            <a:r>
              <a:rPr lang="en-US" dirty="0" err="1" smtClean="0"/>
              <a:t>Medoids</a:t>
            </a:r>
            <a:r>
              <a:rPr lang="en-US" dirty="0" smtClean="0"/>
              <a:t>, 1987)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Choose randomly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medoids</a:t>
            </a:r>
            <a:r>
              <a:rPr lang="en-US" dirty="0" smtClean="0"/>
              <a:t> from the original dataset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Assign each of the </a:t>
            </a:r>
            <a:r>
              <a:rPr lang="en-US" b="1" dirty="0" smtClean="0">
                <a:solidFill>
                  <a:schemeClr val="accent1"/>
                </a:solidFill>
              </a:rPr>
              <a:t>n-k</a:t>
            </a:r>
            <a:r>
              <a:rPr lang="en-US" dirty="0" smtClean="0"/>
              <a:t> remaining points in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to their closest </a:t>
            </a:r>
            <a:r>
              <a:rPr lang="en-US" dirty="0" err="1" smtClean="0"/>
              <a:t>medoid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iteratively replace one of the </a:t>
            </a:r>
            <a:r>
              <a:rPr lang="en-US" dirty="0" err="1" smtClean="0"/>
              <a:t>medoids</a:t>
            </a:r>
            <a:r>
              <a:rPr lang="en-US" dirty="0" smtClean="0"/>
              <a:t> by one of the non-</a:t>
            </a:r>
            <a:r>
              <a:rPr lang="en-US" dirty="0" err="1" smtClean="0"/>
              <a:t>medoids</a:t>
            </a:r>
            <a:r>
              <a:rPr lang="en-US" dirty="0" smtClean="0"/>
              <a:t> if it improves the total clustering cost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153400" cy="8286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Discussion of PAM algorithm</a:t>
            </a:r>
            <a:endParaRPr lang="en-US" sz="54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>
            <a:noAutofit/>
          </a:bodyPr>
          <a:lstStyle/>
          <a:p>
            <a:pPr marL="533400" indent="-533400" eaLnBrk="1" hangingPunct="1">
              <a:lnSpc>
                <a:spcPct val="120000"/>
              </a:lnSpc>
            </a:pPr>
            <a:r>
              <a:rPr lang="en-US" dirty="0" smtClean="0"/>
              <a:t>The algorithm is very similar to the k-means algorithm</a:t>
            </a:r>
          </a:p>
          <a:p>
            <a:pPr marL="533400" indent="-533400" eaLnBrk="1" hangingPunct="1">
              <a:lnSpc>
                <a:spcPct val="120000"/>
              </a:lnSpc>
            </a:pPr>
            <a:endParaRPr lang="en-US" dirty="0" smtClean="0"/>
          </a:p>
          <a:p>
            <a:pPr marL="533400" indent="-533400" eaLnBrk="1" hangingPunct="1">
              <a:lnSpc>
                <a:spcPct val="120000"/>
              </a:lnSpc>
            </a:pPr>
            <a:r>
              <a:rPr lang="en-US" dirty="0" smtClean="0"/>
              <a:t>It has the same advantages and disadvantages</a:t>
            </a:r>
          </a:p>
          <a:p>
            <a:pPr marL="533400" indent="-533400" eaLnBrk="1" hangingPunct="1">
              <a:lnSpc>
                <a:spcPct val="120000"/>
              </a:lnSpc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120000"/>
              </a:lnSpc>
            </a:pPr>
            <a:r>
              <a:rPr lang="en-US" dirty="0" smtClean="0"/>
              <a:t>How about efficiency?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CLARA (Clustering Large Applications)</a:t>
            </a:r>
            <a:endParaRPr lang="en-US" sz="29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It draws </a:t>
            </a:r>
            <a:r>
              <a:rPr lang="en-US" sz="2400" b="1" i="1" dirty="0" smtClean="0"/>
              <a:t>multiple samples</a:t>
            </a:r>
            <a:r>
              <a:rPr lang="en-US" sz="2400" b="1" dirty="0" smtClean="0"/>
              <a:t> </a:t>
            </a:r>
            <a:r>
              <a:rPr lang="en-US" sz="2400" dirty="0" smtClean="0"/>
              <a:t>of the data set, applies </a:t>
            </a:r>
            <a:r>
              <a:rPr lang="en-US" sz="2400" i="1" dirty="0" smtClean="0"/>
              <a:t>PAM</a:t>
            </a:r>
            <a:r>
              <a:rPr lang="en-US" sz="2400" dirty="0" smtClean="0"/>
              <a:t> on each sample, and gives the best clustering as the output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u="sng" dirty="0" smtClean="0"/>
              <a:t>Strength</a:t>
            </a:r>
            <a:r>
              <a:rPr lang="en-US" sz="2400" dirty="0" smtClean="0"/>
              <a:t>: deals with larger data sets than </a:t>
            </a:r>
            <a:r>
              <a:rPr lang="en-US" sz="2400" i="1" dirty="0" smtClean="0"/>
              <a:t>PAM</a:t>
            </a:r>
          </a:p>
          <a:p>
            <a:pPr eaLnBrk="1" hangingPunct="1">
              <a:lnSpc>
                <a:spcPct val="120000"/>
              </a:lnSpc>
            </a:pPr>
            <a:endParaRPr lang="en-US" sz="2400" dirty="0" smtClean="0"/>
          </a:p>
          <a:p>
            <a:pPr eaLnBrk="1" hangingPunct="1">
              <a:lnSpc>
                <a:spcPct val="120000"/>
              </a:lnSpc>
            </a:pPr>
            <a:r>
              <a:rPr lang="en-US" sz="2400" u="sng" dirty="0" smtClean="0"/>
              <a:t>Weakness:</a:t>
            </a:r>
            <a:endParaRPr lang="en-US" sz="24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Efficiency depends on the sample size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A good clustering based on samples will not necessarily represent a good clustering of the whole data set if the sample is biased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k-center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 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and an integer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Task: </a:t>
            </a:r>
            <a:r>
              <a:rPr lang="en-US" dirty="0" smtClean="0"/>
              <a:t>choose a set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points from </a:t>
            </a:r>
            <a:r>
              <a:rPr lang="en-US" b="1" dirty="0" smtClean="0">
                <a:solidFill>
                  <a:schemeClr val="accent1"/>
                </a:solidFill>
              </a:rPr>
              <a:t>X </a:t>
            </a:r>
            <a:r>
              <a:rPr lang="en-US" dirty="0" smtClean="0"/>
              <a:t>as cluster centers</a:t>
            </a:r>
            <a:r>
              <a:rPr lang="en-US" b="1" dirty="0" smtClean="0">
                <a:solidFill>
                  <a:schemeClr val="accent1"/>
                </a:solidFill>
              </a:rPr>
              <a:t> 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such that for clusters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is minimized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62163" y="4457700"/>
          <a:ext cx="5133975" cy="762000"/>
        </p:xfrm>
        <a:graphic>
          <a:graphicData uri="http://schemas.openxmlformats.org/presentationml/2006/ole">
            <p:oleObj spid="_x0000_s103426" name="Equation" r:id="rId3" imgW="18414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Algorithmic properties of the k-centers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NP-hard if the dimensionality of the data is at least 2 (d&gt;=2)</a:t>
            </a:r>
          </a:p>
          <a:p>
            <a:endParaRPr lang="en-US" dirty="0" smtClean="0"/>
          </a:p>
          <a:p>
            <a:r>
              <a:rPr lang="en-US" dirty="0" smtClean="0"/>
              <a:t>Finding the best solution in polynomial time is infeasible</a:t>
            </a:r>
          </a:p>
          <a:p>
            <a:endParaRPr lang="en-US" dirty="0" smtClean="0"/>
          </a:p>
          <a:p>
            <a:r>
              <a:rPr lang="en-US" dirty="0" smtClean="0"/>
              <a:t>For d=1 the problem is solvable in polynomial time (how?)</a:t>
            </a:r>
          </a:p>
          <a:p>
            <a:endParaRPr lang="en-US" dirty="0" smtClean="0"/>
          </a:p>
          <a:p>
            <a:r>
              <a:rPr lang="en-US" dirty="0" smtClean="0"/>
              <a:t>A simple combinatorial algorithm works well in practice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farthest-first traversal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any data point and label it as point </a:t>
            </a:r>
            <a:r>
              <a:rPr lang="en-US" b="1" dirty="0" smtClean="0">
                <a:solidFill>
                  <a:schemeClr val="accent1"/>
                </a:solidFill>
              </a:rPr>
              <a:t>1</a:t>
            </a:r>
          </a:p>
          <a:p>
            <a:r>
              <a:rPr lang="en-US" dirty="0" smtClean="0"/>
              <a:t>For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=2,3,…,n</a:t>
            </a:r>
          </a:p>
          <a:p>
            <a:pPr lvl="1"/>
            <a:r>
              <a:rPr lang="en-US" dirty="0" smtClean="0"/>
              <a:t>Find the unlabelled point furthest from </a:t>
            </a:r>
            <a:r>
              <a:rPr lang="en-US" b="1" dirty="0" smtClean="0">
                <a:solidFill>
                  <a:schemeClr val="accent1"/>
                </a:solidFill>
              </a:rPr>
              <a:t>{1,2,…,i-1} </a:t>
            </a:r>
            <a:r>
              <a:rPr lang="en-US" dirty="0" smtClean="0"/>
              <a:t>and label it as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. </a:t>
            </a:r>
          </a:p>
          <a:p>
            <a:pPr lvl="1">
              <a:buNone/>
            </a:pPr>
            <a:r>
              <a:rPr lang="en-US" dirty="0" smtClean="0"/>
              <a:t>	//Use </a:t>
            </a:r>
            <a:r>
              <a:rPr lang="en-US" b="1" dirty="0" smtClean="0">
                <a:solidFill>
                  <a:schemeClr val="accent1"/>
                </a:solidFill>
              </a:rPr>
              <a:t>d(</a:t>
            </a:r>
            <a:r>
              <a:rPr lang="en-US" b="1" dirty="0" err="1" smtClean="0">
                <a:solidFill>
                  <a:schemeClr val="accent1"/>
                </a:solidFill>
              </a:rPr>
              <a:t>x,S</a:t>
            </a:r>
            <a:r>
              <a:rPr lang="en-US" b="1" dirty="0" smtClean="0">
                <a:solidFill>
                  <a:schemeClr val="accent1"/>
                </a:solidFill>
              </a:rPr>
              <a:t>) = </a:t>
            </a:r>
            <a:r>
              <a:rPr lang="en-US" b="1" dirty="0" err="1" smtClean="0">
                <a:solidFill>
                  <a:schemeClr val="accent1"/>
                </a:solidFill>
              </a:rPr>
              <a:t>min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y</a:t>
            </a:r>
            <a:r>
              <a:rPr lang="az-Cyrl-AZ" b="1" baseline="-25000" dirty="0" smtClean="0">
                <a:solidFill>
                  <a:schemeClr val="accent1"/>
                </a:solidFill>
              </a:rPr>
              <a:t>є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 d(</a:t>
            </a:r>
            <a:r>
              <a:rPr lang="en-US" b="1" dirty="0" err="1" smtClean="0">
                <a:solidFill>
                  <a:schemeClr val="accent1"/>
                </a:solidFill>
              </a:rPr>
              <a:t>x,y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to identify the distance //of a point from a set</a:t>
            </a:r>
          </a:p>
          <a:p>
            <a:pPr lvl="1"/>
            <a:r>
              <a:rPr lang="el-GR" b="1" dirty="0" smtClean="0">
                <a:solidFill>
                  <a:schemeClr val="accent1"/>
                </a:solidFill>
              </a:rPr>
              <a:t>π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) = </a:t>
            </a:r>
            <a:r>
              <a:rPr lang="en-US" b="1" dirty="0" err="1" smtClean="0">
                <a:solidFill>
                  <a:schemeClr val="accent1"/>
                </a:solidFill>
              </a:rPr>
              <a:t>argmin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baseline="-25000" dirty="0" smtClean="0">
                <a:solidFill>
                  <a:schemeClr val="accent1"/>
                </a:solidFill>
              </a:rPr>
              <a:t>&lt;i</a:t>
            </a:r>
            <a:r>
              <a:rPr lang="en-US" b="1" dirty="0" smtClean="0">
                <a:solidFill>
                  <a:schemeClr val="accent1"/>
                </a:solidFill>
              </a:rPr>
              <a:t>d(</a:t>
            </a:r>
            <a:r>
              <a:rPr lang="en-US" b="1" dirty="0" err="1" smtClean="0">
                <a:solidFill>
                  <a:schemeClr val="accent1"/>
                </a:solidFill>
              </a:rPr>
              <a:t>i,j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=d(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,</a:t>
            </a:r>
            <a:r>
              <a:rPr lang="el-GR" b="1" dirty="0" smtClean="0">
                <a:solidFill>
                  <a:schemeClr val="accent1"/>
                </a:solidFill>
              </a:rPr>
              <a:t>π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What is clustering?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1133475"/>
          </a:xfrm>
        </p:spPr>
        <p:txBody>
          <a:bodyPr>
            <a:normAutofit lnSpcReduction="10000"/>
          </a:bodyPr>
          <a:lstStyle/>
          <a:p>
            <a:pPr marL="292100" indent="-292100" eaLnBrk="1" hangingPunct="1"/>
            <a:r>
              <a:rPr lang="en-US" sz="2400" dirty="0" smtClean="0"/>
              <a:t>A </a:t>
            </a:r>
            <a:r>
              <a:rPr lang="en-US" sz="2400" b="1" dirty="0" smtClean="0"/>
              <a:t>grouping</a:t>
            </a:r>
            <a:r>
              <a:rPr lang="en-US" sz="2400" dirty="0" smtClean="0"/>
              <a:t> of data objects such that the objects </a:t>
            </a:r>
            <a:r>
              <a:rPr lang="en-US" sz="2400" b="1" dirty="0" smtClean="0"/>
              <a:t>within a group are similar</a:t>
            </a:r>
            <a:r>
              <a:rPr lang="en-US" sz="2400" dirty="0" smtClean="0"/>
              <a:t> (or related) to one another </a:t>
            </a:r>
            <a:r>
              <a:rPr lang="en-US" sz="2400" b="1" dirty="0" smtClean="0"/>
              <a:t>and different from (or unrelated to) the objects in other groups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3570288"/>
            <a:ext cx="3048000" cy="2678112"/>
            <a:chOff x="2160" y="2544"/>
            <a:chExt cx="1920" cy="1687"/>
          </a:xfrm>
        </p:grpSpPr>
        <p:sp>
          <p:nvSpPr>
            <p:cNvPr id="20495" name="Line 5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6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Freeform 7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AutoShape 8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AutoShape 9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AutoShape 10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AutoShape 11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AutoShape 12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AutoShape 13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AutoShape 14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AutoShape 15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AutoShape 16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AutoShape 17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AutoShape 18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AutoShape 19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AutoShape 20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AutoShape 21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AutoShape 22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AutoShape 2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AutoShape 24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AutoShape 25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AutoShape 26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AutoShape 27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AutoShape 28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AutoShape 29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AutoShape 30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57800" y="2667000"/>
            <a:ext cx="3048000" cy="2514600"/>
            <a:chOff x="3312" y="1584"/>
            <a:chExt cx="1920" cy="1584"/>
          </a:xfrm>
        </p:grpSpPr>
        <p:sp>
          <p:nvSpPr>
            <p:cNvPr id="20493" name="Line 32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AutoShape 33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>
                  <a:latin typeface="Tahoma" pitchFamily="34" charset="0"/>
                </a:rPr>
                <a:t>Inter-cluster distances are maximized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895600" y="3657600"/>
            <a:ext cx="3276600" cy="2286000"/>
            <a:chOff x="1824" y="2208"/>
            <a:chExt cx="2064" cy="1440"/>
          </a:xfrm>
        </p:grpSpPr>
        <p:sp>
          <p:nvSpPr>
            <p:cNvPr id="20490" name="Oval 35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Oval 36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37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295400" y="2971800"/>
            <a:ext cx="2286000" cy="1676400"/>
            <a:chOff x="816" y="1776"/>
            <a:chExt cx="1440" cy="1056"/>
          </a:xfrm>
        </p:grpSpPr>
        <p:sp>
          <p:nvSpPr>
            <p:cNvPr id="20488" name="Line 39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AutoShape 40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>
                  <a:latin typeface="Tahoma" pitchFamily="34" charset="0"/>
                </a:rPr>
                <a:t>Intra-cluster distances are minimized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farthest-first traversal is a 2-approximation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Claim1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R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≥R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≥… ≥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n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endParaRPr lang="en-US" baseline="-250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Proof: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dirty="0" smtClean="0">
                <a:solidFill>
                  <a:schemeClr val="accent1"/>
                </a:solidFill>
              </a:rPr>
              <a:t>=d(j,</a:t>
            </a:r>
            <a:r>
              <a:rPr lang="el-GR" b="1" dirty="0" smtClean="0">
                <a:solidFill>
                  <a:schemeClr val="accent1"/>
                </a:solidFill>
              </a:rPr>
              <a:t>π</a:t>
            </a:r>
            <a:r>
              <a:rPr lang="en-US" b="1" dirty="0" smtClean="0">
                <a:solidFill>
                  <a:schemeClr val="accent1"/>
                </a:solidFill>
              </a:rPr>
              <a:t>(j)) = d(j,{1,2,…,j-1})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    ≤d(j,{1,2,…,i-1})  //j &gt;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    ≤d(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,{1,2,…,i-1}) =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endParaRPr lang="en-US" b="1" baseline="-25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farthest-first traversal is a 2-approximation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Claim 2: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is the clustering reported by the farthest algorithm, then </a:t>
            </a:r>
            <a:r>
              <a:rPr lang="en-US" b="1" dirty="0" smtClean="0">
                <a:solidFill>
                  <a:schemeClr val="accent1"/>
                </a:solidFill>
              </a:rPr>
              <a:t>R(C)=R</a:t>
            </a:r>
            <a:r>
              <a:rPr lang="en-US" b="1" baseline="-25000" dirty="0" smtClean="0">
                <a:solidFill>
                  <a:schemeClr val="accent1"/>
                </a:solidFill>
              </a:rPr>
              <a:t>k+1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</a:p>
          <a:p>
            <a:endParaRPr lang="en-US" baseline="-250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Proof:</a:t>
            </a:r>
          </a:p>
          <a:p>
            <a:pPr lvl="1"/>
            <a:r>
              <a:rPr lang="en-US" dirty="0" smtClean="0"/>
              <a:t>For all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 &gt; k</a:t>
            </a:r>
            <a:r>
              <a:rPr lang="en-US" dirty="0" smtClean="0"/>
              <a:t> we have that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d(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, {1,2,…,k})≤ d(k+1,{1,2,…,k}) = R</a:t>
            </a:r>
            <a:r>
              <a:rPr lang="en-US" b="1" baseline="-25000" dirty="0" smtClean="0">
                <a:solidFill>
                  <a:schemeClr val="accent1"/>
                </a:solidFill>
              </a:rPr>
              <a:t>k+1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farthest-first traversal is a 2-approximation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Theorem: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is the clustering reported by the farthest algorithm, and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dirty="0" smtClean="0"/>
              <a:t>is the optimal clustering, then then </a:t>
            </a:r>
            <a:r>
              <a:rPr lang="en-US" b="1" dirty="0" smtClean="0">
                <a:solidFill>
                  <a:schemeClr val="accent1"/>
                </a:solidFill>
              </a:rPr>
              <a:t>R(C)≤2xR(C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endParaRPr lang="en-US" baseline="-250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Proof: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solidFill>
                  <a:schemeClr val="accent1"/>
                </a:solidFill>
              </a:rPr>
              <a:t>C*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 C*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 C*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be the clusters of the optimal k-clustering.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these clusters contain points </a:t>
            </a:r>
            <a:r>
              <a:rPr lang="en-US" b="1" dirty="0" smtClean="0">
                <a:solidFill>
                  <a:schemeClr val="accent1"/>
                </a:solidFill>
              </a:rPr>
              <a:t>{1,…,k} </a:t>
            </a:r>
            <a:r>
              <a:rPr lang="en-US" dirty="0" smtClean="0"/>
              <a:t>then </a:t>
            </a:r>
            <a:r>
              <a:rPr lang="en-US" b="1" dirty="0" smtClean="0">
                <a:solidFill>
                  <a:schemeClr val="accent1"/>
                </a:solidFill>
              </a:rPr>
              <a:t>R(C)≤ 2R(C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(triangle inequality)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Otherwise suppose that one of these clusters contains two or more of the points in </a:t>
            </a:r>
            <a:r>
              <a:rPr lang="en-US" b="1" dirty="0" smtClean="0">
                <a:solidFill>
                  <a:schemeClr val="accent1"/>
                </a:solidFill>
              </a:rPr>
              <a:t>{1,…,k}</a:t>
            </a:r>
            <a:r>
              <a:rPr lang="en-US" dirty="0" smtClean="0"/>
              <a:t>. These points are at distance at least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from each other. Thus clusters must have radius</a:t>
            </a:r>
          </a:p>
          <a:p>
            <a:pPr lvl="1">
              <a:buNone/>
            </a:pPr>
            <a:r>
              <a:rPr lang="en-US" baseline="-25000" dirty="0" smtClean="0"/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½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≥ ½ R</a:t>
            </a:r>
            <a:r>
              <a:rPr lang="en-US" b="1" baseline="-25000" dirty="0" smtClean="0">
                <a:solidFill>
                  <a:schemeClr val="accent1"/>
                </a:solidFill>
              </a:rPr>
              <a:t>k+1</a:t>
            </a:r>
            <a:r>
              <a:rPr lang="en-US" b="1" dirty="0" smtClean="0">
                <a:solidFill>
                  <a:schemeClr val="accent1"/>
                </a:solidFill>
              </a:rPr>
              <a:t>= ½ R(C)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right number of clusters?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…or who sets the value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For n points to be clustered consider the case where </a:t>
            </a:r>
            <a:r>
              <a:rPr lang="en-US" b="1" dirty="0" smtClean="0">
                <a:solidFill>
                  <a:schemeClr val="accent1"/>
                </a:solidFill>
              </a:rPr>
              <a:t>k=n</a:t>
            </a:r>
            <a:r>
              <a:rPr lang="en-US" dirty="0" smtClean="0"/>
              <a:t>. What is the value of the error function</a:t>
            </a:r>
          </a:p>
          <a:p>
            <a:endParaRPr lang="en-US" dirty="0"/>
          </a:p>
          <a:p>
            <a:r>
              <a:rPr lang="en-US" dirty="0" smtClean="0"/>
              <a:t>What happens when </a:t>
            </a:r>
            <a:r>
              <a:rPr lang="en-US" b="1" dirty="0" smtClean="0">
                <a:solidFill>
                  <a:schemeClr val="accent1"/>
                </a:solidFill>
              </a:rPr>
              <a:t>k = 1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Since we want to minimize the error why don’t we select always </a:t>
            </a:r>
            <a:r>
              <a:rPr lang="en-US" b="1" dirty="0" smtClean="0">
                <a:solidFill>
                  <a:schemeClr val="accent1"/>
                </a:solidFill>
              </a:rPr>
              <a:t>k = 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Occam’s razor and the minimum description length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Clustering provides a description of the data</a:t>
            </a:r>
          </a:p>
          <a:p>
            <a:r>
              <a:rPr lang="en-US" dirty="0" smtClean="0"/>
              <a:t>For a description to be good it has to be:</a:t>
            </a:r>
          </a:p>
          <a:p>
            <a:pPr lvl="1"/>
            <a:r>
              <a:rPr lang="en-US" dirty="0" smtClean="0"/>
              <a:t>Not too general</a:t>
            </a:r>
            <a:endParaRPr lang="en-US" dirty="0"/>
          </a:p>
          <a:p>
            <a:pPr lvl="1"/>
            <a:r>
              <a:rPr lang="en-US" dirty="0" smtClean="0"/>
              <a:t>Not too specific</a:t>
            </a:r>
          </a:p>
          <a:p>
            <a:endParaRPr lang="en-US" dirty="0"/>
          </a:p>
          <a:p>
            <a:r>
              <a:rPr lang="en-US" dirty="0" smtClean="0"/>
              <a:t>Penalize for every extra parameter that one has to pay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Penalize the number of bits you need to describe the extra parameter</a:t>
            </a:r>
          </a:p>
          <a:p>
            <a:endParaRPr lang="en-US" dirty="0"/>
          </a:p>
          <a:p>
            <a:r>
              <a:rPr lang="en-US" dirty="0" smtClean="0"/>
              <a:t>So for a clustering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, extend the cost function as follows: </a:t>
            </a:r>
          </a:p>
          <a:p>
            <a:r>
              <a:rPr lang="en-US" b="1" dirty="0" err="1" smtClean="0">
                <a:solidFill>
                  <a:schemeClr val="accent1"/>
                </a:solidFill>
              </a:rPr>
              <a:t>NewCost</a:t>
            </a:r>
            <a:r>
              <a:rPr lang="en-US" b="1" dirty="0" smtClean="0">
                <a:solidFill>
                  <a:schemeClr val="accent1"/>
                </a:solidFill>
              </a:rPr>
              <a:t>(C) = Cost( C ) + |C| x </a:t>
            </a:r>
            <a:r>
              <a:rPr lang="en-US" b="1" dirty="0" err="1" smtClean="0">
                <a:solidFill>
                  <a:schemeClr val="accent1"/>
                </a:solidFill>
              </a:rPr>
              <a:t>logn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04175" cy="10366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Outliers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b="1" dirty="0" smtClean="0"/>
              <a:t>Outliers</a:t>
            </a:r>
            <a:r>
              <a:rPr lang="en-US" sz="2400" dirty="0" smtClean="0"/>
              <a:t> are </a:t>
            </a:r>
            <a:r>
              <a:rPr lang="en-US" sz="2400" b="1" dirty="0" smtClean="0"/>
              <a:t>objects that do not belong to any cluster </a:t>
            </a:r>
            <a:r>
              <a:rPr lang="en-US" sz="2400" dirty="0" smtClean="0"/>
              <a:t>or form clusters of very small cardinality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In some applications we are interested in discovering outliers, not clusters (</a:t>
            </a:r>
            <a:r>
              <a:rPr lang="en-US" sz="2400" dirty="0" smtClean="0">
                <a:solidFill>
                  <a:srgbClr val="0000FF"/>
                </a:solidFill>
              </a:rPr>
              <a:t>outlier analysis</a:t>
            </a:r>
            <a:r>
              <a:rPr lang="en-US" sz="2400" dirty="0" smtClean="0"/>
              <a:t>)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477000" y="4848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048000" y="4848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6858000" y="4086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41788" y="4435475"/>
            <a:ext cx="173037" cy="173038"/>
            <a:chOff x="1900" y="3589"/>
            <a:chExt cx="109" cy="109"/>
          </a:xfrm>
        </p:grpSpPr>
        <p:sp>
          <p:nvSpPr>
            <p:cNvPr id="25651" name="Line 8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Line 9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160963" y="3216275"/>
            <a:ext cx="173037" cy="173038"/>
            <a:chOff x="1900" y="3589"/>
            <a:chExt cx="109" cy="109"/>
          </a:xfrm>
        </p:grpSpPr>
        <p:sp>
          <p:nvSpPr>
            <p:cNvPr id="25649" name="Line 11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12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924175" y="3549650"/>
            <a:ext cx="173038" cy="173038"/>
            <a:chOff x="1900" y="3589"/>
            <a:chExt cx="109" cy="109"/>
          </a:xfrm>
        </p:grpSpPr>
        <p:sp>
          <p:nvSpPr>
            <p:cNvPr id="25647" name="Line 14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15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0" name="AutoShape 17"/>
          <p:cNvSpPr>
            <a:spLocks noChangeArrowheads="1"/>
          </p:cNvSpPr>
          <p:nvPr/>
        </p:nvSpPr>
        <p:spPr bwMode="auto">
          <a:xfrm>
            <a:off x="2786063" y="3935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AutoShape 18"/>
          <p:cNvSpPr>
            <a:spLocks noChangeArrowheads="1"/>
          </p:cNvSpPr>
          <p:nvPr/>
        </p:nvSpPr>
        <p:spPr bwMode="auto">
          <a:xfrm>
            <a:off x="2592388" y="374173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AutoShape 19"/>
          <p:cNvSpPr>
            <a:spLocks noChangeArrowheads="1"/>
          </p:cNvSpPr>
          <p:nvPr/>
        </p:nvSpPr>
        <p:spPr bwMode="auto">
          <a:xfrm>
            <a:off x="3092450" y="37655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AutoShape 20"/>
          <p:cNvSpPr>
            <a:spLocks noChangeArrowheads="1"/>
          </p:cNvSpPr>
          <p:nvPr/>
        </p:nvSpPr>
        <p:spPr bwMode="auto">
          <a:xfrm>
            <a:off x="2852738" y="34258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21"/>
          <p:cNvSpPr>
            <a:spLocks noChangeArrowheads="1"/>
          </p:cNvSpPr>
          <p:nvPr/>
        </p:nvSpPr>
        <p:spPr bwMode="auto">
          <a:xfrm>
            <a:off x="2500313" y="396716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22"/>
          <p:cNvSpPr>
            <a:spLocks noChangeArrowheads="1"/>
          </p:cNvSpPr>
          <p:nvPr/>
        </p:nvSpPr>
        <p:spPr bwMode="auto">
          <a:xfrm>
            <a:off x="2638425" y="34988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23"/>
          <p:cNvSpPr>
            <a:spLocks noChangeArrowheads="1"/>
          </p:cNvSpPr>
          <p:nvPr/>
        </p:nvSpPr>
        <p:spPr bwMode="auto">
          <a:xfrm>
            <a:off x="5030788" y="29622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AutoShape 24"/>
          <p:cNvSpPr>
            <a:spLocks noChangeArrowheads="1"/>
          </p:cNvSpPr>
          <p:nvPr/>
        </p:nvSpPr>
        <p:spPr bwMode="auto">
          <a:xfrm>
            <a:off x="4921250" y="35925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AutoShape 25"/>
          <p:cNvSpPr>
            <a:spLocks noChangeArrowheads="1"/>
          </p:cNvSpPr>
          <p:nvPr/>
        </p:nvSpPr>
        <p:spPr bwMode="auto">
          <a:xfrm>
            <a:off x="5291138" y="32385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AutoShape 26"/>
          <p:cNvSpPr>
            <a:spLocks noChangeArrowheads="1"/>
          </p:cNvSpPr>
          <p:nvPr/>
        </p:nvSpPr>
        <p:spPr bwMode="auto">
          <a:xfrm>
            <a:off x="4778375" y="330358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AutoShape 27"/>
          <p:cNvSpPr>
            <a:spLocks noChangeArrowheads="1"/>
          </p:cNvSpPr>
          <p:nvPr/>
        </p:nvSpPr>
        <p:spPr bwMode="auto">
          <a:xfrm>
            <a:off x="5883275" y="33559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AutoShape 28"/>
          <p:cNvSpPr>
            <a:spLocks noChangeArrowheads="1"/>
          </p:cNvSpPr>
          <p:nvPr/>
        </p:nvSpPr>
        <p:spPr bwMode="auto">
          <a:xfrm>
            <a:off x="5705475" y="36671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AutoShape 30"/>
          <p:cNvSpPr>
            <a:spLocks noChangeArrowheads="1"/>
          </p:cNvSpPr>
          <p:nvPr/>
        </p:nvSpPr>
        <p:spPr bwMode="auto">
          <a:xfrm>
            <a:off x="3116263" y="40798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AutoShape 31"/>
          <p:cNvSpPr>
            <a:spLocks noChangeArrowheads="1"/>
          </p:cNvSpPr>
          <p:nvPr/>
        </p:nvSpPr>
        <p:spPr bwMode="auto">
          <a:xfrm>
            <a:off x="3744913" y="411638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AutoShape 32"/>
          <p:cNvSpPr>
            <a:spLocks noChangeArrowheads="1"/>
          </p:cNvSpPr>
          <p:nvPr/>
        </p:nvSpPr>
        <p:spPr bwMode="auto">
          <a:xfrm>
            <a:off x="5365750" y="37433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AutoShape 33"/>
          <p:cNvSpPr>
            <a:spLocks noChangeArrowheads="1"/>
          </p:cNvSpPr>
          <p:nvPr/>
        </p:nvSpPr>
        <p:spPr bwMode="auto">
          <a:xfrm>
            <a:off x="4475163" y="42386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AutoShape 34"/>
          <p:cNvSpPr>
            <a:spLocks noChangeArrowheads="1"/>
          </p:cNvSpPr>
          <p:nvPr/>
        </p:nvSpPr>
        <p:spPr bwMode="auto">
          <a:xfrm>
            <a:off x="4208463" y="47371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AutoShape 35"/>
          <p:cNvSpPr>
            <a:spLocks noChangeArrowheads="1"/>
          </p:cNvSpPr>
          <p:nvPr/>
        </p:nvSpPr>
        <p:spPr bwMode="auto">
          <a:xfrm>
            <a:off x="4359275" y="45275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AutoShape 36"/>
          <p:cNvSpPr>
            <a:spLocks noChangeArrowheads="1"/>
          </p:cNvSpPr>
          <p:nvPr/>
        </p:nvSpPr>
        <p:spPr bwMode="auto">
          <a:xfrm>
            <a:off x="3286125" y="34829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AutoShape 37"/>
          <p:cNvSpPr>
            <a:spLocks noChangeArrowheads="1"/>
          </p:cNvSpPr>
          <p:nvPr/>
        </p:nvSpPr>
        <p:spPr bwMode="auto">
          <a:xfrm>
            <a:off x="3914775" y="4443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AutoShape 38"/>
          <p:cNvSpPr>
            <a:spLocks noChangeArrowheads="1"/>
          </p:cNvSpPr>
          <p:nvPr/>
        </p:nvSpPr>
        <p:spPr bwMode="auto">
          <a:xfrm>
            <a:off x="3908425" y="46831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AutoShape 39"/>
          <p:cNvSpPr>
            <a:spLocks noChangeArrowheads="1"/>
          </p:cNvSpPr>
          <p:nvPr/>
        </p:nvSpPr>
        <p:spPr bwMode="auto">
          <a:xfrm>
            <a:off x="3305175" y="31559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AutoShape 40"/>
          <p:cNvSpPr>
            <a:spLocks noChangeArrowheads="1"/>
          </p:cNvSpPr>
          <p:nvPr/>
        </p:nvSpPr>
        <p:spPr bwMode="auto">
          <a:xfrm>
            <a:off x="4583113" y="26733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AutoShape 41"/>
          <p:cNvSpPr>
            <a:spLocks noChangeArrowheads="1"/>
          </p:cNvSpPr>
          <p:nvPr/>
        </p:nvSpPr>
        <p:spPr bwMode="auto">
          <a:xfrm>
            <a:off x="3176588" y="28702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AutoShape 42"/>
          <p:cNvSpPr>
            <a:spLocks noChangeArrowheads="1"/>
          </p:cNvSpPr>
          <p:nvPr/>
        </p:nvSpPr>
        <p:spPr bwMode="auto">
          <a:xfrm>
            <a:off x="4051300" y="3959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AutoShape 43"/>
          <p:cNvSpPr>
            <a:spLocks noChangeArrowheads="1"/>
          </p:cNvSpPr>
          <p:nvPr/>
        </p:nvSpPr>
        <p:spPr bwMode="auto">
          <a:xfrm>
            <a:off x="4216400" y="42005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AutoShape 44"/>
          <p:cNvSpPr>
            <a:spLocks noChangeArrowheads="1"/>
          </p:cNvSpPr>
          <p:nvPr/>
        </p:nvSpPr>
        <p:spPr bwMode="auto">
          <a:xfrm>
            <a:off x="4572000" y="4697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Freeform 45"/>
          <p:cNvSpPr>
            <a:spLocks/>
          </p:cNvSpPr>
          <p:nvPr/>
        </p:nvSpPr>
        <p:spPr bwMode="auto">
          <a:xfrm>
            <a:off x="4437063" y="2514600"/>
            <a:ext cx="1747837" cy="1709738"/>
          </a:xfrm>
          <a:custGeom>
            <a:avLst/>
            <a:gdLst>
              <a:gd name="T0" fmla="*/ 1041 w 1101"/>
              <a:gd name="T1" fmla="*/ 294 h 1077"/>
              <a:gd name="T2" fmla="*/ 1077 w 1101"/>
              <a:gd name="T3" fmla="*/ 485 h 1077"/>
              <a:gd name="T4" fmla="*/ 1013 w 1101"/>
              <a:gd name="T5" fmla="*/ 930 h 1077"/>
              <a:gd name="T6" fmla="*/ 950 w 1101"/>
              <a:gd name="T7" fmla="*/ 1040 h 1077"/>
              <a:gd name="T8" fmla="*/ 850 w 1101"/>
              <a:gd name="T9" fmla="*/ 1076 h 1077"/>
              <a:gd name="T10" fmla="*/ 595 w 1101"/>
              <a:gd name="T11" fmla="*/ 1040 h 1077"/>
              <a:gd name="T12" fmla="*/ 486 w 1101"/>
              <a:gd name="T13" fmla="*/ 994 h 1077"/>
              <a:gd name="T14" fmla="*/ 459 w 1101"/>
              <a:gd name="T15" fmla="*/ 985 h 1077"/>
              <a:gd name="T16" fmla="*/ 322 w 1101"/>
              <a:gd name="T17" fmla="*/ 876 h 1077"/>
              <a:gd name="T18" fmla="*/ 232 w 1101"/>
              <a:gd name="T19" fmla="*/ 803 h 1077"/>
              <a:gd name="T20" fmla="*/ 104 w 1101"/>
              <a:gd name="T21" fmla="*/ 685 h 1077"/>
              <a:gd name="T22" fmla="*/ 4 w 1101"/>
              <a:gd name="T23" fmla="*/ 449 h 1077"/>
              <a:gd name="T24" fmla="*/ 13 w 1101"/>
              <a:gd name="T25" fmla="*/ 130 h 1077"/>
              <a:gd name="T26" fmla="*/ 186 w 1101"/>
              <a:gd name="T27" fmla="*/ 21 h 1077"/>
              <a:gd name="T28" fmla="*/ 222 w 1101"/>
              <a:gd name="T29" fmla="*/ 12 h 1077"/>
              <a:gd name="T30" fmla="*/ 422 w 1101"/>
              <a:gd name="T31" fmla="*/ 30 h 1077"/>
              <a:gd name="T32" fmla="*/ 577 w 1101"/>
              <a:gd name="T33" fmla="*/ 103 h 1077"/>
              <a:gd name="T34" fmla="*/ 695 w 1101"/>
              <a:gd name="T35" fmla="*/ 176 h 1077"/>
              <a:gd name="T36" fmla="*/ 768 w 1101"/>
              <a:gd name="T37" fmla="*/ 203 h 1077"/>
              <a:gd name="T38" fmla="*/ 1041 w 1101"/>
              <a:gd name="T39" fmla="*/ 294 h 10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01"/>
              <a:gd name="T61" fmla="*/ 0 h 1077"/>
              <a:gd name="T62" fmla="*/ 1101 w 1101"/>
              <a:gd name="T63" fmla="*/ 1077 h 10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01" h="1077">
                <a:moveTo>
                  <a:pt x="1041" y="294"/>
                </a:moveTo>
                <a:cubicBezTo>
                  <a:pt x="1062" y="357"/>
                  <a:pt x="1070" y="419"/>
                  <a:pt x="1077" y="485"/>
                </a:cubicBezTo>
                <a:cubicBezTo>
                  <a:pt x="1072" y="641"/>
                  <a:pt x="1101" y="797"/>
                  <a:pt x="1013" y="930"/>
                </a:cubicBezTo>
                <a:cubicBezTo>
                  <a:pt x="1001" y="966"/>
                  <a:pt x="984" y="1017"/>
                  <a:pt x="950" y="1040"/>
                </a:cubicBezTo>
                <a:cubicBezTo>
                  <a:pt x="920" y="1060"/>
                  <a:pt x="884" y="1065"/>
                  <a:pt x="850" y="1076"/>
                </a:cubicBezTo>
                <a:cubicBezTo>
                  <a:pt x="677" y="1068"/>
                  <a:pt x="701" y="1077"/>
                  <a:pt x="595" y="1040"/>
                </a:cubicBezTo>
                <a:cubicBezTo>
                  <a:pt x="556" y="1026"/>
                  <a:pt x="527" y="1007"/>
                  <a:pt x="486" y="994"/>
                </a:cubicBezTo>
                <a:cubicBezTo>
                  <a:pt x="477" y="991"/>
                  <a:pt x="459" y="985"/>
                  <a:pt x="459" y="985"/>
                </a:cubicBezTo>
                <a:cubicBezTo>
                  <a:pt x="417" y="943"/>
                  <a:pt x="369" y="911"/>
                  <a:pt x="322" y="876"/>
                </a:cubicBezTo>
                <a:cubicBezTo>
                  <a:pt x="287" y="850"/>
                  <a:pt x="271" y="816"/>
                  <a:pt x="232" y="803"/>
                </a:cubicBezTo>
                <a:cubicBezTo>
                  <a:pt x="196" y="768"/>
                  <a:pt x="131" y="726"/>
                  <a:pt x="104" y="685"/>
                </a:cubicBezTo>
                <a:cubicBezTo>
                  <a:pt x="56" y="611"/>
                  <a:pt x="21" y="536"/>
                  <a:pt x="4" y="449"/>
                </a:cubicBezTo>
                <a:cubicBezTo>
                  <a:pt x="7" y="343"/>
                  <a:pt x="0" y="236"/>
                  <a:pt x="13" y="130"/>
                </a:cubicBezTo>
                <a:cubicBezTo>
                  <a:pt x="22" y="60"/>
                  <a:pt x="139" y="33"/>
                  <a:pt x="186" y="21"/>
                </a:cubicBezTo>
                <a:cubicBezTo>
                  <a:pt x="198" y="18"/>
                  <a:pt x="222" y="12"/>
                  <a:pt x="222" y="12"/>
                </a:cubicBezTo>
                <a:cubicBezTo>
                  <a:pt x="289" y="15"/>
                  <a:pt x="362" y="0"/>
                  <a:pt x="422" y="30"/>
                </a:cubicBezTo>
                <a:cubicBezTo>
                  <a:pt x="473" y="56"/>
                  <a:pt x="525" y="77"/>
                  <a:pt x="577" y="103"/>
                </a:cubicBezTo>
                <a:cubicBezTo>
                  <a:pt x="619" y="124"/>
                  <a:pt x="655" y="153"/>
                  <a:pt x="695" y="176"/>
                </a:cubicBezTo>
                <a:cubicBezTo>
                  <a:pt x="718" y="189"/>
                  <a:pt x="745" y="192"/>
                  <a:pt x="768" y="203"/>
                </a:cubicBezTo>
                <a:cubicBezTo>
                  <a:pt x="844" y="240"/>
                  <a:pt x="955" y="294"/>
                  <a:pt x="1041" y="29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Freeform 46"/>
          <p:cNvSpPr>
            <a:spLocks/>
          </p:cNvSpPr>
          <p:nvPr/>
        </p:nvSpPr>
        <p:spPr bwMode="auto">
          <a:xfrm>
            <a:off x="3636963" y="3703638"/>
            <a:ext cx="1457325" cy="1531937"/>
          </a:xfrm>
          <a:custGeom>
            <a:avLst/>
            <a:gdLst>
              <a:gd name="T0" fmla="*/ 227 w 918"/>
              <a:gd name="T1" fmla="*/ 818 h 965"/>
              <a:gd name="T2" fmla="*/ 191 w 918"/>
              <a:gd name="T3" fmla="*/ 782 h 965"/>
              <a:gd name="T4" fmla="*/ 118 w 918"/>
              <a:gd name="T5" fmla="*/ 737 h 965"/>
              <a:gd name="T6" fmla="*/ 81 w 918"/>
              <a:gd name="T7" fmla="*/ 700 h 965"/>
              <a:gd name="T8" fmla="*/ 45 w 918"/>
              <a:gd name="T9" fmla="*/ 646 h 965"/>
              <a:gd name="T10" fmla="*/ 0 w 918"/>
              <a:gd name="T11" fmla="*/ 464 h 965"/>
              <a:gd name="T12" fmla="*/ 9 w 918"/>
              <a:gd name="T13" fmla="*/ 200 h 965"/>
              <a:gd name="T14" fmla="*/ 81 w 918"/>
              <a:gd name="T15" fmla="*/ 136 h 965"/>
              <a:gd name="T16" fmla="*/ 291 w 918"/>
              <a:gd name="T17" fmla="*/ 0 h 965"/>
              <a:gd name="T18" fmla="*/ 391 w 918"/>
              <a:gd name="T19" fmla="*/ 18 h 965"/>
              <a:gd name="T20" fmla="*/ 491 w 918"/>
              <a:gd name="T21" fmla="*/ 55 h 965"/>
              <a:gd name="T22" fmla="*/ 691 w 918"/>
              <a:gd name="T23" fmla="*/ 164 h 965"/>
              <a:gd name="T24" fmla="*/ 718 w 918"/>
              <a:gd name="T25" fmla="*/ 218 h 965"/>
              <a:gd name="T26" fmla="*/ 745 w 918"/>
              <a:gd name="T27" fmla="*/ 246 h 965"/>
              <a:gd name="T28" fmla="*/ 809 w 918"/>
              <a:gd name="T29" fmla="*/ 346 h 965"/>
              <a:gd name="T30" fmla="*/ 845 w 918"/>
              <a:gd name="T31" fmla="*/ 427 h 965"/>
              <a:gd name="T32" fmla="*/ 863 w 918"/>
              <a:gd name="T33" fmla="*/ 518 h 965"/>
              <a:gd name="T34" fmla="*/ 890 w 918"/>
              <a:gd name="T35" fmla="*/ 609 h 965"/>
              <a:gd name="T36" fmla="*/ 918 w 918"/>
              <a:gd name="T37" fmla="*/ 773 h 965"/>
              <a:gd name="T38" fmla="*/ 827 w 918"/>
              <a:gd name="T39" fmla="*/ 927 h 965"/>
              <a:gd name="T40" fmla="*/ 754 w 918"/>
              <a:gd name="T41" fmla="*/ 946 h 965"/>
              <a:gd name="T42" fmla="*/ 718 w 918"/>
              <a:gd name="T43" fmla="*/ 955 h 965"/>
              <a:gd name="T44" fmla="*/ 354 w 918"/>
              <a:gd name="T45" fmla="*/ 937 h 965"/>
              <a:gd name="T46" fmla="*/ 245 w 918"/>
              <a:gd name="T47" fmla="*/ 864 h 965"/>
              <a:gd name="T48" fmla="*/ 227 w 918"/>
              <a:gd name="T49" fmla="*/ 818 h 9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8"/>
              <a:gd name="T76" fmla="*/ 0 h 965"/>
              <a:gd name="T77" fmla="*/ 918 w 918"/>
              <a:gd name="T78" fmla="*/ 965 h 96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8" h="965">
                <a:moveTo>
                  <a:pt x="227" y="818"/>
                </a:moveTo>
                <a:cubicBezTo>
                  <a:pt x="178" y="802"/>
                  <a:pt x="216" y="822"/>
                  <a:pt x="191" y="782"/>
                </a:cubicBezTo>
                <a:cubicBezTo>
                  <a:pt x="176" y="757"/>
                  <a:pt x="144" y="746"/>
                  <a:pt x="118" y="737"/>
                </a:cubicBezTo>
                <a:cubicBezTo>
                  <a:pt x="106" y="724"/>
                  <a:pt x="92" y="714"/>
                  <a:pt x="81" y="700"/>
                </a:cubicBezTo>
                <a:cubicBezTo>
                  <a:pt x="68" y="683"/>
                  <a:pt x="45" y="646"/>
                  <a:pt x="45" y="646"/>
                </a:cubicBezTo>
                <a:cubicBezTo>
                  <a:pt x="30" y="585"/>
                  <a:pt x="10" y="526"/>
                  <a:pt x="0" y="464"/>
                </a:cubicBezTo>
                <a:cubicBezTo>
                  <a:pt x="3" y="376"/>
                  <a:pt x="1" y="288"/>
                  <a:pt x="9" y="200"/>
                </a:cubicBezTo>
                <a:cubicBezTo>
                  <a:pt x="11" y="175"/>
                  <a:pt x="74" y="139"/>
                  <a:pt x="81" y="136"/>
                </a:cubicBezTo>
                <a:cubicBezTo>
                  <a:pt x="153" y="101"/>
                  <a:pt x="222" y="22"/>
                  <a:pt x="291" y="0"/>
                </a:cubicBezTo>
                <a:cubicBezTo>
                  <a:pt x="314" y="3"/>
                  <a:pt x="364" y="5"/>
                  <a:pt x="391" y="18"/>
                </a:cubicBezTo>
                <a:cubicBezTo>
                  <a:pt x="430" y="37"/>
                  <a:pt x="446" y="46"/>
                  <a:pt x="491" y="55"/>
                </a:cubicBezTo>
                <a:cubicBezTo>
                  <a:pt x="555" y="98"/>
                  <a:pt x="638" y="100"/>
                  <a:pt x="691" y="164"/>
                </a:cubicBezTo>
                <a:cubicBezTo>
                  <a:pt x="760" y="248"/>
                  <a:pt x="665" y="138"/>
                  <a:pt x="718" y="218"/>
                </a:cubicBezTo>
                <a:cubicBezTo>
                  <a:pt x="725" y="229"/>
                  <a:pt x="737" y="236"/>
                  <a:pt x="745" y="246"/>
                </a:cubicBezTo>
                <a:cubicBezTo>
                  <a:pt x="770" y="278"/>
                  <a:pt x="782" y="319"/>
                  <a:pt x="809" y="346"/>
                </a:cubicBezTo>
                <a:cubicBezTo>
                  <a:pt x="830" y="410"/>
                  <a:pt x="816" y="384"/>
                  <a:pt x="845" y="427"/>
                </a:cubicBezTo>
                <a:cubicBezTo>
                  <a:pt x="851" y="457"/>
                  <a:pt x="856" y="488"/>
                  <a:pt x="863" y="518"/>
                </a:cubicBezTo>
                <a:cubicBezTo>
                  <a:pt x="871" y="549"/>
                  <a:pt x="884" y="578"/>
                  <a:pt x="890" y="609"/>
                </a:cubicBezTo>
                <a:cubicBezTo>
                  <a:pt x="902" y="666"/>
                  <a:pt x="900" y="718"/>
                  <a:pt x="918" y="773"/>
                </a:cubicBezTo>
                <a:cubicBezTo>
                  <a:pt x="910" y="845"/>
                  <a:pt x="904" y="901"/>
                  <a:pt x="827" y="927"/>
                </a:cubicBezTo>
                <a:cubicBezTo>
                  <a:pt x="803" y="935"/>
                  <a:pt x="778" y="940"/>
                  <a:pt x="754" y="946"/>
                </a:cubicBezTo>
                <a:cubicBezTo>
                  <a:pt x="742" y="949"/>
                  <a:pt x="718" y="955"/>
                  <a:pt x="718" y="955"/>
                </a:cubicBezTo>
                <a:cubicBezTo>
                  <a:pt x="668" y="954"/>
                  <a:pt x="462" y="965"/>
                  <a:pt x="354" y="937"/>
                </a:cubicBezTo>
                <a:cubicBezTo>
                  <a:pt x="316" y="927"/>
                  <a:pt x="272" y="891"/>
                  <a:pt x="245" y="864"/>
                </a:cubicBezTo>
                <a:cubicBezTo>
                  <a:pt x="231" y="850"/>
                  <a:pt x="192" y="818"/>
                  <a:pt x="227" y="8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Freeform 47"/>
          <p:cNvSpPr>
            <a:spLocks/>
          </p:cNvSpPr>
          <p:nvPr/>
        </p:nvSpPr>
        <p:spPr bwMode="auto">
          <a:xfrm>
            <a:off x="2338388" y="2578100"/>
            <a:ext cx="1379537" cy="1862138"/>
          </a:xfrm>
          <a:custGeom>
            <a:avLst/>
            <a:gdLst>
              <a:gd name="T0" fmla="*/ 754 w 869"/>
              <a:gd name="T1" fmla="*/ 791 h 1173"/>
              <a:gd name="T2" fmla="*/ 699 w 869"/>
              <a:gd name="T3" fmla="*/ 945 h 1173"/>
              <a:gd name="T4" fmla="*/ 654 w 869"/>
              <a:gd name="T5" fmla="*/ 1082 h 1173"/>
              <a:gd name="T6" fmla="*/ 636 w 869"/>
              <a:gd name="T7" fmla="*/ 1136 h 1173"/>
              <a:gd name="T8" fmla="*/ 618 w 869"/>
              <a:gd name="T9" fmla="*/ 1155 h 1173"/>
              <a:gd name="T10" fmla="*/ 563 w 869"/>
              <a:gd name="T11" fmla="*/ 1173 h 1173"/>
              <a:gd name="T12" fmla="*/ 290 w 869"/>
              <a:gd name="T13" fmla="*/ 1145 h 1173"/>
              <a:gd name="T14" fmla="*/ 127 w 869"/>
              <a:gd name="T15" fmla="*/ 1073 h 1173"/>
              <a:gd name="T16" fmla="*/ 36 w 869"/>
              <a:gd name="T17" fmla="*/ 1009 h 1173"/>
              <a:gd name="T18" fmla="*/ 0 w 869"/>
              <a:gd name="T19" fmla="*/ 955 h 1173"/>
              <a:gd name="T20" fmla="*/ 81 w 869"/>
              <a:gd name="T21" fmla="*/ 500 h 1173"/>
              <a:gd name="T22" fmla="*/ 109 w 869"/>
              <a:gd name="T23" fmla="*/ 236 h 1173"/>
              <a:gd name="T24" fmla="*/ 154 w 869"/>
              <a:gd name="T25" fmla="*/ 164 h 1173"/>
              <a:gd name="T26" fmla="*/ 200 w 869"/>
              <a:gd name="T27" fmla="*/ 136 h 1173"/>
              <a:gd name="T28" fmla="*/ 309 w 869"/>
              <a:gd name="T29" fmla="*/ 73 h 1173"/>
              <a:gd name="T30" fmla="*/ 354 w 869"/>
              <a:gd name="T31" fmla="*/ 45 h 1173"/>
              <a:gd name="T32" fmla="*/ 427 w 869"/>
              <a:gd name="T33" fmla="*/ 0 h 1173"/>
              <a:gd name="T34" fmla="*/ 709 w 869"/>
              <a:gd name="T35" fmla="*/ 82 h 1173"/>
              <a:gd name="T36" fmla="*/ 809 w 869"/>
              <a:gd name="T37" fmla="*/ 200 h 1173"/>
              <a:gd name="T38" fmla="*/ 845 w 869"/>
              <a:gd name="T39" fmla="*/ 255 h 1173"/>
              <a:gd name="T40" fmla="*/ 863 w 869"/>
              <a:gd name="T41" fmla="*/ 309 h 1173"/>
              <a:gd name="T42" fmla="*/ 790 w 869"/>
              <a:gd name="T43" fmla="*/ 709 h 1173"/>
              <a:gd name="T44" fmla="*/ 754 w 869"/>
              <a:gd name="T45" fmla="*/ 791 h 11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69"/>
              <a:gd name="T70" fmla="*/ 0 h 1173"/>
              <a:gd name="T71" fmla="*/ 869 w 869"/>
              <a:gd name="T72" fmla="*/ 1173 h 117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69" h="1173">
                <a:moveTo>
                  <a:pt x="754" y="791"/>
                </a:moveTo>
                <a:cubicBezTo>
                  <a:pt x="743" y="846"/>
                  <a:pt x="731" y="899"/>
                  <a:pt x="699" y="945"/>
                </a:cubicBezTo>
                <a:cubicBezTo>
                  <a:pt x="684" y="991"/>
                  <a:pt x="669" y="1036"/>
                  <a:pt x="654" y="1082"/>
                </a:cubicBezTo>
                <a:cubicBezTo>
                  <a:pt x="648" y="1100"/>
                  <a:pt x="649" y="1122"/>
                  <a:pt x="636" y="1136"/>
                </a:cubicBezTo>
                <a:cubicBezTo>
                  <a:pt x="630" y="1142"/>
                  <a:pt x="626" y="1151"/>
                  <a:pt x="618" y="1155"/>
                </a:cubicBezTo>
                <a:cubicBezTo>
                  <a:pt x="601" y="1164"/>
                  <a:pt x="563" y="1173"/>
                  <a:pt x="563" y="1173"/>
                </a:cubicBezTo>
                <a:cubicBezTo>
                  <a:pt x="471" y="1168"/>
                  <a:pt x="379" y="1170"/>
                  <a:pt x="290" y="1145"/>
                </a:cubicBezTo>
                <a:cubicBezTo>
                  <a:pt x="231" y="1129"/>
                  <a:pt x="182" y="1097"/>
                  <a:pt x="127" y="1073"/>
                </a:cubicBezTo>
                <a:cubicBezTo>
                  <a:pt x="93" y="1058"/>
                  <a:pt x="60" y="1039"/>
                  <a:pt x="36" y="1009"/>
                </a:cubicBezTo>
                <a:cubicBezTo>
                  <a:pt x="23" y="992"/>
                  <a:pt x="0" y="955"/>
                  <a:pt x="0" y="955"/>
                </a:cubicBezTo>
                <a:cubicBezTo>
                  <a:pt x="11" y="805"/>
                  <a:pt x="33" y="644"/>
                  <a:pt x="81" y="500"/>
                </a:cubicBezTo>
                <a:cubicBezTo>
                  <a:pt x="92" y="412"/>
                  <a:pt x="99" y="324"/>
                  <a:pt x="109" y="236"/>
                </a:cubicBezTo>
                <a:cubicBezTo>
                  <a:pt x="113" y="197"/>
                  <a:pt x="118" y="176"/>
                  <a:pt x="154" y="164"/>
                </a:cubicBezTo>
                <a:cubicBezTo>
                  <a:pt x="193" y="123"/>
                  <a:pt x="147" y="165"/>
                  <a:pt x="200" y="136"/>
                </a:cubicBezTo>
                <a:cubicBezTo>
                  <a:pt x="241" y="114"/>
                  <a:pt x="266" y="87"/>
                  <a:pt x="309" y="73"/>
                </a:cubicBezTo>
                <a:cubicBezTo>
                  <a:pt x="343" y="37"/>
                  <a:pt x="308" y="68"/>
                  <a:pt x="354" y="45"/>
                </a:cubicBezTo>
                <a:cubicBezTo>
                  <a:pt x="383" y="30"/>
                  <a:pt x="395" y="11"/>
                  <a:pt x="427" y="0"/>
                </a:cubicBezTo>
                <a:cubicBezTo>
                  <a:pt x="520" y="23"/>
                  <a:pt x="626" y="29"/>
                  <a:pt x="709" y="82"/>
                </a:cubicBezTo>
                <a:cubicBezTo>
                  <a:pt x="738" y="125"/>
                  <a:pt x="765" y="172"/>
                  <a:pt x="809" y="200"/>
                </a:cubicBezTo>
                <a:cubicBezTo>
                  <a:pt x="821" y="218"/>
                  <a:pt x="838" y="234"/>
                  <a:pt x="845" y="255"/>
                </a:cubicBezTo>
                <a:cubicBezTo>
                  <a:pt x="851" y="273"/>
                  <a:pt x="863" y="309"/>
                  <a:pt x="863" y="309"/>
                </a:cubicBezTo>
                <a:cubicBezTo>
                  <a:pt x="858" y="436"/>
                  <a:pt x="869" y="596"/>
                  <a:pt x="790" y="709"/>
                </a:cubicBezTo>
                <a:cubicBezTo>
                  <a:pt x="787" y="717"/>
                  <a:pt x="776" y="791"/>
                  <a:pt x="754" y="79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Line 48"/>
          <p:cNvSpPr>
            <a:spLocks noChangeShapeType="1"/>
          </p:cNvSpPr>
          <p:nvPr/>
        </p:nvSpPr>
        <p:spPr bwMode="auto">
          <a:xfrm flipV="1">
            <a:off x="1676400" y="3095625"/>
            <a:ext cx="83820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25641" name="Text Box 49"/>
          <p:cNvSpPr txBox="1">
            <a:spLocks noChangeArrowheads="1"/>
          </p:cNvSpPr>
          <p:nvPr/>
        </p:nvSpPr>
        <p:spPr bwMode="auto">
          <a:xfrm>
            <a:off x="762000" y="3324225"/>
            <a:ext cx="1130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cluster</a:t>
            </a:r>
          </a:p>
        </p:txBody>
      </p:sp>
      <p:sp>
        <p:nvSpPr>
          <p:cNvPr id="25642" name="Line 50"/>
          <p:cNvSpPr>
            <a:spLocks noChangeShapeType="1"/>
          </p:cNvSpPr>
          <p:nvPr/>
        </p:nvSpPr>
        <p:spPr bwMode="auto">
          <a:xfrm flipV="1">
            <a:off x="6629400" y="4772025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25643" name="Text Box 51"/>
          <p:cNvSpPr txBox="1">
            <a:spLocks noChangeArrowheads="1"/>
          </p:cNvSpPr>
          <p:nvPr/>
        </p:nvSpPr>
        <p:spPr bwMode="auto">
          <a:xfrm>
            <a:off x="7391400" y="4467225"/>
            <a:ext cx="12493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outliers</a:t>
            </a:r>
          </a:p>
        </p:txBody>
      </p:sp>
      <p:sp>
        <p:nvSpPr>
          <p:cNvPr id="25644" name="AutoShape 57"/>
          <p:cNvSpPr>
            <a:spLocks noChangeArrowheads="1"/>
          </p:cNvSpPr>
          <p:nvPr/>
        </p:nvSpPr>
        <p:spPr bwMode="auto">
          <a:xfrm>
            <a:off x="7086600" y="41624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58"/>
          <p:cNvSpPr>
            <a:spLocks noChangeShapeType="1"/>
          </p:cNvSpPr>
          <p:nvPr/>
        </p:nvSpPr>
        <p:spPr bwMode="auto">
          <a:xfrm>
            <a:off x="6934200" y="4238625"/>
            <a:ext cx="457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25646" name="Line 59"/>
          <p:cNvSpPr>
            <a:spLocks noChangeShapeType="1"/>
          </p:cNvSpPr>
          <p:nvPr/>
        </p:nvSpPr>
        <p:spPr bwMode="auto">
          <a:xfrm>
            <a:off x="7162800" y="4314825"/>
            <a:ext cx="228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7826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Why do we cluster?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Clustering : given a collection of data objects group them so that</a:t>
            </a:r>
          </a:p>
          <a:p>
            <a:pPr lvl="1" eaLnBrk="1" hangingPunct="1"/>
            <a:r>
              <a:rPr lang="en-US" sz="2000" dirty="0" smtClean="0"/>
              <a:t>Similar to one another within the same cluster</a:t>
            </a:r>
          </a:p>
          <a:p>
            <a:pPr lvl="1" eaLnBrk="1" hangingPunct="1"/>
            <a:r>
              <a:rPr lang="en-US" sz="2000" dirty="0" smtClean="0"/>
              <a:t>Dissimilar to the objects in other clusters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Clustering  results  are used:</a:t>
            </a:r>
          </a:p>
          <a:p>
            <a:pPr lvl="1" eaLnBrk="1" hangingPunct="1"/>
            <a:r>
              <a:rPr lang="en-US" sz="2000" dirty="0" smtClean="0"/>
              <a:t>As a </a:t>
            </a:r>
            <a:r>
              <a:rPr lang="en-US" sz="2000" dirty="0" smtClean="0">
                <a:solidFill>
                  <a:srgbClr val="0000FF"/>
                </a:solidFill>
              </a:rPr>
              <a:t>stand-alone tool</a:t>
            </a:r>
            <a:r>
              <a:rPr lang="en-US" sz="2000" dirty="0" smtClean="0"/>
              <a:t> to get insight into data distribution</a:t>
            </a:r>
          </a:p>
          <a:p>
            <a:pPr lvl="2" eaLnBrk="1" hangingPunct="1"/>
            <a:r>
              <a:rPr lang="en-US" sz="1800" dirty="0" smtClean="0"/>
              <a:t>Visualization of clusters may unveil important information</a:t>
            </a:r>
          </a:p>
          <a:p>
            <a:pPr lvl="1" eaLnBrk="1" hangingPunct="1"/>
            <a:r>
              <a:rPr lang="en-US" sz="2000" dirty="0" smtClean="0"/>
              <a:t>As a </a:t>
            </a:r>
            <a:r>
              <a:rPr lang="en-US" sz="2000" dirty="0" smtClean="0">
                <a:solidFill>
                  <a:srgbClr val="0000FF"/>
                </a:solidFill>
              </a:rPr>
              <a:t>preprocessing step</a:t>
            </a:r>
            <a:r>
              <a:rPr lang="en-US" sz="2000" dirty="0" smtClean="0"/>
              <a:t> for other algorithms</a:t>
            </a:r>
          </a:p>
          <a:p>
            <a:pPr lvl="2" eaLnBrk="1" hangingPunct="1"/>
            <a:r>
              <a:rPr lang="en-US" sz="1800" dirty="0" smtClean="0"/>
              <a:t>Efficient indexing or compression often relies on clustering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782638"/>
          </a:xfrm>
          <a:noFill/>
        </p:spPr>
        <p:txBody>
          <a:bodyPr lIns="92075" tIns="46038" rIns="92075" bIns="46038" anchor="ctr">
            <a:normAutofit/>
          </a:bodyPr>
          <a:lstStyle/>
          <a:p>
            <a:pPr eaLnBrk="1" hangingPunct="1"/>
            <a:r>
              <a:rPr lang="en-US" dirty="0" smtClean="0"/>
              <a:t>Applications of clustering?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Image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cluster images based on their visual content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Cluster groups of users based on their access patterns on </a:t>
            </a:r>
            <a:r>
              <a:rPr lang="en-US" dirty="0" err="1" smtClean="0"/>
              <a:t>webpages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Cluster </a:t>
            </a:r>
            <a:r>
              <a:rPr lang="en-US" dirty="0" err="1" smtClean="0"/>
              <a:t>webpages</a:t>
            </a:r>
            <a:r>
              <a:rPr lang="en-US" dirty="0" smtClean="0"/>
              <a:t> based on their content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Bioinformatics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Cluster similar proteins together (similarity </a:t>
            </a:r>
            <a:r>
              <a:rPr lang="en-US" dirty="0" err="1" smtClean="0"/>
              <a:t>wrt</a:t>
            </a:r>
            <a:r>
              <a:rPr lang="en-US" dirty="0" smtClean="0"/>
              <a:t> chemical structure and/or functionality etc)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Many more…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clustering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observations into groups so that the observations belonging in the same group are similar, whereas observations in different groups are different</a:t>
            </a:r>
          </a:p>
          <a:p>
            <a:endParaRPr lang="en-US" dirty="0" smtClean="0"/>
          </a:p>
          <a:p>
            <a:r>
              <a:rPr lang="en-US" b="1" dirty="0" smtClean="0"/>
              <a:t>Basic questions:</a:t>
            </a:r>
          </a:p>
          <a:p>
            <a:pPr lvl="1"/>
            <a:r>
              <a:rPr lang="en-US" dirty="0" smtClean="0"/>
              <a:t>What does “similar” mean</a:t>
            </a:r>
          </a:p>
          <a:p>
            <a:pPr lvl="1"/>
            <a:r>
              <a:rPr lang="en-US" dirty="0" smtClean="0"/>
              <a:t>What is a good partition of the objects? I.e., how is the quality of a solution measured</a:t>
            </a:r>
          </a:p>
          <a:p>
            <a:pPr lvl="1"/>
            <a:r>
              <a:rPr lang="en-US" dirty="0" smtClean="0"/>
              <a:t>How to find a good partition of the observations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07313" cy="8286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Observations to cluster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sz="1800" u="sng" dirty="0" smtClean="0"/>
              <a:t>Real-value attributes/variables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600" dirty="0" smtClean="0"/>
              <a:t>e.g., salary, height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u="sng" dirty="0" smtClean="0"/>
              <a:t>Binary attributes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600" dirty="0" smtClean="0"/>
              <a:t>e.g., gender (M/F), </a:t>
            </a:r>
            <a:r>
              <a:rPr lang="en-US" sz="1600" dirty="0" err="1" smtClean="0"/>
              <a:t>has_cancer</a:t>
            </a:r>
            <a:r>
              <a:rPr lang="en-US" sz="1600" dirty="0" smtClean="0"/>
              <a:t>(T/F)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u="sng" dirty="0" smtClean="0"/>
              <a:t>Nominal (categorical) attributes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600" dirty="0" smtClean="0"/>
              <a:t>e.g., religion (Christian, Muslim, Buddhist, Hindu, etc.)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u="sng" dirty="0" smtClean="0"/>
              <a:t>Ordinal/Ranked attributes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600" dirty="0" smtClean="0"/>
              <a:t>e.g., military rank (soldier, sergeant, </a:t>
            </a:r>
            <a:r>
              <a:rPr lang="en-US" sz="1600" dirty="0" err="1" smtClean="0"/>
              <a:t>lutenant</a:t>
            </a:r>
            <a:r>
              <a:rPr lang="en-US" sz="1600" dirty="0" smtClean="0"/>
              <a:t>, captain, etc.)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u="sng" dirty="0" smtClean="0"/>
              <a:t>Variables of mixed types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1600" dirty="0" smtClean="0"/>
              <a:t>multiple attributes with various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to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Usually data objects consist of a set of attributes (also known as </a:t>
            </a:r>
            <a:r>
              <a:rPr lang="en-US" b="1" dirty="0" smtClean="0"/>
              <a:t>dimensions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J. Smith, 20, 200K</a:t>
            </a:r>
          </a:p>
          <a:p>
            <a:endParaRPr lang="en-US" dirty="0" smtClean="0"/>
          </a:p>
          <a:p>
            <a:r>
              <a:rPr lang="en-US" dirty="0" smtClean="0"/>
              <a:t>If all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 dimensions are </a:t>
            </a:r>
            <a:r>
              <a:rPr lang="en-US" b="1" i="1" dirty="0" smtClean="0"/>
              <a:t>real-valued </a:t>
            </a:r>
            <a:r>
              <a:rPr lang="en-US" dirty="0" smtClean="0"/>
              <a:t>then we can </a:t>
            </a:r>
            <a:r>
              <a:rPr lang="en-US" b="1" i="1" dirty="0" smtClean="0"/>
              <a:t>visualize</a:t>
            </a:r>
            <a:r>
              <a:rPr lang="en-US" dirty="0" smtClean="0"/>
              <a:t> each data point as points in a </a:t>
            </a:r>
            <a:r>
              <a:rPr lang="en-US" b="1" i="1" dirty="0" smtClean="0">
                <a:solidFill>
                  <a:schemeClr val="accent1"/>
                </a:solidFill>
              </a:rPr>
              <a:t>d</a:t>
            </a:r>
            <a:r>
              <a:rPr lang="en-US" b="1" i="1" dirty="0" smtClean="0"/>
              <a:t>-dimensional space</a:t>
            </a:r>
          </a:p>
          <a:p>
            <a:endParaRPr lang="en-US" dirty="0" smtClean="0"/>
          </a:p>
          <a:p>
            <a:r>
              <a:rPr lang="en-US" dirty="0" smtClean="0"/>
              <a:t>If all </a:t>
            </a:r>
            <a:r>
              <a:rPr lang="en-US" b="1" dirty="0" smtClean="0">
                <a:solidFill>
                  <a:schemeClr val="accent1"/>
                </a:solidFill>
              </a:rPr>
              <a:t>d </a:t>
            </a:r>
            <a:r>
              <a:rPr lang="en-US" dirty="0" smtClean="0"/>
              <a:t>dimensions are </a:t>
            </a:r>
            <a:r>
              <a:rPr lang="en-US" b="1" i="1" dirty="0" smtClean="0"/>
              <a:t>binary</a:t>
            </a:r>
            <a:r>
              <a:rPr lang="en-US" dirty="0" smtClean="0"/>
              <a:t> then we can think of each data point as a </a:t>
            </a:r>
            <a:r>
              <a:rPr lang="en-US" b="1" i="1" dirty="0" smtClean="0"/>
              <a:t>binary vector  </a:t>
            </a:r>
            <a:endParaRPr lang="en-U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1609</Words>
  <Application>Microsoft Office PowerPoint</Application>
  <PresentationFormat>On-screen Show (4:3)</PresentationFormat>
  <Paragraphs>302</Paragraphs>
  <Slides>34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Clustering</vt:lpstr>
      <vt:lpstr>Lecture outline</vt:lpstr>
      <vt:lpstr>What is clustering?</vt:lpstr>
      <vt:lpstr>Outliers </vt:lpstr>
      <vt:lpstr>Why do we cluster?</vt:lpstr>
      <vt:lpstr>Applications of clustering?</vt:lpstr>
      <vt:lpstr>The clustering task</vt:lpstr>
      <vt:lpstr>Observations to cluster</vt:lpstr>
      <vt:lpstr>Observations to cluster</vt:lpstr>
      <vt:lpstr>Distance functions</vt:lpstr>
      <vt:lpstr>Data Structures</vt:lpstr>
      <vt:lpstr>Distance functions for binary vectors</vt:lpstr>
      <vt:lpstr>Distance functions for real-valued vectors</vt:lpstr>
      <vt:lpstr>Distance functions for real-valued vectors</vt:lpstr>
      <vt:lpstr>Partitioning algorithms: basic concept</vt:lpstr>
      <vt:lpstr>The k-means problem</vt:lpstr>
      <vt:lpstr>Algorithmic properties of the k-means problem</vt:lpstr>
      <vt:lpstr>The k-means algorithm</vt:lpstr>
      <vt:lpstr>Properties of the k-means algorithm</vt:lpstr>
      <vt:lpstr>Two different K-means Clusterings</vt:lpstr>
      <vt:lpstr>Discussion k-means algorithm</vt:lpstr>
      <vt:lpstr>Some alternatives to random initialization of the central points</vt:lpstr>
      <vt:lpstr>The k-median problem</vt:lpstr>
      <vt:lpstr>The k-medoids algorithm</vt:lpstr>
      <vt:lpstr>Discussion of PAM algorithm</vt:lpstr>
      <vt:lpstr>CLARA (Clustering Large Applications)</vt:lpstr>
      <vt:lpstr>The k-center problem</vt:lpstr>
      <vt:lpstr>Algorithmic properties of the k-centers problem</vt:lpstr>
      <vt:lpstr>The farthest-first traversal algorithm</vt:lpstr>
      <vt:lpstr>The farthest-first traversal is a 2-approximation algorithm</vt:lpstr>
      <vt:lpstr>The farthest-first traversal is a 2-approximation algorithm</vt:lpstr>
      <vt:lpstr>The farthest-first traversal is a 2-approximation algorithm</vt:lpstr>
      <vt:lpstr>What is the right number of clusters?</vt:lpstr>
      <vt:lpstr> Occam’s razor and the minimum description length principle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Evimaria</cp:lastModifiedBy>
  <cp:revision>81</cp:revision>
  <dcterms:created xsi:type="dcterms:W3CDTF">2009-09-14T03:33:17Z</dcterms:created>
  <dcterms:modified xsi:type="dcterms:W3CDTF">2009-09-21T13:20:50Z</dcterms:modified>
</cp:coreProperties>
</file>