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336" r:id="rId3"/>
    <p:sldId id="337" r:id="rId4"/>
    <p:sldId id="338" r:id="rId5"/>
    <p:sldId id="363" r:id="rId6"/>
    <p:sldId id="339" r:id="rId7"/>
    <p:sldId id="340" r:id="rId8"/>
    <p:sldId id="341" r:id="rId9"/>
    <p:sldId id="342" r:id="rId10"/>
    <p:sldId id="343" r:id="rId11"/>
    <p:sldId id="364" r:id="rId12"/>
    <p:sldId id="365" r:id="rId13"/>
    <p:sldId id="370" r:id="rId14"/>
    <p:sldId id="371" r:id="rId15"/>
    <p:sldId id="372" r:id="rId16"/>
    <p:sldId id="373" r:id="rId17"/>
    <p:sldId id="366" r:id="rId18"/>
    <p:sldId id="374" r:id="rId19"/>
    <p:sldId id="375" r:id="rId20"/>
    <p:sldId id="376" r:id="rId21"/>
    <p:sldId id="377" r:id="rId22"/>
    <p:sldId id="367" r:id="rId23"/>
    <p:sldId id="378" r:id="rId24"/>
    <p:sldId id="379" r:id="rId25"/>
    <p:sldId id="380" r:id="rId26"/>
    <p:sldId id="368" r:id="rId27"/>
    <p:sldId id="369" r:id="rId28"/>
    <p:sldId id="360" r:id="rId29"/>
    <p:sldId id="361" r:id="rId30"/>
    <p:sldId id="362" r:id="rId31"/>
    <p:sldId id="391" r:id="rId32"/>
    <p:sldId id="381" r:id="rId33"/>
    <p:sldId id="389" r:id="rId34"/>
    <p:sldId id="383" r:id="rId35"/>
    <p:sldId id="390" r:id="rId36"/>
    <p:sldId id="384" r:id="rId37"/>
    <p:sldId id="385" r:id="rId38"/>
    <p:sldId id="38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6C98-5102-42DA-AD02-3D724A6EB4E0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CCB5-1C59-425B-B776-F81C9EB1B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5BE36-090D-4770-AE56-A311FFE82C42}" type="slidenum">
              <a:rPr lang="en-US"/>
              <a:pPr/>
              <a:t>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55BCC-86BB-4639-931F-D5BCCC6B7AD2}" type="slidenum">
              <a:rPr lang="en-US"/>
              <a:pPr/>
              <a:t>13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E6422-A56E-4F0C-8C27-C20F3AF59073}" type="slidenum">
              <a:rPr lang="en-US"/>
              <a:pPr/>
              <a:t>14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64793-118C-4D41-B691-4B2D3E549581}" type="slidenum">
              <a:rPr lang="en-US"/>
              <a:pPr/>
              <a:t>15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66974-4DD4-4992-9AD6-5DF57970F289}" type="slidenum">
              <a:rPr lang="en-US"/>
              <a:pPr/>
              <a:t>16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7C3DC-5934-4FEE-929B-FCE8646444B2}" type="slidenum">
              <a:rPr lang="en-US"/>
              <a:pPr/>
              <a:t>18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54A31-529D-4B8B-AA94-E58839D53CDB}" type="slidenum">
              <a:rPr lang="en-US"/>
              <a:pPr/>
              <a:t>19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65BCE-19ED-41B8-9E4F-82C02B301A09}" type="slidenum">
              <a:rPr lang="en-US"/>
              <a:pPr/>
              <a:t>20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9FF96-E788-4F46-B013-C92080001D48}" type="slidenum">
              <a:rPr lang="en-US"/>
              <a:pPr/>
              <a:t>21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D7A9D-82E3-4BE1-A75D-9967AE6B71CF}" type="slidenum">
              <a:rPr lang="en-US"/>
              <a:pPr/>
              <a:t>23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5DA6B-C9BC-4202-9BDF-4FC3D7BC3ABC}" type="slidenum">
              <a:rPr lang="en-US"/>
              <a:pPr/>
              <a:t>24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B2D5E-890F-48C9-8789-596FA190D180}" type="slidenum">
              <a:rPr lang="en-US"/>
              <a:pPr/>
              <a:t>2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AF8C4-74D6-4B80-A819-48C9A59564EB}" type="slidenum">
              <a:rPr lang="en-US"/>
              <a:pPr/>
              <a:t>25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9A4CE-999E-4561-BF43-4694E281EB60}" type="slidenum">
              <a:rPr lang="en-US"/>
              <a:pPr/>
              <a:t>28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1781E-8A69-45D0-A0C6-63F74D228B65}" type="slidenum">
              <a:rPr lang="en-US"/>
              <a:pPr/>
              <a:t>29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71DB3-4FA1-4273-BA15-CF7E36572408}" type="slidenum">
              <a:rPr lang="en-US"/>
              <a:pPr/>
              <a:t>30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91328-9051-43E8-BD7D-CD22BC433601}" type="slidenum">
              <a:rPr lang="en-US"/>
              <a:pPr/>
              <a:t>32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91328-9051-43E8-BD7D-CD22BC433601}" type="slidenum">
              <a:rPr lang="en-US"/>
              <a:pPr/>
              <a:t>33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11F42-6D24-4AEC-BED1-C22082138D13}" type="slidenum">
              <a:rPr lang="en-US"/>
              <a:pPr/>
              <a:t>34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E1CEA-CD60-49B3-9CEA-9EC65166F305}" type="slidenum">
              <a:rPr lang="en-US"/>
              <a:pPr/>
              <a:t>35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E1356-E2F9-4354-BEFE-109529AC8723}" type="slidenum">
              <a:rPr lang="en-US"/>
              <a:pPr/>
              <a:t>3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C3767-F805-4472-81BC-17B23575F89B}" type="slidenum">
              <a:rPr lang="en-US"/>
              <a:pPr/>
              <a:t>4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C7C1C-0397-4595-9078-64C639E40505}" type="slidenum">
              <a:rPr lang="en-US"/>
              <a:pPr/>
              <a:t>6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70925-B376-43C8-A423-84F5DE9B8DB9}" type="slidenum">
              <a:rPr lang="en-US"/>
              <a:pPr/>
              <a:t>7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DBAA0-026D-4FB2-98D9-E46D9F0D63A5}" type="slidenum">
              <a:rPr lang="en-US"/>
              <a:pPr/>
              <a:t>8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2981A-1241-45FA-AE46-CC6C28DF8CC1}" type="slidenum">
              <a:rPr lang="en-US"/>
              <a:pPr/>
              <a:t>9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C25C1-0DAF-4BD2-9FAA-CC3285E10E95}" type="slidenum">
              <a:rPr lang="en-US"/>
              <a:pPr/>
              <a:t>10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A3D-E757-46E1-B329-C789A5991ABD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2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3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Clustering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Merging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“How </a:t>
            </a:r>
            <a:r>
              <a:rPr lang="en-US" sz="2200" dirty="0"/>
              <a:t>do we update the </a:t>
            </a:r>
            <a:r>
              <a:rPr lang="en-US" sz="2200" dirty="0" smtClean="0"/>
              <a:t>distance </a:t>
            </a:r>
            <a:r>
              <a:rPr lang="en-US" sz="2200" dirty="0"/>
              <a:t>matrix?” </a:t>
            </a:r>
          </a:p>
          <a:p>
            <a:pPr lvl="1"/>
            <a:endParaRPr lang="en-US" sz="2000" dirty="0"/>
          </a:p>
        </p:txBody>
      </p:sp>
      <p:sp>
        <p:nvSpPr>
          <p:cNvPr id="631812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13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14" name="Freeform 6"/>
          <p:cNvSpPr>
            <a:spLocks/>
          </p:cNvSpPr>
          <p:nvPr/>
        </p:nvSpPr>
        <p:spPr bwMode="auto">
          <a:xfrm rot="-10800000">
            <a:off x="3352800" y="3048000"/>
            <a:ext cx="685800" cy="7620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15" name="Freeform 7"/>
          <p:cNvSpPr>
            <a:spLocks/>
          </p:cNvSpPr>
          <p:nvPr/>
        </p:nvSpPr>
        <p:spPr bwMode="auto">
          <a:xfrm>
            <a:off x="1295400" y="4953000"/>
            <a:ext cx="2362200" cy="773113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16" name="Text Box 8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C1</a:t>
            </a:r>
          </a:p>
        </p:txBody>
      </p:sp>
      <p:sp>
        <p:nvSpPr>
          <p:cNvPr id="631817" name="Text Box 9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C4</a:t>
            </a:r>
          </a:p>
        </p:txBody>
      </p:sp>
      <p:sp>
        <p:nvSpPr>
          <p:cNvPr id="631818" name="Text Box 10"/>
          <p:cNvSpPr txBox="1">
            <a:spLocks noChangeArrowheads="1"/>
          </p:cNvSpPr>
          <p:nvPr/>
        </p:nvSpPr>
        <p:spPr bwMode="auto">
          <a:xfrm>
            <a:off x="1905000" y="5181600"/>
            <a:ext cx="990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C2 </a:t>
            </a:r>
            <a:r>
              <a:rPr lang="en-US" sz="1400">
                <a:latin typeface="Arial" charset="0"/>
              </a:rPr>
              <a:t>U</a:t>
            </a:r>
            <a:r>
              <a:rPr lang="en-US" sz="1400" b="1">
                <a:latin typeface="Arial" charset="0"/>
              </a:rPr>
              <a:t> C5</a:t>
            </a:r>
          </a:p>
        </p:txBody>
      </p:sp>
      <p:sp>
        <p:nvSpPr>
          <p:cNvPr id="631819" name="Text Box 11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C3</a:t>
            </a:r>
          </a:p>
        </p:txBody>
      </p:sp>
      <p:sp>
        <p:nvSpPr>
          <p:cNvPr id="631820" name="Text Box 12"/>
          <p:cNvSpPr txBox="1">
            <a:spLocks noChangeArrowheads="1"/>
          </p:cNvSpPr>
          <p:nvPr/>
        </p:nvSpPr>
        <p:spPr bwMode="auto">
          <a:xfrm>
            <a:off x="6019800" y="32766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?        ?        ?        ?    	   </a:t>
            </a:r>
          </a:p>
        </p:txBody>
      </p:sp>
      <p:sp>
        <p:nvSpPr>
          <p:cNvPr id="631821" name="Text Box 13"/>
          <p:cNvSpPr txBox="1">
            <a:spLocks noChangeArrowheads="1"/>
          </p:cNvSpPr>
          <p:nvPr/>
        </p:nvSpPr>
        <p:spPr bwMode="auto">
          <a:xfrm>
            <a:off x="6499225" y="2895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?</a:t>
            </a:r>
          </a:p>
        </p:txBody>
      </p:sp>
      <p:sp>
        <p:nvSpPr>
          <p:cNvPr id="631822" name="Text Box 14"/>
          <p:cNvSpPr txBox="1">
            <a:spLocks noChangeArrowheads="1"/>
          </p:cNvSpPr>
          <p:nvPr/>
        </p:nvSpPr>
        <p:spPr bwMode="auto">
          <a:xfrm>
            <a:off x="6499225" y="3733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?</a:t>
            </a:r>
          </a:p>
        </p:txBody>
      </p:sp>
      <p:sp>
        <p:nvSpPr>
          <p:cNvPr id="631823" name="Text Box 15"/>
          <p:cNvSpPr txBox="1">
            <a:spLocks noChangeArrowheads="1"/>
          </p:cNvSpPr>
          <p:nvPr/>
        </p:nvSpPr>
        <p:spPr bwMode="auto">
          <a:xfrm>
            <a:off x="6499225" y="4114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?</a:t>
            </a:r>
          </a:p>
        </p:txBody>
      </p:sp>
      <p:sp>
        <p:nvSpPr>
          <p:cNvPr id="631824" name="Text Box 16"/>
          <p:cNvSpPr txBox="1">
            <a:spLocks noChangeArrowheads="1"/>
          </p:cNvSpPr>
          <p:nvPr/>
        </p:nvSpPr>
        <p:spPr bwMode="auto">
          <a:xfrm>
            <a:off x="6477000" y="2089150"/>
            <a:ext cx="5334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C2 </a:t>
            </a:r>
            <a:r>
              <a:rPr lang="en-US" sz="1400">
                <a:latin typeface="Arial" charset="0"/>
              </a:rPr>
              <a:t>U </a:t>
            </a:r>
            <a:r>
              <a:rPr lang="en-US" sz="1400" b="1">
                <a:latin typeface="Arial" charset="0"/>
              </a:rPr>
              <a:t>C5</a:t>
            </a:r>
          </a:p>
        </p:txBody>
      </p:sp>
      <p:sp>
        <p:nvSpPr>
          <p:cNvPr id="631825" name="Text Box 17"/>
          <p:cNvSpPr txBox="1">
            <a:spLocks noChangeArrowheads="1"/>
          </p:cNvSpPr>
          <p:nvPr/>
        </p:nvSpPr>
        <p:spPr bwMode="auto">
          <a:xfrm>
            <a:off x="5943600" y="2514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C1</a:t>
            </a:r>
          </a:p>
        </p:txBody>
      </p:sp>
      <p:sp>
        <p:nvSpPr>
          <p:cNvPr id="631826" name="Line 18"/>
          <p:cNvSpPr>
            <a:spLocks noChangeShapeType="1"/>
          </p:cNvSpPr>
          <p:nvPr/>
        </p:nvSpPr>
        <p:spPr bwMode="auto">
          <a:xfrm>
            <a:off x="59436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27" name="Line 19"/>
          <p:cNvSpPr>
            <a:spLocks noChangeShapeType="1"/>
          </p:cNvSpPr>
          <p:nvPr/>
        </p:nvSpPr>
        <p:spPr bwMode="auto">
          <a:xfrm>
            <a:off x="5562600" y="28194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28" name="Text Box 20"/>
          <p:cNvSpPr txBox="1">
            <a:spLocks noChangeArrowheads="1"/>
          </p:cNvSpPr>
          <p:nvPr/>
        </p:nvSpPr>
        <p:spPr bwMode="auto">
          <a:xfrm>
            <a:off x="5486400" y="2895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C1</a:t>
            </a:r>
          </a:p>
        </p:txBody>
      </p:sp>
      <p:sp>
        <p:nvSpPr>
          <p:cNvPr id="631829" name="Text Box 21"/>
          <p:cNvSpPr txBox="1">
            <a:spLocks noChangeArrowheads="1"/>
          </p:cNvSpPr>
          <p:nvPr/>
        </p:nvSpPr>
        <p:spPr bwMode="auto">
          <a:xfrm>
            <a:off x="5486400" y="3733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C3</a:t>
            </a:r>
          </a:p>
        </p:txBody>
      </p:sp>
      <p:sp>
        <p:nvSpPr>
          <p:cNvPr id="631830" name="Text Box 22"/>
          <p:cNvSpPr txBox="1">
            <a:spLocks noChangeArrowheads="1"/>
          </p:cNvSpPr>
          <p:nvPr/>
        </p:nvSpPr>
        <p:spPr bwMode="auto">
          <a:xfrm>
            <a:off x="5486400" y="4114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Arial" charset="0"/>
              </a:rPr>
              <a:t>C4</a:t>
            </a:r>
          </a:p>
        </p:txBody>
      </p:sp>
      <p:sp>
        <p:nvSpPr>
          <p:cNvPr id="631831" name="Text Box 23"/>
          <p:cNvSpPr txBox="1">
            <a:spLocks noChangeArrowheads="1"/>
          </p:cNvSpPr>
          <p:nvPr/>
        </p:nvSpPr>
        <p:spPr bwMode="auto">
          <a:xfrm>
            <a:off x="5029200" y="3352800"/>
            <a:ext cx="990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C2 </a:t>
            </a:r>
            <a:r>
              <a:rPr lang="en-US" sz="1400">
                <a:latin typeface="Arial" charset="0"/>
              </a:rPr>
              <a:t>U </a:t>
            </a:r>
            <a:r>
              <a:rPr lang="en-US" sz="1400" b="1">
                <a:latin typeface="Arial" charset="0"/>
              </a:rPr>
              <a:t>C5</a:t>
            </a:r>
          </a:p>
        </p:txBody>
      </p:sp>
      <p:sp>
        <p:nvSpPr>
          <p:cNvPr id="631832" name="Text Box 24"/>
          <p:cNvSpPr txBox="1">
            <a:spLocks noChangeArrowheads="1"/>
          </p:cNvSpPr>
          <p:nvPr/>
        </p:nvSpPr>
        <p:spPr bwMode="auto">
          <a:xfrm>
            <a:off x="6934200" y="2514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C3</a:t>
            </a:r>
          </a:p>
        </p:txBody>
      </p:sp>
      <p:sp>
        <p:nvSpPr>
          <p:cNvPr id="631833" name="Text Box 25"/>
          <p:cNvSpPr txBox="1">
            <a:spLocks noChangeArrowheads="1"/>
          </p:cNvSpPr>
          <p:nvPr/>
        </p:nvSpPr>
        <p:spPr bwMode="auto">
          <a:xfrm>
            <a:off x="7467600" y="2514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C4</a:t>
            </a:r>
          </a:p>
        </p:txBody>
      </p:sp>
      <p:sp>
        <p:nvSpPr>
          <p:cNvPr id="631834" name="Line 26"/>
          <p:cNvSpPr>
            <a:spLocks noChangeShapeType="1"/>
          </p:cNvSpPr>
          <p:nvPr/>
        </p:nvSpPr>
        <p:spPr bwMode="auto">
          <a:xfrm>
            <a:off x="5638800" y="3276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35" name="Line 27"/>
          <p:cNvSpPr>
            <a:spLocks noChangeShapeType="1"/>
          </p:cNvSpPr>
          <p:nvPr/>
        </p:nvSpPr>
        <p:spPr bwMode="auto">
          <a:xfrm>
            <a:off x="5562600" y="4038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36" name="Line 28"/>
          <p:cNvSpPr>
            <a:spLocks noChangeShapeType="1"/>
          </p:cNvSpPr>
          <p:nvPr/>
        </p:nvSpPr>
        <p:spPr bwMode="auto">
          <a:xfrm>
            <a:off x="5562600" y="3657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37" name="Line 29"/>
          <p:cNvSpPr>
            <a:spLocks noChangeShapeType="1"/>
          </p:cNvSpPr>
          <p:nvPr/>
        </p:nvSpPr>
        <p:spPr bwMode="auto">
          <a:xfrm>
            <a:off x="5638800" y="4419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38" name="Line 30"/>
          <p:cNvSpPr>
            <a:spLocks noChangeShapeType="1"/>
          </p:cNvSpPr>
          <p:nvPr/>
        </p:nvSpPr>
        <p:spPr bwMode="auto">
          <a:xfrm>
            <a:off x="64008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39" name="Line 31"/>
          <p:cNvSpPr>
            <a:spLocks noChangeShapeType="1"/>
          </p:cNvSpPr>
          <p:nvPr/>
        </p:nvSpPr>
        <p:spPr bwMode="auto">
          <a:xfrm>
            <a:off x="68580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40" name="Line 32"/>
          <p:cNvSpPr>
            <a:spLocks noChangeShapeType="1"/>
          </p:cNvSpPr>
          <p:nvPr/>
        </p:nvSpPr>
        <p:spPr bwMode="auto">
          <a:xfrm>
            <a:off x="73914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41" name="Line 33"/>
          <p:cNvSpPr>
            <a:spLocks noChangeShapeType="1"/>
          </p:cNvSpPr>
          <p:nvPr/>
        </p:nvSpPr>
        <p:spPr bwMode="auto">
          <a:xfrm>
            <a:off x="79248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1843" name="Object 35"/>
          <p:cNvGraphicFramePr>
            <a:graphicFrameLocks noChangeAspect="1"/>
          </p:cNvGraphicFramePr>
          <p:nvPr>
            <p:ph sz="half" idx="4294967295"/>
          </p:nvPr>
        </p:nvGraphicFramePr>
        <p:xfrm>
          <a:off x="4832350" y="4587875"/>
          <a:ext cx="4083050" cy="1965325"/>
        </p:xfrm>
        <a:graphic>
          <a:graphicData uri="http://schemas.openxmlformats.org/presentationml/2006/ole">
            <p:oleObj spid="_x0000_s163842" name="Visio" r:id="rId4" imgW="7591349" imgH="36547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between two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cluster is a set of points</a:t>
            </a:r>
          </a:p>
          <a:p>
            <a:endParaRPr lang="en-US" dirty="0" smtClean="0"/>
          </a:p>
          <a:p>
            <a:r>
              <a:rPr lang="en-US" dirty="0" smtClean="0"/>
              <a:t>How do we define distance between two sets of points</a:t>
            </a:r>
          </a:p>
          <a:p>
            <a:pPr lvl="1"/>
            <a:r>
              <a:rPr lang="en-US" dirty="0" smtClean="0"/>
              <a:t>Lots of alternatives</a:t>
            </a:r>
          </a:p>
          <a:p>
            <a:pPr lvl="1"/>
            <a:r>
              <a:rPr lang="en-US" dirty="0" smtClean="0"/>
              <a:t>Not an easy task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two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Single-link distance </a:t>
            </a:r>
            <a:r>
              <a:rPr lang="en-US" dirty="0" smtClean="0"/>
              <a:t>between clusters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the </a:t>
            </a:r>
            <a:r>
              <a:rPr lang="en-US" b="1" i="1" dirty="0" smtClean="0"/>
              <a:t>minimum distance </a:t>
            </a:r>
            <a:r>
              <a:rPr lang="en-US" dirty="0" smtClean="0"/>
              <a:t>between any object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any object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The distance is </a:t>
            </a:r>
            <a:r>
              <a:rPr lang="en-US" b="1" dirty="0" smtClean="0"/>
              <a:t>defined by the two most similar objects</a:t>
            </a:r>
            <a:endParaRPr lang="en-US" b="1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5029200"/>
          <a:ext cx="6172200" cy="685800"/>
        </p:xfrm>
        <a:graphic>
          <a:graphicData uri="http://schemas.openxmlformats.org/presentationml/2006/ole">
            <p:oleObj spid="_x0000_s167938" name="Equation" r:id="rId3" imgW="25653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Single-link clustering: example </a:t>
            </a:r>
            <a:endParaRPr lang="en-US" dirty="0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/>
            <a:r>
              <a:rPr lang="en-US" dirty="0" smtClean="0"/>
              <a:t>Determined </a:t>
            </a:r>
            <a:r>
              <a:rPr lang="en-US" dirty="0"/>
              <a:t>by one pair of points, i.e., by one link in the proximity graph.</a:t>
            </a:r>
          </a:p>
        </p:txBody>
      </p:sp>
      <p:graphicFrame>
        <p:nvGraphicFramePr>
          <p:cNvPr id="644100" name="Object 4"/>
          <p:cNvGraphicFramePr>
            <a:graphicFrameLocks noChangeAspect="1"/>
          </p:cNvGraphicFramePr>
          <p:nvPr/>
        </p:nvGraphicFramePr>
        <p:xfrm>
          <a:off x="304800" y="3505200"/>
          <a:ext cx="4648200" cy="2362200"/>
        </p:xfrm>
        <a:graphic>
          <a:graphicData uri="http://schemas.openxmlformats.org/presentationml/2006/ole">
            <p:oleObj spid="_x0000_s173058" name="Worksheet" r:id="rId4" imgW="2167200" imgH="957600" progId="Excel.Sheet.8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200" y="3228975"/>
            <a:ext cx="2820987" cy="2562225"/>
            <a:chOff x="3616" y="2256"/>
            <a:chExt cx="1777" cy="1614"/>
          </a:xfrm>
        </p:grpSpPr>
        <p:sp>
          <p:nvSpPr>
            <p:cNvPr id="644102" name="Line 6"/>
            <p:cNvSpPr>
              <a:spLocks noChangeShapeType="1"/>
            </p:cNvSpPr>
            <p:nvPr/>
          </p:nvSpPr>
          <p:spPr bwMode="auto">
            <a:xfrm flipV="1">
              <a:off x="3696" y="3221"/>
              <a:ext cx="0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3" name="Line 7"/>
            <p:cNvSpPr>
              <a:spLocks noChangeShapeType="1"/>
            </p:cNvSpPr>
            <p:nvPr/>
          </p:nvSpPr>
          <p:spPr bwMode="auto">
            <a:xfrm>
              <a:off x="3696" y="3221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4" name="Line 8"/>
            <p:cNvSpPr>
              <a:spLocks noChangeShapeType="1"/>
            </p:cNvSpPr>
            <p:nvPr/>
          </p:nvSpPr>
          <p:spPr bwMode="auto">
            <a:xfrm>
              <a:off x="4163" y="3221"/>
              <a:ext cx="0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5" name="Line 9"/>
            <p:cNvSpPr>
              <a:spLocks noChangeShapeType="1"/>
            </p:cNvSpPr>
            <p:nvPr/>
          </p:nvSpPr>
          <p:spPr bwMode="auto">
            <a:xfrm flipV="1">
              <a:off x="3976" y="2979"/>
              <a:ext cx="0" cy="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6" name="Line 10"/>
            <p:cNvSpPr>
              <a:spLocks noChangeShapeType="1"/>
            </p:cNvSpPr>
            <p:nvPr/>
          </p:nvSpPr>
          <p:spPr bwMode="auto">
            <a:xfrm flipV="1">
              <a:off x="3976" y="2899"/>
              <a:ext cx="0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7" name="Line 11"/>
            <p:cNvSpPr>
              <a:spLocks noChangeShapeType="1"/>
            </p:cNvSpPr>
            <p:nvPr/>
          </p:nvSpPr>
          <p:spPr bwMode="auto">
            <a:xfrm flipV="1">
              <a:off x="4818" y="3060"/>
              <a:ext cx="0" cy="5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8" name="Line 12"/>
            <p:cNvSpPr>
              <a:spLocks noChangeShapeType="1"/>
            </p:cNvSpPr>
            <p:nvPr/>
          </p:nvSpPr>
          <p:spPr bwMode="auto">
            <a:xfrm>
              <a:off x="4818" y="3060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09" name="Line 13"/>
            <p:cNvSpPr>
              <a:spLocks noChangeShapeType="1"/>
            </p:cNvSpPr>
            <p:nvPr/>
          </p:nvSpPr>
          <p:spPr bwMode="auto">
            <a:xfrm>
              <a:off x="5285" y="3060"/>
              <a:ext cx="0" cy="5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0" name="Line 14"/>
            <p:cNvSpPr>
              <a:spLocks noChangeShapeType="1"/>
            </p:cNvSpPr>
            <p:nvPr/>
          </p:nvSpPr>
          <p:spPr bwMode="auto">
            <a:xfrm flipV="1">
              <a:off x="5098" y="2819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1" name="Line 15"/>
            <p:cNvSpPr>
              <a:spLocks noChangeShapeType="1"/>
            </p:cNvSpPr>
            <p:nvPr/>
          </p:nvSpPr>
          <p:spPr bwMode="auto">
            <a:xfrm flipV="1">
              <a:off x="5098" y="2738"/>
              <a:ext cx="0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2" name="Line 16"/>
            <p:cNvSpPr>
              <a:spLocks noChangeShapeType="1"/>
            </p:cNvSpPr>
            <p:nvPr/>
          </p:nvSpPr>
          <p:spPr bwMode="auto">
            <a:xfrm flipV="1">
              <a:off x="4444" y="2899"/>
              <a:ext cx="0" cy="7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3" name="Line 17"/>
            <p:cNvSpPr>
              <a:spLocks noChangeShapeType="1"/>
            </p:cNvSpPr>
            <p:nvPr/>
          </p:nvSpPr>
          <p:spPr bwMode="auto">
            <a:xfrm>
              <a:off x="3976" y="2899"/>
              <a:ext cx="4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4" name="Line 18"/>
            <p:cNvSpPr>
              <a:spLocks noChangeShapeType="1"/>
            </p:cNvSpPr>
            <p:nvPr/>
          </p:nvSpPr>
          <p:spPr bwMode="auto">
            <a:xfrm flipV="1">
              <a:off x="4163" y="2578"/>
              <a:ext cx="0" cy="3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5" name="Line 19"/>
            <p:cNvSpPr>
              <a:spLocks noChangeShapeType="1"/>
            </p:cNvSpPr>
            <p:nvPr/>
          </p:nvSpPr>
          <p:spPr bwMode="auto">
            <a:xfrm>
              <a:off x="4163" y="2578"/>
              <a:ext cx="9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6" name="Line 20"/>
            <p:cNvSpPr>
              <a:spLocks noChangeShapeType="1"/>
            </p:cNvSpPr>
            <p:nvPr/>
          </p:nvSpPr>
          <p:spPr bwMode="auto">
            <a:xfrm>
              <a:off x="5098" y="2578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7" name="Line 21"/>
            <p:cNvSpPr>
              <a:spLocks noChangeShapeType="1"/>
            </p:cNvSpPr>
            <p:nvPr/>
          </p:nvSpPr>
          <p:spPr bwMode="auto">
            <a:xfrm flipV="1">
              <a:off x="4631" y="2256"/>
              <a:ext cx="0" cy="3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8" name="Text Box 22"/>
            <p:cNvSpPr txBox="1">
              <a:spLocks noChangeArrowheads="1"/>
            </p:cNvSpPr>
            <p:nvPr/>
          </p:nvSpPr>
          <p:spPr bwMode="auto">
            <a:xfrm>
              <a:off x="3616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44119" name="Text Box 23"/>
            <p:cNvSpPr txBox="1">
              <a:spLocks noChangeArrowheads="1"/>
            </p:cNvSpPr>
            <p:nvPr/>
          </p:nvSpPr>
          <p:spPr bwMode="auto">
            <a:xfrm>
              <a:off x="4083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644120" name="Text Box 24"/>
            <p:cNvSpPr txBox="1">
              <a:spLocks noChangeArrowheads="1"/>
            </p:cNvSpPr>
            <p:nvPr/>
          </p:nvSpPr>
          <p:spPr bwMode="auto">
            <a:xfrm>
              <a:off x="4364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644121" name="Text Box 25"/>
            <p:cNvSpPr txBox="1">
              <a:spLocks noChangeArrowheads="1"/>
            </p:cNvSpPr>
            <p:nvPr/>
          </p:nvSpPr>
          <p:spPr bwMode="auto">
            <a:xfrm>
              <a:off x="4738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44122" name="Text Box 26"/>
            <p:cNvSpPr txBox="1">
              <a:spLocks noChangeArrowheads="1"/>
            </p:cNvSpPr>
            <p:nvPr/>
          </p:nvSpPr>
          <p:spPr bwMode="auto">
            <a:xfrm>
              <a:off x="5205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Single-link clustering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914400" y="5715000"/>
            <a:ext cx="3352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Nested Clusters</a:t>
            </a: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5791200" y="5715000"/>
            <a:ext cx="2286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Dendrogram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7713" y="1773238"/>
            <a:ext cx="3175000" cy="2790825"/>
            <a:chOff x="471" y="1117"/>
            <a:chExt cx="2000" cy="1758"/>
          </a:xfrm>
        </p:grpSpPr>
        <p:sp>
          <p:nvSpPr>
            <p:cNvPr id="646150" name="Freeform 6"/>
            <p:cNvSpPr>
              <a:spLocks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1"/>
                </a:cxn>
                <a:cxn ang="0">
                  <a:pos x="28" y="2"/>
                </a:cxn>
                <a:cxn ang="0">
                  <a:pos x="43" y="0"/>
                </a:cxn>
                <a:cxn ang="0">
                  <a:pos x="61" y="2"/>
                </a:cxn>
                <a:cxn ang="0">
                  <a:pos x="76" y="11"/>
                </a:cxn>
                <a:cxn ang="0">
                  <a:pos x="84" y="26"/>
                </a:cxn>
                <a:cxn ang="0">
                  <a:pos x="89" y="43"/>
                </a:cxn>
                <a:cxn ang="0">
                  <a:pos x="84" y="61"/>
                </a:cxn>
                <a:cxn ang="0">
                  <a:pos x="76" y="74"/>
                </a:cxn>
                <a:cxn ang="0">
                  <a:pos x="61" y="84"/>
                </a:cxn>
                <a:cxn ang="0">
                  <a:pos x="43" y="87"/>
                </a:cxn>
                <a:cxn ang="0">
                  <a:pos x="28" y="84"/>
                </a:cxn>
                <a:cxn ang="0">
                  <a:pos x="13" y="74"/>
                </a:cxn>
                <a:cxn ang="0">
                  <a:pos x="4" y="61"/>
                </a:cxn>
                <a:cxn ang="0">
                  <a:pos x="0" y="43"/>
                </a:cxn>
              </a:cxnLst>
              <a:rect l="0" t="0" r="r" b="b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1" name="Freeform 7"/>
            <p:cNvSpPr>
              <a:spLocks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1" y="2"/>
                </a:cxn>
                <a:cxn ang="0">
                  <a:pos x="76" y="13"/>
                </a:cxn>
                <a:cxn ang="0">
                  <a:pos x="84" y="26"/>
                </a:cxn>
                <a:cxn ang="0">
                  <a:pos x="89" y="43"/>
                </a:cxn>
                <a:cxn ang="0">
                  <a:pos x="84" y="60"/>
                </a:cxn>
                <a:cxn ang="0">
                  <a:pos x="76" y="73"/>
                </a:cxn>
                <a:cxn ang="0">
                  <a:pos x="61" y="84"/>
                </a:cxn>
                <a:cxn ang="0">
                  <a:pos x="45" y="86"/>
                </a:cxn>
                <a:cxn ang="0">
                  <a:pos x="28" y="84"/>
                </a:cxn>
                <a:cxn ang="0">
                  <a:pos x="13" y="73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2" name="Freeform 8"/>
            <p:cNvSpPr>
              <a:spLocks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2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0" y="4"/>
                </a:cxn>
                <a:cxn ang="0">
                  <a:pos x="76" y="12"/>
                </a:cxn>
                <a:cxn ang="0">
                  <a:pos x="86" y="28"/>
                </a:cxn>
                <a:cxn ang="0">
                  <a:pos x="89" y="45"/>
                </a:cxn>
                <a:cxn ang="0">
                  <a:pos x="86" y="62"/>
                </a:cxn>
                <a:cxn ang="0">
                  <a:pos x="76" y="75"/>
                </a:cxn>
                <a:cxn ang="0">
                  <a:pos x="60" y="86"/>
                </a:cxn>
                <a:cxn ang="0">
                  <a:pos x="45" y="88"/>
                </a:cxn>
                <a:cxn ang="0">
                  <a:pos x="28" y="86"/>
                </a:cxn>
                <a:cxn ang="0">
                  <a:pos x="13" y="75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3" name="Freeform 9"/>
            <p:cNvSpPr>
              <a:spLocks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0" y="4"/>
                </a:cxn>
                <a:cxn ang="0">
                  <a:pos x="75" y="13"/>
                </a:cxn>
                <a:cxn ang="0">
                  <a:pos x="84" y="28"/>
                </a:cxn>
                <a:cxn ang="0">
                  <a:pos x="88" y="45"/>
                </a:cxn>
                <a:cxn ang="0">
                  <a:pos x="84" y="60"/>
                </a:cxn>
                <a:cxn ang="0">
                  <a:pos x="75" y="75"/>
                </a:cxn>
                <a:cxn ang="0">
                  <a:pos x="60" y="86"/>
                </a:cxn>
                <a:cxn ang="0">
                  <a:pos x="45" y="88"/>
                </a:cxn>
                <a:cxn ang="0">
                  <a:pos x="28" y="86"/>
                </a:cxn>
                <a:cxn ang="0">
                  <a:pos x="13" y="75"/>
                </a:cxn>
                <a:cxn ang="0">
                  <a:pos x="4" y="60"/>
                </a:cxn>
                <a:cxn ang="0">
                  <a:pos x="0" y="45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4" name="Freeform 10"/>
            <p:cNvSpPr>
              <a:spLocks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" y="28"/>
                </a:cxn>
                <a:cxn ang="0">
                  <a:pos x="13" y="13"/>
                </a:cxn>
                <a:cxn ang="0">
                  <a:pos x="26" y="4"/>
                </a:cxn>
                <a:cxn ang="0">
                  <a:pos x="43" y="0"/>
                </a:cxn>
                <a:cxn ang="0">
                  <a:pos x="60" y="4"/>
                </a:cxn>
                <a:cxn ang="0">
                  <a:pos x="75" y="13"/>
                </a:cxn>
                <a:cxn ang="0">
                  <a:pos x="84" y="28"/>
                </a:cxn>
                <a:cxn ang="0">
                  <a:pos x="88" y="45"/>
                </a:cxn>
                <a:cxn ang="0">
                  <a:pos x="84" y="62"/>
                </a:cxn>
                <a:cxn ang="0">
                  <a:pos x="75" y="75"/>
                </a:cxn>
                <a:cxn ang="0">
                  <a:pos x="60" y="86"/>
                </a:cxn>
                <a:cxn ang="0">
                  <a:pos x="43" y="88"/>
                </a:cxn>
                <a:cxn ang="0">
                  <a:pos x="26" y="86"/>
                </a:cxn>
                <a:cxn ang="0">
                  <a:pos x="13" y="75"/>
                </a:cxn>
                <a:cxn ang="0">
                  <a:pos x="2" y="62"/>
                </a:cxn>
                <a:cxn ang="0">
                  <a:pos x="0" y="45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5" name="Freeform 11"/>
            <p:cNvSpPr>
              <a:spLocks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6" y="0"/>
                </a:cxn>
                <a:cxn ang="0">
                  <a:pos x="63" y="2"/>
                </a:cxn>
                <a:cxn ang="0">
                  <a:pos x="76" y="13"/>
                </a:cxn>
                <a:cxn ang="0">
                  <a:pos x="87" y="26"/>
                </a:cxn>
                <a:cxn ang="0">
                  <a:pos x="89" y="43"/>
                </a:cxn>
                <a:cxn ang="0">
                  <a:pos x="87" y="61"/>
                </a:cxn>
                <a:cxn ang="0">
                  <a:pos x="76" y="76"/>
                </a:cxn>
                <a:cxn ang="0">
                  <a:pos x="63" y="84"/>
                </a:cxn>
                <a:cxn ang="0">
                  <a:pos x="46" y="89"/>
                </a:cxn>
                <a:cxn ang="0">
                  <a:pos x="28" y="84"/>
                </a:cxn>
                <a:cxn ang="0">
                  <a:pos x="13" y="76"/>
                </a:cxn>
                <a:cxn ang="0">
                  <a:pos x="4" y="61"/>
                </a:cxn>
                <a:cxn ang="0">
                  <a:pos x="0" y="43"/>
                </a:cxn>
              </a:cxnLst>
              <a:rect l="0" t="0" r="r" b="b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6" name="Rectangle 12"/>
            <p:cNvSpPr>
              <a:spLocks noChangeArrowheads="1"/>
            </p:cNvSpPr>
            <p:nvPr/>
          </p:nvSpPr>
          <p:spPr bwMode="auto">
            <a:xfrm>
              <a:off x="2032" y="1117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000000"/>
                  </a:solidFill>
                </a:rPr>
                <a:t>1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46157" name="Rectangle 13"/>
            <p:cNvSpPr>
              <a:spLocks noChangeArrowheads="1"/>
            </p:cNvSpPr>
            <p:nvPr/>
          </p:nvSpPr>
          <p:spPr bwMode="auto">
            <a:xfrm>
              <a:off x="1256" y="1764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000000"/>
                  </a:solidFill>
                </a:rPr>
                <a:t>2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46158" name="Rectangle 14"/>
            <p:cNvSpPr>
              <a:spLocks noChangeArrowheads="1"/>
            </p:cNvSpPr>
            <p:nvPr/>
          </p:nvSpPr>
          <p:spPr bwMode="auto">
            <a:xfrm>
              <a:off x="1810" y="2069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000000"/>
                  </a:solidFill>
                </a:rPr>
                <a:t>3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46159" name="Rectangle 15"/>
            <p:cNvSpPr>
              <a:spLocks noChangeArrowheads="1"/>
            </p:cNvSpPr>
            <p:nvPr/>
          </p:nvSpPr>
          <p:spPr bwMode="auto">
            <a:xfrm>
              <a:off x="1422" y="2635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000000"/>
                  </a:solidFill>
                </a:rPr>
                <a:t>4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46160" name="Rectangle 16"/>
            <p:cNvSpPr>
              <a:spLocks noChangeArrowheads="1"/>
            </p:cNvSpPr>
            <p:nvPr/>
          </p:nvSpPr>
          <p:spPr bwMode="auto">
            <a:xfrm>
              <a:off x="648" y="1626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000000"/>
                  </a:solidFill>
                </a:rPr>
                <a:t>5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46161" name="Rectangle 17"/>
            <p:cNvSpPr>
              <a:spLocks noChangeArrowheads="1"/>
            </p:cNvSpPr>
            <p:nvPr/>
          </p:nvSpPr>
          <p:spPr bwMode="auto">
            <a:xfrm>
              <a:off x="2307" y="2125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000000"/>
                  </a:solidFill>
                </a:rPr>
                <a:t>6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495550" y="2863850"/>
            <a:ext cx="1423988" cy="914400"/>
            <a:chOff x="1572" y="1804"/>
            <a:chExt cx="897" cy="576"/>
          </a:xfrm>
        </p:grpSpPr>
        <p:sp>
          <p:nvSpPr>
            <p:cNvPr id="646163" name="Freeform 19"/>
            <p:cNvSpPr>
              <a:spLocks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510" y="2"/>
                </a:cxn>
                <a:cxn ang="0">
                  <a:pos x="571" y="6"/>
                </a:cxn>
                <a:cxn ang="0">
                  <a:pos x="629" y="15"/>
                </a:cxn>
                <a:cxn ang="0">
                  <a:pos x="683" y="28"/>
                </a:cxn>
                <a:cxn ang="0">
                  <a:pos x="733" y="43"/>
                </a:cxn>
                <a:cxn ang="0">
                  <a:pos x="778" y="60"/>
                </a:cxn>
                <a:cxn ang="0">
                  <a:pos x="817" y="79"/>
                </a:cxn>
                <a:cxn ang="0">
                  <a:pos x="850" y="101"/>
                </a:cxn>
                <a:cxn ang="0">
                  <a:pos x="874" y="125"/>
                </a:cxn>
                <a:cxn ang="0">
                  <a:pos x="891" y="149"/>
                </a:cxn>
                <a:cxn ang="0">
                  <a:pos x="897" y="174"/>
                </a:cxn>
                <a:cxn ang="0">
                  <a:pos x="897" y="200"/>
                </a:cxn>
                <a:cxn ang="0">
                  <a:pos x="891" y="226"/>
                </a:cxn>
                <a:cxn ang="0">
                  <a:pos x="874" y="250"/>
                </a:cxn>
                <a:cxn ang="0">
                  <a:pos x="850" y="274"/>
                </a:cxn>
                <a:cxn ang="0">
                  <a:pos x="817" y="295"/>
                </a:cxn>
                <a:cxn ang="0">
                  <a:pos x="778" y="315"/>
                </a:cxn>
                <a:cxn ang="0">
                  <a:pos x="733" y="332"/>
                </a:cxn>
                <a:cxn ang="0">
                  <a:pos x="683" y="347"/>
                </a:cxn>
                <a:cxn ang="0">
                  <a:pos x="629" y="360"/>
                </a:cxn>
                <a:cxn ang="0">
                  <a:pos x="571" y="369"/>
                </a:cxn>
                <a:cxn ang="0">
                  <a:pos x="510" y="373"/>
                </a:cxn>
                <a:cxn ang="0">
                  <a:pos x="450" y="375"/>
                </a:cxn>
                <a:cxn ang="0">
                  <a:pos x="387" y="373"/>
                </a:cxn>
                <a:cxn ang="0">
                  <a:pos x="329" y="369"/>
                </a:cxn>
                <a:cxn ang="0">
                  <a:pos x="270" y="360"/>
                </a:cxn>
                <a:cxn ang="0">
                  <a:pos x="216" y="347"/>
                </a:cxn>
                <a:cxn ang="0">
                  <a:pos x="164" y="332"/>
                </a:cxn>
                <a:cxn ang="0">
                  <a:pos x="121" y="315"/>
                </a:cxn>
                <a:cxn ang="0">
                  <a:pos x="82" y="295"/>
                </a:cxn>
                <a:cxn ang="0">
                  <a:pos x="49" y="274"/>
                </a:cxn>
                <a:cxn ang="0">
                  <a:pos x="26" y="250"/>
                </a:cxn>
                <a:cxn ang="0">
                  <a:pos x="8" y="226"/>
                </a:cxn>
                <a:cxn ang="0">
                  <a:pos x="0" y="200"/>
                </a:cxn>
                <a:cxn ang="0">
                  <a:pos x="0" y="174"/>
                </a:cxn>
                <a:cxn ang="0">
                  <a:pos x="8" y="149"/>
                </a:cxn>
                <a:cxn ang="0">
                  <a:pos x="26" y="125"/>
                </a:cxn>
                <a:cxn ang="0">
                  <a:pos x="49" y="101"/>
                </a:cxn>
                <a:cxn ang="0">
                  <a:pos x="82" y="79"/>
                </a:cxn>
                <a:cxn ang="0">
                  <a:pos x="121" y="60"/>
                </a:cxn>
                <a:cxn ang="0">
                  <a:pos x="164" y="43"/>
                </a:cxn>
                <a:cxn ang="0">
                  <a:pos x="216" y="28"/>
                </a:cxn>
                <a:cxn ang="0">
                  <a:pos x="270" y="15"/>
                </a:cxn>
                <a:cxn ang="0">
                  <a:pos x="329" y="6"/>
                </a:cxn>
                <a:cxn ang="0">
                  <a:pos x="387" y="2"/>
                </a:cxn>
                <a:cxn ang="0">
                  <a:pos x="450" y="0"/>
                </a:cxn>
              </a:cxnLst>
              <a:rect l="0" t="0" r="r" b="b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64" name="Rectangle 20"/>
            <p:cNvSpPr>
              <a:spLocks noChangeArrowheads="1"/>
            </p:cNvSpPr>
            <p:nvPr/>
          </p:nvSpPr>
          <p:spPr bwMode="auto">
            <a:xfrm>
              <a:off x="1944" y="1804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27050" y="2489200"/>
            <a:ext cx="1735138" cy="1158875"/>
            <a:chOff x="332" y="1568"/>
            <a:chExt cx="1093" cy="730"/>
          </a:xfrm>
        </p:grpSpPr>
        <p:sp>
          <p:nvSpPr>
            <p:cNvPr id="646166" name="Freeform 22"/>
            <p:cNvSpPr>
              <a:spLocks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615" y="3"/>
                </a:cxn>
                <a:cxn ang="0">
                  <a:pos x="684" y="7"/>
                </a:cxn>
                <a:cxn ang="0">
                  <a:pos x="749" y="18"/>
                </a:cxn>
                <a:cxn ang="0">
                  <a:pos x="811" y="31"/>
                </a:cxn>
                <a:cxn ang="0">
                  <a:pos x="868" y="48"/>
                </a:cxn>
                <a:cxn ang="0">
                  <a:pos x="922" y="67"/>
                </a:cxn>
                <a:cxn ang="0">
                  <a:pos x="969" y="91"/>
                </a:cxn>
                <a:cxn ang="0">
                  <a:pos x="1008" y="115"/>
                </a:cxn>
                <a:cxn ang="0">
                  <a:pos x="1043" y="143"/>
                </a:cxn>
                <a:cxn ang="0">
                  <a:pos x="1067" y="171"/>
                </a:cxn>
                <a:cxn ang="0">
                  <a:pos x="1084" y="201"/>
                </a:cxn>
                <a:cxn ang="0">
                  <a:pos x="1093" y="234"/>
                </a:cxn>
                <a:cxn ang="0">
                  <a:pos x="1093" y="264"/>
                </a:cxn>
                <a:cxn ang="0">
                  <a:pos x="1084" y="294"/>
                </a:cxn>
                <a:cxn ang="0">
                  <a:pos x="1067" y="324"/>
                </a:cxn>
                <a:cxn ang="0">
                  <a:pos x="1043" y="354"/>
                </a:cxn>
                <a:cxn ang="0">
                  <a:pos x="1008" y="383"/>
                </a:cxn>
                <a:cxn ang="0">
                  <a:pos x="969" y="406"/>
                </a:cxn>
                <a:cxn ang="0">
                  <a:pos x="922" y="430"/>
                </a:cxn>
                <a:cxn ang="0">
                  <a:pos x="868" y="449"/>
                </a:cxn>
                <a:cxn ang="0">
                  <a:pos x="811" y="467"/>
                </a:cxn>
                <a:cxn ang="0">
                  <a:pos x="749" y="480"/>
                </a:cxn>
                <a:cxn ang="0">
                  <a:pos x="684" y="488"/>
                </a:cxn>
                <a:cxn ang="0">
                  <a:pos x="615" y="495"/>
                </a:cxn>
                <a:cxn ang="0">
                  <a:pos x="547" y="497"/>
                </a:cxn>
                <a:cxn ang="0">
                  <a:pos x="478" y="495"/>
                </a:cxn>
                <a:cxn ang="0">
                  <a:pos x="411" y="488"/>
                </a:cxn>
                <a:cxn ang="0">
                  <a:pos x="346" y="480"/>
                </a:cxn>
                <a:cxn ang="0">
                  <a:pos x="284" y="467"/>
                </a:cxn>
                <a:cxn ang="0">
                  <a:pos x="225" y="449"/>
                </a:cxn>
                <a:cxn ang="0">
                  <a:pos x="173" y="430"/>
                </a:cxn>
                <a:cxn ang="0">
                  <a:pos x="126" y="406"/>
                </a:cxn>
                <a:cxn ang="0">
                  <a:pos x="85" y="383"/>
                </a:cxn>
                <a:cxn ang="0">
                  <a:pos x="52" y="354"/>
                </a:cxn>
                <a:cxn ang="0">
                  <a:pos x="26" y="324"/>
                </a:cxn>
                <a:cxn ang="0">
                  <a:pos x="9" y="294"/>
                </a:cxn>
                <a:cxn ang="0">
                  <a:pos x="0" y="264"/>
                </a:cxn>
                <a:cxn ang="0">
                  <a:pos x="0" y="234"/>
                </a:cxn>
                <a:cxn ang="0">
                  <a:pos x="9" y="201"/>
                </a:cxn>
                <a:cxn ang="0">
                  <a:pos x="26" y="171"/>
                </a:cxn>
                <a:cxn ang="0">
                  <a:pos x="52" y="143"/>
                </a:cxn>
                <a:cxn ang="0">
                  <a:pos x="85" y="115"/>
                </a:cxn>
                <a:cxn ang="0">
                  <a:pos x="126" y="91"/>
                </a:cxn>
                <a:cxn ang="0">
                  <a:pos x="173" y="67"/>
                </a:cxn>
                <a:cxn ang="0">
                  <a:pos x="225" y="48"/>
                </a:cxn>
                <a:cxn ang="0">
                  <a:pos x="284" y="31"/>
                </a:cxn>
                <a:cxn ang="0">
                  <a:pos x="346" y="18"/>
                </a:cxn>
                <a:cxn ang="0">
                  <a:pos x="411" y="7"/>
                </a:cxn>
                <a:cxn ang="0">
                  <a:pos x="478" y="3"/>
                </a:cxn>
                <a:cxn ang="0">
                  <a:pos x="547" y="0"/>
                </a:cxn>
              </a:cxnLst>
              <a:rect l="0" t="0" r="r" b="b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67" name="Rectangle 23"/>
            <p:cNvSpPr>
              <a:spLocks noChangeArrowheads="1"/>
            </p:cNvSpPr>
            <p:nvPr/>
          </p:nvSpPr>
          <p:spPr bwMode="auto">
            <a:xfrm>
              <a:off x="949" y="2052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44500" y="2071688"/>
            <a:ext cx="3675063" cy="2097087"/>
            <a:chOff x="280" y="1305"/>
            <a:chExt cx="2315" cy="1321"/>
          </a:xfrm>
        </p:grpSpPr>
        <p:sp>
          <p:nvSpPr>
            <p:cNvPr id="646169" name="Freeform 25"/>
            <p:cNvSpPr>
              <a:spLocks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/>
              <a:ahLst/>
              <a:cxnLst>
                <a:cxn ang="0">
                  <a:pos x="1326" y="23"/>
                </a:cxn>
                <a:cxn ang="0">
                  <a:pos x="1519" y="64"/>
                </a:cxn>
                <a:cxn ang="0">
                  <a:pos x="1698" y="121"/>
                </a:cxn>
                <a:cxn ang="0">
                  <a:pos x="1865" y="194"/>
                </a:cxn>
                <a:cxn ang="0">
                  <a:pos x="2008" y="278"/>
                </a:cxn>
                <a:cxn ang="0">
                  <a:pos x="2129" y="375"/>
                </a:cxn>
                <a:cxn ang="0">
                  <a:pos x="2222" y="479"/>
                </a:cxn>
                <a:cxn ang="0">
                  <a:pos x="2282" y="589"/>
                </a:cxn>
                <a:cxn ang="0">
                  <a:pos x="2313" y="699"/>
                </a:cxn>
                <a:cxn ang="0">
                  <a:pos x="2308" y="809"/>
                </a:cxn>
                <a:cxn ang="0">
                  <a:pos x="2272" y="915"/>
                </a:cxn>
                <a:cxn ang="0">
                  <a:pos x="2202" y="1014"/>
                </a:cxn>
                <a:cxn ang="0">
                  <a:pos x="2105" y="1101"/>
                </a:cxn>
                <a:cxn ang="0">
                  <a:pos x="1977" y="1176"/>
                </a:cxn>
                <a:cxn ang="0">
                  <a:pos x="1828" y="1237"/>
                </a:cxn>
                <a:cxn ang="0">
                  <a:pos x="1659" y="1280"/>
                </a:cxn>
                <a:cxn ang="0">
                  <a:pos x="1476" y="1306"/>
                </a:cxn>
                <a:cxn ang="0">
                  <a:pos x="1283" y="1312"/>
                </a:cxn>
                <a:cxn ang="0">
                  <a:pos x="1086" y="1299"/>
                </a:cxn>
                <a:cxn ang="0">
                  <a:pos x="894" y="1269"/>
                </a:cxn>
                <a:cxn ang="0">
                  <a:pos x="705" y="1220"/>
                </a:cxn>
                <a:cxn ang="0">
                  <a:pos x="532" y="1155"/>
                </a:cxn>
                <a:cxn ang="0">
                  <a:pos x="377" y="1077"/>
                </a:cxn>
                <a:cxn ang="0">
                  <a:pos x="245" y="984"/>
                </a:cxn>
                <a:cxn ang="0">
                  <a:pos x="137" y="885"/>
                </a:cxn>
                <a:cxn ang="0">
                  <a:pos x="61" y="777"/>
                </a:cxn>
                <a:cxn ang="0">
                  <a:pos x="13" y="667"/>
                </a:cxn>
                <a:cxn ang="0">
                  <a:pos x="0" y="555"/>
                </a:cxn>
                <a:cxn ang="0">
                  <a:pos x="22" y="447"/>
                </a:cxn>
                <a:cxn ang="0">
                  <a:pos x="74" y="345"/>
                </a:cxn>
                <a:cxn ang="0">
                  <a:pos x="158" y="252"/>
                </a:cxn>
                <a:cxn ang="0">
                  <a:pos x="273" y="170"/>
                </a:cxn>
                <a:cxn ang="0">
                  <a:pos x="411" y="103"/>
                </a:cxn>
                <a:cxn ang="0">
                  <a:pos x="571" y="49"/>
                </a:cxn>
                <a:cxn ang="0">
                  <a:pos x="747" y="17"/>
                </a:cxn>
                <a:cxn ang="0">
                  <a:pos x="937" y="0"/>
                </a:cxn>
                <a:cxn ang="0">
                  <a:pos x="1132" y="2"/>
                </a:cxn>
              </a:cxnLst>
              <a:rect l="0" t="0" r="r" b="b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70" name="Rectangle 26"/>
            <p:cNvSpPr>
              <a:spLocks noChangeArrowheads="1"/>
            </p:cNvSpPr>
            <p:nvPr/>
          </p:nvSpPr>
          <p:spPr bwMode="auto">
            <a:xfrm>
              <a:off x="1390" y="1305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82588" y="1951038"/>
            <a:ext cx="3795712" cy="2924175"/>
            <a:chOff x="241" y="1229"/>
            <a:chExt cx="2391" cy="1842"/>
          </a:xfrm>
        </p:grpSpPr>
        <p:sp>
          <p:nvSpPr>
            <p:cNvPr id="646172" name="Freeform 28"/>
            <p:cNvSpPr>
              <a:spLocks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/>
              <a:ahLst/>
              <a:cxnLst>
                <a:cxn ang="0">
                  <a:pos x="1385" y="24"/>
                </a:cxn>
                <a:cxn ang="0">
                  <a:pos x="1582" y="69"/>
                </a:cxn>
                <a:cxn ang="0">
                  <a:pos x="1768" y="136"/>
                </a:cxn>
                <a:cxn ang="0">
                  <a:pos x="1936" y="221"/>
                </a:cxn>
                <a:cxn ang="0">
                  <a:pos x="2083" y="322"/>
                </a:cxn>
                <a:cxn ang="0">
                  <a:pos x="2207" y="439"/>
                </a:cxn>
                <a:cxn ang="0">
                  <a:pos x="2300" y="566"/>
                </a:cxn>
                <a:cxn ang="0">
                  <a:pos x="2360" y="698"/>
                </a:cxn>
                <a:cxn ang="0">
                  <a:pos x="2388" y="836"/>
                </a:cxn>
                <a:cxn ang="0">
                  <a:pos x="2382" y="970"/>
                </a:cxn>
                <a:cxn ang="0">
                  <a:pos x="2343" y="1102"/>
                </a:cxn>
                <a:cxn ang="0">
                  <a:pos x="2270" y="1225"/>
                </a:cxn>
                <a:cxn ang="0">
                  <a:pos x="2166" y="1335"/>
                </a:cxn>
                <a:cxn ang="0">
                  <a:pos x="2032" y="1430"/>
                </a:cxn>
                <a:cxn ang="0">
                  <a:pos x="1876" y="1508"/>
                </a:cxn>
                <a:cxn ang="0">
                  <a:pos x="1701" y="1564"/>
                </a:cxn>
                <a:cxn ang="0">
                  <a:pos x="1510" y="1598"/>
                </a:cxn>
                <a:cxn ang="0">
                  <a:pos x="1311" y="1611"/>
                </a:cxn>
                <a:cxn ang="0">
                  <a:pos x="1108" y="1600"/>
                </a:cxn>
                <a:cxn ang="0">
                  <a:pos x="907" y="1568"/>
                </a:cxn>
                <a:cxn ang="0">
                  <a:pos x="716" y="1512"/>
                </a:cxn>
                <a:cxn ang="0">
                  <a:pos x="537" y="1436"/>
                </a:cxn>
                <a:cxn ang="0">
                  <a:pos x="379" y="1341"/>
                </a:cxn>
                <a:cxn ang="0">
                  <a:pos x="243" y="1233"/>
                </a:cxn>
                <a:cxn ang="0">
                  <a:pos x="134" y="1110"/>
                </a:cxn>
                <a:cxn ang="0">
                  <a:pos x="57" y="981"/>
                </a:cxn>
                <a:cxn ang="0">
                  <a:pos x="11" y="845"/>
                </a:cxn>
                <a:cxn ang="0">
                  <a:pos x="0" y="709"/>
                </a:cxn>
                <a:cxn ang="0">
                  <a:pos x="24" y="575"/>
                </a:cxn>
                <a:cxn ang="0">
                  <a:pos x="83" y="447"/>
                </a:cxn>
                <a:cxn ang="0">
                  <a:pos x="171" y="331"/>
                </a:cxn>
                <a:cxn ang="0">
                  <a:pos x="290" y="227"/>
                </a:cxn>
                <a:cxn ang="0">
                  <a:pos x="435" y="141"/>
                </a:cxn>
                <a:cxn ang="0">
                  <a:pos x="602" y="74"/>
                </a:cxn>
                <a:cxn ang="0">
                  <a:pos x="786" y="28"/>
                </a:cxn>
                <a:cxn ang="0">
                  <a:pos x="980" y="3"/>
                </a:cxn>
                <a:cxn ang="0">
                  <a:pos x="1181" y="3"/>
                </a:cxn>
              </a:cxnLst>
              <a:rect l="0" t="0" r="r" b="b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73" name="Rectangle 29"/>
            <p:cNvSpPr>
              <a:spLocks noChangeArrowheads="1"/>
            </p:cNvSpPr>
            <p:nvPr/>
          </p:nvSpPr>
          <p:spPr bwMode="auto">
            <a:xfrm>
              <a:off x="1239" y="2825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07975" y="1547813"/>
            <a:ext cx="4003675" cy="3530600"/>
            <a:chOff x="194" y="975"/>
            <a:chExt cx="2522" cy="2224"/>
          </a:xfrm>
        </p:grpSpPr>
        <p:sp>
          <p:nvSpPr>
            <p:cNvPr id="646175" name="Rectangle 31"/>
            <p:cNvSpPr>
              <a:spLocks noChangeArrowheads="1"/>
            </p:cNvSpPr>
            <p:nvPr/>
          </p:nvSpPr>
          <p:spPr bwMode="auto">
            <a:xfrm>
              <a:off x="2138" y="975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46176" name="Freeform 32"/>
            <p:cNvSpPr>
              <a:spLocks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/>
              <a:ahLst/>
              <a:cxnLst>
                <a:cxn ang="0">
                  <a:pos x="1363" y="4"/>
                </a:cxn>
                <a:cxn ang="0">
                  <a:pos x="1568" y="34"/>
                </a:cxn>
                <a:cxn ang="0">
                  <a:pos x="1765" y="92"/>
                </a:cxn>
                <a:cxn ang="0">
                  <a:pos x="1949" y="179"/>
                </a:cxn>
                <a:cxn ang="0">
                  <a:pos x="2113" y="291"/>
                </a:cxn>
                <a:cxn ang="0">
                  <a:pos x="2254" y="425"/>
                </a:cxn>
                <a:cxn ang="0">
                  <a:pos x="2368" y="578"/>
                </a:cxn>
                <a:cxn ang="0">
                  <a:pos x="2453" y="744"/>
                </a:cxn>
                <a:cxn ang="0">
                  <a:pos x="2505" y="922"/>
                </a:cxn>
                <a:cxn ang="0">
                  <a:pos x="2522" y="1103"/>
                </a:cxn>
                <a:cxn ang="0">
                  <a:pos x="2505" y="1284"/>
                </a:cxn>
                <a:cxn ang="0">
                  <a:pos x="2453" y="1461"/>
                </a:cxn>
                <a:cxn ang="0">
                  <a:pos x="2371" y="1630"/>
                </a:cxn>
                <a:cxn ang="0">
                  <a:pos x="2256" y="1783"/>
                </a:cxn>
                <a:cxn ang="0">
                  <a:pos x="2115" y="1917"/>
                </a:cxn>
                <a:cxn ang="0">
                  <a:pos x="1951" y="2029"/>
                </a:cxn>
                <a:cxn ang="0">
                  <a:pos x="1769" y="2118"/>
                </a:cxn>
                <a:cxn ang="0">
                  <a:pos x="1572" y="2176"/>
                </a:cxn>
                <a:cxn ang="0">
                  <a:pos x="1367" y="2206"/>
                </a:cxn>
                <a:cxn ang="0">
                  <a:pos x="1159" y="2206"/>
                </a:cxn>
                <a:cxn ang="0">
                  <a:pos x="954" y="2178"/>
                </a:cxn>
                <a:cxn ang="0">
                  <a:pos x="755" y="2118"/>
                </a:cxn>
                <a:cxn ang="0">
                  <a:pos x="573" y="2031"/>
                </a:cxn>
                <a:cxn ang="0">
                  <a:pos x="409" y="1919"/>
                </a:cxn>
                <a:cxn ang="0">
                  <a:pos x="266" y="1785"/>
                </a:cxn>
                <a:cxn ang="0">
                  <a:pos x="151" y="1634"/>
                </a:cxn>
                <a:cxn ang="0">
                  <a:pos x="69" y="1466"/>
                </a:cxn>
                <a:cxn ang="0">
                  <a:pos x="17" y="1289"/>
                </a:cxn>
                <a:cxn ang="0">
                  <a:pos x="0" y="1107"/>
                </a:cxn>
                <a:cxn ang="0">
                  <a:pos x="17" y="926"/>
                </a:cxn>
                <a:cxn ang="0">
                  <a:pos x="67" y="749"/>
                </a:cxn>
                <a:cxn ang="0">
                  <a:pos x="151" y="580"/>
                </a:cxn>
                <a:cxn ang="0">
                  <a:pos x="264" y="429"/>
                </a:cxn>
                <a:cxn ang="0">
                  <a:pos x="404" y="293"/>
                </a:cxn>
                <a:cxn ang="0">
                  <a:pos x="569" y="181"/>
                </a:cxn>
                <a:cxn ang="0">
                  <a:pos x="753" y="95"/>
                </a:cxn>
                <a:cxn ang="0">
                  <a:pos x="949" y="34"/>
                </a:cxn>
                <a:cxn ang="0">
                  <a:pos x="1155" y="4"/>
                </a:cxn>
              </a:cxnLst>
              <a:rect l="0" t="0" r="r" b="b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46177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09800"/>
            <a:ext cx="43878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of single-link clustering</a:t>
            </a:r>
            <a:endParaRPr lang="en-US" dirty="0"/>
          </a:p>
        </p:txBody>
      </p:sp>
      <p:sp>
        <p:nvSpPr>
          <p:cNvPr id="648195" name="Text Box 3"/>
          <p:cNvSpPr txBox="1">
            <a:spLocks noChangeArrowheads="1"/>
          </p:cNvSpPr>
          <p:nvPr/>
        </p:nvSpPr>
        <p:spPr bwMode="auto">
          <a:xfrm>
            <a:off x="1066800" y="4267200"/>
            <a:ext cx="2895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Original Points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981200"/>
            <a:ext cx="4103688" cy="2652713"/>
            <a:chOff x="3072" y="1248"/>
            <a:chExt cx="2585" cy="1671"/>
          </a:xfrm>
        </p:grpSpPr>
        <p:sp>
          <p:nvSpPr>
            <p:cNvPr id="648197" name="Text Box 5"/>
            <p:cNvSpPr txBox="1">
              <a:spLocks noChangeArrowheads="1"/>
            </p:cNvSpPr>
            <p:nvPr/>
          </p:nvSpPr>
          <p:spPr bwMode="auto">
            <a:xfrm>
              <a:off x="3408" y="2688"/>
              <a:ext cx="14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latin typeface="Arial" charset="0"/>
                </a:rPr>
                <a:t>Two Clusters</a:t>
              </a:r>
            </a:p>
          </p:txBody>
        </p:sp>
        <p:pic>
          <p:nvPicPr>
            <p:cNvPr id="648198" name="Picture 6"/>
            <p:cNvPicPr>
              <a:picLocks noChangeAspect="1" noChangeArrowheads="1"/>
            </p:cNvPicPr>
            <p:nvPr/>
          </p:nvPicPr>
          <p:blipFill>
            <a:blip r:embed="rId3"/>
            <a:srcRect l="8928" r="7143"/>
            <a:stretch>
              <a:fillRect/>
            </a:stretch>
          </p:blipFill>
          <p:spPr bwMode="auto">
            <a:xfrm>
              <a:off x="3072" y="1248"/>
              <a:ext cx="2585" cy="13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48199" name="Picture 7"/>
          <p:cNvPicPr>
            <a:picLocks noChangeAspect="1" noChangeArrowheads="1"/>
          </p:cNvPicPr>
          <p:nvPr/>
        </p:nvPicPr>
        <p:blipFill>
          <a:blip r:embed="rId4"/>
          <a:srcRect l="8928" r="5357"/>
          <a:stretch>
            <a:fillRect/>
          </a:stretch>
        </p:blipFill>
        <p:spPr bwMode="auto">
          <a:xfrm>
            <a:off x="152400" y="1981200"/>
            <a:ext cx="4186238" cy="209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48200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b="1">
                <a:latin typeface="Arial" charset="0"/>
              </a:rPr>
              <a:t> Can handle non-elliptical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Limitations of single-link clustering</a:t>
            </a:r>
            <a:endParaRPr lang="en-US" dirty="0"/>
          </a:p>
        </p:txBody>
      </p:sp>
      <p:sp>
        <p:nvSpPr>
          <p:cNvPr id="650243" name="Text Box 3"/>
          <p:cNvSpPr txBox="1">
            <a:spLocks noChangeArrowheads="1"/>
          </p:cNvSpPr>
          <p:nvPr/>
        </p:nvSpPr>
        <p:spPr bwMode="auto">
          <a:xfrm>
            <a:off x="1066800" y="4724400"/>
            <a:ext cx="2895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Original Points</a:t>
            </a:r>
          </a:p>
        </p:txBody>
      </p:sp>
      <p:pic>
        <p:nvPicPr>
          <p:cNvPr id="65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4268788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65613" y="1524000"/>
            <a:ext cx="4268787" cy="3567113"/>
            <a:chOff x="2496" y="960"/>
            <a:chExt cx="2689" cy="2247"/>
          </a:xfrm>
        </p:grpSpPr>
        <p:sp>
          <p:nvSpPr>
            <p:cNvPr id="650246" name="Text Box 6"/>
            <p:cNvSpPr txBox="1">
              <a:spLocks noChangeArrowheads="1"/>
            </p:cNvSpPr>
            <p:nvPr/>
          </p:nvSpPr>
          <p:spPr bwMode="auto">
            <a:xfrm>
              <a:off x="3072" y="2976"/>
              <a:ext cx="1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latin typeface="Arial" charset="0"/>
                </a:rPr>
                <a:t>Two Clusters</a:t>
              </a:r>
            </a:p>
          </p:txBody>
        </p:sp>
        <p:pic>
          <p:nvPicPr>
            <p:cNvPr id="650247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960"/>
              <a:ext cx="2689" cy="20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650248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b="1" dirty="0">
                <a:latin typeface="Arial" charset="0"/>
              </a:rPr>
              <a:t> Sensitive to noise and </a:t>
            </a:r>
            <a:r>
              <a:rPr lang="en-US" sz="1800" b="1" dirty="0" smtClean="0">
                <a:latin typeface="Arial" charset="0"/>
              </a:rPr>
              <a:t>outliers</a:t>
            </a:r>
          </a:p>
          <a:p>
            <a:pPr>
              <a:buFontTx/>
              <a:buChar char="•"/>
            </a:pPr>
            <a:r>
              <a:rPr lang="en-US" b="1" dirty="0" smtClean="0">
                <a:latin typeface="Arial" charset="0"/>
              </a:rPr>
              <a:t> It produces long, elongated clusters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two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Complete-link distance </a:t>
            </a:r>
            <a:r>
              <a:rPr lang="en-US" dirty="0" smtClean="0"/>
              <a:t>between clusters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the </a:t>
            </a:r>
            <a:r>
              <a:rPr lang="en-US" b="1" i="1" dirty="0" smtClean="0"/>
              <a:t>maximum distance </a:t>
            </a:r>
            <a:r>
              <a:rPr lang="en-US" dirty="0" smtClean="0"/>
              <a:t>between any object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any object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The distance is </a:t>
            </a:r>
            <a:r>
              <a:rPr lang="en-US" b="1" dirty="0" smtClean="0"/>
              <a:t>defined by the two most dissimilar objects</a:t>
            </a:r>
            <a:endParaRPr lang="en-US" b="1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93838" y="5029200"/>
          <a:ext cx="6232525" cy="685800"/>
        </p:xfrm>
        <a:graphic>
          <a:graphicData uri="http://schemas.openxmlformats.org/presentationml/2006/ole">
            <p:oleObj spid="_x0000_s168962" name="Equation" r:id="rId3" imgW="25905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Complete-link clustering: example</a:t>
            </a:r>
            <a:endParaRPr lang="en-US" sz="4000" dirty="0"/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/>
            <a:r>
              <a:rPr lang="en-US" dirty="0" smtClean="0"/>
              <a:t>Distance between clusters is determined by the two most distant </a:t>
            </a:r>
            <a:r>
              <a:rPr lang="en-US" dirty="0"/>
              <a:t>points in the different </a:t>
            </a:r>
            <a:r>
              <a:rPr lang="en-US" dirty="0" smtClean="0"/>
              <a:t>clusters</a:t>
            </a:r>
            <a:endParaRPr lang="en-US" dirty="0"/>
          </a:p>
        </p:txBody>
      </p:sp>
      <p:graphicFrame>
        <p:nvGraphicFramePr>
          <p:cNvPr id="652292" name="Object 4"/>
          <p:cNvGraphicFramePr>
            <a:graphicFrameLocks noChangeAspect="1"/>
          </p:cNvGraphicFramePr>
          <p:nvPr/>
        </p:nvGraphicFramePr>
        <p:xfrm>
          <a:off x="228600" y="3560763"/>
          <a:ext cx="4343400" cy="2459037"/>
        </p:xfrm>
        <a:graphic>
          <a:graphicData uri="http://schemas.openxmlformats.org/presentationml/2006/ole">
            <p:oleObj spid="_x0000_s174082" name="Worksheet" r:id="rId4" imgW="2167200" imgH="957600" progId="Excel.Sheet.8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5000" y="3429000"/>
            <a:ext cx="2598738" cy="2667000"/>
            <a:chOff x="3691" y="2160"/>
            <a:chExt cx="1637" cy="1680"/>
          </a:xfrm>
        </p:grpSpPr>
        <p:sp>
          <p:nvSpPr>
            <p:cNvPr id="652294" name="Line 6"/>
            <p:cNvSpPr>
              <a:spLocks noChangeShapeType="1"/>
            </p:cNvSpPr>
            <p:nvPr/>
          </p:nvSpPr>
          <p:spPr bwMode="auto">
            <a:xfrm flipV="1">
              <a:off x="5219" y="316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295" name="Line 7"/>
            <p:cNvSpPr>
              <a:spLocks noChangeShapeType="1"/>
            </p:cNvSpPr>
            <p:nvPr/>
          </p:nvSpPr>
          <p:spPr bwMode="auto">
            <a:xfrm>
              <a:off x="4793" y="3168"/>
              <a:ext cx="4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296" name="Line 8"/>
            <p:cNvSpPr>
              <a:spLocks noChangeShapeType="1"/>
            </p:cNvSpPr>
            <p:nvPr/>
          </p:nvSpPr>
          <p:spPr bwMode="auto">
            <a:xfrm>
              <a:off x="4793" y="316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297" name="Line 9"/>
            <p:cNvSpPr>
              <a:spLocks noChangeShapeType="1"/>
            </p:cNvSpPr>
            <p:nvPr/>
          </p:nvSpPr>
          <p:spPr bwMode="auto">
            <a:xfrm flipV="1">
              <a:off x="4964" y="2916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298" name="Line 10"/>
            <p:cNvSpPr>
              <a:spLocks noChangeShapeType="1"/>
            </p:cNvSpPr>
            <p:nvPr/>
          </p:nvSpPr>
          <p:spPr bwMode="auto">
            <a:xfrm flipV="1">
              <a:off x="4964" y="283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299" name="Line 11"/>
            <p:cNvSpPr>
              <a:spLocks noChangeShapeType="1"/>
            </p:cNvSpPr>
            <p:nvPr/>
          </p:nvSpPr>
          <p:spPr bwMode="auto">
            <a:xfrm flipV="1">
              <a:off x="4197" y="325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0" name="Line 12"/>
            <p:cNvSpPr>
              <a:spLocks noChangeShapeType="1"/>
            </p:cNvSpPr>
            <p:nvPr/>
          </p:nvSpPr>
          <p:spPr bwMode="auto">
            <a:xfrm>
              <a:off x="3770" y="3252"/>
              <a:ext cx="4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1" name="Line 13"/>
            <p:cNvSpPr>
              <a:spLocks noChangeShapeType="1"/>
            </p:cNvSpPr>
            <p:nvPr/>
          </p:nvSpPr>
          <p:spPr bwMode="auto">
            <a:xfrm>
              <a:off x="3770" y="325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2" name="Line 14"/>
            <p:cNvSpPr>
              <a:spLocks noChangeShapeType="1"/>
            </p:cNvSpPr>
            <p:nvPr/>
          </p:nvSpPr>
          <p:spPr bwMode="auto">
            <a:xfrm flipV="1">
              <a:off x="3941" y="2748"/>
              <a:ext cx="0" cy="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3" name="Line 15"/>
            <p:cNvSpPr>
              <a:spLocks noChangeShapeType="1"/>
            </p:cNvSpPr>
            <p:nvPr/>
          </p:nvSpPr>
          <p:spPr bwMode="auto">
            <a:xfrm flipV="1">
              <a:off x="3941" y="2664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4" name="Line 16"/>
            <p:cNvSpPr>
              <a:spLocks noChangeShapeType="1"/>
            </p:cNvSpPr>
            <p:nvPr/>
          </p:nvSpPr>
          <p:spPr bwMode="auto">
            <a:xfrm flipV="1">
              <a:off x="4537" y="2832"/>
              <a:ext cx="0" cy="7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5" name="Line 17"/>
            <p:cNvSpPr>
              <a:spLocks noChangeShapeType="1"/>
            </p:cNvSpPr>
            <p:nvPr/>
          </p:nvSpPr>
          <p:spPr bwMode="auto">
            <a:xfrm>
              <a:off x="4537" y="2832"/>
              <a:ext cx="4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6" name="Line 18"/>
            <p:cNvSpPr>
              <a:spLocks noChangeShapeType="1"/>
            </p:cNvSpPr>
            <p:nvPr/>
          </p:nvSpPr>
          <p:spPr bwMode="auto">
            <a:xfrm flipV="1">
              <a:off x="4793" y="24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7" name="Line 19"/>
            <p:cNvSpPr>
              <a:spLocks noChangeShapeType="1"/>
            </p:cNvSpPr>
            <p:nvPr/>
          </p:nvSpPr>
          <p:spPr bwMode="auto">
            <a:xfrm>
              <a:off x="3941" y="2496"/>
              <a:ext cx="8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8" name="Line 20"/>
            <p:cNvSpPr>
              <a:spLocks noChangeShapeType="1"/>
            </p:cNvSpPr>
            <p:nvPr/>
          </p:nvSpPr>
          <p:spPr bwMode="auto">
            <a:xfrm>
              <a:off x="3941" y="2496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09" name="Line 21"/>
            <p:cNvSpPr>
              <a:spLocks noChangeShapeType="1"/>
            </p:cNvSpPr>
            <p:nvPr/>
          </p:nvSpPr>
          <p:spPr bwMode="auto">
            <a:xfrm flipV="1">
              <a:off x="4367" y="216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310" name="Text Box 22"/>
            <p:cNvSpPr txBox="1">
              <a:spLocks noChangeArrowheads="1"/>
            </p:cNvSpPr>
            <p:nvPr/>
          </p:nvSpPr>
          <p:spPr bwMode="auto">
            <a:xfrm>
              <a:off x="3691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52311" name="Text Box 23"/>
            <p:cNvSpPr txBox="1">
              <a:spLocks noChangeArrowheads="1"/>
            </p:cNvSpPr>
            <p:nvPr/>
          </p:nvSpPr>
          <p:spPr bwMode="auto">
            <a:xfrm>
              <a:off x="4117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652312" name="Text Box 24"/>
            <p:cNvSpPr txBox="1">
              <a:spLocks noChangeArrowheads="1"/>
            </p:cNvSpPr>
            <p:nvPr/>
          </p:nvSpPr>
          <p:spPr bwMode="auto">
            <a:xfrm>
              <a:off x="4458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652313" name="Text Box 25"/>
            <p:cNvSpPr txBox="1">
              <a:spLocks noChangeArrowheads="1"/>
            </p:cNvSpPr>
            <p:nvPr/>
          </p:nvSpPr>
          <p:spPr bwMode="auto">
            <a:xfrm>
              <a:off x="4715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52314" name="Text Box 26"/>
            <p:cNvSpPr txBox="1">
              <a:spLocks noChangeArrowheads="1"/>
            </p:cNvSpPr>
            <p:nvPr/>
          </p:nvSpPr>
          <p:spPr bwMode="auto">
            <a:xfrm>
              <a:off x="5140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Complete-link clustering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1098550" y="5348288"/>
            <a:ext cx="3352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Nested Clusters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5670550" y="5348288"/>
            <a:ext cx="1797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Dendrogram</a:t>
            </a:r>
          </a:p>
        </p:txBody>
      </p:sp>
      <p:pic>
        <p:nvPicPr>
          <p:cNvPr id="65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9950" y="2133600"/>
            <a:ext cx="43878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92163" y="1824038"/>
            <a:ext cx="2998787" cy="2687637"/>
            <a:chOff x="383" y="1437"/>
            <a:chExt cx="1889" cy="1693"/>
          </a:xfrm>
        </p:grpSpPr>
        <p:sp>
          <p:nvSpPr>
            <p:cNvPr id="654343" name="Freeform 7"/>
            <p:cNvSpPr>
              <a:spLocks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2" y="2"/>
                </a:cxn>
                <a:cxn ang="0">
                  <a:pos x="75" y="13"/>
                </a:cxn>
                <a:cxn ang="0">
                  <a:pos x="85" y="26"/>
                </a:cxn>
                <a:cxn ang="0">
                  <a:pos x="87" y="43"/>
                </a:cxn>
                <a:cxn ang="0">
                  <a:pos x="85" y="60"/>
                </a:cxn>
                <a:cxn ang="0">
                  <a:pos x="75" y="75"/>
                </a:cxn>
                <a:cxn ang="0">
                  <a:pos x="62" y="83"/>
                </a:cxn>
                <a:cxn ang="0">
                  <a:pos x="45" y="87"/>
                </a:cxn>
                <a:cxn ang="0">
                  <a:pos x="28" y="83"/>
                </a:cxn>
                <a:cxn ang="0">
                  <a:pos x="13" y="75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44" name="Freeform 8"/>
            <p:cNvSpPr>
              <a:spLocks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3"/>
                </a:cxn>
                <a:cxn ang="0">
                  <a:pos x="45" y="0"/>
                </a:cxn>
                <a:cxn ang="0">
                  <a:pos x="60" y="3"/>
                </a:cxn>
                <a:cxn ang="0">
                  <a:pos x="74" y="13"/>
                </a:cxn>
                <a:cxn ang="0">
                  <a:pos x="85" y="26"/>
                </a:cxn>
                <a:cxn ang="0">
                  <a:pos x="87" y="43"/>
                </a:cxn>
                <a:cxn ang="0">
                  <a:pos x="85" y="60"/>
                </a:cxn>
                <a:cxn ang="0">
                  <a:pos x="74" y="75"/>
                </a:cxn>
                <a:cxn ang="0">
                  <a:pos x="60" y="83"/>
                </a:cxn>
                <a:cxn ang="0">
                  <a:pos x="45" y="87"/>
                </a:cxn>
                <a:cxn ang="0">
                  <a:pos x="28" y="83"/>
                </a:cxn>
                <a:cxn ang="0">
                  <a:pos x="13" y="75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45" name="Freeform 9"/>
            <p:cNvSpPr>
              <a:spLocks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2" y="4"/>
                </a:cxn>
                <a:cxn ang="0">
                  <a:pos x="75" y="13"/>
                </a:cxn>
                <a:cxn ang="0">
                  <a:pos x="85" y="28"/>
                </a:cxn>
                <a:cxn ang="0">
                  <a:pos x="87" y="45"/>
                </a:cxn>
                <a:cxn ang="0">
                  <a:pos x="85" y="62"/>
                </a:cxn>
                <a:cxn ang="0">
                  <a:pos x="75" y="74"/>
                </a:cxn>
                <a:cxn ang="0">
                  <a:pos x="62" y="85"/>
                </a:cxn>
                <a:cxn ang="0">
                  <a:pos x="45" y="87"/>
                </a:cxn>
                <a:cxn ang="0">
                  <a:pos x="28" y="85"/>
                </a:cxn>
                <a:cxn ang="0">
                  <a:pos x="13" y="74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46" name="Freeform 10"/>
            <p:cNvSpPr>
              <a:spLocks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2" y="4"/>
                </a:cxn>
                <a:cxn ang="0">
                  <a:pos x="74" y="13"/>
                </a:cxn>
                <a:cxn ang="0">
                  <a:pos x="85" y="28"/>
                </a:cxn>
                <a:cxn ang="0">
                  <a:pos x="87" y="45"/>
                </a:cxn>
                <a:cxn ang="0">
                  <a:pos x="85" y="62"/>
                </a:cxn>
                <a:cxn ang="0">
                  <a:pos x="74" y="74"/>
                </a:cxn>
                <a:cxn ang="0">
                  <a:pos x="62" y="85"/>
                </a:cxn>
                <a:cxn ang="0">
                  <a:pos x="45" y="87"/>
                </a:cxn>
                <a:cxn ang="0">
                  <a:pos x="28" y="85"/>
                </a:cxn>
                <a:cxn ang="0">
                  <a:pos x="13" y="74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47" name="Freeform 11"/>
            <p:cNvSpPr>
              <a:spLocks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5"/>
                </a:cxn>
                <a:cxn ang="0">
                  <a:pos x="42" y="0"/>
                </a:cxn>
                <a:cxn ang="0">
                  <a:pos x="59" y="5"/>
                </a:cxn>
                <a:cxn ang="0">
                  <a:pos x="74" y="13"/>
                </a:cxn>
                <a:cxn ang="0">
                  <a:pos x="83" y="28"/>
                </a:cxn>
                <a:cxn ang="0">
                  <a:pos x="87" y="45"/>
                </a:cxn>
                <a:cxn ang="0">
                  <a:pos x="83" y="62"/>
                </a:cxn>
                <a:cxn ang="0">
                  <a:pos x="74" y="75"/>
                </a:cxn>
                <a:cxn ang="0">
                  <a:pos x="59" y="85"/>
                </a:cxn>
                <a:cxn ang="0">
                  <a:pos x="42" y="87"/>
                </a:cxn>
                <a:cxn ang="0">
                  <a:pos x="28" y="85"/>
                </a:cxn>
                <a:cxn ang="0">
                  <a:pos x="13" y="75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48" name="Freeform 12"/>
            <p:cNvSpPr>
              <a:spLocks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" y="25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2" y="2"/>
                </a:cxn>
                <a:cxn ang="0">
                  <a:pos x="74" y="13"/>
                </a:cxn>
                <a:cxn ang="0">
                  <a:pos x="85" y="25"/>
                </a:cxn>
                <a:cxn ang="0">
                  <a:pos x="87" y="42"/>
                </a:cxn>
                <a:cxn ang="0">
                  <a:pos x="85" y="59"/>
                </a:cxn>
                <a:cxn ang="0">
                  <a:pos x="74" y="74"/>
                </a:cxn>
                <a:cxn ang="0">
                  <a:pos x="62" y="83"/>
                </a:cxn>
                <a:cxn ang="0">
                  <a:pos x="45" y="87"/>
                </a:cxn>
                <a:cxn ang="0">
                  <a:pos x="28" y="83"/>
                </a:cxn>
                <a:cxn ang="0">
                  <a:pos x="13" y="74"/>
                </a:cxn>
                <a:cxn ang="0">
                  <a:pos x="4" y="59"/>
                </a:cxn>
                <a:cxn ang="0">
                  <a:pos x="0" y="42"/>
                </a:cxn>
              </a:cxnLst>
              <a:rect l="0" t="0" r="r" b="b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49" name="Rectangle 13"/>
            <p:cNvSpPr>
              <a:spLocks noChangeArrowheads="1"/>
            </p:cNvSpPr>
            <p:nvPr/>
          </p:nvSpPr>
          <p:spPr bwMode="auto">
            <a:xfrm>
              <a:off x="1890" y="1437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000000"/>
                  </a:solidFill>
                </a:rPr>
                <a:t>1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50" name="Rectangle 14"/>
            <p:cNvSpPr>
              <a:spLocks noChangeArrowheads="1"/>
            </p:cNvSpPr>
            <p:nvPr/>
          </p:nvSpPr>
          <p:spPr bwMode="auto">
            <a:xfrm>
              <a:off x="1089" y="2061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000000"/>
                  </a:solidFill>
                </a:rPr>
                <a:t>2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51" name="Rectangle 15"/>
            <p:cNvSpPr>
              <a:spLocks noChangeArrowheads="1"/>
            </p:cNvSpPr>
            <p:nvPr/>
          </p:nvSpPr>
          <p:spPr bwMode="auto">
            <a:xfrm>
              <a:off x="1699" y="2373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000000"/>
                  </a:solidFill>
                </a:rPr>
                <a:t>3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52" name="Rectangle 16"/>
            <p:cNvSpPr>
              <a:spLocks noChangeArrowheads="1"/>
            </p:cNvSpPr>
            <p:nvPr/>
          </p:nvSpPr>
          <p:spPr bwMode="auto">
            <a:xfrm>
              <a:off x="1319" y="2928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000000"/>
                  </a:solidFill>
                </a:rPr>
                <a:t>4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53" name="Rectangle 17"/>
            <p:cNvSpPr>
              <a:spLocks noChangeArrowheads="1"/>
            </p:cNvSpPr>
            <p:nvPr/>
          </p:nvSpPr>
          <p:spPr bwMode="auto">
            <a:xfrm>
              <a:off x="517" y="1940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000000"/>
                  </a:solidFill>
                </a:rPr>
                <a:t>5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54" name="Rectangle 18"/>
            <p:cNvSpPr>
              <a:spLocks noChangeArrowheads="1"/>
            </p:cNvSpPr>
            <p:nvPr/>
          </p:nvSpPr>
          <p:spPr bwMode="auto">
            <a:xfrm>
              <a:off x="2188" y="2428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000000"/>
                  </a:solidFill>
                </a:rPr>
                <a:t>6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09838" y="3208338"/>
            <a:ext cx="1401762" cy="890587"/>
            <a:chOff x="1465" y="2309"/>
            <a:chExt cx="883" cy="561"/>
          </a:xfrm>
        </p:grpSpPr>
        <p:sp>
          <p:nvSpPr>
            <p:cNvPr id="654356" name="Freeform 20"/>
            <p:cNvSpPr>
              <a:spLocks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/>
              <a:ahLst/>
              <a:cxnLst>
                <a:cxn ang="0">
                  <a:pos x="442" y="0"/>
                </a:cxn>
                <a:cxn ang="0">
                  <a:pos x="502" y="2"/>
                </a:cxn>
                <a:cxn ang="0">
                  <a:pos x="562" y="7"/>
                </a:cxn>
                <a:cxn ang="0">
                  <a:pos x="619" y="15"/>
                </a:cxn>
                <a:cxn ang="0">
                  <a:pos x="672" y="28"/>
                </a:cxn>
                <a:cxn ang="0">
                  <a:pos x="721" y="43"/>
                </a:cxn>
                <a:cxn ang="0">
                  <a:pos x="766" y="60"/>
                </a:cxn>
                <a:cxn ang="0">
                  <a:pos x="804" y="79"/>
                </a:cxn>
                <a:cxn ang="0">
                  <a:pos x="836" y="100"/>
                </a:cxn>
                <a:cxn ang="0">
                  <a:pos x="859" y="123"/>
                </a:cxn>
                <a:cxn ang="0">
                  <a:pos x="876" y="147"/>
                </a:cxn>
                <a:cxn ang="0">
                  <a:pos x="883" y="172"/>
                </a:cxn>
                <a:cxn ang="0">
                  <a:pos x="883" y="197"/>
                </a:cxn>
                <a:cxn ang="0">
                  <a:pos x="876" y="223"/>
                </a:cxn>
                <a:cxn ang="0">
                  <a:pos x="859" y="246"/>
                </a:cxn>
                <a:cxn ang="0">
                  <a:pos x="836" y="270"/>
                </a:cxn>
                <a:cxn ang="0">
                  <a:pos x="804" y="291"/>
                </a:cxn>
                <a:cxn ang="0">
                  <a:pos x="766" y="310"/>
                </a:cxn>
                <a:cxn ang="0">
                  <a:pos x="721" y="327"/>
                </a:cxn>
                <a:cxn ang="0">
                  <a:pos x="672" y="342"/>
                </a:cxn>
                <a:cxn ang="0">
                  <a:pos x="619" y="354"/>
                </a:cxn>
                <a:cxn ang="0">
                  <a:pos x="562" y="363"/>
                </a:cxn>
                <a:cxn ang="0">
                  <a:pos x="502" y="367"/>
                </a:cxn>
                <a:cxn ang="0">
                  <a:pos x="442" y="369"/>
                </a:cxn>
                <a:cxn ang="0">
                  <a:pos x="381" y="367"/>
                </a:cxn>
                <a:cxn ang="0">
                  <a:pos x="323" y="363"/>
                </a:cxn>
                <a:cxn ang="0">
                  <a:pos x="266" y="354"/>
                </a:cxn>
                <a:cxn ang="0">
                  <a:pos x="213" y="342"/>
                </a:cxn>
                <a:cxn ang="0">
                  <a:pos x="162" y="327"/>
                </a:cxn>
                <a:cxn ang="0">
                  <a:pos x="119" y="310"/>
                </a:cxn>
                <a:cxn ang="0">
                  <a:pos x="81" y="291"/>
                </a:cxn>
                <a:cxn ang="0">
                  <a:pos x="49" y="270"/>
                </a:cxn>
                <a:cxn ang="0">
                  <a:pos x="26" y="246"/>
                </a:cxn>
                <a:cxn ang="0">
                  <a:pos x="9" y="223"/>
                </a:cxn>
                <a:cxn ang="0">
                  <a:pos x="0" y="197"/>
                </a:cxn>
                <a:cxn ang="0">
                  <a:pos x="0" y="172"/>
                </a:cxn>
                <a:cxn ang="0">
                  <a:pos x="9" y="147"/>
                </a:cxn>
                <a:cxn ang="0">
                  <a:pos x="26" y="123"/>
                </a:cxn>
                <a:cxn ang="0">
                  <a:pos x="49" y="100"/>
                </a:cxn>
                <a:cxn ang="0">
                  <a:pos x="81" y="79"/>
                </a:cxn>
                <a:cxn ang="0">
                  <a:pos x="119" y="60"/>
                </a:cxn>
                <a:cxn ang="0">
                  <a:pos x="162" y="43"/>
                </a:cxn>
                <a:cxn ang="0">
                  <a:pos x="213" y="28"/>
                </a:cxn>
                <a:cxn ang="0">
                  <a:pos x="266" y="15"/>
                </a:cxn>
                <a:cxn ang="0">
                  <a:pos x="323" y="7"/>
                </a:cxn>
                <a:cxn ang="0">
                  <a:pos x="381" y="2"/>
                </a:cxn>
                <a:cxn ang="0">
                  <a:pos x="442" y="0"/>
                </a:cxn>
              </a:cxnLst>
              <a:rect l="0" t="0" r="r" b="b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57" name="Rectangle 21"/>
            <p:cNvSpPr>
              <a:spLocks noChangeArrowheads="1"/>
            </p:cNvSpPr>
            <p:nvPr/>
          </p:nvSpPr>
          <p:spPr bwMode="auto">
            <a:xfrm>
              <a:off x="1831" y="2668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04850" y="2249488"/>
            <a:ext cx="1579563" cy="889000"/>
            <a:chOff x="328" y="1705"/>
            <a:chExt cx="995" cy="560"/>
          </a:xfrm>
        </p:grpSpPr>
        <p:sp>
          <p:nvSpPr>
            <p:cNvPr id="654359" name="Freeform 23"/>
            <p:cNvSpPr>
              <a:spLocks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/>
              <a:ahLst/>
              <a:cxnLst>
                <a:cxn ang="0">
                  <a:pos x="514" y="4"/>
                </a:cxn>
                <a:cxn ang="0">
                  <a:pos x="576" y="10"/>
                </a:cxn>
                <a:cxn ang="0">
                  <a:pos x="638" y="21"/>
                </a:cxn>
                <a:cxn ang="0">
                  <a:pos x="695" y="34"/>
                </a:cxn>
                <a:cxn ang="0">
                  <a:pos x="752" y="49"/>
                </a:cxn>
                <a:cxn ang="0">
                  <a:pos x="803" y="66"/>
                </a:cxn>
                <a:cxn ang="0">
                  <a:pos x="850" y="85"/>
                </a:cxn>
                <a:cxn ang="0">
                  <a:pos x="891" y="106"/>
                </a:cxn>
                <a:cxn ang="0">
                  <a:pos x="927" y="127"/>
                </a:cxn>
                <a:cxn ang="0">
                  <a:pos x="954" y="150"/>
                </a:cxn>
                <a:cxn ang="0">
                  <a:pos x="976" y="176"/>
                </a:cxn>
                <a:cxn ang="0">
                  <a:pos x="988" y="199"/>
                </a:cxn>
                <a:cxn ang="0">
                  <a:pos x="995" y="222"/>
                </a:cxn>
                <a:cxn ang="0">
                  <a:pos x="993" y="248"/>
                </a:cxn>
                <a:cxn ang="0">
                  <a:pos x="982" y="269"/>
                </a:cxn>
                <a:cxn ang="0">
                  <a:pos x="965" y="290"/>
                </a:cxn>
                <a:cxn ang="0">
                  <a:pos x="940" y="312"/>
                </a:cxn>
                <a:cxn ang="0">
                  <a:pos x="908" y="329"/>
                </a:cxn>
                <a:cxn ang="0">
                  <a:pos x="869" y="345"/>
                </a:cxn>
                <a:cxn ang="0">
                  <a:pos x="827" y="358"/>
                </a:cxn>
                <a:cxn ang="0">
                  <a:pos x="776" y="369"/>
                </a:cxn>
                <a:cxn ang="0">
                  <a:pos x="723" y="377"/>
                </a:cxn>
                <a:cxn ang="0">
                  <a:pos x="665" y="382"/>
                </a:cxn>
                <a:cxn ang="0">
                  <a:pos x="606" y="384"/>
                </a:cxn>
                <a:cxn ang="0">
                  <a:pos x="544" y="384"/>
                </a:cxn>
                <a:cxn ang="0">
                  <a:pos x="480" y="379"/>
                </a:cxn>
                <a:cxn ang="0">
                  <a:pos x="419" y="373"/>
                </a:cxn>
                <a:cxn ang="0">
                  <a:pos x="357" y="362"/>
                </a:cxn>
                <a:cxn ang="0">
                  <a:pos x="300" y="350"/>
                </a:cxn>
                <a:cxn ang="0">
                  <a:pos x="242" y="335"/>
                </a:cxn>
                <a:cxn ang="0">
                  <a:pos x="191" y="318"/>
                </a:cxn>
                <a:cxn ang="0">
                  <a:pos x="144" y="299"/>
                </a:cxn>
                <a:cxn ang="0">
                  <a:pos x="104" y="278"/>
                </a:cxn>
                <a:cxn ang="0">
                  <a:pos x="68" y="256"/>
                </a:cxn>
                <a:cxn ang="0">
                  <a:pos x="40" y="233"/>
                </a:cxn>
                <a:cxn ang="0">
                  <a:pos x="19" y="208"/>
                </a:cxn>
                <a:cxn ang="0">
                  <a:pos x="6" y="184"/>
                </a:cxn>
                <a:cxn ang="0">
                  <a:pos x="0" y="161"/>
                </a:cxn>
                <a:cxn ang="0">
                  <a:pos x="2" y="138"/>
                </a:cxn>
                <a:cxn ang="0">
                  <a:pos x="13" y="114"/>
                </a:cxn>
                <a:cxn ang="0">
                  <a:pos x="30" y="93"/>
                </a:cxn>
                <a:cxn ang="0">
                  <a:pos x="55" y="72"/>
                </a:cxn>
                <a:cxn ang="0">
                  <a:pos x="87" y="55"/>
                </a:cxn>
                <a:cxn ang="0">
                  <a:pos x="125" y="38"/>
                </a:cxn>
                <a:cxn ang="0">
                  <a:pos x="168" y="25"/>
                </a:cxn>
                <a:cxn ang="0">
                  <a:pos x="219" y="15"/>
                </a:cxn>
                <a:cxn ang="0">
                  <a:pos x="272" y="6"/>
                </a:cxn>
                <a:cxn ang="0">
                  <a:pos x="329" y="2"/>
                </a:cxn>
                <a:cxn ang="0">
                  <a:pos x="389" y="0"/>
                </a:cxn>
                <a:cxn ang="0">
                  <a:pos x="450" y="0"/>
                </a:cxn>
                <a:cxn ang="0">
                  <a:pos x="514" y="4"/>
                </a:cxn>
              </a:cxnLst>
              <a:rect l="0" t="0" r="r" b="b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60" name="Rectangle 24"/>
            <p:cNvSpPr>
              <a:spLocks noChangeArrowheads="1"/>
            </p:cNvSpPr>
            <p:nvPr/>
          </p:nvSpPr>
          <p:spPr bwMode="auto">
            <a:xfrm>
              <a:off x="853" y="1705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60363" y="1582738"/>
            <a:ext cx="3935412" cy="3487737"/>
            <a:chOff x="111" y="1285"/>
            <a:chExt cx="2479" cy="2197"/>
          </a:xfrm>
        </p:grpSpPr>
        <p:sp>
          <p:nvSpPr>
            <p:cNvPr id="654362" name="Rectangle 26"/>
            <p:cNvSpPr>
              <a:spLocks noChangeArrowheads="1"/>
            </p:cNvSpPr>
            <p:nvPr/>
          </p:nvSpPr>
          <p:spPr bwMode="auto">
            <a:xfrm>
              <a:off x="2484" y="1705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63" name="Freeform 27"/>
            <p:cNvSpPr>
              <a:spLocks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/>
              <a:ahLst/>
              <a:cxnLst>
                <a:cxn ang="0">
                  <a:pos x="1339" y="2"/>
                </a:cxn>
                <a:cxn ang="0">
                  <a:pos x="1541" y="32"/>
                </a:cxn>
                <a:cxn ang="0">
                  <a:pos x="1735" y="91"/>
                </a:cxn>
                <a:cxn ang="0">
                  <a:pos x="1916" y="178"/>
                </a:cxn>
                <a:cxn ang="0">
                  <a:pos x="2077" y="288"/>
                </a:cxn>
                <a:cxn ang="0">
                  <a:pos x="2215" y="422"/>
                </a:cxn>
                <a:cxn ang="0">
                  <a:pos x="2328" y="572"/>
                </a:cxn>
                <a:cxn ang="0">
                  <a:pos x="2411" y="740"/>
                </a:cxn>
                <a:cxn ang="0">
                  <a:pos x="2462" y="916"/>
                </a:cxn>
                <a:cxn ang="0">
                  <a:pos x="2479" y="1096"/>
                </a:cxn>
                <a:cxn ang="0">
                  <a:pos x="2462" y="1277"/>
                </a:cxn>
                <a:cxn ang="0">
                  <a:pos x="2411" y="1453"/>
                </a:cxn>
                <a:cxn ang="0">
                  <a:pos x="2330" y="1620"/>
                </a:cxn>
                <a:cxn ang="0">
                  <a:pos x="2217" y="1771"/>
                </a:cxn>
                <a:cxn ang="0">
                  <a:pos x="2079" y="1904"/>
                </a:cxn>
                <a:cxn ang="0">
                  <a:pos x="1918" y="2017"/>
                </a:cxn>
                <a:cxn ang="0">
                  <a:pos x="1739" y="2104"/>
                </a:cxn>
                <a:cxn ang="0">
                  <a:pos x="1546" y="2163"/>
                </a:cxn>
                <a:cxn ang="0">
                  <a:pos x="1344" y="2193"/>
                </a:cxn>
                <a:cxn ang="0">
                  <a:pos x="1139" y="2193"/>
                </a:cxn>
                <a:cxn ang="0">
                  <a:pos x="938" y="2163"/>
                </a:cxn>
                <a:cxn ang="0">
                  <a:pos x="744" y="2106"/>
                </a:cxn>
                <a:cxn ang="0">
                  <a:pos x="563" y="2019"/>
                </a:cxn>
                <a:cxn ang="0">
                  <a:pos x="402" y="1909"/>
                </a:cxn>
                <a:cxn ang="0">
                  <a:pos x="264" y="1775"/>
                </a:cxn>
                <a:cxn ang="0">
                  <a:pos x="151" y="1622"/>
                </a:cxn>
                <a:cxn ang="0">
                  <a:pos x="68" y="1457"/>
                </a:cxn>
                <a:cxn ang="0">
                  <a:pos x="17" y="1281"/>
                </a:cxn>
                <a:cxn ang="0">
                  <a:pos x="0" y="1101"/>
                </a:cxn>
                <a:cxn ang="0">
                  <a:pos x="17" y="920"/>
                </a:cxn>
                <a:cxn ang="0">
                  <a:pos x="68" y="744"/>
                </a:cxn>
                <a:cxn ang="0">
                  <a:pos x="149" y="577"/>
                </a:cxn>
                <a:cxn ang="0">
                  <a:pos x="261" y="424"/>
                </a:cxn>
                <a:cxn ang="0">
                  <a:pos x="400" y="290"/>
                </a:cxn>
                <a:cxn ang="0">
                  <a:pos x="559" y="180"/>
                </a:cxn>
                <a:cxn ang="0">
                  <a:pos x="740" y="93"/>
                </a:cxn>
                <a:cxn ang="0">
                  <a:pos x="933" y="34"/>
                </a:cxn>
                <a:cxn ang="0">
                  <a:pos x="1135" y="4"/>
                </a:cxn>
              </a:cxnLst>
              <a:rect l="0" t="0" r="r" b="b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882775" y="2982913"/>
            <a:ext cx="2160588" cy="1652587"/>
            <a:chOff x="1070" y="2167"/>
            <a:chExt cx="1361" cy="1041"/>
          </a:xfrm>
        </p:grpSpPr>
        <p:sp>
          <p:nvSpPr>
            <p:cNvPr id="654365" name="Rectangle 29"/>
            <p:cNvSpPr>
              <a:spLocks noChangeArrowheads="1"/>
            </p:cNvSpPr>
            <p:nvPr/>
          </p:nvSpPr>
          <p:spPr bwMode="auto">
            <a:xfrm>
              <a:off x="1070" y="2560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66" name="Freeform 30"/>
            <p:cNvSpPr>
              <a:spLocks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/>
              <a:ahLst/>
              <a:cxnLst>
                <a:cxn ang="0">
                  <a:pos x="441" y="174"/>
                </a:cxn>
                <a:cxn ang="0">
                  <a:pos x="506" y="134"/>
                </a:cxn>
                <a:cxn ang="0">
                  <a:pos x="574" y="100"/>
                </a:cxn>
                <a:cxn ang="0">
                  <a:pos x="643" y="70"/>
                </a:cxn>
                <a:cxn ang="0">
                  <a:pos x="711" y="47"/>
                </a:cxn>
                <a:cxn ang="0">
                  <a:pos x="781" y="26"/>
                </a:cxn>
                <a:cxn ang="0">
                  <a:pos x="847" y="13"/>
                </a:cxn>
                <a:cxn ang="0">
                  <a:pos x="910" y="4"/>
                </a:cxn>
                <a:cxn ang="0">
                  <a:pos x="974" y="0"/>
                </a:cxn>
                <a:cxn ang="0">
                  <a:pos x="1032" y="4"/>
                </a:cxn>
                <a:cxn ang="0">
                  <a:pos x="1087" y="13"/>
                </a:cxn>
                <a:cxn ang="0">
                  <a:pos x="1136" y="26"/>
                </a:cxn>
                <a:cxn ang="0">
                  <a:pos x="1180" y="45"/>
                </a:cxn>
                <a:cxn ang="0">
                  <a:pos x="1219" y="70"/>
                </a:cxn>
                <a:cxn ang="0">
                  <a:pos x="1253" y="100"/>
                </a:cxn>
                <a:cxn ang="0">
                  <a:pos x="1278" y="134"/>
                </a:cxn>
                <a:cxn ang="0">
                  <a:pos x="1297" y="172"/>
                </a:cxn>
                <a:cxn ang="0">
                  <a:pos x="1310" y="214"/>
                </a:cxn>
                <a:cxn ang="0">
                  <a:pos x="1317" y="261"/>
                </a:cxn>
                <a:cxn ang="0">
                  <a:pos x="1314" y="310"/>
                </a:cxn>
                <a:cxn ang="0">
                  <a:pos x="1304" y="359"/>
                </a:cxn>
                <a:cxn ang="0">
                  <a:pos x="1289" y="412"/>
                </a:cxn>
                <a:cxn ang="0">
                  <a:pos x="1265" y="467"/>
                </a:cxn>
                <a:cxn ang="0">
                  <a:pos x="1236" y="520"/>
                </a:cxn>
                <a:cxn ang="0">
                  <a:pos x="1200" y="575"/>
                </a:cxn>
                <a:cxn ang="0">
                  <a:pos x="1157" y="628"/>
                </a:cxn>
                <a:cxn ang="0">
                  <a:pos x="1110" y="681"/>
                </a:cxn>
                <a:cxn ang="0">
                  <a:pos x="1057" y="732"/>
                </a:cxn>
                <a:cxn ang="0">
                  <a:pos x="1000" y="781"/>
                </a:cxn>
                <a:cxn ang="0">
                  <a:pos x="940" y="825"/>
                </a:cxn>
                <a:cxn ang="0">
                  <a:pos x="876" y="868"/>
                </a:cxn>
                <a:cxn ang="0">
                  <a:pos x="810" y="908"/>
                </a:cxn>
                <a:cxn ang="0">
                  <a:pos x="742" y="942"/>
                </a:cxn>
                <a:cxn ang="0">
                  <a:pos x="674" y="971"/>
                </a:cxn>
                <a:cxn ang="0">
                  <a:pos x="604" y="995"/>
                </a:cxn>
                <a:cxn ang="0">
                  <a:pos x="536" y="1016"/>
                </a:cxn>
                <a:cxn ang="0">
                  <a:pos x="470" y="1029"/>
                </a:cxn>
                <a:cxn ang="0">
                  <a:pos x="404" y="1037"/>
                </a:cxn>
                <a:cxn ang="0">
                  <a:pos x="343" y="1041"/>
                </a:cxn>
                <a:cxn ang="0">
                  <a:pos x="283" y="1037"/>
                </a:cxn>
                <a:cxn ang="0">
                  <a:pos x="230" y="1029"/>
                </a:cxn>
                <a:cxn ang="0">
                  <a:pos x="179" y="1016"/>
                </a:cxn>
                <a:cxn ang="0">
                  <a:pos x="134" y="997"/>
                </a:cxn>
                <a:cxn ang="0">
                  <a:pos x="96" y="971"/>
                </a:cxn>
                <a:cxn ang="0">
                  <a:pos x="64" y="942"/>
                </a:cxn>
                <a:cxn ang="0">
                  <a:pos x="37" y="908"/>
                </a:cxn>
                <a:cxn ang="0">
                  <a:pos x="17" y="870"/>
                </a:cxn>
                <a:cxn ang="0">
                  <a:pos x="7" y="827"/>
                </a:cxn>
                <a:cxn ang="0">
                  <a:pos x="0" y="781"/>
                </a:cxn>
                <a:cxn ang="0">
                  <a:pos x="3" y="732"/>
                </a:cxn>
                <a:cxn ang="0">
                  <a:pos x="11" y="681"/>
                </a:cxn>
                <a:cxn ang="0">
                  <a:pos x="28" y="630"/>
                </a:cxn>
                <a:cxn ang="0">
                  <a:pos x="51" y="575"/>
                </a:cxn>
                <a:cxn ang="0">
                  <a:pos x="81" y="522"/>
                </a:cxn>
                <a:cxn ang="0">
                  <a:pos x="117" y="467"/>
                </a:cxn>
                <a:cxn ang="0">
                  <a:pos x="160" y="414"/>
                </a:cxn>
                <a:cxn ang="0">
                  <a:pos x="207" y="361"/>
                </a:cxn>
                <a:cxn ang="0">
                  <a:pos x="260" y="310"/>
                </a:cxn>
                <a:cxn ang="0">
                  <a:pos x="315" y="261"/>
                </a:cxn>
                <a:cxn ang="0">
                  <a:pos x="377" y="216"/>
                </a:cxn>
                <a:cxn ang="0">
                  <a:pos x="441" y="174"/>
                </a:cxn>
              </a:cxnLst>
              <a:rect l="0" t="0" r="r" b="b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15950" y="1720850"/>
            <a:ext cx="2906713" cy="1520825"/>
            <a:chOff x="272" y="1372"/>
            <a:chExt cx="1831" cy="958"/>
          </a:xfrm>
        </p:grpSpPr>
        <p:sp>
          <p:nvSpPr>
            <p:cNvPr id="654368" name="Rectangle 32"/>
            <p:cNvSpPr>
              <a:spLocks noChangeArrowheads="1"/>
            </p:cNvSpPr>
            <p:nvPr/>
          </p:nvSpPr>
          <p:spPr bwMode="auto">
            <a:xfrm>
              <a:off x="1165" y="1380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100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54369" name="Freeform 33"/>
            <p:cNvSpPr>
              <a:spLocks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/>
              <a:ahLst/>
              <a:cxnLst>
                <a:cxn ang="0">
                  <a:pos x="906" y="25"/>
                </a:cxn>
                <a:cxn ang="0">
                  <a:pos x="1081" y="4"/>
                </a:cxn>
                <a:cxn ang="0">
                  <a:pos x="1246" y="0"/>
                </a:cxn>
                <a:cxn ang="0">
                  <a:pos x="1404" y="13"/>
                </a:cxn>
                <a:cxn ang="0">
                  <a:pos x="1542" y="42"/>
                </a:cxn>
                <a:cxn ang="0">
                  <a:pos x="1657" y="87"/>
                </a:cxn>
                <a:cxn ang="0">
                  <a:pos x="1744" y="146"/>
                </a:cxn>
                <a:cxn ang="0">
                  <a:pos x="1803" y="218"/>
                </a:cxn>
                <a:cxn ang="0">
                  <a:pos x="1829" y="299"/>
                </a:cxn>
                <a:cxn ang="0">
                  <a:pos x="1823" y="388"/>
                </a:cxn>
                <a:cxn ang="0">
                  <a:pos x="1784" y="477"/>
                </a:cxn>
                <a:cxn ang="0">
                  <a:pos x="1714" y="568"/>
                </a:cxn>
                <a:cxn ang="0">
                  <a:pos x="1614" y="657"/>
                </a:cxn>
                <a:cxn ang="0">
                  <a:pos x="1489" y="738"/>
                </a:cxn>
                <a:cxn ang="0">
                  <a:pos x="1344" y="810"/>
                </a:cxn>
                <a:cxn ang="0">
                  <a:pos x="1183" y="869"/>
                </a:cxn>
                <a:cxn ang="0">
                  <a:pos x="1010" y="914"/>
                </a:cxn>
                <a:cxn ang="0">
                  <a:pos x="838" y="946"/>
                </a:cxn>
                <a:cxn ang="0">
                  <a:pos x="666" y="958"/>
                </a:cxn>
                <a:cxn ang="0">
                  <a:pos x="504" y="954"/>
                </a:cxn>
                <a:cxn ang="0">
                  <a:pos x="356" y="933"/>
                </a:cxn>
                <a:cxn ang="0">
                  <a:pos x="228" y="895"/>
                </a:cxn>
                <a:cxn ang="0">
                  <a:pos x="126" y="842"/>
                </a:cxn>
                <a:cxn ang="0">
                  <a:pos x="51" y="776"/>
                </a:cxn>
                <a:cxn ang="0">
                  <a:pos x="9" y="700"/>
                </a:cxn>
                <a:cxn ang="0">
                  <a:pos x="0" y="615"/>
                </a:cxn>
                <a:cxn ang="0">
                  <a:pos x="22" y="524"/>
                </a:cxn>
                <a:cxn ang="0">
                  <a:pos x="77" y="432"/>
                </a:cxn>
                <a:cxn ang="0">
                  <a:pos x="164" y="343"/>
                </a:cxn>
                <a:cxn ang="0">
                  <a:pos x="277" y="259"/>
                </a:cxn>
                <a:cxn ang="0">
                  <a:pos x="413" y="182"/>
                </a:cxn>
                <a:cxn ang="0">
                  <a:pos x="566" y="116"/>
                </a:cxn>
                <a:cxn ang="0">
                  <a:pos x="732" y="63"/>
                </a:cxn>
              </a:cxnLst>
              <a:rect l="0" t="0" r="r" b="b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 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/>
            <a:r>
              <a:rPr lang="en-US" dirty="0"/>
              <a:t>Produces a set of </a:t>
            </a:r>
            <a:r>
              <a:rPr lang="en-US" b="1" i="1" dirty="0"/>
              <a:t>nested clusters </a:t>
            </a:r>
            <a:r>
              <a:rPr lang="en-US" dirty="0"/>
              <a:t>organized as a hierarchical tree</a:t>
            </a:r>
          </a:p>
          <a:p>
            <a:pPr marL="292100" indent="-292100"/>
            <a:r>
              <a:rPr lang="en-US" dirty="0"/>
              <a:t>Can be visualized as a </a:t>
            </a:r>
            <a:r>
              <a:rPr lang="en-US" b="1" dirty="0" err="1">
                <a:solidFill>
                  <a:srgbClr val="FF0000"/>
                </a:solidFill>
              </a:rPr>
              <a:t>dendrogram</a:t>
            </a:r>
            <a:endParaRPr lang="en-US" b="1" dirty="0">
              <a:solidFill>
                <a:srgbClr val="FF0000"/>
              </a:solidFill>
            </a:endParaRPr>
          </a:p>
          <a:p>
            <a:pPr marL="800100" lvl="1" indent="-342900"/>
            <a:r>
              <a:rPr lang="en-US" dirty="0"/>
              <a:t>A </a:t>
            </a:r>
            <a:r>
              <a:rPr lang="en-US" dirty="0" smtClean="0"/>
              <a:t>tree-like </a:t>
            </a:r>
            <a:r>
              <a:rPr lang="en-US" dirty="0"/>
              <a:t>diagram that records the sequences of merges or splits</a:t>
            </a:r>
          </a:p>
        </p:txBody>
      </p:sp>
      <p:pic>
        <p:nvPicPr>
          <p:cNvPr id="6174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316413"/>
            <a:ext cx="3459163" cy="2160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aphicFrame>
        <p:nvGraphicFramePr>
          <p:cNvPr id="617477" name="Object 5"/>
          <p:cNvGraphicFramePr>
            <a:graphicFrameLocks noChangeAspect="1"/>
          </p:cNvGraphicFramePr>
          <p:nvPr/>
        </p:nvGraphicFramePr>
        <p:xfrm>
          <a:off x="5257800" y="4116387"/>
          <a:ext cx="2319338" cy="2360613"/>
        </p:xfrm>
        <a:graphic>
          <a:graphicData uri="http://schemas.openxmlformats.org/presentationml/2006/ole">
            <p:oleObj spid="_x0000_s159746" name="VISIO" r:id="rId5" imgW="3168720" imgH="3227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of complete-link clustering</a:t>
            </a:r>
            <a:endParaRPr lang="en-US" dirty="0"/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1370013" y="4357688"/>
            <a:ext cx="2895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Original Points</a:t>
            </a:r>
          </a:p>
        </p:txBody>
      </p:sp>
      <p:pic>
        <p:nvPicPr>
          <p:cNvPr id="656388" name="Picture 4"/>
          <p:cNvPicPr>
            <a:picLocks noChangeAspect="1" noChangeArrowheads="1"/>
          </p:cNvPicPr>
          <p:nvPr/>
        </p:nvPicPr>
        <p:blipFill>
          <a:blip r:embed="rId3"/>
          <a:srcRect b="11905"/>
          <a:stretch>
            <a:fillRect/>
          </a:stretch>
        </p:blipFill>
        <p:spPr bwMode="auto">
          <a:xfrm>
            <a:off x="303213" y="1295400"/>
            <a:ext cx="4268787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41813" y="1219200"/>
            <a:ext cx="4268787" cy="3505200"/>
            <a:chOff x="2735" y="768"/>
            <a:chExt cx="2689" cy="2208"/>
          </a:xfrm>
        </p:grpSpPr>
        <p:sp>
          <p:nvSpPr>
            <p:cNvPr id="656390" name="Text Box 6"/>
            <p:cNvSpPr txBox="1">
              <a:spLocks noChangeArrowheads="1"/>
            </p:cNvSpPr>
            <p:nvPr/>
          </p:nvSpPr>
          <p:spPr bwMode="auto">
            <a:xfrm>
              <a:off x="3263" y="2745"/>
              <a:ext cx="1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latin typeface="Arial" charset="0"/>
                </a:rPr>
                <a:t>Two Clusters</a:t>
              </a:r>
            </a:p>
          </p:txBody>
        </p:sp>
        <p:pic>
          <p:nvPicPr>
            <p:cNvPr id="656391" name="Picture 7"/>
            <p:cNvPicPr>
              <a:picLocks noChangeAspect="1" noChangeArrowheads="1"/>
            </p:cNvPicPr>
            <p:nvPr/>
          </p:nvPicPr>
          <p:blipFill>
            <a:blip r:embed="rId4"/>
            <a:srcRect b="11905"/>
            <a:stretch>
              <a:fillRect/>
            </a:stretch>
          </p:blipFill>
          <p:spPr bwMode="auto">
            <a:xfrm>
              <a:off x="2735" y="768"/>
              <a:ext cx="2689" cy="17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656392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More balanced clusters (with equal diameter)</a:t>
            </a:r>
          </a:p>
          <a:p>
            <a:pPr>
              <a:buFontTx/>
              <a:buChar char="•"/>
            </a:pPr>
            <a:r>
              <a:rPr lang="en-US" sz="1800" b="1" dirty="0" smtClean="0">
                <a:latin typeface="Arial" charset="0"/>
              </a:rPr>
              <a:t>  Less susceptible to noise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/>
              <a:t>Limitations of </a:t>
            </a:r>
            <a:r>
              <a:rPr lang="en-US" dirty="0" smtClean="0"/>
              <a:t>complete-link clustering</a:t>
            </a:r>
            <a:endParaRPr lang="en-US" dirty="0"/>
          </a:p>
        </p:txBody>
      </p:sp>
      <p:pic>
        <p:nvPicPr>
          <p:cNvPr id="65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4268788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1066800" y="4738688"/>
            <a:ext cx="2895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Original Points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8013" y="1371600"/>
            <a:ext cx="4268787" cy="3733800"/>
            <a:chOff x="2783" y="864"/>
            <a:chExt cx="2689" cy="2352"/>
          </a:xfrm>
        </p:grpSpPr>
        <p:pic>
          <p:nvPicPr>
            <p:cNvPr id="65843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3" y="864"/>
              <a:ext cx="2689" cy="20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658439" name="Text Box 7"/>
            <p:cNvSpPr txBox="1">
              <a:spLocks noChangeArrowheads="1"/>
            </p:cNvSpPr>
            <p:nvPr/>
          </p:nvSpPr>
          <p:spPr bwMode="auto">
            <a:xfrm>
              <a:off x="3263" y="2985"/>
              <a:ext cx="1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latin typeface="Arial" charset="0"/>
                </a:rPr>
                <a:t>Two Clusters</a:t>
              </a:r>
            </a:p>
          </p:txBody>
        </p:sp>
      </p:grpSp>
      <p:sp>
        <p:nvSpPr>
          <p:cNvPr id="658440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63246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b="1" dirty="0" smtClean="0">
                <a:latin typeface="Arial" charset="0"/>
              </a:rPr>
              <a:t> Tends </a:t>
            </a:r>
            <a:r>
              <a:rPr lang="en-US" sz="1800" b="1" dirty="0">
                <a:latin typeface="Arial" charset="0"/>
              </a:rPr>
              <a:t>to break large clusters</a:t>
            </a:r>
          </a:p>
          <a:p>
            <a:pPr>
              <a:buFontTx/>
              <a:buChar char="•"/>
            </a:pPr>
            <a:r>
              <a:rPr lang="en-US" b="1" dirty="0" smtClean="0">
                <a:latin typeface="Arial" charset="0"/>
              </a:rPr>
              <a:t>  All clusters tend to have the same diameter – small  clusters are merged with larger ones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two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Group average distance </a:t>
            </a:r>
            <a:r>
              <a:rPr lang="en-US" dirty="0" smtClean="0"/>
              <a:t>between clusters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the </a:t>
            </a:r>
            <a:r>
              <a:rPr lang="en-US" b="1" i="1" dirty="0" smtClean="0"/>
              <a:t>average distance </a:t>
            </a:r>
            <a:r>
              <a:rPr lang="en-US" dirty="0" smtClean="0"/>
              <a:t>between any object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any object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4675" y="4338638"/>
          <a:ext cx="5284788" cy="1152525"/>
        </p:xfrm>
        <a:graphic>
          <a:graphicData uri="http://schemas.openxmlformats.org/presentationml/2006/ole">
            <p:oleObj spid="_x0000_s169986" name="Equation" r:id="rId3" imgW="219708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Average-link clustering: example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65463"/>
          </a:xfrm>
        </p:spPr>
        <p:txBody>
          <a:bodyPr/>
          <a:lstStyle/>
          <a:p>
            <a:pPr marL="292100" indent="-292100"/>
            <a:r>
              <a:rPr lang="en-US" sz="2800" dirty="0"/>
              <a:t>Proximity of two clusters is the average of </a:t>
            </a:r>
            <a:r>
              <a:rPr lang="en-US" sz="2800" dirty="0" err="1"/>
              <a:t>pairwise</a:t>
            </a:r>
            <a:r>
              <a:rPr lang="en-US" sz="2800" dirty="0"/>
              <a:t> proximity between points in the two clusters.</a:t>
            </a:r>
          </a:p>
          <a:p>
            <a:pPr marL="292100" indent="-292100"/>
            <a:endParaRPr lang="en-US" sz="2200" dirty="0"/>
          </a:p>
          <a:p>
            <a:pPr marL="292100" indent="-292100"/>
            <a:endParaRPr lang="en-US" sz="2200" dirty="0"/>
          </a:p>
        </p:txBody>
      </p:sp>
      <p:graphicFrame>
        <p:nvGraphicFramePr>
          <p:cNvPr id="660485" name="Object 5"/>
          <p:cNvGraphicFramePr>
            <a:graphicFrameLocks noChangeAspect="1"/>
          </p:cNvGraphicFramePr>
          <p:nvPr/>
        </p:nvGraphicFramePr>
        <p:xfrm>
          <a:off x="152400" y="3429000"/>
          <a:ext cx="4343400" cy="2411413"/>
        </p:xfrm>
        <a:graphic>
          <a:graphicData uri="http://schemas.openxmlformats.org/presentationml/2006/ole">
            <p:oleObj spid="_x0000_s175107" name="Worksheet" r:id="rId4" imgW="2167200" imgH="957600" progId="Excel.Sheet.8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57800" y="3124200"/>
            <a:ext cx="2957513" cy="2755900"/>
            <a:chOff x="3504" y="2112"/>
            <a:chExt cx="1863" cy="1736"/>
          </a:xfrm>
        </p:grpSpPr>
        <p:sp>
          <p:nvSpPr>
            <p:cNvPr id="660487" name="Line 7"/>
            <p:cNvSpPr>
              <a:spLocks noChangeShapeType="1"/>
            </p:cNvSpPr>
            <p:nvPr/>
          </p:nvSpPr>
          <p:spPr bwMode="auto">
            <a:xfrm flipV="1">
              <a:off x="3605" y="3184"/>
              <a:ext cx="0" cy="4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88" name="Line 8"/>
            <p:cNvSpPr>
              <a:spLocks noChangeShapeType="1"/>
            </p:cNvSpPr>
            <p:nvPr/>
          </p:nvSpPr>
          <p:spPr bwMode="auto">
            <a:xfrm>
              <a:off x="3605" y="3184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89" name="Line 9"/>
            <p:cNvSpPr>
              <a:spLocks noChangeShapeType="1"/>
            </p:cNvSpPr>
            <p:nvPr/>
          </p:nvSpPr>
          <p:spPr bwMode="auto">
            <a:xfrm>
              <a:off x="4098" y="3184"/>
              <a:ext cx="0" cy="4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0" name="Line 10"/>
            <p:cNvSpPr>
              <a:spLocks noChangeShapeType="1"/>
            </p:cNvSpPr>
            <p:nvPr/>
          </p:nvSpPr>
          <p:spPr bwMode="auto">
            <a:xfrm flipV="1">
              <a:off x="3901" y="2916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1" name="Line 11"/>
            <p:cNvSpPr>
              <a:spLocks noChangeShapeType="1"/>
            </p:cNvSpPr>
            <p:nvPr/>
          </p:nvSpPr>
          <p:spPr bwMode="auto">
            <a:xfrm flipV="1">
              <a:off x="3901" y="2827"/>
              <a:ext cx="0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2" name="Line 12"/>
            <p:cNvSpPr>
              <a:spLocks noChangeShapeType="1"/>
            </p:cNvSpPr>
            <p:nvPr/>
          </p:nvSpPr>
          <p:spPr bwMode="auto">
            <a:xfrm flipV="1">
              <a:off x="4787" y="3006"/>
              <a:ext cx="0" cy="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3" name="Line 13"/>
            <p:cNvSpPr>
              <a:spLocks noChangeShapeType="1"/>
            </p:cNvSpPr>
            <p:nvPr/>
          </p:nvSpPr>
          <p:spPr bwMode="auto">
            <a:xfrm>
              <a:off x="4787" y="3006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4" name="Line 14"/>
            <p:cNvSpPr>
              <a:spLocks noChangeShapeType="1"/>
            </p:cNvSpPr>
            <p:nvPr/>
          </p:nvSpPr>
          <p:spPr bwMode="auto">
            <a:xfrm>
              <a:off x="5280" y="3006"/>
              <a:ext cx="0" cy="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5" name="Line 15"/>
            <p:cNvSpPr>
              <a:spLocks noChangeShapeType="1"/>
            </p:cNvSpPr>
            <p:nvPr/>
          </p:nvSpPr>
          <p:spPr bwMode="auto">
            <a:xfrm flipV="1">
              <a:off x="5083" y="2738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6" name="Line 16"/>
            <p:cNvSpPr>
              <a:spLocks noChangeShapeType="1"/>
            </p:cNvSpPr>
            <p:nvPr/>
          </p:nvSpPr>
          <p:spPr bwMode="auto">
            <a:xfrm flipV="1">
              <a:off x="5083" y="2648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7" name="Line 17"/>
            <p:cNvSpPr>
              <a:spLocks noChangeShapeType="1"/>
            </p:cNvSpPr>
            <p:nvPr/>
          </p:nvSpPr>
          <p:spPr bwMode="auto">
            <a:xfrm flipV="1">
              <a:off x="4393" y="2827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8" name="Line 18"/>
            <p:cNvSpPr>
              <a:spLocks noChangeShapeType="1"/>
            </p:cNvSpPr>
            <p:nvPr/>
          </p:nvSpPr>
          <p:spPr bwMode="auto">
            <a:xfrm>
              <a:off x="3901" y="2827"/>
              <a:ext cx="4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9" name="Line 19"/>
            <p:cNvSpPr>
              <a:spLocks noChangeShapeType="1"/>
            </p:cNvSpPr>
            <p:nvPr/>
          </p:nvSpPr>
          <p:spPr bwMode="auto">
            <a:xfrm flipV="1">
              <a:off x="4098" y="2469"/>
              <a:ext cx="0" cy="3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500" name="Line 20"/>
            <p:cNvSpPr>
              <a:spLocks noChangeShapeType="1"/>
            </p:cNvSpPr>
            <p:nvPr/>
          </p:nvSpPr>
          <p:spPr bwMode="auto">
            <a:xfrm>
              <a:off x="4098" y="2469"/>
              <a:ext cx="9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501" name="Line 21"/>
            <p:cNvSpPr>
              <a:spLocks noChangeShapeType="1"/>
            </p:cNvSpPr>
            <p:nvPr/>
          </p:nvSpPr>
          <p:spPr bwMode="auto">
            <a:xfrm>
              <a:off x="5083" y="2469"/>
              <a:ext cx="0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502" name="Line 22"/>
            <p:cNvSpPr>
              <a:spLocks noChangeShapeType="1"/>
            </p:cNvSpPr>
            <p:nvPr/>
          </p:nvSpPr>
          <p:spPr bwMode="auto">
            <a:xfrm flipV="1">
              <a:off x="4590" y="2112"/>
              <a:ext cx="0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503" name="Text Box 23"/>
            <p:cNvSpPr txBox="1">
              <a:spLocks noChangeArrowheads="1"/>
            </p:cNvSpPr>
            <p:nvPr/>
          </p:nvSpPr>
          <p:spPr bwMode="auto">
            <a:xfrm>
              <a:off x="3504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60504" name="Text Box 24"/>
            <p:cNvSpPr txBox="1">
              <a:spLocks noChangeArrowheads="1"/>
            </p:cNvSpPr>
            <p:nvPr/>
          </p:nvSpPr>
          <p:spPr bwMode="auto">
            <a:xfrm>
              <a:off x="3997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660505" name="Text Box 25"/>
            <p:cNvSpPr txBox="1">
              <a:spLocks noChangeArrowheads="1"/>
            </p:cNvSpPr>
            <p:nvPr/>
          </p:nvSpPr>
          <p:spPr bwMode="auto">
            <a:xfrm>
              <a:off x="4292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660506" name="Text Box 26"/>
            <p:cNvSpPr txBox="1">
              <a:spLocks noChangeArrowheads="1"/>
            </p:cNvSpPr>
            <p:nvPr/>
          </p:nvSpPr>
          <p:spPr bwMode="auto">
            <a:xfrm>
              <a:off x="4686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60507" name="Text Box 27"/>
            <p:cNvSpPr txBox="1">
              <a:spLocks noChangeArrowheads="1"/>
            </p:cNvSpPr>
            <p:nvPr/>
          </p:nvSpPr>
          <p:spPr bwMode="auto">
            <a:xfrm>
              <a:off x="5179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b="1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1915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Average-link clustering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2531" name="Text Box 3"/>
          <p:cNvSpPr txBox="1">
            <a:spLocks noChangeArrowheads="1"/>
          </p:cNvSpPr>
          <p:nvPr/>
        </p:nvSpPr>
        <p:spPr bwMode="auto">
          <a:xfrm>
            <a:off x="914400" y="5562600"/>
            <a:ext cx="3352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Nested Clusters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5562600" y="5562600"/>
            <a:ext cx="2209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Dendrogram</a:t>
            </a:r>
          </a:p>
        </p:txBody>
      </p:sp>
      <p:pic>
        <p:nvPicPr>
          <p:cNvPr id="6625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057400"/>
            <a:ext cx="43878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8038" y="1987550"/>
            <a:ext cx="2901950" cy="2544763"/>
            <a:chOff x="509" y="1252"/>
            <a:chExt cx="1828" cy="1603"/>
          </a:xfrm>
        </p:grpSpPr>
        <p:sp>
          <p:nvSpPr>
            <p:cNvPr id="662535" name="Freeform 7"/>
            <p:cNvSpPr>
              <a:spLocks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4"/>
                </a:cxn>
                <a:cxn ang="0">
                  <a:pos x="12" y="12"/>
                </a:cxn>
                <a:cxn ang="0">
                  <a:pos x="24" y="2"/>
                </a:cxn>
                <a:cxn ang="0">
                  <a:pos x="40" y="0"/>
                </a:cxn>
                <a:cxn ang="0">
                  <a:pos x="56" y="2"/>
                </a:cxn>
                <a:cxn ang="0">
                  <a:pos x="68" y="12"/>
                </a:cxn>
                <a:cxn ang="0">
                  <a:pos x="77" y="24"/>
                </a:cxn>
                <a:cxn ang="0">
                  <a:pos x="79" y="40"/>
                </a:cxn>
                <a:cxn ang="0">
                  <a:pos x="77" y="55"/>
                </a:cxn>
                <a:cxn ang="0">
                  <a:pos x="68" y="69"/>
                </a:cxn>
                <a:cxn ang="0">
                  <a:pos x="56" y="77"/>
                </a:cxn>
                <a:cxn ang="0">
                  <a:pos x="40" y="81"/>
                </a:cxn>
                <a:cxn ang="0">
                  <a:pos x="24" y="77"/>
                </a:cxn>
                <a:cxn ang="0">
                  <a:pos x="12" y="69"/>
                </a:cxn>
                <a:cxn ang="0">
                  <a:pos x="2" y="55"/>
                </a:cxn>
                <a:cxn ang="0">
                  <a:pos x="0" y="40"/>
                </a:cxn>
              </a:cxnLst>
              <a:rect l="0" t="0" r="r" b="b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36" name="Freeform 8"/>
            <p:cNvSpPr>
              <a:spLocks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23"/>
                </a:cxn>
                <a:cxn ang="0">
                  <a:pos x="11" y="12"/>
                </a:cxn>
                <a:cxn ang="0">
                  <a:pos x="23" y="2"/>
                </a:cxn>
                <a:cxn ang="0">
                  <a:pos x="39" y="0"/>
                </a:cxn>
                <a:cxn ang="0">
                  <a:pos x="55" y="2"/>
                </a:cxn>
                <a:cxn ang="0">
                  <a:pos x="69" y="12"/>
                </a:cxn>
                <a:cxn ang="0">
                  <a:pos x="77" y="23"/>
                </a:cxn>
                <a:cxn ang="0">
                  <a:pos x="81" y="39"/>
                </a:cxn>
                <a:cxn ang="0">
                  <a:pos x="77" y="55"/>
                </a:cxn>
                <a:cxn ang="0">
                  <a:pos x="69" y="69"/>
                </a:cxn>
                <a:cxn ang="0">
                  <a:pos x="55" y="77"/>
                </a:cxn>
                <a:cxn ang="0">
                  <a:pos x="39" y="81"/>
                </a:cxn>
                <a:cxn ang="0">
                  <a:pos x="23" y="77"/>
                </a:cxn>
                <a:cxn ang="0">
                  <a:pos x="11" y="69"/>
                </a:cxn>
                <a:cxn ang="0">
                  <a:pos x="2" y="55"/>
                </a:cxn>
                <a:cxn ang="0">
                  <a:pos x="0" y="39"/>
                </a:cxn>
              </a:cxnLst>
              <a:rect l="0" t="0" r="r" b="b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37" name="Freeform 9"/>
            <p:cNvSpPr>
              <a:spLocks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4"/>
                </a:cxn>
                <a:cxn ang="0">
                  <a:pos x="12" y="12"/>
                </a:cxn>
                <a:cxn ang="0">
                  <a:pos x="24" y="2"/>
                </a:cxn>
                <a:cxn ang="0">
                  <a:pos x="40" y="0"/>
                </a:cxn>
                <a:cxn ang="0">
                  <a:pos x="55" y="2"/>
                </a:cxn>
                <a:cxn ang="0">
                  <a:pos x="69" y="12"/>
                </a:cxn>
                <a:cxn ang="0">
                  <a:pos x="77" y="24"/>
                </a:cxn>
                <a:cxn ang="0">
                  <a:pos x="81" y="40"/>
                </a:cxn>
                <a:cxn ang="0">
                  <a:pos x="77" y="56"/>
                </a:cxn>
                <a:cxn ang="0">
                  <a:pos x="69" y="69"/>
                </a:cxn>
                <a:cxn ang="0">
                  <a:pos x="55" y="77"/>
                </a:cxn>
                <a:cxn ang="0">
                  <a:pos x="40" y="81"/>
                </a:cxn>
                <a:cxn ang="0">
                  <a:pos x="24" y="77"/>
                </a:cxn>
                <a:cxn ang="0">
                  <a:pos x="12" y="69"/>
                </a:cxn>
                <a:cxn ang="0">
                  <a:pos x="2" y="56"/>
                </a:cxn>
                <a:cxn ang="0">
                  <a:pos x="0" y="40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38" name="Freeform 10"/>
            <p:cNvSpPr>
              <a:spLocks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" y="25"/>
                </a:cxn>
                <a:cxn ang="0">
                  <a:pos x="12" y="12"/>
                </a:cxn>
                <a:cxn ang="0">
                  <a:pos x="24" y="4"/>
                </a:cxn>
                <a:cxn ang="0">
                  <a:pos x="39" y="0"/>
                </a:cxn>
                <a:cxn ang="0">
                  <a:pos x="55" y="4"/>
                </a:cxn>
                <a:cxn ang="0">
                  <a:pos x="69" y="12"/>
                </a:cxn>
                <a:cxn ang="0">
                  <a:pos x="77" y="25"/>
                </a:cxn>
                <a:cxn ang="0">
                  <a:pos x="81" y="41"/>
                </a:cxn>
                <a:cxn ang="0">
                  <a:pos x="77" y="57"/>
                </a:cxn>
                <a:cxn ang="0">
                  <a:pos x="69" y="69"/>
                </a:cxn>
                <a:cxn ang="0">
                  <a:pos x="55" y="79"/>
                </a:cxn>
                <a:cxn ang="0">
                  <a:pos x="39" y="81"/>
                </a:cxn>
                <a:cxn ang="0">
                  <a:pos x="24" y="79"/>
                </a:cxn>
                <a:cxn ang="0">
                  <a:pos x="12" y="69"/>
                </a:cxn>
                <a:cxn ang="0">
                  <a:pos x="2" y="57"/>
                </a:cxn>
                <a:cxn ang="0">
                  <a:pos x="0" y="41"/>
                </a:cxn>
              </a:cxnLst>
              <a:rect l="0" t="0" r="r" b="b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39" name="Freeform 11"/>
            <p:cNvSpPr>
              <a:spLocks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4" y="24"/>
                </a:cxn>
                <a:cxn ang="0">
                  <a:pos x="12" y="12"/>
                </a:cxn>
                <a:cxn ang="0">
                  <a:pos x="26" y="2"/>
                </a:cxn>
                <a:cxn ang="0">
                  <a:pos x="42" y="0"/>
                </a:cxn>
                <a:cxn ang="0">
                  <a:pos x="58" y="2"/>
                </a:cxn>
                <a:cxn ang="0">
                  <a:pos x="69" y="12"/>
                </a:cxn>
                <a:cxn ang="0">
                  <a:pos x="79" y="24"/>
                </a:cxn>
                <a:cxn ang="0">
                  <a:pos x="81" y="39"/>
                </a:cxn>
                <a:cxn ang="0">
                  <a:pos x="79" y="55"/>
                </a:cxn>
                <a:cxn ang="0">
                  <a:pos x="69" y="67"/>
                </a:cxn>
                <a:cxn ang="0">
                  <a:pos x="58" y="77"/>
                </a:cxn>
                <a:cxn ang="0">
                  <a:pos x="42" y="79"/>
                </a:cxn>
                <a:cxn ang="0">
                  <a:pos x="26" y="77"/>
                </a:cxn>
                <a:cxn ang="0">
                  <a:pos x="12" y="67"/>
                </a:cxn>
                <a:cxn ang="0">
                  <a:pos x="4" y="55"/>
                </a:cxn>
                <a:cxn ang="0">
                  <a:pos x="0" y="39"/>
                </a:cxn>
              </a:cxnLst>
              <a:rect l="0" t="0" r="r" b="b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40" name="Freeform 12"/>
            <p:cNvSpPr>
              <a:spLocks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6"/>
                </a:cxn>
                <a:cxn ang="0">
                  <a:pos x="12" y="12"/>
                </a:cxn>
                <a:cxn ang="0">
                  <a:pos x="24" y="4"/>
                </a:cxn>
                <a:cxn ang="0">
                  <a:pos x="40" y="0"/>
                </a:cxn>
                <a:cxn ang="0">
                  <a:pos x="55" y="4"/>
                </a:cxn>
                <a:cxn ang="0">
                  <a:pos x="69" y="12"/>
                </a:cxn>
                <a:cxn ang="0">
                  <a:pos x="77" y="26"/>
                </a:cxn>
                <a:cxn ang="0">
                  <a:pos x="81" y="40"/>
                </a:cxn>
                <a:cxn ang="0">
                  <a:pos x="77" y="55"/>
                </a:cxn>
                <a:cxn ang="0">
                  <a:pos x="69" y="69"/>
                </a:cxn>
                <a:cxn ang="0">
                  <a:pos x="55" y="77"/>
                </a:cxn>
                <a:cxn ang="0">
                  <a:pos x="40" y="81"/>
                </a:cxn>
                <a:cxn ang="0">
                  <a:pos x="24" y="77"/>
                </a:cxn>
                <a:cxn ang="0">
                  <a:pos x="12" y="69"/>
                </a:cxn>
                <a:cxn ang="0">
                  <a:pos x="2" y="55"/>
                </a:cxn>
                <a:cxn ang="0">
                  <a:pos x="0" y="40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41" name="Rectangle 13"/>
            <p:cNvSpPr>
              <a:spLocks noChangeArrowheads="1"/>
            </p:cNvSpPr>
            <p:nvPr/>
          </p:nvSpPr>
          <p:spPr bwMode="auto">
            <a:xfrm>
              <a:off x="1908" y="1252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</a:rPr>
                <a:t>1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42" name="Rectangle 14"/>
            <p:cNvSpPr>
              <a:spLocks noChangeArrowheads="1"/>
            </p:cNvSpPr>
            <p:nvPr/>
          </p:nvSpPr>
          <p:spPr bwMode="auto">
            <a:xfrm>
              <a:off x="1163" y="1832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</a:rPr>
                <a:t>2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43" name="Rectangle 15"/>
            <p:cNvSpPr>
              <a:spLocks noChangeArrowheads="1"/>
            </p:cNvSpPr>
            <p:nvPr/>
          </p:nvSpPr>
          <p:spPr bwMode="auto">
            <a:xfrm>
              <a:off x="1732" y="2121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</a:rPr>
                <a:t>3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44" name="Rectangle 16"/>
            <p:cNvSpPr>
              <a:spLocks noChangeArrowheads="1"/>
            </p:cNvSpPr>
            <p:nvPr/>
          </p:nvSpPr>
          <p:spPr bwMode="auto">
            <a:xfrm>
              <a:off x="1379" y="2638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</a:rPr>
                <a:t>4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45" name="Rectangle 17"/>
            <p:cNvSpPr>
              <a:spLocks noChangeArrowheads="1"/>
            </p:cNvSpPr>
            <p:nvPr/>
          </p:nvSpPr>
          <p:spPr bwMode="auto">
            <a:xfrm>
              <a:off x="631" y="1719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</a:rPr>
                <a:t>5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46" name="Rectangle 18"/>
            <p:cNvSpPr>
              <a:spLocks noChangeArrowheads="1"/>
            </p:cNvSpPr>
            <p:nvPr/>
          </p:nvSpPr>
          <p:spPr bwMode="auto">
            <a:xfrm>
              <a:off x="2187" y="2173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</a:rPr>
                <a:t>6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405063" y="3273425"/>
            <a:ext cx="1301750" cy="889000"/>
            <a:chOff x="1515" y="2062"/>
            <a:chExt cx="820" cy="560"/>
          </a:xfrm>
        </p:grpSpPr>
        <p:sp>
          <p:nvSpPr>
            <p:cNvPr id="662548" name="Freeform 20"/>
            <p:cNvSpPr>
              <a:spLocks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/>
              <a:ahLst/>
              <a:cxnLst>
                <a:cxn ang="0">
                  <a:pos x="409" y="0"/>
                </a:cxn>
                <a:cxn ang="0">
                  <a:pos x="467" y="2"/>
                </a:cxn>
                <a:cxn ang="0">
                  <a:pos x="520" y="8"/>
                </a:cxn>
                <a:cxn ang="0">
                  <a:pos x="573" y="16"/>
                </a:cxn>
                <a:cxn ang="0">
                  <a:pos x="623" y="26"/>
                </a:cxn>
                <a:cxn ang="0">
                  <a:pos x="670" y="40"/>
                </a:cxn>
                <a:cxn ang="0">
                  <a:pos x="710" y="56"/>
                </a:cxn>
                <a:cxn ang="0">
                  <a:pos x="745" y="73"/>
                </a:cxn>
                <a:cxn ang="0">
                  <a:pos x="775" y="93"/>
                </a:cxn>
                <a:cxn ang="0">
                  <a:pos x="797" y="115"/>
                </a:cxn>
                <a:cxn ang="0">
                  <a:pos x="812" y="138"/>
                </a:cxn>
                <a:cxn ang="0">
                  <a:pos x="820" y="160"/>
                </a:cxn>
                <a:cxn ang="0">
                  <a:pos x="820" y="184"/>
                </a:cxn>
                <a:cxn ang="0">
                  <a:pos x="812" y="207"/>
                </a:cxn>
                <a:cxn ang="0">
                  <a:pos x="797" y="229"/>
                </a:cxn>
                <a:cxn ang="0">
                  <a:pos x="775" y="251"/>
                </a:cxn>
                <a:cxn ang="0">
                  <a:pos x="745" y="271"/>
                </a:cxn>
                <a:cxn ang="0">
                  <a:pos x="710" y="290"/>
                </a:cxn>
                <a:cxn ang="0">
                  <a:pos x="670" y="306"/>
                </a:cxn>
                <a:cxn ang="0">
                  <a:pos x="623" y="318"/>
                </a:cxn>
                <a:cxn ang="0">
                  <a:pos x="573" y="330"/>
                </a:cxn>
                <a:cxn ang="0">
                  <a:pos x="520" y="338"/>
                </a:cxn>
                <a:cxn ang="0">
                  <a:pos x="467" y="341"/>
                </a:cxn>
                <a:cxn ang="0">
                  <a:pos x="409" y="343"/>
                </a:cxn>
                <a:cxn ang="0">
                  <a:pos x="354" y="341"/>
                </a:cxn>
                <a:cxn ang="0">
                  <a:pos x="299" y="338"/>
                </a:cxn>
                <a:cxn ang="0">
                  <a:pos x="245" y="330"/>
                </a:cxn>
                <a:cxn ang="0">
                  <a:pos x="196" y="318"/>
                </a:cxn>
                <a:cxn ang="0">
                  <a:pos x="150" y="306"/>
                </a:cxn>
                <a:cxn ang="0">
                  <a:pos x="109" y="290"/>
                </a:cxn>
                <a:cxn ang="0">
                  <a:pos x="73" y="271"/>
                </a:cxn>
                <a:cxn ang="0">
                  <a:pos x="44" y="251"/>
                </a:cxn>
                <a:cxn ang="0">
                  <a:pos x="22" y="229"/>
                </a:cxn>
                <a:cxn ang="0">
                  <a:pos x="6" y="207"/>
                </a:cxn>
                <a:cxn ang="0">
                  <a:pos x="0" y="184"/>
                </a:cxn>
                <a:cxn ang="0">
                  <a:pos x="0" y="160"/>
                </a:cxn>
                <a:cxn ang="0">
                  <a:pos x="6" y="138"/>
                </a:cxn>
                <a:cxn ang="0">
                  <a:pos x="22" y="115"/>
                </a:cxn>
                <a:cxn ang="0">
                  <a:pos x="44" y="93"/>
                </a:cxn>
                <a:cxn ang="0">
                  <a:pos x="73" y="73"/>
                </a:cxn>
                <a:cxn ang="0">
                  <a:pos x="109" y="56"/>
                </a:cxn>
                <a:cxn ang="0">
                  <a:pos x="150" y="40"/>
                </a:cxn>
                <a:cxn ang="0">
                  <a:pos x="196" y="26"/>
                </a:cxn>
                <a:cxn ang="0">
                  <a:pos x="245" y="16"/>
                </a:cxn>
                <a:cxn ang="0">
                  <a:pos x="299" y="8"/>
                </a:cxn>
                <a:cxn ang="0">
                  <a:pos x="354" y="2"/>
                </a:cxn>
                <a:cxn ang="0">
                  <a:pos x="409" y="0"/>
                </a:cxn>
              </a:cxnLst>
              <a:rect l="0" t="0" r="r" b="b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49" name="Rectangle 21"/>
            <p:cNvSpPr>
              <a:spLocks noChangeArrowheads="1"/>
            </p:cNvSpPr>
            <p:nvPr/>
          </p:nvSpPr>
          <p:spPr bwMode="auto">
            <a:xfrm>
              <a:off x="1855" y="2395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17550" y="2382838"/>
            <a:ext cx="1323975" cy="985837"/>
            <a:chOff x="452" y="1501"/>
            <a:chExt cx="834" cy="621"/>
          </a:xfrm>
        </p:grpSpPr>
        <p:sp>
          <p:nvSpPr>
            <p:cNvPr id="662551" name="Freeform 23"/>
            <p:cNvSpPr>
              <a:spLocks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/>
              <a:ahLst/>
              <a:cxnLst>
                <a:cxn ang="0">
                  <a:pos x="436" y="2"/>
                </a:cxn>
                <a:cxn ang="0">
                  <a:pos x="494" y="10"/>
                </a:cxn>
                <a:cxn ang="0">
                  <a:pos x="547" y="20"/>
                </a:cxn>
                <a:cxn ang="0">
                  <a:pos x="600" y="36"/>
                </a:cxn>
                <a:cxn ang="0">
                  <a:pos x="650" y="54"/>
                </a:cxn>
                <a:cxn ang="0">
                  <a:pos x="695" y="77"/>
                </a:cxn>
                <a:cxn ang="0">
                  <a:pos x="735" y="101"/>
                </a:cxn>
                <a:cxn ang="0">
                  <a:pos x="768" y="128"/>
                </a:cxn>
                <a:cxn ang="0">
                  <a:pos x="796" y="158"/>
                </a:cxn>
                <a:cxn ang="0">
                  <a:pos x="816" y="188"/>
                </a:cxn>
                <a:cxn ang="0">
                  <a:pos x="830" y="219"/>
                </a:cxn>
                <a:cxn ang="0">
                  <a:pos x="834" y="251"/>
                </a:cxn>
                <a:cxn ang="0">
                  <a:pos x="832" y="282"/>
                </a:cxn>
                <a:cxn ang="0">
                  <a:pos x="820" y="312"/>
                </a:cxn>
                <a:cxn ang="0">
                  <a:pos x="802" y="339"/>
                </a:cxn>
                <a:cxn ang="0">
                  <a:pos x="778" y="367"/>
                </a:cxn>
                <a:cxn ang="0">
                  <a:pos x="745" y="391"/>
                </a:cxn>
                <a:cxn ang="0">
                  <a:pos x="707" y="412"/>
                </a:cxn>
                <a:cxn ang="0">
                  <a:pos x="664" y="430"/>
                </a:cxn>
                <a:cxn ang="0">
                  <a:pos x="616" y="444"/>
                </a:cxn>
                <a:cxn ang="0">
                  <a:pos x="565" y="454"/>
                </a:cxn>
                <a:cxn ang="0">
                  <a:pos x="510" y="460"/>
                </a:cxn>
                <a:cxn ang="0">
                  <a:pos x="454" y="460"/>
                </a:cxn>
                <a:cxn ang="0">
                  <a:pos x="397" y="458"/>
                </a:cxn>
                <a:cxn ang="0">
                  <a:pos x="340" y="450"/>
                </a:cxn>
                <a:cxn ang="0">
                  <a:pos x="284" y="440"/>
                </a:cxn>
                <a:cxn ang="0">
                  <a:pos x="231" y="424"/>
                </a:cxn>
                <a:cxn ang="0">
                  <a:pos x="183" y="404"/>
                </a:cxn>
                <a:cxn ang="0">
                  <a:pos x="138" y="383"/>
                </a:cxn>
                <a:cxn ang="0">
                  <a:pos x="98" y="359"/>
                </a:cxn>
                <a:cxn ang="0">
                  <a:pos x="65" y="331"/>
                </a:cxn>
                <a:cxn ang="0">
                  <a:pos x="37" y="302"/>
                </a:cxn>
                <a:cxn ang="0">
                  <a:pos x="17" y="272"/>
                </a:cxn>
                <a:cxn ang="0">
                  <a:pos x="3" y="241"/>
                </a:cxn>
                <a:cxn ang="0">
                  <a:pos x="0" y="209"/>
                </a:cxn>
                <a:cxn ang="0">
                  <a:pos x="1" y="178"/>
                </a:cxn>
                <a:cxn ang="0">
                  <a:pos x="11" y="148"/>
                </a:cxn>
                <a:cxn ang="0">
                  <a:pos x="29" y="119"/>
                </a:cxn>
                <a:cxn ang="0">
                  <a:pos x="55" y="93"/>
                </a:cxn>
                <a:cxn ang="0">
                  <a:pos x="86" y="69"/>
                </a:cxn>
                <a:cxn ang="0">
                  <a:pos x="124" y="48"/>
                </a:cxn>
                <a:cxn ang="0">
                  <a:pos x="168" y="30"/>
                </a:cxn>
                <a:cxn ang="0">
                  <a:pos x="217" y="16"/>
                </a:cxn>
                <a:cxn ang="0">
                  <a:pos x="268" y="6"/>
                </a:cxn>
                <a:cxn ang="0">
                  <a:pos x="324" y="0"/>
                </a:cxn>
                <a:cxn ang="0">
                  <a:pos x="379" y="0"/>
                </a:cxn>
                <a:cxn ang="0">
                  <a:pos x="436" y="2"/>
                </a:cxn>
              </a:cxnLst>
              <a:rect l="0" t="0" r="r" b="b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552" name="Rectangle 24"/>
            <p:cNvSpPr>
              <a:spLocks noChangeArrowheads="1"/>
            </p:cNvSpPr>
            <p:nvPr/>
          </p:nvSpPr>
          <p:spPr bwMode="auto">
            <a:xfrm>
              <a:off x="944" y="1501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03225" y="1622425"/>
            <a:ext cx="3659188" cy="3460750"/>
            <a:chOff x="254" y="1022"/>
            <a:chExt cx="2305" cy="2180"/>
          </a:xfrm>
        </p:grpSpPr>
        <p:sp>
          <p:nvSpPr>
            <p:cNvPr id="662554" name="Rectangle 26"/>
            <p:cNvSpPr>
              <a:spLocks noChangeArrowheads="1"/>
            </p:cNvSpPr>
            <p:nvPr/>
          </p:nvSpPr>
          <p:spPr bwMode="auto">
            <a:xfrm>
              <a:off x="564" y="1148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55" name="Freeform 27"/>
            <p:cNvSpPr>
              <a:spLocks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/>
              <a:ahLst/>
              <a:cxnLst>
                <a:cxn ang="0">
                  <a:pos x="1245" y="4"/>
                </a:cxn>
                <a:cxn ang="0">
                  <a:pos x="1433" y="33"/>
                </a:cxn>
                <a:cxn ang="0">
                  <a:pos x="1615" y="90"/>
                </a:cxn>
                <a:cxn ang="0">
                  <a:pos x="1781" y="175"/>
                </a:cxn>
                <a:cxn ang="0">
                  <a:pos x="1931" y="286"/>
                </a:cxn>
                <a:cxn ang="0">
                  <a:pos x="2062" y="420"/>
                </a:cxn>
                <a:cxn ang="0">
                  <a:pos x="2166" y="569"/>
                </a:cxn>
                <a:cxn ang="0">
                  <a:pos x="2242" y="735"/>
                </a:cxn>
                <a:cxn ang="0">
                  <a:pos x="2289" y="908"/>
                </a:cxn>
                <a:cxn ang="0">
                  <a:pos x="2305" y="1088"/>
                </a:cxn>
                <a:cxn ang="0">
                  <a:pos x="2289" y="1267"/>
                </a:cxn>
                <a:cxn ang="0">
                  <a:pos x="2243" y="1443"/>
                </a:cxn>
                <a:cxn ang="0">
                  <a:pos x="2166" y="1606"/>
                </a:cxn>
                <a:cxn ang="0">
                  <a:pos x="2064" y="1758"/>
                </a:cxn>
                <a:cxn ang="0">
                  <a:pos x="1935" y="1890"/>
                </a:cxn>
                <a:cxn ang="0">
                  <a:pos x="1785" y="2002"/>
                </a:cxn>
                <a:cxn ang="0">
                  <a:pos x="1617" y="2087"/>
                </a:cxn>
                <a:cxn ang="0">
                  <a:pos x="1437" y="2146"/>
                </a:cxn>
                <a:cxn ang="0">
                  <a:pos x="1249" y="2176"/>
                </a:cxn>
                <a:cxn ang="0">
                  <a:pos x="1059" y="2176"/>
                </a:cxn>
                <a:cxn ang="0">
                  <a:pos x="872" y="2148"/>
                </a:cxn>
                <a:cxn ang="0">
                  <a:pos x="692" y="2089"/>
                </a:cxn>
                <a:cxn ang="0">
                  <a:pos x="524" y="2004"/>
                </a:cxn>
                <a:cxn ang="0">
                  <a:pos x="373" y="1894"/>
                </a:cxn>
                <a:cxn ang="0">
                  <a:pos x="245" y="1762"/>
                </a:cxn>
                <a:cxn ang="0">
                  <a:pos x="140" y="1610"/>
                </a:cxn>
                <a:cxn ang="0">
                  <a:pos x="63" y="1447"/>
                </a:cxn>
                <a:cxn ang="0">
                  <a:pos x="16" y="1271"/>
                </a:cxn>
                <a:cxn ang="0">
                  <a:pos x="0" y="1092"/>
                </a:cxn>
                <a:cxn ang="0">
                  <a:pos x="16" y="912"/>
                </a:cxn>
                <a:cxn ang="0">
                  <a:pos x="63" y="737"/>
                </a:cxn>
                <a:cxn ang="0">
                  <a:pos x="138" y="573"/>
                </a:cxn>
                <a:cxn ang="0">
                  <a:pos x="243" y="422"/>
                </a:cxn>
                <a:cxn ang="0">
                  <a:pos x="371" y="290"/>
                </a:cxn>
                <a:cxn ang="0">
                  <a:pos x="522" y="179"/>
                </a:cxn>
                <a:cxn ang="0">
                  <a:pos x="688" y="92"/>
                </a:cxn>
                <a:cxn ang="0">
                  <a:pos x="868" y="33"/>
                </a:cxn>
                <a:cxn ang="0">
                  <a:pos x="1055" y="4"/>
                </a:cxn>
              </a:cxnLst>
              <a:rect l="0" t="0" r="r" b="b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931988" y="3101975"/>
            <a:ext cx="1800225" cy="1720850"/>
            <a:chOff x="1217" y="1954"/>
            <a:chExt cx="1134" cy="1084"/>
          </a:xfrm>
        </p:grpSpPr>
        <p:sp>
          <p:nvSpPr>
            <p:cNvPr id="662557" name="Rectangle 29"/>
            <p:cNvSpPr>
              <a:spLocks noChangeArrowheads="1"/>
            </p:cNvSpPr>
            <p:nvPr/>
          </p:nvSpPr>
          <p:spPr bwMode="auto">
            <a:xfrm>
              <a:off x="1665" y="2811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58" name="Freeform 30"/>
            <p:cNvSpPr>
              <a:spLocks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/>
              <a:ahLst/>
              <a:cxnLst>
                <a:cxn ang="0">
                  <a:pos x="371" y="142"/>
                </a:cxn>
                <a:cxn ang="0">
                  <a:pos x="430" y="108"/>
                </a:cxn>
                <a:cxn ang="0">
                  <a:pos x="492" y="79"/>
                </a:cxn>
                <a:cxn ang="0">
                  <a:pos x="551" y="53"/>
                </a:cxn>
                <a:cxn ang="0">
                  <a:pos x="614" y="32"/>
                </a:cxn>
                <a:cxn ang="0">
                  <a:pos x="674" y="16"/>
                </a:cxn>
                <a:cxn ang="0">
                  <a:pos x="735" y="6"/>
                </a:cxn>
                <a:cxn ang="0">
                  <a:pos x="792" y="0"/>
                </a:cxn>
                <a:cxn ang="0">
                  <a:pos x="848" y="0"/>
                </a:cxn>
                <a:cxn ang="0">
                  <a:pos x="899" y="4"/>
                </a:cxn>
                <a:cxn ang="0">
                  <a:pos x="946" y="14"/>
                </a:cxn>
                <a:cxn ang="0">
                  <a:pos x="990" y="30"/>
                </a:cxn>
                <a:cxn ang="0">
                  <a:pos x="1027" y="51"/>
                </a:cxn>
                <a:cxn ang="0">
                  <a:pos x="1061" y="77"/>
                </a:cxn>
                <a:cxn ang="0">
                  <a:pos x="1089" y="107"/>
                </a:cxn>
                <a:cxn ang="0">
                  <a:pos x="1110" y="140"/>
                </a:cxn>
                <a:cxn ang="0">
                  <a:pos x="1124" y="177"/>
                </a:cxn>
                <a:cxn ang="0">
                  <a:pos x="1132" y="217"/>
                </a:cxn>
                <a:cxn ang="0">
                  <a:pos x="1134" y="260"/>
                </a:cxn>
                <a:cxn ang="0">
                  <a:pos x="1128" y="308"/>
                </a:cxn>
                <a:cxn ang="0">
                  <a:pos x="1118" y="355"/>
                </a:cxn>
                <a:cxn ang="0">
                  <a:pos x="1099" y="402"/>
                </a:cxn>
                <a:cxn ang="0">
                  <a:pos x="1075" y="451"/>
                </a:cxn>
                <a:cxn ang="0">
                  <a:pos x="1045" y="501"/>
                </a:cxn>
                <a:cxn ang="0">
                  <a:pos x="1010" y="550"/>
                </a:cxn>
                <a:cxn ang="0">
                  <a:pos x="968" y="597"/>
                </a:cxn>
                <a:cxn ang="0">
                  <a:pos x="923" y="643"/>
                </a:cxn>
                <a:cxn ang="0">
                  <a:pos x="871" y="688"/>
                </a:cxn>
                <a:cxn ang="0">
                  <a:pos x="818" y="727"/>
                </a:cxn>
                <a:cxn ang="0">
                  <a:pos x="763" y="765"/>
                </a:cxn>
                <a:cxn ang="0">
                  <a:pos x="703" y="800"/>
                </a:cxn>
                <a:cxn ang="0">
                  <a:pos x="644" y="830"/>
                </a:cxn>
                <a:cxn ang="0">
                  <a:pos x="583" y="855"/>
                </a:cxn>
                <a:cxn ang="0">
                  <a:pos x="519" y="877"/>
                </a:cxn>
                <a:cxn ang="0">
                  <a:pos x="460" y="893"/>
                </a:cxn>
                <a:cxn ang="0">
                  <a:pos x="401" y="903"/>
                </a:cxn>
                <a:cxn ang="0">
                  <a:pos x="342" y="909"/>
                </a:cxn>
                <a:cxn ang="0">
                  <a:pos x="286" y="909"/>
                </a:cxn>
                <a:cxn ang="0">
                  <a:pos x="235" y="905"/>
                </a:cxn>
                <a:cxn ang="0">
                  <a:pos x="187" y="893"/>
                </a:cxn>
                <a:cxn ang="0">
                  <a:pos x="144" y="877"/>
                </a:cxn>
                <a:cxn ang="0">
                  <a:pos x="106" y="857"/>
                </a:cxn>
                <a:cxn ang="0">
                  <a:pos x="73" y="832"/>
                </a:cxn>
                <a:cxn ang="0">
                  <a:pos x="45" y="802"/>
                </a:cxn>
                <a:cxn ang="0">
                  <a:pos x="23" y="769"/>
                </a:cxn>
                <a:cxn ang="0">
                  <a:pos x="9" y="731"/>
                </a:cxn>
                <a:cxn ang="0">
                  <a:pos x="2" y="690"/>
                </a:cxn>
                <a:cxn ang="0">
                  <a:pos x="0" y="647"/>
                </a:cxn>
                <a:cxn ang="0">
                  <a:pos x="5" y="601"/>
                </a:cxn>
                <a:cxn ang="0">
                  <a:pos x="15" y="554"/>
                </a:cxn>
                <a:cxn ang="0">
                  <a:pos x="35" y="505"/>
                </a:cxn>
                <a:cxn ang="0">
                  <a:pos x="59" y="455"/>
                </a:cxn>
                <a:cxn ang="0">
                  <a:pos x="88" y="406"/>
                </a:cxn>
                <a:cxn ang="0">
                  <a:pos x="124" y="359"/>
                </a:cxn>
                <a:cxn ang="0">
                  <a:pos x="166" y="311"/>
                </a:cxn>
                <a:cxn ang="0">
                  <a:pos x="211" y="264"/>
                </a:cxn>
                <a:cxn ang="0">
                  <a:pos x="262" y="221"/>
                </a:cxn>
                <a:cxn ang="0">
                  <a:pos x="316" y="179"/>
                </a:cxn>
                <a:cxn ang="0">
                  <a:pos x="371" y="142"/>
                </a:cxn>
              </a:cxnLst>
              <a:rect l="0" t="0" r="r" b="b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93888" y="1922463"/>
            <a:ext cx="1933575" cy="3097212"/>
            <a:chOff x="1193" y="1211"/>
            <a:chExt cx="1218" cy="1951"/>
          </a:xfrm>
        </p:grpSpPr>
        <p:sp>
          <p:nvSpPr>
            <p:cNvPr id="662560" name="Rectangle 32"/>
            <p:cNvSpPr>
              <a:spLocks noChangeArrowheads="1"/>
            </p:cNvSpPr>
            <p:nvPr/>
          </p:nvSpPr>
          <p:spPr bwMode="auto">
            <a:xfrm>
              <a:off x="1602" y="1211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662561" name="Freeform 33"/>
            <p:cNvSpPr>
              <a:spLocks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/>
              <a:ahLst/>
              <a:cxnLst>
                <a:cxn ang="0">
                  <a:pos x="87" y="724"/>
                </a:cxn>
                <a:cxn ang="0">
                  <a:pos x="148" y="566"/>
                </a:cxn>
                <a:cxn ang="0">
                  <a:pos x="225" y="420"/>
                </a:cxn>
                <a:cxn ang="0">
                  <a:pos x="312" y="290"/>
                </a:cxn>
                <a:cxn ang="0">
                  <a:pos x="409" y="182"/>
                </a:cxn>
                <a:cxn ang="0">
                  <a:pos x="514" y="97"/>
                </a:cxn>
                <a:cxn ang="0">
                  <a:pos x="619" y="38"/>
                </a:cxn>
                <a:cxn ang="0">
                  <a:pos x="725" y="6"/>
                </a:cxn>
                <a:cxn ang="0">
                  <a:pos x="826" y="4"/>
                </a:cxn>
                <a:cxn ang="0">
                  <a:pos x="923" y="30"/>
                </a:cxn>
                <a:cxn ang="0">
                  <a:pos x="1008" y="85"/>
                </a:cxn>
                <a:cxn ang="0">
                  <a:pos x="1081" y="168"/>
                </a:cxn>
                <a:cxn ang="0">
                  <a:pos x="1142" y="272"/>
                </a:cxn>
                <a:cxn ang="0">
                  <a:pos x="1184" y="399"/>
                </a:cxn>
                <a:cxn ang="0">
                  <a:pos x="1212" y="543"/>
                </a:cxn>
                <a:cxn ang="0">
                  <a:pos x="1218" y="698"/>
                </a:cxn>
                <a:cxn ang="0">
                  <a:pos x="1208" y="862"/>
                </a:cxn>
                <a:cxn ang="0">
                  <a:pos x="1178" y="1029"/>
                </a:cxn>
                <a:cxn ang="0">
                  <a:pos x="1133" y="1193"/>
                </a:cxn>
                <a:cxn ang="0">
                  <a:pos x="1069" y="1351"/>
                </a:cxn>
                <a:cxn ang="0">
                  <a:pos x="992" y="1496"/>
                </a:cxn>
                <a:cxn ang="0">
                  <a:pos x="905" y="1627"/>
                </a:cxn>
                <a:cxn ang="0">
                  <a:pos x="808" y="1735"/>
                </a:cxn>
                <a:cxn ang="0">
                  <a:pos x="706" y="1820"/>
                </a:cxn>
                <a:cxn ang="0">
                  <a:pos x="599" y="1879"/>
                </a:cxn>
                <a:cxn ang="0">
                  <a:pos x="494" y="1910"/>
                </a:cxn>
                <a:cxn ang="0">
                  <a:pos x="391" y="1912"/>
                </a:cxn>
                <a:cxn ang="0">
                  <a:pos x="296" y="1887"/>
                </a:cxn>
                <a:cxn ang="0">
                  <a:pos x="209" y="1832"/>
                </a:cxn>
                <a:cxn ang="0">
                  <a:pos x="136" y="1751"/>
                </a:cxn>
                <a:cxn ang="0">
                  <a:pos x="77" y="1644"/>
                </a:cxn>
                <a:cxn ang="0">
                  <a:pos x="33" y="1518"/>
                </a:cxn>
                <a:cxn ang="0">
                  <a:pos x="8" y="1374"/>
                </a:cxn>
                <a:cxn ang="0">
                  <a:pos x="0" y="1219"/>
                </a:cxn>
                <a:cxn ang="0">
                  <a:pos x="12" y="1055"/>
                </a:cxn>
                <a:cxn ang="0">
                  <a:pos x="39" y="887"/>
                </a:cxn>
              </a:cxnLst>
              <a:rect l="0" t="0" r="r" b="b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Average-link clustering: discussion</a:t>
            </a:r>
            <a:endParaRPr lang="en-US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3100"/>
              <a:t>Compromise between Single and Complete Link</a:t>
            </a:r>
          </a:p>
          <a:p>
            <a:pPr marL="533400" indent="-533400"/>
            <a:endParaRPr lang="en-US" sz="3100"/>
          </a:p>
          <a:p>
            <a:pPr marL="533400" indent="-533400"/>
            <a:r>
              <a:rPr lang="en-US" sz="3100"/>
              <a:t>Strengths</a:t>
            </a:r>
          </a:p>
          <a:p>
            <a:pPr marL="914400" lvl="1" indent="-457200"/>
            <a:r>
              <a:rPr lang="en-US" sz="2700"/>
              <a:t>Less susceptible to noise and outliers</a:t>
            </a:r>
          </a:p>
          <a:p>
            <a:pPr marL="533400" indent="-533400"/>
            <a:endParaRPr lang="en-US" sz="3100"/>
          </a:p>
          <a:p>
            <a:pPr marL="533400" indent="-533400"/>
            <a:r>
              <a:rPr lang="en-US" sz="3100"/>
              <a:t>Limitations</a:t>
            </a:r>
          </a:p>
          <a:p>
            <a:pPr marL="914400" lvl="1" indent="-457200"/>
            <a:r>
              <a:rPr lang="en-US" sz="2700"/>
              <a:t>Biased towards globular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two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Centroid</a:t>
            </a:r>
            <a:r>
              <a:rPr lang="en-US" b="1" dirty="0" smtClean="0">
                <a:solidFill>
                  <a:srgbClr val="FF0000"/>
                </a:solidFill>
              </a:rPr>
              <a:t> distance </a:t>
            </a:r>
            <a:r>
              <a:rPr lang="en-US" dirty="0" smtClean="0"/>
              <a:t>between clusters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the distance between the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the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01950" y="3675063"/>
          <a:ext cx="3727450" cy="592137"/>
        </p:xfrm>
        <a:graphic>
          <a:graphicData uri="http://schemas.openxmlformats.org/presentationml/2006/ole">
            <p:oleObj spid="_x0000_s171010" name="Equation" r:id="rId3" imgW="1549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two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Ward’s distance </a:t>
            </a:r>
            <a:r>
              <a:rPr lang="en-US" dirty="0" smtClean="0"/>
              <a:t>between clusters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the </a:t>
            </a:r>
            <a:r>
              <a:rPr lang="en-US" b="1" i="1" dirty="0" smtClean="0"/>
              <a:t>difference</a:t>
            </a:r>
            <a:r>
              <a:rPr lang="en-US" dirty="0" smtClean="0"/>
              <a:t> between the </a:t>
            </a:r>
            <a:r>
              <a:rPr lang="en-US" b="1" i="1" dirty="0" smtClean="0"/>
              <a:t>total within cluster sum of squares for the two clusters separately</a:t>
            </a:r>
            <a:r>
              <a:rPr lang="en-US" dirty="0" smtClean="0"/>
              <a:t>, and the </a:t>
            </a:r>
            <a:r>
              <a:rPr lang="en-US" b="1" i="1" dirty="0" smtClean="0"/>
              <a:t>within cluster sum of squares resulting from merging the two clusters </a:t>
            </a:r>
            <a:r>
              <a:rPr lang="en-US" dirty="0" smtClean="0"/>
              <a:t>in cluster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: </a:t>
            </a:r>
            <a:r>
              <a:rPr lang="en-US" dirty="0" err="1" smtClean="0"/>
              <a:t>centroid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: </a:t>
            </a:r>
            <a:r>
              <a:rPr lang="en-US" dirty="0" err="1" smtClean="0"/>
              <a:t>centroid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r>
              <a:rPr lang="en-US" dirty="0" smtClean="0"/>
              <a:t>: </a:t>
            </a:r>
            <a:r>
              <a:rPr lang="en-US" dirty="0" err="1" smtClean="0"/>
              <a:t>centroid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3581400"/>
          <a:ext cx="6826250" cy="990600"/>
        </p:xfrm>
        <a:graphic>
          <a:graphicData uri="http://schemas.openxmlformats.org/presentationml/2006/ole">
            <p:oleObj spid="_x0000_s172036" name="Equation" r:id="rId3" imgW="3085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Ward’s distance for clusters</a:t>
            </a:r>
            <a:endParaRPr lang="en-US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92100" indent="-292100"/>
            <a:r>
              <a:rPr lang="en-US" dirty="0" smtClean="0"/>
              <a:t>Similar to group average and </a:t>
            </a:r>
            <a:r>
              <a:rPr lang="en-US" dirty="0" err="1" smtClean="0"/>
              <a:t>centroid</a:t>
            </a:r>
            <a:r>
              <a:rPr lang="en-US" dirty="0" smtClean="0"/>
              <a:t> distance</a:t>
            </a:r>
            <a:endParaRPr lang="en-US" dirty="0"/>
          </a:p>
          <a:p>
            <a:pPr lvl="4"/>
            <a:endParaRPr lang="en-US" dirty="0"/>
          </a:p>
          <a:p>
            <a:pPr marL="292100" indent="-292100"/>
            <a:r>
              <a:rPr lang="en-US" dirty="0"/>
              <a:t>Less susceptible to noise and outliers</a:t>
            </a:r>
          </a:p>
          <a:p>
            <a:pPr lvl="4"/>
            <a:endParaRPr lang="en-US" dirty="0"/>
          </a:p>
          <a:p>
            <a:pPr marL="292100" indent="-292100"/>
            <a:r>
              <a:rPr lang="en-US" dirty="0"/>
              <a:t>Biased towards globular clusters</a:t>
            </a:r>
          </a:p>
          <a:p>
            <a:pPr lvl="4"/>
            <a:endParaRPr lang="en-US" dirty="0"/>
          </a:p>
          <a:p>
            <a:pPr marL="292100" indent="-292100"/>
            <a:r>
              <a:rPr lang="en-US" dirty="0"/>
              <a:t>Hierarchical analogue of </a:t>
            </a:r>
            <a:r>
              <a:rPr lang="en-US" dirty="0" smtClean="0"/>
              <a:t>k-means</a:t>
            </a:r>
            <a:endParaRPr lang="en-US" dirty="0"/>
          </a:p>
          <a:p>
            <a:pPr marL="800100" lvl="1" indent="-342900"/>
            <a:r>
              <a:rPr lang="en-US" dirty="0"/>
              <a:t>Can be used to initialize </a:t>
            </a:r>
            <a:r>
              <a:rPr lang="en-US" dirty="0" smtClean="0"/>
              <a:t>k-means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r>
              <a:rPr lang="en-US" sz="3600"/>
              <a:t>Hierarchical Clustering: Comparison</a:t>
            </a:r>
          </a:p>
        </p:txBody>
      </p:sp>
      <p:sp>
        <p:nvSpPr>
          <p:cNvPr id="668675" name="Text Box 3"/>
          <p:cNvSpPr txBox="1">
            <a:spLocks noChangeArrowheads="1"/>
          </p:cNvSpPr>
          <p:nvPr/>
        </p:nvSpPr>
        <p:spPr bwMode="auto">
          <a:xfrm>
            <a:off x="3235325" y="4953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</a:rPr>
              <a:t>Group Average</a:t>
            </a:r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4530725" y="457200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</a:rPr>
              <a:t>Ward’s Method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6270625" y="4132263"/>
            <a:ext cx="1858963" cy="1693862"/>
            <a:chOff x="509" y="1253"/>
            <a:chExt cx="1776" cy="1618"/>
          </a:xfrm>
        </p:grpSpPr>
        <p:sp>
          <p:nvSpPr>
            <p:cNvPr id="668678" name="Freeform 6"/>
            <p:cNvSpPr>
              <a:spLocks noChangeAspect="1"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4"/>
                </a:cxn>
                <a:cxn ang="0">
                  <a:pos x="12" y="12"/>
                </a:cxn>
                <a:cxn ang="0">
                  <a:pos x="24" y="2"/>
                </a:cxn>
                <a:cxn ang="0">
                  <a:pos x="40" y="0"/>
                </a:cxn>
                <a:cxn ang="0">
                  <a:pos x="56" y="2"/>
                </a:cxn>
                <a:cxn ang="0">
                  <a:pos x="68" y="12"/>
                </a:cxn>
                <a:cxn ang="0">
                  <a:pos x="77" y="24"/>
                </a:cxn>
                <a:cxn ang="0">
                  <a:pos x="79" y="40"/>
                </a:cxn>
                <a:cxn ang="0">
                  <a:pos x="77" y="55"/>
                </a:cxn>
                <a:cxn ang="0">
                  <a:pos x="68" y="69"/>
                </a:cxn>
                <a:cxn ang="0">
                  <a:pos x="56" y="77"/>
                </a:cxn>
                <a:cxn ang="0">
                  <a:pos x="40" y="81"/>
                </a:cxn>
                <a:cxn ang="0">
                  <a:pos x="24" y="77"/>
                </a:cxn>
                <a:cxn ang="0">
                  <a:pos x="12" y="69"/>
                </a:cxn>
                <a:cxn ang="0">
                  <a:pos x="2" y="55"/>
                </a:cxn>
                <a:cxn ang="0">
                  <a:pos x="0" y="40"/>
                </a:cxn>
              </a:cxnLst>
              <a:rect l="0" t="0" r="r" b="b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79" name="Freeform 7"/>
            <p:cNvSpPr>
              <a:spLocks noChangeAspect="1"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23"/>
                </a:cxn>
                <a:cxn ang="0">
                  <a:pos x="11" y="12"/>
                </a:cxn>
                <a:cxn ang="0">
                  <a:pos x="23" y="2"/>
                </a:cxn>
                <a:cxn ang="0">
                  <a:pos x="39" y="0"/>
                </a:cxn>
                <a:cxn ang="0">
                  <a:pos x="55" y="2"/>
                </a:cxn>
                <a:cxn ang="0">
                  <a:pos x="69" y="12"/>
                </a:cxn>
                <a:cxn ang="0">
                  <a:pos x="77" y="23"/>
                </a:cxn>
                <a:cxn ang="0">
                  <a:pos x="81" y="39"/>
                </a:cxn>
                <a:cxn ang="0">
                  <a:pos x="77" y="55"/>
                </a:cxn>
                <a:cxn ang="0">
                  <a:pos x="69" y="69"/>
                </a:cxn>
                <a:cxn ang="0">
                  <a:pos x="55" y="77"/>
                </a:cxn>
                <a:cxn ang="0">
                  <a:pos x="39" y="81"/>
                </a:cxn>
                <a:cxn ang="0">
                  <a:pos x="23" y="77"/>
                </a:cxn>
                <a:cxn ang="0">
                  <a:pos x="11" y="69"/>
                </a:cxn>
                <a:cxn ang="0">
                  <a:pos x="2" y="55"/>
                </a:cxn>
                <a:cxn ang="0">
                  <a:pos x="0" y="39"/>
                </a:cxn>
              </a:cxnLst>
              <a:rect l="0" t="0" r="r" b="b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80" name="Freeform 8"/>
            <p:cNvSpPr>
              <a:spLocks noChangeAspect="1"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4"/>
                </a:cxn>
                <a:cxn ang="0">
                  <a:pos x="12" y="12"/>
                </a:cxn>
                <a:cxn ang="0">
                  <a:pos x="24" y="2"/>
                </a:cxn>
                <a:cxn ang="0">
                  <a:pos x="40" y="0"/>
                </a:cxn>
                <a:cxn ang="0">
                  <a:pos x="55" y="2"/>
                </a:cxn>
                <a:cxn ang="0">
                  <a:pos x="69" y="12"/>
                </a:cxn>
                <a:cxn ang="0">
                  <a:pos x="77" y="24"/>
                </a:cxn>
                <a:cxn ang="0">
                  <a:pos x="81" y="40"/>
                </a:cxn>
                <a:cxn ang="0">
                  <a:pos x="77" y="56"/>
                </a:cxn>
                <a:cxn ang="0">
                  <a:pos x="69" y="69"/>
                </a:cxn>
                <a:cxn ang="0">
                  <a:pos x="55" y="77"/>
                </a:cxn>
                <a:cxn ang="0">
                  <a:pos x="40" y="81"/>
                </a:cxn>
                <a:cxn ang="0">
                  <a:pos x="24" y="77"/>
                </a:cxn>
                <a:cxn ang="0">
                  <a:pos x="12" y="69"/>
                </a:cxn>
                <a:cxn ang="0">
                  <a:pos x="2" y="56"/>
                </a:cxn>
                <a:cxn ang="0">
                  <a:pos x="0" y="40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81" name="Freeform 9"/>
            <p:cNvSpPr>
              <a:spLocks noChangeAspect="1"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" y="25"/>
                </a:cxn>
                <a:cxn ang="0">
                  <a:pos x="12" y="12"/>
                </a:cxn>
                <a:cxn ang="0">
                  <a:pos x="24" y="4"/>
                </a:cxn>
                <a:cxn ang="0">
                  <a:pos x="39" y="0"/>
                </a:cxn>
                <a:cxn ang="0">
                  <a:pos x="55" y="4"/>
                </a:cxn>
                <a:cxn ang="0">
                  <a:pos x="69" y="12"/>
                </a:cxn>
                <a:cxn ang="0">
                  <a:pos x="77" y="25"/>
                </a:cxn>
                <a:cxn ang="0">
                  <a:pos x="81" y="41"/>
                </a:cxn>
                <a:cxn ang="0">
                  <a:pos x="77" y="57"/>
                </a:cxn>
                <a:cxn ang="0">
                  <a:pos x="69" y="69"/>
                </a:cxn>
                <a:cxn ang="0">
                  <a:pos x="55" y="79"/>
                </a:cxn>
                <a:cxn ang="0">
                  <a:pos x="39" y="81"/>
                </a:cxn>
                <a:cxn ang="0">
                  <a:pos x="24" y="79"/>
                </a:cxn>
                <a:cxn ang="0">
                  <a:pos x="12" y="69"/>
                </a:cxn>
                <a:cxn ang="0">
                  <a:pos x="2" y="57"/>
                </a:cxn>
                <a:cxn ang="0">
                  <a:pos x="0" y="41"/>
                </a:cxn>
              </a:cxnLst>
              <a:rect l="0" t="0" r="r" b="b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82" name="Freeform 10"/>
            <p:cNvSpPr>
              <a:spLocks noChangeAspect="1"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4" y="24"/>
                </a:cxn>
                <a:cxn ang="0">
                  <a:pos x="12" y="12"/>
                </a:cxn>
                <a:cxn ang="0">
                  <a:pos x="26" y="2"/>
                </a:cxn>
                <a:cxn ang="0">
                  <a:pos x="42" y="0"/>
                </a:cxn>
                <a:cxn ang="0">
                  <a:pos x="58" y="2"/>
                </a:cxn>
                <a:cxn ang="0">
                  <a:pos x="69" y="12"/>
                </a:cxn>
                <a:cxn ang="0">
                  <a:pos x="79" y="24"/>
                </a:cxn>
                <a:cxn ang="0">
                  <a:pos x="81" y="39"/>
                </a:cxn>
                <a:cxn ang="0">
                  <a:pos x="79" y="55"/>
                </a:cxn>
                <a:cxn ang="0">
                  <a:pos x="69" y="67"/>
                </a:cxn>
                <a:cxn ang="0">
                  <a:pos x="58" y="77"/>
                </a:cxn>
                <a:cxn ang="0">
                  <a:pos x="42" y="79"/>
                </a:cxn>
                <a:cxn ang="0">
                  <a:pos x="26" y="77"/>
                </a:cxn>
                <a:cxn ang="0">
                  <a:pos x="12" y="67"/>
                </a:cxn>
                <a:cxn ang="0">
                  <a:pos x="4" y="55"/>
                </a:cxn>
                <a:cxn ang="0">
                  <a:pos x="0" y="39"/>
                </a:cxn>
              </a:cxnLst>
              <a:rect l="0" t="0" r="r" b="b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83" name="Freeform 11"/>
            <p:cNvSpPr>
              <a:spLocks noChangeAspect="1"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26"/>
                </a:cxn>
                <a:cxn ang="0">
                  <a:pos x="12" y="12"/>
                </a:cxn>
                <a:cxn ang="0">
                  <a:pos x="24" y="4"/>
                </a:cxn>
                <a:cxn ang="0">
                  <a:pos x="40" y="0"/>
                </a:cxn>
                <a:cxn ang="0">
                  <a:pos x="55" y="4"/>
                </a:cxn>
                <a:cxn ang="0">
                  <a:pos x="69" y="12"/>
                </a:cxn>
                <a:cxn ang="0">
                  <a:pos x="77" y="26"/>
                </a:cxn>
                <a:cxn ang="0">
                  <a:pos x="81" y="40"/>
                </a:cxn>
                <a:cxn ang="0">
                  <a:pos x="77" y="55"/>
                </a:cxn>
                <a:cxn ang="0">
                  <a:pos x="69" y="69"/>
                </a:cxn>
                <a:cxn ang="0">
                  <a:pos x="55" y="77"/>
                </a:cxn>
                <a:cxn ang="0">
                  <a:pos x="40" y="81"/>
                </a:cxn>
                <a:cxn ang="0">
                  <a:pos x="24" y="77"/>
                </a:cxn>
                <a:cxn ang="0">
                  <a:pos x="12" y="69"/>
                </a:cxn>
                <a:cxn ang="0">
                  <a:pos x="2" y="55"/>
                </a:cxn>
                <a:cxn ang="0">
                  <a:pos x="0" y="40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84" name="Rectangle 12"/>
            <p:cNvSpPr>
              <a:spLocks noChangeAspect="1" noChangeArrowheads="1"/>
            </p:cNvSpPr>
            <p:nvPr/>
          </p:nvSpPr>
          <p:spPr bwMode="auto">
            <a:xfrm>
              <a:off x="1909" y="1253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685" name="Rectangle 13"/>
            <p:cNvSpPr>
              <a:spLocks noChangeAspect="1" noChangeArrowheads="1"/>
            </p:cNvSpPr>
            <p:nvPr/>
          </p:nvSpPr>
          <p:spPr bwMode="auto">
            <a:xfrm>
              <a:off x="1163" y="1832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686" name="Rectangle 14"/>
            <p:cNvSpPr>
              <a:spLocks noChangeAspect="1" noChangeArrowheads="1"/>
            </p:cNvSpPr>
            <p:nvPr/>
          </p:nvSpPr>
          <p:spPr bwMode="auto">
            <a:xfrm>
              <a:off x="1733" y="2122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687" name="Rectangle 15"/>
            <p:cNvSpPr>
              <a:spLocks noChangeAspect="1" noChangeArrowheads="1"/>
            </p:cNvSpPr>
            <p:nvPr/>
          </p:nvSpPr>
          <p:spPr bwMode="auto">
            <a:xfrm>
              <a:off x="1379" y="2638"/>
              <a:ext cx="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688" name="Rectangle 16"/>
            <p:cNvSpPr>
              <a:spLocks noChangeAspect="1" noChangeArrowheads="1"/>
            </p:cNvSpPr>
            <p:nvPr/>
          </p:nvSpPr>
          <p:spPr bwMode="auto">
            <a:xfrm>
              <a:off x="630" y="1720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689" name="Rectangle 17"/>
            <p:cNvSpPr>
              <a:spLocks noChangeAspect="1" noChangeArrowheads="1"/>
            </p:cNvSpPr>
            <p:nvPr/>
          </p:nvSpPr>
          <p:spPr bwMode="auto">
            <a:xfrm>
              <a:off x="2188" y="2173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6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7324725" y="4979988"/>
            <a:ext cx="857250" cy="592137"/>
            <a:chOff x="1515" y="2062"/>
            <a:chExt cx="820" cy="566"/>
          </a:xfrm>
        </p:grpSpPr>
        <p:sp>
          <p:nvSpPr>
            <p:cNvPr id="668691" name="Freeform 19"/>
            <p:cNvSpPr>
              <a:spLocks noChangeAspect="1"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/>
              <a:ahLst/>
              <a:cxnLst>
                <a:cxn ang="0">
                  <a:pos x="409" y="0"/>
                </a:cxn>
                <a:cxn ang="0">
                  <a:pos x="467" y="2"/>
                </a:cxn>
                <a:cxn ang="0">
                  <a:pos x="520" y="8"/>
                </a:cxn>
                <a:cxn ang="0">
                  <a:pos x="573" y="16"/>
                </a:cxn>
                <a:cxn ang="0">
                  <a:pos x="623" y="26"/>
                </a:cxn>
                <a:cxn ang="0">
                  <a:pos x="670" y="40"/>
                </a:cxn>
                <a:cxn ang="0">
                  <a:pos x="710" y="56"/>
                </a:cxn>
                <a:cxn ang="0">
                  <a:pos x="745" y="73"/>
                </a:cxn>
                <a:cxn ang="0">
                  <a:pos x="775" y="93"/>
                </a:cxn>
                <a:cxn ang="0">
                  <a:pos x="797" y="115"/>
                </a:cxn>
                <a:cxn ang="0">
                  <a:pos x="812" y="138"/>
                </a:cxn>
                <a:cxn ang="0">
                  <a:pos x="820" y="160"/>
                </a:cxn>
                <a:cxn ang="0">
                  <a:pos x="820" y="184"/>
                </a:cxn>
                <a:cxn ang="0">
                  <a:pos x="812" y="207"/>
                </a:cxn>
                <a:cxn ang="0">
                  <a:pos x="797" y="229"/>
                </a:cxn>
                <a:cxn ang="0">
                  <a:pos x="775" y="251"/>
                </a:cxn>
                <a:cxn ang="0">
                  <a:pos x="745" y="271"/>
                </a:cxn>
                <a:cxn ang="0">
                  <a:pos x="710" y="290"/>
                </a:cxn>
                <a:cxn ang="0">
                  <a:pos x="670" y="306"/>
                </a:cxn>
                <a:cxn ang="0">
                  <a:pos x="623" y="318"/>
                </a:cxn>
                <a:cxn ang="0">
                  <a:pos x="573" y="330"/>
                </a:cxn>
                <a:cxn ang="0">
                  <a:pos x="520" y="338"/>
                </a:cxn>
                <a:cxn ang="0">
                  <a:pos x="467" y="341"/>
                </a:cxn>
                <a:cxn ang="0">
                  <a:pos x="409" y="343"/>
                </a:cxn>
                <a:cxn ang="0">
                  <a:pos x="354" y="341"/>
                </a:cxn>
                <a:cxn ang="0">
                  <a:pos x="299" y="338"/>
                </a:cxn>
                <a:cxn ang="0">
                  <a:pos x="245" y="330"/>
                </a:cxn>
                <a:cxn ang="0">
                  <a:pos x="196" y="318"/>
                </a:cxn>
                <a:cxn ang="0">
                  <a:pos x="150" y="306"/>
                </a:cxn>
                <a:cxn ang="0">
                  <a:pos x="109" y="290"/>
                </a:cxn>
                <a:cxn ang="0">
                  <a:pos x="73" y="271"/>
                </a:cxn>
                <a:cxn ang="0">
                  <a:pos x="44" y="251"/>
                </a:cxn>
                <a:cxn ang="0">
                  <a:pos x="22" y="229"/>
                </a:cxn>
                <a:cxn ang="0">
                  <a:pos x="6" y="207"/>
                </a:cxn>
                <a:cxn ang="0">
                  <a:pos x="0" y="184"/>
                </a:cxn>
                <a:cxn ang="0">
                  <a:pos x="0" y="160"/>
                </a:cxn>
                <a:cxn ang="0">
                  <a:pos x="6" y="138"/>
                </a:cxn>
                <a:cxn ang="0">
                  <a:pos x="22" y="115"/>
                </a:cxn>
                <a:cxn ang="0">
                  <a:pos x="44" y="93"/>
                </a:cxn>
                <a:cxn ang="0">
                  <a:pos x="73" y="73"/>
                </a:cxn>
                <a:cxn ang="0">
                  <a:pos x="109" y="56"/>
                </a:cxn>
                <a:cxn ang="0">
                  <a:pos x="150" y="40"/>
                </a:cxn>
                <a:cxn ang="0">
                  <a:pos x="196" y="26"/>
                </a:cxn>
                <a:cxn ang="0">
                  <a:pos x="245" y="16"/>
                </a:cxn>
                <a:cxn ang="0">
                  <a:pos x="299" y="8"/>
                </a:cxn>
                <a:cxn ang="0">
                  <a:pos x="354" y="2"/>
                </a:cxn>
                <a:cxn ang="0">
                  <a:pos x="409" y="0"/>
                </a:cxn>
              </a:cxnLst>
              <a:rect l="0" t="0" r="r" b="b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92" name="Rectangle 20"/>
            <p:cNvSpPr>
              <a:spLocks noChangeAspect="1" noChangeArrowheads="1"/>
            </p:cNvSpPr>
            <p:nvPr/>
          </p:nvSpPr>
          <p:spPr bwMode="auto">
            <a:xfrm>
              <a:off x="1855" y="2394"/>
              <a:ext cx="1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4" name="Group 21"/>
          <p:cNvGrpSpPr>
            <a:grpSpLocks noChangeAspect="1"/>
          </p:cNvGrpSpPr>
          <p:nvPr/>
        </p:nvGrpSpPr>
        <p:grpSpPr bwMode="auto">
          <a:xfrm>
            <a:off x="6211888" y="4392613"/>
            <a:ext cx="873125" cy="649287"/>
            <a:chOff x="452" y="1501"/>
            <a:chExt cx="834" cy="621"/>
          </a:xfrm>
        </p:grpSpPr>
        <p:sp>
          <p:nvSpPr>
            <p:cNvPr id="668694" name="Freeform 22"/>
            <p:cNvSpPr>
              <a:spLocks noChangeAspect="1"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/>
              <a:ahLst/>
              <a:cxnLst>
                <a:cxn ang="0">
                  <a:pos x="436" y="2"/>
                </a:cxn>
                <a:cxn ang="0">
                  <a:pos x="494" y="10"/>
                </a:cxn>
                <a:cxn ang="0">
                  <a:pos x="547" y="20"/>
                </a:cxn>
                <a:cxn ang="0">
                  <a:pos x="600" y="36"/>
                </a:cxn>
                <a:cxn ang="0">
                  <a:pos x="650" y="54"/>
                </a:cxn>
                <a:cxn ang="0">
                  <a:pos x="695" y="77"/>
                </a:cxn>
                <a:cxn ang="0">
                  <a:pos x="735" y="101"/>
                </a:cxn>
                <a:cxn ang="0">
                  <a:pos x="768" y="128"/>
                </a:cxn>
                <a:cxn ang="0">
                  <a:pos x="796" y="158"/>
                </a:cxn>
                <a:cxn ang="0">
                  <a:pos x="816" y="188"/>
                </a:cxn>
                <a:cxn ang="0">
                  <a:pos x="830" y="219"/>
                </a:cxn>
                <a:cxn ang="0">
                  <a:pos x="834" y="251"/>
                </a:cxn>
                <a:cxn ang="0">
                  <a:pos x="832" y="282"/>
                </a:cxn>
                <a:cxn ang="0">
                  <a:pos x="820" y="312"/>
                </a:cxn>
                <a:cxn ang="0">
                  <a:pos x="802" y="339"/>
                </a:cxn>
                <a:cxn ang="0">
                  <a:pos x="778" y="367"/>
                </a:cxn>
                <a:cxn ang="0">
                  <a:pos x="745" y="391"/>
                </a:cxn>
                <a:cxn ang="0">
                  <a:pos x="707" y="412"/>
                </a:cxn>
                <a:cxn ang="0">
                  <a:pos x="664" y="430"/>
                </a:cxn>
                <a:cxn ang="0">
                  <a:pos x="616" y="444"/>
                </a:cxn>
                <a:cxn ang="0">
                  <a:pos x="565" y="454"/>
                </a:cxn>
                <a:cxn ang="0">
                  <a:pos x="510" y="460"/>
                </a:cxn>
                <a:cxn ang="0">
                  <a:pos x="454" y="460"/>
                </a:cxn>
                <a:cxn ang="0">
                  <a:pos x="397" y="458"/>
                </a:cxn>
                <a:cxn ang="0">
                  <a:pos x="340" y="450"/>
                </a:cxn>
                <a:cxn ang="0">
                  <a:pos x="284" y="440"/>
                </a:cxn>
                <a:cxn ang="0">
                  <a:pos x="231" y="424"/>
                </a:cxn>
                <a:cxn ang="0">
                  <a:pos x="183" y="404"/>
                </a:cxn>
                <a:cxn ang="0">
                  <a:pos x="138" y="383"/>
                </a:cxn>
                <a:cxn ang="0">
                  <a:pos x="98" y="359"/>
                </a:cxn>
                <a:cxn ang="0">
                  <a:pos x="65" y="331"/>
                </a:cxn>
                <a:cxn ang="0">
                  <a:pos x="37" y="302"/>
                </a:cxn>
                <a:cxn ang="0">
                  <a:pos x="17" y="272"/>
                </a:cxn>
                <a:cxn ang="0">
                  <a:pos x="3" y="241"/>
                </a:cxn>
                <a:cxn ang="0">
                  <a:pos x="0" y="209"/>
                </a:cxn>
                <a:cxn ang="0">
                  <a:pos x="1" y="178"/>
                </a:cxn>
                <a:cxn ang="0">
                  <a:pos x="11" y="148"/>
                </a:cxn>
                <a:cxn ang="0">
                  <a:pos x="29" y="119"/>
                </a:cxn>
                <a:cxn ang="0">
                  <a:pos x="55" y="93"/>
                </a:cxn>
                <a:cxn ang="0">
                  <a:pos x="86" y="69"/>
                </a:cxn>
                <a:cxn ang="0">
                  <a:pos x="124" y="48"/>
                </a:cxn>
                <a:cxn ang="0">
                  <a:pos x="168" y="30"/>
                </a:cxn>
                <a:cxn ang="0">
                  <a:pos x="217" y="16"/>
                </a:cxn>
                <a:cxn ang="0">
                  <a:pos x="268" y="6"/>
                </a:cxn>
                <a:cxn ang="0">
                  <a:pos x="324" y="0"/>
                </a:cxn>
                <a:cxn ang="0">
                  <a:pos x="379" y="0"/>
                </a:cxn>
                <a:cxn ang="0">
                  <a:pos x="436" y="2"/>
                </a:cxn>
              </a:cxnLst>
              <a:rect l="0" t="0" r="r" b="b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95" name="Rectangle 23"/>
            <p:cNvSpPr>
              <a:spLocks noChangeAspect="1" noChangeArrowheads="1"/>
            </p:cNvSpPr>
            <p:nvPr/>
          </p:nvSpPr>
          <p:spPr bwMode="auto">
            <a:xfrm>
              <a:off x="943" y="1501"/>
              <a:ext cx="1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5" name="Group 24"/>
          <p:cNvGrpSpPr>
            <a:grpSpLocks noChangeAspect="1"/>
          </p:cNvGrpSpPr>
          <p:nvPr/>
        </p:nvGrpSpPr>
        <p:grpSpPr bwMode="auto">
          <a:xfrm>
            <a:off x="6003925" y="3890963"/>
            <a:ext cx="2413000" cy="2281237"/>
            <a:chOff x="254" y="1022"/>
            <a:chExt cx="2305" cy="2180"/>
          </a:xfrm>
        </p:grpSpPr>
        <p:sp>
          <p:nvSpPr>
            <p:cNvPr id="668697" name="Rectangle 25"/>
            <p:cNvSpPr>
              <a:spLocks noChangeAspect="1" noChangeArrowheads="1"/>
            </p:cNvSpPr>
            <p:nvPr/>
          </p:nvSpPr>
          <p:spPr bwMode="auto">
            <a:xfrm>
              <a:off x="563" y="1148"/>
              <a:ext cx="1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698" name="Freeform 26"/>
            <p:cNvSpPr>
              <a:spLocks noChangeAspect="1"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/>
              <a:ahLst/>
              <a:cxnLst>
                <a:cxn ang="0">
                  <a:pos x="1245" y="4"/>
                </a:cxn>
                <a:cxn ang="0">
                  <a:pos x="1433" y="33"/>
                </a:cxn>
                <a:cxn ang="0">
                  <a:pos x="1615" y="90"/>
                </a:cxn>
                <a:cxn ang="0">
                  <a:pos x="1781" y="175"/>
                </a:cxn>
                <a:cxn ang="0">
                  <a:pos x="1931" y="286"/>
                </a:cxn>
                <a:cxn ang="0">
                  <a:pos x="2062" y="420"/>
                </a:cxn>
                <a:cxn ang="0">
                  <a:pos x="2166" y="569"/>
                </a:cxn>
                <a:cxn ang="0">
                  <a:pos x="2242" y="735"/>
                </a:cxn>
                <a:cxn ang="0">
                  <a:pos x="2289" y="908"/>
                </a:cxn>
                <a:cxn ang="0">
                  <a:pos x="2305" y="1088"/>
                </a:cxn>
                <a:cxn ang="0">
                  <a:pos x="2289" y="1267"/>
                </a:cxn>
                <a:cxn ang="0">
                  <a:pos x="2243" y="1443"/>
                </a:cxn>
                <a:cxn ang="0">
                  <a:pos x="2166" y="1606"/>
                </a:cxn>
                <a:cxn ang="0">
                  <a:pos x="2064" y="1758"/>
                </a:cxn>
                <a:cxn ang="0">
                  <a:pos x="1935" y="1890"/>
                </a:cxn>
                <a:cxn ang="0">
                  <a:pos x="1785" y="2002"/>
                </a:cxn>
                <a:cxn ang="0">
                  <a:pos x="1617" y="2087"/>
                </a:cxn>
                <a:cxn ang="0">
                  <a:pos x="1437" y="2146"/>
                </a:cxn>
                <a:cxn ang="0">
                  <a:pos x="1249" y="2176"/>
                </a:cxn>
                <a:cxn ang="0">
                  <a:pos x="1059" y="2176"/>
                </a:cxn>
                <a:cxn ang="0">
                  <a:pos x="872" y="2148"/>
                </a:cxn>
                <a:cxn ang="0">
                  <a:pos x="692" y="2089"/>
                </a:cxn>
                <a:cxn ang="0">
                  <a:pos x="524" y="2004"/>
                </a:cxn>
                <a:cxn ang="0">
                  <a:pos x="373" y="1894"/>
                </a:cxn>
                <a:cxn ang="0">
                  <a:pos x="245" y="1762"/>
                </a:cxn>
                <a:cxn ang="0">
                  <a:pos x="140" y="1610"/>
                </a:cxn>
                <a:cxn ang="0">
                  <a:pos x="63" y="1447"/>
                </a:cxn>
                <a:cxn ang="0">
                  <a:pos x="16" y="1271"/>
                </a:cxn>
                <a:cxn ang="0">
                  <a:pos x="0" y="1092"/>
                </a:cxn>
                <a:cxn ang="0">
                  <a:pos x="16" y="912"/>
                </a:cxn>
                <a:cxn ang="0">
                  <a:pos x="63" y="737"/>
                </a:cxn>
                <a:cxn ang="0">
                  <a:pos x="138" y="573"/>
                </a:cxn>
                <a:cxn ang="0">
                  <a:pos x="243" y="422"/>
                </a:cxn>
                <a:cxn ang="0">
                  <a:pos x="371" y="290"/>
                </a:cxn>
                <a:cxn ang="0">
                  <a:pos x="522" y="179"/>
                </a:cxn>
                <a:cxn ang="0">
                  <a:pos x="688" y="92"/>
                </a:cxn>
                <a:cxn ang="0">
                  <a:pos x="868" y="33"/>
                </a:cxn>
                <a:cxn ang="0">
                  <a:pos x="1055" y="4"/>
                </a:cxn>
              </a:cxnLst>
              <a:rect l="0" t="0" r="r" b="b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 noChangeAspect="1"/>
          </p:cNvGrpSpPr>
          <p:nvPr/>
        </p:nvGrpSpPr>
        <p:grpSpPr bwMode="auto">
          <a:xfrm>
            <a:off x="7011988" y="4865688"/>
            <a:ext cx="1187450" cy="1141412"/>
            <a:chOff x="1217" y="1954"/>
            <a:chExt cx="1134" cy="1090"/>
          </a:xfrm>
        </p:grpSpPr>
        <p:sp>
          <p:nvSpPr>
            <p:cNvPr id="668700" name="Rectangle 28"/>
            <p:cNvSpPr>
              <a:spLocks noChangeAspect="1" noChangeArrowheads="1"/>
            </p:cNvSpPr>
            <p:nvPr/>
          </p:nvSpPr>
          <p:spPr bwMode="auto">
            <a:xfrm>
              <a:off x="1666" y="2811"/>
              <a:ext cx="1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01" name="Freeform 29"/>
            <p:cNvSpPr>
              <a:spLocks noChangeAspect="1"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/>
              <a:ahLst/>
              <a:cxnLst>
                <a:cxn ang="0">
                  <a:pos x="371" y="142"/>
                </a:cxn>
                <a:cxn ang="0">
                  <a:pos x="430" y="108"/>
                </a:cxn>
                <a:cxn ang="0">
                  <a:pos x="492" y="79"/>
                </a:cxn>
                <a:cxn ang="0">
                  <a:pos x="551" y="53"/>
                </a:cxn>
                <a:cxn ang="0">
                  <a:pos x="614" y="32"/>
                </a:cxn>
                <a:cxn ang="0">
                  <a:pos x="674" y="16"/>
                </a:cxn>
                <a:cxn ang="0">
                  <a:pos x="735" y="6"/>
                </a:cxn>
                <a:cxn ang="0">
                  <a:pos x="792" y="0"/>
                </a:cxn>
                <a:cxn ang="0">
                  <a:pos x="848" y="0"/>
                </a:cxn>
                <a:cxn ang="0">
                  <a:pos x="899" y="4"/>
                </a:cxn>
                <a:cxn ang="0">
                  <a:pos x="946" y="14"/>
                </a:cxn>
                <a:cxn ang="0">
                  <a:pos x="990" y="30"/>
                </a:cxn>
                <a:cxn ang="0">
                  <a:pos x="1027" y="51"/>
                </a:cxn>
                <a:cxn ang="0">
                  <a:pos x="1061" y="77"/>
                </a:cxn>
                <a:cxn ang="0">
                  <a:pos x="1089" y="107"/>
                </a:cxn>
                <a:cxn ang="0">
                  <a:pos x="1110" y="140"/>
                </a:cxn>
                <a:cxn ang="0">
                  <a:pos x="1124" y="177"/>
                </a:cxn>
                <a:cxn ang="0">
                  <a:pos x="1132" y="217"/>
                </a:cxn>
                <a:cxn ang="0">
                  <a:pos x="1134" y="260"/>
                </a:cxn>
                <a:cxn ang="0">
                  <a:pos x="1128" y="308"/>
                </a:cxn>
                <a:cxn ang="0">
                  <a:pos x="1118" y="355"/>
                </a:cxn>
                <a:cxn ang="0">
                  <a:pos x="1099" y="402"/>
                </a:cxn>
                <a:cxn ang="0">
                  <a:pos x="1075" y="451"/>
                </a:cxn>
                <a:cxn ang="0">
                  <a:pos x="1045" y="501"/>
                </a:cxn>
                <a:cxn ang="0">
                  <a:pos x="1010" y="550"/>
                </a:cxn>
                <a:cxn ang="0">
                  <a:pos x="968" y="597"/>
                </a:cxn>
                <a:cxn ang="0">
                  <a:pos x="923" y="643"/>
                </a:cxn>
                <a:cxn ang="0">
                  <a:pos x="871" y="688"/>
                </a:cxn>
                <a:cxn ang="0">
                  <a:pos x="818" y="727"/>
                </a:cxn>
                <a:cxn ang="0">
                  <a:pos x="763" y="765"/>
                </a:cxn>
                <a:cxn ang="0">
                  <a:pos x="703" y="800"/>
                </a:cxn>
                <a:cxn ang="0">
                  <a:pos x="644" y="830"/>
                </a:cxn>
                <a:cxn ang="0">
                  <a:pos x="583" y="855"/>
                </a:cxn>
                <a:cxn ang="0">
                  <a:pos x="519" y="877"/>
                </a:cxn>
                <a:cxn ang="0">
                  <a:pos x="460" y="893"/>
                </a:cxn>
                <a:cxn ang="0">
                  <a:pos x="401" y="903"/>
                </a:cxn>
                <a:cxn ang="0">
                  <a:pos x="342" y="909"/>
                </a:cxn>
                <a:cxn ang="0">
                  <a:pos x="286" y="909"/>
                </a:cxn>
                <a:cxn ang="0">
                  <a:pos x="235" y="905"/>
                </a:cxn>
                <a:cxn ang="0">
                  <a:pos x="187" y="893"/>
                </a:cxn>
                <a:cxn ang="0">
                  <a:pos x="144" y="877"/>
                </a:cxn>
                <a:cxn ang="0">
                  <a:pos x="106" y="857"/>
                </a:cxn>
                <a:cxn ang="0">
                  <a:pos x="73" y="832"/>
                </a:cxn>
                <a:cxn ang="0">
                  <a:pos x="45" y="802"/>
                </a:cxn>
                <a:cxn ang="0">
                  <a:pos x="23" y="769"/>
                </a:cxn>
                <a:cxn ang="0">
                  <a:pos x="9" y="731"/>
                </a:cxn>
                <a:cxn ang="0">
                  <a:pos x="2" y="690"/>
                </a:cxn>
                <a:cxn ang="0">
                  <a:pos x="0" y="647"/>
                </a:cxn>
                <a:cxn ang="0">
                  <a:pos x="5" y="601"/>
                </a:cxn>
                <a:cxn ang="0">
                  <a:pos x="15" y="554"/>
                </a:cxn>
                <a:cxn ang="0">
                  <a:pos x="35" y="505"/>
                </a:cxn>
                <a:cxn ang="0">
                  <a:pos x="59" y="455"/>
                </a:cxn>
                <a:cxn ang="0">
                  <a:pos x="88" y="406"/>
                </a:cxn>
                <a:cxn ang="0">
                  <a:pos x="124" y="359"/>
                </a:cxn>
                <a:cxn ang="0">
                  <a:pos x="166" y="311"/>
                </a:cxn>
                <a:cxn ang="0">
                  <a:pos x="211" y="264"/>
                </a:cxn>
                <a:cxn ang="0">
                  <a:pos x="262" y="221"/>
                </a:cxn>
                <a:cxn ang="0">
                  <a:pos x="316" y="179"/>
                </a:cxn>
                <a:cxn ang="0">
                  <a:pos x="371" y="142"/>
                </a:cxn>
              </a:cxnLst>
              <a:rect l="0" t="0" r="r" b="b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 noChangeAspect="1"/>
          </p:cNvGrpSpPr>
          <p:nvPr/>
        </p:nvGrpSpPr>
        <p:grpSpPr bwMode="auto">
          <a:xfrm>
            <a:off x="6986588" y="4089400"/>
            <a:ext cx="1274762" cy="2041525"/>
            <a:chOff x="1193" y="1212"/>
            <a:chExt cx="1218" cy="1950"/>
          </a:xfrm>
        </p:grpSpPr>
        <p:sp>
          <p:nvSpPr>
            <p:cNvPr id="668703" name="Rectangle 31"/>
            <p:cNvSpPr>
              <a:spLocks noChangeAspect="1" noChangeArrowheads="1"/>
            </p:cNvSpPr>
            <p:nvPr/>
          </p:nvSpPr>
          <p:spPr bwMode="auto">
            <a:xfrm>
              <a:off x="1603" y="1212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04" name="Freeform 32"/>
            <p:cNvSpPr>
              <a:spLocks noChangeAspect="1"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/>
              <a:ahLst/>
              <a:cxnLst>
                <a:cxn ang="0">
                  <a:pos x="87" y="724"/>
                </a:cxn>
                <a:cxn ang="0">
                  <a:pos x="148" y="566"/>
                </a:cxn>
                <a:cxn ang="0">
                  <a:pos x="225" y="420"/>
                </a:cxn>
                <a:cxn ang="0">
                  <a:pos x="312" y="290"/>
                </a:cxn>
                <a:cxn ang="0">
                  <a:pos x="409" y="182"/>
                </a:cxn>
                <a:cxn ang="0">
                  <a:pos x="514" y="97"/>
                </a:cxn>
                <a:cxn ang="0">
                  <a:pos x="619" y="38"/>
                </a:cxn>
                <a:cxn ang="0">
                  <a:pos x="725" y="6"/>
                </a:cxn>
                <a:cxn ang="0">
                  <a:pos x="826" y="4"/>
                </a:cxn>
                <a:cxn ang="0">
                  <a:pos x="923" y="30"/>
                </a:cxn>
                <a:cxn ang="0">
                  <a:pos x="1008" y="85"/>
                </a:cxn>
                <a:cxn ang="0">
                  <a:pos x="1081" y="168"/>
                </a:cxn>
                <a:cxn ang="0">
                  <a:pos x="1142" y="272"/>
                </a:cxn>
                <a:cxn ang="0">
                  <a:pos x="1184" y="399"/>
                </a:cxn>
                <a:cxn ang="0">
                  <a:pos x="1212" y="543"/>
                </a:cxn>
                <a:cxn ang="0">
                  <a:pos x="1218" y="698"/>
                </a:cxn>
                <a:cxn ang="0">
                  <a:pos x="1208" y="862"/>
                </a:cxn>
                <a:cxn ang="0">
                  <a:pos x="1178" y="1029"/>
                </a:cxn>
                <a:cxn ang="0">
                  <a:pos x="1133" y="1193"/>
                </a:cxn>
                <a:cxn ang="0">
                  <a:pos x="1069" y="1351"/>
                </a:cxn>
                <a:cxn ang="0">
                  <a:pos x="992" y="1496"/>
                </a:cxn>
                <a:cxn ang="0">
                  <a:pos x="905" y="1627"/>
                </a:cxn>
                <a:cxn ang="0">
                  <a:pos x="808" y="1735"/>
                </a:cxn>
                <a:cxn ang="0">
                  <a:pos x="706" y="1820"/>
                </a:cxn>
                <a:cxn ang="0">
                  <a:pos x="599" y="1879"/>
                </a:cxn>
                <a:cxn ang="0">
                  <a:pos x="494" y="1910"/>
                </a:cxn>
                <a:cxn ang="0">
                  <a:pos x="391" y="1912"/>
                </a:cxn>
                <a:cxn ang="0">
                  <a:pos x="296" y="1887"/>
                </a:cxn>
                <a:cxn ang="0">
                  <a:pos x="209" y="1832"/>
                </a:cxn>
                <a:cxn ang="0">
                  <a:pos x="136" y="1751"/>
                </a:cxn>
                <a:cxn ang="0">
                  <a:pos x="77" y="1644"/>
                </a:cxn>
                <a:cxn ang="0">
                  <a:pos x="33" y="1518"/>
                </a:cxn>
                <a:cxn ang="0">
                  <a:pos x="8" y="1374"/>
                </a:cxn>
                <a:cxn ang="0">
                  <a:pos x="0" y="1219"/>
                </a:cxn>
                <a:cxn ang="0">
                  <a:pos x="12" y="1055"/>
                </a:cxn>
                <a:cxn ang="0">
                  <a:pos x="39" y="887"/>
                </a:cxn>
              </a:cxnLst>
              <a:rect l="0" t="0" r="r" b="b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8705" name="Text Box 33"/>
          <p:cNvSpPr txBox="1">
            <a:spLocks noChangeArrowheads="1"/>
          </p:cNvSpPr>
          <p:nvPr/>
        </p:nvSpPr>
        <p:spPr bwMode="auto">
          <a:xfrm>
            <a:off x="3387725" y="21336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</a:rPr>
              <a:t>MIN</a:t>
            </a:r>
          </a:p>
        </p:txBody>
      </p:sp>
      <p:sp>
        <p:nvSpPr>
          <p:cNvPr id="668706" name="Text Box 34"/>
          <p:cNvSpPr txBox="1">
            <a:spLocks noChangeArrowheads="1"/>
          </p:cNvSpPr>
          <p:nvPr/>
        </p:nvSpPr>
        <p:spPr bwMode="auto">
          <a:xfrm>
            <a:off x="5292725" y="213360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</a:rPr>
              <a:t>MAX</a:t>
            </a:r>
          </a:p>
        </p:txBody>
      </p:sp>
      <p:grpSp>
        <p:nvGrpSpPr>
          <p:cNvPr id="8" name="Group 35"/>
          <p:cNvGrpSpPr>
            <a:grpSpLocks noChangeAspect="1"/>
          </p:cNvGrpSpPr>
          <p:nvPr/>
        </p:nvGrpSpPr>
        <p:grpSpPr bwMode="auto">
          <a:xfrm>
            <a:off x="954088" y="4044950"/>
            <a:ext cx="1978025" cy="1795463"/>
            <a:chOff x="438" y="1309"/>
            <a:chExt cx="1937" cy="1757"/>
          </a:xfrm>
        </p:grpSpPr>
        <p:sp>
          <p:nvSpPr>
            <p:cNvPr id="668708" name="Freeform 36"/>
            <p:cNvSpPr>
              <a:spLocks noChangeAspect="1"/>
            </p:cNvSpPr>
            <p:nvPr/>
          </p:nvSpPr>
          <p:spPr bwMode="auto">
            <a:xfrm>
              <a:off x="1038" y="2002"/>
              <a:ext cx="88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2" y="2"/>
                </a:cxn>
                <a:cxn ang="0">
                  <a:pos x="75" y="13"/>
                </a:cxn>
                <a:cxn ang="0">
                  <a:pos x="86" y="26"/>
                </a:cxn>
                <a:cxn ang="0">
                  <a:pos x="88" y="43"/>
                </a:cxn>
                <a:cxn ang="0">
                  <a:pos x="86" y="61"/>
                </a:cxn>
                <a:cxn ang="0">
                  <a:pos x="75" y="74"/>
                </a:cxn>
                <a:cxn ang="0">
                  <a:pos x="62" y="84"/>
                </a:cxn>
                <a:cxn ang="0">
                  <a:pos x="45" y="87"/>
                </a:cxn>
                <a:cxn ang="0">
                  <a:pos x="28" y="84"/>
                </a:cxn>
                <a:cxn ang="0">
                  <a:pos x="13" y="74"/>
                </a:cxn>
                <a:cxn ang="0">
                  <a:pos x="4" y="61"/>
                </a:cxn>
                <a:cxn ang="0">
                  <a:pos x="0" y="43"/>
                </a:cxn>
              </a:cxnLst>
              <a:rect l="0" t="0" r="r" b="b"/>
              <a:pathLst>
                <a:path w="88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6" y="26"/>
                  </a:lnTo>
                  <a:lnTo>
                    <a:pt x="88" y="43"/>
                  </a:lnTo>
                  <a:lnTo>
                    <a:pt x="86" y="61"/>
                  </a:lnTo>
                  <a:lnTo>
                    <a:pt x="75" y="74"/>
                  </a:lnTo>
                  <a:lnTo>
                    <a:pt x="62" y="84"/>
                  </a:lnTo>
                  <a:lnTo>
                    <a:pt x="45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09" name="Freeform 37"/>
            <p:cNvSpPr>
              <a:spLocks noChangeAspect="1"/>
            </p:cNvSpPr>
            <p:nvPr/>
          </p:nvSpPr>
          <p:spPr bwMode="auto">
            <a:xfrm>
              <a:off x="1860" y="1361"/>
              <a:ext cx="89" cy="8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3" y="2"/>
                </a:cxn>
                <a:cxn ang="0">
                  <a:pos x="76" y="13"/>
                </a:cxn>
                <a:cxn ang="0">
                  <a:pos x="86" y="26"/>
                </a:cxn>
                <a:cxn ang="0">
                  <a:pos x="89" y="43"/>
                </a:cxn>
                <a:cxn ang="0">
                  <a:pos x="86" y="60"/>
                </a:cxn>
                <a:cxn ang="0">
                  <a:pos x="76" y="76"/>
                </a:cxn>
                <a:cxn ang="0">
                  <a:pos x="63" y="84"/>
                </a:cxn>
                <a:cxn ang="0">
                  <a:pos x="45" y="88"/>
                </a:cxn>
                <a:cxn ang="0">
                  <a:pos x="28" y="84"/>
                </a:cxn>
                <a:cxn ang="0">
                  <a:pos x="13" y="76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9" h="88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6" y="26"/>
                  </a:lnTo>
                  <a:lnTo>
                    <a:pt x="89" y="43"/>
                  </a:lnTo>
                  <a:lnTo>
                    <a:pt x="86" y="60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8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10" name="Freeform 38"/>
            <p:cNvSpPr>
              <a:spLocks noChangeAspect="1"/>
            </p:cNvSpPr>
            <p:nvPr/>
          </p:nvSpPr>
          <p:spPr bwMode="auto">
            <a:xfrm>
              <a:off x="1260" y="2875"/>
              <a:ext cx="89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5" y="28"/>
                </a:cxn>
                <a:cxn ang="0">
                  <a:pos x="13" y="12"/>
                </a:cxn>
                <a:cxn ang="0">
                  <a:pos x="29" y="4"/>
                </a:cxn>
                <a:cxn ang="0">
                  <a:pos x="46" y="0"/>
                </a:cxn>
                <a:cxn ang="0">
                  <a:pos x="63" y="4"/>
                </a:cxn>
                <a:cxn ang="0">
                  <a:pos x="76" y="12"/>
                </a:cxn>
                <a:cxn ang="0">
                  <a:pos x="87" y="28"/>
                </a:cxn>
                <a:cxn ang="0">
                  <a:pos x="89" y="45"/>
                </a:cxn>
                <a:cxn ang="0">
                  <a:pos x="87" y="62"/>
                </a:cxn>
                <a:cxn ang="0">
                  <a:pos x="76" y="75"/>
                </a:cxn>
                <a:cxn ang="0">
                  <a:pos x="63" y="86"/>
                </a:cxn>
                <a:cxn ang="0">
                  <a:pos x="46" y="88"/>
                </a:cxn>
                <a:cxn ang="0">
                  <a:pos x="29" y="86"/>
                </a:cxn>
                <a:cxn ang="0">
                  <a:pos x="13" y="75"/>
                </a:cxn>
                <a:cxn ang="0">
                  <a:pos x="5" y="62"/>
                </a:cxn>
                <a:cxn ang="0">
                  <a:pos x="0" y="45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2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3" y="4"/>
                  </a:lnTo>
                  <a:lnTo>
                    <a:pt x="76" y="12"/>
                  </a:lnTo>
                  <a:lnTo>
                    <a:pt x="87" y="28"/>
                  </a:lnTo>
                  <a:lnTo>
                    <a:pt x="89" y="45"/>
                  </a:lnTo>
                  <a:lnTo>
                    <a:pt x="87" y="62"/>
                  </a:lnTo>
                  <a:lnTo>
                    <a:pt x="76" y="75"/>
                  </a:lnTo>
                  <a:lnTo>
                    <a:pt x="63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11" name="Freeform 39"/>
            <p:cNvSpPr>
              <a:spLocks noChangeAspect="1"/>
            </p:cNvSpPr>
            <p:nvPr/>
          </p:nvSpPr>
          <p:spPr bwMode="auto">
            <a:xfrm>
              <a:off x="438" y="1875"/>
              <a:ext cx="87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" y="28"/>
                </a:cxn>
                <a:cxn ang="0">
                  <a:pos x="11" y="13"/>
                </a:cxn>
                <a:cxn ang="0">
                  <a:pos x="26" y="4"/>
                </a:cxn>
                <a:cxn ang="0">
                  <a:pos x="44" y="0"/>
                </a:cxn>
                <a:cxn ang="0">
                  <a:pos x="61" y="4"/>
                </a:cxn>
                <a:cxn ang="0">
                  <a:pos x="74" y="13"/>
                </a:cxn>
                <a:cxn ang="0">
                  <a:pos x="85" y="28"/>
                </a:cxn>
                <a:cxn ang="0">
                  <a:pos x="87" y="45"/>
                </a:cxn>
                <a:cxn ang="0">
                  <a:pos x="85" y="62"/>
                </a:cxn>
                <a:cxn ang="0">
                  <a:pos x="74" y="75"/>
                </a:cxn>
                <a:cxn ang="0">
                  <a:pos x="61" y="86"/>
                </a:cxn>
                <a:cxn ang="0">
                  <a:pos x="44" y="88"/>
                </a:cxn>
                <a:cxn ang="0">
                  <a:pos x="26" y="86"/>
                </a:cxn>
                <a:cxn ang="0">
                  <a:pos x="11" y="75"/>
                </a:cxn>
                <a:cxn ang="0">
                  <a:pos x="2" y="62"/>
                </a:cxn>
                <a:cxn ang="0">
                  <a:pos x="0" y="45"/>
                </a:cxn>
              </a:cxnLst>
              <a:rect l="0" t="0" r="r" b="b"/>
              <a:pathLst>
                <a:path w="87" h="88">
                  <a:moveTo>
                    <a:pt x="0" y="45"/>
                  </a:moveTo>
                  <a:lnTo>
                    <a:pt x="2" y="28"/>
                  </a:lnTo>
                  <a:lnTo>
                    <a:pt x="11" y="13"/>
                  </a:lnTo>
                  <a:lnTo>
                    <a:pt x="26" y="4"/>
                  </a:lnTo>
                  <a:lnTo>
                    <a:pt x="44" y="0"/>
                  </a:lnTo>
                  <a:lnTo>
                    <a:pt x="61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5"/>
                  </a:lnTo>
                  <a:lnTo>
                    <a:pt x="61" y="86"/>
                  </a:lnTo>
                  <a:lnTo>
                    <a:pt x="44" y="88"/>
                  </a:lnTo>
                  <a:lnTo>
                    <a:pt x="26" y="86"/>
                  </a:lnTo>
                  <a:lnTo>
                    <a:pt x="11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12" name="Freeform 40"/>
            <p:cNvSpPr>
              <a:spLocks noChangeAspect="1"/>
            </p:cNvSpPr>
            <p:nvPr/>
          </p:nvSpPr>
          <p:spPr bwMode="auto">
            <a:xfrm>
              <a:off x="1617" y="2309"/>
              <a:ext cx="89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5" y="28"/>
                </a:cxn>
                <a:cxn ang="0">
                  <a:pos x="13" y="13"/>
                </a:cxn>
                <a:cxn ang="0">
                  <a:pos x="29" y="4"/>
                </a:cxn>
                <a:cxn ang="0">
                  <a:pos x="46" y="0"/>
                </a:cxn>
                <a:cxn ang="0">
                  <a:pos x="61" y="4"/>
                </a:cxn>
                <a:cxn ang="0">
                  <a:pos x="76" y="13"/>
                </a:cxn>
                <a:cxn ang="0">
                  <a:pos x="85" y="28"/>
                </a:cxn>
                <a:cxn ang="0">
                  <a:pos x="89" y="45"/>
                </a:cxn>
                <a:cxn ang="0">
                  <a:pos x="85" y="62"/>
                </a:cxn>
                <a:cxn ang="0">
                  <a:pos x="76" y="75"/>
                </a:cxn>
                <a:cxn ang="0">
                  <a:pos x="61" y="86"/>
                </a:cxn>
                <a:cxn ang="0">
                  <a:pos x="46" y="88"/>
                </a:cxn>
                <a:cxn ang="0">
                  <a:pos x="29" y="86"/>
                </a:cxn>
                <a:cxn ang="0">
                  <a:pos x="13" y="75"/>
                </a:cxn>
                <a:cxn ang="0">
                  <a:pos x="5" y="62"/>
                </a:cxn>
                <a:cxn ang="0">
                  <a:pos x="0" y="45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3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1" y="4"/>
                  </a:lnTo>
                  <a:lnTo>
                    <a:pt x="76" y="13"/>
                  </a:lnTo>
                  <a:lnTo>
                    <a:pt x="85" y="28"/>
                  </a:lnTo>
                  <a:lnTo>
                    <a:pt x="89" y="45"/>
                  </a:lnTo>
                  <a:lnTo>
                    <a:pt x="85" y="62"/>
                  </a:lnTo>
                  <a:lnTo>
                    <a:pt x="76" y="75"/>
                  </a:lnTo>
                  <a:lnTo>
                    <a:pt x="61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13" name="Freeform 41"/>
            <p:cNvSpPr>
              <a:spLocks noChangeAspect="1"/>
            </p:cNvSpPr>
            <p:nvPr/>
          </p:nvSpPr>
          <p:spPr bwMode="auto">
            <a:xfrm>
              <a:off x="2100" y="2369"/>
              <a:ext cx="89" cy="89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3" y="2"/>
                </a:cxn>
                <a:cxn ang="0">
                  <a:pos x="76" y="13"/>
                </a:cxn>
                <a:cxn ang="0">
                  <a:pos x="87" y="26"/>
                </a:cxn>
                <a:cxn ang="0">
                  <a:pos x="89" y="43"/>
                </a:cxn>
                <a:cxn ang="0">
                  <a:pos x="87" y="61"/>
                </a:cxn>
                <a:cxn ang="0">
                  <a:pos x="76" y="76"/>
                </a:cxn>
                <a:cxn ang="0">
                  <a:pos x="63" y="84"/>
                </a:cxn>
                <a:cxn ang="0">
                  <a:pos x="45" y="89"/>
                </a:cxn>
                <a:cxn ang="0">
                  <a:pos x="28" y="84"/>
                </a:cxn>
                <a:cxn ang="0">
                  <a:pos x="13" y="76"/>
                </a:cxn>
                <a:cxn ang="0">
                  <a:pos x="4" y="61"/>
                </a:cxn>
                <a:cxn ang="0">
                  <a:pos x="0" y="43"/>
                </a:cxn>
              </a:cxnLst>
              <a:rect l="0" t="0" r="r" b="b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14" name="Rectangle 42"/>
            <p:cNvSpPr>
              <a:spLocks noChangeAspect="1" noChangeArrowheads="1"/>
            </p:cNvSpPr>
            <p:nvPr/>
          </p:nvSpPr>
          <p:spPr bwMode="auto">
            <a:xfrm>
              <a:off x="1971" y="1309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15" name="Rectangle 43"/>
            <p:cNvSpPr>
              <a:spLocks noChangeAspect="1" noChangeArrowheads="1"/>
            </p:cNvSpPr>
            <p:nvPr/>
          </p:nvSpPr>
          <p:spPr bwMode="auto">
            <a:xfrm>
              <a:off x="1155" y="1945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16" name="Rectangle 44"/>
            <p:cNvSpPr>
              <a:spLocks noChangeAspect="1" noChangeArrowheads="1"/>
            </p:cNvSpPr>
            <p:nvPr/>
          </p:nvSpPr>
          <p:spPr bwMode="auto">
            <a:xfrm>
              <a:off x="1775" y="2262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17" name="Rectangle 45"/>
            <p:cNvSpPr>
              <a:spLocks noChangeAspect="1" noChangeArrowheads="1"/>
            </p:cNvSpPr>
            <p:nvPr/>
          </p:nvSpPr>
          <p:spPr bwMode="auto">
            <a:xfrm>
              <a:off x="1388" y="2827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18" name="Rectangle 46"/>
            <p:cNvSpPr>
              <a:spLocks noChangeAspect="1" noChangeArrowheads="1"/>
            </p:cNvSpPr>
            <p:nvPr/>
          </p:nvSpPr>
          <p:spPr bwMode="auto">
            <a:xfrm>
              <a:off x="572" y="1817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19" name="Rectangle 47"/>
            <p:cNvSpPr>
              <a:spLocks noChangeAspect="1" noChangeArrowheads="1"/>
            </p:cNvSpPr>
            <p:nvPr/>
          </p:nvSpPr>
          <p:spPr bwMode="auto">
            <a:xfrm>
              <a:off x="2275" y="2316"/>
              <a:ext cx="10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6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9" name="Group 48"/>
          <p:cNvGrpSpPr>
            <a:grpSpLocks noChangeAspect="1"/>
          </p:cNvGrpSpPr>
          <p:nvPr/>
        </p:nvGrpSpPr>
        <p:grpSpPr bwMode="auto">
          <a:xfrm>
            <a:off x="2076450" y="4951413"/>
            <a:ext cx="917575" cy="617537"/>
            <a:chOff x="1537" y="2197"/>
            <a:chExt cx="898" cy="604"/>
          </a:xfrm>
        </p:grpSpPr>
        <p:sp>
          <p:nvSpPr>
            <p:cNvPr id="668721" name="Freeform 49"/>
            <p:cNvSpPr>
              <a:spLocks noChangeAspect="1"/>
            </p:cNvSpPr>
            <p:nvPr/>
          </p:nvSpPr>
          <p:spPr bwMode="auto">
            <a:xfrm>
              <a:off x="1537" y="2197"/>
              <a:ext cx="898" cy="375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511" y="2"/>
                </a:cxn>
                <a:cxn ang="0">
                  <a:pos x="572" y="6"/>
                </a:cxn>
                <a:cxn ang="0">
                  <a:pos x="630" y="15"/>
                </a:cxn>
                <a:cxn ang="0">
                  <a:pos x="684" y="28"/>
                </a:cxn>
                <a:cxn ang="0">
                  <a:pos x="734" y="43"/>
                </a:cxn>
                <a:cxn ang="0">
                  <a:pos x="779" y="60"/>
                </a:cxn>
                <a:cxn ang="0">
                  <a:pos x="818" y="79"/>
                </a:cxn>
                <a:cxn ang="0">
                  <a:pos x="851" y="101"/>
                </a:cxn>
                <a:cxn ang="0">
                  <a:pos x="875" y="125"/>
                </a:cxn>
                <a:cxn ang="0">
                  <a:pos x="892" y="149"/>
                </a:cxn>
                <a:cxn ang="0">
                  <a:pos x="898" y="174"/>
                </a:cxn>
                <a:cxn ang="0">
                  <a:pos x="898" y="200"/>
                </a:cxn>
                <a:cxn ang="0">
                  <a:pos x="892" y="226"/>
                </a:cxn>
                <a:cxn ang="0">
                  <a:pos x="875" y="250"/>
                </a:cxn>
                <a:cxn ang="0">
                  <a:pos x="851" y="274"/>
                </a:cxn>
                <a:cxn ang="0">
                  <a:pos x="818" y="295"/>
                </a:cxn>
                <a:cxn ang="0">
                  <a:pos x="779" y="315"/>
                </a:cxn>
                <a:cxn ang="0">
                  <a:pos x="734" y="332"/>
                </a:cxn>
                <a:cxn ang="0">
                  <a:pos x="684" y="347"/>
                </a:cxn>
                <a:cxn ang="0">
                  <a:pos x="630" y="360"/>
                </a:cxn>
                <a:cxn ang="0">
                  <a:pos x="572" y="369"/>
                </a:cxn>
                <a:cxn ang="0">
                  <a:pos x="511" y="373"/>
                </a:cxn>
                <a:cxn ang="0">
                  <a:pos x="450" y="375"/>
                </a:cxn>
                <a:cxn ang="0">
                  <a:pos x="390" y="373"/>
                </a:cxn>
                <a:cxn ang="0">
                  <a:pos x="329" y="369"/>
                </a:cxn>
                <a:cxn ang="0">
                  <a:pos x="271" y="360"/>
                </a:cxn>
                <a:cxn ang="0">
                  <a:pos x="217" y="347"/>
                </a:cxn>
                <a:cxn ang="0">
                  <a:pos x="167" y="332"/>
                </a:cxn>
                <a:cxn ang="0">
                  <a:pos x="122" y="315"/>
                </a:cxn>
                <a:cxn ang="0">
                  <a:pos x="83" y="295"/>
                </a:cxn>
                <a:cxn ang="0">
                  <a:pos x="50" y="274"/>
                </a:cxn>
                <a:cxn ang="0">
                  <a:pos x="26" y="250"/>
                </a:cxn>
                <a:cxn ang="0">
                  <a:pos x="9" y="226"/>
                </a:cxn>
                <a:cxn ang="0">
                  <a:pos x="0" y="200"/>
                </a:cxn>
                <a:cxn ang="0">
                  <a:pos x="0" y="174"/>
                </a:cxn>
                <a:cxn ang="0">
                  <a:pos x="9" y="149"/>
                </a:cxn>
                <a:cxn ang="0">
                  <a:pos x="26" y="125"/>
                </a:cxn>
                <a:cxn ang="0">
                  <a:pos x="50" y="101"/>
                </a:cxn>
                <a:cxn ang="0">
                  <a:pos x="83" y="79"/>
                </a:cxn>
                <a:cxn ang="0">
                  <a:pos x="122" y="60"/>
                </a:cxn>
                <a:cxn ang="0">
                  <a:pos x="167" y="43"/>
                </a:cxn>
                <a:cxn ang="0">
                  <a:pos x="217" y="28"/>
                </a:cxn>
                <a:cxn ang="0">
                  <a:pos x="271" y="15"/>
                </a:cxn>
                <a:cxn ang="0">
                  <a:pos x="329" y="6"/>
                </a:cxn>
                <a:cxn ang="0">
                  <a:pos x="390" y="2"/>
                </a:cxn>
                <a:cxn ang="0">
                  <a:pos x="450" y="0"/>
                </a:cxn>
              </a:cxnLst>
              <a:rect l="0" t="0" r="r" b="b"/>
              <a:pathLst>
                <a:path w="898" h="375">
                  <a:moveTo>
                    <a:pt x="450" y="0"/>
                  </a:moveTo>
                  <a:lnTo>
                    <a:pt x="511" y="2"/>
                  </a:lnTo>
                  <a:lnTo>
                    <a:pt x="572" y="6"/>
                  </a:lnTo>
                  <a:lnTo>
                    <a:pt x="630" y="15"/>
                  </a:lnTo>
                  <a:lnTo>
                    <a:pt x="684" y="28"/>
                  </a:lnTo>
                  <a:lnTo>
                    <a:pt x="734" y="43"/>
                  </a:lnTo>
                  <a:lnTo>
                    <a:pt x="779" y="60"/>
                  </a:lnTo>
                  <a:lnTo>
                    <a:pt x="818" y="79"/>
                  </a:lnTo>
                  <a:lnTo>
                    <a:pt x="851" y="101"/>
                  </a:lnTo>
                  <a:lnTo>
                    <a:pt x="875" y="125"/>
                  </a:lnTo>
                  <a:lnTo>
                    <a:pt x="892" y="149"/>
                  </a:lnTo>
                  <a:lnTo>
                    <a:pt x="898" y="174"/>
                  </a:lnTo>
                  <a:lnTo>
                    <a:pt x="898" y="200"/>
                  </a:lnTo>
                  <a:lnTo>
                    <a:pt x="892" y="226"/>
                  </a:lnTo>
                  <a:lnTo>
                    <a:pt x="875" y="250"/>
                  </a:lnTo>
                  <a:lnTo>
                    <a:pt x="851" y="274"/>
                  </a:lnTo>
                  <a:lnTo>
                    <a:pt x="818" y="295"/>
                  </a:lnTo>
                  <a:lnTo>
                    <a:pt x="779" y="315"/>
                  </a:lnTo>
                  <a:lnTo>
                    <a:pt x="734" y="332"/>
                  </a:lnTo>
                  <a:lnTo>
                    <a:pt x="684" y="347"/>
                  </a:lnTo>
                  <a:lnTo>
                    <a:pt x="630" y="360"/>
                  </a:lnTo>
                  <a:lnTo>
                    <a:pt x="572" y="369"/>
                  </a:lnTo>
                  <a:lnTo>
                    <a:pt x="511" y="373"/>
                  </a:lnTo>
                  <a:lnTo>
                    <a:pt x="450" y="375"/>
                  </a:lnTo>
                  <a:lnTo>
                    <a:pt x="390" y="373"/>
                  </a:lnTo>
                  <a:lnTo>
                    <a:pt x="329" y="369"/>
                  </a:lnTo>
                  <a:lnTo>
                    <a:pt x="271" y="360"/>
                  </a:lnTo>
                  <a:lnTo>
                    <a:pt x="217" y="347"/>
                  </a:lnTo>
                  <a:lnTo>
                    <a:pt x="167" y="332"/>
                  </a:lnTo>
                  <a:lnTo>
                    <a:pt x="122" y="315"/>
                  </a:lnTo>
                  <a:lnTo>
                    <a:pt x="83" y="295"/>
                  </a:lnTo>
                  <a:lnTo>
                    <a:pt x="50" y="274"/>
                  </a:lnTo>
                  <a:lnTo>
                    <a:pt x="26" y="250"/>
                  </a:lnTo>
                  <a:lnTo>
                    <a:pt x="9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9" y="149"/>
                  </a:lnTo>
                  <a:lnTo>
                    <a:pt x="26" y="125"/>
                  </a:lnTo>
                  <a:lnTo>
                    <a:pt x="50" y="101"/>
                  </a:lnTo>
                  <a:lnTo>
                    <a:pt x="83" y="79"/>
                  </a:lnTo>
                  <a:lnTo>
                    <a:pt x="122" y="60"/>
                  </a:lnTo>
                  <a:lnTo>
                    <a:pt x="167" y="43"/>
                  </a:lnTo>
                  <a:lnTo>
                    <a:pt x="217" y="28"/>
                  </a:lnTo>
                  <a:lnTo>
                    <a:pt x="271" y="15"/>
                  </a:lnTo>
                  <a:lnTo>
                    <a:pt x="329" y="6"/>
                  </a:lnTo>
                  <a:lnTo>
                    <a:pt x="390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22" name="Rectangle 50"/>
            <p:cNvSpPr>
              <a:spLocks noChangeAspect="1" noChangeArrowheads="1"/>
            </p:cNvSpPr>
            <p:nvPr/>
          </p:nvSpPr>
          <p:spPr bwMode="auto">
            <a:xfrm>
              <a:off x="1910" y="2562"/>
              <a:ext cx="1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10" name="Group 51"/>
          <p:cNvGrpSpPr>
            <a:grpSpLocks noChangeAspect="1"/>
          </p:cNvGrpSpPr>
          <p:nvPr/>
        </p:nvGrpSpPr>
        <p:grpSpPr bwMode="auto">
          <a:xfrm>
            <a:off x="893763" y="4322763"/>
            <a:ext cx="1035050" cy="582612"/>
            <a:chOff x="380" y="1581"/>
            <a:chExt cx="1012" cy="570"/>
          </a:xfrm>
        </p:grpSpPr>
        <p:sp>
          <p:nvSpPr>
            <p:cNvPr id="668724" name="Freeform 52"/>
            <p:cNvSpPr>
              <a:spLocks noChangeAspect="1"/>
            </p:cNvSpPr>
            <p:nvPr/>
          </p:nvSpPr>
          <p:spPr bwMode="auto">
            <a:xfrm>
              <a:off x="380" y="1760"/>
              <a:ext cx="1012" cy="391"/>
            </a:xfrm>
            <a:custGeom>
              <a:avLst/>
              <a:gdLst/>
              <a:ahLst/>
              <a:cxnLst>
                <a:cxn ang="0">
                  <a:pos x="523" y="5"/>
                </a:cxn>
                <a:cxn ang="0">
                  <a:pos x="586" y="11"/>
                </a:cxn>
                <a:cxn ang="0">
                  <a:pos x="649" y="22"/>
                </a:cxn>
                <a:cxn ang="0">
                  <a:pos x="707" y="35"/>
                </a:cxn>
                <a:cxn ang="0">
                  <a:pos x="766" y="50"/>
                </a:cxn>
                <a:cxn ang="0">
                  <a:pos x="818" y="67"/>
                </a:cxn>
                <a:cxn ang="0">
                  <a:pos x="865" y="87"/>
                </a:cxn>
                <a:cxn ang="0">
                  <a:pos x="906" y="108"/>
                </a:cxn>
                <a:cxn ang="0">
                  <a:pos x="943" y="130"/>
                </a:cxn>
                <a:cxn ang="0">
                  <a:pos x="971" y="154"/>
                </a:cxn>
                <a:cxn ang="0">
                  <a:pos x="993" y="180"/>
                </a:cxn>
                <a:cxn ang="0">
                  <a:pos x="1006" y="203"/>
                </a:cxn>
                <a:cxn ang="0">
                  <a:pos x="1012" y="227"/>
                </a:cxn>
                <a:cxn ang="0">
                  <a:pos x="1010" y="251"/>
                </a:cxn>
                <a:cxn ang="0">
                  <a:pos x="999" y="275"/>
                </a:cxn>
                <a:cxn ang="0">
                  <a:pos x="982" y="296"/>
                </a:cxn>
                <a:cxn ang="0">
                  <a:pos x="956" y="318"/>
                </a:cxn>
                <a:cxn ang="0">
                  <a:pos x="924" y="335"/>
                </a:cxn>
                <a:cxn ang="0">
                  <a:pos x="885" y="352"/>
                </a:cxn>
                <a:cxn ang="0">
                  <a:pos x="842" y="365"/>
                </a:cxn>
                <a:cxn ang="0">
                  <a:pos x="790" y="376"/>
                </a:cxn>
                <a:cxn ang="0">
                  <a:pos x="736" y="385"/>
                </a:cxn>
                <a:cxn ang="0">
                  <a:pos x="677" y="389"/>
                </a:cxn>
                <a:cxn ang="0">
                  <a:pos x="616" y="391"/>
                </a:cxn>
                <a:cxn ang="0">
                  <a:pos x="554" y="391"/>
                </a:cxn>
                <a:cxn ang="0">
                  <a:pos x="489" y="387"/>
                </a:cxn>
                <a:cxn ang="0">
                  <a:pos x="426" y="380"/>
                </a:cxn>
                <a:cxn ang="0">
                  <a:pos x="363" y="370"/>
                </a:cxn>
                <a:cxn ang="0">
                  <a:pos x="305" y="357"/>
                </a:cxn>
                <a:cxn ang="0">
                  <a:pos x="249" y="342"/>
                </a:cxn>
                <a:cxn ang="0">
                  <a:pos x="195" y="324"/>
                </a:cxn>
                <a:cxn ang="0">
                  <a:pos x="147" y="305"/>
                </a:cxn>
                <a:cxn ang="0">
                  <a:pos x="106" y="283"/>
                </a:cxn>
                <a:cxn ang="0">
                  <a:pos x="69" y="262"/>
                </a:cxn>
                <a:cxn ang="0">
                  <a:pos x="41" y="238"/>
                </a:cxn>
                <a:cxn ang="0">
                  <a:pos x="19" y="212"/>
                </a:cxn>
                <a:cxn ang="0">
                  <a:pos x="6" y="188"/>
                </a:cxn>
                <a:cxn ang="0">
                  <a:pos x="0" y="164"/>
                </a:cxn>
                <a:cxn ang="0">
                  <a:pos x="2" y="139"/>
                </a:cxn>
                <a:cxn ang="0">
                  <a:pos x="13" y="117"/>
                </a:cxn>
                <a:cxn ang="0">
                  <a:pos x="30" y="95"/>
                </a:cxn>
                <a:cxn ang="0">
                  <a:pos x="56" y="74"/>
                </a:cxn>
                <a:cxn ang="0">
                  <a:pos x="89" y="57"/>
                </a:cxn>
                <a:cxn ang="0">
                  <a:pos x="128" y="39"/>
                </a:cxn>
                <a:cxn ang="0">
                  <a:pos x="171" y="26"/>
                </a:cxn>
                <a:cxn ang="0">
                  <a:pos x="223" y="16"/>
                </a:cxn>
                <a:cxn ang="0">
                  <a:pos x="277" y="7"/>
                </a:cxn>
                <a:cxn ang="0">
                  <a:pos x="335" y="3"/>
                </a:cxn>
                <a:cxn ang="0">
                  <a:pos x="396" y="0"/>
                </a:cxn>
                <a:cxn ang="0">
                  <a:pos x="459" y="0"/>
                </a:cxn>
                <a:cxn ang="0">
                  <a:pos x="523" y="5"/>
                </a:cxn>
              </a:cxnLst>
              <a:rect l="0" t="0" r="r" b="b"/>
              <a:pathLst>
                <a:path w="1012" h="391">
                  <a:moveTo>
                    <a:pt x="523" y="5"/>
                  </a:moveTo>
                  <a:lnTo>
                    <a:pt x="586" y="11"/>
                  </a:lnTo>
                  <a:lnTo>
                    <a:pt x="649" y="22"/>
                  </a:lnTo>
                  <a:lnTo>
                    <a:pt x="707" y="35"/>
                  </a:lnTo>
                  <a:lnTo>
                    <a:pt x="766" y="50"/>
                  </a:lnTo>
                  <a:lnTo>
                    <a:pt x="818" y="67"/>
                  </a:lnTo>
                  <a:lnTo>
                    <a:pt x="865" y="87"/>
                  </a:lnTo>
                  <a:lnTo>
                    <a:pt x="906" y="108"/>
                  </a:lnTo>
                  <a:lnTo>
                    <a:pt x="943" y="130"/>
                  </a:lnTo>
                  <a:lnTo>
                    <a:pt x="971" y="154"/>
                  </a:lnTo>
                  <a:lnTo>
                    <a:pt x="993" y="180"/>
                  </a:lnTo>
                  <a:lnTo>
                    <a:pt x="1006" y="203"/>
                  </a:lnTo>
                  <a:lnTo>
                    <a:pt x="1012" y="227"/>
                  </a:lnTo>
                  <a:lnTo>
                    <a:pt x="1010" y="251"/>
                  </a:lnTo>
                  <a:lnTo>
                    <a:pt x="999" y="275"/>
                  </a:lnTo>
                  <a:lnTo>
                    <a:pt x="982" y="296"/>
                  </a:lnTo>
                  <a:lnTo>
                    <a:pt x="956" y="318"/>
                  </a:lnTo>
                  <a:lnTo>
                    <a:pt x="924" y="335"/>
                  </a:lnTo>
                  <a:lnTo>
                    <a:pt x="885" y="352"/>
                  </a:lnTo>
                  <a:lnTo>
                    <a:pt x="842" y="365"/>
                  </a:lnTo>
                  <a:lnTo>
                    <a:pt x="790" y="376"/>
                  </a:lnTo>
                  <a:lnTo>
                    <a:pt x="736" y="385"/>
                  </a:lnTo>
                  <a:lnTo>
                    <a:pt x="677" y="389"/>
                  </a:lnTo>
                  <a:lnTo>
                    <a:pt x="616" y="391"/>
                  </a:lnTo>
                  <a:lnTo>
                    <a:pt x="554" y="391"/>
                  </a:lnTo>
                  <a:lnTo>
                    <a:pt x="489" y="387"/>
                  </a:lnTo>
                  <a:lnTo>
                    <a:pt x="426" y="380"/>
                  </a:lnTo>
                  <a:lnTo>
                    <a:pt x="363" y="370"/>
                  </a:lnTo>
                  <a:lnTo>
                    <a:pt x="305" y="357"/>
                  </a:lnTo>
                  <a:lnTo>
                    <a:pt x="249" y="342"/>
                  </a:lnTo>
                  <a:lnTo>
                    <a:pt x="195" y="324"/>
                  </a:lnTo>
                  <a:lnTo>
                    <a:pt x="147" y="305"/>
                  </a:lnTo>
                  <a:lnTo>
                    <a:pt x="106" y="283"/>
                  </a:lnTo>
                  <a:lnTo>
                    <a:pt x="69" y="262"/>
                  </a:lnTo>
                  <a:lnTo>
                    <a:pt x="41" y="238"/>
                  </a:lnTo>
                  <a:lnTo>
                    <a:pt x="19" y="212"/>
                  </a:lnTo>
                  <a:lnTo>
                    <a:pt x="6" y="188"/>
                  </a:lnTo>
                  <a:lnTo>
                    <a:pt x="0" y="164"/>
                  </a:lnTo>
                  <a:lnTo>
                    <a:pt x="2" y="139"/>
                  </a:lnTo>
                  <a:lnTo>
                    <a:pt x="13" y="117"/>
                  </a:lnTo>
                  <a:lnTo>
                    <a:pt x="30" y="95"/>
                  </a:lnTo>
                  <a:lnTo>
                    <a:pt x="56" y="74"/>
                  </a:lnTo>
                  <a:lnTo>
                    <a:pt x="89" y="57"/>
                  </a:lnTo>
                  <a:lnTo>
                    <a:pt x="128" y="39"/>
                  </a:lnTo>
                  <a:lnTo>
                    <a:pt x="171" y="26"/>
                  </a:lnTo>
                  <a:lnTo>
                    <a:pt x="223" y="16"/>
                  </a:lnTo>
                  <a:lnTo>
                    <a:pt x="277" y="7"/>
                  </a:lnTo>
                  <a:lnTo>
                    <a:pt x="335" y="3"/>
                  </a:lnTo>
                  <a:lnTo>
                    <a:pt x="396" y="0"/>
                  </a:lnTo>
                  <a:lnTo>
                    <a:pt x="459" y="0"/>
                  </a:lnTo>
                  <a:lnTo>
                    <a:pt x="523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25" name="Rectangle 53"/>
            <p:cNvSpPr>
              <a:spLocks noChangeAspect="1" noChangeArrowheads="1"/>
            </p:cNvSpPr>
            <p:nvPr/>
          </p:nvSpPr>
          <p:spPr bwMode="auto">
            <a:xfrm>
              <a:off x="914" y="1581"/>
              <a:ext cx="1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11" name="Group 54"/>
          <p:cNvGrpSpPr>
            <a:grpSpLocks noChangeAspect="1"/>
          </p:cNvGrpSpPr>
          <p:nvPr/>
        </p:nvGrpSpPr>
        <p:grpSpPr bwMode="auto">
          <a:xfrm>
            <a:off x="668338" y="3886200"/>
            <a:ext cx="2578100" cy="2286000"/>
            <a:chOff x="159" y="1154"/>
            <a:chExt cx="2523" cy="2237"/>
          </a:xfrm>
        </p:grpSpPr>
        <p:sp>
          <p:nvSpPr>
            <p:cNvPr id="668727" name="Rectangle 55"/>
            <p:cNvSpPr>
              <a:spLocks noChangeAspect="1" noChangeArrowheads="1"/>
            </p:cNvSpPr>
            <p:nvPr/>
          </p:nvSpPr>
          <p:spPr bwMode="auto">
            <a:xfrm>
              <a:off x="2186" y="1166"/>
              <a:ext cx="1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28" name="Freeform 56"/>
            <p:cNvSpPr>
              <a:spLocks noChangeAspect="1"/>
            </p:cNvSpPr>
            <p:nvPr/>
          </p:nvSpPr>
          <p:spPr bwMode="auto">
            <a:xfrm>
              <a:off x="159" y="1154"/>
              <a:ext cx="2523" cy="2237"/>
            </a:xfrm>
            <a:custGeom>
              <a:avLst/>
              <a:gdLst/>
              <a:ahLst/>
              <a:cxnLst>
                <a:cxn ang="0">
                  <a:pos x="1363" y="2"/>
                </a:cxn>
                <a:cxn ang="0">
                  <a:pos x="1569" y="32"/>
                </a:cxn>
                <a:cxn ang="0">
                  <a:pos x="1766" y="93"/>
                </a:cxn>
                <a:cxn ang="0">
                  <a:pos x="1950" y="179"/>
                </a:cxn>
                <a:cxn ang="0">
                  <a:pos x="2114" y="293"/>
                </a:cxn>
                <a:cxn ang="0">
                  <a:pos x="2255" y="429"/>
                </a:cxn>
                <a:cxn ang="0">
                  <a:pos x="2369" y="583"/>
                </a:cxn>
                <a:cxn ang="0">
                  <a:pos x="2454" y="753"/>
                </a:cxn>
                <a:cxn ang="0">
                  <a:pos x="2506" y="930"/>
                </a:cxn>
                <a:cxn ang="0">
                  <a:pos x="2523" y="1116"/>
                </a:cxn>
                <a:cxn ang="0">
                  <a:pos x="2506" y="1299"/>
                </a:cxn>
                <a:cxn ang="0">
                  <a:pos x="2454" y="1479"/>
                </a:cxn>
                <a:cxn ang="0">
                  <a:pos x="2372" y="1647"/>
                </a:cxn>
                <a:cxn ang="0">
                  <a:pos x="2257" y="1803"/>
                </a:cxn>
                <a:cxn ang="0">
                  <a:pos x="2116" y="1939"/>
                </a:cxn>
                <a:cxn ang="0">
                  <a:pos x="1952" y="2053"/>
                </a:cxn>
                <a:cxn ang="0">
                  <a:pos x="1770" y="2142"/>
                </a:cxn>
                <a:cxn ang="0">
                  <a:pos x="1573" y="2202"/>
                </a:cxn>
                <a:cxn ang="0">
                  <a:pos x="1368" y="2232"/>
                </a:cxn>
                <a:cxn ang="0">
                  <a:pos x="1160" y="2232"/>
                </a:cxn>
                <a:cxn ang="0">
                  <a:pos x="954" y="2202"/>
                </a:cxn>
                <a:cxn ang="0">
                  <a:pos x="757" y="2144"/>
                </a:cxn>
                <a:cxn ang="0">
                  <a:pos x="574" y="2055"/>
                </a:cxn>
                <a:cxn ang="0">
                  <a:pos x="409" y="1943"/>
                </a:cxn>
                <a:cxn ang="0">
                  <a:pos x="268" y="1807"/>
                </a:cxn>
                <a:cxn ang="0">
                  <a:pos x="154" y="1651"/>
                </a:cxn>
                <a:cxn ang="0">
                  <a:pos x="69" y="1483"/>
                </a:cxn>
                <a:cxn ang="0">
                  <a:pos x="17" y="1304"/>
                </a:cxn>
                <a:cxn ang="0">
                  <a:pos x="0" y="1120"/>
                </a:cxn>
                <a:cxn ang="0">
                  <a:pos x="17" y="935"/>
                </a:cxn>
                <a:cxn ang="0">
                  <a:pos x="69" y="755"/>
                </a:cxn>
                <a:cxn ang="0">
                  <a:pos x="152" y="587"/>
                </a:cxn>
                <a:cxn ang="0">
                  <a:pos x="266" y="431"/>
                </a:cxn>
                <a:cxn ang="0">
                  <a:pos x="407" y="295"/>
                </a:cxn>
                <a:cxn ang="0">
                  <a:pos x="571" y="183"/>
                </a:cxn>
                <a:cxn ang="0">
                  <a:pos x="753" y="95"/>
                </a:cxn>
                <a:cxn ang="0">
                  <a:pos x="950" y="34"/>
                </a:cxn>
                <a:cxn ang="0">
                  <a:pos x="1156" y="4"/>
                </a:cxn>
              </a:cxnLst>
              <a:rect l="0" t="0" r="r" b="b"/>
              <a:pathLst>
                <a:path w="2523" h="2237">
                  <a:moveTo>
                    <a:pt x="1259" y="0"/>
                  </a:moveTo>
                  <a:lnTo>
                    <a:pt x="1363" y="2"/>
                  </a:lnTo>
                  <a:lnTo>
                    <a:pt x="1467" y="15"/>
                  </a:lnTo>
                  <a:lnTo>
                    <a:pt x="1569" y="32"/>
                  </a:lnTo>
                  <a:lnTo>
                    <a:pt x="1668" y="58"/>
                  </a:lnTo>
                  <a:lnTo>
                    <a:pt x="1766" y="93"/>
                  </a:lnTo>
                  <a:lnTo>
                    <a:pt x="1861" y="134"/>
                  </a:lnTo>
                  <a:lnTo>
                    <a:pt x="1950" y="179"/>
                  </a:lnTo>
                  <a:lnTo>
                    <a:pt x="2034" y="233"/>
                  </a:lnTo>
                  <a:lnTo>
                    <a:pt x="2114" y="293"/>
                  </a:lnTo>
                  <a:lnTo>
                    <a:pt x="2188" y="358"/>
                  </a:lnTo>
                  <a:lnTo>
                    <a:pt x="2255" y="429"/>
                  </a:lnTo>
                  <a:lnTo>
                    <a:pt x="2315" y="505"/>
                  </a:lnTo>
                  <a:lnTo>
                    <a:pt x="2369" y="583"/>
                  </a:lnTo>
                  <a:lnTo>
                    <a:pt x="2415" y="667"/>
                  </a:lnTo>
                  <a:lnTo>
                    <a:pt x="2454" y="753"/>
                  </a:lnTo>
                  <a:lnTo>
                    <a:pt x="2484" y="842"/>
                  </a:lnTo>
                  <a:lnTo>
                    <a:pt x="2506" y="930"/>
                  </a:lnTo>
                  <a:lnTo>
                    <a:pt x="2519" y="1023"/>
                  </a:lnTo>
                  <a:lnTo>
                    <a:pt x="2523" y="1116"/>
                  </a:lnTo>
                  <a:lnTo>
                    <a:pt x="2519" y="1209"/>
                  </a:lnTo>
                  <a:lnTo>
                    <a:pt x="2506" y="1299"/>
                  </a:lnTo>
                  <a:lnTo>
                    <a:pt x="2484" y="1390"/>
                  </a:lnTo>
                  <a:lnTo>
                    <a:pt x="2454" y="1479"/>
                  </a:lnTo>
                  <a:lnTo>
                    <a:pt x="2417" y="1565"/>
                  </a:lnTo>
                  <a:lnTo>
                    <a:pt x="2372" y="1647"/>
                  </a:lnTo>
                  <a:lnTo>
                    <a:pt x="2317" y="1727"/>
                  </a:lnTo>
                  <a:lnTo>
                    <a:pt x="2257" y="1803"/>
                  </a:lnTo>
                  <a:lnTo>
                    <a:pt x="2190" y="1874"/>
                  </a:lnTo>
                  <a:lnTo>
                    <a:pt x="2116" y="1939"/>
                  </a:lnTo>
                  <a:lnTo>
                    <a:pt x="2038" y="1999"/>
                  </a:lnTo>
                  <a:lnTo>
                    <a:pt x="1952" y="2053"/>
                  </a:lnTo>
                  <a:lnTo>
                    <a:pt x="1863" y="2101"/>
                  </a:lnTo>
                  <a:lnTo>
                    <a:pt x="1770" y="2142"/>
                  </a:lnTo>
                  <a:lnTo>
                    <a:pt x="1673" y="2174"/>
                  </a:lnTo>
                  <a:lnTo>
                    <a:pt x="1573" y="2202"/>
                  </a:lnTo>
                  <a:lnTo>
                    <a:pt x="1471" y="2221"/>
                  </a:lnTo>
                  <a:lnTo>
                    <a:pt x="1368" y="2232"/>
                  </a:lnTo>
                  <a:lnTo>
                    <a:pt x="1264" y="2237"/>
                  </a:lnTo>
                  <a:lnTo>
                    <a:pt x="1160" y="2232"/>
                  </a:lnTo>
                  <a:lnTo>
                    <a:pt x="1056" y="2221"/>
                  </a:lnTo>
                  <a:lnTo>
                    <a:pt x="954" y="2202"/>
                  </a:lnTo>
                  <a:lnTo>
                    <a:pt x="855" y="2176"/>
                  </a:lnTo>
                  <a:lnTo>
                    <a:pt x="757" y="2144"/>
                  </a:lnTo>
                  <a:lnTo>
                    <a:pt x="662" y="2103"/>
                  </a:lnTo>
                  <a:lnTo>
                    <a:pt x="574" y="2055"/>
                  </a:lnTo>
                  <a:lnTo>
                    <a:pt x="489" y="2001"/>
                  </a:lnTo>
                  <a:lnTo>
                    <a:pt x="409" y="1943"/>
                  </a:lnTo>
                  <a:lnTo>
                    <a:pt x="336" y="1876"/>
                  </a:lnTo>
                  <a:lnTo>
                    <a:pt x="268" y="1807"/>
                  </a:lnTo>
                  <a:lnTo>
                    <a:pt x="208" y="1731"/>
                  </a:lnTo>
                  <a:lnTo>
                    <a:pt x="154" y="1651"/>
                  </a:lnTo>
                  <a:lnTo>
                    <a:pt x="108" y="1569"/>
                  </a:lnTo>
                  <a:lnTo>
                    <a:pt x="69" y="1483"/>
                  </a:lnTo>
                  <a:lnTo>
                    <a:pt x="39" y="1394"/>
                  </a:lnTo>
                  <a:lnTo>
                    <a:pt x="17" y="1304"/>
                  </a:lnTo>
                  <a:lnTo>
                    <a:pt x="4" y="1213"/>
                  </a:lnTo>
                  <a:lnTo>
                    <a:pt x="0" y="1120"/>
                  </a:lnTo>
                  <a:lnTo>
                    <a:pt x="4" y="1027"/>
                  </a:lnTo>
                  <a:lnTo>
                    <a:pt x="17" y="935"/>
                  </a:lnTo>
                  <a:lnTo>
                    <a:pt x="39" y="846"/>
                  </a:lnTo>
                  <a:lnTo>
                    <a:pt x="69" y="755"/>
                  </a:lnTo>
                  <a:lnTo>
                    <a:pt x="106" y="671"/>
                  </a:lnTo>
                  <a:lnTo>
                    <a:pt x="152" y="587"/>
                  </a:lnTo>
                  <a:lnTo>
                    <a:pt x="206" y="507"/>
                  </a:lnTo>
                  <a:lnTo>
                    <a:pt x="266" y="431"/>
                  </a:lnTo>
                  <a:lnTo>
                    <a:pt x="333" y="362"/>
                  </a:lnTo>
                  <a:lnTo>
                    <a:pt x="407" y="295"/>
                  </a:lnTo>
                  <a:lnTo>
                    <a:pt x="485" y="237"/>
                  </a:lnTo>
                  <a:lnTo>
                    <a:pt x="571" y="183"/>
                  </a:lnTo>
                  <a:lnTo>
                    <a:pt x="660" y="136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50" y="34"/>
                  </a:lnTo>
                  <a:lnTo>
                    <a:pt x="1052" y="15"/>
                  </a:lnTo>
                  <a:lnTo>
                    <a:pt x="1156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7"/>
          <p:cNvGrpSpPr>
            <a:grpSpLocks noChangeAspect="1"/>
          </p:cNvGrpSpPr>
          <p:nvPr/>
        </p:nvGrpSpPr>
        <p:grpSpPr bwMode="auto">
          <a:xfrm>
            <a:off x="1665288" y="4837113"/>
            <a:ext cx="1357312" cy="1052512"/>
            <a:chOff x="1135" y="2084"/>
            <a:chExt cx="1328" cy="1030"/>
          </a:xfrm>
        </p:grpSpPr>
        <p:sp>
          <p:nvSpPr>
            <p:cNvPr id="668730" name="Rectangle 58"/>
            <p:cNvSpPr>
              <a:spLocks noChangeAspect="1" noChangeArrowheads="1"/>
            </p:cNvSpPr>
            <p:nvPr/>
          </p:nvSpPr>
          <p:spPr bwMode="auto">
            <a:xfrm>
              <a:off x="1135" y="2451"/>
              <a:ext cx="1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31" name="Freeform 59"/>
            <p:cNvSpPr>
              <a:spLocks noChangeAspect="1"/>
            </p:cNvSpPr>
            <p:nvPr/>
          </p:nvSpPr>
          <p:spPr bwMode="auto">
            <a:xfrm>
              <a:off x="1178" y="2084"/>
              <a:ext cx="1285" cy="1030"/>
            </a:xfrm>
            <a:custGeom>
              <a:avLst/>
              <a:gdLst/>
              <a:ahLst/>
              <a:cxnLst>
                <a:cxn ang="0">
                  <a:pos x="422" y="162"/>
                </a:cxn>
                <a:cxn ang="0">
                  <a:pos x="487" y="123"/>
                </a:cxn>
                <a:cxn ang="0">
                  <a:pos x="556" y="89"/>
                </a:cxn>
                <a:cxn ang="0">
                  <a:pos x="626" y="61"/>
                </a:cxn>
                <a:cxn ang="0">
                  <a:pos x="695" y="37"/>
                </a:cxn>
                <a:cxn ang="0">
                  <a:pos x="764" y="18"/>
                </a:cxn>
                <a:cxn ang="0">
                  <a:pos x="831" y="7"/>
                </a:cxn>
                <a:cxn ang="0">
                  <a:pos x="896" y="0"/>
                </a:cxn>
                <a:cxn ang="0">
                  <a:pos x="959" y="0"/>
                </a:cxn>
                <a:cxn ang="0">
                  <a:pos x="1017" y="7"/>
                </a:cxn>
                <a:cxn ang="0">
                  <a:pos x="1071" y="18"/>
                </a:cxn>
                <a:cxn ang="0">
                  <a:pos x="1121" y="35"/>
                </a:cxn>
                <a:cxn ang="0">
                  <a:pos x="1164" y="59"/>
                </a:cxn>
                <a:cxn ang="0">
                  <a:pos x="1203" y="87"/>
                </a:cxn>
                <a:cxn ang="0">
                  <a:pos x="1234" y="121"/>
                </a:cxn>
                <a:cxn ang="0">
                  <a:pos x="1257" y="160"/>
                </a:cxn>
                <a:cxn ang="0">
                  <a:pos x="1275" y="201"/>
                </a:cxn>
                <a:cxn ang="0">
                  <a:pos x="1283" y="249"/>
                </a:cxn>
                <a:cxn ang="0">
                  <a:pos x="1285" y="298"/>
                </a:cxn>
                <a:cxn ang="0">
                  <a:pos x="1279" y="350"/>
                </a:cxn>
                <a:cxn ang="0">
                  <a:pos x="1266" y="404"/>
                </a:cxn>
                <a:cxn ang="0">
                  <a:pos x="1247" y="458"/>
                </a:cxn>
                <a:cxn ang="0">
                  <a:pos x="1218" y="514"/>
                </a:cxn>
                <a:cxn ang="0">
                  <a:pos x="1184" y="570"/>
                </a:cxn>
                <a:cxn ang="0">
                  <a:pos x="1145" y="624"/>
                </a:cxn>
                <a:cxn ang="0">
                  <a:pos x="1097" y="678"/>
                </a:cxn>
                <a:cxn ang="0">
                  <a:pos x="1045" y="730"/>
                </a:cxn>
                <a:cxn ang="0">
                  <a:pos x="989" y="780"/>
                </a:cxn>
                <a:cxn ang="0">
                  <a:pos x="928" y="827"/>
                </a:cxn>
                <a:cxn ang="0">
                  <a:pos x="866" y="870"/>
                </a:cxn>
                <a:cxn ang="0">
                  <a:pos x="799" y="907"/>
                </a:cxn>
                <a:cxn ang="0">
                  <a:pos x="729" y="942"/>
                </a:cxn>
                <a:cxn ang="0">
                  <a:pos x="660" y="972"/>
                </a:cxn>
                <a:cxn ang="0">
                  <a:pos x="591" y="996"/>
                </a:cxn>
                <a:cxn ang="0">
                  <a:pos x="522" y="1013"/>
                </a:cxn>
                <a:cxn ang="0">
                  <a:pos x="455" y="1026"/>
                </a:cxn>
                <a:cxn ang="0">
                  <a:pos x="390" y="1030"/>
                </a:cxn>
                <a:cxn ang="0">
                  <a:pos x="327" y="1030"/>
                </a:cxn>
                <a:cxn ang="0">
                  <a:pos x="269" y="1026"/>
                </a:cxn>
                <a:cxn ang="0">
                  <a:pos x="214" y="1013"/>
                </a:cxn>
                <a:cxn ang="0">
                  <a:pos x="165" y="996"/>
                </a:cxn>
                <a:cxn ang="0">
                  <a:pos x="121" y="972"/>
                </a:cxn>
                <a:cxn ang="0">
                  <a:pos x="85" y="944"/>
                </a:cxn>
                <a:cxn ang="0">
                  <a:pos x="52" y="909"/>
                </a:cxn>
                <a:cxn ang="0">
                  <a:pos x="28" y="873"/>
                </a:cxn>
                <a:cxn ang="0">
                  <a:pos x="13" y="829"/>
                </a:cxn>
                <a:cxn ang="0">
                  <a:pos x="2" y="784"/>
                </a:cxn>
                <a:cxn ang="0">
                  <a:pos x="0" y="734"/>
                </a:cxn>
                <a:cxn ang="0">
                  <a:pos x="7" y="683"/>
                </a:cxn>
                <a:cxn ang="0">
                  <a:pos x="20" y="629"/>
                </a:cxn>
                <a:cxn ang="0">
                  <a:pos x="39" y="572"/>
                </a:cxn>
                <a:cxn ang="0">
                  <a:pos x="67" y="516"/>
                </a:cxn>
                <a:cxn ang="0">
                  <a:pos x="102" y="462"/>
                </a:cxn>
                <a:cxn ang="0">
                  <a:pos x="143" y="406"/>
                </a:cxn>
                <a:cxn ang="0">
                  <a:pos x="188" y="352"/>
                </a:cxn>
                <a:cxn ang="0">
                  <a:pos x="240" y="300"/>
                </a:cxn>
                <a:cxn ang="0">
                  <a:pos x="297" y="251"/>
                </a:cxn>
                <a:cxn ang="0">
                  <a:pos x="357" y="205"/>
                </a:cxn>
                <a:cxn ang="0">
                  <a:pos x="422" y="162"/>
                </a:cxn>
              </a:cxnLst>
              <a:rect l="0" t="0" r="r" b="b"/>
              <a:pathLst>
                <a:path w="1285" h="1030">
                  <a:moveTo>
                    <a:pt x="422" y="162"/>
                  </a:moveTo>
                  <a:lnTo>
                    <a:pt x="487" y="123"/>
                  </a:lnTo>
                  <a:lnTo>
                    <a:pt x="556" y="89"/>
                  </a:lnTo>
                  <a:lnTo>
                    <a:pt x="626" y="61"/>
                  </a:lnTo>
                  <a:lnTo>
                    <a:pt x="695" y="37"/>
                  </a:lnTo>
                  <a:lnTo>
                    <a:pt x="764" y="18"/>
                  </a:lnTo>
                  <a:lnTo>
                    <a:pt x="831" y="7"/>
                  </a:lnTo>
                  <a:lnTo>
                    <a:pt x="896" y="0"/>
                  </a:lnTo>
                  <a:lnTo>
                    <a:pt x="959" y="0"/>
                  </a:lnTo>
                  <a:lnTo>
                    <a:pt x="1017" y="7"/>
                  </a:lnTo>
                  <a:lnTo>
                    <a:pt x="1071" y="18"/>
                  </a:lnTo>
                  <a:lnTo>
                    <a:pt x="1121" y="35"/>
                  </a:lnTo>
                  <a:lnTo>
                    <a:pt x="1164" y="59"/>
                  </a:lnTo>
                  <a:lnTo>
                    <a:pt x="1203" y="87"/>
                  </a:lnTo>
                  <a:lnTo>
                    <a:pt x="1234" y="121"/>
                  </a:lnTo>
                  <a:lnTo>
                    <a:pt x="1257" y="160"/>
                  </a:lnTo>
                  <a:lnTo>
                    <a:pt x="1275" y="201"/>
                  </a:lnTo>
                  <a:lnTo>
                    <a:pt x="1283" y="249"/>
                  </a:lnTo>
                  <a:lnTo>
                    <a:pt x="1285" y="298"/>
                  </a:lnTo>
                  <a:lnTo>
                    <a:pt x="1279" y="350"/>
                  </a:lnTo>
                  <a:lnTo>
                    <a:pt x="1266" y="404"/>
                  </a:lnTo>
                  <a:lnTo>
                    <a:pt x="1247" y="458"/>
                  </a:lnTo>
                  <a:lnTo>
                    <a:pt x="1218" y="514"/>
                  </a:lnTo>
                  <a:lnTo>
                    <a:pt x="1184" y="570"/>
                  </a:lnTo>
                  <a:lnTo>
                    <a:pt x="1145" y="624"/>
                  </a:lnTo>
                  <a:lnTo>
                    <a:pt x="1097" y="678"/>
                  </a:lnTo>
                  <a:lnTo>
                    <a:pt x="1045" y="730"/>
                  </a:lnTo>
                  <a:lnTo>
                    <a:pt x="989" y="780"/>
                  </a:lnTo>
                  <a:lnTo>
                    <a:pt x="928" y="827"/>
                  </a:lnTo>
                  <a:lnTo>
                    <a:pt x="866" y="870"/>
                  </a:lnTo>
                  <a:lnTo>
                    <a:pt x="799" y="907"/>
                  </a:lnTo>
                  <a:lnTo>
                    <a:pt x="729" y="942"/>
                  </a:lnTo>
                  <a:lnTo>
                    <a:pt x="660" y="972"/>
                  </a:lnTo>
                  <a:lnTo>
                    <a:pt x="591" y="996"/>
                  </a:lnTo>
                  <a:lnTo>
                    <a:pt x="522" y="1013"/>
                  </a:lnTo>
                  <a:lnTo>
                    <a:pt x="455" y="1026"/>
                  </a:lnTo>
                  <a:lnTo>
                    <a:pt x="390" y="1030"/>
                  </a:lnTo>
                  <a:lnTo>
                    <a:pt x="327" y="1030"/>
                  </a:lnTo>
                  <a:lnTo>
                    <a:pt x="269" y="1026"/>
                  </a:lnTo>
                  <a:lnTo>
                    <a:pt x="214" y="1013"/>
                  </a:lnTo>
                  <a:lnTo>
                    <a:pt x="165" y="996"/>
                  </a:lnTo>
                  <a:lnTo>
                    <a:pt x="121" y="972"/>
                  </a:lnTo>
                  <a:lnTo>
                    <a:pt x="85" y="944"/>
                  </a:lnTo>
                  <a:lnTo>
                    <a:pt x="52" y="909"/>
                  </a:lnTo>
                  <a:lnTo>
                    <a:pt x="28" y="873"/>
                  </a:lnTo>
                  <a:lnTo>
                    <a:pt x="13" y="829"/>
                  </a:lnTo>
                  <a:lnTo>
                    <a:pt x="2" y="784"/>
                  </a:lnTo>
                  <a:lnTo>
                    <a:pt x="0" y="734"/>
                  </a:lnTo>
                  <a:lnTo>
                    <a:pt x="7" y="683"/>
                  </a:lnTo>
                  <a:lnTo>
                    <a:pt x="20" y="629"/>
                  </a:lnTo>
                  <a:lnTo>
                    <a:pt x="39" y="572"/>
                  </a:lnTo>
                  <a:lnTo>
                    <a:pt x="67" y="516"/>
                  </a:lnTo>
                  <a:lnTo>
                    <a:pt x="102" y="462"/>
                  </a:lnTo>
                  <a:lnTo>
                    <a:pt x="143" y="406"/>
                  </a:lnTo>
                  <a:lnTo>
                    <a:pt x="188" y="352"/>
                  </a:lnTo>
                  <a:lnTo>
                    <a:pt x="240" y="300"/>
                  </a:lnTo>
                  <a:lnTo>
                    <a:pt x="297" y="251"/>
                  </a:lnTo>
                  <a:lnTo>
                    <a:pt x="357" y="205"/>
                  </a:lnTo>
                  <a:lnTo>
                    <a:pt x="422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 noChangeAspect="1"/>
          </p:cNvGrpSpPr>
          <p:nvPr/>
        </p:nvGrpSpPr>
        <p:grpSpPr bwMode="auto">
          <a:xfrm>
            <a:off x="696913" y="4168775"/>
            <a:ext cx="2432050" cy="1789113"/>
            <a:chOff x="187" y="1430"/>
            <a:chExt cx="2380" cy="1751"/>
          </a:xfrm>
        </p:grpSpPr>
        <p:sp>
          <p:nvSpPr>
            <p:cNvPr id="668733" name="Rectangle 61"/>
            <p:cNvSpPr>
              <a:spLocks noChangeAspect="1" noChangeArrowheads="1"/>
            </p:cNvSpPr>
            <p:nvPr/>
          </p:nvSpPr>
          <p:spPr bwMode="auto">
            <a:xfrm>
              <a:off x="417" y="2643"/>
              <a:ext cx="11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34" name="Freeform 62"/>
            <p:cNvSpPr>
              <a:spLocks noChangeAspect="1"/>
            </p:cNvSpPr>
            <p:nvPr/>
          </p:nvSpPr>
          <p:spPr bwMode="auto">
            <a:xfrm>
              <a:off x="187" y="1430"/>
              <a:ext cx="2380" cy="1751"/>
            </a:xfrm>
            <a:custGeom>
              <a:avLst/>
              <a:gdLst/>
              <a:ahLst/>
              <a:cxnLst>
                <a:cxn ang="0">
                  <a:pos x="1275" y="0"/>
                </a:cxn>
                <a:cxn ang="0">
                  <a:pos x="1474" y="22"/>
                </a:cxn>
                <a:cxn ang="0">
                  <a:pos x="1664" y="67"/>
                </a:cxn>
                <a:cxn ang="0">
                  <a:pos x="1842" y="136"/>
                </a:cxn>
                <a:cxn ang="0">
                  <a:pos x="2002" y="227"/>
                </a:cxn>
                <a:cxn ang="0">
                  <a:pos x="2138" y="335"/>
                </a:cxn>
                <a:cxn ang="0">
                  <a:pos x="2246" y="460"/>
                </a:cxn>
                <a:cxn ang="0">
                  <a:pos x="2324" y="596"/>
                </a:cxn>
                <a:cxn ang="0">
                  <a:pos x="2370" y="741"/>
                </a:cxn>
                <a:cxn ang="0">
                  <a:pos x="2380" y="887"/>
                </a:cxn>
                <a:cxn ang="0">
                  <a:pos x="2359" y="1036"/>
                </a:cxn>
                <a:cxn ang="0">
                  <a:pos x="2302" y="1179"/>
                </a:cxn>
                <a:cxn ang="0">
                  <a:pos x="2214" y="1313"/>
                </a:cxn>
                <a:cxn ang="0">
                  <a:pos x="2097" y="1436"/>
                </a:cxn>
                <a:cxn ang="0">
                  <a:pos x="1954" y="1542"/>
                </a:cxn>
                <a:cxn ang="0">
                  <a:pos x="1787" y="1628"/>
                </a:cxn>
                <a:cxn ang="0">
                  <a:pos x="1606" y="1693"/>
                </a:cxn>
                <a:cxn ang="0">
                  <a:pos x="1411" y="1736"/>
                </a:cxn>
                <a:cxn ang="0">
                  <a:pos x="1210" y="1751"/>
                </a:cxn>
                <a:cxn ang="0">
                  <a:pos x="1009" y="1742"/>
                </a:cxn>
                <a:cxn ang="0">
                  <a:pos x="812" y="1710"/>
                </a:cxn>
                <a:cxn ang="0">
                  <a:pos x="626" y="1652"/>
                </a:cxn>
                <a:cxn ang="0">
                  <a:pos x="457" y="1572"/>
                </a:cxn>
                <a:cxn ang="0">
                  <a:pos x="310" y="1473"/>
                </a:cxn>
                <a:cxn ang="0">
                  <a:pos x="186" y="1356"/>
                </a:cxn>
                <a:cxn ang="0">
                  <a:pos x="93" y="1226"/>
                </a:cxn>
                <a:cxn ang="0">
                  <a:pos x="31" y="1084"/>
                </a:cxn>
                <a:cxn ang="0">
                  <a:pos x="2" y="937"/>
                </a:cxn>
                <a:cxn ang="0">
                  <a:pos x="9" y="788"/>
                </a:cxn>
                <a:cxn ang="0">
                  <a:pos x="48" y="643"/>
                </a:cxn>
                <a:cxn ang="0">
                  <a:pos x="119" y="503"/>
                </a:cxn>
                <a:cxn ang="0">
                  <a:pos x="223" y="374"/>
                </a:cxn>
                <a:cxn ang="0">
                  <a:pos x="355" y="259"/>
                </a:cxn>
                <a:cxn ang="0">
                  <a:pos x="509" y="164"/>
                </a:cxn>
                <a:cxn ang="0">
                  <a:pos x="684" y="86"/>
                </a:cxn>
                <a:cxn ang="0">
                  <a:pos x="874" y="35"/>
                </a:cxn>
                <a:cxn ang="0">
                  <a:pos x="1071" y="4"/>
                </a:cxn>
              </a:cxnLst>
              <a:rect l="0" t="0" r="r" b="b"/>
              <a:pathLst>
                <a:path w="2380" h="1751">
                  <a:moveTo>
                    <a:pt x="1173" y="0"/>
                  </a:moveTo>
                  <a:lnTo>
                    <a:pt x="1275" y="0"/>
                  </a:lnTo>
                  <a:lnTo>
                    <a:pt x="1374" y="9"/>
                  </a:lnTo>
                  <a:lnTo>
                    <a:pt x="1474" y="22"/>
                  </a:lnTo>
                  <a:lnTo>
                    <a:pt x="1571" y="41"/>
                  </a:lnTo>
                  <a:lnTo>
                    <a:pt x="1664" y="67"/>
                  </a:lnTo>
                  <a:lnTo>
                    <a:pt x="1755" y="99"/>
                  </a:lnTo>
                  <a:lnTo>
                    <a:pt x="1842" y="136"/>
                  </a:lnTo>
                  <a:lnTo>
                    <a:pt x="1924" y="179"/>
                  </a:lnTo>
                  <a:lnTo>
                    <a:pt x="2002" y="227"/>
                  </a:lnTo>
                  <a:lnTo>
                    <a:pt x="2073" y="279"/>
                  </a:lnTo>
                  <a:lnTo>
                    <a:pt x="2138" y="335"/>
                  </a:lnTo>
                  <a:lnTo>
                    <a:pt x="2194" y="395"/>
                  </a:lnTo>
                  <a:lnTo>
                    <a:pt x="2246" y="460"/>
                  </a:lnTo>
                  <a:lnTo>
                    <a:pt x="2289" y="527"/>
                  </a:lnTo>
                  <a:lnTo>
                    <a:pt x="2324" y="596"/>
                  </a:lnTo>
                  <a:lnTo>
                    <a:pt x="2350" y="667"/>
                  </a:lnTo>
                  <a:lnTo>
                    <a:pt x="2370" y="741"/>
                  </a:lnTo>
                  <a:lnTo>
                    <a:pt x="2380" y="814"/>
                  </a:lnTo>
                  <a:lnTo>
                    <a:pt x="2380" y="887"/>
                  </a:lnTo>
                  <a:lnTo>
                    <a:pt x="2374" y="963"/>
                  </a:lnTo>
                  <a:lnTo>
                    <a:pt x="2359" y="1036"/>
                  </a:lnTo>
                  <a:lnTo>
                    <a:pt x="2335" y="1108"/>
                  </a:lnTo>
                  <a:lnTo>
                    <a:pt x="2302" y="1179"/>
                  </a:lnTo>
                  <a:lnTo>
                    <a:pt x="2261" y="1248"/>
                  </a:lnTo>
                  <a:lnTo>
                    <a:pt x="2214" y="1313"/>
                  </a:lnTo>
                  <a:lnTo>
                    <a:pt x="2160" y="1378"/>
                  </a:lnTo>
                  <a:lnTo>
                    <a:pt x="2097" y="1436"/>
                  </a:lnTo>
                  <a:lnTo>
                    <a:pt x="2028" y="1492"/>
                  </a:lnTo>
                  <a:lnTo>
                    <a:pt x="1954" y="1542"/>
                  </a:lnTo>
                  <a:lnTo>
                    <a:pt x="1872" y="1587"/>
                  </a:lnTo>
                  <a:lnTo>
                    <a:pt x="1787" y="1628"/>
                  </a:lnTo>
                  <a:lnTo>
                    <a:pt x="1699" y="1665"/>
                  </a:lnTo>
                  <a:lnTo>
                    <a:pt x="1606" y="1693"/>
                  </a:lnTo>
                  <a:lnTo>
                    <a:pt x="1508" y="1717"/>
                  </a:lnTo>
                  <a:lnTo>
                    <a:pt x="1411" y="1736"/>
                  </a:lnTo>
                  <a:lnTo>
                    <a:pt x="1309" y="1747"/>
                  </a:lnTo>
                  <a:lnTo>
                    <a:pt x="1210" y="1751"/>
                  </a:lnTo>
                  <a:lnTo>
                    <a:pt x="1108" y="1751"/>
                  </a:lnTo>
                  <a:lnTo>
                    <a:pt x="1009" y="1742"/>
                  </a:lnTo>
                  <a:lnTo>
                    <a:pt x="909" y="1730"/>
                  </a:lnTo>
                  <a:lnTo>
                    <a:pt x="812" y="1710"/>
                  </a:lnTo>
                  <a:lnTo>
                    <a:pt x="719" y="1684"/>
                  </a:lnTo>
                  <a:lnTo>
                    <a:pt x="626" y="1652"/>
                  </a:lnTo>
                  <a:lnTo>
                    <a:pt x="539" y="1615"/>
                  </a:lnTo>
                  <a:lnTo>
                    <a:pt x="457" y="1572"/>
                  </a:lnTo>
                  <a:lnTo>
                    <a:pt x="381" y="1524"/>
                  </a:lnTo>
                  <a:lnTo>
                    <a:pt x="310" y="1473"/>
                  </a:lnTo>
                  <a:lnTo>
                    <a:pt x="245" y="1416"/>
                  </a:lnTo>
                  <a:lnTo>
                    <a:pt x="186" y="1356"/>
                  </a:lnTo>
                  <a:lnTo>
                    <a:pt x="137" y="1291"/>
                  </a:lnTo>
                  <a:lnTo>
                    <a:pt x="93" y="1226"/>
                  </a:lnTo>
                  <a:lnTo>
                    <a:pt x="59" y="1155"/>
                  </a:lnTo>
                  <a:lnTo>
                    <a:pt x="31" y="1084"/>
                  </a:lnTo>
                  <a:lnTo>
                    <a:pt x="13" y="1011"/>
                  </a:lnTo>
                  <a:lnTo>
                    <a:pt x="2" y="937"/>
                  </a:lnTo>
                  <a:lnTo>
                    <a:pt x="0" y="864"/>
                  </a:lnTo>
                  <a:lnTo>
                    <a:pt x="9" y="788"/>
                  </a:lnTo>
                  <a:lnTo>
                    <a:pt x="24" y="715"/>
                  </a:lnTo>
                  <a:lnTo>
                    <a:pt x="48" y="643"/>
                  </a:lnTo>
                  <a:lnTo>
                    <a:pt x="80" y="572"/>
                  </a:lnTo>
                  <a:lnTo>
                    <a:pt x="119" y="503"/>
                  </a:lnTo>
                  <a:lnTo>
                    <a:pt x="167" y="438"/>
                  </a:lnTo>
                  <a:lnTo>
                    <a:pt x="223" y="374"/>
                  </a:lnTo>
                  <a:lnTo>
                    <a:pt x="286" y="315"/>
                  </a:lnTo>
                  <a:lnTo>
                    <a:pt x="355" y="259"/>
                  </a:lnTo>
                  <a:lnTo>
                    <a:pt x="429" y="209"/>
                  </a:lnTo>
                  <a:lnTo>
                    <a:pt x="509" y="164"/>
                  </a:lnTo>
                  <a:lnTo>
                    <a:pt x="595" y="123"/>
                  </a:lnTo>
                  <a:lnTo>
                    <a:pt x="684" y="86"/>
                  </a:lnTo>
                  <a:lnTo>
                    <a:pt x="777" y="58"/>
                  </a:lnTo>
                  <a:lnTo>
                    <a:pt x="874" y="35"/>
                  </a:lnTo>
                  <a:lnTo>
                    <a:pt x="972" y="15"/>
                  </a:lnTo>
                  <a:lnTo>
                    <a:pt x="1071" y="4"/>
                  </a:lnTo>
                  <a:lnTo>
                    <a:pt x="117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63"/>
          <p:cNvGrpSpPr>
            <a:grpSpLocks noChangeAspect="1"/>
          </p:cNvGrpSpPr>
          <p:nvPr/>
        </p:nvGrpSpPr>
        <p:grpSpPr bwMode="auto">
          <a:xfrm>
            <a:off x="6157913" y="1452563"/>
            <a:ext cx="1979612" cy="1797050"/>
            <a:chOff x="383" y="1437"/>
            <a:chExt cx="1902" cy="1727"/>
          </a:xfrm>
        </p:grpSpPr>
        <p:sp>
          <p:nvSpPr>
            <p:cNvPr id="668736" name="Freeform 64"/>
            <p:cNvSpPr>
              <a:spLocks noChangeAspect="1"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2" y="2"/>
                </a:cxn>
                <a:cxn ang="0">
                  <a:pos x="75" y="13"/>
                </a:cxn>
                <a:cxn ang="0">
                  <a:pos x="85" y="26"/>
                </a:cxn>
                <a:cxn ang="0">
                  <a:pos x="87" y="43"/>
                </a:cxn>
                <a:cxn ang="0">
                  <a:pos x="85" y="60"/>
                </a:cxn>
                <a:cxn ang="0">
                  <a:pos x="75" y="75"/>
                </a:cxn>
                <a:cxn ang="0">
                  <a:pos x="62" y="83"/>
                </a:cxn>
                <a:cxn ang="0">
                  <a:pos x="45" y="87"/>
                </a:cxn>
                <a:cxn ang="0">
                  <a:pos x="28" y="83"/>
                </a:cxn>
                <a:cxn ang="0">
                  <a:pos x="13" y="75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37" name="Freeform 65"/>
            <p:cNvSpPr>
              <a:spLocks noChangeAspect="1"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3"/>
                </a:cxn>
                <a:cxn ang="0">
                  <a:pos x="45" y="0"/>
                </a:cxn>
                <a:cxn ang="0">
                  <a:pos x="60" y="3"/>
                </a:cxn>
                <a:cxn ang="0">
                  <a:pos x="74" y="13"/>
                </a:cxn>
                <a:cxn ang="0">
                  <a:pos x="85" y="26"/>
                </a:cxn>
                <a:cxn ang="0">
                  <a:pos x="87" y="43"/>
                </a:cxn>
                <a:cxn ang="0">
                  <a:pos x="85" y="60"/>
                </a:cxn>
                <a:cxn ang="0">
                  <a:pos x="74" y="75"/>
                </a:cxn>
                <a:cxn ang="0">
                  <a:pos x="60" y="83"/>
                </a:cxn>
                <a:cxn ang="0">
                  <a:pos x="45" y="87"/>
                </a:cxn>
                <a:cxn ang="0">
                  <a:pos x="28" y="83"/>
                </a:cxn>
                <a:cxn ang="0">
                  <a:pos x="13" y="75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38" name="Freeform 66"/>
            <p:cNvSpPr>
              <a:spLocks noChangeAspect="1"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2" y="4"/>
                </a:cxn>
                <a:cxn ang="0">
                  <a:pos x="75" y="13"/>
                </a:cxn>
                <a:cxn ang="0">
                  <a:pos x="85" y="28"/>
                </a:cxn>
                <a:cxn ang="0">
                  <a:pos x="87" y="45"/>
                </a:cxn>
                <a:cxn ang="0">
                  <a:pos x="85" y="62"/>
                </a:cxn>
                <a:cxn ang="0">
                  <a:pos x="75" y="74"/>
                </a:cxn>
                <a:cxn ang="0">
                  <a:pos x="62" y="85"/>
                </a:cxn>
                <a:cxn ang="0">
                  <a:pos x="45" y="87"/>
                </a:cxn>
                <a:cxn ang="0">
                  <a:pos x="28" y="85"/>
                </a:cxn>
                <a:cxn ang="0">
                  <a:pos x="13" y="74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39" name="Freeform 67"/>
            <p:cNvSpPr>
              <a:spLocks noChangeAspect="1"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2" y="4"/>
                </a:cxn>
                <a:cxn ang="0">
                  <a:pos x="74" y="13"/>
                </a:cxn>
                <a:cxn ang="0">
                  <a:pos x="85" y="28"/>
                </a:cxn>
                <a:cxn ang="0">
                  <a:pos x="87" y="45"/>
                </a:cxn>
                <a:cxn ang="0">
                  <a:pos x="85" y="62"/>
                </a:cxn>
                <a:cxn ang="0">
                  <a:pos x="74" y="74"/>
                </a:cxn>
                <a:cxn ang="0">
                  <a:pos x="62" y="85"/>
                </a:cxn>
                <a:cxn ang="0">
                  <a:pos x="45" y="87"/>
                </a:cxn>
                <a:cxn ang="0">
                  <a:pos x="28" y="85"/>
                </a:cxn>
                <a:cxn ang="0">
                  <a:pos x="13" y="74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40" name="Freeform 68"/>
            <p:cNvSpPr>
              <a:spLocks noChangeAspect="1"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5"/>
                </a:cxn>
                <a:cxn ang="0">
                  <a:pos x="42" y="0"/>
                </a:cxn>
                <a:cxn ang="0">
                  <a:pos x="59" y="5"/>
                </a:cxn>
                <a:cxn ang="0">
                  <a:pos x="74" y="13"/>
                </a:cxn>
                <a:cxn ang="0">
                  <a:pos x="83" y="28"/>
                </a:cxn>
                <a:cxn ang="0">
                  <a:pos x="87" y="45"/>
                </a:cxn>
                <a:cxn ang="0">
                  <a:pos x="83" y="62"/>
                </a:cxn>
                <a:cxn ang="0">
                  <a:pos x="74" y="75"/>
                </a:cxn>
                <a:cxn ang="0">
                  <a:pos x="59" y="85"/>
                </a:cxn>
                <a:cxn ang="0">
                  <a:pos x="42" y="87"/>
                </a:cxn>
                <a:cxn ang="0">
                  <a:pos x="28" y="85"/>
                </a:cxn>
                <a:cxn ang="0">
                  <a:pos x="13" y="75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41" name="Freeform 69"/>
            <p:cNvSpPr>
              <a:spLocks noChangeAspect="1"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" y="25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2" y="2"/>
                </a:cxn>
                <a:cxn ang="0">
                  <a:pos x="74" y="13"/>
                </a:cxn>
                <a:cxn ang="0">
                  <a:pos x="85" y="25"/>
                </a:cxn>
                <a:cxn ang="0">
                  <a:pos x="87" y="42"/>
                </a:cxn>
                <a:cxn ang="0">
                  <a:pos x="85" y="59"/>
                </a:cxn>
                <a:cxn ang="0">
                  <a:pos x="74" y="74"/>
                </a:cxn>
                <a:cxn ang="0">
                  <a:pos x="62" y="83"/>
                </a:cxn>
                <a:cxn ang="0">
                  <a:pos x="45" y="87"/>
                </a:cxn>
                <a:cxn ang="0">
                  <a:pos x="28" y="83"/>
                </a:cxn>
                <a:cxn ang="0">
                  <a:pos x="13" y="74"/>
                </a:cxn>
                <a:cxn ang="0">
                  <a:pos x="4" y="59"/>
                </a:cxn>
                <a:cxn ang="0">
                  <a:pos x="0" y="42"/>
                </a:cxn>
              </a:cxnLst>
              <a:rect l="0" t="0" r="r" b="b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42" name="Rectangle 70"/>
            <p:cNvSpPr>
              <a:spLocks noChangeAspect="1" noChangeArrowheads="1"/>
            </p:cNvSpPr>
            <p:nvPr/>
          </p:nvSpPr>
          <p:spPr bwMode="auto">
            <a:xfrm>
              <a:off x="1890" y="1437"/>
              <a:ext cx="9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43" name="Rectangle 71"/>
            <p:cNvSpPr>
              <a:spLocks noChangeAspect="1" noChangeArrowheads="1"/>
            </p:cNvSpPr>
            <p:nvPr/>
          </p:nvSpPr>
          <p:spPr bwMode="auto">
            <a:xfrm>
              <a:off x="1089" y="2061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44" name="Rectangle 72"/>
            <p:cNvSpPr>
              <a:spLocks noChangeAspect="1" noChangeArrowheads="1"/>
            </p:cNvSpPr>
            <p:nvPr/>
          </p:nvSpPr>
          <p:spPr bwMode="auto">
            <a:xfrm>
              <a:off x="1699" y="2374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45" name="Rectangle 73"/>
            <p:cNvSpPr>
              <a:spLocks noChangeAspect="1" noChangeArrowheads="1"/>
            </p:cNvSpPr>
            <p:nvPr/>
          </p:nvSpPr>
          <p:spPr bwMode="auto">
            <a:xfrm>
              <a:off x="1319" y="2929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46" name="Rectangle 74"/>
            <p:cNvSpPr>
              <a:spLocks noChangeAspect="1" noChangeArrowheads="1"/>
            </p:cNvSpPr>
            <p:nvPr/>
          </p:nvSpPr>
          <p:spPr bwMode="auto">
            <a:xfrm>
              <a:off x="517" y="1940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47" name="Rectangle 75"/>
            <p:cNvSpPr>
              <a:spLocks noChangeAspect="1" noChangeArrowheads="1"/>
            </p:cNvSpPr>
            <p:nvPr/>
          </p:nvSpPr>
          <p:spPr bwMode="auto">
            <a:xfrm>
              <a:off x="2187" y="2429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6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15" name="Group 76"/>
          <p:cNvGrpSpPr>
            <a:grpSpLocks noChangeAspect="1"/>
          </p:cNvGrpSpPr>
          <p:nvPr/>
        </p:nvGrpSpPr>
        <p:grpSpPr bwMode="auto">
          <a:xfrm>
            <a:off x="7285038" y="2360613"/>
            <a:ext cx="919162" cy="617537"/>
            <a:chOff x="1465" y="2309"/>
            <a:chExt cx="883" cy="594"/>
          </a:xfrm>
        </p:grpSpPr>
        <p:sp>
          <p:nvSpPr>
            <p:cNvPr id="668749" name="Freeform 77"/>
            <p:cNvSpPr>
              <a:spLocks noChangeAspect="1"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/>
              <a:ahLst/>
              <a:cxnLst>
                <a:cxn ang="0">
                  <a:pos x="442" y="0"/>
                </a:cxn>
                <a:cxn ang="0">
                  <a:pos x="502" y="2"/>
                </a:cxn>
                <a:cxn ang="0">
                  <a:pos x="562" y="7"/>
                </a:cxn>
                <a:cxn ang="0">
                  <a:pos x="619" y="15"/>
                </a:cxn>
                <a:cxn ang="0">
                  <a:pos x="672" y="28"/>
                </a:cxn>
                <a:cxn ang="0">
                  <a:pos x="721" y="43"/>
                </a:cxn>
                <a:cxn ang="0">
                  <a:pos x="766" y="60"/>
                </a:cxn>
                <a:cxn ang="0">
                  <a:pos x="804" y="79"/>
                </a:cxn>
                <a:cxn ang="0">
                  <a:pos x="836" y="100"/>
                </a:cxn>
                <a:cxn ang="0">
                  <a:pos x="859" y="123"/>
                </a:cxn>
                <a:cxn ang="0">
                  <a:pos x="876" y="147"/>
                </a:cxn>
                <a:cxn ang="0">
                  <a:pos x="883" y="172"/>
                </a:cxn>
                <a:cxn ang="0">
                  <a:pos x="883" y="197"/>
                </a:cxn>
                <a:cxn ang="0">
                  <a:pos x="876" y="223"/>
                </a:cxn>
                <a:cxn ang="0">
                  <a:pos x="859" y="246"/>
                </a:cxn>
                <a:cxn ang="0">
                  <a:pos x="836" y="270"/>
                </a:cxn>
                <a:cxn ang="0">
                  <a:pos x="804" y="291"/>
                </a:cxn>
                <a:cxn ang="0">
                  <a:pos x="766" y="310"/>
                </a:cxn>
                <a:cxn ang="0">
                  <a:pos x="721" y="327"/>
                </a:cxn>
                <a:cxn ang="0">
                  <a:pos x="672" y="342"/>
                </a:cxn>
                <a:cxn ang="0">
                  <a:pos x="619" y="354"/>
                </a:cxn>
                <a:cxn ang="0">
                  <a:pos x="562" y="363"/>
                </a:cxn>
                <a:cxn ang="0">
                  <a:pos x="502" y="367"/>
                </a:cxn>
                <a:cxn ang="0">
                  <a:pos x="442" y="369"/>
                </a:cxn>
                <a:cxn ang="0">
                  <a:pos x="381" y="367"/>
                </a:cxn>
                <a:cxn ang="0">
                  <a:pos x="323" y="363"/>
                </a:cxn>
                <a:cxn ang="0">
                  <a:pos x="266" y="354"/>
                </a:cxn>
                <a:cxn ang="0">
                  <a:pos x="213" y="342"/>
                </a:cxn>
                <a:cxn ang="0">
                  <a:pos x="162" y="327"/>
                </a:cxn>
                <a:cxn ang="0">
                  <a:pos x="119" y="310"/>
                </a:cxn>
                <a:cxn ang="0">
                  <a:pos x="81" y="291"/>
                </a:cxn>
                <a:cxn ang="0">
                  <a:pos x="49" y="270"/>
                </a:cxn>
                <a:cxn ang="0">
                  <a:pos x="26" y="246"/>
                </a:cxn>
                <a:cxn ang="0">
                  <a:pos x="9" y="223"/>
                </a:cxn>
                <a:cxn ang="0">
                  <a:pos x="0" y="197"/>
                </a:cxn>
                <a:cxn ang="0">
                  <a:pos x="0" y="172"/>
                </a:cxn>
                <a:cxn ang="0">
                  <a:pos x="9" y="147"/>
                </a:cxn>
                <a:cxn ang="0">
                  <a:pos x="26" y="123"/>
                </a:cxn>
                <a:cxn ang="0">
                  <a:pos x="49" y="100"/>
                </a:cxn>
                <a:cxn ang="0">
                  <a:pos x="81" y="79"/>
                </a:cxn>
                <a:cxn ang="0">
                  <a:pos x="119" y="60"/>
                </a:cxn>
                <a:cxn ang="0">
                  <a:pos x="162" y="43"/>
                </a:cxn>
                <a:cxn ang="0">
                  <a:pos x="213" y="28"/>
                </a:cxn>
                <a:cxn ang="0">
                  <a:pos x="266" y="15"/>
                </a:cxn>
                <a:cxn ang="0">
                  <a:pos x="323" y="7"/>
                </a:cxn>
                <a:cxn ang="0">
                  <a:pos x="381" y="2"/>
                </a:cxn>
                <a:cxn ang="0">
                  <a:pos x="442" y="0"/>
                </a:cxn>
              </a:cxnLst>
              <a:rect l="0" t="0" r="r" b="b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50" name="Rectangle 78"/>
            <p:cNvSpPr>
              <a:spLocks noChangeAspect="1" noChangeArrowheads="1"/>
            </p:cNvSpPr>
            <p:nvPr/>
          </p:nvSpPr>
          <p:spPr bwMode="auto">
            <a:xfrm>
              <a:off x="1831" y="2668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16" name="Group 79"/>
          <p:cNvGrpSpPr>
            <a:grpSpLocks noChangeAspect="1"/>
          </p:cNvGrpSpPr>
          <p:nvPr/>
        </p:nvGrpSpPr>
        <p:grpSpPr bwMode="auto">
          <a:xfrm>
            <a:off x="6100763" y="1730375"/>
            <a:ext cx="1036637" cy="584200"/>
            <a:chOff x="328" y="1704"/>
            <a:chExt cx="995" cy="561"/>
          </a:xfrm>
        </p:grpSpPr>
        <p:sp>
          <p:nvSpPr>
            <p:cNvPr id="668752" name="Freeform 80"/>
            <p:cNvSpPr>
              <a:spLocks noChangeAspect="1"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/>
              <a:ahLst/>
              <a:cxnLst>
                <a:cxn ang="0">
                  <a:pos x="514" y="4"/>
                </a:cxn>
                <a:cxn ang="0">
                  <a:pos x="576" y="10"/>
                </a:cxn>
                <a:cxn ang="0">
                  <a:pos x="638" y="21"/>
                </a:cxn>
                <a:cxn ang="0">
                  <a:pos x="695" y="34"/>
                </a:cxn>
                <a:cxn ang="0">
                  <a:pos x="752" y="49"/>
                </a:cxn>
                <a:cxn ang="0">
                  <a:pos x="803" y="66"/>
                </a:cxn>
                <a:cxn ang="0">
                  <a:pos x="850" y="85"/>
                </a:cxn>
                <a:cxn ang="0">
                  <a:pos x="891" y="106"/>
                </a:cxn>
                <a:cxn ang="0">
                  <a:pos x="927" y="127"/>
                </a:cxn>
                <a:cxn ang="0">
                  <a:pos x="954" y="150"/>
                </a:cxn>
                <a:cxn ang="0">
                  <a:pos x="976" y="176"/>
                </a:cxn>
                <a:cxn ang="0">
                  <a:pos x="988" y="199"/>
                </a:cxn>
                <a:cxn ang="0">
                  <a:pos x="995" y="222"/>
                </a:cxn>
                <a:cxn ang="0">
                  <a:pos x="993" y="248"/>
                </a:cxn>
                <a:cxn ang="0">
                  <a:pos x="982" y="269"/>
                </a:cxn>
                <a:cxn ang="0">
                  <a:pos x="965" y="290"/>
                </a:cxn>
                <a:cxn ang="0">
                  <a:pos x="940" y="312"/>
                </a:cxn>
                <a:cxn ang="0">
                  <a:pos x="908" y="329"/>
                </a:cxn>
                <a:cxn ang="0">
                  <a:pos x="869" y="345"/>
                </a:cxn>
                <a:cxn ang="0">
                  <a:pos x="827" y="358"/>
                </a:cxn>
                <a:cxn ang="0">
                  <a:pos x="776" y="369"/>
                </a:cxn>
                <a:cxn ang="0">
                  <a:pos x="723" y="377"/>
                </a:cxn>
                <a:cxn ang="0">
                  <a:pos x="665" y="382"/>
                </a:cxn>
                <a:cxn ang="0">
                  <a:pos x="606" y="384"/>
                </a:cxn>
                <a:cxn ang="0">
                  <a:pos x="544" y="384"/>
                </a:cxn>
                <a:cxn ang="0">
                  <a:pos x="480" y="379"/>
                </a:cxn>
                <a:cxn ang="0">
                  <a:pos x="419" y="373"/>
                </a:cxn>
                <a:cxn ang="0">
                  <a:pos x="357" y="362"/>
                </a:cxn>
                <a:cxn ang="0">
                  <a:pos x="300" y="350"/>
                </a:cxn>
                <a:cxn ang="0">
                  <a:pos x="242" y="335"/>
                </a:cxn>
                <a:cxn ang="0">
                  <a:pos x="191" y="318"/>
                </a:cxn>
                <a:cxn ang="0">
                  <a:pos x="144" y="299"/>
                </a:cxn>
                <a:cxn ang="0">
                  <a:pos x="104" y="278"/>
                </a:cxn>
                <a:cxn ang="0">
                  <a:pos x="68" y="256"/>
                </a:cxn>
                <a:cxn ang="0">
                  <a:pos x="40" y="233"/>
                </a:cxn>
                <a:cxn ang="0">
                  <a:pos x="19" y="208"/>
                </a:cxn>
                <a:cxn ang="0">
                  <a:pos x="6" y="184"/>
                </a:cxn>
                <a:cxn ang="0">
                  <a:pos x="0" y="161"/>
                </a:cxn>
                <a:cxn ang="0">
                  <a:pos x="2" y="138"/>
                </a:cxn>
                <a:cxn ang="0">
                  <a:pos x="13" y="114"/>
                </a:cxn>
                <a:cxn ang="0">
                  <a:pos x="30" y="93"/>
                </a:cxn>
                <a:cxn ang="0">
                  <a:pos x="55" y="72"/>
                </a:cxn>
                <a:cxn ang="0">
                  <a:pos x="87" y="55"/>
                </a:cxn>
                <a:cxn ang="0">
                  <a:pos x="125" y="38"/>
                </a:cxn>
                <a:cxn ang="0">
                  <a:pos x="168" y="25"/>
                </a:cxn>
                <a:cxn ang="0">
                  <a:pos x="219" y="15"/>
                </a:cxn>
                <a:cxn ang="0">
                  <a:pos x="272" y="6"/>
                </a:cxn>
                <a:cxn ang="0">
                  <a:pos x="329" y="2"/>
                </a:cxn>
                <a:cxn ang="0">
                  <a:pos x="389" y="0"/>
                </a:cxn>
                <a:cxn ang="0">
                  <a:pos x="450" y="0"/>
                </a:cxn>
                <a:cxn ang="0">
                  <a:pos x="514" y="4"/>
                </a:cxn>
              </a:cxnLst>
              <a:rect l="0" t="0" r="r" b="b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53" name="Rectangle 81"/>
            <p:cNvSpPr>
              <a:spLocks noChangeAspect="1" noChangeArrowheads="1"/>
            </p:cNvSpPr>
            <p:nvPr/>
          </p:nvSpPr>
          <p:spPr bwMode="auto">
            <a:xfrm>
              <a:off x="854" y="1704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17" name="Group 82"/>
          <p:cNvGrpSpPr>
            <a:grpSpLocks noChangeAspect="1"/>
          </p:cNvGrpSpPr>
          <p:nvPr/>
        </p:nvGrpSpPr>
        <p:grpSpPr bwMode="auto">
          <a:xfrm>
            <a:off x="5875338" y="1293813"/>
            <a:ext cx="2582862" cy="2287587"/>
            <a:chOff x="111" y="1285"/>
            <a:chExt cx="2481" cy="2197"/>
          </a:xfrm>
        </p:grpSpPr>
        <p:sp>
          <p:nvSpPr>
            <p:cNvPr id="668755" name="Rectangle 83"/>
            <p:cNvSpPr>
              <a:spLocks noChangeAspect="1" noChangeArrowheads="1"/>
            </p:cNvSpPr>
            <p:nvPr/>
          </p:nvSpPr>
          <p:spPr bwMode="auto">
            <a:xfrm>
              <a:off x="2484" y="1704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56" name="Freeform 84"/>
            <p:cNvSpPr>
              <a:spLocks noChangeAspect="1"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/>
              <a:ahLst/>
              <a:cxnLst>
                <a:cxn ang="0">
                  <a:pos x="1339" y="2"/>
                </a:cxn>
                <a:cxn ang="0">
                  <a:pos x="1541" y="32"/>
                </a:cxn>
                <a:cxn ang="0">
                  <a:pos x="1735" y="91"/>
                </a:cxn>
                <a:cxn ang="0">
                  <a:pos x="1916" y="178"/>
                </a:cxn>
                <a:cxn ang="0">
                  <a:pos x="2077" y="288"/>
                </a:cxn>
                <a:cxn ang="0">
                  <a:pos x="2215" y="422"/>
                </a:cxn>
                <a:cxn ang="0">
                  <a:pos x="2328" y="572"/>
                </a:cxn>
                <a:cxn ang="0">
                  <a:pos x="2411" y="740"/>
                </a:cxn>
                <a:cxn ang="0">
                  <a:pos x="2462" y="916"/>
                </a:cxn>
                <a:cxn ang="0">
                  <a:pos x="2479" y="1096"/>
                </a:cxn>
                <a:cxn ang="0">
                  <a:pos x="2462" y="1277"/>
                </a:cxn>
                <a:cxn ang="0">
                  <a:pos x="2411" y="1453"/>
                </a:cxn>
                <a:cxn ang="0">
                  <a:pos x="2330" y="1620"/>
                </a:cxn>
                <a:cxn ang="0">
                  <a:pos x="2217" y="1771"/>
                </a:cxn>
                <a:cxn ang="0">
                  <a:pos x="2079" y="1904"/>
                </a:cxn>
                <a:cxn ang="0">
                  <a:pos x="1918" y="2017"/>
                </a:cxn>
                <a:cxn ang="0">
                  <a:pos x="1739" y="2104"/>
                </a:cxn>
                <a:cxn ang="0">
                  <a:pos x="1546" y="2163"/>
                </a:cxn>
                <a:cxn ang="0">
                  <a:pos x="1344" y="2193"/>
                </a:cxn>
                <a:cxn ang="0">
                  <a:pos x="1139" y="2193"/>
                </a:cxn>
                <a:cxn ang="0">
                  <a:pos x="938" y="2163"/>
                </a:cxn>
                <a:cxn ang="0">
                  <a:pos x="744" y="2106"/>
                </a:cxn>
                <a:cxn ang="0">
                  <a:pos x="563" y="2019"/>
                </a:cxn>
                <a:cxn ang="0">
                  <a:pos x="402" y="1909"/>
                </a:cxn>
                <a:cxn ang="0">
                  <a:pos x="264" y="1775"/>
                </a:cxn>
                <a:cxn ang="0">
                  <a:pos x="151" y="1622"/>
                </a:cxn>
                <a:cxn ang="0">
                  <a:pos x="68" y="1457"/>
                </a:cxn>
                <a:cxn ang="0">
                  <a:pos x="17" y="1281"/>
                </a:cxn>
                <a:cxn ang="0">
                  <a:pos x="0" y="1101"/>
                </a:cxn>
                <a:cxn ang="0">
                  <a:pos x="17" y="920"/>
                </a:cxn>
                <a:cxn ang="0">
                  <a:pos x="68" y="744"/>
                </a:cxn>
                <a:cxn ang="0">
                  <a:pos x="149" y="577"/>
                </a:cxn>
                <a:cxn ang="0">
                  <a:pos x="261" y="424"/>
                </a:cxn>
                <a:cxn ang="0">
                  <a:pos x="400" y="290"/>
                </a:cxn>
                <a:cxn ang="0">
                  <a:pos x="559" y="180"/>
                </a:cxn>
                <a:cxn ang="0">
                  <a:pos x="740" y="93"/>
                </a:cxn>
                <a:cxn ang="0">
                  <a:pos x="933" y="34"/>
                </a:cxn>
                <a:cxn ang="0">
                  <a:pos x="1135" y="4"/>
                </a:cxn>
              </a:cxnLst>
              <a:rect l="0" t="0" r="r" b="b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6873875" y="2211388"/>
            <a:ext cx="1416050" cy="1084262"/>
            <a:chOff x="1070" y="2167"/>
            <a:chExt cx="1361" cy="1041"/>
          </a:xfrm>
        </p:grpSpPr>
        <p:sp>
          <p:nvSpPr>
            <p:cNvPr id="668758" name="Rectangle 86"/>
            <p:cNvSpPr>
              <a:spLocks noChangeAspect="1" noChangeArrowheads="1"/>
            </p:cNvSpPr>
            <p:nvPr/>
          </p:nvSpPr>
          <p:spPr bwMode="auto">
            <a:xfrm>
              <a:off x="1070" y="2560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59" name="Freeform 87"/>
            <p:cNvSpPr>
              <a:spLocks noChangeAspect="1"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/>
              <a:ahLst/>
              <a:cxnLst>
                <a:cxn ang="0">
                  <a:pos x="441" y="174"/>
                </a:cxn>
                <a:cxn ang="0">
                  <a:pos x="506" y="134"/>
                </a:cxn>
                <a:cxn ang="0">
                  <a:pos x="574" y="100"/>
                </a:cxn>
                <a:cxn ang="0">
                  <a:pos x="643" y="70"/>
                </a:cxn>
                <a:cxn ang="0">
                  <a:pos x="711" y="47"/>
                </a:cxn>
                <a:cxn ang="0">
                  <a:pos x="781" y="26"/>
                </a:cxn>
                <a:cxn ang="0">
                  <a:pos x="847" y="13"/>
                </a:cxn>
                <a:cxn ang="0">
                  <a:pos x="910" y="4"/>
                </a:cxn>
                <a:cxn ang="0">
                  <a:pos x="974" y="0"/>
                </a:cxn>
                <a:cxn ang="0">
                  <a:pos x="1032" y="4"/>
                </a:cxn>
                <a:cxn ang="0">
                  <a:pos x="1087" y="13"/>
                </a:cxn>
                <a:cxn ang="0">
                  <a:pos x="1136" y="26"/>
                </a:cxn>
                <a:cxn ang="0">
                  <a:pos x="1180" y="45"/>
                </a:cxn>
                <a:cxn ang="0">
                  <a:pos x="1219" y="70"/>
                </a:cxn>
                <a:cxn ang="0">
                  <a:pos x="1253" y="100"/>
                </a:cxn>
                <a:cxn ang="0">
                  <a:pos x="1278" y="134"/>
                </a:cxn>
                <a:cxn ang="0">
                  <a:pos x="1297" y="172"/>
                </a:cxn>
                <a:cxn ang="0">
                  <a:pos x="1310" y="214"/>
                </a:cxn>
                <a:cxn ang="0">
                  <a:pos x="1317" y="261"/>
                </a:cxn>
                <a:cxn ang="0">
                  <a:pos x="1314" y="310"/>
                </a:cxn>
                <a:cxn ang="0">
                  <a:pos x="1304" y="359"/>
                </a:cxn>
                <a:cxn ang="0">
                  <a:pos x="1289" y="412"/>
                </a:cxn>
                <a:cxn ang="0">
                  <a:pos x="1265" y="467"/>
                </a:cxn>
                <a:cxn ang="0">
                  <a:pos x="1236" y="520"/>
                </a:cxn>
                <a:cxn ang="0">
                  <a:pos x="1200" y="575"/>
                </a:cxn>
                <a:cxn ang="0">
                  <a:pos x="1157" y="628"/>
                </a:cxn>
                <a:cxn ang="0">
                  <a:pos x="1110" y="681"/>
                </a:cxn>
                <a:cxn ang="0">
                  <a:pos x="1057" y="732"/>
                </a:cxn>
                <a:cxn ang="0">
                  <a:pos x="1000" y="781"/>
                </a:cxn>
                <a:cxn ang="0">
                  <a:pos x="940" y="825"/>
                </a:cxn>
                <a:cxn ang="0">
                  <a:pos x="876" y="868"/>
                </a:cxn>
                <a:cxn ang="0">
                  <a:pos x="810" y="908"/>
                </a:cxn>
                <a:cxn ang="0">
                  <a:pos x="742" y="942"/>
                </a:cxn>
                <a:cxn ang="0">
                  <a:pos x="674" y="971"/>
                </a:cxn>
                <a:cxn ang="0">
                  <a:pos x="604" y="995"/>
                </a:cxn>
                <a:cxn ang="0">
                  <a:pos x="536" y="1016"/>
                </a:cxn>
                <a:cxn ang="0">
                  <a:pos x="470" y="1029"/>
                </a:cxn>
                <a:cxn ang="0">
                  <a:pos x="404" y="1037"/>
                </a:cxn>
                <a:cxn ang="0">
                  <a:pos x="343" y="1041"/>
                </a:cxn>
                <a:cxn ang="0">
                  <a:pos x="283" y="1037"/>
                </a:cxn>
                <a:cxn ang="0">
                  <a:pos x="230" y="1029"/>
                </a:cxn>
                <a:cxn ang="0">
                  <a:pos x="179" y="1016"/>
                </a:cxn>
                <a:cxn ang="0">
                  <a:pos x="134" y="997"/>
                </a:cxn>
                <a:cxn ang="0">
                  <a:pos x="96" y="971"/>
                </a:cxn>
                <a:cxn ang="0">
                  <a:pos x="64" y="942"/>
                </a:cxn>
                <a:cxn ang="0">
                  <a:pos x="37" y="908"/>
                </a:cxn>
                <a:cxn ang="0">
                  <a:pos x="17" y="870"/>
                </a:cxn>
                <a:cxn ang="0">
                  <a:pos x="7" y="827"/>
                </a:cxn>
                <a:cxn ang="0">
                  <a:pos x="0" y="781"/>
                </a:cxn>
                <a:cxn ang="0">
                  <a:pos x="3" y="732"/>
                </a:cxn>
                <a:cxn ang="0">
                  <a:pos x="11" y="681"/>
                </a:cxn>
                <a:cxn ang="0">
                  <a:pos x="28" y="630"/>
                </a:cxn>
                <a:cxn ang="0">
                  <a:pos x="51" y="575"/>
                </a:cxn>
                <a:cxn ang="0">
                  <a:pos x="81" y="522"/>
                </a:cxn>
                <a:cxn ang="0">
                  <a:pos x="117" y="467"/>
                </a:cxn>
                <a:cxn ang="0">
                  <a:pos x="160" y="414"/>
                </a:cxn>
                <a:cxn ang="0">
                  <a:pos x="207" y="361"/>
                </a:cxn>
                <a:cxn ang="0">
                  <a:pos x="260" y="310"/>
                </a:cxn>
                <a:cxn ang="0">
                  <a:pos x="315" y="261"/>
                </a:cxn>
                <a:cxn ang="0">
                  <a:pos x="377" y="216"/>
                </a:cxn>
                <a:cxn ang="0">
                  <a:pos x="441" y="174"/>
                </a:cxn>
              </a:cxnLst>
              <a:rect l="0" t="0" r="r" b="b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8"/>
          <p:cNvGrpSpPr>
            <a:grpSpLocks noChangeAspect="1"/>
          </p:cNvGrpSpPr>
          <p:nvPr/>
        </p:nvGrpSpPr>
        <p:grpSpPr bwMode="auto">
          <a:xfrm>
            <a:off x="6043613" y="1384300"/>
            <a:ext cx="1905000" cy="996950"/>
            <a:chOff x="272" y="1372"/>
            <a:chExt cx="1831" cy="958"/>
          </a:xfrm>
        </p:grpSpPr>
        <p:sp>
          <p:nvSpPr>
            <p:cNvPr id="668761" name="Rectangle 89"/>
            <p:cNvSpPr>
              <a:spLocks noChangeAspect="1" noChangeArrowheads="1"/>
            </p:cNvSpPr>
            <p:nvPr/>
          </p:nvSpPr>
          <p:spPr bwMode="auto">
            <a:xfrm>
              <a:off x="1165" y="1380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62" name="Freeform 90"/>
            <p:cNvSpPr>
              <a:spLocks noChangeAspect="1"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/>
              <a:ahLst/>
              <a:cxnLst>
                <a:cxn ang="0">
                  <a:pos x="906" y="25"/>
                </a:cxn>
                <a:cxn ang="0">
                  <a:pos x="1081" y="4"/>
                </a:cxn>
                <a:cxn ang="0">
                  <a:pos x="1246" y="0"/>
                </a:cxn>
                <a:cxn ang="0">
                  <a:pos x="1404" y="13"/>
                </a:cxn>
                <a:cxn ang="0">
                  <a:pos x="1542" y="42"/>
                </a:cxn>
                <a:cxn ang="0">
                  <a:pos x="1657" y="87"/>
                </a:cxn>
                <a:cxn ang="0">
                  <a:pos x="1744" y="146"/>
                </a:cxn>
                <a:cxn ang="0">
                  <a:pos x="1803" y="218"/>
                </a:cxn>
                <a:cxn ang="0">
                  <a:pos x="1829" y="299"/>
                </a:cxn>
                <a:cxn ang="0">
                  <a:pos x="1823" y="388"/>
                </a:cxn>
                <a:cxn ang="0">
                  <a:pos x="1784" y="477"/>
                </a:cxn>
                <a:cxn ang="0">
                  <a:pos x="1714" y="568"/>
                </a:cxn>
                <a:cxn ang="0">
                  <a:pos x="1614" y="657"/>
                </a:cxn>
                <a:cxn ang="0">
                  <a:pos x="1489" y="738"/>
                </a:cxn>
                <a:cxn ang="0">
                  <a:pos x="1344" y="810"/>
                </a:cxn>
                <a:cxn ang="0">
                  <a:pos x="1183" y="869"/>
                </a:cxn>
                <a:cxn ang="0">
                  <a:pos x="1010" y="914"/>
                </a:cxn>
                <a:cxn ang="0">
                  <a:pos x="838" y="946"/>
                </a:cxn>
                <a:cxn ang="0">
                  <a:pos x="666" y="958"/>
                </a:cxn>
                <a:cxn ang="0">
                  <a:pos x="504" y="954"/>
                </a:cxn>
                <a:cxn ang="0">
                  <a:pos x="356" y="933"/>
                </a:cxn>
                <a:cxn ang="0">
                  <a:pos x="228" y="895"/>
                </a:cxn>
                <a:cxn ang="0">
                  <a:pos x="126" y="842"/>
                </a:cxn>
                <a:cxn ang="0">
                  <a:pos x="51" y="776"/>
                </a:cxn>
                <a:cxn ang="0">
                  <a:pos x="9" y="700"/>
                </a:cxn>
                <a:cxn ang="0">
                  <a:pos x="0" y="615"/>
                </a:cxn>
                <a:cxn ang="0">
                  <a:pos x="22" y="524"/>
                </a:cxn>
                <a:cxn ang="0">
                  <a:pos x="77" y="432"/>
                </a:cxn>
                <a:cxn ang="0">
                  <a:pos x="164" y="343"/>
                </a:cxn>
                <a:cxn ang="0">
                  <a:pos x="277" y="259"/>
                </a:cxn>
                <a:cxn ang="0">
                  <a:pos x="413" y="182"/>
                </a:cxn>
                <a:cxn ang="0">
                  <a:pos x="566" y="116"/>
                </a:cxn>
                <a:cxn ang="0">
                  <a:pos x="732" y="63"/>
                </a:cxn>
              </a:cxnLst>
              <a:rect l="0" t="0" r="r" b="b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91"/>
          <p:cNvGrpSpPr>
            <a:grpSpLocks noChangeAspect="1"/>
          </p:cNvGrpSpPr>
          <p:nvPr/>
        </p:nvGrpSpPr>
        <p:grpSpPr bwMode="auto">
          <a:xfrm>
            <a:off x="1009650" y="1362075"/>
            <a:ext cx="1990725" cy="1806575"/>
            <a:chOff x="471" y="1117"/>
            <a:chExt cx="1935" cy="1755"/>
          </a:xfrm>
        </p:grpSpPr>
        <p:sp>
          <p:nvSpPr>
            <p:cNvPr id="668764" name="Freeform 92"/>
            <p:cNvSpPr>
              <a:spLocks noChangeAspect="1"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1"/>
                </a:cxn>
                <a:cxn ang="0">
                  <a:pos x="28" y="2"/>
                </a:cxn>
                <a:cxn ang="0">
                  <a:pos x="43" y="0"/>
                </a:cxn>
                <a:cxn ang="0">
                  <a:pos x="61" y="2"/>
                </a:cxn>
                <a:cxn ang="0">
                  <a:pos x="76" y="11"/>
                </a:cxn>
                <a:cxn ang="0">
                  <a:pos x="84" y="26"/>
                </a:cxn>
                <a:cxn ang="0">
                  <a:pos x="89" y="43"/>
                </a:cxn>
                <a:cxn ang="0">
                  <a:pos x="84" y="61"/>
                </a:cxn>
                <a:cxn ang="0">
                  <a:pos x="76" y="74"/>
                </a:cxn>
                <a:cxn ang="0">
                  <a:pos x="61" y="84"/>
                </a:cxn>
                <a:cxn ang="0">
                  <a:pos x="43" y="87"/>
                </a:cxn>
                <a:cxn ang="0">
                  <a:pos x="28" y="84"/>
                </a:cxn>
                <a:cxn ang="0">
                  <a:pos x="13" y="74"/>
                </a:cxn>
                <a:cxn ang="0">
                  <a:pos x="4" y="61"/>
                </a:cxn>
                <a:cxn ang="0">
                  <a:pos x="0" y="43"/>
                </a:cxn>
              </a:cxnLst>
              <a:rect l="0" t="0" r="r" b="b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65" name="Freeform 93"/>
            <p:cNvSpPr>
              <a:spLocks noChangeAspect="1"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5" y="0"/>
                </a:cxn>
                <a:cxn ang="0">
                  <a:pos x="61" y="2"/>
                </a:cxn>
                <a:cxn ang="0">
                  <a:pos x="76" y="13"/>
                </a:cxn>
                <a:cxn ang="0">
                  <a:pos x="84" y="26"/>
                </a:cxn>
                <a:cxn ang="0">
                  <a:pos x="89" y="43"/>
                </a:cxn>
                <a:cxn ang="0">
                  <a:pos x="84" y="60"/>
                </a:cxn>
                <a:cxn ang="0">
                  <a:pos x="76" y="73"/>
                </a:cxn>
                <a:cxn ang="0">
                  <a:pos x="61" y="84"/>
                </a:cxn>
                <a:cxn ang="0">
                  <a:pos x="45" y="86"/>
                </a:cxn>
                <a:cxn ang="0">
                  <a:pos x="28" y="84"/>
                </a:cxn>
                <a:cxn ang="0">
                  <a:pos x="13" y="73"/>
                </a:cxn>
                <a:cxn ang="0">
                  <a:pos x="4" y="60"/>
                </a:cxn>
                <a:cxn ang="0">
                  <a:pos x="0" y="43"/>
                </a:cxn>
              </a:cxnLst>
              <a:rect l="0" t="0" r="r" b="b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66" name="Freeform 94"/>
            <p:cNvSpPr>
              <a:spLocks noChangeAspect="1"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2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0" y="4"/>
                </a:cxn>
                <a:cxn ang="0">
                  <a:pos x="76" y="12"/>
                </a:cxn>
                <a:cxn ang="0">
                  <a:pos x="86" y="28"/>
                </a:cxn>
                <a:cxn ang="0">
                  <a:pos x="89" y="45"/>
                </a:cxn>
                <a:cxn ang="0">
                  <a:pos x="86" y="62"/>
                </a:cxn>
                <a:cxn ang="0">
                  <a:pos x="76" y="75"/>
                </a:cxn>
                <a:cxn ang="0">
                  <a:pos x="60" y="86"/>
                </a:cxn>
                <a:cxn ang="0">
                  <a:pos x="45" y="88"/>
                </a:cxn>
                <a:cxn ang="0">
                  <a:pos x="28" y="86"/>
                </a:cxn>
                <a:cxn ang="0">
                  <a:pos x="13" y="75"/>
                </a:cxn>
                <a:cxn ang="0">
                  <a:pos x="4" y="62"/>
                </a:cxn>
                <a:cxn ang="0">
                  <a:pos x="0" y="45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67" name="Freeform 95"/>
            <p:cNvSpPr>
              <a:spLocks noChangeAspect="1"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" y="28"/>
                </a:cxn>
                <a:cxn ang="0">
                  <a:pos x="13" y="13"/>
                </a:cxn>
                <a:cxn ang="0">
                  <a:pos x="28" y="4"/>
                </a:cxn>
                <a:cxn ang="0">
                  <a:pos x="45" y="0"/>
                </a:cxn>
                <a:cxn ang="0">
                  <a:pos x="60" y="4"/>
                </a:cxn>
                <a:cxn ang="0">
                  <a:pos x="75" y="13"/>
                </a:cxn>
                <a:cxn ang="0">
                  <a:pos x="84" y="28"/>
                </a:cxn>
                <a:cxn ang="0">
                  <a:pos x="88" y="45"/>
                </a:cxn>
                <a:cxn ang="0">
                  <a:pos x="84" y="60"/>
                </a:cxn>
                <a:cxn ang="0">
                  <a:pos x="75" y="75"/>
                </a:cxn>
                <a:cxn ang="0">
                  <a:pos x="60" y="86"/>
                </a:cxn>
                <a:cxn ang="0">
                  <a:pos x="45" y="88"/>
                </a:cxn>
                <a:cxn ang="0">
                  <a:pos x="28" y="86"/>
                </a:cxn>
                <a:cxn ang="0">
                  <a:pos x="13" y="75"/>
                </a:cxn>
                <a:cxn ang="0">
                  <a:pos x="4" y="60"/>
                </a:cxn>
                <a:cxn ang="0">
                  <a:pos x="0" y="45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68" name="Freeform 96"/>
            <p:cNvSpPr>
              <a:spLocks noChangeAspect="1"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" y="28"/>
                </a:cxn>
                <a:cxn ang="0">
                  <a:pos x="13" y="13"/>
                </a:cxn>
                <a:cxn ang="0">
                  <a:pos x="26" y="4"/>
                </a:cxn>
                <a:cxn ang="0">
                  <a:pos x="43" y="0"/>
                </a:cxn>
                <a:cxn ang="0">
                  <a:pos x="60" y="4"/>
                </a:cxn>
                <a:cxn ang="0">
                  <a:pos x="75" y="13"/>
                </a:cxn>
                <a:cxn ang="0">
                  <a:pos x="84" y="28"/>
                </a:cxn>
                <a:cxn ang="0">
                  <a:pos x="88" y="45"/>
                </a:cxn>
                <a:cxn ang="0">
                  <a:pos x="84" y="62"/>
                </a:cxn>
                <a:cxn ang="0">
                  <a:pos x="75" y="75"/>
                </a:cxn>
                <a:cxn ang="0">
                  <a:pos x="60" y="86"/>
                </a:cxn>
                <a:cxn ang="0">
                  <a:pos x="43" y="88"/>
                </a:cxn>
                <a:cxn ang="0">
                  <a:pos x="26" y="86"/>
                </a:cxn>
                <a:cxn ang="0">
                  <a:pos x="13" y="75"/>
                </a:cxn>
                <a:cxn ang="0">
                  <a:pos x="2" y="62"/>
                </a:cxn>
                <a:cxn ang="0">
                  <a:pos x="0" y="45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69" name="Freeform 97"/>
            <p:cNvSpPr>
              <a:spLocks noChangeAspect="1"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" y="26"/>
                </a:cxn>
                <a:cxn ang="0">
                  <a:pos x="13" y="13"/>
                </a:cxn>
                <a:cxn ang="0">
                  <a:pos x="28" y="2"/>
                </a:cxn>
                <a:cxn ang="0">
                  <a:pos x="46" y="0"/>
                </a:cxn>
                <a:cxn ang="0">
                  <a:pos x="63" y="2"/>
                </a:cxn>
                <a:cxn ang="0">
                  <a:pos x="76" y="13"/>
                </a:cxn>
                <a:cxn ang="0">
                  <a:pos x="87" y="26"/>
                </a:cxn>
                <a:cxn ang="0">
                  <a:pos x="89" y="43"/>
                </a:cxn>
                <a:cxn ang="0">
                  <a:pos x="87" y="61"/>
                </a:cxn>
                <a:cxn ang="0">
                  <a:pos x="76" y="76"/>
                </a:cxn>
                <a:cxn ang="0">
                  <a:pos x="63" y="84"/>
                </a:cxn>
                <a:cxn ang="0">
                  <a:pos x="46" y="89"/>
                </a:cxn>
                <a:cxn ang="0">
                  <a:pos x="28" y="84"/>
                </a:cxn>
                <a:cxn ang="0">
                  <a:pos x="13" y="76"/>
                </a:cxn>
                <a:cxn ang="0">
                  <a:pos x="4" y="61"/>
                </a:cxn>
                <a:cxn ang="0">
                  <a:pos x="0" y="43"/>
                </a:cxn>
              </a:cxnLst>
              <a:rect l="0" t="0" r="r" b="b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70" name="Rectangle 98"/>
            <p:cNvSpPr>
              <a:spLocks noChangeAspect="1" noChangeArrowheads="1"/>
            </p:cNvSpPr>
            <p:nvPr/>
          </p:nvSpPr>
          <p:spPr bwMode="auto">
            <a:xfrm>
              <a:off x="2033" y="1117"/>
              <a:ext cx="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71" name="Rectangle 99"/>
            <p:cNvSpPr>
              <a:spLocks noChangeAspect="1" noChangeArrowheads="1"/>
            </p:cNvSpPr>
            <p:nvPr/>
          </p:nvSpPr>
          <p:spPr bwMode="auto">
            <a:xfrm>
              <a:off x="1256" y="1765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72" name="Rectangle 100"/>
            <p:cNvSpPr>
              <a:spLocks noChangeAspect="1" noChangeArrowheads="1"/>
            </p:cNvSpPr>
            <p:nvPr/>
          </p:nvSpPr>
          <p:spPr bwMode="auto">
            <a:xfrm>
              <a:off x="1810" y="2069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73" name="Rectangle 101"/>
            <p:cNvSpPr>
              <a:spLocks noChangeAspect="1" noChangeArrowheads="1"/>
            </p:cNvSpPr>
            <p:nvPr/>
          </p:nvSpPr>
          <p:spPr bwMode="auto">
            <a:xfrm>
              <a:off x="1422" y="2635"/>
              <a:ext cx="98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74" name="Rectangle 102"/>
            <p:cNvSpPr>
              <a:spLocks noChangeAspect="1" noChangeArrowheads="1"/>
            </p:cNvSpPr>
            <p:nvPr/>
          </p:nvSpPr>
          <p:spPr bwMode="auto">
            <a:xfrm>
              <a:off x="648" y="1626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75" name="Rectangle 103"/>
            <p:cNvSpPr>
              <a:spLocks noChangeAspect="1" noChangeArrowheads="1"/>
            </p:cNvSpPr>
            <p:nvPr/>
          </p:nvSpPr>
          <p:spPr bwMode="auto">
            <a:xfrm>
              <a:off x="2307" y="2126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000000"/>
                  </a:solidFill>
                </a:rPr>
                <a:t>6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21" name="Group 104"/>
          <p:cNvGrpSpPr>
            <a:grpSpLocks noChangeAspect="1"/>
          </p:cNvGrpSpPr>
          <p:nvPr/>
        </p:nvGrpSpPr>
        <p:grpSpPr bwMode="auto">
          <a:xfrm>
            <a:off x="2141538" y="2070100"/>
            <a:ext cx="923925" cy="592138"/>
            <a:chOff x="1572" y="1805"/>
            <a:chExt cx="897" cy="575"/>
          </a:xfrm>
        </p:grpSpPr>
        <p:sp>
          <p:nvSpPr>
            <p:cNvPr id="668777" name="Freeform 105"/>
            <p:cNvSpPr>
              <a:spLocks noChangeAspect="1"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510" y="2"/>
                </a:cxn>
                <a:cxn ang="0">
                  <a:pos x="571" y="6"/>
                </a:cxn>
                <a:cxn ang="0">
                  <a:pos x="629" y="15"/>
                </a:cxn>
                <a:cxn ang="0">
                  <a:pos x="683" y="28"/>
                </a:cxn>
                <a:cxn ang="0">
                  <a:pos x="733" y="43"/>
                </a:cxn>
                <a:cxn ang="0">
                  <a:pos x="778" y="60"/>
                </a:cxn>
                <a:cxn ang="0">
                  <a:pos x="817" y="79"/>
                </a:cxn>
                <a:cxn ang="0">
                  <a:pos x="850" y="101"/>
                </a:cxn>
                <a:cxn ang="0">
                  <a:pos x="874" y="125"/>
                </a:cxn>
                <a:cxn ang="0">
                  <a:pos x="891" y="149"/>
                </a:cxn>
                <a:cxn ang="0">
                  <a:pos x="897" y="174"/>
                </a:cxn>
                <a:cxn ang="0">
                  <a:pos x="897" y="200"/>
                </a:cxn>
                <a:cxn ang="0">
                  <a:pos x="891" y="226"/>
                </a:cxn>
                <a:cxn ang="0">
                  <a:pos x="874" y="250"/>
                </a:cxn>
                <a:cxn ang="0">
                  <a:pos x="850" y="274"/>
                </a:cxn>
                <a:cxn ang="0">
                  <a:pos x="817" y="295"/>
                </a:cxn>
                <a:cxn ang="0">
                  <a:pos x="778" y="315"/>
                </a:cxn>
                <a:cxn ang="0">
                  <a:pos x="733" y="332"/>
                </a:cxn>
                <a:cxn ang="0">
                  <a:pos x="683" y="347"/>
                </a:cxn>
                <a:cxn ang="0">
                  <a:pos x="629" y="360"/>
                </a:cxn>
                <a:cxn ang="0">
                  <a:pos x="571" y="369"/>
                </a:cxn>
                <a:cxn ang="0">
                  <a:pos x="510" y="373"/>
                </a:cxn>
                <a:cxn ang="0">
                  <a:pos x="450" y="375"/>
                </a:cxn>
                <a:cxn ang="0">
                  <a:pos x="387" y="373"/>
                </a:cxn>
                <a:cxn ang="0">
                  <a:pos x="329" y="369"/>
                </a:cxn>
                <a:cxn ang="0">
                  <a:pos x="270" y="360"/>
                </a:cxn>
                <a:cxn ang="0">
                  <a:pos x="216" y="347"/>
                </a:cxn>
                <a:cxn ang="0">
                  <a:pos x="164" y="332"/>
                </a:cxn>
                <a:cxn ang="0">
                  <a:pos x="121" y="315"/>
                </a:cxn>
                <a:cxn ang="0">
                  <a:pos x="82" y="295"/>
                </a:cxn>
                <a:cxn ang="0">
                  <a:pos x="49" y="274"/>
                </a:cxn>
                <a:cxn ang="0">
                  <a:pos x="26" y="250"/>
                </a:cxn>
                <a:cxn ang="0">
                  <a:pos x="8" y="226"/>
                </a:cxn>
                <a:cxn ang="0">
                  <a:pos x="0" y="200"/>
                </a:cxn>
                <a:cxn ang="0">
                  <a:pos x="0" y="174"/>
                </a:cxn>
                <a:cxn ang="0">
                  <a:pos x="8" y="149"/>
                </a:cxn>
                <a:cxn ang="0">
                  <a:pos x="26" y="125"/>
                </a:cxn>
                <a:cxn ang="0">
                  <a:pos x="49" y="101"/>
                </a:cxn>
                <a:cxn ang="0">
                  <a:pos x="82" y="79"/>
                </a:cxn>
                <a:cxn ang="0">
                  <a:pos x="121" y="60"/>
                </a:cxn>
                <a:cxn ang="0">
                  <a:pos x="164" y="43"/>
                </a:cxn>
                <a:cxn ang="0">
                  <a:pos x="216" y="28"/>
                </a:cxn>
                <a:cxn ang="0">
                  <a:pos x="270" y="15"/>
                </a:cxn>
                <a:cxn ang="0">
                  <a:pos x="329" y="6"/>
                </a:cxn>
                <a:cxn ang="0">
                  <a:pos x="387" y="2"/>
                </a:cxn>
                <a:cxn ang="0">
                  <a:pos x="450" y="0"/>
                </a:cxn>
              </a:cxnLst>
              <a:rect l="0" t="0" r="r" b="b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78" name="Rectangle 106"/>
            <p:cNvSpPr>
              <a:spLocks noChangeAspect="1" noChangeArrowheads="1"/>
            </p:cNvSpPr>
            <p:nvPr/>
          </p:nvSpPr>
          <p:spPr bwMode="auto">
            <a:xfrm>
              <a:off x="1943" y="1805"/>
              <a:ext cx="11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22" name="Group 107"/>
          <p:cNvGrpSpPr>
            <a:grpSpLocks noChangeAspect="1"/>
          </p:cNvGrpSpPr>
          <p:nvPr/>
        </p:nvGrpSpPr>
        <p:grpSpPr bwMode="auto">
          <a:xfrm>
            <a:off x="865188" y="1825625"/>
            <a:ext cx="1125537" cy="742950"/>
            <a:chOff x="332" y="1568"/>
            <a:chExt cx="1093" cy="721"/>
          </a:xfrm>
        </p:grpSpPr>
        <p:sp>
          <p:nvSpPr>
            <p:cNvPr id="668780" name="Freeform 108"/>
            <p:cNvSpPr>
              <a:spLocks noChangeAspect="1"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615" y="3"/>
                </a:cxn>
                <a:cxn ang="0">
                  <a:pos x="684" y="7"/>
                </a:cxn>
                <a:cxn ang="0">
                  <a:pos x="749" y="18"/>
                </a:cxn>
                <a:cxn ang="0">
                  <a:pos x="811" y="31"/>
                </a:cxn>
                <a:cxn ang="0">
                  <a:pos x="868" y="48"/>
                </a:cxn>
                <a:cxn ang="0">
                  <a:pos x="922" y="67"/>
                </a:cxn>
                <a:cxn ang="0">
                  <a:pos x="969" y="91"/>
                </a:cxn>
                <a:cxn ang="0">
                  <a:pos x="1008" y="115"/>
                </a:cxn>
                <a:cxn ang="0">
                  <a:pos x="1043" y="143"/>
                </a:cxn>
                <a:cxn ang="0">
                  <a:pos x="1067" y="171"/>
                </a:cxn>
                <a:cxn ang="0">
                  <a:pos x="1084" y="201"/>
                </a:cxn>
                <a:cxn ang="0">
                  <a:pos x="1093" y="234"/>
                </a:cxn>
                <a:cxn ang="0">
                  <a:pos x="1093" y="264"/>
                </a:cxn>
                <a:cxn ang="0">
                  <a:pos x="1084" y="294"/>
                </a:cxn>
                <a:cxn ang="0">
                  <a:pos x="1067" y="324"/>
                </a:cxn>
                <a:cxn ang="0">
                  <a:pos x="1043" y="354"/>
                </a:cxn>
                <a:cxn ang="0">
                  <a:pos x="1008" y="383"/>
                </a:cxn>
                <a:cxn ang="0">
                  <a:pos x="969" y="406"/>
                </a:cxn>
                <a:cxn ang="0">
                  <a:pos x="922" y="430"/>
                </a:cxn>
                <a:cxn ang="0">
                  <a:pos x="868" y="449"/>
                </a:cxn>
                <a:cxn ang="0">
                  <a:pos x="811" y="467"/>
                </a:cxn>
                <a:cxn ang="0">
                  <a:pos x="749" y="480"/>
                </a:cxn>
                <a:cxn ang="0">
                  <a:pos x="684" y="488"/>
                </a:cxn>
                <a:cxn ang="0">
                  <a:pos x="615" y="495"/>
                </a:cxn>
                <a:cxn ang="0">
                  <a:pos x="547" y="497"/>
                </a:cxn>
                <a:cxn ang="0">
                  <a:pos x="478" y="495"/>
                </a:cxn>
                <a:cxn ang="0">
                  <a:pos x="411" y="488"/>
                </a:cxn>
                <a:cxn ang="0">
                  <a:pos x="346" y="480"/>
                </a:cxn>
                <a:cxn ang="0">
                  <a:pos x="284" y="467"/>
                </a:cxn>
                <a:cxn ang="0">
                  <a:pos x="225" y="449"/>
                </a:cxn>
                <a:cxn ang="0">
                  <a:pos x="173" y="430"/>
                </a:cxn>
                <a:cxn ang="0">
                  <a:pos x="126" y="406"/>
                </a:cxn>
                <a:cxn ang="0">
                  <a:pos x="85" y="383"/>
                </a:cxn>
                <a:cxn ang="0">
                  <a:pos x="52" y="354"/>
                </a:cxn>
                <a:cxn ang="0">
                  <a:pos x="26" y="324"/>
                </a:cxn>
                <a:cxn ang="0">
                  <a:pos x="9" y="294"/>
                </a:cxn>
                <a:cxn ang="0">
                  <a:pos x="0" y="264"/>
                </a:cxn>
                <a:cxn ang="0">
                  <a:pos x="0" y="234"/>
                </a:cxn>
                <a:cxn ang="0">
                  <a:pos x="9" y="201"/>
                </a:cxn>
                <a:cxn ang="0">
                  <a:pos x="26" y="171"/>
                </a:cxn>
                <a:cxn ang="0">
                  <a:pos x="52" y="143"/>
                </a:cxn>
                <a:cxn ang="0">
                  <a:pos x="85" y="115"/>
                </a:cxn>
                <a:cxn ang="0">
                  <a:pos x="126" y="91"/>
                </a:cxn>
                <a:cxn ang="0">
                  <a:pos x="173" y="67"/>
                </a:cxn>
                <a:cxn ang="0">
                  <a:pos x="225" y="48"/>
                </a:cxn>
                <a:cxn ang="0">
                  <a:pos x="284" y="31"/>
                </a:cxn>
                <a:cxn ang="0">
                  <a:pos x="346" y="18"/>
                </a:cxn>
                <a:cxn ang="0">
                  <a:pos x="411" y="7"/>
                </a:cxn>
                <a:cxn ang="0">
                  <a:pos x="478" y="3"/>
                </a:cxn>
                <a:cxn ang="0">
                  <a:pos x="547" y="0"/>
                </a:cxn>
              </a:cxnLst>
              <a:rect l="0" t="0" r="r" b="b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81" name="Rectangle 109"/>
            <p:cNvSpPr>
              <a:spLocks noChangeAspect="1" noChangeArrowheads="1"/>
            </p:cNvSpPr>
            <p:nvPr/>
          </p:nvSpPr>
          <p:spPr bwMode="auto">
            <a:xfrm>
              <a:off x="949" y="2052"/>
              <a:ext cx="10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23" name="Group 110"/>
          <p:cNvGrpSpPr>
            <a:grpSpLocks noChangeAspect="1"/>
          </p:cNvGrpSpPr>
          <p:nvPr/>
        </p:nvGrpSpPr>
        <p:grpSpPr bwMode="auto">
          <a:xfrm>
            <a:off x="812800" y="1555750"/>
            <a:ext cx="2382838" cy="1358900"/>
            <a:chOff x="280" y="1305"/>
            <a:chExt cx="2315" cy="1321"/>
          </a:xfrm>
        </p:grpSpPr>
        <p:sp>
          <p:nvSpPr>
            <p:cNvPr id="668783" name="Freeform 111"/>
            <p:cNvSpPr>
              <a:spLocks noChangeAspect="1"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/>
              <a:ahLst/>
              <a:cxnLst>
                <a:cxn ang="0">
                  <a:pos x="1326" y="23"/>
                </a:cxn>
                <a:cxn ang="0">
                  <a:pos x="1519" y="64"/>
                </a:cxn>
                <a:cxn ang="0">
                  <a:pos x="1698" y="121"/>
                </a:cxn>
                <a:cxn ang="0">
                  <a:pos x="1865" y="194"/>
                </a:cxn>
                <a:cxn ang="0">
                  <a:pos x="2008" y="278"/>
                </a:cxn>
                <a:cxn ang="0">
                  <a:pos x="2129" y="375"/>
                </a:cxn>
                <a:cxn ang="0">
                  <a:pos x="2222" y="479"/>
                </a:cxn>
                <a:cxn ang="0">
                  <a:pos x="2282" y="589"/>
                </a:cxn>
                <a:cxn ang="0">
                  <a:pos x="2313" y="699"/>
                </a:cxn>
                <a:cxn ang="0">
                  <a:pos x="2308" y="809"/>
                </a:cxn>
                <a:cxn ang="0">
                  <a:pos x="2272" y="915"/>
                </a:cxn>
                <a:cxn ang="0">
                  <a:pos x="2202" y="1014"/>
                </a:cxn>
                <a:cxn ang="0">
                  <a:pos x="2105" y="1101"/>
                </a:cxn>
                <a:cxn ang="0">
                  <a:pos x="1977" y="1176"/>
                </a:cxn>
                <a:cxn ang="0">
                  <a:pos x="1828" y="1237"/>
                </a:cxn>
                <a:cxn ang="0">
                  <a:pos x="1659" y="1280"/>
                </a:cxn>
                <a:cxn ang="0">
                  <a:pos x="1476" y="1306"/>
                </a:cxn>
                <a:cxn ang="0">
                  <a:pos x="1283" y="1312"/>
                </a:cxn>
                <a:cxn ang="0">
                  <a:pos x="1086" y="1299"/>
                </a:cxn>
                <a:cxn ang="0">
                  <a:pos x="894" y="1269"/>
                </a:cxn>
                <a:cxn ang="0">
                  <a:pos x="705" y="1220"/>
                </a:cxn>
                <a:cxn ang="0">
                  <a:pos x="532" y="1155"/>
                </a:cxn>
                <a:cxn ang="0">
                  <a:pos x="377" y="1077"/>
                </a:cxn>
                <a:cxn ang="0">
                  <a:pos x="245" y="984"/>
                </a:cxn>
                <a:cxn ang="0">
                  <a:pos x="137" y="885"/>
                </a:cxn>
                <a:cxn ang="0">
                  <a:pos x="61" y="777"/>
                </a:cxn>
                <a:cxn ang="0">
                  <a:pos x="13" y="667"/>
                </a:cxn>
                <a:cxn ang="0">
                  <a:pos x="0" y="555"/>
                </a:cxn>
                <a:cxn ang="0">
                  <a:pos x="22" y="447"/>
                </a:cxn>
                <a:cxn ang="0">
                  <a:pos x="74" y="345"/>
                </a:cxn>
                <a:cxn ang="0">
                  <a:pos x="158" y="252"/>
                </a:cxn>
                <a:cxn ang="0">
                  <a:pos x="273" y="170"/>
                </a:cxn>
                <a:cxn ang="0">
                  <a:pos x="411" y="103"/>
                </a:cxn>
                <a:cxn ang="0">
                  <a:pos x="571" y="49"/>
                </a:cxn>
                <a:cxn ang="0">
                  <a:pos x="747" y="17"/>
                </a:cxn>
                <a:cxn ang="0">
                  <a:pos x="937" y="0"/>
                </a:cxn>
                <a:cxn ang="0">
                  <a:pos x="1132" y="2"/>
                </a:cxn>
              </a:cxnLst>
              <a:rect l="0" t="0" r="r" b="b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84" name="Rectangle 112"/>
            <p:cNvSpPr>
              <a:spLocks noChangeAspect="1" noChangeArrowheads="1"/>
            </p:cNvSpPr>
            <p:nvPr/>
          </p:nvSpPr>
          <p:spPr bwMode="auto">
            <a:xfrm>
              <a:off x="1390" y="1305"/>
              <a:ext cx="11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24" name="Group 113"/>
          <p:cNvGrpSpPr>
            <a:grpSpLocks noChangeAspect="1"/>
          </p:cNvGrpSpPr>
          <p:nvPr/>
        </p:nvGrpSpPr>
        <p:grpSpPr bwMode="auto">
          <a:xfrm>
            <a:off x="771525" y="1477963"/>
            <a:ext cx="2462213" cy="1887537"/>
            <a:chOff x="241" y="1229"/>
            <a:chExt cx="2391" cy="1834"/>
          </a:xfrm>
        </p:grpSpPr>
        <p:sp>
          <p:nvSpPr>
            <p:cNvPr id="668786" name="Freeform 114"/>
            <p:cNvSpPr>
              <a:spLocks noChangeAspect="1"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/>
              <a:ahLst/>
              <a:cxnLst>
                <a:cxn ang="0">
                  <a:pos x="1385" y="24"/>
                </a:cxn>
                <a:cxn ang="0">
                  <a:pos x="1582" y="69"/>
                </a:cxn>
                <a:cxn ang="0">
                  <a:pos x="1768" y="136"/>
                </a:cxn>
                <a:cxn ang="0">
                  <a:pos x="1936" y="221"/>
                </a:cxn>
                <a:cxn ang="0">
                  <a:pos x="2083" y="322"/>
                </a:cxn>
                <a:cxn ang="0">
                  <a:pos x="2207" y="439"/>
                </a:cxn>
                <a:cxn ang="0">
                  <a:pos x="2300" y="566"/>
                </a:cxn>
                <a:cxn ang="0">
                  <a:pos x="2360" y="698"/>
                </a:cxn>
                <a:cxn ang="0">
                  <a:pos x="2388" y="836"/>
                </a:cxn>
                <a:cxn ang="0">
                  <a:pos x="2382" y="970"/>
                </a:cxn>
                <a:cxn ang="0">
                  <a:pos x="2343" y="1102"/>
                </a:cxn>
                <a:cxn ang="0">
                  <a:pos x="2270" y="1225"/>
                </a:cxn>
                <a:cxn ang="0">
                  <a:pos x="2166" y="1335"/>
                </a:cxn>
                <a:cxn ang="0">
                  <a:pos x="2032" y="1430"/>
                </a:cxn>
                <a:cxn ang="0">
                  <a:pos x="1876" y="1508"/>
                </a:cxn>
                <a:cxn ang="0">
                  <a:pos x="1701" y="1564"/>
                </a:cxn>
                <a:cxn ang="0">
                  <a:pos x="1510" y="1598"/>
                </a:cxn>
                <a:cxn ang="0">
                  <a:pos x="1311" y="1611"/>
                </a:cxn>
                <a:cxn ang="0">
                  <a:pos x="1108" y="1600"/>
                </a:cxn>
                <a:cxn ang="0">
                  <a:pos x="907" y="1568"/>
                </a:cxn>
                <a:cxn ang="0">
                  <a:pos x="716" y="1512"/>
                </a:cxn>
                <a:cxn ang="0">
                  <a:pos x="537" y="1436"/>
                </a:cxn>
                <a:cxn ang="0">
                  <a:pos x="379" y="1341"/>
                </a:cxn>
                <a:cxn ang="0">
                  <a:pos x="243" y="1233"/>
                </a:cxn>
                <a:cxn ang="0">
                  <a:pos x="134" y="1110"/>
                </a:cxn>
                <a:cxn ang="0">
                  <a:pos x="57" y="981"/>
                </a:cxn>
                <a:cxn ang="0">
                  <a:pos x="11" y="845"/>
                </a:cxn>
                <a:cxn ang="0">
                  <a:pos x="0" y="709"/>
                </a:cxn>
                <a:cxn ang="0">
                  <a:pos x="24" y="575"/>
                </a:cxn>
                <a:cxn ang="0">
                  <a:pos x="83" y="447"/>
                </a:cxn>
                <a:cxn ang="0">
                  <a:pos x="171" y="331"/>
                </a:cxn>
                <a:cxn ang="0">
                  <a:pos x="290" y="227"/>
                </a:cxn>
                <a:cxn ang="0">
                  <a:pos x="435" y="141"/>
                </a:cxn>
                <a:cxn ang="0">
                  <a:pos x="602" y="74"/>
                </a:cxn>
                <a:cxn ang="0">
                  <a:pos x="786" y="28"/>
                </a:cxn>
                <a:cxn ang="0">
                  <a:pos x="980" y="3"/>
                </a:cxn>
                <a:cxn ang="0">
                  <a:pos x="1181" y="3"/>
                </a:cxn>
              </a:cxnLst>
              <a:rect l="0" t="0" r="r" b="b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87" name="Rectangle 115"/>
            <p:cNvSpPr>
              <a:spLocks noChangeAspect="1" noChangeArrowheads="1"/>
            </p:cNvSpPr>
            <p:nvPr/>
          </p:nvSpPr>
          <p:spPr bwMode="auto">
            <a:xfrm>
              <a:off x="1238" y="2826"/>
              <a:ext cx="11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25" name="Group 116"/>
          <p:cNvGrpSpPr>
            <a:grpSpLocks noChangeAspect="1"/>
          </p:cNvGrpSpPr>
          <p:nvPr/>
        </p:nvGrpSpPr>
        <p:grpSpPr bwMode="auto">
          <a:xfrm>
            <a:off x="723900" y="1216025"/>
            <a:ext cx="2595563" cy="2289175"/>
            <a:chOff x="194" y="975"/>
            <a:chExt cx="2522" cy="2224"/>
          </a:xfrm>
        </p:grpSpPr>
        <p:sp>
          <p:nvSpPr>
            <p:cNvPr id="668789" name="Rectangle 117"/>
            <p:cNvSpPr>
              <a:spLocks noChangeAspect="1" noChangeArrowheads="1"/>
            </p:cNvSpPr>
            <p:nvPr/>
          </p:nvSpPr>
          <p:spPr bwMode="auto">
            <a:xfrm>
              <a:off x="2138" y="975"/>
              <a:ext cx="10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668790" name="Freeform 118"/>
            <p:cNvSpPr>
              <a:spLocks noChangeAspect="1"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/>
              <a:ahLst/>
              <a:cxnLst>
                <a:cxn ang="0">
                  <a:pos x="1363" y="4"/>
                </a:cxn>
                <a:cxn ang="0">
                  <a:pos x="1568" y="34"/>
                </a:cxn>
                <a:cxn ang="0">
                  <a:pos x="1765" y="92"/>
                </a:cxn>
                <a:cxn ang="0">
                  <a:pos x="1949" y="179"/>
                </a:cxn>
                <a:cxn ang="0">
                  <a:pos x="2113" y="291"/>
                </a:cxn>
                <a:cxn ang="0">
                  <a:pos x="2254" y="425"/>
                </a:cxn>
                <a:cxn ang="0">
                  <a:pos x="2368" y="578"/>
                </a:cxn>
                <a:cxn ang="0">
                  <a:pos x="2453" y="744"/>
                </a:cxn>
                <a:cxn ang="0">
                  <a:pos x="2505" y="922"/>
                </a:cxn>
                <a:cxn ang="0">
                  <a:pos x="2522" y="1103"/>
                </a:cxn>
                <a:cxn ang="0">
                  <a:pos x="2505" y="1284"/>
                </a:cxn>
                <a:cxn ang="0">
                  <a:pos x="2453" y="1461"/>
                </a:cxn>
                <a:cxn ang="0">
                  <a:pos x="2371" y="1630"/>
                </a:cxn>
                <a:cxn ang="0">
                  <a:pos x="2256" y="1783"/>
                </a:cxn>
                <a:cxn ang="0">
                  <a:pos x="2115" y="1917"/>
                </a:cxn>
                <a:cxn ang="0">
                  <a:pos x="1951" y="2029"/>
                </a:cxn>
                <a:cxn ang="0">
                  <a:pos x="1769" y="2118"/>
                </a:cxn>
                <a:cxn ang="0">
                  <a:pos x="1572" y="2176"/>
                </a:cxn>
                <a:cxn ang="0">
                  <a:pos x="1367" y="2206"/>
                </a:cxn>
                <a:cxn ang="0">
                  <a:pos x="1159" y="2206"/>
                </a:cxn>
                <a:cxn ang="0">
                  <a:pos x="954" y="2178"/>
                </a:cxn>
                <a:cxn ang="0">
                  <a:pos x="755" y="2118"/>
                </a:cxn>
                <a:cxn ang="0">
                  <a:pos x="573" y="2031"/>
                </a:cxn>
                <a:cxn ang="0">
                  <a:pos x="409" y="1919"/>
                </a:cxn>
                <a:cxn ang="0">
                  <a:pos x="266" y="1785"/>
                </a:cxn>
                <a:cxn ang="0">
                  <a:pos x="151" y="1634"/>
                </a:cxn>
                <a:cxn ang="0">
                  <a:pos x="69" y="1466"/>
                </a:cxn>
                <a:cxn ang="0">
                  <a:pos x="17" y="1289"/>
                </a:cxn>
                <a:cxn ang="0">
                  <a:pos x="0" y="1107"/>
                </a:cxn>
                <a:cxn ang="0">
                  <a:pos x="17" y="926"/>
                </a:cxn>
                <a:cxn ang="0">
                  <a:pos x="67" y="749"/>
                </a:cxn>
                <a:cxn ang="0">
                  <a:pos x="151" y="580"/>
                </a:cxn>
                <a:cxn ang="0">
                  <a:pos x="264" y="429"/>
                </a:cxn>
                <a:cxn ang="0">
                  <a:pos x="404" y="293"/>
                </a:cxn>
                <a:cxn ang="0">
                  <a:pos x="569" y="181"/>
                </a:cxn>
                <a:cxn ang="0">
                  <a:pos x="753" y="95"/>
                </a:cxn>
                <a:cxn ang="0">
                  <a:pos x="949" y="34"/>
                </a:cxn>
                <a:cxn ang="0">
                  <a:pos x="1155" y="4"/>
                </a:cxn>
              </a:cxnLst>
              <a:rect l="0" t="0" r="r" b="b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Strengths of Hierarchical Clustering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dirty="0" smtClean="0"/>
              <a:t>No assumptions on the </a:t>
            </a:r>
            <a:r>
              <a:rPr lang="en-US" dirty="0"/>
              <a:t>number of clusters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Any desired number of clusters can be obtained by ‘cutting’ the </a:t>
            </a:r>
            <a:r>
              <a:rPr lang="en-US" dirty="0" err="1"/>
              <a:t>dendogram</a:t>
            </a:r>
            <a:r>
              <a:rPr lang="en-US" dirty="0"/>
              <a:t> at the proper level</a:t>
            </a:r>
          </a:p>
          <a:p>
            <a:pPr marL="292100" indent="-29210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marL="292100" indent="-292100">
              <a:lnSpc>
                <a:spcPct val="90000"/>
              </a:lnSpc>
            </a:pPr>
            <a:r>
              <a:rPr lang="en-US" dirty="0" smtClean="0"/>
              <a:t>Hierarchical </a:t>
            </a:r>
            <a:r>
              <a:rPr lang="en-US" dirty="0" err="1" smtClean="0"/>
              <a:t>clusterings</a:t>
            </a:r>
            <a:r>
              <a:rPr lang="en-US" dirty="0" smtClean="0"/>
              <a:t> may correspond </a:t>
            </a:r>
            <a:r>
              <a:rPr lang="en-US" dirty="0"/>
              <a:t>to meaningful taxonomies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Example in biological sciences (e.g., </a:t>
            </a:r>
            <a:r>
              <a:rPr lang="en-US" dirty="0" smtClean="0"/>
              <a:t>phylogeny reconstruction, etc), web (e.g., product catalogs)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/>
              <a:t>Hierarchical Clustering:  Time and Space requirements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92100" indent="-292100"/>
            <a:r>
              <a:rPr lang="en-US" dirty="0" smtClean="0"/>
              <a:t>For a dataset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consisting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pPr marL="292100" indent="-292100"/>
            <a:endParaRPr lang="en-US" dirty="0" smtClean="0"/>
          </a:p>
          <a:p>
            <a:pPr marL="292100" indent="-292100"/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; it requires storing the distance matrix </a:t>
            </a:r>
            <a:endParaRPr lang="en-US" dirty="0"/>
          </a:p>
          <a:p>
            <a:pPr marL="800100" lvl="1" indent="-342900"/>
            <a:endParaRPr lang="en-US" dirty="0"/>
          </a:p>
          <a:p>
            <a:pPr marL="292100" indent="-292100"/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dirty="0"/>
              <a:t> in </a:t>
            </a:r>
            <a:r>
              <a:rPr lang="en-US" dirty="0" smtClean="0"/>
              <a:t>most of the cases</a:t>
            </a:r>
            <a:endParaRPr lang="en-US" dirty="0"/>
          </a:p>
          <a:p>
            <a:pPr marL="800100" lvl="1" indent="-342900"/>
            <a:r>
              <a:rPr lang="en-US" dirty="0"/>
              <a:t>There are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steps and at each step the </a:t>
            </a:r>
            <a:r>
              <a:rPr lang="en-US" dirty="0" smtClean="0"/>
              <a:t>size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distance </a:t>
            </a:r>
            <a:r>
              <a:rPr lang="en-US" dirty="0"/>
              <a:t>matrix must be updated and searched</a:t>
            </a:r>
          </a:p>
          <a:p>
            <a:pPr marL="800100" lvl="1" indent="-342900"/>
            <a:r>
              <a:rPr lang="en-US" dirty="0"/>
              <a:t>Complexity can be reduced to </a:t>
            </a:r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log(n) 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time for some </a:t>
            </a:r>
            <a:r>
              <a:rPr lang="en-US" dirty="0" smtClean="0"/>
              <a:t>approaches by using appropriate data structures</a:t>
            </a:r>
            <a:endParaRPr lang="en-US" dirty="0"/>
          </a:p>
          <a:p>
            <a:pPr marL="292100" indent="-292100"/>
            <a:endParaRPr lang="en-US" dirty="0"/>
          </a:p>
          <a:p>
            <a:pPr marL="800100" lvl="1" indent="-342900"/>
            <a:endParaRPr lang="en-US" dirty="0"/>
          </a:p>
          <a:p>
            <a:pPr marL="292100" indent="-2921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hierarchical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Start with a single cluster composed of all data points</a:t>
            </a:r>
          </a:p>
          <a:p>
            <a:endParaRPr lang="en-US" smtClean="0"/>
          </a:p>
          <a:p>
            <a:r>
              <a:rPr lang="en-US" smtClean="0"/>
              <a:t>Split </a:t>
            </a:r>
            <a:r>
              <a:rPr lang="en-US" dirty="0" smtClean="0"/>
              <a:t>this </a:t>
            </a:r>
            <a:r>
              <a:rPr lang="en-US" smtClean="0"/>
              <a:t>into components</a:t>
            </a:r>
          </a:p>
          <a:p>
            <a:endParaRPr lang="en-US" dirty="0" smtClean="0"/>
          </a:p>
          <a:p>
            <a:r>
              <a:rPr lang="en-US" dirty="0" smtClean="0"/>
              <a:t>Continue recursively</a:t>
            </a:r>
          </a:p>
          <a:p>
            <a:endParaRPr lang="en-US" dirty="0" smtClean="0"/>
          </a:p>
          <a:p>
            <a:r>
              <a:rPr lang="en-US" i="1" dirty="0" err="1" smtClean="0"/>
              <a:t>Monothetic</a:t>
            </a:r>
            <a:r>
              <a:rPr lang="en-US" i="1" dirty="0" smtClean="0"/>
              <a:t> </a:t>
            </a:r>
            <a:r>
              <a:rPr lang="en-US" dirty="0" smtClean="0"/>
              <a:t>divisive methods split clusters using one variable/dimension at a time</a:t>
            </a:r>
          </a:p>
          <a:p>
            <a:endParaRPr lang="en-US" dirty="0" smtClean="0"/>
          </a:p>
          <a:p>
            <a:r>
              <a:rPr lang="en-US" i="1" dirty="0" err="1" smtClean="0"/>
              <a:t>Polythetic</a:t>
            </a:r>
            <a:r>
              <a:rPr lang="en-US" i="1" dirty="0" smtClean="0"/>
              <a:t> </a:t>
            </a:r>
            <a:r>
              <a:rPr lang="en-US" dirty="0" smtClean="0"/>
              <a:t>divisive methods make splits on the basis of all variables together</a:t>
            </a:r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 err="1" smtClean="0"/>
              <a:t>intercluster</a:t>
            </a:r>
            <a:r>
              <a:rPr lang="en-US" dirty="0" smtClean="0"/>
              <a:t> distance measure can be used</a:t>
            </a:r>
          </a:p>
          <a:p>
            <a:endParaRPr lang="en-US" dirty="0" smtClean="0"/>
          </a:p>
          <a:p>
            <a:r>
              <a:rPr lang="en-US" dirty="0" smtClean="0"/>
              <a:t>Computationally intensive, less widely used than agglomerative methods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</a:t>
            </a:r>
            <a:r>
              <a:rPr lang="en-US" dirty="0"/>
              <a:t>clustering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1813" cy="4146550"/>
          </a:xfrm>
        </p:spPr>
        <p:txBody>
          <a:bodyPr/>
          <a:lstStyle/>
          <a:p>
            <a:r>
              <a:rPr lang="en-US" dirty="0"/>
              <a:t>Assume data generated from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probability distributions</a:t>
            </a:r>
          </a:p>
          <a:p>
            <a:r>
              <a:rPr lang="en-US" b="1" i="1" dirty="0" smtClean="0"/>
              <a:t>Goal:</a:t>
            </a:r>
            <a:r>
              <a:rPr lang="en-US" dirty="0" smtClean="0"/>
              <a:t> find the distribution parameters</a:t>
            </a:r>
            <a:endParaRPr lang="en-US" dirty="0"/>
          </a:p>
          <a:p>
            <a:r>
              <a:rPr lang="en-US" b="1" i="1" dirty="0" smtClean="0"/>
              <a:t>Algorithm:</a:t>
            </a:r>
            <a:r>
              <a:rPr lang="en-US" dirty="0" smtClean="0"/>
              <a:t> Expectation Maximization (EM)</a:t>
            </a:r>
          </a:p>
          <a:p>
            <a:r>
              <a:rPr lang="en-US" b="1" i="1" dirty="0" smtClean="0"/>
              <a:t>Output: </a:t>
            </a:r>
            <a:r>
              <a:rPr lang="en-US" dirty="0" smtClean="0"/>
              <a:t>Distribution parameters and a </a:t>
            </a:r>
            <a:r>
              <a:rPr lang="en-US" b="1" dirty="0" smtClean="0">
                <a:solidFill>
                  <a:srgbClr val="FF0000"/>
                </a:solidFill>
              </a:rPr>
              <a:t>soft</a:t>
            </a:r>
            <a:r>
              <a:rPr lang="en-US" dirty="0" smtClean="0"/>
              <a:t> assignment of points to clusters</a:t>
            </a:r>
            <a:endParaRPr lang="en-US" b="1" i="1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</a:t>
            </a:r>
            <a:r>
              <a:rPr lang="en-US" dirty="0"/>
              <a:t>clustering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1813" cy="41465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Assume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probability </a:t>
            </a:r>
            <a:r>
              <a:rPr lang="en-US" dirty="0" smtClean="0"/>
              <a:t>distributions with parameters: (</a:t>
            </a:r>
            <a:r>
              <a:rPr lang="el-GR" b="1" dirty="0" smtClean="0">
                <a:solidFill>
                  <a:schemeClr val="accent1"/>
                </a:solidFill>
              </a:rPr>
              <a:t>θ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l-GR" b="1" dirty="0" smtClean="0">
                <a:solidFill>
                  <a:schemeClr val="accent1"/>
                </a:solidFill>
              </a:rPr>
              <a:t> θ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Given data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, compute (</a:t>
            </a:r>
            <a:r>
              <a:rPr lang="el-GR" b="1" dirty="0" smtClean="0">
                <a:solidFill>
                  <a:schemeClr val="accent1"/>
                </a:solidFill>
              </a:rPr>
              <a:t>θ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l-GR" b="1" dirty="0" smtClean="0">
                <a:solidFill>
                  <a:schemeClr val="accent1"/>
                </a:solidFill>
              </a:rPr>
              <a:t> θ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) such that </a:t>
            </a:r>
            <a:r>
              <a:rPr lang="en-US" b="1" dirty="0" smtClean="0">
                <a:solidFill>
                  <a:schemeClr val="accent1"/>
                </a:solidFill>
              </a:rPr>
              <a:t>Pr(X|</a:t>
            </a:r>
            <a:r>
              <a:rPr lang="el-GR" b="1" dirty="0" smtClean="0">
                <a:solidFill>
                  <a:schemeClr val="accent1"/>
                </a:solidFill>
              </a:rPr>
              <a:t>θ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l-GR" b="1" dirty="0" smtClean="0">
                <a:solidFill>
                  <a:schemeClr val="accent1"/>
                </a:solidFill>
              </a:rPr>
              <a:t> θ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[likelihood]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solidFill>
                  <a:schemeClr val="accent1"/>
                </a:solidFill>
              </a:rPr>
              <a:t>ln</a:t>
            </a:r>
            <a:r>
              <a:rPr lang="en-US" b="1" dirty="0" smtClean="0">
                <a:solidFill>
                  <a:schemeClr val="accent1"/>
                </a:solidFill>
              </a:rPr>
              <a:t>(Pr(X|</a:t>
            </a:r>
            <a:r>
              <a:rPr lang="el-GR" b="1" dirty="0" smtClean="0">
                <a:solidFill>
                  <a:schemeClr val="accent1"/>
                </a:solidFill>
              </a:rPr>
              <a:t>θ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</a:t>
            </a:r>
            <a:r>
              <a:rPr lang="el-GR" b="1" dirty="0" smtClean="0">
                <a:solidFill>
                  <a:schemeClr val="accent1"/>
                </a:solidFill>
              </a:rPr>
              <a:t> θ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))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loglikelihood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b="1" dirty="0" smtClean="0"/>
              <a:t> </a:t>
            </a:r>
            <a:r>
              <a:rPr lang="en-US" dirty="0" smtClean="0"/>
              <a:t>is maximized.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Every point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az-Cyrl-AZ" b="1" dirty="0" smtClean="0">
                <a:solidFill>
                  <a:schemeClr val="accent1"/>
                </a:solidFill>
              </a:rPr>
              <a:t>є</a:t>
            </a:r>
            <a:r>
              <a:rPr lang="en-US" b="1" dirty="0" smtClean="0">
                <a:solidFill>
                  <a:schemeClr val="accent1"/>
                </a:solidFill>
              </a:rPr>
              <a:t>X </a:t>
            </a:r>
            <a:r>
              <a:rPr lang="en-US" dirty="0" smtClean="0"/>
              <a:t>need not be generated by a single distribution but it can be generated by multiple distributions with some probability </a:t>
            </a:r>
            <a:r>
              <a:rPr lang="en-US" dirty="0" smtClean="0">
                <a:solidFill>
                  <a:srgbClr val="FF0000"/>
                </a:solidFill>
              </a:rPr>
              <a:t>[soft clustering]</a:t>
            </a:r>
            <a:endParaRPr lang="en-US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Algorithm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80010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Initialize </a:t>
            </a:r>
            <a:r>
              <a:rPr lang="en-US" sz="2400" b="1" dirty="0" smtClean="0">
                <a:solidFill>
                  <a:schemeClr val="accent1"/>
                </a:solidFill>
              </a:rPr>
              <a:t>k</a:t>
            </a:r>
            <a:r>
              <a:rPr lang="en-US" sz="2400" dirty="0" smtClean="0"/>
              <a:t> distribution parameters </a:t>
            </a:r>
            <a:r>
              <a:rPr lang="en-US" sz="2400" b="1" dirty="0" smtClean="0">
                <a:solidFill>
                  <a:schemeClr val="accent1"/>
                </a:solidFill>
              </a:rPr>
              <a:t>(</a:t>
            </a:r>
            <a:r>
              <a:rPr lang="el-GR" sz="2400" b="1" dirty="0" smtClean="0">
                <a:solidFill>
                  <a:schemeClr val="accent1"/>
                </a:solidFill>
              </a:rPr>
              <a:t>θ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b="1" dirty="0" smtClean="0">
                <a:solidFill>
                  <a:schemeClr val="accent1"/>
                </a:solidFill>
              </a:rPr>
              <a:t>,…,</a:t>
            </a:r>
            <a:r>
              <a:rPr lang="el-GR" sz="2400" b="1" dirty="0" smtClean="0">
                <a:solidFill>
                  <a:schemeClr val="accent1"/>
                </a:solidFill>
              </a:rPr>
              <a:t> θ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k</a:t>
            </a:r>
            <a:r>
              <a:rPr lang="en-US" sz="2400" b="1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; Each  distribution parameter corresponds to a cluster center</a:t>
            </a:r>
          </a:p>
          <a:p>
            <a:endParaRPr lang="en-US" sz="2400" dirty="0"/>
          </a:p>
          <a:p>
            <a:r>
              <a:rPr lang="en-US" sz="2400" dirty="0"/>
              <a:t>Iterate between two steps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xpectation step: </a:t>
            </a:r>
            <a:r>
              <a:rPr lang="en-US" dirty="0" smtClean="0"/>
              <a:t> (probabilistically) assign </a:t>
            </a:r>
            <a:r>
              <a:rPr lang="en-US" dirty="0"/>
              <a:t>points to clusters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dirty="0" err="1"/>
              <a:t>aximation</a:t>
            </a:r>
            <a:r>
              <a:rPr lang="en-US" dirty="0"/>
              <a:t> step: estimate model </a:t>
            </a:r>
            <a:r>
              <a:rPr lang="en-US" dirty="0" smtClean="0"/>
              <a:t>parameters that maximize the likelihood for the given assignment of points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 Algorithm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8001000" cy="4114800"/>
          </a:xfrm>
        </p:spPr>
        <p:txBody>
          <a:bodyPr/>
          <a:lstStyle/>
          <a:p>
            <a:r>
              <a:rPr lang="en-US" sz="2400" dirty="0"/>
              <a:t>Initialize </a:t>
            </a:r>
            <a:r>
              <a:rPr lang="en-US" sz="2400" b="1" dirty="0" smtClean="0">
                <a:solidFill>
                  <a:schemeClr val="accent1"/>
                </a:solidFill>
              </a:rPr>
              <a:t>k</a:t>
            </a:r>
            <a:r>
              <a:rPr lang="en-US" sz="2400" dirty="0" smtClean="0"/>
              <a:t> </a:t>
            </a:r>
            <a:r>
              <a:rPr lang="en-US" sz="2400" dirty="0"/>
              <a:t>cluster centers</a:t>
            </a:r>
          </a:p>
          <a:p>
            <a:r>
              <a:rPr lang="en-US" sz="2400" dirty="0"/>
              <a:t>Iterate between two steps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xpectation step: assign points to clusters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dirty="0" err="1" smtClean="0"/>
              <a:t>aximation</a:t>
            </a:r>
            <a:r>
              <a:rPr lang="en-US" dirty="0" smtClean="0"/>
              <a:t> </a:t>
            </a:r>
            <a:r>
              <a:rPr lang="en-US" dirty="0"/>
              <a:t>step: estimate model parameters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64228" name="Object 4"/>
          <p:cNvGraphicFramePr>
            <a:graphicFrameLocks noChangeAspect="1"/>
          </p:cNvGraphicFramePr>
          <p:nvPr/>
        </p:nvGraphicFramePr>
        <p:xfrm>
          <a:off x="1516063" y="3200400"/>
          <a:ext cx="5427662" cy="815975"/>
        </p:xfrm>
        <a:graphic>
          <a:graphicData uri="http://schemas.openxmlformats.org/presentationml/2006/ole">
            <p:oleObj spid="_x0000_s235522" name="Equation" r:id="rId4" imgW="2857320" imgH="406080" progId="Equation.3">
              <p:embed/>
            </p:oleObj>
          </a:graphicData>
        </a:graphic>
      </p:graphicFrame>
      <p:graphicFrame>
        <p:nvGraphicFramePr>
          <p:cNvPr id="564229" name="Object 5"/>
          <p:cNvGraphicFramePr>
            <a:graphicFrameLocks noChangeAspect="1"/>
          </p:cNvGraphicFramePr>
          <p:nvPr/>
        </p:nvGraphicFramePr>
        <p:xfrm>
          <a:off x="3048000" y="5486400"/>
          <a:ext cx="4165600" cy="1001713"/>
        </p:xfrm>
        <a:graphic>
          <a:graphicData uri="http://schemas.openxmlformats.org/presentationml/2006/ole">
            <p:oleObj spid="_x0000_s235523" name="Equation" r:id="rId5" imgW="1460160" imgH="545760" progId="Equation.3">
              <p:embed/>
            </p:oleObj>
          </a:graphicData>
        </a:graphic>
      </p:graphicFrame>
      <p:graphicFrame>
        <p:nvGraphicFramePr>
          <p:cNvPr id="564230" name="Object 6"/>
          <p:cNvGraphicFramePr>
            <a:graphicFrameLocks noChangeAspect="1"/>
          </p:cNvGraphicFramePr>
          <p:nvPr/>
        </p:nvGraphicFramePr>
        <p:xfrm>
          <a:off x="3105150" y="3962400"/>
          <a:ext cx="1866900" cy="812800"/>
        </p:xfrm>
        <a:graphic>
          <a:graphicData uri="http://schemas.openxmlformats.org/presentationml/2006/ole">
            <p:oleObj spid="_x0000_s235524" name="Equation" r:id="rId6" imgW="12697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Expectation step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</a:t>
            </a:r>
            <a:r>
              <a:rPr lang="en-US" dirty="0" smtClean="0"/>
              <a:t>d-dimensional </a:t>
            </a:r>
            <a:r>
              <a:rPr lang="en-US" dirty="0"/>
              <a:t>Gaussian distributions: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sz="2000" dirty="0"/>
              <a:t>Given the models, estimate the probability of a given record to belong to cluster h at iteration j as follows: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where: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760838" name="Object 6"/>
          <p:cNvGraphicFramePr>
            <a:graphicFrameLocks noChangeAspect="1"/>
          </p:cNvGraphicFramePr>
          <p:nvPr/>
        </p:nvGraphicFramePr>
        <p:xfrm>
          <a:off x="1546225" y="3754437"/>
          <a:ext cx="6027738" cy="1046163"/>
        </p:xfrm>
        <a:graphic>
          <a:graphicData uri="http://schemas.openxmlformats.org/presentationml/2006/ole">
            <p:oleObj spid="_x0000_s177154" name="Equation" r:id="rId3" imgW="3886200" imgH="672840" progId="Equation.3">
              <p:embed/>
            </p:oleObj>
          </a:graphicData>
        </a:graphic>
      </p:graphicFrame>
      <p:graphicFrame>
        <p:nvGraphicFramePr>
          <p:cNvPr id="760839" name="Object 7"/>
          <p:cNvGraphicFramePr>
            <a:graphicFrameLocks noChangeAspect="1"/>
          </p:cNvGraphicFramePr>
          <p:nvPr/>
        </p:nvGraphicFramePr>
        <p:xfrm>
          <a:off x="1874838" y="5016500"/>
          <a:ext cx="5676900" cy="809625"/>
        </p:xfrm>
        <a:graphic>
          <a:graphicData uri="http://schemas.openxmlformats.org/presentationml/2006/ole">
            <p:oleObj spid="_x0000_s177155" name="Equation" r:id="rId4" imgW="36576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Maximization Step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Then, re-compute the models:</a:t>
            </a:r>
          </a:p>
        </p:txBody>
      </p:sp>
      <p:graphicFrame>
        <p:nvGraphicFramePr>
          <p:cNvPr id="762884" name="Object 4"/>
          <p:cNvGraphicFramePr>
            <a:graphicFrameLocks noChangeAspect="1"/>
          </p:cNvGraphicFramePr>
          <p:nvPr/>
        </p:nvGraphicFramePr>
        <p:xfrm>
          <a:off x="4800600" y="1600200"/>
          <a:ext cx="2836863" cy="709613"/>
        </p:xfrm>
        <a:graphic>
          <a:graphicData uri="http://schemas.openxmlformats.org/presentationml/2006/ole">
            <p:oleObj spid="_x0000_s178178" name="Equation" r:id="rId3" imgW="1828800" imgH="457200" progId="Equation.3">
              <p:embed/>
            </p:oleObj>
          </a:graphicData>
        </a:graphic>
      </p:graphicFrame>
      <p:graphicFrame>
        <p:nvGraphicFramePr>
          <p:cNvPr id="762885" name="Object 5"/>
          <p:cNvGraphicFramePr>
            <a:graphicFrameLocks noChangeAspect="1"/>
          </p:cNvGraphicFramePr>
          <p:nvPr/>
        </p:nvGraphicFramePr>
        <p:xfrm>
          <a:off x="2438400" y="2514600"/>
          <a:ext cx="2462213" cy="1320800"/>
        </p:xfrm>
        <a:graphic>
          <a:graphicData uri="http://schemas.openxmlformats.org/presentationml/2006/ole">
            <p:oleObj spid="_x0000_s178179" name="Equation" r:id="rId4" imgW="1587240" imgH="850680" progId="Equation.3">
              <p:embed/>
            </p:oleObj>
          </a:graphicData>
        </a:graphic>
      </p:graphicFrame>
      <p:graphicFrame>
        <p:nvGraphicFramePr>
          <p:cNvPr id="762886" name="Object 6"/>
          <p:cNvGraphicFramePr>
            <a:graphicFrameLocks noChangeAspect="1"/>
          </p:cNvGraphicFramePr>
          <p:nvPr/>
        </p:nvGraphicFramePr>
        <p:xfrm>
          <a:off x="1752600" y="4267200"/>
          <a:ext cx="4454525" cy="1320800"/>
        </p:xfrm>
        <a:graphic>
          <a:graphicData uri="http://schemas.openxmlformats.org/presentationml/2006/ole">
            <p:oleObj spid="_x0000_s178180" name="Equation" r:id="rId5" imgW="286992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</a:t>
            </a:r>
            <a:r>
              <a:rPr lang="en-US" dirty="0"/>
              <a:t>criterion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 when: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where: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and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763908" name="Object 4"/>
          <p:cNvGraphicFramePr>
            <a:graphicFrameLocks noChangeAspect="1"/>
          </p:cNvGraphicFramePr>
          <p:nvPr/>
        </p:nvGraphicFramePr>
        <p:xfrm>
          <a:off x="3200400" y="1676400"/>
          <a:ext cx="3187700" cy="539750"/>
        </p:xfrm>
        <a:graphic>
          <a:graphicData uri="http://schemas.openxmlformats.org/presentationml/2006/ole">
            <p:oleObj spid="_x0000_s179202" name="Equation" r:id="rId3" imgW="1498320" imgH="253800" progId="Equation.3">
              <p:embed/>
            </p:oleObj>
          </a:graphicData>
        </a:graphic>
      </p:graphicFrame>
      <p:graphicFrame>
        <p:nvGraphicFramePr>
          <p:cNvPr id="763909" name="Object 5"/>
          <p:cNvGraphicFramePr>
            <a:graphicFrameLocks noChangeAspect="1"/>
          </p:cNvGraphicFramePr>
          <p:nvPr/>
        </p:nvGraphicFramePr>
        <p:xfrm>
          <a:off x="1371600" y="3429000"/>
          <a:ext cx="6861175" cy="1484312"/>
        </p:xfrm>
        <a:graphic>
          <a:graphicData uri="http://schemas.openxmlformats.org/presentationml/2006/ole">
            <p:oleObj spid="_x0000_s179203" name="Equation" r:id="rId4" imgW="3225600" imgH="698400" progId="Equation.3">
              <p:embed/>
            </p:oleObj>
          </a:graphicData>
        </a:graphic>
      </p:graphicFrame>
      <p:graphicFrame>
        <p:nvGraphicFramePr>
          <p:cNvPr id="763910" name="Object 6"/>
          <p:cNvGraphicFramePr>
            <a:graphicFrameLocks noChangeAspect="1"/>
          </p:cNvGraphicFramePr>
          <p:nvPr/>
        </p:nvGraphicFramePr>
        <p:xfrm>
          <a:off x="1371600" y="5583237"/>
          <a:ext cx="3187700" cy="512763"/>
        </p:xfrm>
        <a:graphic>
          <a:graphicData uri="http://schemas.openxmlformats.org/presentationml/2006/ole">
            <p:oleObj spid="_x0000_s179204" name="Equation" r:id="rId5" imgW="1498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92100" indent="-292100"/>
            <a:r>
              <a:rPr lang="en-US" sz="2400" dirty="0"/>
              <a:t>Two main types of hierarchical clustering</a:t>
            </a:r>
          </a:p>
          <a:p>
            <a:pPr marL="800100" lvl="1" indent="-342900"/>
            <a:r>
              <a:rPr lang="en-US" sz="2000" b="1" dirty="0">
                <a:solidFill>
                  <a:srgbClr val="FF0000"/>
                </a:solidFill>
              </a:rPr>
              <a:t>Agglomerative:  </a:t>
            </a:r>
          </a:p>
          <a:p>
            <a:pPr marL="914400" lvl="2" indent="0"/>
            <a:r>
              <a:rPr lang="en-US" sz="1800" dirty="0"/>
              <a:t> Start with the points as individual clusters</a:t>
            </a:r>
          </a:p>
          <a:p>
            <a:pPr marL="914400" lvl="2" indent="0"/>
            <a:r>
              <a:rPr lang="en-US" sz="1800" dirty="0"/>
              <a:t> At each step, merge the closest pair of clusters until only one cluster (or </a:t>
            </a:r>
            <a:r>
              <a:rPr lang="en-US" sz="1800" b="1" dirty="0">
                <a:solidFill>
                  <a:schemeClr val="accent1"/>
                </a:solidFill>
              </a:rPr>
              <a:t>k</a:t>
            </a:r>
            <a:r>
              <a:rPr lang="en-US" sz="1800" dirty="0"/>
              <a:t> clusters) left</a:t>
            </a:r>
          </a:p>
          <a:p>
            <a:pPr lvl="4"/>
            <a:endParaRPr lang="en-US" sz="1600" dirty="0"/>
          </a:p>
          <a:p>
            <a:pPr marL="800100" lvl="1" indent="-342900"/>
            <a:r>
              <a:rPr lang="en-US" sz="2000" b="1" dirty="0">
                <a:solidFill>
                  <a:srgbClr val="FF0000"/>
                </a:solidFill>
              </a:rPr>
              <a:t>Divisive:  </a:t>
            </a:r>
          </a:p>
          <a:p>
            <a:pPr marL="914400" lvl="2" indent="0"/>
            <a:r>
              <a:rPr lang="en-US" sz="1800" dirty="0"/>
              <a:t> Start with one, all-inclusive cluster </a:t>
            </a:r>
          </a:p>
          <a:p>
            <a:pPr marL="914400" lvl="2" indent="0"/>
            <a:r>
              <a:rPr lang="en-US" sz="1800" dirty="0"/>
              <a:t> At each step, split a cluster until each cluster contains a point (or there are </a:t>
            </a:r>
            <a:r>
              <a:rPr lang="en-US" sz="1800" b="1" dirty="0">
                <a:solidFill>
                  <a:schemeClr val="accent1"/>
                </a:solidFill>
              </a:rPr>
              <a:t>k</a:t>
            </a:r>
            <a:r>
              <a:rPr lang="en-US" sz="1800" dirty="0"/>
              <a:t> clusters)</a:t>
            </a:r>
          </a:p>
          <a:p>
            <a:pPr lvl="4"/>
            <a:endParaRPr lang="en-US" sz="1600" dirty="0"/>
          </a:p>
          <a:p>
            <a:pPr marL="292100" indent="-292100"/>
            <a:r>
              <a:rPr lang="en-US" sz="2400" dirty="0"/>
              <a:t>Traditional hierarchical algorithms use a similarity or distance matrix</a:t>
            </a:r>
          </a:p>
          <a:p>
            <a:pPr marL="800100" lvl="1" indent="-342900"/>
            <a:r>
              <a:rPr lang="en-US" sz="2000" dirty="0"/>
              <a:t>Merge or split one cluster at a time</a:t>
            </a:r>
          </a:p>
          <a:p>
            <a:pPr lvl="4"/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of hierarchical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matrix is used for deciding which clusters to merge/split</a:t>
            </a:r>
          </a:p>
          <a:p>
            <a:endParaRPr lang="en-US" dirty="0" smtClean="0"/>
          </a:p>
          <a:p>
            <a:r>
              <a:rPr lang="en-US" dirty="0" smtClean="0"/>
              <a:t>At least quadratic in the number of data points</a:t>
            </a:r>
          </a:p>
          <a:p>
            <a:endParaRPr lang="en-US" dirty="0" smtClean="0"/>
          </a:p>
          <a:p>
            <a:r>
              <a:rPr lang="en-US" dirty="0" smtClean="0"/>
              <a:t>Not usable for large datasets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dirty="0"/>
              <a:t>Agglomerative </a:t>
            </a:r>
            <a:r>
              <a:rPr lang="en-US" dirty="0" smtClean="0"/>
              <a:t>clustering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00200"/>
            <a:ext cx="7916863" cy="45307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400" dirty="0" smtClean="0"/>
              <a:t>Most </a:t>
            </a:r>
            <a:r>
              <a:rPr lang="en-US" sz="2400" dirty="0"/>
              <a:t>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sz="700" dirty="0"/>
          </a:p>
          <a:p>
            <a:pPr marL="533400" indent="-533400">
              <a:lnSpc>
                <a:spcPct val="90000"/>
              </a:lnSpc>
            </a:pPr>
            <a:r>
              <a:rPr lang="en-US" sz="2400" dirty="0"/>
              <a:t>Basic </a:t>
            </a:r>
            <a:r>
              <a:rPr lang="en-US" sz="2400" dirty="0" smtClean="0"/>
              <a:t>algorithm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/>
              <a:t>Compute the </a:t>
            </a:r>
            <a:r>
              <a:rPr lang="en-US" sz="2000" dirty="0" smtClean="0"/>
              <a:t>distance matrix between the input data points</a:t>
            </a:r>
            <a:endParaRPr lang="en-US" sz="2000" dirty="0"/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b="1" dirty="0"/>
              <a:t>Repeat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/>
              <a:t>	Merge the two closest clusters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/>
              <a:t>	Update the </a:t>
            </a:r>
            <a:r>
              <a:rPr lang="en-US" sz="2000" dirty="0" smtClean="0"/>
              <a:t>distance </a:t>
            </a:r>
            <a:r>
              <a:rPr lang="en-US" sz="2000" dirty="0"/>
              <a:t>matrix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b="1" dirty="0"/>
              <a:t>Until</a:t>
            </a:r>
            <a:r>
              <a:rPr lang="en-US" sz="2000" dirty="0"/>
              <a:t> only a single cluster remains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1000" dirty="0"/>
              <a:t> 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 dirty="0"/>
              <a:t>Key operation is the computation of the </a:t>
            </a:r>
            <a:r>
              <a:rPr lang="en-US" sz="2400" dirty="0" smtClean="0"/>
              <a:t>distance between two </a:t>
            </a:r>
            <a:r>
              <a:rPr lang="en-US" sz="2400" dirty="0"/>
              <a:t>clusters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Different </a:t>
            </a:r>
            <a:r>
              <a:rPr lang="en-US" sz="2000" dirty="0" smtClean="0"/>
              <a:t>definitions of </a:t>
            </a:r>
            <a:r>
              <a:rPr lang="en-US" sz="2000" dirty="0"/>
              <a:t>the distance between clusters </a:t>
            </a:r>
            <a:r>
              <a:rPr lang="en-US" sz="2000" dirty="0" smtClean="0"/>
              <a:t>lead to  </a:t>
            </a:r>
            <a:r>
              <a:rPr lang="en-US" sz="2000" dirty="0"/>
              <a:t>different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 Initial setting</a:t>
            </a:r>
            <a:endParaRPr lang="en-US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/>
            <a:r>
              <a:rPr lang="en-US" dirty="0"/>
              <a:t>Start with clusters of individual points and a </a:t>
            </a:r>
            <a:r>
              <a:rPr lang="en-US" dirty="0" smtClean="0"/>
              <a:t>distance/proximity </a:t>
            </a:r>
            <a:r>
              <a:rPr lang="en-US" dirty="0"/>
              <a:t>matrix</a:t>
            </a:r>
          </a:p>
          <a:p>
            <a:pPr marL="800100" lvl="1" indent="-342900"/>
            <a:endParaRPr lang="en-US" dirty="0"/>
          </a:p>
        </p:txBody>
      </p:sp>
      <p:sp>
        <p:nvSpPr>
          <p:cNvPr id="625668" name="Oval 4"/>
          <p:cNvSpPr>
            <a:spLocks noChangeArrowheads="1"/>
          </p:cNvSpPr>
          <p:nvPr/>
        </p:nvSpPr>
        <p:spPr bwMode="auto">
          <a:xfrm>
            <a:off x="685800" y="44037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69" name="Oval 5"/>
          <p:cNvSpPr>
            <a:spLocks noChangeArrowheads="1"/>
          </p:cNvSpPr>
          <p:nvPr/>
        </p:nvSpPr>
        <p:spPr bwMode="auto">
          <a:xfrm>
            <a:off x="2743200" y="5470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0" name="Oval 6"/>
          <p:cNvSpPr>
            <a:spLocks noChangeArrowheads="1"/>
          </p:cNvSpPr>
          <p:nvPr/>
        </p:nvSpPr>
        <p:spPr bwMode="auto">
          <a:xfrm>
            <a:off x="1600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1" name="Oval 7"/>
          <p:cNvSpPr>
            <a:spLocks noChangeArrowheads="1"/>
          </p:cNvSpPr>
          <p:nvPr/>
        </p:nvSpPr>
        <p:spPr bwMode="auto">
          <a:xfrm>
            <a:off x="1447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2" name="Oval 8"/>
          <p:cNvSpPr>
            <a:spLocks noChangeArrowheads="1"/>
          </p:cNvSpPr>
          <p:nvPr/>
        </p:nvSpPr>
        <p:spPr bwMode="auto">
          <a:xfrm>
            <a:off x="3124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3" name="Oval 9"/>
          <p:cNvSpPr>
            <a:spLocks noChangeArrowheads="1"/>
          </p:cNvSpPr>
          <p:nvPr/>
        </p:nvSpPr>
        <p:spPr bwMode="auto">
          <a:xfrm>
            <a:off x="1600200" y="2955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4" name="Oval 10"/>
          <p:cNvSpPr>
            <a:spLocks noChangeArrowheads="1"/>
          </p:cNvSpPr>
          <p:nvPr/>
        </p:nvSpPr>
        <p:spPr bwMode="auto">
          <a:xfrm>
            <a:off x="457200" y="4708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5" name="Oval 11"/>
          <p:cNvSpPr>
            <a:spLocks noChangeArrowheads="1"/>
          </p:cNvSpPr>
          <p:nvPr/>
        </p:nvSpPr>
        <p:spPr bwMode="auto">
          <a:xfrm>
            <a:off x="1828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6" name="Oval 12"/>
          <p:cNvSpPr>
            <a:spLocks noChangeArrowheads="1"/>
          </p:cNvSpPr>
          <p:nvPr/>
        </p:nvSpPr>
        <p:spPr bwMode="auto">
          <a:xfrm>
            <a:off x="3124200" y="5089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7" name="Oval 13"/>
          <p:cNvSpPr>
            <a:spLocks noChangeArrowheads="1"/>
          </p:cNvSpPr>
          <p:nvPr/>
        </p:nvSpPr>
        <p:spPr bwMode="auto">
          <a:xfrm>
            <a:off x="2133600" y="3032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8" name="Oval 14"/>
          <p:cNvSpPr>
            <a:spLocks noChangeArrowheads="1"/>
          </p:cNvSpPr>
          <p:nvPr/>
        </p:nvSpPr>
        <p:spPr bwMode="auto">
          <a:xfrm>
            <a:off x="3200400" y="4098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9" name="Oval 15"/>
          <p:cNvSpPr>
            <a:spLocks noChangeArrowheads="1"/>
          </p:cNvSpPr>
          <p:nvPr/>
        </p:nvSpPr>
        <p:spPr bwMode="auto">
          <a:xfrm>
            <a:off x="3733800" y="3184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105400" y="2392363"/>
            <a:ext cx="3200400" cy="2789237"/>
            <a:chOff x="3456" y="1622"/>
            <a:chExt cx="2160" cy="2058"/>
          </a:xfrm>
        </p:grpSpPr>
        <p:sp>
          <p:nvSpPr>
            <p:cNvPr id="625681" name="Line 17"/>
            <p:cNvSpPr>
              <a:spLocks noChangeShapeType="1"/>
            </p:cNvSpPr>
            <p:nvPr/>
          </p:nvSpPr>
          <p:spPr bwMode="auto">
            <a:xfrm>
              <a:off x="369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2" name="Line 18"/>
            <p:cNvSpPr>
              <a:spLocks noChangeShapeType="1"/>
            </p:cNvSpPr>
            <p:nvPr/>
          </p:nvSpPr>
          <p:spPr bwMode="auto">
            <a:xfrm>
              <a:off x="3504" y="1814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3" name="Line 19"/>
            <p:cNvSpPr>
              <a:spLocks noChangeShapeType="1"/>
            </p:cNvSpPr>
            <p:nvPr/>
          </p:nvSpPr>
          <p:spPr bwMode="auto">
            <a:xfrm>
              <a:off x="4012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4" name="Line 20"/>
            <p:cNvSpPr>
              <a:spLocks noChangeShapeType="1"/>
            </p:cNvSpPr>
            <p:nvPr/>
          </p:nvSpPr>
          <p:spPr bwMode="auto">
            <a:xfrm>
              <a:off x="4329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5" name="Line 21"/>
            <p:cNvSpPr>
              <a:spLocks noChangeShapeType="1"/>
            </p:cNvSpPr>
            <p:nvPr/>
          </p:nvSpPr>
          <p:spPr bwMode="auto">
            <a:xfrm>
              <a:off x="464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6" name="Line 22"/>
            <p:cNvSpPr>
              <a:spLocks noChangeShapeType="1"/>
            </p:cNvSpPr>
            <p:nvPr/>
          </p:nvSpPr>
          <p:spPr bwMode="auto">
            <a:xfrm>
              <a:off x="4963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7" name="Line 23"/>
            <p:cNvSpPr>
              <a:spLocks noChangeShapeType="1"/>
            </p:cNvSpPr>
            <p:nvPr/>
          </p:nvSpPr>
          <p:spPr bwMode="auto">
            <a:xfrm>
              <a:off x="5280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8" name="Line 24"/>
            <p:cNvSpPr>
              <a:spLocks noChangeShapeType="1"/>
            </p:cNvSpPr>
            <p:nvPr/>
          </p:nvSpPr>
          <p:spPr bwMode="auto">
            <a:xfrm>
              <a:off x="3504" y="2073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89" name="Line 25"/>
            <p:cNvSpPr>
              <a:spLocks noChangeShapeType="1"/>
            </p:cNvSpPr>
            <p:nvPr/>
          </p:nvSpPr>
          <p:spPr bwMode="auto">
            <a:xfrm>
              <a:off x="3504" y="23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90" name="Line 26"/>
            <p:cNvSpPr>
              <a:spLocks noChangeShapeType="1"/>
            </p:cNvSpPr>
            <p:nvPr/>
          </p:nvSpPr>
          <p:spPr bwMode="auto">
            <a:xfrm>
              <a:off x="3504" y="25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91" name="Line 27"/>
            <p:cNvSpPr>
              <a:spLocks noChangeShapeType="1"/>
            </p:cNvSpPr>
            <p:nvPr/>
          </p:nvSpPr>
          <p:spPr bwMode="auto">
            <a:xfrm>
              <a:off x="3504" y="28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92" name="Line 28"/>
            <p:cNvSpPr>
              <a:spLocks noChangeShapeType="1"/>
            </p:cNvSpPr>
            <p:nvPr/>
          </p:nvSpPr>
          <p:spPr bwMode="auto">
            <a:xfrm>
              <a:off x="3504" y="311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93" name="Text Box 29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p1</a:t>
              </a:r>
            </a:p>
          </p:txBody>
        </p:sp>
        <p:sp>
          <p:nvSpPr>
            <p:cNvPr id="625694" name="Text Box 30"/>
            <p:cNvSpPr txBox="1">
              <a:spLocks noChangeArrowheads="1"/>
            </p:cNvSpPr>
            <p:nvPr/>
          </p:nvSpPr>
          <p:spPr bwMode="auto">
            <a:xfrm>
              <a:off x="3456" y="2390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p3</a:t>
              </a:r>
            </a:p>
          </p:txBody>
        </p:sp>
        <p:sp>
          <p:nvSpPr>
            <p:cNvPr id="625695" name="Text Box 31"/>
            <p:cNvSpPr txBox="1">
              <a:spLocks noChangeArrowheads="1"/>
            </p:cNvSpPr>
            <p:nvPr/>
          </p:nvSpPr>
          <p:spPr bwMode="auto">
            <a:xfrm>
              <a:off x="3456" y="2917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p5</a:t>
              </a:r>
            </a:p>
          </p:txBody>
        </p:sp>
        <p:sp>
          <p:nvSpPr>
            <p:cNvPr id="625696" name="Text Box 32"/>
            <p:cNvSpPr txBox="1">
              <a:spLocks noChangeArrowheads="1"/>
            </p:cNvSpPr>
            <p:nvPr/>
          </p:nvSpPr>
          <p:spPr bwMode="auto">
            <a:xfrm>
              <a:off x="3456" y="2679"/>
              <a:ext cx="33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p4</a:t>
              </a:r>
            </a:p>
          </p:txBody>
        </p:sp>
        <p:sp>
          <p:nvSpPr>
            <p:cNvPr id="625697" name="Text Box 33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p2</a:t>
              </a:r>
            </a:p>
          </p:txBody>
        </p:sp>
        <p:sp>
          <p:nvSpPr>
            <p:cNvPr id="625698" name="Text Box 34"/>
            <p:cNvSpPr txBox="1">
              <a:spLocks noChangeArrowheads="1"/>
            </p:cNvSpPr>
            <p:nvPr/>
          </p:nvSpPr>
          <p:spPr bwMode="auto">
            <a:xfrm>
              <a:off x="3744" y="1622"/>
              <a:ext cx="337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p1</a:t>
              </a:r>
            </a:p>
          </p:txBody>
        </p:sp>
        <p:sp>
          <p:nvSpPr>
            <p:cNvPr id="625699" name="Text Box 35"/>
            <p:cNvSpPr txBox="1">
              <a:spLocks noChangeArrowheads="1"/>
            </p:cNvSpPr>
            <p:nvPr/>
          </p:nvSpPr>
          <p:spPr bwMode="auto">
            <a:xfrm>
              <a:off x="4032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p2</a:t>
              </a:r>
            </a:p>
          </p:txBody>
        </p:sp>
        <p:sp>
          <p:nvSpPr>
            <p:cNvPr id="625700" name="Text Box 36"/>
            <p:cNvSpPr txBox="1">
              <a:spLocks noChangeArrowheads="1"/>
            </p:cNvSpPr>
            <p:nvPr/>
          </p:nvSpPr>
          <p:spPr bwMode="auto">
            <a:xfrm>
              <a:off x="4368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p3</a:t>
              </a:r>
            </a:p>
          </p:txBody>
        </p:sp>
        <p:sp>
          <p:nvSpPr>
            <p:cNvPr id="625701" name="Text Box 37"/>
            <p:cNvSpPr txBox="1">
              <a:spLocks noChangeArrowheads="1"/>
            </p:cNvSpPr>
            <p:nvPr/>
          </p:nvSpPr>
          <p:spPr bwMode="auto">
            <a:xfrm>
              <a:off x="4704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p4</a:t>
              </a:r>
            </a:p>
          </p:txBody>
        </p:sp>
        <p:sp>
          <p:nvSpPr>
            <p:cNvPr id="625702" name="Text Box 38"/>
            <p:cNvSpPr txBox="1">
              <a:spLocks noChangeArrowheads="1"/>
            </p:cNvSpPr>
            <p:nvPr/>
          </p:nvSpPr>
          <p:spPr bwMode="auto">
            <a:xfrm>
              <a:off x="4944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p5</a:t>
              </a:r>
            </a:p>
          </p:txBody>
        </p:sp>
        <p:sp>
          <p:nvSpPr>
            <p:cNvPr id="625703" name="Text Box 39"/>
            <p:cNvSpPr txBox="1">
              <a:spLocks noChangeArrowheads="1"/>
            </p:cNvSpPr>
            <p:nvPr/>
          </p:nvSpPr>
          <p:spPr bwMode="auto">
            <a:xfrm>
              <a:off x="5280" y="1622"/>
              <a:ext cx="33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Arial" charset="0"/>
                </a:rPr>
                <a:t>. . .</a:t>
              </a:r>
            </a:p>
          </p:txBody>
        </p:sp>
        <p:sp>
          <p:nvSpPr>
            <p:cNvPr id="625704" name="Text Box 40"/>
            <p:cNvSpPr txBox="1">
              <a:spLocks noChangeArrowheads="1"/>
            </p:cNvSpPr>
            <p:nvPr/>
          </p:nvSpPr>
          <p:spPr bwMode="auto">
            <a:xfrm>
              <a:off x="3504" y="3072"/>
              <a:ext cx="192" cy="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>
                  <a:latin typeface="Arial" charset="0"/>
                </a:rPr>
                <a:t>.</a:t>
              </a:r>
            </a:p>
            <a:p>
              <a:r>
                <a:rPr lang="en-US" sz="1200" b="1">
                  <a:latin typeface="Arial" charset="0"/>
                </a:rPr>
                <a:t>.</a:t>
              </a:r>
            </a:p>
            <a:p>
              <a:r>
                <a:rPr lang="en-US" sz="1200" b="1">
                  <a:latin typeface="Arial" charset="0"/>
                </a:rPr>
                <a:t>.</a:t>
              </a:r>
            </a:p>
          </p:txBody>
        </p:sp>
      </p:grpSp>
      <p:sp>
        <p:nvSpPr>
          <p:cNvPr id="625705" name="Text Box 41"/>
          <p:cNvSpPr txBox="1">
            <a:spLocks noChangeArrowheads="1"/>
          </p:cNvSpPr>
          <p:nvPr/>
        </p:nvSpPr>
        <p:spPr bwMode="auto">
          <a:xfrm>
            <a:off x="5105400" y="4724400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charset="0"/>
              </a:rPr>
              <a:t>Distance/Proximity </a:t>
            </a:r>
            <a:r>
              <a:rPr lang="en-US" b="1" dirty="0">
                <a:latin typeface="Arial" charset="0"/>
              </a:rPr>
              <a:t>Matrix</a:t>
            </a:r>
          </a:p>
        </p:txBody>
      </p:sp>
      <p:graphicFrame>
        <p:nvGraphicFramePr>
          <p:cNvPr id="625706" name="Object 42"/>
          <p:cNvGraphicFramePr>
            <a:graphicFrameLocks noChangeAspect="1"/>
          </p:cNvGraphicFramePr>
          <p:nvPr>
            <p:ph sz="half" idx="4294967295"/>
          </p:nvPr>
        </p:nvGraphicFramePr>
        <p:xfrm>
          <a:off x="4573588" y="5507038"/>
          <a:ext cx="4013200" cy="623887"/>
        </p:xfrm>
        <a:graphic>
          <a:graphicData uri="http://schemas.openxmlformats.org/presentationml/2006/ole">
            <p:oleObj spid="_x0000_s160770" name="Visio" r:id="rId4" imgW="7949438" imgH="13998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/>
              <a:t>After some merging steps, we have some clusters </a:t>
            </a:r>
          </a:p>
          <a:p>
            <a:pPr lvl="1"/>
            <a:endParaRPr lang="en-US" sz="2000"/>
          </a:p>
        </p:txBody>
      </p:sp>
      <p:sp>
        <p:nvSpPr>
          <p:cNvPr id="627716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7717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7718" name="Freeform 6"/>
          <p:cNvSpPr>
            <a:spLocks/>
          </p:cNvSpPr>
          <p:nvPr/>
        </p:nvSpPr>
        <p:spPr bwMode="auto">
          <a:xfrm rot="-10800000">
            <a:off x="3352800" y="3048000"/>
            <a:ext cx="685800" cy="7620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7719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7720" name="Freeform 8"/>
          <p:cNvSpPr>
            <a:spLocks/>
          </p:cNvSpPr>
          <p:nvPr/>
        </p:nvSpPr>
        <p:spPr bwMode="auto">
          <a:xfrm rot="-10800000">
            <a:off x="2590800" y="4876800"/>
            <a:ext cx="685800" cy="7620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7721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C1</a:t>
            </a:r>
          </a:p>
        </p:txBody>
      </p:sp>
      <p:sp>
        <p:nvSpPr>
          <p:cNvPr id="627722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C4</a:t>
            </a:r>
          </a:p>
        </p:txBody>
      </p:sp>
      <p:sp>
        <p:nvSpPr>
          <p:cNvPr id="627723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C2</a:t>
            </a:r>
          </a:p>
        </p:txBody>
      </p:sp>
      <p:sp>
        <p:nvSpPr>
          <p:cNvPr id="627724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C5</a:t>
            </a:r>
          </a:p>
        </p:txBody>
      </p:sp>
      <p:sp>
        <p:nvSpPr>
          <p:cNvPr id="627725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81600" y="2054225"/>
            <a:ext cx="2895600" cy="2212975"/>
            <a:chOff x="3456" y="1440"/>
            <a:chExt cx="1872" cy="1503"/>
          </a:xfrm>
        </p:grpSpPr>
        <p:sp>
          <p:nvSpPr>
            <p:cNvPr id="627727" name="Text Box 1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C2</a:t>
              </a:r>
            </a:p>
          </p:txBody>
        </p:sp>
        <p:sp>
          <p:nvSpPr>
            <p:cNvPr id="627728" name="Text Box 16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C1</a:t>
              </a:r>
            </a:p>
          </p:txBody>
        </p:sp>
        <p:sp>
          <p:nvSpPr>
            <p:cNvPr id="627729" name="Line 17"/>
            <p:cNvSpPr>
              <a:spLocks noChangeShapeType="1"/>
            </p:cNvSpPr>
            <p:nvPr/>
          </p:nvSpPr>
          <p:spPr bwMode="auto">
            <a:xfrm>
              <a:off x="369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30" name="Line 18"/>
            <p:cNvSpPr>
              <a:spLocks noChangeShapeType="1"/>
            </p:cNvSpPr>
            <p:nvPr/>
          </p:nvSpPr>
          <p:spPr bwMode="auto">
            <a:xfrm>
              <a:off x="3504" y="163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31" name="Line 19"/>
            <p:cNvSpPr>
              <a:spLocks noChangeShapeType="1"/>
            </p:cNvSpPr>
            <p:nvPr/>
          </p:nvSpPr>
          <p:spPr bwMode="auto">
            <a:xfrm>
              <a:off x="528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32" name="Line 20"/>
            <p:cNvSpPr>
              <a:spLocks noChangeShapeType="1"/>
            </p:cNvSpPr>
            <p:nvPr/>
          </p:nvSpPr>
          <p:spPr bwMode="auto">
            <a:xfrm>
              <a:off x="3504" y="2928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33" name="Text Box 21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C1</a:t>
              </a:r>
            </a:p>
          </p:txBody>
        </p:sp>
        <p:sp>
          <p:nvSpPr>
            <p:cNvPr id="627734" name="Text Box 22"/>
            <p:cNvSpPr txBox="1">
              <a:spLocks noChangeArrowheads="1"/>
            </p:cNvSpPr>
            <p:nvPr/>
          </p:nvSpPr>
          <p:spPr bwMode="auto">
            <a:xfrm>
              <a:off x="3456" y="2207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C3</a:t>
              </a:r>
            </a:p>
          </p:txBody>
        </p:sp>
        <p:sp>
          <p:nvSpPr>
            <p:cNvPr id="627735" name="Text Box 23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C5</a:t>
              </a:r>
            </a:p>
          </p:txBody>
        </p:sp>
        <p:sp>
          <p:nvSpPr>
            <p:cNvPr id="627736" name="Text Box 24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C4</a:t>
              </a:r>
            </a:p>
          </p:txBody>
        </p:sp>
        <p:sp>
          <p:nvSpPr>
            <p:cNvPr id="627737" name="Text Box 25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C2</a:t>
              </a:r>
            </a:p>
          </p:txBody>
        </p:sp>
        <p:sp>
          <p:nvSpPr>
            <p:cNvPr id="627738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C3</a:t>
              </a:r>
            </a:p>
          </p:txBody>
        </p:sp>
        <p:sp>
          <p:nvSpPr>
            <p:cNvPr id="627739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C4</a:t>
              </a:r>
            </a:p>
          </p:txBody>
        </p:sp>
        <p:sp>
          <p:nvSpPr>
            <p:cNvPr id="627740" name="Text Box 28"/>
            <p:cNvSpPr txBox="1">
              <a:spLocks noChangeArrowheads="1"/>
            </p:cNvSpPr>
            <p:nvPr/>
          </p:nvSpPr>
          <p:spPr bwMode="auto">
            <a:xfrm>
              <a:off x="4992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C5</a:t>
              </a:r>
            </a:p>
          </p:txBody>
        </p:sp>
        <p:sp>
          <p:nvSpPr>
            <p:cNvPr id="627741" name="Line 29"/>
            <p:cNvSpPr>
              <a:spLocks noChangeShapeType="1"/>
            </p:cNvSpPr>
            <p:nvPr/>
          </p:nvSpPr>
          <p:spPr bwMode="auto">
            <a:xfrm>
              <a:off x="3504" y="18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2" name="Line 30"/>
            <p:cNvSpPr>
              <a:spLocks noChangeShapeType="1"/>
            </p:cNvSpPr>
            <p:nvPr/>
          </p:nvSpPr>
          <p:spPr bwMode="auto">
            <a:xfrm>
              <a:off x="3504" y="240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3" name="Line 31"/>
            <p:cNvSpPr>
              <a:spLocks noChangeShapeType="1"/>
            </p:cNvSpPr>
            <p:nvPr/>
          </p:nvSpPr>
          <p:spPr bwMode="auto">
            <a:xfrm>
              <a:off x="3504" y="216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4" name="Line 32"/>
            <p:cNvSpPr>
              <a:spLocks noChangeShapeType="1"/>
            </p:cNvSpPr>
            <p:nvPr/>
          </p:nvSpPr>
          <p:spPr bwMode="auto">
            <a:xfrm>
              <a:off x="3504" y="264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5" name="Line 33"/>
            <p:cNvSpPr>
              <a:spLocks noChangeShapeType="1"/>
            </p:cNvSpPr>
            <p:nvPr/>
          </p:nvSpPr>
          <p:spPr bwMode="auto">
            <a:xfrm>
              <a:off x="403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6" name="Line 34"/>
            <p:cNvSpPr>
              <a:spLocks noChangeShapeType="1"/>
            </p:cNvSpPr>
            <p:nvPr/>
          </p:nvSpPr>
          <p:spPr bwMode="auto">
            <a:xfrm>
              <a:off x="432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7" name="Line 35"/>
            <p:cNvSpPr>
              <a:spLocks noChangeShapeType="1"/>
            </p:cNvSpPr>
            <p:nvPr/>
          </p:nvSpPr>
          <p:spPr bwMode="auto">
            <a:xfrm>
              <a:off x="465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748" name="Line 36"/>
            <p:cNvSpPr>
              <a:spLocks noChangeShapeType="1"/>
            </p:cNvSpPr>
            <p:nvPr/>
          </p:nvSpPr>
          <p:spPr bwMode="auto">
            <a:xfrm>
              <a:off x="499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7749" name="Text Box 37"/>
          <p:cNvSpPr txBox="1">
            <a:spLocks noChangeArrowheads="1"/>
          </p:cNvSpPr>
          <p:nvPr/>
        </p:nvSpPr>
        <p:spPr bwMode="auto">
          <a:xfrm>
            <a:off x="5181600" y="4267200"/>
            <a:ext cx="3048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charset="0"/>
              </a:rPr>
              <a:t>Distance/Proximity </a:t>
            </a:r>
            <a:r>
              <a:rPr lang="en-US" b="1" dirty="0">
                <a:latin typeface="Arial" charset="0"/>
              </a:rPr>
              <a:t>Matrix</a:t>
            </a:r>
          </a:p>
        </p:txBody>
      </p:sp>
      <p:graphicFrame>
        <p:nvGraphicFramePr>
          <p:cNvPr id="627750" name="Object 38"/>
          <p:cNvGraphicFramePr>
            <a:graphicFrameLocks noChangeAspect="1"/>
          </p:cNvGraphicFramePr>
          <p:nvPr>
            <p:ph sz="half" idx="4294967295"/>
          </p:nvPr>
        </p:nvGraphicFramePr>
        <p:xfrm>
          <a:off x="4722812" y="5105400"/>
          <a:ext cx="4040188" cy="1409700"/>
        </p:xfrm>
        <a:graphic>
          <a:graphicData uri="http://schemas.openxmlformats.org/presentationml/2006/ole">
            <p:oleObj spid="_x0000_s161794" name="Visio" r:id="rId4" imgW="7591349" imgH="29965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Merge the </a:t>
            </a:r>
            <a:r>
              <a:rPr lang="en-US" sz="2200" dirty="0"/>
              <a:t>two closest clusters (C2 and C5)  and update the </a:t>
            </a:r>
            <a:r>
              <a:rPr lang="en-US" sz="2200" dirty="0" smtClean="0"/>
              <a:t>distance </a:t>
            </a:r>
            <a:r>
              <a:rPr lang="en-US" sz="2200" dirty="0"/>
              <a:t>matrix. </a:t>
            </a:r>
          </a:p>
          <a:p>
            <a:pPr lvl="1"/>
            <a:endParaRPr lang="en-US" sz="2000" dirty="0"/>
          </a:p>
        </p:txBody>
      </p:sp>
      <p:sp>
        <p:nvSpPr>
          <p:cNvPr id="629764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65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66" name="Freeform 6"/>
          <p:cNvSpPr>
            <a:spLocks/>
          </p:cNvSpPr>
          <p:nvPr/>
        </p:nvSpPr>
        <p:spPr bwMode="auto">
          <a:xfrm rot="-10800000">
            <a:off x="3352800" y="3048000"/>
            <a:ext cx="685800" cy="7620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67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68" name="Freeform 8"/>
          <p:cNvSpPr>
            <a:spLocks/>
          </p:cNvSpPr>
          <p:nvPr/>
        </p:nvSpPr>
        <p:spPr bwMode="auto">
          <a:xfrm rot="-10800000">
            <a:off x="2590800" y="4876800"/>
            <a:ext cx="685800" cy="762000"/>
          </a:xfrm>
          <a:custGeom>
            <a:avLst/>
            <a:gdLst/>
            <a:ahLst/>
            <a:cxnLst>
              <a:cxn ang="0">
                <a:pos x="433" y="69"/>
              </a:cxn>
              <a:cxn ang="0">
                <a:pos x="248" y="0"/>
              </a:cxn>
              <a:cxn ang="0">
                <a:pos x="152" y="34"/>
              </a:cxn>
              <a:cxn ang="0">
                <a:pos x="125" y="96"/>
              </a:cxn>
              <a:cxn ang="0">
                <a:pos x="70" y="172"/>
              </a:cxn>
              <a:cxn ang="0">
                <a:pos x="49" y="178"/>
              </a:cxn>
              <a:cxn ang="0">
                <a:pos x="29" y="220"/>
              </a:cxn>
              <a:cxn ang="0">
                <a:pos x="15" y="261"/>
              </a:cxn>
              <a:cxn ang="0">
                <a:pos x="29" y="384"/>
              </a:cxn>
              <a:cxn ang="0">
                <a:pos x="97" y="412"/>
              </a:cxn>
              <a:cxn ang="0">
                <a:pos x="77" y="487"/>
              </a:cxn>
              <a:cxn ang="0">
                <a:pos x="104" y="617"/>
              </a:cxn>
              <a:cxn ang="0">
                <a:pos x="166" y="645"/>
              </a:cxn>
              <a:cxn ang="0">
                <a:pos x="186" y="652"/>
              </a:cxn>
              <a:cxn ang="0">
                <a:pos x="241" y="604"/>
              </a:cxn>
              <a:cxn ang="0">
                <a:pos x="351" y="652"/>
              </a:cxn>
              <a:cxn ang="0">
                <a:pos x="447" y="590"/>
              </a:cxn>
              <a:cxn ang="0">
                <a:pos x="522" y="542"/>
              </a:cxn>
              <a:cxn ang="0">
                <a:pos x="570" y="446"/>
              </a:cxn>
              <a:cxn ang="0">
                <a:pos x="536" y="391"/>
              </a:cxn>
              <a:cxn ang="0">
                <a:pos x="563" y="350"/>
              </a:cxn>
              <a:cxn ang="0">
                <a:pos x="598" y="288"/>
              </a:cxn>
              <a:cxn ang="0">
                <a:pos x="584" y="192"/>
              </a:cxn>
              <a:cxn ang="0">
                <a:pos x="447" y="96"/>
              </a:cxn>
              <a:cxn ang="0">
                <a:pos x="433" y="6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69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C1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C4</a:t>
            </a:r>
          </a:p>
        </p:txBody>
      </p:sp>
      <p:sp>
        <p:nvSpPr>
          <p:cNvPr id="629771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C2</a:t>
            </a:r>
          </a:p>
        </p:txBody>
      </p:sp>
      <p:sp>
        <p:nvSpPr>
          <p:cNvPr id="629772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C5</a:t>
            </a:r>
          </a:p>
        </p:txBody>
      </p:sp>
      <p:sp>
        <p:nvSpPr>
          <p:cNvPr id="629773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C3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257800" y="2133600"/>
            <a:ext cx="2971800" cy="2193925"/>
            <a:chOff x="3456" y="1094"/>
            <a:chExt cx="1920" cy="1503"/>
          </a:xfrm>
        </p:grpSpPr>
        <p:sp>
          <p:nvSpPr>
            <p:cNvPr id="629775" name="Text Box 15"/>
            <p:cNvSpPr txBox="1">
              <a:spLocks noChangeArrowheads="1"/>
            </p:cNvSpPr>
            <p:nvPr/>
          </p:nvSpPr>
          <p:spPr bwMode="auto">
            <a:xfrm>
              <a:off x="4032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C2</a:t>
              </a:r>
            </a:p>
          </p:txBody>
        </p:sp>
        <p:sp>
          <p:nvSpPr>
            <p:cNvPr id="629776" name="Text Box 16"/>
            <p:cNvSpPr txBox="1">
              <a:spLocks noChangeArrowheads="1"/>
            </p:cNvSpPr>
            <p:nvPr/>
          </p:nvSpPr>
          <p:spPr bwMode="auto">
            <a:xfrm>
              <a:off x="3744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C1</a:t>
              </a:r>
            </a:p>
          </p:txBody>
        </p:sp>
        <p:sp>
          <p:nvSpPr>
            <p:cNvPr id="629777" name="Line 17"/>
            <p:cNvSpPr>
              <a:spLocks noChangeShapeType="1"/>
            </p:cNvSpPr>
            <p:nvPr/>
          </p:nvSpPr>
          <p:spPr bwMode="auto">
            <a:xfrm>
              <a:off x="369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78" name="Line 18"/>
            <p:cNvSpPr>
              <a:spLocks noChangeShapeType="1"/>
            </p:cNvSpPr>
            <p:nvPr/>
          </p:nvSpPr>
          <p:spPr bwMode="auto">
            <a:xfrm>
              <a:off x="3504" y="128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79" name="Line 19"/>
            <p:cNvSpPr>
              <a:spLocks noChangeShapeType="1"/>
            </p:cNvSpPr>
            <p:nvPr/>
          </p:nvSpPr>
          <p:spPr bwMode="auto">
            <a:xfrm>
              <a:off x="528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80" name="Line 20"/>
            <p:cNvSpPr>
              <a:spLocks noChangeShapeType="1"/>
            </p:cNvSpPr>
            <p:nvPr/>
          </p:nvSpPr>
          <p:spPr bwMode="auto">
            <a:xfrm>
              <a:off x="3504" y="258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81" name="Text Box 21"/>
            <p:cNvSpPr txBox="1">
              <a:spLocks noChangeArrowheads="1"/>
            </p:cNvSpPr>
            <p:nvPr/>
          </p:nvSpPr>
          <p:spPr bwMode="auto">
            <a:xfrm>
              <a:off x="3456" y="133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C1</a:t>
              </a:r>
            </a:p>
          </p:txBody>
        </p:sp>
        <p:sp>
          <p:nvSpPr>
            <p:cNvPr id="629782" name="Text Box 22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C3</a:t>
              </a:r>
            </a:p>
          </p:txBody>
        </p:sp>
        <p:sp>
          <p:nvSpPr>
            <p:cNvPr id="629783" name="Text Box 23"/>
            <p:cNvSpPr txBox="1">
              <a:spLocks noChangeArrowheads="1"/>
            </p:cNvSpPr>
            <p:nvPr/>
          </p:nvSpPr>
          <p:spPr bwMode="auto">
            <a:xfrm>
              <a:off x="3456" y="2389"/>
              <a:ext cx="336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C5</a:t>
              </a:r>
            </a:p>
          </p:txBody>
        </p:sp>
        <p:sp>
          <p:nvSpPr>
            <p:cNvPr id="629784" name="Text Box 24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C4</a:t>
              </a:r>
            </a:p>
          </p:txBody>
        </p:sp>
        <p:sp>
          <p:nvSpPr>
            <p:cNvPr id="629785" name="Text Box 25"/>
            <p:cNvSpPr txBox="1">
              <a:spLocks noChangeArrowheads="1"/>
            </p:cNvSpPr>
            <p:nvPr/>
          </p:nvSpPr>
          <p:spPr bwMode="auto">
            <a:xfrm>
              <a:off x="3456" y="1622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C2</a:t>
              </a:r>
            </a:p>
          </p:txBody>
        </p:sp>
        <p:sp>
          <p:nvSpPr>
            <p:cNvPr id="629786" name="Text Box 26"/>
            <p:cNvSpPr txBox="1">
              <a:spLocks noChangeArrowheads="1"/>
            </p:cNvSpPr>
            <p:nvPr/>
          </p:nvSpPr>
          <p:spPr bwMode="auto">
            <a:xfrm>
              <a:off x="4368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C3</a:t>
              </a:r>
            </a:p>
          </p:txBody>
        </p:sp>
        <p:sp>
          <p:nvSpPr>
            <p:cNvPr id="629787" name="Text Box 27"/>
            <p:cNvSpPr txBox="1">
              <a:spLocks noChangeArrowheads="1"/>
            </p:cNvSpPr>
            <p:nvPr/>
          </p:nvSpPr>
          <p:spPr bwMode="auto">
            <a:xfrm>
              <a:off x="4704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C4</a:t>
              </a:r>
            </a:p>
          </p:txBody>
        </p:sp>
        <p:sp>
          <p:nvSpPr>
            <p:cNvPr id="629788" name="Text Box 28"/>
            <p:cNvSpPr txBox="1">
              <a:spLocks noChangeArrowheads="1"/>
            </p:cNvSpPr>
            <p:nvPr/>
          </p:nvSpPr>
          <p:spPr bwMode="auto">
            <a:xfrm>
              <a:off x="4992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C5</a:t>
              </a:r>
            </a:p>
          </p:txBody>
        </p:sp>
        <p:sp>
          <p:nvSpPr>
            <p:cNvPr id="629789" name="Line 29"/>
            <p:cNvSpPr>
              <a:spLocks noChangeShapeType="1"/>
            </p:cNvSpPr>
            <p:nvPr/>
          </p:nvSpPr>
          <p:spPr bwMode="auto">
            <a:xfrm>
              <a:off x="3504" y="152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0" name="Line 30"/>
            <p:cNvSpPr>
              <a:spLocks noChangeShapeType="1"/>
            </p:cNvSpPr>
            <p:nvPr/>
          </p:nvSpPr>
          <p:spPr bwMode="auto">
            <a:xfrm>
              <a:off x="3504" y="205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1" name="Line 31"/>
            <p:cNvSpPr>
              <a:spLocks noChangeShapeType="1"/>
            </p:cNvSpPr>
            <p:nvPr/>
          </p:nvSpPr>
          <p:spPr bwMode="auto">
            <a:xfrm>
              <a:off x="3504" y="181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2" name="Line 32"/>
            <p:cNvSpPr>
              <a:spLocks noChangeShapeType="1"/>
            </p:cNvSpPr>
            <p:nvPr/>
          </p:nvSpPr>
          <p:spPr bwMode="auto">
            <a:xfrm>
              <a:off x="3504" y="229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3" name="Line 33"/>
            <p:cNvSpPr>
              <a:spLocks noChangeShapeType="1"/>
            </p:cNvSpPr>
            <p:nvPr/>
          </p:nvSpPr>
          <p:spPr bwMode="auto">
            <a:xfrm>
              <a:off x="403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4" name="Line 34"/>
            <p:cNvSpPr>
              <a:spLocks noChangeShapeType="1"/>
            </p:cNvSpPr>
            <p:nvPr/>
          </p:nvSpPr>
          <p:spPr bwMode="auto">
            <a:xfrm>
              <a:off x="432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5" name="Line 35"/>
            <p:cNvSpPr>
              <a:spLocks noChangeShapeType="1"/>
            </p:cNvSpPr>
            <p:nvPr/>
          </p:nvSpPr>
          <p:spPr bwMode="auto">
            <a:xfrm>
              <a:off x="465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6" name="Line 36"/>
            <p:cNvSpPr>
              <a:spLocks noChangeShapeType="1"/>
            </p:cNvSpPr>
            <p:nvPr/>
          </p:nvSpPr>
          <p:spPr bwMode="auto">
            <a:xfrm>
              <a:off x="499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797" name="Rectangle 37" descr="Wide downward diagonal"/>
            <p:cNvSpPr>
              <a:spLocks noChangeArrowheads="1"/>
            </p:cNvSpPr>
            <p:nvPr/>
          </p:nvSpPr>
          <p:spPr bwMode="auto">
            <a:xfrm>
              <a:off x="3696" y="1526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98" name="Rectangle 38" descr="Wide downward diagonal"/>
            <p:cNvSpPr>
              <a:spLocks noChangeArrowheads="1"/>
            </p:cNvSpPr>
            <p:nvPr/>
          </p:nvSpPr>
          <p:spPr bwMode="auto">
            <a:xfrm>
              <a:off x="3696" y="2294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99" name="Rectangle 39" descr="Wide downward diagonal"/>
            <p:cNvSpPr>
              <a:spLocks noChangeArrowheads="1"/>
            </p:cNvSpPr>
            <p:nvPr/>
          </p:nvSpPr>
          <p:spPr bwMode="auto">
            <a:xfrm rot="5400000">
              <a:off x="3521" y="1783"/>
              <a:ext cx="1298" cy="2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00" name="Rectangle 40" descr="Wide downward diagonal"/>
            <p:cNvSpPr>
              <a:spLocks noChangeArrowheads="1"/>
            </p:cNvSpPr>
            <p:nvPr/>
          </p:nvSpPr>
          <p:spPr bwMode="auto">
            <a:xfrm rot="5400000">
              <a:off x="4477" y="1778"/>
              <a:ext cx="1297" cy="311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9801" name="Oval 41"/>
          <p:cNvSpPr>
            <a:spLocks noChangeArrowheads="1"/>
          </p:cNvSpPr>
          <p:nvPr/>
        </p:nvSpPr>
        <p:spPr bwMode="auto">
          <a:xfrm>
            <a:off x="990600" y="4648200"/>
            <a:ext cx="2514600" cy="1295400"/>
          </a:xfrm>
          <a:prstGeom prst="ellips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802" name="Text Box 42"/>
          <p:cNvSpPr txBox="1">
            <a:spLocks noChangeArrowheads="1"/>
          </p:cNvSpPr>
          <p:nvPr/>
        </p:nvSpPr>
        <p:spPr bwMode="auto">
          <a:xfrm>
            <a:off x="5181600" y="4327525"/>
            <a:ext cx="33528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charset="0"/>
              </a:rPr>
              <a:t>Distance/Proximity </a:t>
            </a:r>
            <a:r>
              <a:rPr lang="en-US" b="1" dirty="0">
                <a:latin typeface="Arial" charset="0"/>
              </a:rPr>
              <a:t>Matrix</a:t>
            </a:r>
          </a:p>
        </p:txBody>
      </p:sp>
      <p:graphicFrame>
        <p:nvGraphicFramePr>
          <p:cNvPr id="629803" name="Object 43"/>
          <p:cNvGraphicFramePr>
            <a:graphicFrameLocks noChangeAspect="1"/>
          </p:cNvGraphicFramePr>
          <p:nvPr>
            <p:ph sz="half" idx="4294967295"/>
          </p:nvPr>
        </p:nvGraphicFramePr>
        <p:xfrm>
          <a:off x="4679950" y="4783137"/>
          <a:ext cx="4083050" cy="1846263"/>
        </p:xfrm>
        <a:graphic>
          <a:graphicData uri="http://schemas.openxmlformats.org/presentationml/2006/ole">
            <p:oleObj spid="_x0000_s162818" name="Visio" r:id="rId4" imgW="7591349" imgH="343173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6261</TotalTime>
  <Words>1285</Words>
  <Application>Microsoft Office PowerPoint</Application>
  <PresentationFormat>On-screen Show (4:3)</PresentationFormat>
  <Paragraphs>385</Paragraphs>
  <Slides>38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Office Theme</vt:lpstr>
      <vt:lpstr>VISIO</vt:lpstr>
      <vt:lpstr>Visio</vt:lpstr>
      <vt:lpstr>Equation</vt:lpstr>
      <vt:lpstr>Worksheet</vt:lpstr>
      <vt:lpstr>Clustering II</vt:lpstr>
      <vt:lpstr>Hierarchical Clustering </vt:lpstr>
      <vt:lpstr>Strengths of Hierarchical Clustering</vt:lpstr>
      <vt:lpstr>Hierarchical Clustering</vt:lpstr>
      <vt:lpstr>Complexity of hierarchical clustering</vt:lpstr>
      <vt:lpstr>Agglomerative clustering algorithm</vt:lpstr>
      <vt:lpstr>Input/ Initial setting</vt:lpstr>
      <vt:lpstr>Intermediate State</vt:lpstr>
      <vt:lpstr>Intermediate State</vt:lpstr>
      <vt:lpstr>After Merging</vt:lpstr>
      <vt:lpstr>Distance between two clusters</vt:lpstr>
      <vt:lpstr>Distance between two clusters</vt:lpstr>
      <vt:lpstr>Single-link clustering: example </vt:lpstr>
      <vt:lpstr>Single-link clustering: example</vt:lpstr>
      <vt:lpstr>Strengths of single-link clustering</vt:lpstr>
      <vt:lpstr>Limitations of single-link clustering</vt:lpstr>
      <vt:lpstr>Distance between two clusters</vt:lpstr>
      <vt:lpstr>Complete-link clustering: example</vt:lpstr>
      <vt:lpstr>Complete-link clustering: example</vt:lpstr>
      <vt:lpstr>Strengths of complete-link clustering</vt:lpstr>
      <vt:lpstr>Limitations of complete-link clustering</vt:lpstr>
      <vt:lpstr>Distance between two clusters</vt:lpstr>
      <vt:lpstr>Average-link clustering: example</vt:lpstr>
      <vt:lpstr>Average-link clustering: example</vt:lpstr>
      <vt:lpstr>Average-link clustering: discussion</vt:lpstr>
      <vt:lpstr>Distance between two clusters</vt:lpstr>
      <vt:lpstr>Distance between two clusters</vt:lpstr>
      <vt:lpstr>Ward’s distance for clusters</vt:lpstr>
      <vt:lpstr>Hierarchical Clustering: Comparison</vt:lpstr>
      <vt:lpstr>Hierarchical Clustering:  Time and Space requirements</vt:lpstr>
      <vt:lpstr>Divisive hierarchical clustering</vt:lpstr>
      <vt:lpstr>Model-based clustering</vt:lpstr>
      <vt:lpstr>Model-based clustering</vt:lpstr>
      <vt:lpstr>EM Algorithm</vt:lpstr>
      <vt:lpstr>EM Algorithm</vt:lpstr>
      <vt:lpstr>Expectation step</vt:lpstr>
      <vt:lpstr>Maximization Step</vt:lpstr>
      <vt:lpstr>Stopping criterion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Evimaria</cp:lastModifiedBy>
  <cp:revision>127</cp:revision>
  <dcterms:created xsi:type="dcterms:W3CDTF">2009-09-14T03:33:17Z</dcterms:created>
  <dcterms:modified xsi:type="dcterms:W3CDTF">2009-09-21T18:33:38Z</dcterms:modified>
</cp:coreProperties>
</file>