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376" r:id="rId3"/>
    <p:sldId id="386" r:id="rId4"/>
    <p:sldId id="387" r:id="rId5"/>
    <p:sldId id="457" r:id="rId6"/>
    <p:sldId id="458" r:id="rId7"/>
    <p:sldId id="459" r:id="rId8"/>
    <p:sldId id="460" r:id="rId9"/>
    <p:sldId id="402" r:id="rId10"/>
    <p:sldId id="403" r:id="rId11"/>
    <p:sldId id="433" r:id="rId12"/>
    <p:sldId id="434" r:id="rId13"/>
    <p:sldId id="435" r:id="rId14"/>
    <p:sldId id="463" r:id="rId15"/>
    <p:sldId id="464" r:id="rId16"/>
    <p:sldId id="465" r:id="rId17"/>
    <p:sldId id="466" r:id="rId18"/>
    <p:sldId id="468" r:id="rId19"/>
    <p:sldId id="469" r:id="rId20"/>
    <p:sldId id="438" r:id="rId21"/>
    <p:sldId id="439" r:id="rId22"/>
    <p:sldId id="470" r:id="rId23"/>
    <p:sldId id="436" r:id="rId24"/>
    <p:sldId id="471" r:id="rId25"/>
    <p:sldId id="472" r:id="rId26"/>
    <p:sldId id="440" r:id="rId27"/>
    <p:sldId id="441" r:id="rId28"/>
    <p:sldId id="446" r:id="rId29"/>
    <p:sldId id="445" r:id="rId30"/>
    <p:sldId id="447" r:id="rId31"/>
    <p:sldId id="448" r:id="rId32"/>
    <p:sldId id="451" r:id="rId33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1pPr>
    <a:lvl2pPr marL="4572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2pPr>
    <a:lvl3pPr marL="9144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3pPr>
    <a:lvl4pPr marL="13716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4pPr>
    <a:lvl5pPr marL="18288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fld id="{64202324-985D-4674-AEA3-E589D29921D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06C279-9875-44EF-BC6A-BCA7C81B35F2}" type="slidenum">
              <a:rPr lang="en-GB"/>
              <a:pPr/>
              <a:t>1</a:t>
            </a:fld>
            <a:endParaRPr lang="en-GB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3CDEDB-37E3-4D41-9172-FFABEB0A95E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FC1325-2C77-4A70-A65D-5A5C43C551F8}" type="slidenum">
              <a:rPr lang="en-US"/>
              <a:pPr/>
              <a:t>3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1FD58-30BD-4F86-B6E8-5E2C58BB7CA5}" type="slidenum">
              <a:rPr lang="en-US"/>
              <a:pPr/>
              <a:t>4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3812A-E598-4E2F-91F6-576A7E9C4B46}" type="slidenum">
              <a:rPr lang="en-US"/>
              <a:pPr/>
              <a:t>9</a:t>
            </a:fld>
            <a:endParaRPr lang="en-US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40646-E7E1-4BFC-A243-3BB2407101FE}" type="slidenum">
              <a:rPr lang="en-US"/>
              <a:pPr/>
              <a:t>10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3C5B44-F516-4851-BE13-F716BB9B93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428C66-5E56-4394-9752-EE2ADB8809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F3EE46-B68C-404B-996A-0D26A13DCC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6A78C5-24A6-4F23-A304-85CC67B485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AA9DD3-07E2-466C-8AAC-295D040654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100D66-ABEC-4415-9338-FE3B32A253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47D9CE-280C-4B1B-A7AA-8C92AC1062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21CD64-CE43-4CA0-B785-A296389FF2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5BABEF-7238-40F6-815C-41444D5753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900DE3-C111-4828-9C56-9EF8B80D40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7B5589-8CCE-4500-B050-EAB05459A8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+mn-ea"/>
                <a:cs typeface="+mn-cs"/>
              </a:defRPr>
            </a:lvl1pPr>
          </a:lstStyle>
          <a:p>
            <a:fld id="{1124D40A-CF49-489F-B6EE-78951E11F79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fontAlgn="base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Clustering V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388620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800"/>
              </a:spcBef>
              <a:spcAft>
                <a:spcPts val="800"/>
              </a:spcAft>
              <a:buSzPct val="85000"/>
              <a:buFont typeface="Wingdings" pitchFamily="2" charset="2"/>
              <a:buNone/>
            </a:pPr>
            <a:r>
              <a:rPr lang="en-US" sz="2400"/>
              <a:t>   “The validation of clustering structures is the most difficult and frustrating part of cluster analysis. </a:t>
            </a:r>
          </a:p>
          <a:p>
            <a:pPr>
              <a:lnSpc>
                <a:spcPts val="3200"/>
              </a:lnSpc>
              <a:spcBef>
                <a:spcPts val="800"/>
              </a:spcBef>
              <a:spcAft>
                <a:spcPts val="800"/>
              </a:spcAft>
              <a:buSzPct val="85000"/>
              <a:buFont typeface="Wingdings" pitchFamily="2" charset="2"/>
              <a:buNone/>
            </a:pPr>
            <a:r>
              <a:rPr lang="en-US" sz="2400"/>
              <a:t>   Without a strong effort in this direction, cluster analysis will remain a black art accessible only to those true believers who have experience and great courage.”</a:t>
            </a:r>
          </a:p>
          <a:p>
            <a:pPr>
              <a:spcBef>
                <a:spcPct val="0"/>
              </a:spcBef>
              <a:buSzPct val="85000"/>
            </a:pPr>
            <a:endParaRPr lang="en-US" sz="2400"/>
          </a:p>
          <a:p>
            <a:pPr>
              <a:spcBef>
                <a:spcPct val="0"/>
              </a:spcBef>
              <a:buSzPct val="85000"/>
              <a:buFont typeface="Wingdings" pitchFamily="2" charset="2"/>
              <a:buNone/>
            </a:pPr>
            <a:r>
              <a:rPr lang="en-US" sz="2400" i="1"/>
              <a:t>Algorithms for Clustering Data</a:t>
            </a:r>
            <a:r>
              <a:rPr lang="en-US" sz="2400"/>
              <a:t>, Jain and Dubes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9438"/>
          </a:xfrm>
        </p:spPr>
        <p:txBody>
          <a:bodyPr/>
          <a:lstStyle/>
          <a:p>
            <a:r>
              <a:rPr lang="en-US" sz="4000"/>
              <a:t>Final Comment on Cluster Validity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Assessing the significance of clustering (and other data mining)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Dataset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and algorithm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</a:p>
          <a:p>
            <a:endParaRPr lang="en-US" dirty="0" smtClean="0"/>
          </a:p>
          <a:p>
            <a:r>
              <a:rPr lang="en-US" dirty="0" smtClean="0"/>
              <a:t>Beautiful result </a:t>
            </a:r>
            <a:r>
              <a:rPr lang="en-US" b="1" dirty="0" smtClean="0">
                <a:solidFill>
                  <a:schemeClr val="accent2"/>
                </a:solidFill>
              </a:rPr>
              <a:t>A(D)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But: </a:t>
            </a:r>
            <a:r>
              <a:rPr lang="en-US" dirty="0" smtClean="0"/>
              <a:t>what does it mean?</a:t>
            </a:r>
          </a:p>
          <a:p>
            <a:endParaRPr lang="en-US" dirty="0" smtClean="0"/>
          </a:p>
          <a:p>
            <a:r>
              <a:rPr lang="en-US" dirty="0" smtClean="0"/>
              <a:t>How to determine whether the result is really interesting or just due to chance?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Pattern discovery: frequent </a:t>
            </a:r>
            <a:r>
              <a:rPr lang="en-US" sz="2800" dirty="0" err="1" smtClean="0"/>
              <a:t>itemsets</a:t>
            </a:r>
            <a:r>
              <a:rPr lang="en-US" sz="2800" dirty="0" smtClean="0"/>
              <a:t> or association rules</a:t>
            </a:r>
          </a:p>
          <a:p>
            <a:endParaRPr lang="en-US" sz="2800" dirty="0" smtClean="0"/>
          </a:p>
          <a:p>
            <a:r>
              <a:rPr lang="en-US" sz="2800" dirty="0" smtClean="0"/>
              <a:t>From data </a:t>
            </a:r>
            <a:r>
              <a:rPr lang="en-US" sz="2800" b="1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 we can find a collection of nice patterns</a:t>
            </a:r>
          </a:p>
          <a:p>
            <a:endParaRPr lang="en-US" sz="2800" dirty="0" smtClean="0"/>
          </a:p>
          <a:p>
            <a:r>
              <a:rPr lang="en-US" sz="2800" dirty="0" smtClean="0"/>
              <a:t>Significance of individual patterns is sometimes straightforward to test</a:t>
            </a:r>
          </a:p>
          <a:p>
            <a:endParaRPr lang="en-US" sz="2800" dirty="0" smtClean="0"/>
          </a:p>
          <a:p>
            <a:r>
              <a:rPr lang="en-US" sz="2800" dirty="0" smtClean="0"/>
              <a:t>What about the whole collection of patterns? Is it surprising to see such a collection?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clustering or mixture modeling: we always get a result</a:t>
            </a:r>
          </a:p>
          <a:p>
            <a:endParaRPr lang="en-US" dirty="0" smtClean="0"/>
          </a:p>
          <a:p>
            <a:r>
              <a:rPr lang="en-US" dirty="0" smtClean="0"/>
              <a:t>How to test if the whole idea of components/clusters in the data is good?</a:t>
            </a:r>
          </a:p>
          <a:p>
            <a:endParaRPr lang="en-US" dirty="0" smtClean="0"/>
          </a:p>
          <a:p>
            <a:r>
              <a:rPr lang="en-US" dirty="0" smtClean="0"/>
              <a:t>Do they really exist clusters in the data?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methods – 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Example:</a:t>
            </a:r>
            <a:r>
              <a:rPr lang="en-US" sz="2800" dirty="0" smtClean="0"/>
              <a:t> Two datasets of real numbers </a:t>
            </a:r>
            <a:r>
              <a:rPr lang="en-US" sz="2800" b="1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chemeClr val="accent2"/>
                </a:solidFill>
              </a:rPr>
              <a:t>Y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chemeClr val="accent2"/>
                </a:solidFill>
              </a:rPr>
              <a:t>|X|=|Y|=n</a:t>
            </a:r>
            <a:r>
              <a:rPr lang="en-US" sz="2800" dirty="0" smtClean="0"/>
              <a:t>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Question:</a:t>
            </a:r>
            <a:r>
              <a:rPr lang="en-US" sz="2800" dirty="0" smtClean="0"/>
              <a:t> Are the means of </a:t>
            </a:r>
            <a:r>
              <a:rPr lang="en-US" sz="2800" b="1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chemeClr val="accent2"/>
                </a:solidFill>
              </a:rPr>
              <a:t>Y</a:t>
            </a:r>
            <a:r>
              <a:rPr lang="en-US" sz="2800" dirty="0" smtClean="0"/>
              <a:t> (resp. </a:t>
            </a:r>
            <a:r>
              <a:rPr lang="en-US" sz="2800" b="1" dirty="0" smtClean="0">
                <a:solidFill>
                  <a:schemeClr val="accent2"/>
                </a:solidFill>
              </a:rPr>
              <a:t>E(X)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2"/>
                </a:solidFill>
              </a:rPr>
              <a:t>E(Y)</a:t>
            </a:r>
            <a:r>
              <a:rPr lang="en-US" sz="2800" dirty="0" smtClean="0"/>
              <a:t>) are significantly different</a:t>
            </a:r>
          </a:p>
          <a:p>
            <a:endParaRPr lang="en-US" sz="2800" dirty="0" smtClean="0"/>
          </a:p>
          <a:p>
            <a:r>
              <a:rPr lang="en-US" sz="2800" dirty="0" smtClean="0"/>
              <a:t>Test statistic: </a:t>
            </a:r>
            <a:r>
              <a:rPr lang="en-US" sz="2800" b="1" dirty="0" smtClean="0">
                <a:solidFill>
                  <a:schemeClr val="accent2"/>
                </a:solidFill>
              </a:rPr>
              <a:t>t = (E(X) – E(Y))/s</a:t>
            </a:r>
            <a:r>
              <a:rPr lang="en-US" sz="2800" dirty="0" smtClean="0"/>
              <a:t>, (</a:t>
            </a:r>
            <a:r>
              <a:rPr lang="en-US" sz="2800" b="1" dirty="0" smtClean="0">
                <a:solidFill>
                  <a:schemeClr val="accent2"/>
                </a:solidFill>
              </a:rPr>
              <a:t>s</a:t>
            </a:r>
            <a:r>
              <a:rPr lang="en-US" sz="2800" dirty="0" smtClean="0"/>
              <a:t>: an estimate of the standard deviation)</a:t>
            </a:r>
          </a:p>
          <a:p>
            <a:endParaRPr lang="en-US" sz="2800" dirty="0" smtClean="0"/>
          </a:p>
          <a:p>
            <a:r>
              <a:rPr lang="en-US" sz="2800" dirty="0" smtClean="0"/>
              <a:t>The test statistic follows (under certain assumptions) the </a:t>
            </a:r>
            <a:r>
              <a:rPr lang="en-US" sz="2800" b="1" dirty="0" smtClean="0">
                <a:solidFill>
                  <a:schemeClr val="accent2"/>
                </a:solidFill>
              </a:rPr>
              <a:t>t</a:t>
            </a:r>
            <a:r>
              <a:rPr lang="en-US" sz="2800" dirty="0" smtClean="0"/>
              <a:t> distribution with </a:t>
            </a:r>
            <a:r>
              <a:rPr lang="en-US" sz="2800" b="1" dirty="0" smtClean="0">
                <a:solidFill>
                  <a:schemeClr val="accent2"/>
                </a:solidFill>
              </a:rPr>
              <a:t>2n-2</a:t>
            </a:r>
            <a:r>
              <a:rPr lang="en-US" sz="2800" dirty="0" smtClean="0"/>
              <a:t> degrees of freedom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methods – 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The result can be something like: </a:t>
            </a:r>
            <a:r>
              <a:rPr lang="en-US" sz="2800" b="1" dirty="0" smtClean="0">
                <a:solidFill>
                  <a:srgbClr val="FF0000"/>
                </a:solidFill>
              </a:rPr>
              <a:t>“the difference in the means is significant at the level of 0.01”</a:t>
            </a:r>
            <a:endParaRPr lang="en-US" sz="2800" dirty="0" smtClean="0"/>
          </a:p>
          <a:p>
            <a:r>
              <a:rPr lang="en-US" sz="2800" dirty="0" smtClean="0"/>
              <a:t>That is, if we take two samples of size </a:t>
            </a:r>
            <a:r>
              <a:rPr lang="en-US" sz="2800" b="1" dirty="0" smtClean="0">
                <a:solidFill>
                  <a:schemeClr val="accent2"/>
                </a:solidFill>
              </a:rPr>
              <a:t>n</a:t>
            </a:r>
            <a:r>
              <a:rPr lang="en-US" sz="2800" dirty="0" smtClean="0"/>
              <a:t>, such a difference would occur by chance only in about </a:t>
            </a:r>
            <a:r>
              <a:rPr lang="en-US" sz="2800" dirty="0" smtClean="0">
                <a:solidFill>
                  <a:srgbClr val="FF0000"/>
                </a:solidFill>
              </a:rPr>
              <a:t>1 out of 100 trials</a:t>
            </a:r>
          </a:p>
          <a:p>
            <a:r>
              <a:rPr lang="en-US" sz="2800" b="1" dirty="0" smtClean="0"/>
              <a:t>Problems:</a:t>
            </a:r>
          </a:p>
          <a:p>
            <a:pPr lvl="1"/>
            <a:r>
              <a:rPr lang="en-US" sz="2400" dirty="0" smtClean="0"/>
              <a:t>What if we are testing many hypotheses (multiple hypotheses testing)</a:t>
            </a:r>
          </a:p>
          <a:p>
            <a:pPr lvl="1"/>
            <a:r>
              <a:rPr lang="en-US" sz="2400" dirty="0" smtClean="0"/>
              <a:t>What if there is no closed form available?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methods: testing independence</a:t>
            </a:r>
            <a:endParaRPr lang="en-US" dirty="0"/>
          </a:p>
        </p:txBody>
      </p:sp>
      <p:pic>
        <p:nvPicPr>
          <p:cNvPr id="338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127635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7162800" cy="914400"/>
          </a:xfrm>
        </p:spPr>
        <p:txBody>
          <a:bodyPr/>
          <a:lstStyle/>
          <a:p>
            <a:r>
              <a:rPr lang="en-US" dirty="0" smtClean="0"/>
              <a:t>Are columns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/>
              <a:t> independent?</a:t>
            </a:r>
          </a:p>
          <a:p>
            <a:r>
              <a:rPr lang="en-US" b="1" dirty="0" smtClean="0"/>
              <a:t>Independence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Pr(X,Y) = Pr(X)*Pr(Y)</a:t>
            </a:r>
          </a:p>
          <a:p>
            <a:pPr lvl="2"/>
            <a:r>
              <a:rPr lang="en-US" dirty="0" smtClean="0"/>
              <a:t>Pr(X=1) = 8/11, Pr(X=0)=3/11, Pr(Y=1) = 8/11, Pr(Y=0) = 3/11</a:t>
            </a:r>
          </a:p>
          <a:p>
            <a:pPr lvl="2"/>
            <a:r>
              <a:rPr lang="en-US" b="1" dirty="0" smtClean="0"/>
              <a:t>Actual joint probabilities</a:t>
            </a:r>
            <a:r>
              <a:rPr lang="en-US" dirty="0" smtClean="0"/>
              <a:t>: Pr(X=1,Y=1) = 6/11, Pr(X=1,Y=0)=2/11, Pr(X=0,Y=1) = 2/11, Pr(X=0.Y=0)=1/11</a:t>
            </a:r>
          </a:p>
          <a:p>
            <a:pPr lvl="2"/>
            <a:r>
              <a:rPr lang="en-US" b="1" dirty="0" smtClean="0"/>
              <a:t>Expected joint probabilities: </a:t>
            </a:r>
            <a:r>
              <a:rPr lang="en-US" dirty="0" smtClean="0"/>
              <a:t>Pr(X=1,Y=1) = 64/121, Pr(X=1,Y=0)=24/121, Pr(X=0,Y=1) = 24/121, Pr(X=0,Y=0)=9/121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independence using </a:t>
            </a:r>
            <a:r>
              <a:rPr lang="el-GR" dirty="0" smtClean="0"/>
              <a:t>χ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389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05000"/>
            <a:ext cx="127635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7162800" cy="914400"/>
          </a:xfrm>
        </p:spPr>
        <p:txBody>
          <a:bodyPr/>
          <a:lstStyle/>
          <a:p>
            <a:r>
              <a:rPr lang="en-US" dirty="0" smtClean="0"/>
              <a:t>Are columns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/>
              <a:t> independent?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4600" y="2667000"/>
          <a:ext cx="32766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7750"/>
                <a:gridCol w="704850"/>
                <a:gridCol w="685800"/>
                <a:gridCol w="838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∑row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∑column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4495800"/>
          <a:ext cx="7010400" cy="1143000"/>
        </p:xfrm>
        <a:graphic>
          <a:graphicData uri="http://schemas.openxmlformats.org/presentationml/2006/ole">
            <p:oleObj spid="_x0000_s340994" name="Equation" r:id="rId4" imgW="3111480" imgH="482400" progId="Equation.3">
              <p:embed/>
            </p:oleObj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981200" y="5943600"/>
            <a:ext cx="71628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methods – 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The result can be something like: </a:t>
            </a:r>
            <a:r>
              <a:rPr lang="en-US" sz="2800" b="1" dirty="0" smtClean="0">
                <a:solidFill>
                  <a:srgbClr val="FF0000"/>
                </a:solidFill>
              </a:rPr>
              <a:t>“the independence between X and Y is significant at the level of 0.01”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That is, if we take two columns X and Y with the observed P(X=1) and P(Y=1) and </a:t>
            </a:r>
            <a:r>
              <a:rPr lang="en-US" sz="2800" b="1" dirty="0" smtClean="0">
                <a:solidFill>
                  <a:schemeClr val="accent2"/>
                </a:solidFill>
              </a:rPr>
              <a:t>n </a:t>
            </a:r>
            <a:r>
              <a:rPr lang="en-US" sz="2800" dirty="0" smtClean="0"/>
              <a:t>rows, such degree of independence would occur by chance only in about </a:t>
            </a:r>
            <a:r>
              <a:rPr lang="en-US" sz="2800" dirty="0" smtClean="0">
                <a:solidFill>
                  <a:srgbClr val="FF0000"/>
                </a:solidFill>
              </a:rPr>
              <a:t>1 out of 100 trials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classical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are testing many hypotheses (multiple hypotheses testing)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there is no closed form available?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Validating clustering results</a:t>
            </a:r>
          </a:p>
          <a:p>
            <a:endParaRPr lang="en-US" sz="2800" dirty="0" smtClean="0"/>
          </a:p>
          <a:p>
            <a:r>
              <a:rPr lang="en-US" sz="2800" dirty="0" smtClean="0"/>
              <a:t>Randomization tests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Goal:</a:t>
            </a:r>
            <a:r>
              <a:rPr lang="en-US" dirty="0" smtClean="0"/>
              <a:t> assessing the significance of results</a:t>
            </a:r>
          </a:p>
          <a:p>
            <a:pPr lvl="1"/>
            <a:r>
              <a:rPr lang="en-US" dirty="0" smtClean="0"/>
              <a:t>Could the result have occurred by chance?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Methodology:</a:t>
            </a:r>
            <a:r>
              <a:rPr lang="en-US" dirty="0" smtClean="0"/>
              <a:t> create datasets that somehow reflect the characteristics of the true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8013" cy="4524375"/>
          </a:xfrm>
        </p:spPr>
        <p:txBody>
          <a:bodyPr/>
          <a:lstStyle/>
          <a:p>
            <a:r>
              <a:rPr lang="en-US" sz="2800" dirty="0" smtClean="0"/>
              <a:t>Create randomized versions from the data </a:t>
            </a:r>
            <a:r>
              <a:rPr lang="en-US" sz="2800" b="1" dirty="0" smtClean="0">
                <a:solidFill>
                  <a:schemeClr val="accent2"/>
                </a:solidFill>
              </a:rPr>
              <a:t>X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800" b="1" dirty="0" smtClean="0">
                <a:solidFill>
                  <a:schemeClr val="accent2"/>
                </a:solidFill>
              </a:rPr>
              <a:t>, X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</a:rPr>
              <a:t>,…,</a:t>
            </a:r>
            <a:r>
              <a:rPr lang="en-US" sz="2800" b="1" dirty="0" err="1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k</a:t>
            </a:r>
            <a:endParaRPr lang="en-US" sz="2800" b="1" baseline="-25000" dirty="0" smtClean="0">
              <a:solidFill>
                <a:schemeClr val="accent2"/>
              </a:solidFill>
            </a:endParaRPr>
          </a:p>
          <a:p>
            <a:r>
              <a:rPr lang="en-US" sz="2800" dirty="0" smtClean="0"/>
              <a:t>Run algorithm </a:t>
            </a:r>
            <a:r>
              <a:rPr lang="en-US" sz="2800" b="1" dirty="0" smtClean="0">
                <a:solidFill>
                  <a:schemeClr val="accent2"/>
                </a:solidFill>
              </a:rPr>
              <a:t>A</a:t>
            </a:r>
            <a:r>
              <a:rPr lang="en-US" sz="2800" dirty="0" smtClean="0"/>
              <a:t> on these, producing results </a:t>
            </a:r>
            <a:r>
              <a:rPr lang="en-US" sz="2800" b="1" dirty="0" smtClean="0">
                <a:solidFill>
                  <a:schemeClr val="accent2"/>
                </a:solidFill>
              </a:rPr>
              <a:t>A(X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800" b="1" dirty="0" smtClean="0">
                <a:solidFill>
                  <a:schemeClr val="accent2"/>
                </a:solidFill>
              </a:rPr>
              <a:t>), A(X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</a:rPr>
              <a:t>),…,A(</a:t>
            </a:r>
            <a:r>
              <a:rPr lang="en-US" sz="2800" b="1" dirty="0" err="1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Check if the result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A(X)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on the real data is somehow different from these</a:t>
            </a:r>
          </a:p>
          <a:p>
            <a:r>
              <a:rPr lang="en-US" sz="2800" b="1" i="1" dirty="0" smtClean="0">
                <a:solidFill>
                  <a:schemeClr val="tx2"/>
                </a:solidFill>
              </a:rPr>
              <a:t>Empirical </a:t>
            </a:r>
            <a:r>
              <a:rPr lang="en-US" sz="2800" b="1" i="1" dirty="0" smtClean="0">
                <a:solidFill>
                  <a:schemeClr val="accent2"/>
                </a:solidFill>
              </a:rPr>
              <a:t>p</a:t>
            </a:r>
            <a:r>
              <a:rPr lang="en-US" sz="2800" b="1" i="1" dirty="0" smtClean="0">
                <a:solidFill>
                  <a:schemeClr val="tx2"/>
                </a:solidFill>
              </a:rPr>
              <a:t>-value: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the fraction of cases for which the result on real data is (say) larger than </a:t>
            </a:r>
            <a:r>
              <a:rPr lang="en-US" sz="2800" b="1" dirty="0" smtClean="0">
                <a:solidFill>
                  <a:schemeClr val="accent2"/>
                </a:solidFill>
              </a:rPr>
              <a:t>A(X)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If the empirical </a:t>
            </a:r>
            <a:r>
              <a:rPr lang="en-US" sz="2800" b="1" dirty="0" smtClean="0">
                <a:solidFill>
                  <a:schemeClr val="accent2"/>
                </a:solidFill>
              </a:rPr>
              <a:t>p</a:t>
            </a:r>
            <a:r>
              <a:rPr lang="en-US" sz="2800" dirty="0" smtClean="0">
                <a:solidFill>
                  <a:schemeClr val="tx1"/>
                </a:solidFill>
              </a:rPr>
              <a:t>-value is small, then there is something interesting in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 for testing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1613" cy="4524375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accent2"/>
                </a:solidFill>
              </a:rPr>
              <a:t>P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x</a:t>
            </a:r>
            <a:r>
              <a:rPr lang="en-US" sz="2800" b="1" dirty="0" smtClean="0">
                <a:solidFill>
                  <a:schemeClr val="accent2"/>
                </a:solidFill>
              </a:rPr>
              <a:t> = Pr(X=1) and </a:t>
            </a:r>
            <a:r>
              <a:rPr lang="en-US" sz="2800" b="1" dirty="0" err="1" smtClean="0">
                <a:solidFill>
                  <a:schemeClr val="accent2"/>
                </a:solidFill>
              </a:rPr>
              <a:t>P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y</a:t>
            </a:r>
            <a:r>
              <a:rPr lang="en-US" sz="2800" b="1" dirty="0" smtClean="0">
                <a:solidFill>
                  <a:schemeClr val="accent2"/>
                </a:solidFill>
              </a:rPr>
              <a:t> = Pr(Y=1)</a:t>
            </a:r>
          </a:p>
          <a:p>
            <a:endParaRPr lang="en-US" sz="2800" b="1" dirty="0" smtClean="0">
              <a:solidFill>
                <a:schemeClr val="accent2"/>
              </a:solidFill>
            </a:endParaRPr>
          </a:p>
          <a:p>
            <a:r>
              <a:rPr lang="en-US" sz="2800" dirty="0" smtClean="0"/>
              <a:t>Generate random instances of columns </a:t>
            </a:r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dirty="0" err="1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sz="2800" b="1" dirty="0" err="1" smtClean="0">
                <a:solidFill>
                  <a:schemeClr val="accent2"/>
                </a:solidFill>
              </a:rPr>
              <a:t>,Y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sz="2800" b="1" dirty="0" smtClean="0">
                <a:solidFill>
                  <a:schemeClr val="accent2"/>
                </a:solidFill>
              </a:rPr>
              <a:t>) </a:t>
            </a:r>
            <a:r>
              <a:rPr lang="en-US" sz="2800" dirty="0" smtClean="0"/>
              <a:t>with parameters </a:t>
            </a:r>
            <a:r>
              <a:rPr lang="en-US" sz="2800" b="1" dirty="0" err="1" smtClean="0">
                <a:solidFill>
                  <a:schemeClr val="accent2"/>
                </a:solidFill>
              </a:rPr>
              <a:t>P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x</a:t>
            </a:r>
            <a:r>
              <a:rPr lang="en-US" sz="2800" dirty="0" smtClean="0"/>
              <a:t> and </a:t>
            </a:r>
            <a:r>
              <a:rPr lang="en-US" sz="2800" b="1" dirty="0" err="1" smtClean="0">
                <a:solidFill>
                  <a:schemeClr val="accent2"/>
                </a:solidFill>
              </a:rPr>
              <a:t>P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y</a:t>
            </a:r>
            <a:r>
              <a:rPr lang="en-US" sz="2800" dirty="0" smtClean="0"/>
              <a:t> [independence assumption]</a:t>
            </a:r>
          </a:p>
          <a:p>
            <a:endParaRPr lang="en-US" sz="2800" dirty="0" smtClean="0"/>
          </a:p>
          <a:p>
            <a:r>
              <a:rPr lang="en-US" sz="2800" b="1" dirty="0" smtClean="0"/>
              <a:t>p-value:</a:t>
            </a:r>
            <a:r>
              <a:rPr lang="en-US" sz="2800" dirty="0" smtClean="0"/>
              <a:t> Compute the in how many random instances, the </a:t>
            </a:r>
            <a:r>
              <a:rPr lang="el-GR" sz="2800" b="1" dirty="0" smtClean="0">
                <a:solidFill>
                  <a:schemeClr val="accent2"/>
                </a:solidFill>
              </a:rPr>
              <a:t>χ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sz="2800" dirty="0" smtClean="0"/>
              <a:t> statistic is greater/smaller than its value in the input data</a:t>
            </a:r>
            <a:endParaRPr lang="en-US" sz="2800" baseline="30000" dirty="0" smtClean="0"/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127635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 methods for other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Instantiation of randomization for clustering?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Instantiation of randomization for frequent-</a:t>
            </a:r>
            <a:r>
              <a:rPr lang="en-US" dirty="0" err="1" smtClean="0"/>
              <a:t>itemset</a:t>
            </a:r>
            <a:r>
              <a:rPr lang="en-US" dirty="0" smtClean="0"/>
              <a:t> mining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Columnwise</a:t>
            </a:r>
            <a:r>
              <a:rPr lang="en-US" dirty="0" smtClean="0"/>
              <a:t> randomization: no global view of the data</a:t>
            </a:r>
            <a:endParaRPr lang="en-US" dirty="0"/>
          </a:p>
        </p:txBody>
      </p:sp>
      <p:pic>
        <p:nvPicPr>
          <p:cNvPr id="333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47800"/>
            <a:ext cx="5715000" cy="498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Columnwise</a:t>
            </a:r>
            <a:r>
              <a:rPr lang="en-US" dirty="0" smtClean="0"/>
              <a:t> randomization: no global view of the data</a:t>
            </a:r>
            <a:endParaRPr lang="en-US" dirty="0"/>
          </a:p>
        </p:txBody>
      </p:sp>
      <p:pic>
        <p:nvPicPr>
          <p:cNvPr id="3348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lowchart: Alternate Process 5"/>
          <p:cNvSpPr/>
          <p:nvPr/>
        </p:nvSpPr>
        <p:spPr bwMode="auto">
          <a:xfrm>
            <a:off x="5943600" y="4572000"/>
            <a:ext cx="2819400" cy="198120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X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2" charset="0"/>
              </a:rPr>
              <a:t>and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2" charset="0"/>
              </a:rPr>
              <a:t> are not more surprisingly correlated given that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2" charset="0"/>
              </a:rPr>
              <a:t> they both have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1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2" charset="0"/>
              </a:rPr>
              <a:t>s in dense rows and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0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2" charset="0"/>
              </a:rPr>
              <a:t>s in sparse rows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good way of randomizing the data?</a:t>
            </a:r>
          </a:p>
          <a:p>
            <a:endParaRPr lang="en-US" dirty="0" smtClean="0"/>
          </a:p>
          <a:p>
            <a:r>
              <a:rPr lang="en-US" dirty="0" smtClean="0"/>
              <a:t>Can the sample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, X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, …, 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 computed efficiently?</a:t>
            </a:r>
          </a:p>
          <a:p>
            <a:endParaRPr lang="en-US" dirty="0" smtClean="0"/>
          </a:p>
          <a:p>
            <a:r>
              <a:rPr lang="en-US" dirty="0" smtClean="0"/>
              <a:t>Can the values </a:t>
            </a:r>
            <a:r>
              <a:rPr lang="en-US" b="1" dirty="0" smtClean="0">
                <a:solidFill>
                  <a:schemeClr val="accent2"/>
                </a:solidFill>
              </a:rPr>
              <a:t>A(X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), A(X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), …, A(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b="1" dirty="0" smtClean="0">
                <a:solidFill>
                  <a:schemeClr val="accent2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be computed efficiently?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good way of randomizing the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datasets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 generated?</a:t>
            </a:r>
          </a:p>
          <a:p>
            <a:endParaRPr lang="en-US" dirty="0" smtClean="0"/>
          </a:p>
          <a:p>
            <a:r>
              <a:rPr lang="en-US" dirty="0" smtClean="0"/>
              <a:t>What is the underlying </a:t>
            </a:r>
            <a:r>
              <a:rPr lang="en-US" b="1" i="1" dirty="0" smtClean="0">
                <a:solidFill>
                  <a:srgbClr val="FF0000"/>
                </a:solidFill>
              </a:rPr>
              <a:t>“null model”/ ”null hypothesis”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0—1</a:t>
            </a:r>
            <a:r>
              <a:rPr lang="en-US" sz="2800" dirty="0" smtClean="0"/>
              <a:t> data: </a:t>
            </a:r>
            <a:r>
              <a:rPr lang="en-US" sz="2800" b="1" dirty="0" smtClean="0">
                <a:solidFill>
                  <a:schemeClr val="accent2"/>
                </a:solidFill>
              </a:rPr>
              <a:t>n</a:t>
            </a:r>
            <a:r>
              <a:rPr lang="en-US" sz="2800" dirty="0" smtClean="0"/>
              <a:t> rows, </a:t>
            </a:r>
            <a:r>
              <a:rPr lang="en-US" sz="2800" b="1" dirty="0" smtClean="0">
                <a:solidFill>
                  <a:schemeClr val="accent2"/>
                </a:solidFill>
              </a:rPr>
              <a:t>m</a:t>
            </a:r>
            <a:r>
              <a:rPr lang="en-US" sz="2800" dirty="0" smtClean="0"/>
              <a:t> columns, presence/absence</a:t>
            </a:r>
          </a:p>
          <a:p>
            <a:endParaRPr lang="en-US" dirty="0" smtClean="0"/>
          </a:p>
          <a:p>
            <a:r>
              <a:rPr lang="en-US" sz="2800" dirty="0" smtClean="0"/>
              <a:t>Randomize the dataset by generating random datasets with the </a:t>
            </a:r>
            <a:r>
              <a:rPr lang="en-US" sz="2800" b="1" i="1" dirty="0" smtClean="0"/>
              <a:t>same row and column margins </a:t>
            </a:r>
            <a:r>
              <a:rPr lang="en-US" sz="2800" dirty="0" smtClean="0"/>
              <a:t>as the original data</a:t>
            </a:r>
          </a:p>
          <a:p>
            <a:endParaRPr lang="en-US" dirty="0" smtClean="0"/>
          </a:p>
          <a:p>
            <a:r>
              <a:rPr lang="en-US" sz="2400" dirty="0" smtClean="0"/>
              <a:t>Reference: A. </a:t>
            </a:r>
            <a:r>
              <a:rPr lang="en-US" sz="2400" dirty="0" err="1" smtClean="0"/>
              <a:t>Gionis</a:t>
            </a:r>
            <a:r>
              <a:rPr lang="en-US" sz="2400" dirty="0" smtClean="0"/>
              <a:t>, H. </a:t>
            </a:r>
            <a:r>
              <a:rPr lang="en-US" sz="2400" dirty="0" err="1" smtClean="0"/>
              <a:t>Mannila</a:t>
            </a:r>
            <a:r>
              <a:rPr lang="en-US" sz="2400" dirty="0" smtClean="0"/>
              <a:t>, T. </a:t>
            </a:r>
            <a:r>
              <a:rPr lang="en-US" sz="2400" dirty="0" err="1" smtClean="0"/>
              <a:t>Mielikainen</a:t>
            </a:r>
            <a:r>
              <a:rPr lang="en-US" sz="2400" dirty="0" smtClean="0"/>
              <a:t> and P. </a:t>
            </a:r>
            <a:r>
              <a:rPr lang="en-US" sz="2400" dirty="0" err="1" smtClean="0"/>
              <a:t>Tsaparas</a:t>
            </a:r>
            <a:r>
              <a:rPr lang="en-US" sz="2400" dirty="0" smtClean="0"/>
              <a:t>: Assessing data-mining results via swap randomization (TKDD 2006)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the degree structure of the data</a:t>
            </a:r>
          </a:p>
          <a:p>
            <a:endParaRPr lang="en-US" dirty="0" smtClean="0"/>
          </a:p>
          <a:p>
            <a:r>
              <a:rPr lang="en-US" dirty="0" smtClean="0"/>
              <a:t>Such datasets can be generated by </a:t>
            </a:r>
            <a:r>
              <a:rPr lang="en-US" b="1" i="1" dirty="0" smtClean="0"/>
              <a:t>swaps</a:t>
            </a:r>
            <a:endParaRPr lang="en-US" b="1" i="1" dirty="0"/>
          </a:p>
        </p:txBody>
      </p:sp>
      <p:pic>
        <p:nvPicPr>
          <p:cNvPr id="3328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1675" y="3848100"/>
            <a:ext cx="52673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Cluster Validity 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>
              <a:lnSpc>
                <a:spcPct val="80000"/>
              </a:lnSpc>
            </a:pPr>
            <a:r>
              <a:rPr lang="en-US" sz="2400" dirty="0" smtClean="0"/>
              <a:t>All clustering algorithms provided with a set of points output a clustering</a:t>
            </a:r>
            <a:endParaRPr lang="en-US" sz="2000" dirty="0"/>
          </a:p>
          <a:p>
            <a:pPr marL="800100" lvl="1" indent="-342900">
              <a:lnSpc>
                <a:spcPct val="80000"/>
              </a:lnSpc>
            </a:pPr>
            <a:endParaRPr lang="en-US" sz="2000" dirty="0"/>
          </a:p>
          <a:p>
            <a:pPr marL="292100" indent="-292100">
              <a:lnSpc>
                <a:spcPct val="80000"/>
              </a:lnSpc>
            </a:pPr>
            <a:r>
              <a:rPr lang="en-US" sz="2400" dirty="0" smtClean="0"/>
              <a:t>How </a:t>
            </a:r>
            <a:r>
              <a:rPr lang="en-US" sz="2400" dirty="0"/>
              <a:t>to evaluate the “goodness” of the resulting clusters?</a:t>
            </a:r>
          </a:p>
          <a:p>
            <a:pPr marL="292100" indent="-292100">
              <a:lnSpc>
                <a:spcPct val="80000"/>
              </a:lnSpc>
            </a:pPr>
            <a:endParaRPr lang="en-US" sz="2400" dirty="0"/>
          </a:p>
          <a:p>
            <a:pPr marL="292100" indent="-292100">
              <a:lnSpc>
                <a:spcPct val="80000"/>
              </a:lnSpc>
            </a:pPr>
            <a:r>
              <a:rPr lang="en-US" sz="2400" dirty="0" smtClean="0"/>
              <a:t>Tricky because  </a:t>
            </a:r>
            <a:r>
              <a:rPr lang="en-US" sz="2400" dirty="0"/>
              <a:t>“clusters are in the eye of the beholder”! </a:t>
            </a:r>
          </a:p>
          <a:p>
            <a:pPr marL="292100" indent="-292100">
              <a:lnSpc>
                <a:spcPct val="80000"/>
              </a:lnSpc>
            </a:pPr>
            <a:endParaRPr lang="en-US" sz="2400" dirty="0"/>
          </a:p>
          <a:p>
            <a:pPr marL="292100" indent="-292100">
              <a:lnSpc>
                <a:spcPct val="80000"/>
              </a:lnSpc>
            </a:pPr>
            <a:r>
              <a:rPr lang="en-US" sz="2400" dirty="0"/>
              <a:t>Then why do we want to evaluate them?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z="2000" dirty="0" smtClean="0"/>
              <a:t>To </a:t>
            </a:r>
            <a:r>
              <a:rPr lang="en-US" sz="2000" dirty="0"/>
              <a:t>compare clustering algorithms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z="2000" dirty="0"/>
              <a:t>To compare two sets of clusters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z="2000" dirty="0"/>
              <a:t>To compare two </a:t>
            </a:r>
            <a:r>
              <a:rPr lang="en-US" sz="2000" dirty="0" smtClean="0"/>
              <a:t>clusters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z="2000" dirty="0" smtClean="0"/>
              <a:t>To decide whether there is noise in the data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margins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Null hypothesis:</a:t>
            </a:r>
            <a:r>
              <a:rPr lang="en-US" dirty="0" smtClean="0"/>
              <a:t> the row and the column margins of the data are fixed</a:t>
            </a:r>
          </a:p>
          <a:p>
            <a:endParaRPr lang="en-US" dirty="0" smtClean="0"/>
          </a:p>
          <a:p>
            <a:r>
              <a:rPr lang="en-US" dirty="0" smtClean="0"/>
              <a:t>If the marginal information is known, then what else can you say about the data?</a:t>
            </a:r>
          </a:p>
          <a:p>
            <a:endParaRPr lang="en-US" dirty="0" smtClean="0"/>
          </a:p>
          <a:p>
            <a:r>
              <a:rPr lang="en-US" dirty="0" smtClean="0"/>
              <a:t>What other structure is there in the data?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791200"/>
            <a:ext cx="3657600" cy="81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Significant co-occurrence of </a:t>
            </a:r>
            <a:r>
              <a:rPr lang="en-US" sz="2400" b="1" dirty="0" smtClean="0">
                <a:solidFill>
                  <a:schemeClr val="accent2"/>
                </a:solidFill>
              </a:rPr>
              <a:t>X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</a:t>
            </a:r>
            <a:r>
              <a:rPr lang="en-US" sz="2400" b="1" dirty="0" smtClean="0">
                <a:solidFill>
                  <a:schemeClr val="accent2"/>
                </a:solidFill>
              </a:rPr>
              <a:t> Y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335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822959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05400" y="5791200"/>
            <a:ext cx="3657600" cy="81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 significant co-occurrence of </a:t>
            </a:r>
            <a:r>
              <a:rPr lang="en-US" sz="2400" b="1" dirty="0" smtClean="0">
                <a:solidFill>
                  <a:schemeClr val="accent2"/>
                </a:solidFill>
              </a:rPr>
              <a:t>X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</a:t>
            </a:r>
            <a:r>
              <a:rPr lang="en-US" sz="2400" b="1" dirty="0" smtClean="0">
                <a:solidFill>
                  <a:schemeClr val="accent2"/>
                </a:solidFill>
              </a:rPr>
              <a:t> Y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 randomization and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68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579438"/>
          </a:xfrm>
        </p:spPr>
        <p:txBody>
          <a:bodyPr/>
          <a:lstStyle/>
          <a:p>
            <a:r>
              <a:rPr lang="en-US" sz="4000"/>
              <a:t>Clusters found in Random Data</a:t>
            </a:r>
          </a:p>
        </p:txBody>
      </p:sp>
      <p:pic>
        <p:nvPicPr>
          <p:cNvPr id="69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648075" cy="2736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90180" name="Text Box 4"/>
          <p:cNvSpPr txBox="1">
            <a:spLocks noChangeArrowheads="1"/>
          </p:cNvSpPr>
          <p:nvPr/>
        </p:nvSpPr>
        <p:spPr bwMode="auto">
          <a:xfrm>
            <a:off x="152400" y="1905000"/>
            <a:ext cx="990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Arial" charset="0"/>
              </a:rPr>
              <a:t>Random Points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" y="3657600"/>
            <a:ext cx="4113213" cy="2743200"/>
            <a:chOff x="96" y="2304"/>
            <a:chExt cx="2591" cy="1728"/>
          </a:xfrm>
        </p:grpSpPr>
        <p:pic>
          <p:nvPicPr>
            <p:cNvPr id="690182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4" y="2304"/>
              <a:ext cx="2303" cy="17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690183" name="Text Box 7"/>
            <p:cNvSpPr txBox="1">
              <a:spLocks noChangeArrowheads="1"/>
            </p:cNvSpPr>
            <p:nvPr/>
          </p:nvSpPr>
          <p:spPr bwMode="auto">
            <a:xfrm>
              <a:off x="96" y="2640"/>
              <a:ext cx="62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K-means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116388" y="990600"/>
            <a:ext cx="4341812" cy="2743200"/>
            <a:chOff x="2593" y="624"/>
            <a:chExt cx="2735" cy="1728"/>
          </a:xfrm>
        </p:grpSpPr>
        <p:pic>
          <p:nvPicPr>
            <p:cNvPr id="690185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93" y="624"/>
              <a:ext cx="2303" cy="17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690186" name="Text Box 10"/>
            <p:cNvSpPr txBox="1">
              <a:spLocks noChangeArrowheads="1"/>
            </p:cNvSpPr>
            <p:nvPr/>
          </p:nvSpPr>
          <p:spPr bwMode="auto">
            <a:xfrm>
              <a:off x="4704" y="1200"/>
              <a:ext cx="62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DBSCAN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116388" y="3657600"/>
            <a:ext cx="4646612" cy="2743200"/>
            <a:chOff x="2593" y="2304"/>
            <a:chExt cx="2927" cy="1728"/>
          </a:xfrm>
        </p:grpSpPr>
        <p:pic>
          <p:nvPicPr>
            <p:cNvPr id="690188" name="Picture 1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93" y="2304"/>
              <a:ext cx="2303" cy="17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690189" name="Text Box 13"/>
            <p:cNvSpPr txBox="1">
              <a:spLocks noChangeArrowheads="1"/>
            </p:cNvSpPr>
            <p:nvPr/>
          </p:nvSpPr>
          <p:spPr bwMode="auto">
            <a:xfrm>
              <a:off x="4800" y="2640"/>
              <a:ext cx="720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b="1">
                  <a:latin typeface="Arial" charset="0"/>
                </a:rPr>
                <a:t>Complete Link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objective function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, Objective function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</a:p>
          <a:p>
            <a:r>
              <a:rPr lang="en-US" dirty="0" smtClean="0"/>
              <a:t>Algorithms: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, A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,…</a:t>
            </a:r>
            <a:r>
              <a:rPr lang="en-US" b="1" dirty="0" err="1" smtClean="0">
                <a:solidFill>
                  <a:schemeClr val="accent2"/>
                </a:solidFill>
              </a:rPr>
              <a:t>A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b="1" dirty="0" smtClean="0"/>
              <a:t>Question: </a:t>
            </a:r>
            <a:r>
              <a:rPr lang="en-US" dirty="0" smtClean="0"/>
              <a:t>Which algorithm is the best for this objective function?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= A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(X), R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 = A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(X),…,</a:t>
            </a:r>
            <a:r>
              <a:rPr lang="en-US" b="1" dirty="0" err="1" smtClean="0">
                <a:solidFill>
                  <a:schemeClr val="accent2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b="1" dirty="0" smtClean="0">
                <a:solidFill>
                  <a:schemeClr val="accent2"/>
                </a:solidFill>
              </a:rPr>
              <a:t>=</a:t>
            </a:r>
            <a:r>
              <a:rPr lang="en-US" b="1" dirty="0" err="1" smtClean="0">
                <a:solidFill>
                  <a:schemeClr val="accent2"/>
                </a:solidFill>
              </a:rPr>
              <a:t>A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b="1" dirty="0" smtClean="0">
                <a:solidFill>
                  <a:schemeClr val="accent2"/>
                </a:solidFill>
              </a:rPr>
              <a:t>(X)</a:t>
            </a:r>
          </a:p>
          <a:p>
            <a:r>
              <a:rPr lang="en-US" dirty="0" smtClean="0"/>
              <a:t>Compare </a:t>
            </a:r>
            <a:r>
              <a:rPr lang="en-US" b="1" dirty="0" smtClean="0">
                <a:solidFill>
                  <a:schemeClr val="accent2"/>
                </a:solidFill>
              </a:rPr>
              <a:t>F(R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), F(R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),…,F(</a:t>
            </a:r>
            <a:r>
              <a:rPr lang="en-US" b="1" dirty="0" err="1" smtClean="0">
                <a:solidFill>
                  <a:schemeClr val="accent2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/>
              <a:t> computes the cohesiveness of a cluster (e.g., smaller values larger cohesiveness)</a:t>
            </a:r>
          </a:p>
          <a:p>
            <a:r>
              <a:rPr lang="en-US" dirty="0" smtClean="0"/>
              <a:t>Examples of cohesiveness?</a:t>
            </a:r>
          </a:p>
          <a:p>
            <a:r>
              <a:rPr lang="en-US" dirty="0" smtClean="0"/>
              <a:t>Goodness of a cluster </a:t>
            </a: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chemeClr val="accent2"/>
                </a:solidFill>
              </a:rPr>
              <a:t>H(c)</a:t>
            </a:r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dirty="0" smtClean="0"/>
              <a:t> is better than </a:t>
            </a:r>
            <a:r>
              <a:rPr lang="en-US" b="1" dirty="0" smtClean="0">
                <a:solidFill>
                  <a:schemeClr val="accent2"/>
                </a:solidFill>
              </a:rPr>
              <a:t>c’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chemeClr val="accent2"/>
                </a:solidFill>
              </a:rPr>
              <a:t>H(c) &lt; H(c’)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8013" cy="1433512"/>
          </a:xfrm>
        </p:spPr>
        <p:txBody>
          <a:bodyPr/>
          <a:lstStyle/>
          <a:p>
            <a:r>
              <a:rPr lang="en-US" dirty="0" smtClean="0"/>
              <a:t>Evaluating </a:t>
            </a:r>
            <a:r>
              <a:rPr lang="en-US" b="1" dirty="0" err="1" smtClean="0"/>
              <a:t>clusterings</a:t>
            </a:r>
            <a:r>
              <a:rPr lang="en-US" dirty="0" smtClean="0"/>
              <a:t> using cluster cohesiveness?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8013" cy="4524375"/>
          </a:xfrm>
        </p:spPr>
        <p:txBody>
          <a:bodyPr/>
          <a:lstStyle/>
          <a:p>
            <a:r>
              <a:rPr lang="en-US" dirty="0" smtClean="0"/>
              <a:t>For a clustering </a:t>
            </a: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dirty="0" smtClean="0"/>
              <a:t> consisting of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clusters </a:t>
            </a: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2"/>
                </a:solidFill>
              </a:rPr>
              <a:t>k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H(C) = </a:t>
            </a:r>
            <a:r>
              <a:rPr lang="el-GR" b="1" dirty="0" smtClean="0">
                <a:solidFill>
                  <a:schemeClr val="accent2"/>
                </a:solidFill>
              </a:rPr>
              <a:t>Φ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 H(</a:t>
            </a:r>
            <a:r>
              <a:rPr lang="en-US" b="1" dirty="0" err="1" smtClean="0">
                <a:solidFill>
                  <a:schemeClr val="accent2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What is </a:t>
            </a:r>
            <a:r>
              <a:rPr lang="el-GR" b="1" dirty="0" smtClean="0">
                <a:solidFill>
                  <a:schemeClr val="accent2"/>
                </a:solidFill>
              </a:rPr>
              <a:t>Φ</a:t>
            </a:r>
            <a:r>
              <a:rPr lang="en-US" dirty="0" smtClean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8013" cy="1433512"/>
          </a:xfrm>
        </p:spPr>
        <p:txBody>
          <a:bodyPr/>
          <a:lstStyle/>
          <a:p>
            <a:r>
              <a:rPr lang="en-US" dirty="0" smtClean="0"/>
              <a:t>Cluster separation?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8013" cy="45243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Function </a:t>
            </a:r>
            <a:r>
              <a:rPr lang="en-US" b="1" dirty="0" smtClean="0">
                <a:solidFill>
                  <a:schemeClr val="accent2"/>
                </a:solidFill>
              </a:rPr>
              <a:t>S </a:t>
            </a:r>
            <a:r>
              <a:rPr lang="en-US" dirty="0" smtClean="0">
                <a:solidFill>
                  <a:schemeClr val="tx1"/>
                </a:solidFill>
              </a:rPr>
              <a:t>that measures the separation between two clusters </a:t>
            </a:r>
            <a:r>
              <a:rPr lang="en-US" b="1" dirty="0" err="1" smtClean="0">
                <a:solidFill>
                  <a:schemeClr val="accent2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</a:t>
            </a:r>
            <a:endParaRPr lang="en-US" b="1" baseline="-25000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Ideas for </a:t>
            </a:r>
            <a:r>
              <a:rPr lang="en-US" b="1" dirty="0" smtClean="0">
                <a:solidFill>
                  <a:schemeClr val="accent2"/>
                </a:solidFill>
              </a:rPr>
              <a:t>S(</a:t>
            </a:r>
            <a:r>
              <a:rPr lang="en-US" b="1" dirty="0" err="1" smtClean="0">
                <a:solidFill>
                  <a:schemeClr val="accent2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err="1" smtClean="0">
                <a:solidFill>
                  <a:schemeClr val="accent2"/>
                </a:solidFill>
              </a:rPr>
              <a:t>,c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b="1" dirty="0" smtClean="0">
                <a:solidFill>
                  <a:schemeClr val="accent2"/>
                </a:solidFill>
              </a:rPr>
              <a:t>)? </a:t>
            </a:r>
          </a:p>
          <a:p>
            <a:endParaRPr lang="en-US" dirty="0" smtClean="0"/>
          </a:p>
          <a:p>
            <a:r>
              <a:rPr lang="en-US" dirty="0" smtClean="0"/>
              <a:t>How can we measure the goodness of a clustering </a:t>
            </a:r>
            <a:r>
              <a:rPr lang="en-US" b="1" dirty="0" smtClean="0">
                <a:solidFill>
                  <a:schemeClr val="accent2"/>
                </a:solidFill>
              </a:rPr>
              <a:t>C = {c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,…,c</a:t>
            </a:r>
            <a:r>
              <a:rPr lang="en-US" b="1" baseline="-25000" dirty="0" smtClean="0">
                <a:solidFill>
                  <a:schemeClr val="accent2"/>
                </a:solidFill>
              </a:rPr>
              <a:t>k</a:t>
            </a:r>
            <a:r>
              <a:rPr lang="en-US" b="1" dirty="0" smtClean="0">
                <a:solidFill>
                  <a:schemeClr val="accent2"/>
                </a:solidFill>
              </a:rPr>
              <a:t>} </a:t>
            </a:r>
            <a:r>
              <a:rPr lang="en-US" dirty="0" smtClean="0"/>
              <a:t>using the separation function 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34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dirty="0"/>
              <a:t>Silhouette Coefficient </a:t>
            </a:r>
            <a:r>
              <a:rPr lang="en-US" sz="2000" dirty="0" smtClean="0"/>
              <a:t>combines </a:t>
            </a:r>
            <a:r>
              <a:rPr lang="en-US" sz="2000" dirty="0"/>
              <a:t>ideas of both cohesion and separation, but for individual points, as well as clusters and </a:t>
            </a:r>
            <a:r>
              <a:rPr lang="en-US" sz="2000" dirty="0" err="1"/>
              <a:t>clusterings</a:t>
            </a:r>
            <a:endParaRPr lang="en-US" sz="2000" dirty="0"/>
          </a:p>
          <a:p>
            <a:pPr>
              <a:spcBef>
                <a:spcPct val="0"/>
              </a:spcBef>
            </a:pPr>
            <a:r>
              <a:rPr lang="en-US" sz="2000" dirty="0"/>
              <a:t>For an individual point, </a:t>
            </a:r>
            <a:r>
              <a:rPr lang="en-US" sz="2000" i="1" dirty="0" smtClean="0"/>
              <a:t>I</a:t>
            </a:r>
            <a:endParaRPr lang="en-US" sz="2000" i="1" dirty="0"/>
          </a:p>
          <a:p>
            <a:pPr lvl="1"/>
            <a:r>
              <a:rPr lang="en-US" sz="1800" b="1" i="1" dirty="0" smtClean="0">
                <a:solidFill>
                  <a:schemeClr val="accent2"/>
                </a:solidFill>
              </a:rPr>
              <a:t>a</a:t>
            </a:r>
            <a:r>
              <a:rPr lang="en-US" sz="1800" dirty="0" smtClean="0"/>
              <a:t> </a:t>
            </a:r>
            <a:r>
              <a:rPr lang="en-US" sz="1800" dirty="0"/>
              <a:t>= average distance of </a:t>
            </a:r>
            <a:r>
              <a:rPr lang="en-US" sz="1800" b="1" i="1" dirty="0" err="1">
                <a:solidFill>
                  <a:schemeClr val="accent2"/>
                </a:solidFill>
              </a:rPr>
              <a:t>i</a:t>
            </a:r>
            <a:r>
              <a:rPr lang="en-US" sz="1800" dirty="0"/>
              <a:t> to the points in </a:t>
            </a:r>
            <a:r>
              <a:rPr lang="en-US" sz="1800" dirty="0" smtClean="0"/>
              <a:t>the same </a:t>
            </a:r>
            <a:r>
              <a:rPr lang="en-US" sz="1800" dirty="0"/>
              <a:t>cluster</a:t>
            </a:r>
          </a:p>
          <a:p>
            <a:pPr lvl="1"/>
            <a:r>
              <a:rPr lang="en-US" sz="1800" b="1" i="1" dirty="0" smtClean="0">
                <a:solidFill>
                  <a:schemeClr val="accent2"/>
                </a:solidFill>
              </a:rPr>
              <a:t>b</a:t>
            </a:r>
            <a:r>
              <a:rPr lang="en-US" sz="1800" dirty="0" smtClean="0"/>
              <a:t> </a:t>
            </a:r>
            <a:r>
              <a:rPr lang="en-US" sz="1800" dirty="0"/>
              <a:t>= min (average distance of </a:t>
            </a:r>
            <a:r>
              <a:rPr lang="en-US" sz="1800" b="1" i="1" dirty="0" err="1">
                <a:solidFill>
                  <a:schemeClr val="accent2"/>
                </a:solidFill>
              </a:rPr>
              <a:t>i</a:t>
            </a:r>
            <a:r>
              <a:rPr lang="en-US" sz="1800" i="1" dirty="0"/>
              <a:t> </a:t>
            </a:r>
            <a:r>
              <a:rPr lang="en-US" sz="1800" dirty="0"/>
              <a:t> to points in another cluster)</a:t>
            </a:r>
          </a:p>
          <a:p>
            <a:pPr lvl="1"/>
            <a:r>
              <a:rPr lang="en-US" sz="1800" dirty="0" smtClean="0"/>
              <a:t>silhouette </a:t>
            </a:r>
            <a:r>
              <a:rPr lang="en-US" sz="1800" dirty="0"/>
              <a:t>coefficient </a:t>
            </a:r>
            <a:r>
              <a:rPr lang="en-US" sz="1800" dirty="0" smtClean="0"/>
              <a:t> of </a:t>
            </a:r>
            <a:r>
              <a:rPr lang="en-US" sz="1800" b="1" dirty="0" err="1" smtClean="0">
                <a:solidFill>
                  <a:schemeClr val="accent2"/>
                </a:solidFill>
              </a:rPr>
              <a:t>i</a:t>
            </a:r>
            <a:r>
              <a:rPr lang="en-US" sz="1800" dirty="0" smtClean="0"/>
              <a:t>: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>
                <a:solidFill>
                  <a:schemeClr val="accent2"/>
                </a:solidFill>
              </a:rPr>
              <a:t>s = 1 – a/b   </a:t>
            </a:r>
            <a:r>
              <a:rPr lang="en-US" sz="1800" dirty="0"/>
              <a:t>if </a:t>
            </a:r>
            <a:r>
              <a:rPr lang="en-US" sz="1800" b="1" dirty="0">
                <a:solidFill>
                  <a:schemeClr val="accent2"/>
                </a:solidFill>
              </a:rPr>
              <a:t>a &lt; </a:t>
            </a:r>
            <a:r>
              <a:rPr lang="en-US" sz="1800" b="1" dirty="0" smtClean="0">
                <a:solidFill>
                  <a:schemeClr val="accent2"/>
                </a:solidFill>
              </a:rPr>
              <a:t>b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Typically between 0 and 1. </a:t>
            </a:r>
          </a:p>
          <a:p>
            <a:pPr lvl="1"/>
            <a:r>
              <a:rPr lang="en-US" sz="1800" dirty="0"/>
              <a:t>The closer to 1 the better.</a:t>
            </a:r>
          </a:p>
          <a:p>
            <a:pPr>
              <a:spcBef>
                <a:spcPct val="0"/>
              </a:spcBef>
            </a:pPr>
            <a:endParaRPr lang="en-US" sz="2200" dirty="0"/>
          </a:p>
          <a:p>
            <a:pPr>
              <a:spcBef>
                <a:spcPct val="0"/>
              </a:spcBef>
            </a:pPr>
            <a:endParaRPr lang="en-US" sz="2200" dirty="0"/>
          </a:p>
          <a:p>
            <a:pPr>
              <a:spcBef>
                <a:spcPct val="0"/>
              </a:spcBef>
            </a:pPr>
            <a:r>
              <a:rPr lang="en-US" sz="2200" dirty="0"/>
              <a:t>Can calculate the Average Silhouette width for a cluster or a clustering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03238"/>
          </a:xfrm>
        </p:spPr>
        <p:txBody>
          <a:bodyPr/>
          <a:lstStyle/>
          <a:p>
            <a:r>
              <a:rPr lang="en-US" sz="3600" dirty="0" smtClean="0"/>
              <a:t>Silhouette </a:t>
            </a:r>
            <a:r>
              <a:rPr lang="en-US" sz="3600" dirty="0"/>
              <a:t>Coefficient</a:t>
            </a:r>
          </a:p>
        </p:txBody>
      </p:sp>
      <p:graphicFrame>
        <p:nvGraphicFramePr>
          <p:cNvPr id="727044" name="Object 4"/>
          <p:cNvGraphicFramePr>
            <a:graphicFrameLocks noChangeAspect="1"/>
          </p:cNvGraphicFramePr>
          <p:nvPr/>
        </p:nvGraphicFramePr>
        <p:xfrm>
          <a:off x="4572000" y="3962400"/>
          <a:ext cx="2733675" cy="1098550"/>
        </p:xfrm>
        <a:graphic>
          <a:graphicData uri="http://schemas.openxmlformats.org/presentationml/2006/ole">
            <p:oleObj spid="_x0000_s224258" name="VISIO" r:id="rId4" imgW="3692160" imgH="1484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1268</Words>
  <PresentationFormat>On-screen Show (4:3)</PresentationFormat>
  <Paragraphs>196</Paragraphs>
  <Slides>32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Office Theme</vt:lpstr>
      <vt:lpstr>VISIO</vt:lpstr>
      <vt:lpstr>Equation</vt:lpstr>
      <vt:lpstr>Slide 1</vt:lpstr>
      <vt:lpstr>Outline</vt:lpstr>
      <vt:lpstr>Cluster Validity </vt:lpstr>
      <vt:lpstr>Clusters found in Random Data</vt:lpstr>
      <vt:lpstr>Use the objective function F</vt:lpstr>
      <vt:lpstr>Evaluating clusters</vt:lpstr>
      <vt:lpstr>Evaluating clusterings using cluster cohesiveness?</vt:lpstr>
      <vt:lpstr>Cluster separation?</vt:lpstr>
      <vt:lpstr>Silhouette Coefficient</vt:lpstr>
      <vt:lpstr>Final Comment on Cluster Validity</vt:lpstr>
      <vt:lpstr> Assessing the significance of clustering (and other data mining) results</vt:lpstr>
      <vt:lpstr>Examples</vt:lpstr>
      <vt:lpstr>Examples</vt:lpstr>
      <vt:lpstr>Classical methods – Hypothesis testing</vt:lpstr>
      <vt:lpstr>Classical methods – Hypothesis testing</vt:lpstr>
      <vt:lpstr>Classical methods: testing independence</vt:lpstr>
      <vt:lpstr>Testing independence using χ2 </vt:lpstr>
      <vt:lpstr>Classical methods – Hypothesis testing</vt:lpstr>
      <vt:lpstr>Problems with classical methods</vt:lpstr>
      <vt:lpstr>Randomization methods</vt:lpstr>
      <vt:lpstr>Randomization methods</vt:lpstr>
      <vt:lpstr>Randomization for testing independence</vt:lpstr>
      <vt:lpstr>Randomization methods for other tasks</vt:lpstr>
      <vt:lpstr>Columnwise randomization: no global view of the data</vt:lpstr>
      <vt:lpstr>Columnwise randomization: no global view of the data</vt:lpstr>
      <vt:lpstr>Questions</vt:lpstr>
      <vt:lpstr>What is a good way of randomizing the data?</vt:lpstr>
      <vt:lpstr>Swap randomization</vt:lpstr>
      <vt:lpstr>Basic idea</vt:lpstr>
      <vt:lpstr>Fixed margins</vt:lpstr>
      <vt:lpstr>Example</vt:lpstr>
      <vt:lpstr>Swap randomization and clustering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224</cp:revision>
  <dcterms:modified xsi:type="dcterms:W3CDTF">2009-10-05T06:26:59Z</dcterms:modified>
</cp:coreProperties>
</file>