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sldIdLst>
    <p:sldId id="256" r:id="rId2"/>
    <p:sldId id="376" r:id="rId3"/>
    <p:sldId id="477" r:id="rId4"/>
    <p:sldId id="478" r:id="rId5"/>
    <p:sldId id="479" r:id="rId6"/>
    <p:sldId id="480" r:id="rId7"/>
    <p:sldId id="481" r:id="rId8"/>
    <p:sldId id="489" r:id="rId9"/>
    <p:sldId id="490" r:id="rId10"/>
    <p:sldId id="485" r:id="rId11"/>
    <p:sldId id="486" r:id="rId12"/>
    <p:sldId id="487" r:id="rId13"/>
    <p:sldId id="488" r:id="rId14"/>
    <p:sldId id="491" r:id="rId15"/>
    <p:sldId id="492" r:id="rId16"/>
    <p:sldId id="466" r:id="rId17"/>
    <p:sldId id="467" r:id="rId18"/>
    <p:sldId id="468" r:id="rId19"/>
    <p:sldId id="457" r:id="rId20"/>
    <p:sldId id="458" r:id="rId21"/>
    <p:sldId id="459" r:id="rId22"/>
    <p:sldId id="461" r:id="rId23"/>
    <p:sldId id="464" r:id="rId24"/>
    <p:sldId id="493" r:id="rId25"/>
    <p:sldId id="465" r:id="rId26"/>
    <p:sldId id="462" r:id="rId27"/>
    <p:sldId id="463" r:id="rId28"/>
  </p:sldIdLst>
  <p:sldSz cx="9144000" cy="6858000" type="screen4x3"/>
  <p:notesSz cx="6858000" cy="9144000"/>
  <p:defaultTextStyle>
    <a:defPPr>
      <a:defRPr lang="en-GB"/>
    </a:defPPr>
    <a:lvl1pPr algn="l" defTabSz="457200" rtl="0" fontAlgn="base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100000"/>
      <a:buFont typeface="Calibri" pitchFamily="32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1pPr>
    <a:lvl2pPr marL="457200" algn="l" defTabSz="457200" rtl="0" fontAlgn="base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100000"/>
      <a:buFont typeface="Calibri" pitchFamily="32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2pPr>
    <a:lvl3pPr marL="914400" algn="l" defTabSz="457200" rtl="0" fontAlgn="base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100000"/>
      <a:buFont typeface="Calibri" pitchFamily="32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3pPr>
    <a:lvl4pPr marL="1371600" algn="l" defTabSz="457200" rtl="0" fontAlgn="base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100000"/>
      <a:buFont typeface="Calibri" pitchFamily="32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4pPr>
    <a:lvl5pPr marL="1828800" algn="l" defTabSz="457200" rtl="0" fontAlgn="base">
      <a:lnSpc>
        <a:spcPct val="98000"/>
      </a:lnSpc>
      <a:spcBef>
        <a:spcPct val="0"/>
      </a:spcBef>
      <a:spcAft>
        <a:spcPct val="0"/>
      </a:spcAft>
      <a:buClr>
        <a:srgbClr val="000000"/>
      </a:buClr>
      <a:buSzPct val="100000"/>
      <a:buFont typeface="Calibri" pitchFamily="32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-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2.xml"/><Relationship Id="rId2" Type="http://schemas.openxmlformats.org/officeDocument/2006/relationships/slide" Target="slides/slide11.xml"/><Relationship Id="rId1" Type="http://schemas.openxmlformats.org/officeDocument/2006/relationships/slide" Target="slides/slide10.xml"/><Relationship Id="rId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DejaVu LGC Sans" charset="0"/>
                <a:cs typeface="DejaVu LGC Sans" charset="0"/>
              </a:defRPr>
            </a:lvl1pPr>
          </a:lstStyle>
          <a:p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DejaVu LGC Sans" charset="0"/>
                <a:cs typeface="DejaVu LGC Sans" charset="0"/>
              </a:defRPr>
            </a:lvl1pPr>
          </a:lstStyle>
          <a:p>
            <a:fld id="{64202324-985D-4674-AEA3-E589D29921D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B06C279-9875-44EF-BC6A-BCA7C81B35F2}" type="slidenum">
              <a:rPr lang="en-GB"/>
              <a:pPr/>
              <a:t>1</a:t>
            </a:fld>
            <a:endParaRPr lang="en-GB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A3CDEDB-37E3-4D41-9172-FFABEB0A95E6}" type="slidenum">
              <a:rPr lang="en-GB" sz="1200">
                <a:solidFill>
                  <a:srgbClr val="000000"/>
                </a:solidFill>
                <a:ea typeface="DejaVu LGC Sans" charset="0"/>
                <a:cs typeface="DejaVu LGC Sans" charset="0"/>
              </a:rPr>
              <a:pPr algn="r"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GB" sz="120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1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022D0E-B634-4E91-BAF3-F27FAEA65BC5}" type="slidenum">
              <a:rPr lang="en-US"/>
              <a:pPr/>
              <a:t>10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791D5A-90C3-4985-9F1C-E8859650270E}" type="slidenum">
              <a:rPr lang="en-US"/>
              <a:pPr/>
              <a:t>11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FA3103-D46B-4BFF-95A2-993BF8FE2EFF}" type="slidenum">
              <a:rPr lang="en-US"/>
              <a:pPr/>
              <a:t>12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28BBD5-5D92-47D3-B32F-E9A23DB80D5F}" type="slidenum">
              <a:rPr lang="en-US"/>
              <a:pPr/>
              <a:t>13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24A095-8054-466A-A9A6-C485811F4B25}" type="slidenum">
              <a:rPr lang="en-US"/>
              <a:pPr/>
              <a:t>16</a:t>
            </a:fld>
            <a:endParaRPr lang="en-US"/>
          </a:p>
        </p:txBody>
      </p:sp>
      <p:sp>
        <p:nvSpPr>
          <p:cNvPr id="73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F3C5B44-F516-4851-BE13-F716BB9B931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2428C66-5E56-4394-9752-EE2ADB88099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2F3EE46-B68C-404B-996A-0D26A13DCC8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36A78C5-24A6-4F23-A304-85CC67B4859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5AA9DD3-07E2-466C-8AAC-295D0406546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8100D66-ABEC-4415-9338-FE3B32A2533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A47D9CE-280C-4B1B-A7AA-8C92AC1062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D21CD64-CE43-4CA0-B785-A296389FF29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C5BABEF-7238-40F6-815C-41444D57530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6900DE3-C111-4828-9C56-9EF8B80D400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37B5589-8CCE-4500-B050-EAB05459A81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898989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898989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ea typeface="+mn-ea"/>
                <a:cs typeface="+mn-cs"/>
              </a:defRPr>
            </a:lvl1pPr>
          </a:lstStyle>
          <a:p>
            <a:fld id="{1124D40A-CF49-489F-B6EE-78951E11F79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2pPr>
      <a:lvl3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3pPr>
      <a:lvl4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4pPr>
      <a:lvl5pPr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5pPr>
      <a:lvl6pPr marL="4572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6pPr>
      <a:lvl7pPr marL="9144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7pPr>
      <a:lvl8pPr marL="13716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8pPr>
      <a:lvl9pPr marL="1828800" algn="ctr" defTabSz="457200" rtl="0" fontAlgn="base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ea typeface="DejaVu LGC Sans" charset="0"/>
          <a:cs typeface="DejaVu LGC Sans" charset="0"/>
        </a:defRPr>
      </a:lvl9pPr>
    </p:titleStyle>
    <p:bodyStyle>
      <a:lvl1pPr marL="341313" indent="-341313" algn="l" defTabSz="457200" rtl="0" fontAlgn="base">
        <a:lnSpc>
          <a:spcPct val="98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fontAlgn="base">
        <a:lnSpc>
          <a:spcPct val="98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98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8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 smtClean="0">
                <a:solidFill>
                  <a:srgbClr val="000000"/>
                </a:solidFill>
                <a:ea typeface="DejaVu LGC Sans" charset="0"/>
                <a:cs typeface="DejaVu LGC Sans" charset="0"/>
              </a:rPr>
              <a:t>Dimensionality reduction</a:t>
            </a:r>
            <a:endParaRPr lang="en-GB" sz="4400" dirty="0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FastMap</a:t>
            </a:r>
            <a:endParaRPr lang="en-US" dirty="0"/>
          </a:p>
        </p:txBody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5438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ahoma" pitchFamily="34" charset="0"/>
              </a:rPr>
              <a:t>Select </a:t>
            </a:r>
            <a:r>
              <a:rPr lang="en-US" dirty="0">
                <a:latin typeface="Tahoma" pitchFamily="34" charset="0"/>
              </a:rPr>
              <a:t>two </a:t>
            </a:r>
            <a:r>
              <a:rPr lang="en-US" b="1" dirty="0">
                <a:solidFill>
                  <a:srgbClr val="FF0000"/>
                </a:solidFill>
                <a:latin typeface="Tahoma" pitchFamily="34" charset="0"/>
              </a:rPr>
              <a:t>pivot points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Tahoma" pitchFamily="34" charset="0"/>
              </a:rPr>
              <a:t>x</a:t>
            </a:r>
            <a:r>
              <a:rPr lang="en-US" b="1" baseline="-25000" dirty="0" err="1">
                <a:solidFill>
                  <a:schemeClr val="accent2"/>
                </a:solidFill>
                <a:latin typeface="Tahoma" pitchFamily="34" charset="0"/>
              </a:rPr>
              <a:t>a</a:t>
            </a:r>
            <a:r>
              <a:rPr lang="en-US" dirty="0">
                <a:latin typeface="Tahoma" pitchFamily="34" charset="0"/>
              </a:rPr>
              <a:t> and </a:t>
            </a:r>
            <a:r>
              <a:rPr lang="en-US" b="1" dirty="0" err="1">
                <a:solidFill>
                  <a:schemeClr val="accent2"/>
                </a:solidFill>
                <a:latin typeface="Tahoma" pitchFamily="34" charset="0"/>
              </a:rPr>
              <a:t>x</a:t>
            </a:r>
            <a:r>
              <a:rPr lang="en-US" b="1" baseline="-25000" dirty="0" err="1">
                <a:solidFill>
                  <a:schemeClr val="accent2"/>
                </a:solidFill>
                <a:latin typeface="Tahoma" pitchFamily="34" charset="0"/>
              </a:rPr>
              <a:t>b</a:t>
            </a:r>
            <a:r>
              <a:rPr lang="en-US" dirty="0">
                <a:latin typeface="Tahoma" pitchFamily="34" charset="0"/>
              </a:rPr>
              <a:t> that are far apart</a:t>
            </a:r>
            <a:r>
              <a:rPr lang="en-US" dirty="0" smtClean="0">
                <a:latin typeface="Tahoma" pitchFamily="34" charset="0"/>
              </a:rPr>
              <a:t>.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Tahoma" pitchFamily="34" charset="0"/>
              </a:rPr>
              <a:t>Compute a </a:t>
            </a:r>
            <a:r>
              <a:rPr lang="en-US" b="1" dirty="0">
                <a:solidFill>
                  <a:srgbClr val="FF0000"/>
                </a:solidFill>
                <a:latin typeface="Tahoma" pitchFamily="34" charset="0"/>
              </a:rPr>
              <a:t>pseudo-projection</a:t>
            </a:r>
            <a:r>
              <a:rPr lang="en-US" dirty="0">
                <a:latin typeface="Tahoma" pitchFamily="34" charset="0"/>
              </a:rPr>
              <a:t> of the remaining points along the “line” </a:t>
            </a:r>
            <a:r>
              <a:rPr lang="en-US" b="1" dirty="0" err="1">
                <a:solidFill>
                  <a:schemeClr val="accent2"/>
                </a:solidFill>
                <a:latin typeface="Tahoma" pitchFamily="34" charset="0"/>
              </a:rPr>
              <a:t>x</a:t>
            </a:r>
            <a:r>
              <a:rPr lang="en-US" b="1" baseline="-25000" dirty="0" err="1">
                <a:solidFill>
                  <a:schemeClr val="accent2"/>
                </a:solidFill>
                <a:latin typeface="Tahoma" pitchFamily="34" charset="0"/>
              </a:rPr>
              <a:t>a</a:t>
            </a:r>
            <a:r>
              <a:rPr lang="en-US" b="1" dirty="0" err="1">
                <a:solidFill>
                  <a:schemeClr val="accent2"/>
                </a:solidFill>
                <a:latin typeface="Tahoma" pitchFamily="34" charset="0"/>
              </a:rPr>
              <a:t>x</a:t>
            </a:r>
            <a:r>
              <a:rPr lang="en-US" b="1" baseline="-25000" dirty="0" err="1">
                <a:solidFill>
                  <a:schemeClr val="accent2"/>
                </a:solidFill>
                <a:latin typeface="Tahoma" pitchFamily="34" charset="0"/>
              </a:rPr>
              <a:t>b</a:t>
            </a:r>
            <a:r>
              <a:rPr lang="en-US" i="1" baseline="-25000" dirty="0">
                <a:latin typeface="Tahoma" pitchFamily="34" charset="0"/>
              </a:rPr>
              <a:t> </a:t>
            </a:r>
            <a:endParaRPr lang="en-US" dirty="0">
              <a:latin typeface="Tahoma" pitchFamily="34" charset="0"/>
            </a:endParaRPr>
          </a:p>
          <a:p>
            <a:pPr lvl="1">
              <a:lnSpc>
                <a:spcPct val="90000"/>
              </a:lnSpc>
            </a:pPr>
            <a:endParaRPr lang="en-US" b="1" dirty="0" smtClean="0">
              <a:solidFill>
                <a:srgbClr val="CC3399"/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latin typeface="Tahoma" pitchFamily="34" charset="0"/>
              </a:rPr>
              <a:t>“</a:t>
            </a:r>
            <a:r>
              <a:rPr lang="en-US" b="1" dirty="0">
                <a:solidFill>
                  <a:srgbClr val="FF0000"/>
                </a:solidFill>
                <a:latin typeface="Tahoma" pitchFamily="34" charset="0"/>
              </a:rPr>
              <a:t>Project” </a:t>
            </a:r>
            <a:r>
              <a:rPr lang="en-US" dirty="0">
                <a:latin typeface="Tahoma" pitchFamily="34" charset="0"/>
              </a:rPr>
              <a:t>the points to </a:t>
            </a:r>
            <a:r>
              <a:rPr lang="en-US" dirty="0" smtClean="0">
                <a:latin typeface="Tahoma" pitchFamily="34" charset="0"/>
              </a:rPr>
              <a:t>a subspace orthogonal to “line” </a:t>
            </a:r>
            <a:r>
              <a:rPr lang="en-US" b="1" dirty="0" err="1" smtClean="0">
                <a:solidFill>
                  <a:schemeClr val="accent2"/>
                </a:solidFill>
                <a:latin typeface="Tahoma" pitchFamily="34" charset="0"/>
              </a:rPr>
              <a:t>x</a:t>
            </a:r>
            <a:r>
              <a:rPr lang="en-US" b="1" baseline="-25000" dirty="0" err="1" smtClean="0">
                <a:solidFill>
                  <a:schemeClr val="accent2"/>
                </a:solidFill>
                <a:latin typeface="Tahoma" pitchFamily="34" charset="0"/>
              </a:rPr>
              <a:t>a</a:t>
            </a:r>
            <a:r>
              <a:rPr lang="en-US" b="1" dirty="0" err="1" smtClean="0">
                <a:solidFill>
                  <a:schemeClr val="accent2"/>
                </a:solidFill>
                <a:latin typeface="Tahoma" pitchFamily="34" charset="0"/>
              </a:rPr>
              <a:t>x</a:t>
            </a:r>
            <a:r>
              <a:rPr lang="en-US" b="1" baseline="-25000" dirty="0" err="1" smtClean="0">
                <a:solidFill>
                  <a:schemeClr val="accent2"/>
                </a:solidFill>
                <a:latin typeface="Tahoma" pitchFamily="34" charset="0"/>
              </a:rPr>
              <a:t>b</a:t>
            </a:r>
            <a:r>
              <a:rPr lang="en-US" dirty="0" smtClean="0">
                <a:latin typeface="Tahoma" pitchFamily="34" charset="0"/>
              </a:rPr>
              <a:t> and </a:t>
            </a:r>
            <a:r>
              <a:rPr lang="en-US" b="1" dirty="0" err="1">
                <a:solidFill>
                  <a:srgbClr val="FF0000"/>
                </a:solidFill>
                <a:latin typeface="Tahoma" pitchFamily="34" charset="0"/>
              </a:rPr>
              <a:t>recurse</a:t>
            </a:r>
            <a:r>
              <a:rPr lang="en-US" dirty="0">
                <a:latin typeface="Tahoma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Selecting the Pivot Points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61722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>
                <a:latin typeface="Tahoma" pitchFamily="34" charset="0"/>
              </a:rPr>
              <a:t>The pivot points should lie along the principal axes, and hence should be far apart.</a:t>
            </a:r>
          </a:p>
          <a:p>
            <a:pPr lvl="1"/>
            <a:r>
              <a:rPr lang="en-US" dirty="0">
                <a:latin typeface="Tahoma" pitchFamily="34" charset="0"/>
              </a:rPr>
              <a:t>Select any point </a:t>
            </a:r>
            <a:r>
              <a:rPr lang="en-US" b="1" dirty="0" smtClean="0">
                <a:solidFill>
                  <a:schemeClr val="accent2"/>
                </a:solidFill>
                <a:latin typeface="Tahoma" pitchFamily="34" charset="0"/>
              </a:rPr>
              <a:t>x</a:t>
            </a:r>
            <a:r>
              <a:rPr lang="en-US" b="1" baseline="-25000" dirty="0" smtClean="0">
                <a:solidFill>
                  <a:schemeClr val="accent2"/>
                </a:solidFill>
                <a:latin typeface="Tahoma" pitchFamily="34" charset="0"/>
              </a:rPr>
              <a:t>0</a:t>
            </a:r>
            <a:endParaRPr lang="en-US" dirty="0">
              <a:latin typeface="Tahoma" pitchFamily="34" charset="0"/>
            </a:endParaRPr>
          </a:p>
          <a:p>
            <a:pPr lvl="1"/>
            <a:r>
              <a:rPr lang="en-US" dirty="0">
                <a:latin typeface="Tahoma" pitchFamily="34" charset="0"/>
              </a:rPr>
              <a:t>Let </a:t>
            </a:r>
            <a:r>
              <a:rPr lang="en-US" b="1" dirty="0">
                <a:solidFill>
                  <a:schemeClr val="accent2"/>
                </a:solidFill>
                <a:latin typeface="Tahoma" pitchFamily="34" charset="0"/>
              </a:rPr>
              <a:t>x</a:t>
            </a:r>
            <a:r>
              <a:rPr lang="en-US" b="1" baseline="-25000" dirty="0">
                <a:solidFill>
                  <a:schemeClr val="accent2"/>
                </a:solidFill>
                <a:latin typeface="Tahoma" pitchFamily="34" charset="0"/>
              </a:rPr>
              <a:t>1</a:t>
            </a:r>
            <a:r>
              <a:rPr lang="en-US" dirty="0">
                <a:latin typeface="Tahoma" pitchFamily="34" charset="0"/>
              </a:rPr>
              <a:t> be the furthest from </a:t>
            </a:r>
            <a:r>
              <a:rPr lang="en-US" b="1" dirty="0" smtClean="0">
                <a:solidFill>
                  <a:schemeClr val="accent2"/>
                </a:solidFill>
                <a:latin typeface="Tahoma" pitchFamily="34" charset="0"/>
              </a:rPr>
              <a:t>x</a:t>
            </a:r>
            <a:r>
              <a:rPr lang="en-US" b="1" baseline="-25000" dirty="0" smtClean="0">
                <a:solidFill>
                  <a:schemeClr val="accent2"/>
                </a:solidFill>
                <a:latin typeface="Tahoma" pitchFamily="34" charset="0"/>
              </a:rPr>
              <a:t>0</a:t>
            </a:r>
            <a:endParaRPr lang="en-US" dirty="0">
              <a:latin typeface="Tahoma" pitchFamily="34" charset="0"/>
            </a:endParaRPr>
          </a:p>
          <a:p>
            <a:pPr lvl="1"/>
            <a:r>
              <a:rPr lang="en-US" dirty="0">
                <a:latin typeface="Tahoma" pitchFamily="34" charset="0"/>
              </a:rPr>
              <a:t>Let </a:t>
            </a:r>
            <a:r>
              <a:rPr lang="en-US" b="1" dirty="0">
                <a:solidFill>
                  <a:schemeClr val="accent2"/>
                </a:solidFill>
                <a:latin typeface="Tahoma" pitchFamily="34" charset="0"/>
              </a:rPr>
              <a:t>x</a:t>
            </a:r>
            <a:r>
              <a:rPr lang="en-US" b="1" baseline="-25000" dirty="0">
                <a:solidFill>
                  <a:schemeClr val="accent2"/>
                </a:solidFill>
                <a:latin typeface="Tahoma" pitchFamily="34" charset="0"/>
              </a:rPr>
              <a:t>2</a:t>
            </a:r>
            <a:r>
              <a:rPr lang="en-US" dirty="0">
                <a:latin typeface="Tahoma" pitchFamily="34" charset="0"/>
              </a:rPr>
              <a:t> be the furthest from </a:t>
            </a:r>
            <a:r>
              <a:rPr lang="en-US" b="1" dirty="0" smtClean="0">
                <a:solidFill>
                  <a:schemeClr val="accent2"/>
                </a:solidFill>
                <a:latin typeface="Tahoma" pitchFamily="34" charset="0"/>
              </a:rPr>
              <a:t>x</a:t>
            </a:r>
            <a:r>
              <a:rPr lang="en-US" b="1" baseline="-25000" dirty="0" smtClean="0">
                <a:solidFill>
                  <a:schemeClr val="accent2"/>
                </a:solidFill>
                <a:latin typeface="Tahoma" pitchFamily="34" charset="0"/>
              </a:rPr>
              <a:t>1</a:t>
            </a:r>
            <a:endParaRPr lang="en-US" dirty="0">
              <a:latin typeface="Tahoma" pitchFamily="34" charset="0"/>
            </a:endParaRPr>
          </a:p>
          <a:p>
            <a:pPr lvl="1"/>
            <a:r>
              <a:rPr lang="en-US" dirty="0">
                <a:latin typeface="Tahoma" pitchFamily="34" charset="0"/>
              </a:rPr>
              <a:t>Return </a:t>
            </a:r>
            <a:r>
              <a:rPr lang="en-US" b="1" dirty="0">
                <a:solidFill>
                  <a:schemeClr val="accent2"/>
                </a:solidFill>
                <a:latin typeface="Tahoma" pitchFamily="34" charset="0"/>
              </a:rPr>
              <a:t>(x</a:t>
            </a:r>
            <a:r>
              <a:rPr lang="en-US" b="1" baseline="-25000" dirty="0">
                <a:solidFill>
                  <a:schemeClr val="accent2"/>
                </a:solidFill>
                <a:latin typeface="Tahoma" pitchFamily="34" charset="0"/>
              </a:rPr>
              <a:t>1</a:t>
            </a:r>
            <a:r>
              <a:rPr lang="en-US" b="1" dirty="0">
                <a:solidFill>
                  <a:schemeClr val="accent2"/>
                </a:solidFill>
                <a:latin typeface="Tahoma" pitchFamily="34" charset="0"/>
              </a:rPr>
              <a:t>, x</a:t>
            </a:r>
            <a:r>
              <a:rPr lang="en-US" b="1" baseline="-25000" dirty="0">
                <a:solidFill>
                  <a:schemeClr val="accent2"/>
                </a:solidFill>
                <a:latin typeface="Tahoma" pitchFamily="34" charset="0"/>
              </a:rPr>
              <a:t>2</a:t>
            </a:r>
            <a:r>
              <a:rPr lang="en-US" b="1" dirty="0" smtClean="0">
                <a:solidFill>
                  <a:schemeClr val="accent2"/>
                </a:solidFill>
                <a:latin typeface="Tahoma" pitchFamily="34" charset="0"/>
              </a:rPr>
              <a:t>)</a:t>
            </a:r>
            <a:endParaRPr lang="en-US" b="1" dirty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6781800" y="3276600"/>
            <a:ext cx="152400" cy="152400"/>
          </a:xfrm>
          <a:prstGeom prst="ellipse">
            <a:avLst/>
          </a:prstGeom>
          <a:solidFill>
            <a:srgbClr val="000000"/>
          </a:solidFill>
          <a:ln w="31750">
            <a:noFill/>
            <a:round/>
            <a:headEnd/>
            <a:tailEnd type="none" w="sm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7239000" y="3276600"/>
            <a:ext cx="152400" cy="152400"/>
          </a:xfrm>
          <a:prstGeom prst="ellipse">
            <a:avLst/>
          </a:prstGeom>
          <a:solidFill>
            <a:srgbClr val="000000"/>
          </a:solidFill>
          <a:ln w="31750">
            <a:noFill/>
            <a:round/>
            <a:headEnd/>
            <a:tailEnd type="none" w="sm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6934200" y="3886200"/>
            <a:ext cx="152400" cy="152400"/>
          </a:xfrm>
          <a:prstGeom prst="ellipse">
            <a:avLst/>
          </a:prstGeom>
          <a:solidFill>
            <a:srgbClr val="000000"/>
          </a:solidFill>
          <a:ln w="31750">
            <a:noFill/>
            <a:round/>
            <a:headEnd/>
            <a:tailEnd type="none" w="sm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7" name="Oval 7"/>
          <p:cNvSpPr>
            <a:spLocks noChangeArrowheads="1"/>
          </p:cNvSpPr>
          <p:nvPr/>
        </p:nvSpPr>
        <p:spPr bwMode="auto">
          <a:xfrm>
            <a:off x="7696200" y="3581400"/>
            <a:ext cx="152400" cy="152400"/>
          </a:xfrm>
          <a:prstGeom prst="ellipse">
            <a:avLst/>
          </a:prstGeom>
          <a:solidFill>
            <a:srgbClr val="000000"/>
          </a:solidFill>
          <a:ln w="31750">
            <a:noFill/>
            <a:round/>
            <a:headEnd/>
            <a:tailEnd type="none" w="sm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8" name="Oval 8"/>
          <p:cNvSpPr>
            <a:spLocks noChangeArrowheads="1"/>
          </p:cNvSpPr>
          <p:nvPr/>
        </p:nvSpPr>
        <p:spPr bwMode="auto">
          <a:xfrm>
            <a:off x="7086600" y="5181600"/>
            <a:ext cx="152400" cy="152400"/>
          </a:xfrm>
          <a:prstGeom prst="ellipse">
            <a:avLst/>
          </a:prstGeom>
          <a:solidFill>
            <a:srgbClr val="000000"/>
          </a:solidFill>
          <a:ln w="31750">
            <a:noFill/>
            <a:round/>
            <a:headEnd/>
            <a:tailEnd type="none" w="sm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9" name="Oval 9"/>
          <p:cNvSpPr>
            <a:spLocks noChangeArrowheads="1"/>
          </p:cNvSpPr>
          <p:nvPr/>
        </p:nvSpPr>
        <p:spPr bwMode="auto">
          <a:xfrm>
            <a:off x="7848600" y="4267200"/>
            <a:ext cx="152400" cy="152400"/>
          </a:xfrm>
          <a:prstGeom prst="ellipse">
            <a:avLst/>
          </a:prstGeom>
          <a:solidFill>
            <a:srgbClr val="CC3399"/>
          </a:solidFill>
          <a:ln w="31750">
            <a:noFill/>
            <a:round/>
            <a:headEnd/>
            <a:tailEnd type="none" w="sm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30" name="Oval 10"/>
          <p:cNvSpPr>
            <a:spLocks noChangeArrowheads="1"/>
          </p:cNvSpPr>
          <p:nvPr/>
        </p:nvSpPr>
        <p:spPr bwMode="auto">
          <a:xfrm>
            <a:off x="7696200" y="2819400"/>
            <a:ext cx="152400" cy="152400"/>
          </a:xfrm>
          <a:prstGeom prst="ellipse">
            <a:avLst/>
          </a:prstGeom>
          <a:solidFill>
            <a:srgbClr val="CC3399"/>
          </a:solidFill>
          <a:ln w="31750">
            <a:noFill/>
            <a:round/>
            <a:headEnd/>
            <a:tailEnd type="none" w="sm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31" name="Oval 11"/>
          <p:cNvSpPr>
            <a:spLocks noChangeArrowheads="1"/>
          </p:cNvSpPr>
          <p:nvPr/>
        </p:nvSpPr>
        <p:spPr bwMode="auto">
          <a:xfrm>
            <a:off x="6781800" y="4419600"/>
            <a:ext cx="152400" cy="152400"/>
          </a:xfrm>
          <a:prstGeom prst="ellipse">
            <a:avLst/>
          </a:prstGeom>
          <a:solidFill>
            <a:srgbClr val="000000"/>
          </a:solidFill>
          <a:ln w="31750">
            <a:noFill/>
            <a:round/>
            <a:headEnd/>
            <a:tailEnd type="none" w="sm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32" name="Oval 12"/>
          <p:cNvSpPr>
            <a:spLocks noChangeArrowheads="1"/>
          </p:cNvSpPr>
          <p:nvPr/>
        </p:nvSpPr>
        <p:spPr bwMode="auto">
          <a:xfrm>
            <a:off x="7239000" y="4267200"/>
            <a:ext cx="152400" cy="152400"/>
          </a:xfrm>
          <a:prstGeom prst="ellipse">
            <a:avLst/>
          </a:prstGeom>
          <a:solidFill>
            <a:srgbClr val="000000"/>
          </a:solidFill>
          <a:ln w="31750">
            <a:noFill/>
            <a:round/>
            <a:headEnd/>
            <a:tailEnd type="none" w="sm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33" name="Oval 13"/>
          <p:cNvSpPr>
            <a:spLocks noChangeArrowheads="1"/>
          </p:cNvSpPr>
          <p:nvPr/>
        </p:nvSpPr>
        <p:spPr bwMode="auto">
          <a:xfrm>
            <a:off x="7391400" y="3733800"/>
            <a:ext cx="152400" cy="152400"/>
          </a:xfrm>
          <a:prstGeom prst="ellipse">
            <a:avLst/>
          </a:prstGeom>
          <a:solidFill>
            <a:srgbClr val="000000"/>
          </a:solidFill>
          <a:ln w="31750">
            <a:noFill/>
            <a:round/>
            <a:headEnd/>
            <a:tailEnd type="none" w="sm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7847013" y="4267200"/>
            <a:ext cx="446087" cy="457200"/>
          </a:xfrm>
          <a:prstGeom prst="rect">
            <a:avLst/>
          </a:prstGeom>
          <a:noFill/>
          <a:ln w="31750">
            <a:noFill/>
            <a:miter lim="800000"/>
            <a:headEnd/>
            <a:tailEnd type="none" w="sm" len="med"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i="1">
                <a:solidFill>
                  <a:srgbClr val="000000"/>
                </a:solidFill>
              </a:rPr>
              <a:t>x</a:t>
            </a:r>
            <a:r>
              <a:rPr lang="en-US" baseline="-25000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7783513" y="2514600"/>
            <a:ext cx="446087" cy="457200"/>
          </a:xfrm>
          <a:prstGeom prst="rect">
            <a:avLst/>
          </a:prstGeom>
          <a:noFill/>
          <a:ln w="31750">
            <a:noFill/>
            <a:miter lim="800000"/>
            <a:headEnd/>
            <a:tailEnd type="none" w="sm" len="med"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i="1">
                <a:solidFill>
                  <a:srgbClr val="000000"/>
                </a:solidFill>
              </a:rPr>
              <a:t>x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  <a:endParaRPr lang="en-US"/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6030913" y="4876800"/>
            <a:ext cx="446087" cy="457200"/>
          </a:xfrm>
          <a:prstGeom prst="rect">
            <a:avLst/>
          </a:prstGeom>
          <a:noFill/>
          <a:ln w="31750">
            <a:noFill/>
            <a:miter lim="800000"/>
            <a:headEnd/>
            <a:tailEnd type="none" w="sm" len="med"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i="1">
                <a:solidFill>
                  <a:srgbClr val="000000"/>
                </a:solidFill>
              </a:rPr>
              <a:t>x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30737" name="Oval 17"/>
          <p:cNvSpPr>
            <a:spLocks noChangeArrowheads="1"/>
          </p:cNvSpPr>
          <p:nvPr/>
        </p:nvSpPr>
        <p:spPr bwMode="auto">
          <a:xfrm>
            <a:off x="6172200" y="4876800"/>
            <a:ext cx="152400" cy="152400"/>
          </a:xfrm>
          <a:prstGeom prst="ellipse">
            <a:avLst/>
          </a:prstGeom>
          <a:solidFill>
            <a:srgbClr val="CC3399"/>
          </a:solidFill>
          <a:ln w="31750">
            <a:noFill/>
            <a:round/>
            <a:headEnd/>
            <a:tailEnd type="none" w="sm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 flipV="1">
            <a:off x="5867400" y="2209800"/>
            <a:ext cx="2438400" cy="32004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2"/>
          <p:cNvSpPr>
            <a:spLocks noChangeShapeType="1"/>
          </p:cNvSpPr>
          <p:nvPr/>
        </p:nvSpPr>
        <p:spPr bwMode="auto">
          <a:xfrm flipH="1" flipV="1">
            <a:off x="7172325" y="1830388"/>
            <a:ext cx="1374775" cy="1293812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none" w="sm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Pseudo-Projections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51054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>
                <a:latin typeface="Tahoma" pitchFamily="34" charset="0"/>
              </a:rPr>
              <a:t>Given pivots (</a:t>
            </a:r>
            <a:r>
              <a:rPr lang="en-US" sz="2400" b="1" dirty="0" err="1">
                <a:solidFill>
                  <a:schemeClr val="accent2"/>
                </a:solidFill>
                <a:latin typeface="Tahoma" pitchFamily="34" charset="0"/>
              </a:rPr>
              <a:t>x</a:t>
            </a:r>
            <a:r>
              <a:rPr lang="en-US" sz="2400" b="1" baseline="-25000" dirty="0" err="1">
                <a:solidFill>
                  <a:schemeClr val="accent2"/>
                </a:solidFill>
                <a:latin typeface="Tahoma" pitchFamily="34" charset="0"/>
              </a:rPr>
              <a:t>a</a:t>
            </a:r>
            <a:r>
              <a:rPr lang="en-US" sz="2400" b="1" dirty="0">
                <a:solidFill>
                  <a:schemeClr val="accent2"/>
                </a:solidFill>
                <a:latin typeface="Tahoma" pitchFamily="34" charset="0"/>
              </a:rPr>
              <a:t> , </a:t>
            </a:r>
            <a:r>
              <a:rPr lang="en-US" sz="2400" b="1" dirty="0" err="1">
                <a:solidFill>
                  <a:schemeClr val="accent2"/>
                </a:solidFill>
                <a:latin typeface="Tahoma" pitchFamily="34" charset="0"/>
              </a:rPr>
              <a:t>x</a:t>
            </a:r>
            <a:r>
              <a:rPr lang="en-US" sz="2400" b="1" baseline="-25000" dirty="0" err="1">
                <a:solidFill>
                  <a:schemeClr val="accent2"/>
                </a:solidFill>
                <a:latin typeface="Tahoma" pitchFamily="34" charset="0"/>
              </a:rPr>
              <a:t>b</a:t>
            </a:r>
            <a:r>
              <a:rPr lang="en-US" sz="2400" b="1" baseline="-25000" dirty="0">
                <a:solidFill>
                  <a:schemeClr val="accent2"/>
                </a:solidFill>
                <a:latin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</a:rPr>
              <a:t>), for any third point </a:t>
            </a:r>
            <a:r>
              <a:rPr lang="en-US" sz="2400" i="1" dirty="0">
                <a:latin typeface="Tahoma" pitchFamily="34" charset="0"/>
              </a:rPr>
              <a:t>y</a:t>
            </a:r>
            <a:r>
              <a:rPr lang="en-US" sz="2400" dirty="0">
                <a:latin typeface="Tahoma" pitchFamily="34" charset="0"/>
              </a:rPr>
              <a:t>, we use the </a:t>
            </a:r>
            <a:r>
              <a:rPr lang="en-US" sz="2400" b="1" dirty="0">
                <a:solidFill>
                  <a:srgbClr val="FF0000"/>
                </a:solidFill>
                <a:latin typeface="Tahoma" pitchFamily="34" charset="0"/>
              </a:rPr>
              <a:t>law of cosines</a:t>
            </a:r>
            <a:r>
              <a:rPr lang="en-US" sz="2400" dirty="0">
                <a:latin typeface="Tahoma" pitchFamily="34" charset="0"/>
              </a:rPr>
              <a:t> to determine the relation of </a:t>
            </a:r>
            <a:r>
              <a:rPr lang="en-US" sz="2400" b="1" dirty="0">
                <a:solidFill>
                  <a:schemeClr val="accent2"/>
                </a:solidFill>
                <a:latin typeface="Tahoma" pitchFamily="34" charset="0"/>
              </a:rPr>
              <a:t>y </a:t>
            </a:r>
            <a:r>
              <a:rPr lang="en-US" sz="2400" dirty="0">
                <a:latin typeface="Tahoma" pitchFamily="34" charset="0"/>
              </a:rPr>
              <a:t> along </a:t>
            </a:r>
            <a:r>
              <a:rPr lang="en-US" sz="2400" b="1" dirty="0" err="1">
                <a:solidFill>
                  <a:schemeClr val="accent2"/>
                </a:solidFill>
                <a:latin typeface="Tahoma" pitchFamily="34" charset="0"/>
              </a:rPr>
              <a:t>x</a:t>
            </a:r>
            <a:r>
              <a:rPr lang="en-US" sz="2400" b="1" baseline="-25000" dirty="0" err="1">
                <a:solidFill>
                  <a:schemeClr val="accent2"/>
                </a:solidFill>
                <a:latin typeface="Tahoma" pitchFamily="34" charset="0"/>
              </a:rPr>
              <a:t>a</a:t>
            </a:r>
            <a:r>
              <a:rPr lang="en-US" sz="2400" b="1" dirty="0" err="1">
                <a:solidFill>
                  <a:schemeClr val="accent2"/>
                </a:solidFill>
                <a:latin typeface="Tahoma" pitchFamily="34" charset="0"/>
              </a:rPr>
              <a:t>x</a:t>
            </a:r>
            <a:r>
              <a:rPr lang="en-US" sz="2400" b="1" baseline="-25000" dirty="0" err="1">
                <a:solidFill>
                  <a:schemeClr val="accent2"/>
                </a:solidFill>
                <a:latin typeface="Tahoma" pitchFamily="34" charset="0"/>
              </a:rPr>
              <a:t>b</a:t>
            </a:r>
            <a:r>
              <a:rPr lang="en-US" sz="2400" i="1" baseline="-25000" dirty="0">
                <a:latin typeface="Tahoma" pitchFamily="34" charset="0"/>
              </a:rPr>
              <a:t> </a:t>
            </a:r>
            <a:endParaRPr lang="en-US" sz="2400" dirty="0">
              <a:latin typeface="Tahoma" pitchFamily="34" charset="0"/>
            </a:endParaRPr>
          </a:p>
          <a:p>
            <a:pPr>
              <a:buFont typeface="Wingdings" pitchFamily="2" charset="2"/>
              <a:buNone/>
            </a:pPr>
            <a:endParaRPr lang="en-US" sz="2400" dirty="0">
              <a:latin typeface="Tahoma" pitchFamily="34" charset="0"/>
            </a:endParaRP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en-US" sz="2400" dirty="0">
                <a:latin typeface="Tahoma" pitchFamily="34" charset="0"/>
              </a:rPr>
              <a:t>The </a:t>
            </a:r>
            <a:r>
              <a:rPr lang="en-US" sz="2400" b="1" dirty="0">
                <a:solidFill>
                  <a:srgbClr val="FF0000"/>
                </a:solidFill>
                <a:latin typeface="Tahoma" pitchFamily="34" charset="0"/>
              </a:rPr>
              <a:t>pseudo-projection</a:t>
            </a:r>
            <a:r>
              <a:rPr lang="en-US" sz="2400" dirty="0">
                <a:latin typeface="Tahoma" pitchFamily="34" charset="0"/>
              </a:rPr>
              <a:t> for </a:t>
            </a:r>
            <a:r>
              <a:rPr lang="en-US" sz="2400" b="1" dirty="0">
                <a:solidFill>
                  <a:schemeClr val="accent2"/>
                </a:solidFill>
                <a:latin typeface="Tahoma" pitchFamily="34" charset="0"/>
              </a:rPr>
              <a:t>y</a:t>
            </a:r>
            <a:r>
              <a:rPr lang="en-US" sz="2400" dirty="0">
                <a:latin typeface="Tahoma" pitchFamily="34" charset="0"/>
              </a:rPr>
              <a:t>  is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endParaRPr lang="en-US" sz="2400" dirty="0">
              <a:latin typeface="Tahoma" pitchFamily="34" charset="0"/>
            </a:endParaRP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endParaRPr lang="en-US" sz="2400" dirty="0">
              <a:latin typeface="Tahoma" pitchFamily="34" charset="0"/>
            </a:endParaRP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en-US" sz="2400" dirty="0">
                <a:latin typeface="Tahoma" pitchFamily="34" charset="0"/>
              </a:rPr>
              <a:t>This is first coordinate.</a:t>
            </a:r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8470900" y="3048000"/>
            <a:ext cx="152400" cy="152400"/>
          </a:xfrm>
          <a:prstGeom prst="ellipse">
            <a:avLst/>
          </a:prstGeom>
          <a:solidFill>
            <a:srgbClr val="000000"/>
          </a:solidFill>
          <a:ln w="31750">
            <a:noFill/>
            <a:round/>
            <a:headEnd/>
            <a:tailEnd type="none" w="sm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7169150" y="4876800"/>
            <a:ext cx="441325" cy="457200"/>
          </a:xfrm>
          <a:prstGeom prst="rect">
            <a:avLst/>
          </a:prstGeom>
          <a:noFill/>
          <a:ln w="31750">
            <a:noFill/>
            <a:miter lim="800000"/>
            <a:headEnd/>
            <a:tailEnd type="none" w="sm" len="med"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kumimoji="1" lang="en-US" i="1">
                <a:solidFill>
                  <a:srgbClr val="000000"/>
                </a:solidFill>
              </a:rPr>
              <a:t>x</a:t>
            </a:r>
            <a:r>
              <a:rPr kumimoji="1" lang="en-US" i="1" baseline="-25000">
                <a:solidFill>
                  <a:srgbClr val="000000"/>
                </a:solidFill>
              </a:rPr>
              <a:t>a</a:t>
            </a:r>
            <a:endParaRPr kumimoji="1" lang="en-US" i="1" baseline="-25000"/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7172325" y="1447800"/>
            <a:ext cx="447675" cy="457200"/>
          </a:xfrm>
          <a:prstGeom prst="rect">
            <a:avLst/>
          </a:prstGeom>
          <a:noFill/>
          <a:ln w="31750">
            <a:noFill/>
            <a:miter lim="800000"/>
            <a:headEnd/>
            <a:tailEnd type="none" w="sm" len="med"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kumimoji="1" lang="en-US" i="1">
                <a:solidFill>
                  <a:srgbClr val="000000"/>
                </a:solidFill>
              </a:rPr>
              <a:t>x</a:t>
            </a:r>
            <a:r>
              <a:rPr kumimoji="1" lang="en-US" i="1" baseline="-25000">
                <a:solidFill>
                  <a:srgbClr val="000000"/>
                </a:solidFill>
              </a:rPr>
              <a:t>b</a:t>
            </a:r>
            <a:endParaRPr kumimoji="1" lang="en-US" i="1" baseline="-25000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8547100" y="2895600"/>
            <a:ext cx="336550" cy="457200"/>
          </a:xfrm>
          <a:prstGeom prst="rect">
            <a:avLst/>
          </a:prstGeom>
          <a:noFill/>
          <a:ln w="31750">
            <a:noFill/>
            <a:miter lim="800000"/>
            <a:headEnd/>
            <a:tailEnd type="none" w="sm" len="med"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kumimoji="1" lang="en-US" i="1">
                <a:solidFill>
                  <a:srgbClr val="000000"/>
                </a:solidFill>
              </a:rPr>
              <a:t>y</a:t>
            </a:r>
            <a:endParaRPr kumimoji="1" lang="en-US" i="1" baseline="-25000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 flipH="1">
            <a:off x="7169150" y="1830388"/>
            <a:ext cx="1588" cy="32766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none" w="sm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7092950" y="1752600"/>
            <a:ext cx="158750" cy="152400"/>
          </a:xfrm>
          <a:prstGeom prst="ellipse">
            <a:avLst/>
          </a:prstGeom>
          <a:solidFill>
            <a:srgbClr val="CC3399"/>
          </a:solidFill>
          <a:ln w="31750">
            <a:noFill/>
            <a:round/>
            <a:headEnd/>
            <a:tailEnd type="none" w="sm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 flipV="1">
            <a:off x="7169150" y="3124200"/>
            <a:ext cx="1377950" cy="1982788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none" w="sm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756" name="Oval 12"/>
          <p:cNvSpPr>
            <a:spLocks noChangeArrowheads="1"/>
          </p:cNvSpPr>
          <p:nvPr/>
        </p:nvSpPr>
        <p:spPr bwMode="auto">
          <a:xfrm>
            <a:off x="7092950" y="5029200"/>
            <a:ext cx="158750" cy="152400"/>
          </a:xfrm>
          <a:prstGeom prst="ellipse">
            <a:avLst/>
          </a:prstGeom>
          <a:solidFill>
            <a:srgbClr val="CC3399"/>
          </a:solidFill>
          <a:ln w="31750">
            <a:noFill/>
            <a:round/>
            <a:headEnd/>
            <a:tailEnd type="none" w="sm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 flipH="1">
            <a:off x="7172325" y="3124200"/>
            <a:ext cx="1374775" cy="0"/>
          </a:xfrm>
          <a:prstGeom prst="line">
            <a:avLst/>
          </a:prstGeom>
          <a:noFill/>
          <a:ln w="31750">
            <a:solidFill>
              <a:srgbClr val="000000"/>
            </a:solidFill>
            <a:prstDash val="sysDot"/>
            <a:round/>
            <a:headEnd/>
            <a:tailEnd type="none" w="sm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6654800" y="3810000"/>
            <a:ext cx="427038" cy="457200"/>
          </a:xfrm>
          <a:prstGeom prst="rect">
            <a:avLst/>
          </a:prstGeom>
          <a:noFill/>
          <a:ln w="31750">
            <a:noFill/>
            <a:miter lim="800000"/>
            <a:headEnd/>
            <a:tailEnd type="none" w="sm" len="med"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kumimoji="1" lang="en-US" i="1">
                <a:solidFill>
                  <a:srgbClr val="000000"/>
                </a:solidFill>
              </a:rPr>
              <a:t>c</a:t>
            </a:r>
            <a:r>
              <a:rPr kumimoji="1" lang="en-US" i="1" baseline="-25000">
                <a:solidFill>
                  <a:srgbClr val="000000"/>
                </a:solidFill>
              </a:rPr>
              <a:t>y</a:t>
            </a:r>
            <a:endParaRPr kumimoji="1" lang="en-US" i="1" baseline="-25000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6873875" y="4267200"/>
            <a:ext cx="0" cy="839788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sm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 flipV="1">
            <a:off x="6873875" y="3200400"/>
            <a:ext cx="0" cy="6858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sm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7672388" y="4038600"/>
            <a:ext cx="622300" cy="457200"/>
          </a:xfrm>
          <a:prstGeom prst="rect">
            <a:avLst/>
          </a:prstGeom>
          <a:noFill/>
          <a:ln w="31750">
            <a:noFill/>
            <a:miter lim="800000"/>
            <a:headEnd/>
            <a:tailEnd type="none" w="sm" len="med"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kumimoji="1" lang="en-US" i="1">
                <a:solidFill>
                  <a:srgbClr val="000000"/>
                </a:solidFill>
              </a:rPr>
              <a:t>d</a:t>
            </a:r>
            <a:r>
              <a:rPr kumimoji="1" lang="en-US" i="1" baseline="-25000">
                <a:solidFill>
                  <a:srgbClr val="000000"/>
                </a:solidFill>
              </a:rPr>
              <a:t>a,y</a:t>
            </a:r>
            <a:endParaRPr kumimoji="1" lang="en-US" i="1" baseline="-25000"/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7769225" y="2057400"/>
            <a:ext cx="628650" cy="457200"/>
          </a:xfrm>
          <a:prstGeom prst="rect">
            <a:avLst/>
          </a:prstGeom>
          <a:noFill/>
          <a:ln w="31750">
            <a:noFill/>
            <a:miter lim="800000"/>
            <a:headEnd/>
            <a:tailEnd type="none" w="sm" len="med"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kumimoji="1" lang="en-US" i="1">
                <a:solidFill>
                  <a:srgbClr val="000000"/>
                </a:solidFill>
              </a:rPr>
              <a:t>d</a:t>
            </a:r>
            <a:r>
              <a:rPr kumimoji="1" lang="en-US" i="1" baseline="-25000">
                <a:solidFill>
                  <a:srgbClr val="000000"/>
                </a:solidFill>
              </a:rPr>
              <a:t>b,y</a:t>
            </a:r>
            <a:endParaRPr kumimoji="1" lang="en-US" i="1" baseline="-25000"/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6246813" y="2667000"/>
            <a:ext cx="633412" cy="457200"/>
          </a:xfrm>
          <a:prstGeom prst="rect">
            <a:avLst/>
          </a:prstGeom>
          <a:noFill/>
          <a:ln w="31750">
            <a:noFill/>
            <a:miter lim="800000"/>
            <a:headEnd/>
            <a:tailEnd type="none" w="sm" len="med"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kumimoji="1" lang="en-US" i="1">
                <a:solidFill>
                  <a:srgbClr val="000000"/>
                </a:solidFill>
              </a:rPr>
              <a:t>d</a:t>
            </a:r>
            <a:r>
              <a:rPr kumimoji="1" lang="en-US" i="1" baseline="-25000">
                <a:solidFill>
                  <a:srgbClr val="000000"/>
                </a:solidFill>
              </a:rPr>
              <a:t>a,b</a:t>
            </a:r>
            <a:endParaRPr kumimoji="1" lang="en-US" i="1" baseline="-25000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6489700" y="3124200"/>
            <a:ext cx="0" cy="1982788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sm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 flipV="1">
            <a:off x="6489700" y="1830388"/>
            <a:ext cx="0" cy="836612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sm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1766" name="Object 22"/>
          <p:cNvGraphicFramePr>
            <a:graphicFrameLocks noChangeAspect="1"/>
          </p:cNvGraphicFramePr>
          <p:nvPr/>
        </p:nvGraphicFramePr>
        <p:xfrm>
          <a:off x="1447800" y="3462338"/>
          <a:ext cx="3657600" cy="576262"/>
        </p:xfrm>
        <a:graphic>
          <a:graphicData uri="http://schemas.openxmlformats.org/presentationml/2006/ole">
            <p:oleObj spid="_x0000_s385026" name="Equation" r:id="rId4" imgW="1600200" imgH="253800" progId="">
              <p:embed/>
            </p:oleObj>
          </a:graphicData>
        </a:graphic>
      </p:graphicFrame>
      <p:graphicFrame>
        <p:nvGraphicFramePr>
          <p:cNvPr id="31767" name="Object 23"/>
          <p:cNvGraphicFramePr>
            <a:graphicFrameLocks noChangeAspect="1"/>
          </p:cNvGraphicFramePr>
          <p:nvPr/>
        </p:nvGraphicFramePr>
        <p:xfrm>
          <a:off x="1736725" y="4718050"/>
          <a:ext cx="3078163" cy="1073150"/>
        </p:xfrm>
        <a:graphic>
          <a:graphicData uri="http://schemas.openxmlformats.org/presentationml/2006/ole">
            <p:oleObj spid="_x0000_s385027" name="Equation" r:id="rId5" imgW="1346040" imgH="469800" progId="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reeform 2"/>
          <p:cNvSpPr>
            <a:spLocks/>
          </p:cNvSpPr>
          <p:nvPr/>
        </p:nvSpPr>
        <p:spPr bwMode="auto">
          <a:xfrm>
            <a:off x="5562600" y="4419600"/>
            <a:ext cx="3429000" cy="1295400"/>
          </a:xfrm>
          <a:custGeom>
            <a:avLst/>
            <a:gdLst/>
            <a:ahLst/>
            <a:cxnLst>
              <a:cxn ang="0">
                <a:pos x="1776" y="0"/>
              </a:cxn>
              <a:cxn ang="0">
                <a:pos x="2160" y="816"/>
              </a:cxn>
              <a:cxn ang="0">
                <a:pos x="192" y="816"/>
              </a:cxn>
              <a:cxn ang="0">
                <a:pos x="0" y="0"/>
              </a:cxn>
              <a:cxn ang="0">
                <a:pos x="1776" y="0"/>
              </a:cxn>
            </a:cxnLst>
            <a:rect l="0" t="0" r="r" b="b"/>
            <a:pathLst>
              <a:path w="2160" h="816">
                <a:moveTo>
                  <a:pt x="1776" y="0"/>
                </a:moveTo>
                <a:lnTo>
                  <a:pt x="2160" y="816"/>
                </a:lnTo>
                <a:lnTo>
                  <a:pt x="192" y="816"/>
                </a:lnTo>
                <a:lnTo>
                  <a:pt x="0" y="0"/>
                </a:lnTo>
                <a:lnTo>
                  <a:pt x="1776" y="0"/>
                </a:lnTo>
                <a:close/>
              </a:path>
            </a:pathLst>
          </a:custGeom>
          <a:solidFill>
            <a:srgbClr val="99CCFF"/>
          </a:solidFill>
          <a:ln w="31750" cap="flat" cmpd="sng">
            <a:noFill/>
            <a:prstDash val="solid"/>
            <a:round/>
            <a:headEnd type="none" w="med" len="med"/>
            <a:tailEnd type="none" w="sm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“Project to orthogonal plane”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5715000" cy="4114800"/>
          </a:xfrm>
        </p:spPr>
        <p:txBody>
          <a:bodyPr/>
          <a:lstStyle/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en-US" dirty="0">
                <a:latin typeface="Tahoma" pitchFamily="34" charset="0"/>
              </a:rPr>
              <a:t>Given distances along </a:t>
            </a:r>
            <a:r>
              <a:rPr lang="en-US" b="1" dirty="0" err="1">
                <a:solidFill>
                  <a:schemeClr val="accent2"/>
                </a:solidFill>
                <a:latin typeface="Tahoma" pitchFamily="34" charset="0"/>
              </a:rPr>
              <a:t>x</a:t>
            </a:r>
            <a:r>
              <a:rPr lang="en-US" b="1" baseline="-25000" dirty="0" err="1">
                <a:solidFill>
                  <a:schemeClr val="accent2"/>
                </a:solidFill>
                <a:latin typeface="Tahoma" pitchFamily="34" charset="0"/>
              </a:rPr>
              <a:t>a</a:t>
            </a:r>
            <a:r>
              <a:rPr lang="en-US" b="1" dirty="0" err="1">
                <a:solidFill>
                  <a:schemeClr val="accent2"/>
                </a:solidFill>
                <a:latin typeface="Tahoma" pitchFamily="34" charset="0"/>
              </a:rPr>
              <a:t>x</a:t>
            </a:r>
            <a:r>
              <a:rPr lang="en-US" b="1" baseline="-25000" dirty="0" err="1">
                <a:solidFill>
                  <a:schemeClr val="accent2"/>
                </a:solidFill>
                <a:latin typeface="Tahoma" pitchFamily="34" charset="0"/>
              </a:rPr>
              <a:t>b</a:t>
            </a:r>
            <a:r>
              <a:rPr lang="en-US" b="1" dirty="0">
                <a:solidFill>
                  <a:schemeClr val="accent2"/>
                </a:solidFill>
                <a:latin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</a:rPr>
              <a:t>compute </a:t>
            </a:r>
            <a:r>
              <a:rPr lang="en-US" dirty="0">
                <a:latin typeface="Tahoma" pitchFamily="34" charset="0"/>
              </a:rPr>
              <a:t>distances within the “orthogonal </a:t>
            </a:r>
            <a:r>
              <a:rPr lang="en-US" dirty="0" err="1">
                <a:latin typeface="Tahoma" pitchFamily="34" charset="0"/>
              </a:rPr>
              <a:t>hyperplane</a:t>
            </a:r>
            <a:r>
              <a:rPr lang="en-US" dirty="0" smtClean="0">
                <a:latin typeface="Tahoma" pitchFamily="34" charset="0"/>
              </a:rPr>
              <a:t>”</a:t>
            </a:r>
            <a:endParaRPr lang="en-US" dirty="0">
              <a:latin typeface="Tahoma" pitchFamily="34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endParaRPr lang="en-US" dirty="0" smtClean="0">
              <a:latin typeface="Tahoma" pitchFamily="34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endParaRPr lang="en-US" dirty="0" smtClean="0">
              <a:latin typeface="Tahoma" pitchFamily="34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en-US" dirty="0" err="1" smtClean="0">
                <a:latin typeface="Tahoma" pitchFamily="34" charset="0"/>
              </a:rPr>
              <a:t>Recurse</a:t>
            </a:r>
            <a:r>
              <a:rPr lang="en-US" dirty="0" smtClean="0">
                <a:latin typeface="Tahoma" pitchFamily="34" charset="0"/>
              </a:rPr>
              <a:t> using </a:t>
            </a:r>
            <a:r>
              <a:rPr lang="en-US" b="1" dirty="0">
                <a:solidFill>
                  <a:schemeClr val="accent2"/>
                </a:solidFill>
                <a:latin typeface="Tahoma" pitchFamily="34" charset="0"/>
              </a:rPr>
              <a:t>d ’(.,.)</a:t>
            </a:r>
            <a:r>
              <a:rPr lang="en-US" dirty="0">
                <a:latin typeface="Tahoma" pitchFamily="34" charset="0"/>
              </a:rPr>
              <a:t>, </a:t>
            </a:r>
            <a:r>
              <a:rPr lang="en-US" dirty="0" smtClean="0">
                <a:latin typeface="Tahoma" pitchFamily="34" charset="0"/>
              </a:rPr>
              <a:t> until </a:t>
            </a:r>
            <a:r>
              <a:rPr lang="en-US" b="1" dirty="0" smtClean="0">
                <a:solidFill>
                  <a:schemeClr val="accent2"/>
                </a:solidFill>
                <a:latin typeface="Tahoma" pitchFamily="34" charset="0"/>
              </a:rPr>
              <a:t>k </a:t>
            </a:r>
            <a:r>
              <a:rPr lang="en-US" dirty="0">
                <a:latin typeface="Tahoma" pitchFamily="34" charset="0"/>
              </a:rPr>
              <a:t>features chosen.</a:t>
            </a:r>
          </a:p>
        </p:txBody>
      </p:sp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609600" y="3886200"/>
          <a:ext cx="4876800" cy="631825"/>
        </p:xfrm>
        <a:graphic>
          <a:graphicData uri="http://schemas.openxmlformats.org/presentationml/2006/ole">
            <p:oleObj spid="_x0000_s386050" name="Equation" r:id="rId4" imgW="2336760" imgH="304560" progId="">
              <p:embed/>
            </p:oleObj>
          </a:graphicData>
        </a:graphic>
      </p:graphicFrame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7162800" y="1828800"/>
            <a:ext cx="152400" cy="152400"/>
          </a:xfrm>
          <a:prstGeom prst="ellipse">
            <a:avLst/>
          </a:prstGeom>
          <a:solidFill>
            <a:srgbClr val="CC3399"/>
          </a:solidFill>
          <a:ln w="31750">
            <a:noFill/>
            <a:round/>
            <a:headEnd/>
            <a:tailEnd type="none" w="sm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7172325" y="1447800"/>
            <a:ext cx="447675" cy="457200"/>
          </a:xfrm>
          <a:prstGeom prst="rect">
            <a:avLst/>
          </a:prstGeom>
          <a:noFill/>
          <a:ln w="31750">
            <a:noFill/>
            <a:miter lim="800000"/>
            <a:headEnd/>
            <a:tailEnd type="none" w="sm" len="med"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kumimoji="1" lang="en-US" i="1">
                <a:solidFill>
                  <a:srgbClr val="000000"/>
                </a:solidFill>
              </a:rPr>
              <a:t>x</a:t>
            </a:r>
            <a:r>
              <a:rPr kumimoji="1" lang="en-US" i="1" baseline="-25000">
                <a:solidFill>
                  <a:srgbClr val="000000"/>
                </a:solidFill>
              </a:rPr>
              <a:t>b</a:t>
            </a:r>
            <a:endParaRPr kumimoji="1" lang="en-US" i="1" baseline="-25000"/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7242175" y="4267200"/>
            <a:ext cx="441325" cy="457200"/>
          </a:xfrm>
          <a:prstGeom prst="rect">
            <a:avLst/>
          </a:prstGeom>
          <a:noFill/>
          <a:ln w="31750">
            <a:noFill/>
            <a:miter lim="800000"/>
            <a:headEnd/>
            <a:tailEnd type="none" w="sm" len="med"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kumimoji="1" lang="en-US" i="1">
                <a:solidFill>
                  <a:srgbClr val="000000"/>
                </a:solidFill>
              </a:rPr>
              <a:t>x</a:t>
            </a:r>
            <a:r>
              <a:rPr kumimoji="1" lang="en-US" i="1" baseline="-25000">
                <a:solidFill>
                  <a:srgbClr val="000000"/>
                </a:solidFill>
              </a:rPr>
              <a:t>a</a:t>
            </a:r>
            <a:endParaRPr kumimoji="1" lang="en-US" i="1" baseline="-25000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6248400" y="3048000"/>
            <a:ext cx="990600" cy="5334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sm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7239000" y="2209800"/>
            <a:ext cx="1295400" cy="6096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sm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9" name="Oval 11"/>
          <p:cNvSpPr>
            <a:spLocks noChangeArrowheads="1"/>
          </p:cNvSpPr>
          <p:nvPr/>
        </p:nvSpPr>
        <p:spPr bwMode="auto">
          <a:xfrm>
            <a:off x="8534400" y="2819400"/>
            <a:ext cx="152400" cy="152400"/>
          </a:xfrm>
          <a:prstGeom prst="ellipse">
            <a:avLst/>
          </a:prstGeom>
          <a:solidFill>
            <a:srgbClr val="000000"/>
          </a:solidFill>
          <a:ln w="31750">
            <a:noFill/>
            <a:round/>
            <a:headEnd/>
            <a:tailEnd type="none" w="sm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80" name="Oval 12"/>
          <p:cNvSpPr>
            <a:spLocks noChangeArrowheads="1"/>
          </p:cNvSpPr>
          <p:nvPr/>
        </p:nvSpPr>
        <p:spPr bwMode="auto">
          <a:xfrm>
            <a:off x="6096000" y="3581400"/>
            <a:ext cx="152400" cy="152400"/>
          </a:xfrm>
          <a:prstGeom prst="ellipse">
            <a:avLst/>
          </a:prstGeom>
          <a:solidFill>
            <a:srgbClr val="000000"/>
          </a:solidFill>
          <a:ln w="31750">
            <a:noFill/>
            <a:round/>
            <a:headEnd/>
            <a:tailEnd type="none" w="sm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5835650" y="3276600"/>
            <a:ext cx="336550" cy="457200"/>
          </a:xfrm>
          <a:prstGeom prst="rect">
            <a:avLst/>
          </a:prstGeom>
          <a:noFill/>
          <a:ln w="31750">
            <a:noFill/>
            <a:miter lim="800000"/>
            <a:headEnd/>
            <a:tailEnd type="none" w="sm" len="med"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kumimoji="1" lang="en-US" i="1">
                <a:solidFill>
                  <a:srgbClr val="000000"/>
                </a:solidFill>
              </a:rPr>
              <a:t>y</a:t>
            </a:r>
            <a:endParaRPr kumimoji="1" lang="en-US" i="1" baseline="-25000"/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8543925" y="2362200"/>
            <a:ext cx="319088" cy="457200"/>
          </a:xfrm>
          <a:prstGeom prst="rect">
            <a:avLst/>
          </a:prstGeom>
          <a:noFill/>
          <a:ln w="31750">
            <a:noFill/>
            <a:miter lim="800000"/>
            <a:headEnd/>
            <a:tailEnd type="none" w="sm" len="med"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kumimoji="1" lang="en-US" i="1">
                <a:solidFill>
                  <a:srgbClr val="000000"/>
                </a:solidFill>
              </a:rPr>
              <a:t>z</a:t>
            </a:r>
            <a:endParaRPr kumimoji="1" lang="en-US" i="1" baseline="-25000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7248525" y="4648200"/>
            <a:ext cx="1295400" cy="609600"/>
          </a:xfrm>
          <a:prstGeom prst="line">
            <a:avLst/>
          </a:prstGeom>
          <a:noFill/>
          <a:ln w="31750">
            <a:solidFill>
              <a:srgbClr val="000000"/>
            </a:solidFill>
            <a:prstDash val="sysDot"/>
            <a:round/>
            <a:headEnd/>
            <a:tailEnd type="triangle" w="sm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6248400" y="4648200"/>
            <a:ext cx="990600" cy="533400"/>
          </a:xfrm>
          <a:prstGeom prst="line">
            <a:avLst/>
          </a:prstGeom>
          <a:noFill/>
          <a:ln w="31750">
            <a:solidFill>
              <a:srgbClr val="000000"/>
            </a:solidFill>
            <a:prstDash val="sysDot"/>
            <a:round/>
            <a:headEnd/>
            <a:tailEnd type="triangle" w="sm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85" name="Oval 17"/>
          <p:cNvSpPr>
            <a:spLocks noChangeArrowheads="1"/>
          </p:cNvSpPr>
          <p:nvPr/>
        </p:nvSpPr>
        <p:spPr bwMode="auto">
          <a:xfrm>
            <a:off x="7172325" y="4648200"/>
            <a:ext cx="152400" cy="76200"/>
          </a:xfrm>
          <a:prstGeom prst="ellipse">
            <a:avLst/>
          </a:prstGeom>
          <a:solidFill>
            <a:srgbClr val="CC3399"/>
          </a:solidFill>
          <a:ln w="31750">
            <a:noFill/>
            <a:round/>
            <a:headEnd/>
            <a:tailEnd type="none" w="sm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86" name="Oval 18"/>
          <p:cNvSpPr>
            <a:spLocks noChangeArrowheads="1"/>
          </p:cNvSpPr>
          <p:nvPr/>
        </p:nvSpPr>
        <p:spPr bwMode="auto">
          <a:xfrm>
            <a:off x="6096000" y="5181600"/>
            <a:ext cx="152400" cy="76200"/>
          </a:xfrm>
          <a:prstGeom prst="ellipse">
            <a:avLst/>
          </a:prstGeom>
          <a:solidFill>
            <a:srgbClr val="000000"/>
          </a:solidFill>
          <a:ln w="31750">
            <a:noFill/>
            <a:round/>
            <a:headEnd/>
            <a:tailEnd type="none" w="sm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87" name="Oval 19"/>
          <p:cNvSpPr>
            <a:spLocks noChangeArrowheads="1"/>
          </p:cNvSpPr>
          <p:nvPr/>
        </p:nvSpPr>
        <p:spPr bwMode="auto">
          <a:xfrm>
            <a:off x="8534400" y="5257800"/>
            <a:ext cx="152400" cy="74613"/>
          </a:xfrm>
          <a:prstGeom prst="ellipse">
            <a:avLst/>
          </a:prstGeom>
          <a:solidFill>
            <a:srgbClr val="000000"/>
          </a:solidFill>
          <a:ln w="31750">
            <a:noFill/>
            <a:round/>
            <a:headEnd/>
            <a:tailEnd type="none" w="sm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8610600" y="3048000"/>
            <a:ext cx="0" cy="2133600"/>
          </a:xfrm>
          <a:prstGeom prst="line">
            <a:avLst/>
          </a:prstGeom>
          <a:noFill/>
          <a:ln w="31750" cap="rnd">
            <a:solidFill>
              <a:srgbClr val="000000"/>
            </a:solidFill>
            <a:prstDash val="sysDot"/>
            <a:round/>
            <a:headEnd/>
            <a:tailEnd type="none" w="sm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>
            <a:off x="6172200" y="3733800"/>
            <a:ext cx="0" cy="1447800"/>
          </a:xfrm>
          <a:prstGeom prst="line">
            <a:avLst/>
          </a:prstGeom>
          <a:noFill/>
          <a:ln w="31750" cap="rnd">
            <a:solidFill>
              <a:srgbClr val="000000"/>
            </a:solidFill>
            <a:prstDash val="sysDot"/>
            <a:round/>
            <a:headEnd/>
            <a:tailEnd type="none" w="sm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>
            <a:off x="7248525" y="3048000"/>
            <a:ext cx="1295400" cy="609600"/>
          </a:xfrm>
          <a:prstGeom prst="line">
            <a:avLst/>
          </a:prstGeom>
          <a:noFill/>
          <a:ln w="31750" cap="rnd">
            <a:solidFill>
              <a:srgbClr val="000000"/>
            </a:solidFill>
            <a:prstDash val="sysDot"/>
            <a:round/>
            <a:headEnd/>
            <a:tailEnd type="none" w="sm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>
            <a:off x="6248400" y="5257800"/>
            <a:ext cx="2286000" cy="7461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 type="triangle" w="sm" len="med"/>
            <a:tailEnd type="triangle" w="sm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6257925" y="3659188"/>
            <a:ext cx="2286000" cy="74612"/>
          </a:xfrm>
          <a:prstGeom prst="line">
            <a:avLst/>
          </a:prstGeom>
          <a:noFill/>
          <a:ln w="31750" cap="rnd">
            <a:solidFill>
              <a:srgbClr val="000000"/>
            </a:solidFill>
            <a:prstDash val="sysDot"/>
            <a:round/>
            <a:headEnd type="none" w="sm" len="med"/>
            <a:tailEnd type="none" w="sm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93" name="Line 25"/>
          <p:cNvSpPr>
            <a:spLocks noChangeShapeType="1"/>
          </p:cNvSpPr>
          <p:nvPr/>
        </p:nvSpPr>
        <p:spPr bwMode="auto">
          <a:xfrm flipV="1">
            <a:off x="6257925" y="2971800"/>
            <a:ext cx="2286000" cy="6858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 type="triangle" w="sm" len="med"/>
            <a:tailEnd type="triangle" w="sm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94" name="Line 26"/>
          <p:cNvSpPr>
            <a:spLocks noChangeShapeType="1"/>
          </p:cNvSpPr>
          <p:nvPr/>
        </p:nvSpPr>
        <p:spPr bwMode="auto">
          <a:xfrm>
            <a:off x="7239000" y="1981200"/>
            <a:ext cx="0" cy="12954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none" w="sm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95" name="Line 27"/>
          <p:cNvSpPr>
            <a:spLocks noChangeShapeType="1"/>
          </p:cNvSpPr>
          <p:nvPr/>
        </p:nvSpPr>
        <p:spPr bwMode="auto">
          <a:xfrm>
            <a:off x="7248525" y="3429000"/>
            <a:ext cx="0" cy="12192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none" w="sm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5727700" y="5029200"/>
            <a:ext cx="401638" cy="457200"/>
          </a:xfrm>
          <a:prstGeom prst="rect">
            <a:avLst/>
          </a:prstGeom>
          <a:noFill/>
          <a:ln w="31750">
            <a:noFill/>
            <a:miter lim="800000"/>
            <a:headEnd/>
            <a:tailEnd type="none" w="sm" len="med"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kumimoji="1" lang="en-US" i="1">
                <a:solidFill>
                  <a:srgbClr val="000000"/>
                </a:solidFill>
              </a:rPr>
              <a:t>y’</a:t>
            </a:r>
            <a:endParaRPr kumimoji="1" lang="en-US" i="1" baseline="-25000"/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8575675" y="5181600"/>
            <a:ext cx="384175" cy="457200"/>
          </a:xfrm>
          <a:prstGeom prst="rect">
            <a:avLst/>
          </a:prstGeom>
          <a:noFill/>
          <a:ln w="31750">
            <a:noFill/>
            <a:miter lim="800000"/>
            <a:headEnd/>
            <a:tailEnd type="none" w="sm" len="med"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kumimoji="1" lang="en-US" i="1">
                <a:solidFill>
                  <a:srgbClr val="000000"/>
                </a:solidFill>
              </a:rPr>
              <a:t>z’</a:t>
            </a:r>
            <a:endParaRPr kumimoji="1" lang="en-US" i="1" baseline="-25000"/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6869113" y="5257800"/>
            <a:ext cx="757237" cy="457200"/>
          </a:xfrm>
          <a:prstGeom prst="rect">
            <a:avLst/>
          </a:prstGeom>
          <a:noFill/>
          <a:ln w="31750">
            <a:noFill/>
            <a:miter lim="800000"/>
            <a:headEnd/>
            <a:tailEnd type="none" w="sm" len="med"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kumimoji="1" lang="en-US" i="1">
                <a:solidFill>
                  <a:srgbClr val="000000"/>
                </a:solidFill>
              </a:rPr>
              <a:t>d’</a:t>
            </a:r>
            <a:r>
              <a:rPr kumimoji="1" lang="en-US" i="1" baseline="-25000">
                <a:solidFill>
                  <a:srgbClr val="000000"/>
                </a:solidFill>
              </a:rPr>
              <a:t>y’,z’</a:t>
            </a:r>
            <a:endParaRPr kumimoji="1" lang="en-US" i="1" baseline="-25000"/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5768975" y="2362200"/>
            <a:ext cx="606425" cy="457200"/>
          </a:xfrm>
          <a:prstGeom prst="rect">
            <a:avLst/>
          </a:prstGeom>
          <a:noFill/>
          <a:ln w="31750">
            <a:noFill/>
            <a:miter lim="800000"/>
            <a:headEnd/>
            <a:tailEnd type="none" w="sm" len="med"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kumimoji="1" lang="en-US" i="1">
                <a:solidFill>
                  <a:srgbClr val="000000"/>
                </a:solidFill>
              </a:rPr>
              <a:t>d</a:t>
            </a:r>
            <a:r>
              <a:rPr kumimoji="1" lang="en-US" i="1" baseline="-25000">
                <a:solidFill>
                  <a:srgbClr val="000000"/>
                </a:solidFill>
              </a:rPr>
              <a:t>y,z</a:t>
            </a:r>
            <a:endParaRPr kumimoji="1" lang="en-US" i="1" baseline="-25000"/>
          </a:p>
        </p:txBody>
      </p:sp>
      <p:sp>
        <p:nvSpPr>
          <p:cNvPr id="32800" name="Line 32"/>
          <p:cNvSpPr>
            <a:spLocks noChangeShapeType="1"/>
          </p:cNvSpPr>
          <p:nvPr/>
        </p:nvSpPr>
        <p:spPr bwMode="auto">
          <a:xfrm>
            <a:off x="6172200" y="2819400"/>
            <a:ext cx="838200" cy="609600"/>
          </a:xfrm>
          <a:prstGeom prst="line">
            <a:avLst/>
          </a:prstGeom>
          <a:noFill/>
          <a:ln w="31750" cap="rnd">
            <a:solidFill>
              <a:srgbClr val="000000"/>
            </a:solidFill>
            <a:prstDash val="sysDot"/>
            <a:round/>
            <a:headEnd/>
            <a:tailEnd type="triangle" w="sm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801" name="Line 33"/>
          <p:cNvSpPr>
            <a:spLocks noChangeShapeType="1"/>
          </p:cNvSpPr>
          <p:nvPr/>
        </p:nvSpPr>
        <p:spPr bwMode="auto">
          <a:xfrm>
            <a:off x="7239000" y="2211388"/>
            <a:ext cx="0" cy="83820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 type="triangle" w="sm" len="med"/>
            <a:tailEnd type="triangle" w="sm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802" name="Line 34"/>
          <p:cNvSpPr>
            <a:spLocks noChangeShapeType="1"/>
          </p:cNvSpPr>
          <p:nvPr/>
        </p:nvSpPr>
        <p:spPr bwMode="auto">
          <a:xfrm>
            <a:off x="6410325" y="1981200"/>
            <a:ext cx="838200" cy="609600"/>
          </a:xfrm>
          <a:prstGeom prst="line">
            <a:avLst/>
          </a:prstGeom>
          <a:noFill/>
          <a:ln w="31750" cap="rnd">
            <a:solidFill>
              <a:srgbClr val="000000"/>
            </a:solidFill>
            <a:prstDash val="sysDot"/>
            <a:round/>
            <a:headEnd/>
            <a:tailEnd type="triangle" w="sm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5830888" y="1524000"/>
            <a:ext cx="769937" cy="457200"/>
          </a:xfrm>
          <a:prstGeom prst="rect">
            <a:avLst/>
          </a:prstGeom>
          <a:noFill/>
          <a:ln w="31750">
            <a:noFill/>
            <a:miter lim="800000"/>
            <a:headEnd/>
            <a:tailEnd type="none" w="sm" len="med"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kumimoji="1" lang="en-US" i="1">
                <a:solidFill>
                  <a:srgbClr val="000000"/>
                </a:solidFill>
              </a:rPr>
              <a:t>c</a:t>
            </a:r>
            <a:r>
              <a:rPr kumimoji="1" lang="en-US" i="1" baseline="-25000">
                <a:solidFill>
                  <a:srgbClr val="000000"/>
                </a:solidFill>
              </a:rPr>
              <a:t>z</a:t>
            </a:r>
            <a:r>
              <a:rPr kumimoji="1" lang="en-US" i="1">
                <a:solidFill>
                  <a:srgbClr val="000000"/>
                </a:solidFill>
              </a:rPr>
              <a:t>-c</a:t>
            </a:r>
            <a:r>
              <a:rPr kumimoji="1" lang="en-US" i="1" baseline="-25000">
                <a:solidFill>
                  <a:srgbClr val="000000"/>
                </a:solidFill>
              </a:rPr>
              <a:t>y</a:t>
            </a:r>
            <a:endParaRPr kumimoji="1" lang="en-US" i="1" baseline="-25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FastMap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D: </a:t>
            </a:r>
            <a:r>
              <a:rPr lang="en-US" sz="2800" dirty="0" smtClean="0"/>
              <a:t>distance function, </a:t>
            </a:r>
            <a:r>
              <a:rPr lang="en-US" sz="2800" b="1" dirty="0" smtClean="0">
                <a:solidFill>
                  <a:schemeClr val="accent2"/>
                </a:solidFill>
              </a:rPr>
              <a:t>Y: </a:t>
            </a:r>
            <a:r>
              <a:rPr lang="en-US" sz="2800" b="1" dirty="0" err="1" smtClean="0">
                <a:solidFill>
                  <a:schemeClr val="accent2"/>
                </a:solidFill>
              </a:rPr>
              <a:t>nxk</a:t>
            </a:r>
            <a:r>
              <a:rPr lang="en-US" sz="2800" dirty="0" smtClean="0"/>
              <a:t> data points</a:t>
            </a:r>
          </a:p>
          <a:p>
            <a:r>
              <a:rPr lang="en-US" sz="2800" b="1" dirty="0" smtClean="0">
                <a:solidFill>
                  <a:schemeClr val="accent2"/>
                </a:solidFill>
              </a:rPr>
              <a:t>f=0</a:t>
            </a:r>
            <a:r>
              <a:rPr lang="en-US" sz="2800" dirty="0" smtClean="0"/>
              <a:t> //global variable</a:t>
            </a:r>
          </a:p>
          <a:p>
            <a:r>
              <a:rPr lang="en-US" sz="2800" dirty="0" err="1" smtClean="0"/>
              <a:t>FastMap</a:t>
            </a:r>
            <a:r>
              <a:rPr lang="en-US" sz="2800" dirty="0" smtClean="0"/>
              <a:t>(</a:t>
            </a:r>
            <a:r>
              <a:rPr lang="en-US" sz="2800" b="1" dirty="0" err="1" smtClean="0">
                <a:solidFill>
                  <a:schemeClr val="accent2"/>
                </a:solidFill>
              </a:rPr>
              <a:t>k,D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 smtClean="0"/>
              <a:t>If </a:t>
            </a:r>
            <a:r>
              <a:rPr lang="en-US" sz="2400" b="1" dirty="0" smtClean="0">
                <a:solidFill>
                  <a:schemeClr val="accent2"/>
                </a:solidFill>
              </a:rPr>
              <a:t>k&lt;=0 </a:t>
            </a:r>
            <a:r>
              <a:rPr lang="en-US" sz="2400" dirty="0" smtClean="0"/>
              <a:t>return</a:t>
            </a:r>
          </a:p>
          <a:p>
            <a:pPr lvl="1"/>
            <a:r>
              <a:rPr lang="en-US" sz="2400" b="1" dirty="0" smtClean="0">
                <a:solidFill>
                  <a:schemeClr val="accent2"/>
                </a:solidFill>
              </a:rPr>
              <a:t>(</a:t>
            </a:r>
            <a:r>
              <a:rPr lang="en-US" sz="2400" b="1" dirty="0" err="1" smtClean="0">
                <a:solidFill>
                  <a:schemeClr val="accent2"/>
                </a:solidFill>
              </a:rPr>
              <a:t>x</a:t>
            </a:r>
            <a:r>
              <a:rPr lang="en-US" sz="2400" b="1" baseline="-25000" dirty="0" err="1" smtClean="0">
                <a:solidFill>
                  <a:schemeClr val="accent2"/>
                </a:solidFill>
              </a:rPr>
              <a:t>a</a:t>
            </a:r>
            <a:r>
              <a:rPr lang="en-US" sz="2400" b="1" dirty="0" err="1" smtClean="0">
                <a:solidFill>
                  <a:schemeClr val="accent2"/>
                </a:solidFill>
              </a:rPr>
              <a:t>,x</a:t>
            </a:r>
            <a:r>
              <a:rPr lang="en-US" sz="2400" b="1" baseline="-25000" dirty="0" err="1" smtClean="0">
                <a:solidFill>
                  <a:schemeClr val="accent2"/>
                </a:solidFill>
              </a:rPr>
              <a:t>b</a:t>
            </a:r>
            <a:r>
              <a:rPr lang="en-US" sz="2400" b="1" dirty="0" smtClean="0">
                <a:solidFill>
                  <a:schemeClr val="accent2"/>
                </a:solidFill>
              </a:rPr>
              <a:t>)</a:t>
            </a:r>
            <a:r>
              <a:rPr lang="en-US" sz="2400" dirty="0" smtClean="0">
                <a:sym typeface="Wingdings" pitchFamily="2" charset="2"/>
              </a:rPr>
              <a:t> </a:t>
            </a:r>
            <a:r>
              <a:rPr lang="en-US" sz="2400" dirty="0" err="1" smtClean="0">
                <a:sym typeface="Wingdings" pitchFamily="2" charset="2"/>
              </a:rPr>
              <a:t>chooseDistantObjects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b="1" dirty="0" smtClean="0">
                <a:solidFill>
                  <a:schemeClr val="accent2"/>
                </a:solidFill>
                <a:sym typeface="Wingdings" pitchFamily="2" charset="2"/>
              </a:rPr>
              <a:t>D</a:t>
            </a:r>
            <a:r>
              <a:rPr lang="en-US" sz="2400" dirty="0" smtClean="0">
                <a:sym typeface="Wingdings" pitchFamily="2" charset="2"/>
              </a:rPr>
              <a:t>)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If(</a:t>
            </a:r>
            <a:r>
              <a:rPr lang="en-US" sz="2400" b="1" dirty="0" smtClean="0">
                <a:solidFill>
                  <a:schemeClr val="accent2"/>
                </a:solidFill>
                <a:sym typeface="Wingdings" pitchFamily="2" charset="2"/>
              </a:rPr>
              <a:t>D(</a:t>
            </a:r>
            <a:r>
              <a:rPr lang="en-US" sz="2400" b="1" dirty="0" err="1" smtClean="0">
                <a:solidFill>
                  <a:schemeClr val="accent2"/>
                </a:solidFill>
                <a:sym typeface="Wingdings" pitchFamily="2" charset="2"/>
              </a:rPr>
              <a:t>x</a:t>
            </a:r>
            <a:r>
              <a:rPr lang="en-US" sz="2400" b="1" baseline="-25000" dirty="0" err="1" smtClean="0">
                <a:solidFill>
                  <a:schemeClr val="accent2"/>
                </a:solidFill>
                <a:sym typeface="Wingdings" pitchFamily="2" charset="2"/>
              </a:rPr>
              <a:t>a</a:t>
            </a:r>
            <a:r>
              <a:rPr lang="en-US" sz="2400" b="1" dirty="0" err="1" smtClean="0">
                <a:solidFill>
                  <a:schemeClr val="accent2"/>
                </a:solidFill>
                <a:sym typeface="Wingdings" pitchFamily="2" charset="2"/>
              </a:rPr>
              <a:t>,x</a:t>
            </a:r>
            <a:r>
              <a:rPr lang="en-US" sz="2400" b="1" baseline="-25000" dirty="0" err="1" smtClean="0">
                <a:solidFill>
                  <a:schemeClr val="accent2"/>
                </a:solidFill>
                <a:sym typeface="Wingdings" pitchFamily="2" charset="2"/>
              </a:rPr>
              <a:t>b</a:t>
            </a:r>
            <a:r>
              <a:rPr lang="en-US" sz="2400" b="1" dirty="0" smtClean="0">
                <a:solidFill>
                  <a:schemeClr val="accent2"/>
                </a:solidFill>
                <a:sym typeface="Wingdings" pitchFamily="2" charset="2"/>
              </a:rPr>
              <a:t>)==0), </a:t>
            </a:r>
            <a:r>
              <a:rPr lang="en-US" sz="2400" dirty="0" smtClean="0">
                <a:sym typeface="Wingdings" pitchFamily="2" charset="2"/>
              </a:rPr>
              <a:t>set </a:t>
            </a:r>
            <a:r>
              <a:rPr lang="en-US" sz="2400" b="1" dirty="0" smtClean="0">
                <a:solidFill>
                  <a:schemeClr val="accent2"/>
                </a:solidFill>
                <a:sym typeface="Wingdings" pitchFamily="2" charset="2"/>
              </a:rPr>
              <a:t>Y[</a:t>
            </a:r>
            <a:r>
              <a:rPr lang="en-US" sz="2400" b="1" dirty="0" err="1" smtClean="0">
                <a:solidFill>
                  <a:schemeClr val="accent2"/>
                </a:solidFill>
                <a:sym typeface="Wingdings" pitchFamily="2" charset="2"/>
              </a:rPr>
              <a:t>i,f</a:t>
            </a:r>
            <a:r>
              <a:rPr lang="en-US" sz="2400" b="1" dirty="0" smtClean="0">
                <a:solidFill>
                  <a:schemeClr val="accent2"/>
                </a:solidFill>
                <a:sym typeface="Wingdings" pitchFamily="2" charset="2"/>
              </a:rPr>
              <a:t>]=0 </a:t>
            </a:r>
            <a:r>
              <a:rPr lang="en-US" sz="2400" dirty="0" smtClean="0">
                <a:sym typeface="Wingdings" pitchFamily="2" charset="2"/>
              </a:rPr>
              <a:t>for every </a:t>
            </a:r>
            <a:r>
              <a:rPr lang="en-US" sz="2400" b="1" dirty="0" err="1" smtClean="0">
                <a:solidFill>
                  <a:schemeClr val="accent2"/>
                </a:solidFill>
                <a:sym typeface="Wingdings" pitchFamily="2" charset="2"/>
              </a:rPr>
              <a:t>i</a:t>
            </a:r>
            <a:r>
              <a:rPr lang="en-US" sz="2400" dirty="0" smtClean="0">
                <a:sym typeface="Wingdings" pitchFamily="2" charset="2"/>
              </a:rPr>
              <a:t> and return</a:t>
            </a:r>
          </a:p>
          <a:p>
            <a:pPr lvl="1"/>
            <a:r>
              <a:rPr lang="en-US" sz="2400" b="1" dirty="0" smtClean="0">
                <a:solidFill>
                  <a:schemeClr val="accent2"/>
                </a:solidFill>
                <a:sym typeface="Wingdings" pitchFamily="2" charset="2"/>
              </a:rPr>
              <a:t>Y[</a:t>
            </a:r>
            <a:r>
              <a:rPr lang="en-US" sz="2400" b="1" dirty="0" err="1" smtClean="0">
                <a:solidFill>
                  <a:schemeClr val="accent2"/>
                </a:solidFill>
                <a:sym typeface="Wingdings" pitchFamily="2" charset="2"/>
              </a:rPr>
              <a:t>i,f</a:t>
            </a:r>
            <a:r>
              <a:rPr lang="en-US" sz="2400" b="1" dirty="0" smtClean="0">
                <a:solidFill>
                  <a:schemeClr val="accent2"/>
                </a:solidFill>
                <a:sym typeface="Wingdings" pitchFamily="2" charset="2"/>
              </a:rPr>
              <a:t>] = [D(</a:t>
            </a:r>
            <a:r>
              <a:rPr lang="en-US" sz="2400" b="1" dirty="0" err="1" smtClean="0">
                <a:solidFill>
                  <a:schemeClr val="accent2"/>
                </a:solidFill>
                <a:sym typeface="Wingdings" pitchFamily="2" charset="2"/>
              </a:rPr>
              <a:t>a,i</a:t>
            </a:r>
            <a:r>
              <a:rPr lang="en-US" sz="2400" b="1" dirty="0" smtClean="0">
                <a:solidFill>
                  <a:schemeClr val="accent2"/>
                </a:solidFill>
                <a:sym typeface="Wingdings" pitchFamily="2" charset="2"/>
              </a:rPr>
              <a:t>)</a:t>
            </a:r>
            <a:r>
              <a:rPr lang="en-US" sz="2400" b="1" baseline="30000" dirty="0" smtClean="0">
                <a:solidFill>
                  <a:schemeClr val="accent2"/>
                </a:solidFill>
                <a:sym typeface="Wingdings" pitchFamily="2" charset="2"/>
              </a:rPr>
              <a:t>2</a:t>
            </a:r>
            <a:r>
              <a:rPr lang="en-US" sz="2400" b="1" dirty="0" smtClean="0">
                <a:solidFill>
                  <a:schemeClr val="accent2"/>
                </a:solidFill>
                <a:sym typeface="Wingdings" pitchFamily="2" charset="2"/>
              </a:rPr>
              <a:t>+D(</a:t>
            </a:r>
            <a:r>
              <a:rPr lang="en-US" sz="2400" b="1" dirty="0" err="1" smtClean="0">
                <a:solidFill>
                  <a:schemeClr val="accent2"/>
                </a:solidFill>
                <a:sym typeface="Wingdings" pitchFamily="2" charset="2"/>
              </a:rPr>
              <a:t>a,b</a:t>
            </a:r>
            <a:r>
              <a:rPr lang="en-US" sz="2400" b="1" dirty="0" smtClean="0">
                <a:solidFill>
                  <a:schemeClr val="accent2"/>
                </a:solidFill>
                <a:sym typeface="Wingdings" pitchFamily="2" charset="2"/>
              </a:rPr>
              <a:t>)</a:t>
            </a:r>
            <a:r>
              <a:rPr lang="en-US" sz="2400" b="1" baseline="30000" dirty="0" smtClean="0">
                <a:solidFill>
                  <a:schemeClr val="accent2"/>
                </a:solidFill>
                <a:sym typeface="Wingdings" pitchFamily="2" charset="2"/>
              </a:rPr>
              <a:t>2</a:t>
            </a:r>
            <a:r>
              <a:rPr lang="en-US" sz="2400" b="1" dirty="0" smtClean="0">
                <a:solidFill>
                  <a:schemeClr val="accent2"/>
                </a:solidFill>
                <a:sym typeface="Wingdings" pitchFamily="2" charset="2"/>
              </a:rPr>
              <a:t>-D(</a:t>
            </a:r>
            <a:r>
              <a:rPr lang="en-US" sz="2400" b="1" dirty="0" err="1" smtClean="0">
                <a:solidFill>
                  <a:schemeClr val="accent2"/>
                </a:solidFill>
                <a:sym typeface="Wingdings" pitchFamily="2" charset="2"/>
              </a:rPr>
              <a:t>b,i</a:t>
            </a:r>
            <a:r>
              <a:rPr lang="en-US" sz="2400" b="1" dirty="0" smtClean="0">
                <a:solidFill>
                  <a:schemeClr val="accent2"/>
                </a:solidFill>
                <a:sym typeface="Wingdings" pitchFamily="2" charset="2"/>
              </a:rPr>
              <a:t>)</a:t>
            </a:r>
            <a:r>
              <a:rPr lang="en-US" sz="2400" b="1" baseline="30000" dirty="0" smtClean="0">
                <a:solidFill>
                  <a:schemeClr val="accent2"/>
                </a:solidFill>
                <a:sym typeface="Wingdings" pitchFamily="2" charset="2"/>
              </a:rPr>
              <a:t>2</a:t>
            </a:r>
            <a:r>
              <a:rPr lang="en-US" sz="2400" b="1" dirty="0" smtClean="0">
                <a:solidFill>
                  <a:schemeClr val="accent2"/>
                </a:solidFill>
                <a:sym typeface="Wingdings" pitchFamily="2" charset="2"/>
              </a:rPr>
              <a:t>]/(2D(</a:t>
            </a:r>
            <a:r>
              <a:rPr lang="en-US" sz="2400" b="1" dirty="0" err="1" smtClean="0">
                <a:solidFill>
                  <a:schemeClr val="accent2"/>
                </a:solidFill>
                <a:sym typeface="Wingdings" pitchFamily="2" charset="2"/>
              </a:rPr>
              <a:t>a,b</a:t>
            </a:r>
            <a:r>
              <a:rPr lang="en-US" sz="2400" b="1" dirty="0" smtClean="0">
                <a:solidFill>
                  <a:schemeClr val="accent2"/>
                </a:solidFill>
                <a:sym typeface="Wingdings" pitchFamily="2" charset="2"/>
              </a:rPr>
              <a:t>))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b="1" dirty="0" smtClean="0">
                <a:solidFill>
                  <a:schemeClr val="accent2"/>
                </a:solidFill>
                <a:sym typeface="Wingdings" pitchFamily="2" charset="2"/>
              </a:rPr>
              <a:t>D’(</a:t>
            </a:r>
            <a:r>
              <a:rPr lang="en-US" sz="2400" b="1" dirty="0" err="1" smtClean="0">
                <a:solidFill>
                  <a:schemeClr val="accent2"/>
                </a:solidFill>
                <a:sym typeface="Wingdings" pitchFamily="2" charset="2"/>
              </a:rPr>
              <a:t>i,j</a:t>
            </a:r>
            <a:r>
              <a:rPr lang="en-US" sz="2400" b="1" dirty="0" smtClean="0">
                <a:solidFill>
                  <a:schemeClr val="accent2"/>
                </a:solidFill>
                <a:sym typeface="Wingdings" pitchFamily="2" charset="2"/>
              </a:rPr>
              <a:t>) // new distance function on the projection</a:t>
            </a:r>
          </a:p>
          <a:p>
            <a:pPr lvl="1"/>
            <a:r>
              <a:rPr lang="en-US" sz="2400" b="1" dirty="0" smtClean="0">
                <a:solidFill>
                  <a:schemeClr val="accent2"/>
                </a:solidFill>
                <a:sym typeface="Wingdings" pitchFamily="2" charset="2"/>
              </a:rPr>
              <a:t>f++</a:t>
            </a:r>
          </a:p>
          <a:p>
            <a:pPr lvl="1"/>
            <a:r>
              <a:rPr lang="en-US" sz="2400" dirty="0" err="1" smtClean="0">
                <a:sym typeface="Wingdings" pitchFamily="2" charset="2"/>
              </a:rPr>
              <a:t>FastMap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b="1" dirty="0" smtClean="0">
                <a:solidFill>
                  <a:schemeClr val="accent2"/>
                </a:solidFill>
                <a:sym typeface="Wingdings" pitchFamily="2" charset="2"/>
              </a:rPr>
              <a:t>k-1,D’</a:t>
            </a:r>
            <a:r>
              <a:rPr lang="en-US" sz="2400" dirty="0" smtClean="0">
                <a:sym typeface="Wingdings" pitchFamily="2" charset="2"/>
              </a:rPr>
              <a:t>) </a:t>
            </a: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FastMap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Running time</a:t>
            </a:r>
          </a:p>
          <a:p>
            <a:pPr lvl="1"/>
            <a:r>
              <a:rPr lang="en-US" dirty="0" smtClean="0"/>
              <a:t>Linear number of distance computations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83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15075" y="0"/>
            <a:ext cx="282892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38307" name="Rectangle 3"/>
          <p:cNvSpPr>
            <a:spLocks noGrp="1" noChangeArrowheads="1"/>
          </p:cNvSpPr>
          <p:nvPr>
            <p:ph type="title"/>
          </p:nvPr>
        </p:nvSpPr>
        <p:spPr>
          <a:xfrm>
            <a:off x="-152400" y="914400"/>
            <a:ext cx="6705600" cy="838200"/>
          </a:xfrm>
        </p:spPr>
        <p:txBody>
          <a:bodyPr/>
          <a:lstStyle/>
          <a:p>
            <a:r>
              <a:rPr lang="en-US" sz="4000" dirty="0"/>
              <a:t>The Curse of Dimensionality</a:t>
            </a:r>
            <a:br>
              <a:rPr lang="en-US" sz="4000" dirty="0"/>
            </a:br>
            <a:endParaRPr lang="en-US" sz="2400" dirty="0"/>
          </a:p>
        </p:txBody>
      </p:sp>
      <p:sp>
        <p:nvSpPr>
          <p:cNvPr id="7383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5867400" cy="39624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200" dirty="0"/>
              <a:t>Data in only one dimension is relatively packed</a:t>
            </a:r>
          </a:p>
          <a:p>
            <a:pPr>
              <a:lnSpc>
                <a:spcPct val="120000"/>
              </a:lnSpc>
            </a:pPr>
            <a:r>
              <a:rPr lang="en-US" sz="2200" dirty="0"/>
              <a:t>Adding a dimension “</a:t>
            </a:r>
            <a:r>
              <a:rPr lang="en-US" sz="2200" dirty="0" smtClean="0"/>
              <a:t>stretches” </a:t>
            </a:r>
            <a:r>
              <a:rPr lang="en-US" sz="2200" dirty="0"/>
              <a:t>the  points across that dimension, making them further apart</a:t>
            </a:r>
          </a:p>
          <a:p>
            <a:pPr>
              <a:lnSpc>
                <a:spcPct val="120000"/>
              </a:lnSpc>
            </a:pPr>
            <a:r>
              <a:rPr lang="en-US" sz="2200" dirty="0"/>
              <a:t>Adding more dimensions will make the points further apart</a:t>
            </a:r>
            <a:r>
              <a:rPr lang="en-US" sz="2200" dirty="0">
                <a:latin typeface="Tahoma"/>
              </a:rPr>
              <a:t>—</a:t>
            </a:r>
            <a:r>
              <a:rPr lang="en-US" sz="2200" dirty="0"/>
              <a:t>high dimensional data is extremely sparse</a:t>
            </a:r>
          </a:p>
          <a:p>
            <a:pPr>
              <a:lnSpc>
                <a:spcPct val="120000"/>
              </a:lnSpc>
            </a:pPr>
            <a:r>
              <a:rPr lang="en-US" sz="2200" dirty="0"/>
              <a:t>Distance measure becomes </a:t>
            </a:r>
            <a:r>
              <a:rPr lang="en-US" sz="2200" dirty="0" smtClean="0"/>
              <a:t>meaningless</a:t>
            </a:r>
            <a:endParaRPr lang="en-US" sz="2200" dirty="0"/>
          </a:p>
        </p:txBody>
      </p:sp>
      <p:pic>
        <p:nvPicPr>
          <p:cNvPr id="73830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5050" y="1295400"/>
            <a:ext cx="287655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3831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600" y="3924300"/>
            <a:ext cx="2743200" cy="251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-76200" y="5638800"/>
            <a:ext cx="67056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9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2" charset="0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(graphs from Parsons et al. KDD Explorations 2004)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curse of dimensionality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efficiency of many algorithms depends on the number of dimensions </a:t>
            </a:r>
            <a:r>
              <a:rPr lang="en-US" b="1" dirty="0" smtClean="0">
                <a:solidFill>
                  <a:schemeClr val="accent2"/>
                </a:solidFill>
              </a:rPr>
              <a:t>d</a:t>
            </a:r>
          </a:p>
          <a:p>
            <a:endParaRPr lang="en-US" b="1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Distance/similarity computations are at least linear to the number of dimensions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Index structures fail as the dimensionality of the data increases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dimensionality of the data</a:t>
            </a:r>
          </a:p>
          <a:p>
            <a:endParaRPr lang="en-US" dirty="0" smtClean="0"/>
          </a:p>
          <a:p>
            <a:r>
              <a:rPr lang="en-US" dirty="0" smtClean="0"/>
              <a:t>Maintain the meaningfulness of the data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Dimensionality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Dataset 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dirty="0" smtClean="0"/>
              <a:t> consisting of </a:t>
            </a:r>
            <a:r>
              <a:rPr lang="en-US" b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/>
              <a:t> points in a </a:t>
            </a:r>
            <a:r>
              <a:rPr lang="en-US" b="1" dirty="0" smtClean="0">
                <a:solidFill>
                  <a:schemeClr val="accent2"/>
                </a:solidFill>
              </a:rPr>
              <a:t>d</a:t>
            </a:r>
            <a:r>
              <a:rPr lang="en-US" dirty="0" smtClean="0"/>
              <a:t>-dimensional space</a:t>
            </a:r>
          </a:p>
          <a:p>
            <a:r>
              <a:rPr lang="en-US" dirty="0" smtClean="0"/>
              <a:t>Data point 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b="1" baseline="-25000" dirty="0" smtClean="0">
                <a:solidFill>
                  <a:schemeClr val="accent2"/>
                </a:solidFill>
              </a:rPr>
              <a:t>i</a:t>
            </a:r>
            <a:r>
              <a:rPr lang="az-Cyrl-AZ" b="1" dirty="0" smtClean="0">
                <a:solidFill>
                  <a:schemeClr val="accent2"/>
                </a:solidFill>
              </a:rPr>
              <a:t>є</a:t>
            </a:r>
            <a:r>
              <a:rPr lang="en-US" b="1" dirty="0" smtClean="0">
                <a:solidFill>
                  <a:schemeClr val="accent2"/>
                </a:solidFill>
              </a:rPr>
              <a:t>R</a:t>
            </a:r>
            <a:r>
              <a:rPr lang="en-US" b="1" baseline="30000" dirty="0" smtClean="0">
                <a:solidFill>
                  <a:schemeClr val="accent2"/>
                </a:solidFill>
              </a:rPr>
              <a:t>d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chemeClr val="accent2"/>
                </a:solidFill>
              </a:rPr>
              <a:t>d</a:t>
            </a:r>
            <a:r>
              <a:rPr lang="en-US" dirty="0" smtClean="0"/>
              <a:t>-dimensional real vector):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b="1" baseline="-25000" dirty="0" smtClean="0">
                <a:solidFill>
                  <a:schemeClr val="accent2"/>
                </a:solidFill>
              </a:rPr>
              <a:t>i</a:t>
            </a:r>
            <a:r>
              <a:rPr lang="en-US" b="1" dirty="0" smtClean="0">
                <a:solidFill>
                  <a:schemeClr val="accent2"/>
                </a:solidFill>
              </a:rPr>
              <a:t> = [x</a:t>
            </a:r>
            <a:r>
              <a:rPr lang="en-US" b="1" baseline="-25000" dirty="0" smtClean="0">
                <a:solidFill>
                  <a:schemeClr val="accent2"/>
                </a:solidFill>
              </a:rPr>
              <a:t>i1</a:t>
            </a:r>
            <a:r>
              <a:rPr lang="en-US" b="1" dirty="0" smtClean="0">
                <a:solidFill>
                  <a:schemeClr val="accent2"/>
                </a:solidFill>
              </a:rPr>
              <a:t>, x</a:t>
            </a:r>
            <a:r>
              <a:rPr lang="en-US" b="1" baseline="-25000" dirty="0" smtClean="0">
                <a:solidFill>
                  <a:schemeClr val="accent2"/>
                </a:solidFill>
              </a:rPr>
              <a:t>i2</a:t>
            </a:r>
            <a:r>
              <a:rPr lang="en-US" b="1" dirty="0" smtClean="0">
                <a:solidFill>
                  <a:schemeClr val="accent2"/>
                </a:solidFill>
              </a:rPr>
              <a:t>,…, </a:t>
            </a:r>
            <a:r>
              <a:rPr lang="en-US" b="1" dirty="0" err="1" smtClean="0">
                <a:solidFill>
                  <a:schemeClr val="accent2"/>
                </a:solidFill>
              </a:rPr>
              <a:t>x</a:t>
            </a:r>
            <a:r>
              <a:rPr lang="en-US" b="1" baseline="-25000" dirty="0" err="1" smtClean="0">
                <a:solidFill>
                  <a:schemeClr val="accent2"/>
                </a:solidFill>
              </a:rPr>
              <a:t>id</a:t>
            </a:r>
            <a:r>
              <a:rPr lang="en-US" b="1" dirty="0" smtClean="0">
                <a:solidFill>
                  <a:schemeClr val="accent2"/>
                </a:solidFill>
              </a:rPr>
              <a:t>]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Dimensionality reduction methods: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Feature selection: </a:t>
            </a:r>
            <a:r>
              <a:rPr lang="en-US" dirty="0" smtClean="0">
                <a:solidFill>
                  <a:schemeClr val="tx1"/>
                </a:solidFill>
              </a:rPr>
              <a:t>choose a subset of the features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Feature extraction:</a:t>
            </a:r>
            <a:r>
              <a:rPr lang="en-US" dirty="0" smtClean="0">
                <a:solidFill>
                  <a:schemeClr val="tx1"/>
                </a:solidFill>
              </a:rPr>
              <a:t> create new features by combining new ones</a:t>
            </a:r>
          </a:p>
          <a:p>
            <a:pPr>
              <a:buNone/>
            </a:pP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From distances to points : </a:t>
            </a:r>
          </a:p>
          <a:p>
            <a:pPr lvl="1"/>
            <a:r>
              <a:rPr lang="en-US" sz="2400" dirty="0" err="1" smtClean="0"/>
              <a:t>MultiDimensional</a:t>
            </a:r>
            <a:r>
              <a:rPr lang="en-US" sz="2400" dirty="0" smtClean="0"/>
              <a:t> Scaling (MDS)</a:t>
            </a:r>
          </a:p>
          <a:p>
            <a:pPr lvl="1"/>
            <a:r>
              <a:rPr lang="en-US" sz="2400" dirty="0" err="1" smtClean="0"/>
              <a:t>FastMap</a:t>
            </a:r>
            <a:endParaRPr lang="en-US" sz="2400" dirty="0" smtClean="0"/>
          </a:p>
          <a:p>
            <a:r>
              <a:rPr lang="en-US" sz="2800" dirty="0" smtClean="0"/>
              <a:t>Dimensionality Reductions or data projections</a:t>
            </a:r>
          </a:p>
          <a:p>
            <a:endParaRPr lang="en-US" sz="2800" dirty="0" smtClean="0"/>
          </a:p>
          <a:p>
            <a:r>
              <a:rPr lang="en-US" sz="2800" dirty="0" smtClean="0"/>
              <a:t>Random projections</a:t>
            </a:r>
          </a:p>
          <a:p>
            <a:endParaRPr lang="en-US" sz="2800" dirty="0" smtClean="0"/>
          </a:p>
          <a:p>
            <a:r>
              <a:rPr lang="en-US" sz="2800" dirty="0" smtClean="0"/>
              <a:t>Principal Component Analysis (PCA)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Dimensionality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Dimensionality reduction methods: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Feature selection: </a:t>
            </a:r>
            <a:r>
              <a:rPr lang="en-US" dirty="0" smtClean="0">
                <a:solidFill>
                  <a:schemeClr val="tx1"/>
                </a:solidFill>
              </a:rPr>
              <a:t>choose a subset of the features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Feature extraction:</a:t>
            </a:r>
            <a:r>
              <a:rPr lang="en-US" dirty="0" smtClean="0">
                <a:solidFill>
                  <a:schemeClr val="tx1"/>
                </a:solidFill>
              </a:rPr>
              <a:t> create new features by combining new ones</a:t>
            </a:r>
          </a:p>
          <a:p>
            <a:r>
              <a:rPr lang="en-US" dirty="0" smtClean="0"/>
              <a:t>Both methods map vector 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b="1" baseline="-25000" dirty="0" smtClean="0">
                <a:solidFill>
                  <a:schemeClr val="accent2"/>
                </a:solidFill>
              </a:rPr>
              <a:t>i</a:t>
            </a:r>
            <a:r>
              <a:rPr lang="az-Cyrl-AZ" b="1" dirty="0" smtClean="0">
                <a:solidFill>
                  <a:schemeClr val="accent2"/>
                </a:solidFill>
              </a:rPr>
              <a:t>є</a:t>
            </a:r>
            <a:r>
              <a:rPr lang="en-US" b="1" dirty="0" smtClean="0">
                <a:solidFill>
                  <a:schemeClr val="accent2"/>
                </a:solidFill>
              </a:rPr>
              <a:t>R</a:t>
            </a:r>
            <a:r>
              <a:rPr lang="en-US" b="1" baseline="30000" dirty="0" smtClean="0">
                <a:solidFill>
                  <a:schemeClr val="accent2"/>
                </a:solidFill>
              </a:rPr>
              <a:t>d</a:t>
            </a:r>
            <a:r>
              <a:rPr lang="en-US" dirty="0" smtClean="0"/>
              <a:t>, to vector </a:t>
            </a:r>
            <a:r>
              <a:rPr lang="en-US" b="1" dirty="0" err="1" smtClean="0">
                <a:solidFill>
                  <a:schemeClr val="accent2"/>
                </a:solidFill>
              </a:rPr>
              <a:t>y</a:t>
            </a:r>
            <a:r>
              <a:rPr lang="en-US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az-Cyrl-AZ" b="1" dirty="0" smtClean="0">
                <a:solidFill>
                  <a:schemeClr val="accent2"/>
                </a:solidFill>
              </a:rPr>
              <a:t>є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R</a:t>
            </a:r>
            <a:r>
              <a:rPr lang="en-US" b="1" baseline="30000" dirty="0" err="1" smtClean="0">
                <a:solidFill>
                  <a:schemeClr val="accent2"/>
                </a:solidFill>
              </a:rPr>
              <a:t>k</a:t>
            </a:r>
            <a:r>
              <a:rPr lang="en-US" b="1" dirty="0" smtClean="0">
                <a:solidFill>
                  <a:schemeClr val="accent2"/>
                </a:solidFill>
              </a:rPr>
              <a:t>, (k&lt;&lt;d)</a:t>
            </a:r>
          </a:p>
          <a:p>
            <a:endParaRPr lang="en-US" b="1" dirty="0" smtClean="0">
              <a:solidFill>
                <a:schemeClr val="accent2"/>
              </a:solidFill>
            </a:endParaRPr>
          </a:p>
          <a:p>
            <a:r>
              <a:rPr lang="en-US" b="1" dirty="0" smtClean="0">
                <a:solidFill>
                  <a:schemeClr val="accent2"/>
                </a:solidFill>
              </a:rPr>
              <a:t>F : </a:t>
            </a:r>
            <a:r>
              <a:rPr lang="en-US" b="1" dirty="0" err="1" smtClean="0">
                <a:solidFill>
                  <a:schemeClr val="accent2"/>
                </a:solidFill>
              </a:rPr>
              <a:t>R</a:t>
            </a:r>
            <a:r>
              <a:rPr lang="en-US" b="1" baseline="30000" dirty="0" err="1" smtClean="0">
                <a:solidFill>
                  <a:schemeClr val="accent2"/>
                </a:solidFill>
              </a:rPr>
              <a:t>d</a:t>
            </a:r>
            <a:r>
              <a:rPr lang="en-US" b="1" dirty="0" err="1" smtClean="0">
                <a:solidFill>
                  <a:schemeClr val="accent2"/>
                </a:solidFill>
                <a:sym typeface="Wingdings" pitchFamily="2" charset="2"/>
              </a:rPr>
              <a:t>R</a:t>
            </a:r>
            <a:r>
              <a:rPr lang="en-US" b="1" baseline="30000" dirty="0" err="1" smtClean="0">
                <a:solidFill>
                  <a:schemeClr val="accent2"/>
                </a:solidFill>
                <a:sym typeface="Wingdings" pitchFamily="2" charset="2"/>
              </a:rPr>
              <a:t>k</a:t>
            </a:r>
            <a:endParaRPr lang="en-US" b="1" baseline="30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dimensionality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 </a:t>
            </a:r>
            <a:r>
              <a:rPr lang="en-US" b="1" dirty="0" smtClean="0">
                <a:solidFill>
                  <a:schemeClr val="accent2"/>
                </a:solidFill>
              </a:rPr>
              <a:t>F</a:t>
            </a:r>
            <a:r>
              <a:rPr lang="en-US" dirty="0" smtClean="0"/>
              <a:t> is a </a:t>
            </a:r>
            <a:r>
              <a:rPr lang="en-US" b="1" i="1" dirty="0" smtClean="0"/>
              <a:t>linear</a:t>
            </a:r>
            <a:r>
              <a:rPr lang="en-US" dirty="0" smtClean="0"/>
              <a:t> projection</a:t>
            </a:r>
          </a:p>
          <a:p>
            <a:r>
              <a:rPr lang="en-US" b="1" dirty="0" err="1" smtClean="0">
                <a:solidFill>
                  <a:schemeClr val="accent2"/>
                </a:solidFill>
              </a:rPr>
              <a:t>y</a:t>
            </a:r>
            <a:r>
              <a:rPr lang="en-US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b="1" dirty="0" smtClean="0">
                <a:solidFill>
                  <a:schemeClr val="accent2"/>
                </a:solidFill>
              </a:rPr>
              <a:t> = A x</a:t>
            </a:r>
            <a:r>
              <a:rPr lang="en-US" b="1" baseline="-25000" dirty="0" smtClean="0">
                <a:solidFill>
                  <a:schemeClr val="accent2"/>
                </a:solidFill>
              </a:rPr>
              <a:t>i</a:t>
            </a:r>
          </a:p>
          <a:p>
            <a:endParaRPr lang="en-US" b="1" baseline="-25000" dirty="0" smtClean="0">
              <a:solidFill>
                <a:schemeClr val="accent2"/>
              </a:solidFill>
            </a:endParaRPr>
          </a:p>
          <a:p>
            <a:r>
              <a:rPr lang="en-US" b="1" dirty="0" smtClean="0">
                <a:solidFill>
                  <a:schemeClr val="accent2"/>
                </a:solidFill>
              </a:rPr>
              <a:t>Y = A X</a:t>
            </a:r>
          </a:p>
          <a:p>
            <a:endParaRPr lang="en-US" b="1" dirty="0" smtClean="0">
              <a:solidFill>
                <a:schemeClr val="accent2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Goal: </a:t>
            </a:r>
            <a:r>
              <a:rPr lang="en-US" b="1" dirty="0" smtClean="0">
                <a:solidFill>
                  <a:schemeClr val="accent2"/>
                </a:solidFill>
              </a:rPr>
              <a:t>Y </a:t>
            </a:r>
            <a:r>
              <a:rPr lang="en-US" dirty="0" smtClean="0">
                <a:solidFill>
                  <a:schemeClr val="tx1"/>
                </a:solidFill>
              </a:rPr>
              <a:t>is as </a:t>
            </a:r>
            <a:r>
              <a:rPr lang="en-US" b="1" i="1" dirty="0" smtClean="0">
                <a:solidFill>
                  <a:schemeClr val="tx1"/>
                </a:solidFill>
              </a:rPr>
              <a:t>close</a:t>
            </a:r>
            <a:r>
              <a:rPr lang="en-US" dirty="0" smtClean="0">
                <a:solidFill>
                  <a:schemeClr val="tx1"/>
                </a:solidFill>
              </a:rPr>
              <a:t> to </a:t>
            </a:r>
            <a:r>
              <a:rPr lang="en-US" b="1" dirty="0" smtClean="0">
                <a:solidFill>
                  <a:schemeClr val="accent2"/>
                </a:solidFill>
              </a:rPr>
              <a:t>X </a:t>
            </a:r>
            <a:r>
              <a:rPr lang="en-US" dirty="0" smtClean="0">
                <a:solidFill>
                  <a:schemeClr val="tx1"/>
                </a:solidFill>
              </a:rPr>
              <a:t>as possible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Closeness: </a:t>
            </a:r>
            <a:r>
              <a:rPr lang="en-US" dirty="0" err="1" smtClean="0"/>
              <a:t>Pairwise</a:t>
            </a:r>
            <a:r>
              <a:rPr lang="en-US" dirty="0" smtClean="0"/>
              <a:t> distances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Johnson-</a:t>
            </a:r>
            <a:r>
              <a:rPr lang="en-US" b="1" dirty="0" err="1" smtClean="0"/>
              <a:t>Lindenstrauss</a:t>
            </a:r>
            <a:r>
              <a:rPr lang="en-US" b="1" dirty="0" smtClean="0"/>
              <a:t> lemma: </a:t>
            </a:r>
            <a:r>
              <a:rPr lang="en-US" dirty="0" smtClean="0"/>
              <a:t>Given </a:t>
            </a:r>
            <a:r>
              <a:rPr lang="el-GR" b="1" dirty="0" smtClean="0">
                <a:solidFill>
                  <a:schemeClr val="accent2"/>
                </a:solidFill>
              </a:rPr>
              <a:t>ε</a:t>
            </a:r>
            <a:r>
              <a:rPr lang="en-US" b="1" dirty="0" smtClean="0">
                <a:solidFill>
                  <a:schemeClr val="accent2"/>
                </a:solidFill>
              </a:rPr>
              <a:t>&gt;0</a:t>
            </a:r>
            <a:r>
              <a:rPr lang="en-US" dirty="0" smtClean="0"/>
              <a:t>, and an integer </a:t>
            </a:r>
            <a:r>
              <a:rPr lang="en-US" b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/>
              <a:t>, let </a:t>
            </a:r>
            <a:r>
              <a:rPr lang="en-US" b="1" dirty="0" smtClean="0">
                <a:solidFill>
                  <a:schemeClr val="accent2"/>
                </a:solidFill>
              </a:rPr>
              <a:t>k</a:t>
            </a:r>
            <a:r>
              <a:rPr lang="en-US" dirty="0" smtClean="0"/>
              <a:t> be a positive integer such that </a:t>
            </a:r>
            <a:r>
              <a:rPr lang="en-US" b="1" dirty="0" smtClean="0">
                <a:solidFill>
                  <a:schemeClr val="accent2"/>
                </a:solidFill>
              </a:rPr>
              <a:t>k≥k</a:t>
            </a:r>
            <a:r>
              <a:rPr lang="en-US" b="1" baseline="-25000" dirty="0" smtClean="0">
                <a:solidFill>
                  <a:schemeClr val="accent2"/>
                </a:solidFill>
              </a:rPr>
              <a:t>0</a:t>
            </a:r>
            <a:r>
              <a:rPr lang="en-US" b="1" dirty="0" smtClean="0">
                <a:solidFill>
                  <a:schemeClr val="accent2"/>
                </a:solidFill>
              </a:rPr>
              <a:t>=O(</a:t>
            </a:r>
            <a:r>
              <a:rPr lang="el-GR" b="1" dirty="0" smtClean="0">
                <a:solidFill>
                  <a:schemeClr val="accent2"/>
                </a:solidFill>
              </a:rPr>
              <a:t>ε</a:t>
            </a:r>
            <a:r>
              <a:rPr lang="en-US" b="1" baseline="30000" dirty="0" smtClean="0">
                <a:solidFill>
                  <a:schemeClr val="accent2"/>
                </a:solidFill>
              </a:rPr>
              <a:t>-2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logn</a:t>
            </a:r>
            <a:r>
              <a:rPr lang="en-US" b="1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. For every set 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dirty="0" smtClean="0"/>
              <a:t> of </a:t>
            </a:r>
            <a:r>
              <a:rPr lang="en-US" b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/>
              <a:t> points in </a:t>
            </a:r>
            <a:r>
              <a:rPr lang="en-US" b="1" dirty="0" smtClean="0">
                <a:solidFill>
                  <a:schemeClr val="accent2"/>
                </a:solidFill>
              </a:rPr>
              <a:t>R</a:t>
            </a:r>
            <a:r>
              <a:rPr lang="en-US" b="1" baseline="30000" dirty="0" smtClean="0">
                <a:solidFill>
                  <a:schemeClr val="accent2"/>
                </a:solidFill>
              </a:rPr>
              <a:t>d</a:t>
            </a:r>
            <a:r>
              <a:rPr lang="en-US" dirty="0" smtClean="0"/>
              <a:t> there exists </a:t>
            </a:r>
            <a:r>
              <a:rPr lang="en-US" b="1" dirty="0" smtClean="0">
                <a:solidFill>
                  <a:schemeClr val="accent2"/>
                </a:solidFill>
              </a:rPr>
              <a:t>F: </a:t>
            </a:r>
            <a:r>
              <a:rPr lang="en-US" b="1" dirty="0" err="1" smtClean="0">
                <a:solidFill>
                  <a:schemeClr val="accent2"/>
                </a:solidFill>
              </a:rPr>
              <a:t>R</a:t>
            </a:r>
            <a:r>
              <a:rPr lang="en-US" b="1" baseline="30000" dirty="0" err="1" smtClean="0">
                <a:solidFill>
                  <a:schemeClr val="accent2"/>
                </a:solidFill>
              </a:rPr>
              <a:t>d</a:t>
            </a:r>
            <a:r>
              <a:rPr lang="en-US" b="1" dirty="0" err="1" smtClean="0">
                <a:solidFill>
                  <a:schemeClr val="accent2"/>
                </a:solidFill>
                <a:sym typeface="Wingdings" pitchFamily="2" charset="2"/>
              </a:rPr>
              <a:t>R</a:t>
            </a:r>
            <a:r>
              <a:rPr lang="en-US" b="1" baseline="30000" dirty="0" err="1" smtClean="0">
                <a:solidFill>
                  <a:schemeClr val="accent2"/>
                </a:solidFill>
                <a:sym typeface="Wingdings" pitchFamily="2" charset="2"/>
              </a:rPr>
              <a:t>k</a:t>
            </a:r>
            <a:r>
              <a:rPr lang="en-US" baseline="30000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such that for all 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x</a:t>
            </a:r>
            <a:r>
              <a:rPr lang="en-US" b="1" baseline="-25000" dirty="0" smtClean="0">
                <a:solidFill>
                  <a:schemeClr val="accent2"/>
                </a:solidFill>
                <a:sym typeface="Wingdings" pitchFamily="2" charset="2"/>
              </a:rPr>
              <a:t>i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, </a:t>
            </a:r>
            <a:r>
              <a:rPr lang="en-US" b="1" dirty="0" err="1" smtClean="0">
                <a:solidFill>
                  <a:schemeClr val="accent2"/>
                </a:solidFill>
                <a:sym typeface="Wingdings" pitchFamily="2" charset="2"/>
              </a:rPr>
              <a:t>x</a:t>
            </a:r>
            <a:r>
              <a:rPr lang="en-US" b="1" baseline="-25000" dirty="0" err="1" smtClean="0">
                <a:solidFill>
                  <a:schemeClr val="accent2"/>
                </a:solidFill>
                <a:sym typeface="Wingdings" pitchFamily="2" charset="2"/>
              </a:rPr>
              <a:t>j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az-Cyrl-AZ" b="1" dirty="0" smtClean="0">
                <a:solidFill>
                  <a:schemeClr val="accent2"/>
                </a:solidFill>
                <a:sym typeface="Wingdings" pitchFamily="2" charset="2"/>
              </a:rPr>
              <a:t>є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X</a:t>
            </a:r>
          </a:p>
          <a:p>
            <a:pPr>
              <a:buNone/>
            </a:pPr>
            <a:endParaRPr lang="en-US" b="1" baseline="300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b="1" baseline="30000" dirty="0" smtClean="0">
                <a:sym typeface="Wingdings" pitchFamily="2" charset="2"/>
              </a:rPr>
              <a:t>	</a:t>
            </a:r>
            <a:r>
              <a:rPr lang="en-US" sz="2800" b="1" dirty="0" smtClean="0">
                <a:solidFill>
                  <a:schemeClr val="accent2"/>
                </a:solidFill>
                <a:sym typeface="Wingdings" pitchFamily="2" charset="2"/>
              </a:rPr>
              <a:t>(1-</a:t>
            </a:r>
            <a:r>
              <a:rPr lang="el-GR" sz="2800" b="1" dirty="0" smtClean="0">
                <a:solidFill>
                  <a:schemeClr val="accent2"/>
                </a:solidFill>
              </a:rPr>
              <a:t>ε</a:t>
            </a:r>
            <a:r>
              <a:rPr lang="en-US" sz="2800" b="1" dirty="0" smtClean="0">
                <a:solidFill>
                  <a:schemeClr val="accent2"/>
                </a:solidFill>
                <a:sym typeface="Wingdings" pitchFamily="2" charset="2"/>
              </a:rPr>
              <a:t>)||x</a:t>
            </a:r>
            <a:r>
              <a:rPr lang="en-US" sz="2800" b="1" baseline="-25000" dirty="0" smtClean="0">
                <a:solidFill>
                  <a:schemeClr val="accent2"/>
                </a:solidFill>
                <a:sym typeface="Wingdings" pitchFamily="2" charset="2"/>
              </a:rPr>
              <a:t>i </a:t>
            </a:r>
            <a:r>
              <a:rPr lang="en-US" sz="2800" b="1" dirty="0" smtClean="0">
                <a:solidFill>
                  <a:schemeClr val="accent2"/>
                </a:solidFill>
                <a:sym typeface="Wingdings" pitchFamily="2" charset="2"/>
              </a:rPr>
              <a:t>- </a:t>
            </a:r>
            <a:r>
              <a:rPr lang="en-US" sz="2800" b="1" dirty="0" err="1" smtClean="0">
                <a:solidFill>
                  <a:schemeClr val="accent2"/>
                </a:solidFill>
                <a:sym typeface="Wingdings" pitchFamily="2" charset="2"/>
              </a:rPr>
              <a:t>x</a:t>
            </a:r>
            <a:r>
              <a:rPr lang="en-US" sz="2800" b="1" baseline="-25000" dirty="0" err="1" smtClean="0">
                <a:solidFill>
                  <a:schemeClr val="accent2"/>
                </a:solidFill>
                <a:sym typeface="Wingdings" pitchFamily="2" charset="2"/>
              </a:rPr>
              <a:t>j</a:t>
            </a:r>
            <a:r>
              <a:rPr lang="en-US" sz="2800" b="1" dirty="0" smtClean="0">
                <a:solidFill>
                  <a:schemeClr val="accent2"/>
                </a:solidFill>
                <a:sym typeface="Wingdings" pitchFamily="2" charset="2"/>
              </a:rPr>
              <a:t>||</a:t>
            </a:r>
            <a:r>
              <a:rPr lang="en-US" sz="2800" b="1" baseline="30000" dirty="0" smtClean="0">
                <a:solidFill>
                  <a:schemeClr val="accent2"/>
                </a:solidFill>
                <a:sym typeface="Wingdings" pitchFamily="2" charset="2"/>
              </a:rPr>
              <a:t>2</a:t>
            </a:r>
            <a:r>
              <a:rPr lang="en-US" sz="2800" b="1" dirty="0" smtClean="0">
                <a:solidFill>
                  <a:schemeClr val="accent2"/>
                </a:solidFill>
                <a:sym typeface="Wingdings" pitchFamily="2" charset="2"/>
              </a:rPr>
              <a:t>≤ ||F(x</a:t>
            </a:r>
            <a:r>
              <a:rPr lang="en-US" sz="2800" b="1" baseline="-25000" dirty="0" smtClean="0">
                <a:solidFill>
                  <a:schemeClr val="accent2"/>
                </a:solidFill>
                <a:sym typeface="Wingdings" pitchFamily="2" charset="2"/>
              </a:rPr>
              <a:t>i </a:t>
            </a:r>
            <a:r>
              <a:rPr lang="en-US" sz="2800" b="1" dirty="0" smtClean="0">
                <a:solidFill>
                  <a:schemeClr val="accent2"/>
                </a:solidFill>
                <a:sym typeface="Wingdings" pitchFamily="2" charset="2"/>
              </a:rPr>
              <a:t>)- F(</a:t>
            </a:r>
            <a:r>
              <a:rPr lang="en-US" sz="2800" b="1" dirty="0" err="1" smtClean="0">
                <a:solidFill>
                  <a:schemeClr val="accent2"/>
                </a:solidFill>
                <a:sym typeface="Wingdings" pitchFamily="2" charset="2"/>
              </a:rPr>
              <a:t>x</a:t>
            </a:r>
            <a:r>
              <a:rPr lang="en-US" sz="2800" b="1" baseline="-25000" dirty="0" err="1" smtClean="0">
                <a:solidFill>
                  <a:schemeClr val="accent2"/>
                </a:solidFill>
                <a:sym typeface="Wingdings" pitchFamily="2" charset="2"/>
              </a:rPr>
              <a:t>j</a:t>
            </a:r>
            <a:r>
              <a:rPr lang="en-US" sz="2800" b="1" dirty="0" smtClean="0">
                <a:solidFill>
                  <a:schemeClr val="accent2"/>
                </a:solidFill>
                <a:sym typeface="Wingdings" pitchFamily="2" charset="2"/>
              </a:rPr>
              <a:t>)||</a:t>
            </a:r>
            <a:r>
              <a:rPr lang="en-US" sz="2800" b="1" baseline="30000" dirty="0" smtClean="0">
                <a:solidFill>
                  <a:schemeClr val="accent2"/>
                </a:solidFill>
                <a:sym typeface="Wingdings" pitchFamily="2" charset="2"/>
              </a:rPr>
              <a:t>2</a:t>
            </a:r>
            <a:r>
              <a:rPr lang="en-US" sz="2800" b="1" dirty="0" smtClean="0">
                <a:solidFill>
                  <a:schemeClr val="accent2"/>
                </a:solidFill>
                <a:sym typeface="Wingdings" pitchFamily="2" charset="2"/>
              </a:rPr>
              <a:t>≤ (1+</a:t>
            </a:r>
            <a:r>
              <a:rPr lang="el-GR" sz="2800" dirty="0" smtClean="0">
                <a:solidFill>
                  <a:schemeClr val="accent2"/>
                </a:solidFill>
              </a:rPr>
              <a:t>ε</a:t>
            </a:r>
            <a:r>
              <a:rPr lang="en-US" sz="2800" b="1" dirty="0" smtClean="0">
                <a:solidFill>
                  <a:schemeClr val="accent2"/>
                </a:solidFill>
                <a:sym typeface="Wingdings" pitchFamily="2" charset="2"/>
              </a:rPr>
              <a:t>)||x</a:t>
            </a:r>
            <a:r>
              <a:rPr lang="en-US" sz="2800" b="1" baseline="-25000" dirty="0" smtClean="0">
                <a:solidFill>
                  <a:schemeClr val="accent2"/>
                </a:solidFill>
                <a:sym typeface="Wingdings" pitchFamily="2" charset="2"/>
              </a:rPr>
              <a:t>i </a:t>
            </a:r>
            <a:r>
              <a:rPr lang="en-US" sz="2800" b="1" dirty="0" smtClean="0">
                <a:solidFill>
                  <a:schemeClr val="accent2"/>
                </a:solidFill>
                <a:sym typeface="Wingdings" pitchFamily="2" charset="2"/>
              </a:rPr>
              <a:t>- </a:t>
            </a:r>
            <a:r>
              <a:rPr lang="en-US" sz="2800" b="1" dirty="0" err="1" smtClean="0">
                <a:solidFill>
                  <a:schemeClr val="accent2"/>
                </a:solidFill>
                <a:sym typeface="Wingdings" pitchFamily="2" charset="2"/>
              </a:rPr>
              <a:t>x</a:t>
            </a:r>
            <a:r>
              <a:rPr lang="en-US" sz="2800" b="1" baseline="-25000" dirty="0" err="1" smtClean="0">
                <a:solidFill>
                  <a:schemeClr val="accent2"/>
                </a:solidFill>
                <a:sym typeface="Wingdings" pitchFamily="2" charset="2"/>
              </a:rPr>
              <a:t>j</a:t>
            </a:r>
            <a:r>
              <a:rPr lang="en-US" sz="2800" b="1" dirty="0" smtClean="0">
                <a:solidFill>
                  <a:schemeClr val="accent2"/>
                </a:solidFill>
                <a:sym typeface="Wingdings" pitchFamily="2" charset="2"/>
              </a:rPr>
              <a:t>||</a:t>
            </a:r>
            <a:r>
              <a:rPr lang="en-US" sz="2800" b="1" baseline="30000" dirty="0" smtClean="0">
                <a:solidFill>
                  <a:schemeClr val="accent2"/>
                </a:solidFill>
                <a:sym typeface="Wingdings" pitchFamily="2" charset="2"/>
              </a:rPr>
              <a:t>2</a:t>
            </a:r>
            <a:endParaRPr lang="en-US" sz="2800" b="1" baseline="30000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n-US" b="1" baseline="30000" dirty="0" smtClean="0"/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What is the intuitive interpretation of this statement?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JL Lemma: 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Vectors 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b="1" baseline="-25000" dirty="0" smtClean="0">
                <a:solidFill>
                  <a:schemeClr val="accent2"/>
                </a:solidFill>
              </a:rPr>
              <a:t>i</a:t>
            </a:r>
            <a:r>
              <a:rPr lang="az-Cyrl-AZ" b="1" dirty="0" smtClean="0">
                <a:solidFill>
                  <a:schemeClr val="accent2"/>
                </a:solidFill>
              </a:rPr>
              <a:t>є</a:t>
            </a:r>
            <a:r>
              <a:rPr lang="en-US" b="1" dirty="0" smtClean="0">
                <a:solidFill>
                  <a:schemeClr val="accent2"/>
                </a:solidFill>
              </a:rPr>
              <a:t>R</a:t>
            </a:r>
            <a:r>
              <a:rPr lang="en-US" b="1" baseline="30000" dirty="0" smtClean="0">
                <a:solidFill>
                  <a:schemeClr val="accent2"/>
                </a:solidFill>
              </a:rPr>
              <a:t>d</a:t>
            </a:r>
            <a:r>
              <a:rPr lang="en-US" dirty="0" smtClean="0"/>
              <a:t>, are projected onto a </a:t>
            </a:r>
            <a:r>
              <a:rPr lang="en-US" b="1" dirty="0" smtClean="0">
                <a:solidFill>
                  <a:schemeClr val="accent2"/>
                </a:solidFill>
              </a:rPr>
              <a:t>k</a:t>
            </a:r>
            <a:r>
              <a:rPr lang="en-US" dirty="0" smtClean="0"/>
              <a:t>-dimensional space (</a:t>
            </a:r>
            <a:r>
              <a:rPr lang="en-US" b="1" dirty="0" smtClean="0">
                <a:solidFill>
                  <a:schemeClr val="accent2"/>
                </a:solidFill>
              </a:rPr>
              <a:t>k&lt;&lt;d</a:t>
            </a:r>
            <a:r>
              <a:rPr lang="en-US" dirty="0" smtClean="0"/>
              <a:t>): </a:t>
            </a:r>
            <a:r>
              <a:rPr lang="en-US" b="1" dirty="0" err="1" smtClean="0">
                <a:solidFill>
                  <a:schemeClr val="accent2"/>
                </a:solidFill>
              </a:rPr>
              <a:t>y</a:t>
            </a:r>
            <a:r>
              <a:rPr lang="en-US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b="1" dirty="0" smtClean="0">
                <a:solidFill>
                  <a:schemeClr val="accent2"/>
                </a:solidFill>
              </a:rPr>
              <a:t> = R x</a:t>
            </a:r>
            <a:r>
              <a:rPr lang="en-US" b="1" baseline="-25000" dirty="0" smtClean="0">
                <a:solidFill>
                  <a:schemeClr val="accent2"/>
                </a:solidFill>
              </a:rPr>
              <a:t>i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If </a:t>
            </a:r>
            <a:r>
              <a:rPr lang="en-US" b="1" dirty="0" smtClean="0">
                <a:solidFill>
                  <a:schemeClr val="accent2"/>
                </a:solidFill>
              </a:rPr>
              <a:t>||x</a:t>
            </a:r>
            <a:r>
              <a:rPr lang="en-US" b="1" baseline="-25000" dirty="0" smtClean="0">
                <a:solidFill>
                  <a:schemeClr val="accent2"/>
                </a:solidFill>
              </a:rPr>
              <a:t>i</a:t>
            </a:r>
            <a:r>
              <a:rPr lang="en-US" b="1" dirty="0" smtClean="0">
                <a:solidFill>
                  <a:schemeClr val="accent2"/>
                </a:solidFill>
              </a:rPr>
              <a:t>||=1 </a:t>
            </a:r>
            <a:r>
              <a:rPr lang="en-US" dirty="0" smtClean="0">
                <a:solidFill>
                  <a:schemeClr val="tx2"/>
                </a:solidFill>
              </a:rPr>
              <a:t>for all </a:t>
            </a:r>
            <a:r>
              <a:rPr lang="en-US" b="1" dirty="0" err="1" smtClean="0">
                <a:solidFill>
                  <a:schemeClr val="accent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, then, </a:t>
            </a:r>
          </a:p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	</a:t>
            </a:r>
            <a:r>
              <a:rPr lang="en-US" b="1" dirty="0" smtClean="0">
                <a:solidFill>
                  <a:schemeClr val="accent2"/>
                </a:solidFill>
              </a:rPr>
              <a:t>||x</a:t>
            </a:r>
            <a:r>
              <a:rPr lang="en-US" b="1" baseline="-25000" dirty="0" smtClean="0">
                <a:solidFill>
                  <a:schemeClr val="accent2"/>
                </a:solidFill>
              </a:rPr>
              <a:t>i</a:t>
            </a:r>
            <a:r>
              <a:rPr lang="en-US" b="1" dirty="0" smtClean="0">
                <a:solidFill>
                  <a:schemeClr val="accent2"/>
                </a:solidFill>
              </a:rPr>
              <a:t>-</a:t>
            </a:r>
            <a:r>
              <a:rPr lang="en-US" b="1" dirty="0" err="1" smtClean="0">
                <a:solidFill>
                  <a:schemeClr val="accent2"/>
                </a:solidFill>
              </a:rPr>
              <a:t>x</a:t>
            </a:r>
            <a:r>
              <a:rPr lang="en-US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b="1" dirty="0" smtClean="0">
                <a:solidFill>
                  <a:schemeClr val="accent2"/>
                </a:solidFill>
              </a:rPr>
              <a:t>||</a:t>
            </a:r>
            <a:r>
              <a:rPr lang="en-US" b="1" baseline="30000" dirty="0" smtClean="0">
                <a:solidFill>
                  <a:schemeClr val="accent2"/>
                </a:solidFill>
              </a:rPr>
              <a:t>2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is approximated by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(d/k)||x</a:t>
            </a:r>
            <a:r>
              <a:rPr lang="en-US" b="1" baseline="-25000" dirty="0" smtClean="0">
                <a:solidFill>
                  <a:schemeClr val="accent2"/>
                </a:solidFill>
              </a:rPr>
              <a:t>i</a:t>
            </a:r>
            <a:r>
              <a:rPr lang="en-US" b="1" dirty="0" smtClean="0">
                <a:solidFill>
                  <a:schemeClr val="accent2"/>
                </a:solidFill>
              </a:rPr>
              <a:t>-</a:t>
            </a:r>
            <a:r>
              <a:rPr lang="en-US" b="1" dirty="0" err="1" smtClean="0">
                <a:solidFill>
                  <a:schemeClr val="accent2"/>
                </a:solidFill>
              </a:rPr>
              <a:t>x</a:t>
            </a:r>
            <a:r>
              <a:rPr lang="en-US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b="1" dirty="0" smtClean="0">
                <a:solidFill>
                  <a:schemeClr val="accent2"/>
                </a:solidFill>
              </a:rPr>
              <a:t>||</a:t>
            </a:r>
            <a:r>
              <a:rPr lang="en-US" b="1" baseline="30000" dirty="0" smtClean="0">
                <a:solidFill>
                  <a:schemeClr val="accent2"/>
                </a:solidFill>
              </a:rPr>
              <a:t>2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Intuition: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 expected squared norm of a projection of a unit vector onto a random subspace through the origin is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k/d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 probability that it deviates from expectation is very small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JL Lemma: More 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x=(x</a:t>
            </a:r>
            <a:r>
              <a:rPr lang="en-US" sz="28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sz="2800" b="1" dirty="0" smtClean="0">
                <a:solidFill>
                  <a:schemeClr val="accent2"/>
                </a:solidFill>
              </a:rPr>
              <a:t>,…,</a:t>
            </a:r>
            <a:r>
              <a:rPr lang="en-US" sz="2800" b="1" dirty="0" err="1" smtClean="0">
                <a:solidFill>
                  <a:schemeClr val="accent2"/>
                </a:solidFill>
              </a:rPr>
              <a:t>x</a:t>
            </a:r>
            <a:r>
              <a:rPr lang="en-US" sz="2800" b="1" baseline="-25000" dirty="0" err="1" smtClean="0">
                <a:solidFill>
                  <a:schemeClr val="accent2"/>
                </a:solidFill>
              </a:rPr>
              <a:t>d</a:t>
            </a:r>
            <a:r>
              <a:rPr lang="en-US" sz="2800" b="1" dirty="0" smtClean="0">
                <a:solidFill>
                  <a:schemeClr val="accent2"/>
                </a:solidFill>
              </a:rPr>
              <a:t>)</a:t>
            </a:r>
            <a:r>
              <a:rPr lang="en-US" sz="2800" dirty="0" smtClean="0"/>
              <a:t>, </a:t>
            </a:r>
            <a:r>
              <a:rPr lang="en-US" sz="2800" b="1" dirty="0" smtClean="0">
                <a:solidFill>
                  <a:schemeClr val="accent2"/>
                </a:solidFill>
              </a:rPr>
              <a:t>d </a:t>
            </a:r>
            <a:r>
              <a:rPr lang="en-US" sz="2800" dirty="0" smtClean="0"/>
              <a:t>independent Gaussian N(0,1) random variables; </a:t>
            </a:r>
            <a:r>
              <a:rPr lang="en-US" sz="2800" b="1" dirty="0" smtClean="0">
                <a:solidFill>
                  <a:schemeClr val="accent2"/>
                </a:solidFill>
              </a:rPr>
              <a:t>y = 1/|x|(x</a:t>
            </a:r>
            <a:r>
              <a:rPr lang="en-US" sz="28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sz="2800" b="1" dirty="0" smtClean="0">
                <a:solidFill>
                  <a:schemeClr val="accent2"/>
                </a:solidFill>
              </a:rPr>
              <a:t>,…,</a:t>
            </a:r>
            <a:r>
              <a:rPr lang="en-US" sz="2800" b="1" dirty="0" err="1" smtClean="0">
                <a:solidFill>
                  <a:schemeClr val="accent2"/>
                </a:solidFill>
              </a:rPr>
              <a:t>x</a:t>
            </a:r>
            <a:r>
              <a:rPr lang="en-US" sz="2800" b="1" baseline="-25000" dirty="0" err="1" smtClean="0">
                <a:solidFill>
                  <a:schemeClr val="accent2"/>
                </a:solidFill>
              </a:rPr>
              <a:t>d</a:t>
            </a:r>
            <a:r>
              <a:rPr lang="en-US" sz="2800" b="1" dirty="0" smtClean="0">
                <a:solidFill>
                  <a:schemeClr val="accent2"/>
                </a:solidFill>
              </a:rPr>
              <a:t>)</a:t>
            </a:r>
          </a:p>
          <a:p>
            <a:r>
              <a:rPr lang="en-US" sz="2800" b="1" dirty="0" smtClean="0">
                <a:solidFill>
                  <a:schemeClr val="accent2"/>
                </a:solidFill>
              </a:rPr>
              <a:t>z : </a:t>
            </a:r>
            <a:r>
              <a:rPr lang="en-US" sz="2800" dirty="0" smtClean="0">
                <a:solidFill>
                  <a:schemeClr val="tx1"/>
                </a:solidFill>
              </a:rPr>
              <a:t>projection of </a:t>
            </a:r>
            <a:r>
              <a:rPr lang="en-US" sz="2800" b="1" dirty="0" smtClean="0">
                <a:solidFill>
                  <a:schemeClr val="accent2"/>
                </a:solidFill>
              </a:rPr>
              <a:t>y </a:t>
            </a:r>
            <a:r>
              <a:rPr lang="en-US" sz="2800" dirty="0" smtClean="0">
                <a:solidFill>
                  <a:schemeClr val="tx1"/>
                </a:solidFill>
              </a:rPr>
              <a:t>into first</a:t>
            </a:r>
            <a:r>
              <a:rPr lang="en-US" sz="2800" b="1" dirty="0" smtClean="0">
                <a:solidFill>
                  <a:schemeClr val="accent2"/>
                </a:solidFill>
              </a:rPr>
              <a:t> k </a:t>
            </a:r>
            <a:r>
              <a:rPr lang="en-US" sz="2800" dirty="0" smtClean="0">
                <a:solidFill>
                  <a:schemeClr val="tx1"/>
                </a:solidFill>
              </a:rPr>
              <a:t>coordinates</a:t>
            </a:r>
          </a:p>
          <a:p>
            <a:pPr lvl="1"/>
            <a:r>
              <a:rPr lang="en-US" sz="2400" b="1" dirty="0" smtClean="0">
                <a:solidFill>
                  <a:schemeClr val="accent2"/>
                </a:solidFill>
              </a:rPr>
              <a:t>L = |z|</a:t>
            </a:r>
            <a:r>
              <a:rPr lang="en-US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sz="2400" b="1" dirty="0" smtClean="0">
                <a:solidFill>
                  <a:schemeClr val="accent2"/>
                </a:solidFill>
              </a:rPr>
              <a:t>, </a:t>
            </a:r>
            <a:r>
              <a:rPr lang="el-GR" sz="2400" b="1" dirty="0" smtClean="0">
                <a:solidFill>
                  <a:schemeClr val="accent2"/>
                </a:solidFill>
              </a:rPr>
              <a:t>μ</a:t>
            </a:r>
            <a:r>
              <a:rPr lang="en-US" sz="2400" b="1" dirty="0" smtClean="0">
                <a:solidFill>
                  <a:schemeClr val="accent2"/>
                </a:solidFill>
              </a:rPr>
              <a:t> = E[L] = k/d</a:t>
            </a:r>
          </a:p>
          <a:p>
            <a:r>
              <a:rPr lang="en-US" sz="2800" b="1" dirty="0" smtClean="0">
                <a:solidFill>
                  <a:schemeClr val="accent2"/>
                </a:solidFill>
              </a:rPr>
              <a:t>Pr(L ≥ (1+</a:t>
            </a:r>
            <a:r>
              <a:rPr lang="el-GR" sz="2800" b="1" dirty="0" smtClean="0">
                <a:solidFill>
                  <a:schemeClr val="accent2"/>
                </a:solidFill>
              </a:rPr>
              <a:t>ε</a:t>
            </a:r>
            <a:r>
              <a:rPr lang="en-US" sz="2800" b="1" dirty="0" smtClean="0">
                <a:solidFill>
                  <a:schemeClr val="accent2"/>
                </a:solidFill>
              </a:rPr>
              <a:t>)</a:t>
            </a:r>
            <a:r>
              <a:rPr lang="el-GR" sz="2800" b="1" dirty="0" smtClean="0">
                <a:solidFill>
                  <a:schemeClr val="accent2"/>
                </a:solidFill>
              </a:rPr>
              <a:t>μ</a:t>
            </a:r>
            <a:r>
              <a:rPr lang="en-US" sz="2800" b="1" dirty="0" smtClean="0">
                <a:solidFill>
                  <a:schemeClr val="accent2"/>
                </a:solidFill>
              </a:rPr>
              <a:t>)≤1/n</a:t>
            </a:r>
            <a:r>
              <a:rPr lang="en-US" sz="28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and </a:t>
            </a:r>
            <a:r>
              <a:rPr lang="en-US" sz="2800" b="1" dirty="0" smtClean="0">
                <a:solidFill>
                  <a:schemeClr val="accent2"/>
                </a:solidFill>
              </a:rPr>
              <a:t>Pr(L ≤ (1-</a:t>
            </a:r>
            <a:r>
              <a:rPr lang="el-GR" sz="2800" b="1" dirty="0" smtClean="0">
                <a:solidFill>
                  <a:schemeClr val="accent2"/>
                </a:solidFill>
              </a:rPr>
              <a:t>ε</a:t>
            </a:r>
            <a:r>
              <a:rPr lang="en-US" sz="2800" b="1" dirty="0" smtClean="0">
                <a:solidFill>
                  <a:schemeClr val="accent2"/>
                </a:solidFill>
              </a:rPr>
              <a:t>)</a:t>
            </a:r>
            <a:r>
              <a:rPr lang="el-GR" sz="2800" b="1" dirty="0" smtClean="0">
                <a:solidFill>
                  <a:schemeClr val="accent2"/>
                </a:solidFill>
              </a:rPr>
              <a:t>μ</a:t>
            </a:r>
            <a:r>
              <a:rPr lang="en-US" sz="2800" b="1" dirty="0" smtClean="0">
                <a:solidFill>
                  <a:schemeClr val="accent2"/>
                </a:solidFill>
              </a:rPr>
              <a:t>)≤1/n</a:t>
            </a:r>
            <a:r>
              <a:rPr lang="en-US" sz="2800" b="1" baseline="30000" dirty="0" smtClean="0">
                <a:solidFill>
                  <a:schemeClr val="accent2"/>
                </a:solidFill>
              </a:rPr>
              <a:t>2</a:t>
            </a:r>
          </a:p>
          <a:p>
            <a:r>
              <a:rPr lang="en-US" sz="2800" b="1" dirty="0" smtClean="0">
                <a:solidFill>
                  <a:schemeClr val="accent2"/>
                </a:solidFill>
              </a:rPr>
              <a:t>f(y) = </a:t>
            </a:r>
            <a:r>
              <a:rPr lang="en-US" sz="2800" b="1" dirty="0" err="1" smtClean="0">
                <a:solidFill>
                  <a:schemeClr val="accent2"/>
                </a:solidFill>
              </a:rPr>
              <a:t>sqrt</a:t>
            </a:r>
            <a:r>
              <a:rPr lang="en-US" sz="2800" b="1" dirty="0" smtClean="0">
                <a:solidFill>
                  <a:schemeClr val="accent2"/>
                </a:solidFill>
              </a:rPr>
              <a:t>(d/k)z</a:t>
            </a:r>
          </a:p>
          <a:p>
            <a:r>
              <a:rPr lang="en-US" sz="2800" dirty="0" smtClean="0"/>
              <a:t>What is the probability that for pair </a:t>
            </a:r>
            <a:r>
              <a:rPr lang="en-US" sz="2800" b="1" dirty="0" smtClean="0">
                <a:solidFill>
                  <a:schemeClr val="accent2"/>
                </a:solidFill>
              </a:rPr>
              <a:t>(</a:t>
            </a:r>
            <a:r>
              <a:rPr lang="en-US" sz="2800" b="1" dirty="0" err="1" smtClean="0">
                <a:solidFill>
                  <a:schemeClr val="accent2"/>
                </a:solidFill>
              </a:rPr>
              <a:t>y,y</a:t>
            </a:r>
            <a:r>
              <a:rPr lang="en-US" sz="2800" b="1" dirty="0" smtClean="0">
                <a:solidFill>
                  <a:schemeClr val="accent2"/>
                </a:solidFill>
              </a:rPr>
              <a:t>’)</a:t>
            </a:r>
            <a:r>
              <a:rPr lang="en-US" sz="2800" dirty="0" smtClean="0"/>
              <a:t>: </a:t>
            </a:r>
            <a:r>
              <a:rPr lang="en-US" sz="2800" b="1" dirty="0" smtClean="0">
                <a:solidFill>
                  <a:schemeClr val="accent2"/>
                </a:solidFill>
              </a:rPr>
              <a:t>|f(y)-f(y’)|</a:t>
            </a:r>
            <a:r>
              <a:rPr lang="en-US" sz="28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sz="2800" b="1" dirty="0" smtClean="0">
                <a:solidFill>
                  <a:schemeClr val="accent2"/>
                </a:solidFill>
              </a:rPr>
              <a:t>/(|y-y’|) </a:t>
            </a:r>
            <a:r>
              <a:rPr lang="en-US" sz="2800" b="1" i="1" dirty="0" smtClean="0"/>
              <a:t>does not </a:t>
            </a:r>
            <a:r>
              <a:rPr lang="en-US" sz="2800" dirty="0" smtClean="0"/>
              <a:t>lie in range </a:t>
            </a:r>
            <a:r>
              <a:rPr lang="en-US" sz="2800" b="1" dirty="0" smtClean="0">
                <a:solidFill>
                  <a:schemeClr val="accent2"/>
                </a:solidFill>
              </a:rPr>
              <a:t>[(1-</a:t>
            </a:r>
            <a:r>
              <a:rPr lang="el-GR" sz="2800" b="1" dirty="0" smtClean="0">
                <a:solidFill>
                  <a:schemeClr val="accent2"/>
                </a:solidFill>
              </a:rPr>
              <a:t>ε</a:t>
            </a:r>
            <a:r>
              <a:rPr lang="en-US" sz="2800" b="1" dirty="0" smtClean="0">
                <a:solidFill>
                  <a:schemeClr val="accent2"/>
                </a:solidFill>
              </a:rPr>
              <a:t>),(1+</a:t>
            </a:r>
            <a:r>
              <a:rPr lang="el-GR" sz="2800" b="1" dirty="0" smtClean="0">
                <a:solidFill>
                  <a:schemeClr val="accent2"/>
                </a:solidFill>
              </a:rPr>
              <a:t> ε</a:t>
            </a:r>
            <a:r>
              <a:rPr lang="en-US" sz="2800" b="1" dirty="0" smtClean="0">
                <a:solidFill>
                  <a:schemeClr val="accent2"/>
                </a:solidFill>
              </a:rPr>
              <a:t>)]</a:t>
            </a:r>
            <a:r>
              <a:rPr lang="en-US" sz="2800" dirty="0" smtClean="0"/>
              <a:t>?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What is the probability that some pair suffers?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random projections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Vectors 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b="1" baseline="-25000" dirty="0" smtClean="0">
                <a:solidFill>
                  <a:schemeClr val="accent2"/>
                </a:solidFill>
              </a:rPr>
              <a:t>i</a:t>
            </a:r>
            <a:r>
              <a:rPr lang="az-Cyrl-AZ" b="1" dirty="0" smtClean="0">
                <a:solidFill>
                  <a:schemeClr val="accent2"/>
                </a:solidFill>
              </a:rPr>
              <a:t>є</a:t>
            </a:r>
            <a:r>
              <a:rPr lang="en-US" b="1" dirty="0" smtClean="0">
                <a:solidFill>
                  <a:schemeClr val="accent2"/>
                </a:solidFill>
              </a:rPr>
              <a:t>R</a:t>
            </a:r>
            <a:r>
              <a:rPr lang="en-US" b="1" baseline="30000" dirty="0" smtClean="0">
                <a:solidFill>
                  <a:schemeClr val="accent2"/>
                </a:solidFill>
              </a:rPr>
              <a:t>d</a:t>
            </a:r>
            <a:r>
              <a:rPr lang="en-US" dirty="0" smtClean="0"/>
              <a:t>, are projected onto a </a:t>
            </a:r>
            <a:r>
              <a:rPr lang="en-US" b="1" dirty="0" smtClean="0">
                <a:solidFill>
                  <a:schemeClr val="accent2"/>
                </a:solidFill>
              </a:rPr>
              <a:t>k</a:t>
            </a:r>
            <a:r>
              <a:rPr lang="en-US" dirty="0" smtClean="0"/>
              <a:t>-dimensional space (</a:t>
            </a:r>
            <a:r>
              <a:rPr lang="en-US" b="1" dirty="0" smtClean="0">
                <a:solidFill>
                  <a:schemeClr val="accent2"/>
                </a:solidFill>
              </a:rPr>
              <a:t>k&lt;&lt;d</a:t>
            </a:r>
            <a:r>
              <a:rPr lang="en-US" dirty="0" smtClean="0"/>
              <a:t>)</a:t>
            </a:r>
          </a:p>
          <a:p>
            <a:r>
              <a:rPr lang="en-US" dirty="0" smtClean="0"/>
              <a:t>Random projections can be represented by linear transformation matrix </a:t>
            </a:r>
            <a:r>
              <a:rPr lang="en-US" b="1" dirty="0" smtClean="0">
                <a:solidFill>
                  <a:schemeClr val="accent2"/>
                </a:solidFill>
              </a:rPr>
              <a:t>R</a:t>
            </a:r>
          </a:p>
          <a:p>
            <a:r>
              <a:rPr lang="en-US" b="1" dirty="0" err="1" smtClean="0">
                <a:solidFill>
                  <a:schemeClr val="accent2"/>
                </a:solidFill>
              </a:rPr>
              <a:t>y</a:t>
            </a:r>
            <a:r>
              <a:rPr lang="en-US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b="1" dirty="0" smtClean="0">
                <a:solidFill>
                  <a:schemeClr val="accent2"/>
                </a:solidFill>
              </a:rPr>
              <a:t> = R x</a:t>
            </a:r>
            <a:r>
              <a:rPr lang="en-US" b="1" baseline="-25000" dirty="0" smtClean="0">
                <a:solidFill>
                  <a:schemeClr val="accent2"/>
                </a:solidFill>
              </a:rPr>
              <a:t>i</a:t>
            </a:r>
          </a:p>
          <a:p>
            <a:endParaRPr lang="en-US" b="1" baseline="-25000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What is the matrix </a:t>
            </a:r>
            <a:r>
              <a:rPr lang="en-US" b="1" dirty="0" smtClean="0">
                <a:solidFill>
                  <a:schemeClr val="accent2"/>
                </a:solidFill>
              </a:rPr>
              <a:t>R</a:t>
            </a:r>
            <a:r>
              <a:rPr lang="en-US" dirty="0" smtClean="0">
                <a:solidFill>
                  <a:schemeClr val="tx2"/>
                </a:solidFill>
              </a:rPr>
              <a:t>?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random projections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Vectors 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b="1" baseline="-25000" dirty="0" smtClean="0">
                <a:solidFill>
                  <a:schemeClr val="accent2"/>
                </a:solidFill>
              </a:rPr>
              <a:t>i</a:t>
            </a:r>
            <a:r>
              <a:rPr lang="az-Cyrl-AZ" b="1" dirty="0" smtClean="0">
                <a:solidFill>
                  <a:schemeClr val="accent2"/>
                </a:solidFill>
              </a:rPr>
              <a:t>є</a:t>
            </a:r>
            <a:r>
              <a:rPr lang="en-US" b="1" dirty="0" smtClean="0">
                <a:solidFill>
                  <a:schemeClr val="accent2"/>
                </a:solidFill>
              </a:rPr>
              <a:t>R</a:t>
            </a:r>
            <a:r>
              <a:rPr lang="en-US" b="1" baseline="30000" dirty="0" smtClean="0">
                <a:solidFill>
                  <a:schemeClr val="accent2"/>
                </a:solidFill>
              </a:rPr>
              <a:t>d</a:t>
            </a:r>
            <a:r>
              <a:rPr lang="en-US" dirty="0" smtClean="0"/>
              <a:t>, are projected onto a </a:t>
            </a:r>
            <a:r>
              <a:rPr lang="en-US" b="1" dirty="0" smtClean="0">
                <a:solidFill>
                  <a:schemeClr val="accent2"/>
                </a:solidFill>
              </a:rPr>
              <a:t>k</a:t>
            </a:r>
            <a:r>
              <a:rPr lang="en-US" dirty="0" smtClean="0"/>
              <a:t>-dimensional space (</a:t>
            </a:r>
            <a:r>
              <a:rPr lang="en-US" b="1" dirty="0" smtClean="0">
                <a:solidFill>
                  <a:schemeClr val="accent2"/>
                </a:solidFill>
              </a:rPr>
              <a:t>k&lt;&lt;d</a:t>
            </a:r>
            <a:r>
              <a:rPr lang="en-US" dirty="0" smtClean="0"/>
              <a:t>)</a:t>
            </a:r>
          </a:p>
          <a:p>
            <a:r>
              <a:rPr lang="en-US" dirty="0" smtClean="0"/>
              <a:t>Random projections can be represented by linear transformation matrix </a:t>
            </a:r>
            <a:r>
              <a:rPr lang="en-US" b="1" dirty="0" smtClean="0">
                <a:solidFill>
                  <a:schemeClr val="accent2"/>
                </a:solidFill>
              </a:rPr>
              <a:t>R</a:t>
            </a:r>
          </a:p>
          <a:p>
            <a:r>
              <a:rPr lang="en-US" b="1" dirty="0" err="1" smtClean="0">
                <a:solidFill>
                  <a:schemeClr val="accent2"/>
                </a:solidFill>
              </a:rPr>
              <a:t>y</a:t>
            </a:r>
            <a:r>
              <a:rPr lang="en-US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b="1" dirty="0" smtClean="0">
                <a:solidFill>
                  <a:schemeClr val="accent2"/>
                </a:solidFill>
              </a:rPr>
              <a:t> = R x</a:t>
            </a:r>
            <a:r>
              <a:rPr lang="en-US" b="1" baseline="-25000" dirty="0" smtClean="0">
                <a:solidFill>
                  <a:schemeClr val="accent2"/>
                </a:solidFill>
              </a:rPr>
              <a:t>i</a:t>
            </a:r>
          </a:p>
          <a:p>
            <a:endParaRPr lang="en-US" b="1" baseline="-25000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What is the matrix </a:t>
            </a:r>
            <a:r>
              <a:rPr lang="en-US" b="1" dirty="0" smtClean="0">
                <a:solidFill>
                  <a:schemeClr val="accent2"/>
                </a:solidFill>
              </a:rPr>
              <a:t>R</a:t>
            </a:r>
            <a:r>
              <a:rPr lang="en-US" dirty="0" smtClean="0">
                <a:solidFill>
                  <a:schemeClr val="tx2"/>
                </a:solidFill>
              </a:rPr>
              <a:t>?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matrix </a:t>
            </a:r>
            <a:r>
              <a:rPr lang="en-US" b="1" dirty="0" smtClean="0">
                <a:solidFill>
                  <a:schemeClr val="accent2"/>
                </a:solidFill>
              </a:rPr>
              <a:t>R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Elements </a:t>
            </a:r>
            <a:r>
              <a:rPr lang="en-US" sz="2800" b="1" dirty="0" smtClean="0">
                <a:solidFill>
                  <a:schemeClr val="accent2"/>
                </a:solidFill>
              </a:rPr>
              <a:t>R(</a:t>
            </a:r>
            <a:r>
              <a:rPr lang="en-US" sz="2800" b="1" dirty="0" err="1" smtClean="0">
                <a:solidFill>
                  <a:schemeClr val="accent2"/>
                </a:solidFill>
              </a:rPr>
              <a:t>i,j</a:t>
            </a:r>
            <a:r>
              <a:rPr lang="en-US" sz="2800" b="1" dirty="0" smtClean="0">
                <a:solidFill>
                  <a:schemeClr val="accent2"/>
                </a:solidFill>
              </a:rPr>
              <a:t>) </a:t>
            </a:r>
            <a:r>
              <a:rPr lang="en-US" sz="2800" dirty="0" smtClean="0"/>
              <a:t>can be Gaussian distributed </a:t>
            </a:r>
          </a:p>
          <a:p>
            <a:r>
              <a:rPr lang="en-US" sz="2800" dirty="0" err="1" smtClean="0"/>
              <a:t>Achlioptas</a:t>
            </a:r>
            <a:r>
              <a:rPr lang="en-US" sz="2800" dirty="0" smtClean="0"/>
              <a:t>* has shown that the Gaussian distribution can be replaced by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sz="2800" dirty="0" smtClean="0"/>
          </a:p>
          <a:p>
            <a:r>
              <a:rPr lang="en-US" sz="2800" dirty="0" smtClean="0"/>
              <a:t>All zero mean, unit variance distributions for </a:t>
            </a:r>
            <a:r>
              <a:rPr lang="en-US" sz="2800" b="1" dirty="0" smtClean="0">
                <a:solidFill>
                  <a:schemeClr val="accent2"/>
                </a:solidFill>
              </a:rPr>
              <a:t>R(</a:t>
            </a:r>
            <a:r>
              <a:rPr lang="en-US" sz="2800" b="1" dirty="0" err="1" smtClean="0">
                <a:solidFill>
                  <a:schemeClr val="accent2"/>
                </a:solidFill>
              </a:rPr>
              <a:t>i,j</a:t>
            </a:r>
            <a:r>
              <a:rPr lang="en-US" sz="2800" b="1" dirty="0" smtClean="0">
                <a:solidFill>
                  <a:schemeClr val="accent2"/>
                </a:solidFill>
              </a:rPr>
              <a:t>)</a:t>
            </a:r>
            <a:r>
              <a:rPr lang="en-US" sz="2800" dirty="0" smtClean="0"/>
              <a:t> would give a mapping that satisfies the </a:t>
            </a:r>
            <a:r>
              <a:rPr lang="en-US" sz="2800" b="1" i="1" dirty="0" smtClean="0"/>
              <a:t>JL</a:t>
            </a:r>
            <a:r>
              <a:rPr lang="en-US" sz="2800" dirty="0" smtClean="0"/>
              <a:t> lemma</a:t>
            </a:r>
          </a:p>
          <a:p>
            <a:endParaRPr lang="en-US" sz="2800" dirty="0" smtClean="0"/>
          </a:p>
          <a:p>
            <a:r>
              <a:rPr lang="en-US" sz="2800" b="1" dirty="0" smtClean="0">
                <a:solidFill>
                  <a:srgbClr val="FF0000"/>
                </a:solidFill>
              </a:rPr>
              <a:t>Why is </a:t>
            </a:r>
            <a:r>
              <a:rPr lang="en-US" sz="2800" b="1" dirty="0" err="1" smtClean="0">
                <a:solidFill>
                  <a:srgbClr val="FF0000"/>
                </a:solidFill>
              </a:rPr>
              <a:t>Achlioptas</a:t>
            </a:r>
            <a:r>
              <a:rPr lang="en-US" sz="2800" b="1" dirty="0" smtClean="0">
                <a:solidFill>
                  <a:srgbClr val="FF0000"/>
                </a:solidFill>
              </a:rPr>
              <a:t> result useful?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400" y="3124200"/>
          <a:ext cx="3200400" cy="1371600"/>
        </p:xfrm>
        <a:graphic>
          <a:graphicData uri="http://schemas.openxmlformats.org/presentationml/2006/ole">
            <p:oleObj spid="_x0000_s351234" name="Equation" r:id="rId3" imgW="1562040" imgH="1143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Multi-Dimensional Scaling (MDS)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 we assumed that we know both data points 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dirty="0" smtClean="0"/>
              <a:t> and distance matrix </a:t>
            </a:r>
            <a:r>
              <a:rPr lang="en-US" b="1" dirty="0" smtClean="0">
                <a:solidFill>
                  <a:schemeClr val="accent2"/>
                </a:solidFill>
              </a:rPr>
              <a:t>D</a:t>
            </a:r>
            <a:r>
              <a:rPr lang="en-US" dirty="0" smtClean="0"/>
              <a:t> between these points</a:t>
            </a:r>
          </a:p>
          <a:p>
            <a:endParaRPr lang="en-US" dirty="0" smtClean="0"/>
          </a:p>
          <a:p>
            <a:r>
              <a:rPr lang="en-US" dirty="0" smtClean="0"/>
              <a:t>What if the original points 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dirty="0" smtClean="0"/>
              <a:t> are not known but only distance matrix </a:t>
            </a:r>
            <a:r>
              <a:rPr lang="en-US" b="1" dirty="0" smtClean="0">
                <a:solidFill>
                  <a:schemeClr val="accent2"/>
                </a:solidFill>
              </a:rPr>
              <a:t>D</a:t>
            </a:r>
            <a:r>
              <a:rPr lang="en-US" dirty="0" smtClean="0"/>
              <a:t> is known?</a:t>
            </a:r>
          </a:p>
          <a:p>
            <a:endParaRPr lang="en-US" dirty="0" smtClean="0"/>
          </a:p>
          <a:p>
            <a:r>
              <a:rPr lang="en-US" dirty="0" smtClean="0"/>
              <a:t>Can we reconstruct 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dirty="0" smtClean="0"/>
              <a:t> or some approximation of 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distance matrix </a:t>
            </a:r>
            <a:r>
              <a:rPr lang="en-US" b="1" dirty="0" smtClean="0">
                <a:solidFill>
                  <a:schemeClr val="accent2"/>
                </a:solidFill>
              </a:rPr>
              <a:t>D</a:t>
            </a:r>
            <a:r>
              <a:rPr lang="en-US" dirty="0" smtClean="0"/>
              <a:t> between </a:t>
            </a:r>
            <a:r>
              <a:rPr lang="en-US" b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/>
              <a:t> points</a:t>
            </a:r>
          </a:p>
          <a:p>
            <a:endParaRPr lang="en-US" dirty="0" smtClean="0"/>
          </a:p>
          <a:p>
            <a:r>
              <a:rPr lang="en-US" dirty="0" smtClean="0"/>
              <a:t>Find a </a:t>
            </a:r>
            <a:r>
              <a:rPr lang="en-US" b="1" dirty="0" smtClean="0">
                <a:solidFill>
                  <a:schemeClr val="accent2"/>
                </a:solidFill>
              </a:rPr>
              <a:t>k</a:t>
            </a:r>
            <a:r>
              <a:rPr lang="en-US" dirty="0" smtClean="0"/>
              <a:t>-dimensional representation of every 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b="1" baseline="-25000" dirty="0" smtClean="0">
                <a:solidFill>
                  <a:schemeClr val="accent2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point </a:t>
            </a:r>
            <a:r>
              <a:rPr lang="en-US" b="1" dirty="0" err="1" smtClean="0">
                <a:solidFill>
                  <a:schemeClr val="accent2"/>
                </a:solidFill>
              </a:rPr>
              <a:t>i</a:t>
            </a:r>
            <a:endParaRPr lang="en-US" b="1" dirty="0" smtClean="0">
              <a:solidFill>
                <a:schemeClr val="accent2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So that </a:t>
            </a:r>
            <a:r>
              <a:rPr lang="en-US" b="1" dirty="0" smtClean="0">
                <a:solidFill>
                  <a:schemeClr val="accent2"/>
                </a:solidFill>
              </a:rPr>
              <a:t>d(</a:t>
            </a:r>
            <a:r>
              <a:rPr lang="en-US" b="1" dirty="0" err="1" smtClean="0">
                <a:solidFill>
                  <a:schemeClr val="accent2"/>
                </a:solidFill>
              </a:rPr>
              <a:t>x</a:t>
            </a:r>
            <a:r>
              <a:rPr lang="en-US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b="1" dirty="0" err="1" smtClean="0">
                <a:solidFill>
                  <a:schemeClr val="accent2"/>
                </a:solidFill>
              </a:rPr>
              <a:t>,x</a:t>
            </a:r>
            <a:r>
              <a:rPr lang="en-US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b="1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 is as close as possible to </a:t>
            </a:r>
            <a:r>
              <a:rPr lang="en-US" b="1" dirty="0" smtClean="0">
                <a:solidFill>
                  <a:schemeClr val="accent2"/>
                </a:solidFill>
              </a:rPr>
              <a:t>D(</a:t>
            </a:r>
            <a:r>
              <a:rPr lang="en-US" b="1" dirty="0" err="1" smtClean="0">
                <a:solidFill>
                  <a:schemeClr val="accent2"/>
                </a:solidFill>
              </a:rPr>
              <a:t>i,j</a:t>
            </a:r>
            <a:r>
              <a:rPr lang="en-US" b="1" dirty="0" smtClean="0">
                <a:solidFill>
                  <a:schemeClr val="accent2"/>
                </a:solidFill>
              </a:rPr>
              <a:t>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5562600"/>
            <a:ext cx="7162800" cy="635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Why do we want to do that?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6488"/>
            <a:ext cx="8228013" cy="1433512"/>
          </a:xfrm>
        </p:spPr>
        <p:txBody>
          <a:bodyPr/>
          <a:lstStyle/>
          <a:p>
            <a:r>
              <a:rPr lang="en-US" dirty="0" smtClean="0"/>
              <a:t>How can we do that? (Algorithm)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 view of the MDS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Randomly initialize the positions of </a:t>
            </a:r>
            <a:r>
              <a:rPr lang="en-US" b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/>
              <a:t> points in a </a:t>
            </a:r>
            <a:r>
              <a:rPr lang="en-US" b="1" dirty="0" smtClean="0">
                <a:solidFill>
                  <a:schemeClr val="accent2"/>
                </a:solidFill>
              </a:rPr>
              <a:t>k</a:t>
            </a:r>
            <a:r>
              <a:rPr lang="en-US" dirty="0" smtClean="0"/>
              <a:t>-dimensional space</a:t>
            </a:r>
          </a:p>
          <a:p>
            <a:r>
              <a:rPr lang="en-US" dirty="0" smtClean="0"/>
              <a:t>Compute </a:t>
            </a:r>
            <a:r>
              <a:rPr lang="en-US" dirty="0" err="1" smtClean="0"/>
              <a:t>pairwise</a:t>
            </a:r>
            <a:r>
              <a:rPr lang="en-US" dirty="0" smtClean="0"/>
              <a:t> distances </a:t>
            </a:r>
            <a:r>
              <a:rPr lang="en-US" b="1" dirty="0" smtClean="0">
                <a:solidFill>
                  <a:schemeClr val="accent2"/>
                </a:solidFill>
              </a:rPr>
              <a:t>D’</a:t>
            </a:r>
            <a:r>
              <a:rPr lang="en-US" dirty="0" smtClean="0"/>
              <a:t> for this placement </a:t>
            </a:r>
          </a:p>
          <a:p>
            <a:r>
              <a:rPr lang="en-US" dirty="0" smtClean="0"/>
              <a:t>Compare </a:t>
            </a:r>
            <a:r>
              <a:rPr lang="en-US" b="1" dirty="0" smtClean="0">
                <a:solidFill>
                  <a:schemeClr val="accent2"/>
                </a:solidFill>
              </a:rPr>
              <a:t>D’</a:t>
            </a:r>
            <a:r>
              <a:rPr lang="en-US" dirty="0" smtClean="0"/>
              <a:t> to </a:t>
            </a:r>
            <a:r>
              <a:rPr lang="en-US" b="1" dirty="0" smtClean="0">
                <a:solidFill>
                  <a:schemeClr val="accent2"/>
                </a:solidFill>
              </a:rPr>
              <a:t>D</a:t>
            </a:r>
          </a:p>
          <a:p>
            <a:r>
              <a:rPr lang="en-US" dirty="0" smtClean="0"/>
              <a:t>Move points to better adjust their </a:t>
            </a:r>
            <a:r>
              <a:rPr lang="en-US" dirty="0" err="1" smtClean="0"/>
              <a:t>pairwise</a:t>
            </a:r>
            <a:r>
              <a:rPr lang="en-US" dirty="0" smtClean="0"/>
              <a:t> distances (make </a:t>
            </a:r>
            <a:r>
              <a:rPr lang="en-US" b="1" dirty="0" smtClean="0">
                <a:solidFill>
                  <a:schemeClr val="accent2"/>
                </a:solidFill>
              </a:rPr>
              <a:t>D’</a:t>
            </a:r>
            <a:r>
              <a:rPr lang="en-US" dirty="0" smtClean="0"/>
              <a:t> closer to </a:t>
            </a:r>
            <a:r>
              <a:rPr lang="en-US" b="1" dirty="0" smtClean="0">
                <a:solidFill>
                  <a:schemeClr val="accent2"/>
                </a:solidFill>
              </a:rPr>
              <a:t>D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Repeat until </a:t>
            </a:r>
            <a:r>
              <a:rPr lang="en-US" b="1" dirty="0" smtClean="0">
                <a:solidFill>
                  <a:schemeClr val="accent2"/>
                </a:solidFill>
              </a:rPr>
              <a:t>D’</a:t>
            </a:r>
            <a:r>
              <a:rPr lang="en-US" dirty="0" smtClean="0"/>
              <a:t> is close to </a:t>
            </a:r>
            <a:r>
              <a:rPr lang="en-US" b="1" dirty="0" smtClean="0">
                <a:solidFill>
                  <a:schemeClr val="accent2"/>
                </a:solidFill>
              </a:rPr>
              <a:t>D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MDS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524375"/>
          </a:xfrm>
        </p:spPr>
        <p:txBody>
          <a:bodyPr/>
          <a:lstStyle/>
          <a:p>
            <a:r>
              <a:rPr lang="en-US" sz="2800" b="1" i="1" dirty="0" smtClean="0"/>
              <a:t>Input: </a:t>
            </a:r>
            <a:r>
              <a:rPr lang="en-US" sz="2800" b="1" dirty="0" err="1" smtClean="0">
                <a:solidFill>
                  <a:schemeClr val="accent2"/>
                </a:solidFill>
              </a:rPr>
              <a:t>n</a:t>
            </a:r>
            <a:r>
              <a:rPr lang="en-US" sz="2000" b="1" dirty="0" err="1" smtClean="0">
                <a:solidFill>
                  <a:schemeClr val="accent2"/>
                </a:solidFill>
              </a:rPr>
              <a:t>x</a:t>
            </a:r>
            <a:r>
              <a:rPr lang="en-US" sz="2800" b="1" dirty="0" err="1" smtClean="0">
                <a:solidFill>
                  <a:schemeClr val="accent2"/>
                </a:solidFill>
              </a:rPr>
              <a:t>n</a:t>
            </a:r>
            <a:r>
              <a:rPr lang="en-US" sz="2800" dirty="0" smtClean="0"/>
              <a:t> distance matrix </a:t>
            </a:r>
            <a:r>
              <a:rPr lang="en-US" sz="2800" b="1" dirty="0" smtClean="0">
                <a:solidFill>
                  <a:schemeClr val="accent2"/>
                </a:solidFill>
              </a:rPr>
              <a:t>D</a:t>
            </a:r>
          </a:p>
          <a:p>
            <a:r>
              <a:rPr lang="en-US" sz="2800" dirty="0" smtClean="0"/>
              <a:t>Random </a:t>
            </a:r>
            <a:r>
              <a:rPr lang="en-US" sz="2800" b="1" dirty="0" smtClean="0">
                <a:solidFill>
                  <a:schemeClr val="accent2"/>
                </a:solidFill>
              </a:rPr>
              <a:t>n</a:t>
            </a:r>
            <a:r>
              <a:rPr lang="en-US" sz="2800" dirty="0" smtClean="0"/>
              <a:t> points in the </a:t>
            </a:r>
            <a:r>
              <a:rPr lang="en-US" sz="2800" b="1" dirty="0" smtClean="0">
                <a:solidFill>
                  <a:schemeClr val="accent2"/>
                </a:solidFill>
              </a:rPr>
              <a:t>k</a:t>
            </a:r>
            <a:r>
              <a:rPr lang="en-US" sz="2800" dirty="0" smtClean="0"/>
              <a:t>-dimensional space </a:t>
            </a:r>
            <a:r>
              <a:rPr lang="en-US" sz="2800" b="1" dirty="0" smtClean="0">
                <a:solidFill>
                  <a:schemeClr val="accent2"/>
                </a:solidFill>
              </a:rPr>
              <a:t>(x</a:t>
            </a:r>
            <a:r>
              <a:rPr lang="en-US" sz="28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sz="2800" b="1" dirty="0" smtClean="0">
                <a:solidFill>
                  <a:schemeClr val="accent2"/>
                </a:solidFill>
              </a:rPr>
              <a:t>,…,</a:t>
            </a:r>
            <a:r>
              <a:rPr lang="en-US" sz="2800" b="1" dirty="0" err="1" smtClean="0">
                <a:solidFill>
                  <a:schemeClr val="accent2"/>
                </a:solidFill>
              </a:rPr>
              <a:t>x</a:t>
            </a:r>
            <a:r>
              <a:rPr lang="en-US" sz="2800" b="1" baseline="-25000" dirty="0" err="1" smtClean="0">
                <a:solidFill>
                  <a:schemeClr val="accent2"/>
                </a:solidFill>
              </a:rPr>
              <a:t>n</a:t>
            </a:r>
            <a:r>
              <a:rPr lang="en-US" sz="2800" b="1" dirty="0" smtClean="0">
                <a:solidFill>
                  <a:schemeClr val="accent2"/>
                </a:solidFill>
              </a:rPr>
              <a:t>)</a:t>
            </a:r>
          </a:p>
          <a:p>
            <a:r>
              <a:rPr lang="en-US" sz="2800" b="1" dirty="0" smtClean="0">
                <a:solidFill>
                  <a:schemeClr val="accent2"/>
                </a:solidFill>
              </a:rPr>
              <a:t>stop = false</a:t>
            </a:r>
          </a:p>
          <a:p>
            <a:r>
              <a:rPr lang="en-US" sz="2800" b="1" dirty="0" smtClean="0"/>
              <a:t>while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not stop</a:t>
            </a:r>
          </a:p>
          <a:p>
            <a:pPr lvl="1"/>
            <a:r>
              <a:rPr lang="en-US" sz="2400" b="1" dirty="0" err="1" smtClean="0">
                <a:solidFill>
                  <a:schemeClr val="accent2"/>
                </a:solidFill>
              </a:rPr>
              <a:t>totalerror</a:t>
            </a:r>
            <a:r>
              <a:rPr lang="en-US" sz="2400" b="1" dirty="0" smtClean="0">
                <a:solidFill>
                  <a:schemeClr val="accent2"/>
                </a:solidFill>
              </a:rPr>
              <a:t> = 0.0</a:t>
            </a:r>
          </a:p>
          <a:p>
            <a:pPr lvl="1"/>
            <a:r>
              <a:rPr lang="en-US" sz="2600" dirty="0" smtClean="0"/>
              <a:t>For every </a:t>
            </a:r>
            <a:r>
              <a:rPr lang="en-US" sz="2600" b="1" dirty="0" err="1" smtClean="0">
                <a:solidFill>
                  <a:schemeClr val="accent2"/>
                </a:solidFill>
              </a:rPr>
              <a:t>i,j</a:t>
            </a:r>
            <a:r>
              <a:rPr lang="en-US" sz="2600" dirty="0" smtClean="0"/>
              <a:t> compute </a:t>
            </a:r>
          </a:p>
          <a:p>
            <a:pPr lvl="2"/>
            <a:r>
              <a:rPr lang="en-US" sz="2200" b="1" dirty="0" smtClean="0">
                <a:solidFill>
                  <a:schemeClr val="accent2"/>
                </a:solidFill>
              </a:rPr>
              <a:t>D’(</a:t>
            </a:r>
            <a:r>
              <a:rPr lang="en-US" sz="2200" b="1" dirty="0" err="1" smtClean="0">
                <a:solidFill>
                  <a:schemeClr val="accent2"/>
                </a:solidFill>
              </a:rPr>
              <a:t>i,j</a:t>
            </a:r>
            <a:r>
              <a:rPr lang="en-US" sz="2200" b="1" dirty="0" smtClean="0">
                <a:solidFill>
                  <a:schemeClr val="accent2"/>
                </a:solidFill>
              </a:rPr>
              <a:t>)=d(</a:t>
            </a:r>
            <a:r>
              <a:rPr lang="en-US" sz="2200" b="1" dirty="0" err="1" smtClean="0">
                <a:solidFill>
                  <a:schemeClr val="accent2"/>
                </a:solidFill>
              </a:rPr>
              <a:t>x</a:t>
            </a:r>
            <a:r>
              <a:rPr lang="en-US" sz="22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sz="2200" b="1" dirty="0" err="1" smtClean="0">
                <a:solidFill>
                  <a:schemeClr val="accent2"/>
                </a:solidFill>
              </a:rPr>
              <a:t>,x</a:t>
            </a:r>
            <a:r>
              <a:rPr lang="en-US" sz="22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sz="2200" b="1" dirty="0" smtClean="0">
                <a:solidFill>
                  <a:schemeClr val="accent2"/>
                </a:solidFill>
              </a:rPr>
              <a:t>)</a:t>
            </a:r>
          </a:p>
          <a:p>
            <a:pPr lvl="2"/>
            <a:r>
              <a:rPr lang="en-US" sz="2200" b="1" dirty="0" smtClean="0">
                <a:solidFill>
                  <a:schemeClr val="accent2"/>
                </a:solidFill>
              </a:rPr>
              <a:t>error = (D(</a:t>
            </a:r>
            <a:r>
              <a:rPr lang="en-US" sz="2200" b="1" dirty="0" err="1" smtClean="0">
                <a:solidFill>
                  <a:schemeClr val="accent2"/>
                </a:solidFill>
              </a:rPr>
              <a:t>i,j</a:t>
            </a:r>
            <a:r>
              <a:rPr lang="en-US" sz="2200" b="1" dirty="0" smtClean="0">
                <a:solidFill>
                  <a:schemeClr val="accent2"/>
                </a:solidFill>
              </a:rPr>
              <a:t>)-D’(</a:t>
            </a:r>
            <a:r>
              <a:rPr lang="en-US" sz="2200" b="1" dirty="0" err="1" smtClean="0">
                <a:solidFill>
                  <a:schemeClr val="accent2"/>
                </a:solidFill>
              </a:rPr>
              <a:t>i,j</a:t>
            </a:r>
            <a:r>
              <a:rPr lang="en-US" sz="2200" b="1" dirty="0" smtClean="0">
                <a:solidFill>
                  <a:schemeClr val="accent2"/>
                </a:solidFill>
              </a:rPr>
              <a:t>))/D(</a:t>
            </a:r>
            <a:r>
              <a:rPr lang="en-US" sz="2200" b="1" dirty="0" err="1" smtClean="0">
                <a:solidFill>
                  <a:schemeClr val="accent2"/>
                </a:solidFill>
              </a:rPr>
              <a:t>i,j</a:t>
            </a:r>
            <a:r>
              <a:rPr lang="en-US" sz="2200" b="1" dirty="0" smtClean="0">
                <a:solidFill>
                  <a:schemeClr val="accent2"/>
                </a:solidFill>
              </a:rPr>
              <a:t>)</a:t>
            </a:r>
          </a:p>
          <a:p>
            <a:pPr lvl="2"/>
            <a:r>
              <a:rPr lang="en-US" sz="2200" b="1" dirty="0" err="1" smtClean="0">
                <a:solidFill>
                  <a:schemeClr val="accent2"/>
                </a:solidFill>
              </a:rPr>
              <a:t>totalerror</a:t>
            </a:r>
            <a:r>
              <a:rPr lang="en-US" sz="2200" b="1" dirty="0" smtClean="0">
                <a:solidFill>
                  <a:schemeClr val="accent2"/>
                </a:solidFill>
              </a:rPr>
              <a:t> +=error</a:t>
            </a:r>
          </a:p>
          <a:p>
            <a:pPr lvl="2"/>
            <a:r>
              <a:rPr lang="en-US" sz="2200" b="1" dirty="0" smtClean="0"/>
              <a:t>For </a:t>
            </a:r>
            <a:r>
              <a:rPr lang="en-US" sz="2200" dirty="0" smtClean="0"/>
              <a:t>every dimension </a:t>
            </a:r>
            <a:r>
              <a:rPr lang="en-US" sz="2200" b="1" dirty="0" smtClean="0">
                <a:solidFill>
                  <a:schemeClr val="accent2"/>
                </a:solidFill>
              </a:rPr>
              <a:t>m</a:t>
            </a:r>
            <a:r>
              <a:rPr lang="en-US" sz="2200" dirty="0" smtClean="0"/>
              <a:t>:  </a:t>
            </a:r>
            <a:r>
              <a:rPr lang="en-US" b="1" dirty="0" err="1" smtClean="0">
                <a:solidFill>
                  <a:schemeClr val="accent2"/>
                </a:solidFill>
              </a:rPr>
              <a:t>x</a:t>
            </a:r>
            <a:r>
              <a:rPr lang="en-US" b="1" baseline="-25000" dirty="0" err="1" smtClean="0">
                <a:solidFill>
                  <a:schemeClr val="accent2"/>
                </a:solidFill>
              </a:rPr>
              <a:t>im</a:t>
            </a:r>
            <a:r>
              <a:rPr lang="en-US" b="1" dirty="0" smtClean="0">
                <a:solidFill>
                  <a:schemeClr val="accent2"/>
                </a:solidFill>
              </a:rPr>
              <a:t> = (</a:t>
            </a:r>
            <a:r>
              <a:rPr lang="en-US" b="1" dirty="0" err="1" smtClean="0">
                <a:solidFill>
                  <a:schemeClr val="accent2"/>
                </a:solidFill>
              </a:rPr>
              <a:t>x</a:t>
            </a:r>
            <a:r>
              <a:rPr lang="en-US" b="1" baseline="-25000" dirty="0" err="1" smtClean="0">
                <a:solidFill>
                  <a:schemeClr val="accent2"/>
                </a:solidFill>
              </a:rPr>
              <a:t>im</a:t>
            </a:r>
            <a:r>
              <a:rPr lang="en-US" b="1" dirty="0" err="1" smtClean="0">
                <a:solidFill>
                  <a:schemeClr val="accent2"/>
                </a:solidFill>
              </a:rPr>
              <a:t>-x</a:t>
            </a:r>
            <a:r>
              <a:rPr lang="en-US" b="1" baseline="-25000" dirty="0" err="1" smtClean="0">
                <a:solidFill>
                  <a:schemeClr val="accent2"/>
                </a:solidFill>
              </a:rPr>
              <a:t>jm</a:t>
            </a:r>
            <a:r>
              <a:rPr lang="en-US" b="1" dirty="0" smtClean="0">
                <a:solidFill>
                  <a:schemeClr val="accent2"/>
                </a:solidFill>
              </a:rPr>
              <a:t>)/D’(</a:t>
            </a:r>
            <a:r>
              <a:rPr lang="en-US" b="1" dirty="0" err="1" smtClean="0">
                <a:solidFill>
                  <a:schemeClr val="accent2"/>
                </a:solidFill>
              </a:rPr>
              <a:t>i,j</a:t>
            </a:r>
            <a:r>
              <a:rPr lang="en-US" b="1" dirty="0" smtClean="0">
                <a:solidFill>
                  <a:schemeClr val="accent2"/>
                </a:solidFill>
              </a:rPr>
              <a:t>)*error</a:t>
            </a:r>
          </a:p>
          <a:p>
            <a:pPr lvl="1"/>
            <a:r>
              <a:rPr lang="en-US" sz="2600" b="1" dirty="0" smtClean="0"/>
              <a:t>If</a:t>
            </a:r>
            <a:r>
              <a:rPr lang="en-US" sz="2600" dirty="0" smtClean="0"/>
              <a:t> </a:t>
            </a:r>
            <a:r>
              <a:rPr lang="en-US" sz="2600" b="1" dirty="0" err="1" smtClean="0">
                <a:solidFill>
                  <a:schemeClr val="accent2"/>
                </a:solidFill>
              </a:rPr>
              <a:t>totalerror</a:t>
            </a:r>
            <a:r>
              <a:rPr lang="en-US" sz="2600" dirty="0" smtClean="0"/>
              <a:t> small enough, </a:t>
            </a:r>
            <a:r>
              <a:rPr lang="en-US" sz="2600" b="1" dirty="0" smtClean="0">
                <a:solidFill>
                  <a:schemeClr val="accent2"/>
                </a:solidFill>
              </a:rPr>
              <a:t>stop = 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about MDS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Running time of the MDS algorithm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</a:rPr>
              <a:t>O(n</a:t>
            </a:r>
            <a:r>
              <a:rPr lang="en-US" b="1" baseline="30000" dirty="0" smtClean="0">
                <a:solidFill>
                  <a:schemeClr val="accent2"/>
                </a:solidFill>
              </a:rPr>
              <a:t>2</a:t>
            </a:r>
            <a:r>
              <a:rPr lang="en-US" b="1" dirty="0" smtClean="0">
                <a:solidFill>
                  <a:schemeClr val="accent2"/>
                </a:solidFill>
              </a:rPr>
              <a:t>I), </a:t>
            </a:r>
            <a:r>
              <a:rPr lang="en-US" dirty="0" smtClean="0">
                <a:solidFill>
                  <a:schemeClr val="tx1"/>
                </a:solidFill>
              </a:rPr>
              <a:t>where</a:t>
            </a:r>
            <a:r>
              <a:rPr lang="en-US" b="1" dirty="0" smtClean="0">
                <a:solidFill>
                  <a:schemeClr val="accent2"/>
                </a:solidFill>
              </a:rPr>
              <a:t> I </a:t>
            </a:r>
            <a:r>
              <a:rPr lang="en-US" dirty="0" smtClean="0">
                <a:solidFill>
                  <a:schemeClr val="tx1"/>
                </a:solidFill>
              </a:rPr>
              <a:t>is the number of iterations of the algorithm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MDS does not guarantee that metric property is maintained in </a:t>
            </a:r>
            <a:r>
              <a:rPr lang="en-US" b="1" dirty="0" smtClean="0">
                <a:solidFill>
                  <a:schemeClr val="accent2"/>
                </a:solidFill>
              </a:rPr>
              <a:t>d’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Faster? Guarantee of metric property?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(revisited)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distance matrix </a:t>
            </a:r>
            <a:r>
              <a:rPr lang="en-US" b="1" dirty="0" smtClean="0">
                <a:solidFill>
                  <a:schemeClr val="accent2"/>
                </a:solidFill>
              </a:rPr>
              <a:t>D</a:t>
            </a:r>
            <a:r>
              <a:rPr lang="en-US" dirty="0" smtClean="0"/>
              <a:t> between </a:t>
            </a:r>
            <a:r>
              <a:rPr lang="en-US" b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/>
              <a:t> points</a:t>
            </a:r>
          </a:p>
          <a:p>
            <a:endParaRPr lang="en-US" dirty="0" smtClean="0"/>
          </a:p>
          <a:p>
            <a:r>
              <a:rPr lang="en-US" dirty="0" smtClean="0"/>
              <a:t>Find a </a:t>
            </a:r>
            <a:r>
              <a:rPr lang="en-US" b="1" dirty="0" smtClean="0">
                <a:solidFill>
                  <a:schemeClr val="accent2"/>
                </a:solidFill>
              </a:rPr>
              <a:t>k</a:t>
            </a:r>
            <a:r>
              <a:rPr lang="en-US" dirty="0" smtClean="0"/>
              <a:t>-dimensional representation of every </a:t>
            </a:r>
            <a:r>
              <a:rPr lang="en-US" b="1" dirty="0" smtClean="0">
                <a:solidFill>
                  <a:schemeClr val="accent2"/>
                </a:solidFill>
              </a:rPr>
              <a:t>x</a:t>
            </a:r>
            <a:r>
              <a:rPr lang="en-US" b="1" baseline="-25000" dirty="0" smtClean="0">
                <a:solidFill>
                  <a:schemeClr val="accent2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point </a:t>
            </a:r>
            <a:r>
              <a:rPr lang="en-US" b="1" dirty="0" err="1" smtClean="0">
                <a:solidFill>
                  <a:schemeClr val="accent2"/>
                </a:solidFill>
              </a:rPr>
              <a:t>i</a:t>
            </a:r>
            <a:endParaRPr lang="en-US" b="1" dirty="0" smtClean="0">
              <a:solidFill>
                <a:schemeClr val="accent2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So that: 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</a:rPr>
              <a:t>d(</a:t>
            </a:r>
            <a:r>
              <a:rPr lang="en-US" b="1" dirty="0" err="1" smtClean="0">
                <a:solidFill>
                  <a:schemeClr val="accent2"/>
                </a:solidFill>
              </a:rPr>
              <a:t>x</a:t>
            </a:r>
            <a:r>
              <a:rPr lang="en-US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b="1" dirty="0" err="1" smtClean="0">
                <a:solidFill>
                  <a:schemeClr val="accent2"/>
                </a:solidFill>
              </a:rPr>
              <a:t>,x</a:t>
            </a:r>
            <a:r>
              <a:rPr lang="en-US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b="1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 is as close as possible to </a:t>
            </a:r>
            <a:r>
              <a:rPr lang="en-US" b="1" dirty="0" smtClean="0">
                <a:solidFill>
                  <a:schemeClr val="accent2"/>
                </a:solidFill>
              </a:rPr>
              <a:t>D(</a:t>
            </a:r>
            <a:r>
              <a:rPr lang="en-US" b="1" dirty="0" err="1" smtClean="0">
                <a:solidFill>
                  <a:schemeClr val="accent2"/>
                </a:solidFill>
              </a:rPr>
              <a:t>i,j</a:t>
            </a:r>
            <a:r>
              <a:rPr lang="en-US" b="1" dirty="0" smtClean="0">
                <a:solidFill>
                  <a:schemeClr val="accent2"/>
                </a:solidFill>
              </a:rPr>
              <a:t>)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</a:rPr>
              <a:t>d(</a:t>
            </a:r>
            <a:r>
              <a:rPr lang="en-US" b="1" dirty="0" err="1" smtClean="0">
                <a:solidFill>
                  <a:schemeClr val="accent2"/>
                </a:solidFill>
              </a:rPr>
              <a:t>x</a:t>
            </a:r>
            <a:r>
              <a:rPr lang="en-US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b="1" dirty="0" err="1" smtClean="0">
                <a:solidFill>
                  <a:schemeClr val="accent2"/>
                </a:solidFill>
              </a:rPr>
              <a:t>,x</a:t>
            </a:r>
            <a:r>
              <a:rPr lang="en-US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b="1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 is a metric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Algorithm works in time </a:t>
            </a:r>
            <a:r>
              <a:rPr lang="en-US" b="1" i="1" dirty="0" smtClean="0">
                <a:solidFill>
                  <a:schemeClr val="tx1"/>
                </a:solidFill>
              </a:rPr>
              <a:t>linear</a:t>
            </a:r>
            <a:r>
              <a:rPr lang="en-US" dirty="0" smtClean="0">
                <a:solidFill>
                  <a:schemeClr val="tx1"/>
                </a:solidFill>
              </a:rPr>
              <a:t> in</a:t>
            </a:r>
            <a:r>
              <a:rPr lang="en-US" b="1" dirty="0" smtClean="0">
                <a:solidFill>
                  <a:schemeClr val="accent2"/>
                </a:solidFill>
              </a:rPr>
              <a:t> n</a:t>
            </a:r>
          </a:p>
          <a:p>
            <a:pPr lvl="1"/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DejaVu LGC Sans"/>
        <a:cs typeface="DejaVu LGC Sans"/>
      </a:majorFont>
      <a:minorFont>
        <a:latin typeface="Calibri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3632</TotalTime>
  <Words>1123</Words>
  <PresentationFormat>On-screen Show (4:3)</PresentationFormat>
  <Paragraphs>202</Paragraphs>
  <Slides>27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Equation</vt:lpstr>
      <vt:lpstr>Slide 1</vt:lpstr>
      <vt:lpstr>Outline</vt:lpstr>
      <vt:lpstr>Multi-Dimensional Scaling (MDS)</vt:lpstr>
      <vt:lpstr>Problem</vt:lpstr>
      <vt:lpstr>How can we do that? (Algorithm)</vt:lpstr>
      <vt:lpstr>High-level view of the MDS algorithm</vt:lpstr>
      <vt:lpstr>The MDS algorithm</vt:lpstr>
      <vt:lpstr>Questions about MDS</vt:lpstr>
      <vt:lpstr>Problem (revisited)</vt:lpstr>
      <vt:lpstr>FastMap</vt:lpstr>
      <vt:lpstr>Selecting the Pivot Points</vt:lpstr>
      <vt:lpstr>Pseudo-Projections</vt:lpstr>
      <vt:lpstr>“Project to orthogonal plane”</vt:lpstr>
      <vt:lpstr>The FastMap algorithm</vt:lpstr>
      <vt:lpstr>FastMap algorithm</vt:lpstr>
      <vt:lpstr>The Curse of Dimensionality </vt:lpstr>
      <vt:lpstr>The curse of dimensionality</vt:lpstr>
      <vt:lpstr>Goals</vt:lpstr>
      <vt:lpstr>Dimensionality reduction</vt:lpstr>
      <vt:lpstr>Dimensionality reduction</vt:lpstr>
      <vt:lpstr>Linear dimensionality reduction</vt:lpstr>
      <vt:lpstr>Closeness: Pairwise distances</vt:lpstr>
      <vt:lpstr>JL Lemma: Intuition</vt:lpstr>
      <vt:lpstr>JL Lemma: More intuition</vt:lpstr>
      <vt:lpstr>Finding random projections</vt:lpstr>
      <vt:lpstr>Finding random projections</vt:lpstr>
      <vt:lpstr>Finding matrix 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Evimaria</dc:creator>
  <cp:lastModifiedBy>Evimaria</cp:lastModifiedBy>
  <cp:revision>293</cp:revision>
  <dcterms:modified xsi:type="dcterms:W3CDTF">2009-10-07T14:18:56Z</dcterms:modified>
</cp:coreProperties>
</file>