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70" r:id="rId5"/>
    <p:sldId id="276" r:id="rId6"/>
    <p:sldId id="268" r:id="rId7"/>
    <p:sldId id="267" r:id="rId8"/>
    <p:sldId id="271" r:id="rId9"/>
    <p:sldId id="263" r:id="rId10"/>
    <p:sldId id="264" r:id="rId11"/>
    <p:sldId id="274" r:id="rId12"/>
    <p:sldId id="280" r:id="rId13"/>
    <p:sldId id="269" r:id="rId14"/>
    <p:sldId id="273" r:id="rId15"/>
    <p:sldId id="281" r:id="rId16"/>
    <p:sldId id="265" r:id="rId17"/>
    <p:sldId id="278" r:id="rId18"/>
    <p:sldId id="260" r:id="rId19"/>
    <p:sldId id="292" r:id="rId20"/>
    <p:sldId id="272" r:id="rId21"/>
    <p:sldId id="282" r:id="rId22"/>
    <p:sldId id="258" r:id="rId23"/>
    <p:sldId id="284" r:id="rId24"/>
    <p:sldId id="290" r:id="rId25"/>
    <p:sldId id="286" r:id="rId26"/>
    <p:sldId id="285" r:id="rId27"/>
    <p:sldId id="287" r:id="rId28"/>
    <p:sldId id="291" r:id="rId29"/>
    <p:sldId id="288" r:id="rId30"/>
    <p:sldId id="289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C26-C7CD-445D-AAFE-425192FA29AD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A925-DD57-401D-8ACF-B0CD2FE9DA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C26-C7CD-445D-AAFE-425192FA29AD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A925-DD57-401D-8ACF-B0CD2FE9D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C26-C7CD-445D-AAFE-425192FA29AD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A925-DD57-401D-8ACF-B0CD2FE9D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C26-C7CD-445D-AAFE-425192FA29AD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A925-DD57-401D-8ACF-B0CD2FE9D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C26-C7CD-445D-AAFE-425192FA29AD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A925-DD57-401D-8ACF-B0CD2FE9DA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C26-C7CD-445D-AAFE-425192FA29AD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A925-DD57-401D-8ACF-B0CD2FE9D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C26-C7CD-445D-AAFE-425192FA29AD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A925-DD57-401D-8ACF-B0CD2FE9DA7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C26-C7CD-445D-AAFE-425192FA29AD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A925-DD57-401D-8ACF-B0CD2FE9D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C26-C7CD-445D-AAFE-425192FA29AD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A925-DD57-401D-8ACF-B0CD2FE9D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C26-C7CD-445D-AAFE-425192FA29AD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A925-DD57-401D-8ACF-B0CD2FE9DA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C26-C7CD-445D-AAFE-425192FA29AD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A925-DD57-401D-8ACF-B0CD2FE9D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E7EC26-C7CD-445D-AAFE-425192FA29AD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B2AA925-DD57-401D-8ACF-B0CD2FE9DA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Weighted synergy graphs for effective team formation with</a:t>
            </a:r>
            <a:br>
              <a:rPr lang="en-US" sz="2800" dirty="0"/>
            </a:br>
            <a:r>
              <a:rPr lang="en-US" sz="2800" dirty="0"/>
              <a:t>heterogeneous ad hoc </a:t>
            </a:r>
            <a:r>
              <a:rPr lang="en-US" sz="2800" dirty="0" smtClean="0"/>
              <a:t>agents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Somchaya</a:t>
            </a:r>
            <a:r>
              <a:rPr lang="en-US" dirty="0" smtClean="0"/>
              <a:t> </a:t>
            </a:r>
            <a:r>
              <a:rPr lang="en-US" dirty="0" err="1"/>
              <a:t>Liemhetcharat</a:t>
            </a:r>
            <a:r>
              <a:rPr lang="en-US" dirty="0"/>
              <a:t>, Manuela </a:t>
            </a:r>
            <a:r>
              <a:rPr lang="en-US" dirty="0" err="1" smtClean="0"/>
              <a:t>Veloso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Raymond Mead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Problem: Finding the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O</a:t>
                </a:r>
                <a:r>
                  <a:rPr lang="en-US" dirty="0" smtClean="0"/>
                  <a:t>ptimal Team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r="-1852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Among all possible teams, find the best team for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Need to check all possible sizes of teams</a:t>
                </a:r>
                <a:endParaRPr lang="en-US" dirty="0"/>
              </a:p>
              <a:p>
                <a:pPr lvl="1"/>
                <a:r>
                  <a:rPr lang="en-US" dirty="0" smtClean="0"/>
                  <a:t>Need to check most, if not all teams for each team size.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NP-Hard</a:t>
                </a:r>
              </a:p>
              <a:p>
                <a:pPr lvl="1"/>
                <a:r>
                  <a:rPr lang="en-US" dirty="0" smtClean="0"/>
                  <a:t>Reduce the Max-Clique problem to Finding </a:t>
                </a:r>
                <a:r>
                  <a:rPr lang="en-US" dirty="0"/>
                  <a:t>the O</a:t>
                </a:r>
                <a:r>
                  <a:rPr lang="en-US" dirty="0" smtClean="0"/>
                  <a:t>ptimal </a:t>
                </a:r>
                <a:r>
                  <a:rPr lang="en-US" dirty="0"/>
                  <a:t>T</a:t>
                </a:r>
                <a:r>
                  <a:rPr lang="en-US" dirty="0" smtClean="0"/>
                  <a:t>eam.</a:t>
                </a:r>
              </a:p>
              <a:p>
                <a:pPr lvl="1"/>
                <a:r>
                  <a:rPr lang="en-US" dirty="0"/>
                  <a:t>Max-Clique: Find the largest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, where there is an edge between every pair of vertices.</a:t>
                </a:r>
              </a:p>
              <a:p>
                <a:pPr lvl="2"/>
                <a:r>
                  <a:rPr lang="en-US" dirty="0" smtClean="0"/>
                  <a:t>NP-Complete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Algorithm: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-optimal team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Branch and Bound Algorithm: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a team used for exploring possible teams.</a:t>
                </a:r>
              </a:p>
              <a:p>
                <a:pPr lvl="1"/>
                <a:r>
                  <a:rPr lang="en-US" dirty="0" smtClean="0"/>
                  <a:t>Bound performance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to decide to keep exploring or not.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𝑏𝑒𝑠𝑡</m:t>
                        </m:r>
                      </m:sub>
                    </m:sSub>
                  </m:oMath>
                </a14:m>
                <a:r>
                  <a:rPr lang="en-US" dirty="0" smtClean="0"/>
                  <a:t> is the current known best team,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𝑏𝑒𝑠𝑡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Initially,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𝑏𝑒𝑠𝑡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𝑏𝑒𝑠𝑡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Check all pairs, unless a new best is not possible with the current members.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if the best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known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otherwise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875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6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Algorithm: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/>
                  <a:t>-optimal team of size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𝐹𝑖𝑛𝑑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𝑂𝑝𝑡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𝑏𝑒𝑠𝑡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𝑏𝑒𝑠𝑡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compare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𝑏𝑒𝑠𝑡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better,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𝑏𝑒𝑠𝑡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𝑏𝑒𝑠𝑡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otherwise.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+1,…,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𝐿𝑎𝑟𝑔𝑒𝑠𝑡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𝑖𝑛𝑑𝑒𝑥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i="1" dirty="0">
                          <a:latin typeface="Cambria Math"/>
                        </a:rPr>
                        <m:t>𝐴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𝑀𝑖𝑛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𝑀𝑎𝑥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𝐵𝑜𝑢𝑛𝑑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𝑉𝑎𝑙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 smtClean="0"/>
                  <a:t>All nodes that can be added are assumed to be worst or best case</a:t>
                </a:r>
              </a:p>
              <a:p>
                <a:pPr lvl="3"/>
                <a:r>
                  <a:rPr lang="en-US" dirty="0" smtClean="0"/>
                  <a:t>Min compatibility with min ability </a:t>
                </a:r>
                <a:r>
                  <a:rPr lang="en-US" dirty="0"/>
                  <a:t>→</a:t>
                </a:r>
                <a:r>
                  <a:rPr lang="en-US" dirty="0" smtClean="0"/>
                  <a:t> worst</a:t>
                </a:r>
              </a:p>
              <a:p>
                <a:pPr lvl="3"/>
                <a:r>
                  <a:rPr lang="en-US" dirty="0" smtClean="0"/>
                  <a:t>Max compatibility with max ability </a:t>
                </a:r>
                <a:r>
                  <a:rPr lang="en-US" dirty="0"/>
                  <a:t>→</a:t>
                </a:r>
                <a:r>
                  <a:rPr lang="en-US" dirty="0" smtClean="0"/>
                  <a:t> best</a:t>
                </a:r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𝑀𝑎𝑥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𝑏𝑒𝑠𝑡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  <a:p>
                <a:pPr marL="54864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𝑏𝑒𝑠𝑡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𝑏𝑒𝑠𝑡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𝐹𝑖𝑛𝑑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𝑂𝑝𝑡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𝑏𝑒𝑠𝑡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𝑏𝑒𝑠𝑡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1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Reducing the Max-Clique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is unweighted - want to find the max-clique.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max-clique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will be the largest optimal team.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Create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run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𝐹𝑖𝑛𝑑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𝑂𝑝𝑡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Each edge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b="0" dirty="0" smtClean="0"/>
                  <a:t> corresponds to an edge of weight 1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Everyone’s ability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~ 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(1,1)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=.5</m:t>
                    </m:r>
                  </m:oMath>
                </a14:m>
                <a:r>
                  <a:rPr lang="en-US" dirty="0" smtClean="0"/>
                  <a:t>, Evaluating a team only depends on mean, always 1.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≤1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0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Max-Clique → Best Team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Evaluating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𝕊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, definition</a:t>
                </a:r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2∙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, only mean matters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𝑒𝑑𝑔𝑒𝑠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𝑤𝑒𝑖𝑔h𝑡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1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𝑝𝑎𝑖𝑟𝑠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only when there is an edge between a pair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otherwise</a:t>
                </a:r>
              </a:p>
              <a:p>
                <a:endParaRPr lang="en-US" dirty="0"/>
              </a:p>
              <a:p>
                <a:r>
                  <a:rPr lang="en-US" dirty="0" smtClean="0"/>
                  <a:t>Maximized when there is an edge between every pair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8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Simulated Annealing</a:t>
                </a:r>
              </a:p>
              <a:p>
                <a:pPr lvl="1"/>
                <a:r>
                  <a:rPr lang="en-US" dirty="0" smtClean="0"/>
                  <a:t>Looking at teams similar to the current best, and comparing them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Generate a random team</a:t>
                </a:r>
              </a:p>
              <a:p>
                <a:r>
                  <a:rPr lang="en-US" dirty="0" smtClean="0"/>
                  <a:t>Repeat constant times:</a:t>
                </a:r>
              </a:p>
              <a:p>
                <a:pPr lvl="1"/>
                <a:r>
                  <a:rPr lang="en-US" dirty="0" smtClean="0"/>
                  <a:t>Find a new team similar to the current best, swap a node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Evaluate both teams</a:t>
                </a:r>
              </a:p>
              <a:p>
                <a:pPr lvl="2"/>
                <a:r>
                  <a:rPr lang="en-US" dirty="0" smtClean="0"/>
                  <a:t>Replace if the new team is better</a:t>
                </a:r>
              </a:p>
              <a:p>
                <a:r>
                  <a:rPr lang="en-US" dirty="0" smtClean="0"/>
                  <a:t>Return the best team found</a:t>
                </a:r>
              </a:p>
              <a:p>
                <a:endParaRPr lang="en-US" dirty="0"/>
              </a:p>
              <a:p>
                <a:r>
                  <a:rPr lang="en-US" dirty="0"/>
                  <a:t>Runs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is known.</a:t>
                </a:r>
              </a:p>
              <a:p>
                <a:pPr lvl="1"/>
                <a:r>
                  <a:rPr lang="en-US" dirty="0">
                    <a:ea typeface="Cambria Math"/>
                  </a:rPr>
                  <a:t>E</a:t>
                </a:r>
                <a:r>
                  <a:rPr lang="en-US" dirty="0" smtClean="0">
                    <a:ea typeface="Cambria Math"/>
                  </a:rPr>
                  <a:t>valuating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𝕊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if n is unknown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𝐴𝑝𝑝𝑟𝑜𝑥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𝑂𝑝𝑡𝑇𝑒𝑎𝑚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𝑏𝑒𝑠𝑡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𝑅𝑎𝑛𝑑𝑜𝑚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/>
                  </a:rPr>
                  <a:t>Repeat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ea typeface="Cambria Math"/>
                  </a:rPr>
                  <a:t> times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𝑛𝑒𝑤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𝑆𝑤𝑎𝑝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𝑠𝑜𝑚𝑒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𝑏𝑒𝑠𝑡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𝑤𝑖𝑡h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′∈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\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𝑏𝑒𝑠𝑡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𝑏𝑒𝑠𝑡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548640" lvl="2" indent="0">
                  <a:buNone/>
                </a:pPr>
                <a:r>
                  <a:rPr lang="en-US" b="0" dirty="0" smtClean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𝑏𝑒𝑠𝑡</m:t>
                        </m:r>
                      </m:sub>
                    </m:sSub>
                  </m:oMath>
                </a14:m>
                <a:r>
                  <a:rPr lang="en-US" b="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dirty="0" smtClean="0"/>
                  <a:t> is better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𝑏𝑒𝑠𝑡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0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Effectiveness of team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’s performance fits between best and worst.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" y="3276600"/>
            <a:ext cx="9110663" cy="195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6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the Synergy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We have </a:t>
                </a:r>
                <a:r>
                  <a:rPr lang="en-US" dirty="0"/>
                  <a:t>o</a:t>
                </a:r>
                <a:r>
                  <a:rPr lang="en-US" dirty="0" smtClean="0"/>
                  <a:t>bservations,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, containing all people,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i="1" smtClean="0">
                            <a:latin typeface="Cambria Math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b="0" dirty="0" smtClean="0"/>
                  <a:t>Each </a:t>
                </a:r>
                <a:r>
                  <a:rPr lang="en-US" dirty="0"/>
                  <a:t>o</a:t>
                </a:r>
                <a:r>
                  <a:rPr lang="en-US" b="0" dirty="0" smtClean="0"/>
                  <a:t>bservation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team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 performance,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Find a </a:t>
                </a:r>
                <a:r>
                  <a:rPr lang="en-US" dirty="0"/>
                  <a:t>s</a:t>
                </a:r>
                <a:r>
                  <a:rPr lang="en-US" dirty="0" smtClean="0"/>
                  <a:t>ynergy graph that best fits the observations.</a:t>
                </a:r>
              </a:p>
              <a:p>
                <a:pPr lvl="1"/>
                <a:r>
                  <a:rPr lang="en-US" dirty="0" smtClean="0"/>
                  <a:t>Need to find ability of each person.</a:t>
                </a:r>
              </a:p>
              <a:p>
                <a:pPr lvl="1"/>
                <a:r>
                  <a:rPr lang="en-US" dirty="0" smtClean="0"/>
                  <a:t>Need to find the compatibility between people.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Strategy: Simulated Annealing 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7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𝐿𝑒𝑎𝑟𝑛𝑆𝑦𝑛𝑒𝑟𝑔𝑦𝐺𝑟𝑎𝑝h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𝑅𝑎𝑛𝑑𝑜𝑚𝐺𝑟𝑎𝑝h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𝐹𝑖𝑡𝐴𝑏𝑖𝑙𝑖𝑡𝑖𝑒𝑠𝑇𝑜𝐺𝑟𝑎𝑝h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𝑠𝑐𝑜𝑟𝑒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𝐿𝑜𝑔𝐿𝑖𝑘𝑒𝑙𝑖h𝑜𝑜𝑑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 constant times: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𝑆𝑖𝑚𝑖𝑙𝑎𝑟𝐺𝑟𝑎𝑝h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𝐹𝑖𝑡𝐴𝑏𝑖𝑙𝑖𝑡𝑖𝑒𝑠𝑇𝑜𝐺𝑟𝑎𝑝h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′,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Compare scores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 marL="548640" lvl="2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better</a:t>
                </a:r>
              </a:p>
              <a:p>
                <a:pPr marL="0" indent="0">
                  <a:buNone/>
                </a:pPr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for </a:t>
            </a:r>
            <a:r>
              <a:rPr lang="en-US" dirty="0" err="1" smtClean="0"/>
              <a:t>RoboCup</a:t>
            </a:r>
            <a:r>
              <a:rPr lang="en-US" dirty="0" smtClean="0"/>
              <a:t> Rescue Simulator, where teams of robots are used to solve tasks.</a:t>
            </a:r>
          </a:p>
          <a:p>
            <a:pPr lvl="1"/>
            <a:r>
              <a:rPr lang="en-US" dirty="0" smtClean="0"/>
              <a:t>We want to choose the best team of robots to tackle a disaster.</a:t>
            </a:r>
          </a:p>
          <a:p>
            <a:pPr lvl="1"/>
            <a:r>
              <a:rPr lang="en-US" dirty="0" smtClean="0"/>
              <a:t>Around 50 possible agents.</a:t>
            </a:r>
          </a:p>
          <a:p>
            <a:endParaRPr lang="en-US" dirty="0" smtClean="0"/>
          </a:p>
          <a:p>
            <a:r>
              <a:rPr lang="en-US" dirty="0" smtClean="0"/>
              <a:t>How can we form the best team when everyone’s abilities, and how well people work together, are known?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Given observations of groups and their performances, how can we generate a graph to model each person’s ability, and how well people work together?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G and Finding Similar G’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𝑅𝑎𝑛𝑑𝑜𝑚𝐺𝑟𝑎𝑝h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ba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Vertices represent each person</a:t>
                </a:r>
                <a:endParaRPr lang="en-US" dirty="0"/>
              </a:p>
              <a:p>
                <a:pPr lvl="1"/>
                <a:r>
                  <a:rPr lang="en-US" dirty="0" smtClean="0"/>
                  <a:t>Randomly put edges of random weights between vertices</a:t>
                </a:r>
              </a:p>
              <a:p>
                <a:pPr lvl="1"/>
                <a:endParaRPr lang="en-US" dirty="0"/>
              </a:p>
              <a:p>
                <a:pPr marL="182880"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𝑆𝑖𝑚𝑖𝑙𝑎𝑟𝐺𝑟𝑎𝑝h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457200" lvl="2"/>
                <a:r>
                  <a:rPr lang="en-US" sz="2200" dirty="0" smtClean="0"/>
                  <a:t>Do one of the following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200" dirty="0" smtClean="0"/>
                  <a:t>:</a:t>
                </a:r>
              </a:p>
              <a:p>
                <a:pPr marL="457200" lvl="2"/>
                <a:r>
                  <a:rPr lang="en-US" sz="2200" dirty="0" smtClean="0"/>
                  <a:t>Increase a random edge’s weight by 1</a:t>
                </a:r>
              </a:p>
              <a:p>
                <a:pPr marL="457200" lvl="2"/>
                <a:r>
                  <a:rPr lang="en-US" sz="2200" dirty="0" smtClean="0"/>
                  <a:t>Decrease a random edge’s weight by 1</a:t>
                </a:r>
              </a:p>
              <a:p>
                <a:pPr marL="457200" lvl="2"/>
                <a:r>
                  <a:rPr lang="en-US" sz="2200" dirty="0" smtClean="0"/>
                  <a:t>Remove a random edge</a:t>
                </a:r>
              </a:p>
              <a:p>
                <a:pPr marL="457200" lvl="2"/>
                <a:r>
                  <a:rPr lang="en-US" sz="2200" dirty="0" smtClean="0"/>
                  <a:t>Add a random edge of random weight</a:t>
                </a:r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7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Graph: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67" y="1981200"/>
            <a:ext cx="4206666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1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Abilities to a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Look at all teams of size 2 or 3 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i="1" smtClean="0">
                            <a:latin typeface="Cambria Math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2,3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2,3</m:t>
                        </m:r>
                      </m:sub>
                    </m:sSub>
                  </m:oMath>
                </a14:m>
                <a:r>
                  <a:rPr lang="en-US" dirty="0" smtClean="0"/>
                  <a:t>, there are observations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 each with a performance.</a:t>
                </a:r>
              </a:p>
              <a:p>
                <a:pPr lvl="1"/>
                <a:r>
                  <a:rPr lang="en-US" dirty="0" smtClean="0"/>
                  <a:t>Fit a normal distribution to the observed performance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~ 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is the observed distribution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is the set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We want the distribution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𝕊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d>
                  </m:oMath>
                </a14:m>
                <a:r>
                  <a:rPr lang="en-US" dirty="0" smtClean="0"/>
                  <a:t> to match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Fit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𝕊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d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~ 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~ 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as best we </a:t>
                </a:r>
                <a:r>
                  <a:rPr lang="en-US" dirty="0" smtClean="0"/>
                  <a:t>can</a:t>
                </a:r>
                <a:r>
                  <a:rPr lang="en-US" dirty="0"/>
                  <a:t> </a:t>
                </a:r>
                <a:r>
                  <a:rPr lang="en-US" dirty="0" smtClean="0"/>
                  <a:t>choosing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each person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3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𝕊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of size </a:t>
                </a:r>
                <a:r>
                  <a:rPr lang="en-US" dirty="0"/>
                  <a:t>2: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Similar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of size 3.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 smtClean="0"/>
                  <a:t>, from the graph,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we want to fit to.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matrix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one row per team,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matrix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one row per team,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5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" y="1503872"/>
            <a:ext cx="7367588" cy="523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Log-Likelihood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Sum of log-likelihoods for each observation, given synergy graph, and abilities.</a:t>
                </a:r>
              </a:p>
              <a:p>
                <a:endParaRPr lang="en-US" dirty="0"/>
              </a:p>
              <a:p>
                <a:r>
                  <a:rPr lang="en-US" dirty="0" smtClean="0"/>
                  <a:t>For an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ad>
                            <m:ra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Probability density of normal distribution at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8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1" y="1524000"/>
            <a:ext cx="755119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Generate a hidden graph, with compatibility and abilities.</a:t>
            </a:r>
          </a:p>
          <a:p>
            <a:r>
              <a:rPr lang="en-US" dirty="0" smtClean="0"/>
              <a:t>Generate a set of observations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Run the learning Algorithm</a:t>
            </a:r>
            <a:endParaRPr lang="en-US" dirty="0"/>
          </a:p>
          <a:p>
            <a:r>
              <a:rPr lang="en-US" dirty="0" smtClean="0"/>
              <a:t>Compare Log-Likelihood of learned graph with true 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4" y="1600200"/>
            <a:ext cx="6178393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5" y="1752600"/>
            <a:ext cx="78009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5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Teams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forming teams</a:t>
                </a:r>
                <a:r>
                  <a:rPr lang="en-US" dirty="0"/>
                  <a:t>, we want to look </a:t>
                </a:r>
                <a:r>
                  <a:rPr lang="en-US" dirty="0" smtClean="0"/>
                  <a:t>at:</a:t>
                </a:r>
              </a:p>
              <a:p>
                <a:pPr lvl="1"/>
                <a:r>
                  <a:rPr lang="en-US" dirty="0" smtClean="0"/>
                  <a:t>The compatibility between </a:t>
                </a:r>
                <a:r>
                  <a:rPr lang="en-US" dirty="0"/>
                  <a:t>members of the </a:t>
                </a:r>
                <a:r>
                  <a:rPr lang="en-US" dirty="0" smtClean="0"/>
                  <a:t>team.</a:t>
                </a:r>
              </a:p>
              <a:p>
                <a:pPr lvl="1"/>
                <a:r>
                  <a:rPr lang="en-US" dirty="0" smtClean="0"/>
                  <a:t>Each person’s ability.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Using a weighted graph:</a:t>
                </a:r>
              </a:p>
              <a:p>
                <a:pPr lvl="1"/>
                <a:r>
                  <a:rPr lang="en-US" dirty="0" smtClean="0"/>
                  <a:t>Each vertex represents a person, who has a certain ability</a:t>
                </a:r>
              </a:p>
              <a:p>
                <a:pPr lvl="1"/>
                <a:r>
                  <a:rPr lang="en-US" dirty="0" smtClean="0"/>
                  <a:t>Edges are used to show similarity between people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 person’s ability is modeled as a normal distribution </a:t>
                </a:r>
              </a:p>
              <a:p>
                <a:pPr lvl="1"/>
                <a:r>
                  <a:rPr lang="en-US" dirty="0" smtClean="0"/>
                  <a:t>For someone,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their ability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7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for </a:t>
            </a:r>
            <a:r>
              <a:rPr lang="en-US" dirty="0" err="1" smtClean="0"/>
              <a:t>RoboCup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8" y="2362200"/>
            <a:ext cx="893352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7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Domain specific:</a:t>
            </a:r>
          </a:p>
          <a:p>
            <a:pPr lvl="1"/>
            <a:r>
              <a:rPr lang="en-US" dirty="0" smtClean="0"/>
              <a:t>Works well for the given problem, but may not be good for other applications.</a:t>
            </a:r>
          </a:p>
          <a:p>
            <a:pPr lvl="1"/>
            <a:r>
              <a:rPr lang="en-US" dirty="0" smtClean="0"/>
              <a:t>Tested for relatively small graphs.</a:t>
            </a:r>
            <a:endParaRPr lang="en-US" dirty="0"/>
          </a:p>
          <a:p>
            <a:pPr lvl="1"/>
            <a:r>
              <a:rPr lang="en-US" dirty="0" smtClean="0"/>
              <a:t>May not be generalizable to large sparse graphs.</a:t>
            </a:r>
          </a:p>
          <a:p>
            <a:pPr lvl="2"/>
            <a:r>
              <a:rPr lang="en-US" dirty="0" smtClean="0"/>
              <a:t>Due to </a:t>
            </a:r>
            <a:r>
              <a:rPr lang="en-US" dirty="0"/>
              <a:t>r</a:t>
            </a:r>
            <a:r>
              <a:rPr lang="en-US" dirty="0" smtClean="0"/>
              <a:t>andomness of search.</a:t>
            </a:r>
          </a:p>
          <a:p>
            <a:endParaRPr lang="en-US" dirty="0" smtClean="0"/>
          </a:p>
          <a:p>
            <a:r>
              <a:rPr lang="en-US" dirty="0" smtClean="0"/>
              <a:t>Modifying for learning large graphs:</a:t>
            </a:r>
          </a:p>
          <a:p>
            <a:pPr lvl="1"/>
            <a:r>
              <a:rPr lang="en-US" dirty="0" smtClean="0"/>
              <a:t>Generate a better initial graph.</a:t>
            </a:r>
          </a:p>
          <a:p>
            <a:pPr lvl="1"/>
            <a:r>
              <a:rPr lang="en-US" dirty="0" smtClean="0"/>
              <a:t>Make better choice for a similar graph.</a:t>
            </a:r>
          </a:p>
          <a:p>
            <a:pPr lvl="1"/>
            <a:r>
              <a:rPr lang="en-US" dirty="0" smtClean="0"/>
              <a:t>More localized evaluation.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Graph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47" y="1798179"/>
            <a:ext cx="6486706" cy="32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0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Compatibility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the minimum </a:t>
                </a:r>
                <a:r>
                  <a:rPr lang="en-US" dirty="0"/>
                  <a:t>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is a </a:t>
                </a:r>
                <a:r>
                  <a:rPr lang="en-US" dirty="0"/>
                  <a:t>compatibility </a:t>
                </a:r>
                <a:r>
                  <a:rPr lang="en-US" dirty="0" smtClean="0"/>
                  <a:t>function.</a:t>
                </a:r>
              </a:p>
              <a:p>
                <a:pPr lvl="1"/>
                <a:r>
                  <a:rPr lang="en-US" dirty="0" smtClean="0"/>
                  <a:t>Models how well people work together.</a:t>
                </a:r>
              </a:p>
              <a:p>
                <a:r>
                  <a:rPr lang="en-US" dirty="0" smtClean="0"/>
                  <a:t>Larger </a:t>
                </a:r>
                <a:r>
                  <a:rPr lang="en-US" dirty="0"/>
                  <a:t>distance → Less </a:t>
                </a:r>
                <a:r>
                  <a:rPr lang="en-US" dirty="0" smtClean="0"/>
                  <a:t>compatible</a:t>
                </a:r>
                <a:endParaRPr lang="en-US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exp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⁡(−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>
                    <a:ea typeface="Cambria Math"/>
                  </a:rPr>
                  <a:t>, exponential decay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1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Synergy of a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pair of people: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a pair’s Synergy, add their abilities,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and scale it by </a:t>
                </a:r>
                <a:r>
                  <a:rPr lang="en-US" dirty="0" smtClean="0"/>
                  <a:t>how compatible they are,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)∙(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Normal distribution</a:t>
                </a:r>
                <a:r>
                  <a:rPr lang="en-US" dirty="0"/>
                  <a:t> ~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∙(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0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Synergy of a Team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Average the Synergy between all pairs in a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𝕊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Normal Distribution ~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)∙(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4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Synergies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𝕊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 ~ 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(17.8,2.8)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𝕊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 ~ 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13.0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0.3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47" y="2971800"/>
            <a:ext cx="6486706" cy="32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6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 Team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-value of a team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𝕊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Probability of a team’s performance being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=.5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.5→</m:t>
                    </m:r>
                  </m:oMath>
                </a14:m>
                <a:r>
                  <a:rPr lang="en-US" dirty="0" smtClean="0"/>
                  <a:t> high risk, high reward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5→</m:t>
                    </m:r>
                  </m:oMath>
                </a14:m>
                <a:r>
                  <a:rPr lang="en-US" dirty="0" smtClean="0"/>
                  <a:t> low risk, low reward</a:t>
                </a:r>
              </a:p>
              <a:p>
                <a:pPr lvl="1"/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better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if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-optimal team: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Has largest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67" y="3429000"/>
            <a:ext cx="43523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5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3492</TotalTime>
  <Words>2286</Words>
  <Application>Microsoft Office PowerPoint</Application>
  <PresentationFormat>On-screen Show (4:3)</PresentationFormat>
  <Paragraphs>230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Clarity</vt:lpstr>
      <vt:lpstr>Weighted synergy graphs for effective team formation with heterogeneous ad hoc agents</vt:lpstr>
      <vt:lpstr>Problem</vt:lpstr>
      <vt:lpstr>Modeling Teams</vt:lpstr>
      <vt:lpstr>Example Graph</vt:lpstr>
      <vt:lpstr>Compatibility</vt:lpstr>
      <vt:lpstr>Synergy of a Pair</vt:lpstr>
      <vt:lpstr>Synergy of a Team</vt:lpstr>
      <vt:lpstr>Example Synergies</vt:lpstr>
      <vt:lpstr>Evaluating a Team</vt:lpstr>
      <vt:lpstr>Problem: Finding the δ-Optimal Team</vt:lpstr>
      <vt:lpstr>Algorithm: δ-optimal team of size n</vt:lpstr>
      <vt:lpstr>Algorithm: δ-optimal team of size n</vt:lpstr>
      <vt:lpstr>Reducing the Max-Clique Problem</vt:lpstr>
      <vt:lpstr>Max-Clique → Best Team</vt:lpstr>
      <vt:lpstr>Approximation Algorithm</vt:lpstr>
      <vt:lpstr>Approximation Algorithm</vt:lpstr>
      <vt:lpstr>Comparison</vt:lpstr>
      <vt:lpstr>Learning the Synergy Graph</vt:lpstr>
      <vt:lpstr>Learning Algorithm</vt:lpstr>
      <vt:lpstr>Generating G and Finding Similar G’</vt:lpstr>
      <vt:lpstr>Similar Graph:</vt:lpstr>
      <vt:lpstr>Fitting Abilities to a Graph</vt:lpstr>
      <vt:lpstr>Fitting Abilities</vt:lpstr>
      <vt:lpstr>Code:</vt:lpstr>
      <vt:lpstr>Log-Likelihood</vt:lpstr>
      <vt:lpstr>Code</vt:lpstr>
      <vt:lpstr>Evaluation</vt:lpstr>
      <vt:lpstr>Results</vt:lpstr>
      <vt:lpstr>Results</vt:lpstr>
      <vt:lpstr>Using for RoboCup</vt:lpstr>
      <vt:lpstr>Thoughts: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</dc:creator>
  <cp:lastModifiedBy>Raymond</cp:lastModifiedBy>
  <cp:revision>72</cp:revision>
  <dcterms:created xsi:type="dcterms:W3CDTF">2014-03-02T08:03:31Z</dcterms:created>
  <dcterms:modified xsi:type="dcterms:W3CDTF">2014-03-06T20:57:36Z</dcterms:modified>
</cp:coreProperties>
</file>