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0" r:id="rId15"/>
    <p:sldId id="271" r:id="rId16"/>
    <p:sldId id="272" r:id="rId17"/>
    <p:sldId id="273" r:id="rId18"/>
    <p:sldId id="275" r:id="rId19"/>
    <p:sldId id="274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5B2C-4B01-46AA-AFA5-4576207AB27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CF8C-D1FF-47E9-BC67-DD11D3D77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6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5B2C-4B01-46AA-AFA5-4576207AB27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CF8C-D1FF-47E9-BC67-DD11D3D77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5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5B2C-4B01-46AA-AFA5-4576207AB27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CF8C-D1FF-47E9-BC67-DD11D3D77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0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5B2C-4B01-46AA-AFA5-4576207AB27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CF8C-D1FF-47E9-BC67-DD11D3D77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0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5B2C-4B01-46AA-AFA5-4576207AB27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CF8C-D1FF-47E9-BC67-DD11D3D77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1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5B2C-4B01-46AA-AFA5-4576207AB27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CF8C-D1FF-47E9-BC67-DD11D3D77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1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5B2C-4B01-46AA-AFA5-4576207AB27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CF8C-D1FF-47E9-BC67-DD11D3D77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5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5B2C-4B01-46AA-AFA5-4576207AB27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CF8C-D1FF-47E9-BC67-DD11D3D77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6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5B2C-4B01-46AA-AFA5-4576207AB27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CF8C-D1FF-47E9-BC67-DD11D3D77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3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5B2C-4B01-46AA-AFA5-4576207AB27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CF8C-D1FF-47E9-BC67-DD11D3D77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4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5B2C-4B01-46AA-AFA5-4576207AB27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CF8C-D1FF-47E9-BC67-DD11D3D77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7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5B2C-4B01-46AA-AFA5-4576207AB27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ACF8C-D1FF-47E9-BC67-DD11D3D77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8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Trends in Sentiments of Yelp Reviews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Namank</a:t>
            </a:r>
            <a:r>
              <a:rPr lang="en-US" dirty="0" smtClean="0"/>
              <a:t> Shah</a:t>
            </a:r>
          </a:p>
          <a:p>
            <a:r>
              <a:rPr lang="en-US" dirty="0" smtClean="0"/>
              <a:t>CS 591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661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Opinion Sentence 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majority of orientations of opinion words</a:t>
            </a:r>
          </a:p>
          <a:p>
            <a:r>
              <a:rPr lang="en-US" dirty="0" smtClean="0"/>
              <a:t>If there is a tie:</a:t>
            </a:r>
          </a:p>
          <a:p>
            <a:pPr lvl="1"/>
            <a:r>
              <a:rPr lang="en-US" dirty="0" smtClean="0"/>
              <a:t>Look at majority of only </a:t>
            </a:r>
            <a:r>
              <a:rPr lang="en-US" dirty="0" smtClean="0">
                <a:solidFill>
                  <a:srgbClr val="FF0000"/>
                </a:solidFill>
              </a:rPr>
              <a:t>effective opinions</a:t>
            </a:r>
            <a:endParaRPr lang="en-US" dirty="0"/>
          </a:p>
          <a:p>
            <a:pPr lvl="1"/>
            <a:r>
              <a:rPr lang="en-US" dirty="0" smtClean="0"/>
              <a:t>If still tied, use the previous sentence’s orientation</a:t>
            </a:r>
            <a:endParaRPr lang="en-US" dirty="0"/>
          </a:p>
          <a:p>
            <a:r>
              <a:rPr lang="en-US" dirty="0" smtClean="0"/>
              <a:t>If opinion word has a negation phrase (not, but, however, yet, etc.), use </a:t>
            </a:r>
            <a:r>
              <a:rPr lang="en-US" dirty="0" smtClean="0">
                <a:solidFill>
                  <a:srgbClr val="FF0000"/>
                </a:solidFill>
              </a:rPr>
              <a:t>opposite</a:t>
            </a:r>
            <a:r>
              <a:rPr lang="en-US" dirty="0" smtClean="0"/>
              <a:t> orientation</a:t>
            </a:r>
          </a:p>
        </p:txBody>
      </p:sp>
    </p:spTree>
    <p:extLst>
      <p:ext uri="{BB962C8B-B14F-4D97-AF65-F5344CB8AC3E}">
        <p14:creationId xmlns:p14="http://schemas.microsoft.com/office/powerpoint/2010/main" val="434399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all features in decreasing order of frequency</a:t>
            </a:r>
          </a:p>
          <a:p>
            <a:r>
              <a:rPr lang="en-US" dirty="0" smtClean="0"/>
              <a:t>For each feature, opinion sentences are categorized into positive or negative lists</a:t>
            </a:r>
          </a:p>
          <a:p>
            <a:r>
              <a:rPr lang="en-US" dirty="0" smtClean="0"/>
              <a:t>Infrequent features at the end of the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13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849931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3962400"/>
            <a:ext cx="437197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757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this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Only use adjectives for opinions</a:t>
            </a:r>
          </a:p>
          <a:p>
            <a:pPr lvl="1"/>
            <a:r>
              <a:rPr lang="en-US" dirty="0" smtClean="0"/>
              <a:t>Ex: ‘I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recommend </a:t>
            </a:r>
            <a:r>
              <a:rPr lang="en-US" dirty="0" smtClean="0"/>
              <a:t>its serving sizes’</a:t>
            </a:r>
          </a:p>
          <a:p>
            <a:r>
              <a:rPr lang="en-US" dirty="0" smtClean="0"/>
              <a:t>Features cannot be pronouns or implicit</a:t>
            </a:r>
          </a:p>
          <a:p>
            <a:pPr lvl="1"/>
            <a:r>
              <a:rPr lang="en-US" dirty="0" smtClean="0"/>
              <a:t>Ex: ‘While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cheap</a:t>
            </a:r>
            <a:r>
              <a:rPr lang="en-US" dirty="0" smtClean="0"/>
              <a:t>, the food quality is great’</a:t>
            </a:r>
          </a:p>
          <a:p>
            <a:r>
              <a:rPr lang="en-US" dirty="0" smtClean="0"/>
              <a:t>Opinion strength is ignored</a:t>
            </a:r>
          </a:p>
          <a:p>
            <a:pPr lvl="1"/>
            <a:r>
              <a:rPr lang="en-US" dirty="0" smtClean="0"/>
              <a:t>Ex: ‘They have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amazingly savory </a:t>
            </a:r>
            <a:r>
              <a:rPr lang="en-US" dirty="0" smtClean="0"/>
              <a:t>crepes’</a:t>
            </a:r>
          </a:p>
          <a:p>
            <a:r>
              <a:rPr lang="en-US" dirty="0" smtClean="0"/>
              <a:t>Infrequent features may not be relevant</a:t>
            </a:r>
          </a:p>
          <a:p>
            <a:pPr lvl="1"/>
            <a:r>
              <a:rPr lang="en-US" dirty="0" smtClean="0"/>
              <a:t>Common adjectives describe more than product features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734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Series analysis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Reviews are </a:t>
            </a:r>
            <a:r>
              <a:rPr lang="en-US" dirty="0" smtClean="0">
                <a:solidFill>
                  <a:srgbClr val="FF0000"/>
                </a:solidFill>
              </a:rPr>
              <a:t>sequential</a:t>
            </a:r>
            <a:r>
              <a:rPr lang="en-US" dirty="0" smtClean="0"/>
              <a:t> data</a:t>
            </a:r>
          </a:p>
          <a:p>
            <a:r>
              <a:rPr lang="en-US" dirty="0" smtClean="0"/>
              <a:t>Starting point: Visualization</a:t>
            </a:r>
          </a:p>
          <a:p>
            <a:r>
              <a:rPr lang="en-US" dirty="0" smtClean="0"/>
              <a:t>Finding trends of reviews</a:t>
            </a:r>
          </a:p>
          <a:p>
            <a:pPr lvl="1"/>
            <a:r>
              <a:rPr lang="en-US" dirty="0" smtClean="0"/>
              <a:t>By users</a:t>
            </a:r>
          </a:p>
          <a:p>
            <a:pPr lvl="1"/>
            <a:r>
              <a:rPr lang="en-US" dirty="0" smtClean="0"/>
              <a:t>By businesses</a:t>
            </a:r>
          </a:p>
          <a:p>
            <a:r>
              <a:rPr lang="en-US" dirty="0" smtClean="0"/>
              <a:t>Find a way to summarize the trends in data</a:t>
            </a:r>
          </a:p>
          <a:p>
            <a:pPr lvl="1"/>
            <a:r>
              <a:rPr lang="en-US" dirty="0" smtClean="0"/>
              <a:t>Using </a:t>
            </a:r>
            <a:r>
              <a:rPr lang="en-US" dirty="0" smtClean="0">
                <a:solidFill>
                  <a:srgbClr val="FF0000"/>
                </a:solidFill>
              </a:rPr>
              <a:t>homogenous</a:t>
            </a:r>
            <a:r>
              <a:rPr lang="en-US" dirty="0" smtClean="0"/>
              <a:t> segments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5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K-segmentation 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 a sequence T = {t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 t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, … , </a:t>
                </a:r>
                <a:r>
                  <a:rPr lang="en-US" dirty="0" err="1" smtClean="0"/>
                  <a:t>t</a:t>
                </a:r>
                <a:r>
                  <a:rPr lang="en-US" baseline="-25000" dirty="0" err="1" smtClean="0"/>
                  <a:t>n</a:t>
                </a:r>
                <a:r>
                  <a:rPr lang="en-US" dirty="0" smtClean="0"/>
                  <a:t>}, partition T into k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contiguous</a:t>
                </a:r>
                <a:r>
                  <a:rPr lang="en-US" dirty="0" smtClean="0"/>
                  <a:t> segments {s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 s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, … , </a:t>
                </a:r>
                <a:r>
                  <a:rPr lang="en-US" dirty="0" err="1" smtClean="0"/>
                  <a:t>s</a:t>
                </a:r>
                <a:r>
                  <a:rPr lang="en-US" baseline="-25000" dirty="0" err="1" smtClean="0"/>
                  <a:t>k</a:t>
                </a:r>
                <a:r>
                  <a:rPr lang="en-US" dirty="0" smtClean="0"/>
                  <a:t>}, such that:</a:t>
                </a:r>
              </a:p>
              <a:p>
                <a:pPr lvl="1"/>
                <a:r>
                  <a:rPr lang="en-US" dirty="0" smtClean="0"/>
                  <a:t>Each segment </a:t>
                </a:r>
                <a:r>
                  <a:rPr lang="en-US" dirty="0" err="1" smtClean="0"/>
                  <a:t>s</a:t>
                </a:r>
                <a:r>
                  <a:rPr lang="en-US" baseline="-25000" dirty="0" err="1" smtClean="0"/>
                  <a:t>i</a:t>
                </a:r>
                <a:r>
                  <a:rPr lang="en-US" dirty="0" smtClean="0"/>
                  <a:t> is represented by single representative value </a:t>
                </a:r>
                <a:r>
                  <a:rPr lang="el-GR" dirty="0" smtClean="0"/>
                  <a:t>μ</a:t>
                </a:r>
                <a:r>
                  <a:rPr lang="en-US" baseline="-25000" dirty="0" smtClean="0"/>
                  <a:t>s</a:t>
                </a:r>
              </a:p>
              <a:p>
                <a:pPr lvl="1"/>
                <a:r>
                  <a:rPr lang="en-US" dirty="0" smtClean="0"/>
                  <a:t>The error  of this representation is minimized 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∈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𝑠</m:t>
                                  </m:r>
                                </m:sub>
                                <m:sup/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−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i="1">
                                                      <a:latin typeface="Cambria Math"/>
                                                      <a:ea typeface="Cambria Math"/>
                                                    </a:rPr>
                                                    <m:t>𝜇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𝑠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nary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𝑝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4862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Dynamic Programming (Bellman ‘61)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Running time: O(n</a:t>
            </a:r>
            <a:r>
              <a:rPr lang="en-US" baseline="30000" dirty="0" smtClean="0"/>
              <a:t>2</a:t>
            </a:r>
            <a:r>
              <a:rPr lang="en-US" dirty="0" smtClean="0"/>
              <a:t>k)</a:t>
            </a:r>
          </a:p>
          <a:p>
            <a:r>
              <a:rPr lang="en-US" dirty="0" smtClean="0"/>
              <a:t>Heuristic algorithms have no approximation bounds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2709863"/>
            <a:ext cx="54483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031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Segment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Partition T into m disjoint intervals</a:t>
            </a:r>
          </a:p>
          <a:p>
            <a:r>
              <a:rPr lang="en-US" dirty="0" smtClean="0"/>
              <a:t>Solve k-segmentation on each of these intervals optimally using DP</a:t>
            </a:r>
          </a:p>
          <a:p>
            <a:r>
              <a:rPr lang="en-US" dirty="0" smtClean="0"/>
              <a:t>On the m*k representative points, solve k-segmentation optimally using DP, and output that segmentation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147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and Runtime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Runtime of algorithm: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𝑚𝑘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R(m) minimized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R(m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)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  <m:sup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b="0" dirty="0" smtClean="0"/>
              </a:p>
              <a:p>
                <a:r>
                  <a:rPr lang="en-US" dirty="0" smtClean="0"/>
                  <a:t>For L1 (p=1) and L2 (p=2) error functions, DNS is a 3-approximation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6844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95374"/>
            <a:ext cx="8412888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24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about reviews/dataset</a:t>
            </a:r>
          </a:p>
          <a:p>
            <a:r>
              <a:rPr lang="en-US" dirty="0" smtClean="0"/>
              <a:t>Sentiment Analysis at various levels</a:t>
            </a:r>
          </a:p>
          <a:p>
            <a:r>
              <a:rPr lang="en-US" dirty="0" smtClean="0"/>
              <a:t>Mining features and sentiments from Customer Reviews</a:t>
            </a:r>
          </a:p>
          <a:p>
            <a:r>
              <a:rPr lang="en-US" dirty="0" smtClean="0"/>
              <a:t>Time Series Analysis – Divide and Segment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344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Bing Liu and </a:t>
            </a:r>
            <a:r>
              <a:rPr lang="en-US" dirty="0" err="1"/>
              <a:t>Minqing</a:t>
            </a:r>
            <a:r>
              <a:rPr lang="en-US" dirty="0"/>
              <a:t> Hu. Mining and Summarizing Customer Reviews. </a:t>
            </a:r>
            <a:r>
              <a:rPr lang="en-US" dirty="0" smtClean="0"/>
              <a:t>KDD ‘04.</a:t>
            </a:r>
            <a:endParaRPr lang="en-US" dirty="0"/>
          </a:p>
          <a:p>
            <a:r>
              <a:rPr lang="en-US" dirty="0" err="1"/>
              <a:t>Evimaria</a:t>
            </a:r>
            <a:r>
              <a:rPr lang="en-US" dirty="0"/>
              <a:t> </a:t>
            </a:r>
            <a:r>
              <a:rPr lang="en-US" dirty="0" err="1"/>
              <a:t>Terzi</a:t>
            </a:r>
            <a:r>
              <a:rPr lang="en-US" dirty="0"/>
              <a:t> and Panayiotis </a:t>
            </a:r>
            <a:r>
              <a:rPr lang="en-US" dirty="0" err="1"/>
              <a:t>Tsaparas</a:t>
            </a:r>
            <a:r>
              <a:rPr lang="en-US" dirty="0"/>
              <a:t>. Efficient algorithms for sequence segmentation</a:t>
            </a:r>
            <a:r>
              <a:rPr lang="en-US" dirty="0" smtClean="0"/>
              <a:t>. SDM ‘06.</a:t>
            </a:r>
            <a:endParaRPr lang="en-US" dirty="0" smtClean="0"/>
          </a:p>
          <a:p>
            <a:r>
              <a:rPr lang="en-US" dirty="0" err="1" smtClean="0"/>
              <a:t>Evimaria</a:t>
            </a:r>
            <a:r>
              <a:rPr lang="en-US" dirty="0" smtClean="0"/>
              <a:t> </a:t>
            </a:r>
            <a:r>
              <a:rPr lang="en-US" dirty="0" err="1" smtClean="0"/>
              <a:t>Terzi</a:t>
            </a:r>
            <a:r>
              <a:rPr lang="en-US" dirty="0" smtClean="0"/>
              <a:t>. Data Mining Lecture Slides, Fall 2013.</a:t>
            </a:r>
            <a:endParaRPr lang="en-US" dirty="0"/>
          </a:p>
          <a:p>
            <a:r>
              <a:rPr lang="en-US" dirty="0"/>
              <a:t>Bing Liu. </a:t>
            </a:r>
            <a:r>
              <a:rPr lang="en-US" i="1" dirty="0"/>
              <a:t>Sentiment Analysis and Opinion Mining</a:t>
            </a:r>
            <a:r>
              <a:rPr lang="en-US" dirty="0"/>
              <a:t>. Morgan </a:t>
            </a:r>
            <a:r>
              <a:rPr lang="en-US" dirty="0" smtClean="0"/>
              <a:t>&amp; Claypool Publishers. </a:t>
            </a:r>
            <a:r>
              <a:rPr lang="en-US" dirty="0"/>
              <a:t>May 2012.</a:t>
            </a:r>
          </a:p>
        </p:txBody>
      </p:sp>
    </p:spTree>
    <p:extLst>
      <p:ext uri="{BB962C8B-B14F-4D97-AF65-F5344CB8AC3E}">
        <p14:creationId xmlns:p14="http://schemas.microsoft.com/office/powerpoint/2010/main" val="4130585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Yelp 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about businesses in Phoenix</a:t>
            </a:r>
          </a:p>
          <a:p>
            <a:r>
              <a:rPr lang="en-US" dirty="0" smtClean="0"/>
              <a:t>Includes reviews, businesses, users, business attributes</a:t>
            </a:r>
          </a:p>
          <a:p>
            <a:r>
              <a:rPr lang="en-US" dirty="0" smtClean="0"/>
              <a:t>Focus on Sentiment Analysis of the review text</a:t>
            </a:r>
          </a:p>
          <a:p>
            <a:r>
              <a:rPr lang="en-US" dirty="0" smtClean="0"/>
              <a:t>Find trends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2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Sentiment Analysis of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Find feature-based summary of a set of reviews</a:t>
            </a:r>
          </a:p>
          <a:p>
            <a:pPr marL="0" indent="0">
              <a:buNone/>
            </a:pPr>
            <a:r>
              <a:rPr lang="en-US" dirty="0" smtClean="0"/>
              <a:t>Feature 1: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Positive Count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&lt;individual review sentences&gt;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Negative Count</a:t>
            </a:r>
          </a:p>
          <a:p>
            <a:pPr marL="0" indent="0">
              <a:buNone/>
            </a:pPr>
            <a:r>
              <a:rPr lang="en-US" dirty="0" smtClean="0"/>
              <a:t>		&lt;individual review sentences&gt;</a:t>
            </a:r>
          </a:p>
          <a:p>
            <a:pPr marL="0" indent="0">
              <a:buNone/>
            </a:pPr>
            <a:r>
              <a:rPr lang="en-US" dirty="0" smtClean="0"/>
              <a:t>Feature 2:</a:t>
            </a: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14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steps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066800"/>
            <a:ext cx="5181600" cy="5799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980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Gathering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 tagging (features are assumed to be nouns)</a:t>
            </a:r>
          </a:p>
          <a:p>
            <a:r>
              <a:rPr lang="en-US" dirty="0" smtClean="0"/>
              <a:t>Frequent </a:t>
            </a:r>
            <a:r>
              <a:rPr lang="en-US" i="1" dirty="0" smtClean="0"/>
              <a:t>explicit </a:t>
            </a:r>
            <a:r>
              <a:rPr lang="en-US" dirty="0" smtClean="0"/>
              <a:t>features using association mining</a:t>
            </a:r>
          </a:p>
          <a:p>
            <a:pPr lvl="1"/>
            <a:r>
              <a:rPr lang="en-US" dirty="0" smtClean="0"/>
              <a:t>Compactness pruning (remove phrases not likely to appear together)</a:t>
            </a:r>
          </a:p>
          <a:p>
            <a:pPr lvl="1"/>
            <a:r>
              <a:rPr lang="en-US" dirty="0" smtClean="0"/>
              <a:t>Redundancy pruning (remove one word features if they are a part of longer feature name)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9668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Opinion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Assumed to be </a:t>
            </a:r>
            <a:r>
              <a:rPr lang="en-US" dirty="0" smtClean="0">
                <a:solidFill>
                  <a:srgbClr val="00B050"/>
                </a:solidFill>
              </a:rPr>
              <a:t>adjectives</a:t>
            </a:r>
            <a:r>
              <a:rPr lang="en-US" dirty="0" smtClean="0"/>
              <a:t> tied to a specific feature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Effective opinion </a:t>
            </a:r>
            <a:r>
              <a:rPr lang="en-US" dirty="0" smtClean="0"/>
              <a:t>is ‘closest’ adjective to the feature in the sentence</a:t>
            </a:r>
          </a:p>
          <a:p>
            <a:pPr lvl="1"/>
            <a:r>
              <a:rPr lang="en-US" dirty="0" smtClean="0"/>
              <a:t>Ex: The </a:t>
            </a:r>
            <a:r>
              <a:rPr lang="en-US" dirty="0" smtClean="0">
                <a:solidFill>
                  <a:srgbClr val="00B050"/>
                </a:solidFill>
              </a:rPr>
              <a:t>white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fluffy</a:t>
            </a:r>
            <a:r>
              <a:rPr lang="en-US" dirty="0" smtClean="0"/>
              <a:t> snow covered the ground.</a:t>
            </a:r>
          </a:p>
          <a:p>
            <a:r>
              <a:rPr lang="en-US" dirty="0" smtClean="0"/>
              <a:t>Identify each effective opinion as positive or negative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275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Start with a seed list of adjectives</a:t>
            </a:r>
          </a:p>
          <a:p>
            <a:r>
              <a:rPr lang="en-US" dirty="0" smtClean="0"/>
              <a:t>For target adjectives, find synonyms/antonyms in seed list</a:t>
            </a:r>
          </a:p>
          <a:p>
            <a:pPr lvl="1"/>
            <a:r>
              <a:rPr lang="en-US" dirty="0" smtClean="0"/>
              <a:t>Synonym: use </a:t>
            </a:r>
            <a:r>
              <a:rPr lang="en-US" dirty="0" smtClean="0">
                <a:solidFill>
                  <a:srgbClr val="92D050"/>
                </a:solidFill>
              </a:rPr>
              <a:t>same </a:t>
            </a:r>
            <a:r>
              <a:rPr lang="en-US" dirty="0" smtClean="0"/>
              <a:t>orientation</a:t>
            </a:r>
          </a:p>
          <a:p>
            <a:pPr lvl="1"/>
            <a:r>
              <a:rPr lang="en-US" dirty="0" smtClean="0"/>
              <a:t>Antonym: use </a:t>
            </a:r>
            <a:r>
              <a:rPr lang="en-US" dirty="0" smtClean="0">
                <a:solidFill>
                  <a:srgbClr val="FF0000"/>
                </a:solidFill>
              </a:rPr>
              <a:t>opposite</a:t>
            </a:r>
            <a:r>
              <a:rPr lang="en-US" dirty="0" smtClean="0"/>
              <a:t> orientation</a:t>
            </a:r>
          </a:p>
          <a:p>
            <a:r>
              <a:rPr lang="en-US" dirty="0" smtClean="0"/>
              <a:t>Add the new word to the list and repeat until all orientation are known</a:t>
            </a:r>
          </a:p>
          <a:p>
            <a:r>
              <a:rPr lang="en-US" dirty="0" smtClean="0"/>
              <a:t>Unknown words can be dropped or tagged manually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091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Infrequent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all sentences that have opinion words but no features, mark nearest noun phrase as infrequent feature</a:t>
            </a:r>
          </a:p>
          <a:p>
            <a:r>
              <a:rPr lang="en-US" dirty="0" smtClean="0"/>
              <a:t>Useful if same adjectives mention multiple features (but some not prominent)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709</Words>
  <Application>Microsoft Office PowerPoint</Application>
  <PresentationFormat>On-screen Show (4:3)</PresentationFormat>
  <Paragraphs>104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Trends in Sentiments of Yelp Reviews</vt:lpstr>
      <vt:lpstr>Outline</vt:lpstr>
      <vt:lpstr>Yelp Dataset</vt:lpstr>
      <vt:lpstr>Sentiment Analysis of Reviews</vt:lpstr>
      <vt:lpstr>Outline of steps</vt:lpstr>
      <vt:lpstr>Gathering Features</vt:lpstr>
      <vt:lpstr>Opinion Words</vt:lpstr>
      <vt:lpstr>Orientation Identification</vt:lpstr>
      <vt:lpstr>Finding Infrequent Features</vt:lpstr>
      <vt:lpstr>Opinion Sentence Orientation</vt:lpstr>
      <vt:lpstr>Summary Generation</vt:lpstr>
      <vt:lpstr>Results</vt:lpstr>
      <vt:lpstr>Issues with this approach</vt:lpstr>
      <vt:lpstr>Time Series analysis of data</vt:lpstr>
      <vt:lpstr>K-segmentation problem</vt:lpstr>
      <vt:lpstr>Optimal Solution</vt:lpstr>
      <vt:lpstr>Divide and Segment</vt:lpstr>
      <vt:lpstr>Analysis and Runtime</vt:lpstr>
      <vt:lpstr>Results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Sentiments of Yelp Reviews</dc:title>
  <dc:creator>Namank</dc:creator>
  <cp:lastModifiedBy>Namank</cp:lastModifiedBy>
  <cp:revision>87</cp:revision>
  <dcterms:created xsi:type="dcterms:W3CDTF">2014-02-18T03:28:49Z</dcterms:created>
  <dcterms:modified xsi:type="dcterms:W3CDTF">2014-02-20T19:05:38Z</dcterms:modified>
</cp:coreProperties>
</file>