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4" r:id="rId20"/>
    <p:sldId id="277" r:id="rId21"/>
    <p:sldId id="27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De-</a:t>
            </a:r>
            <a:r>
              <a:rPr lang="en-US" dirty="0" err="1" smtClean="0"/>
              <a:t>anonymizing</a:t>
            </a:r>
            <a:r>
              <a:rPr lang="en-US" dirty="0" smtClean="0"/>
              <a:t> social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Arvind</a:t>
            </a:r>
            <a:r>
              <a:rPr lang="en-US" dirty="0" smtClean="0"/>
              <a:t> Narayanan, </a:t>
            </a:r>
            <a:r>
              <a:rPr lang="en-US" dirty="0" err="1" smtClean="0"/>
              <a:t>Vitaly</a:t>
            </a:r>
            <a:r>
              <a:rPr lang="en-US" dirty="0" smtClean="0"/>
              <a:t> </a:t>
            </a:r>
            <a:r>
              <a:rPr lang="en-US" dirty="0" err="1" smtClean="0"/>
              <a:t>Shmatikov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Output</a:t>
            </a:r>
          </a:p>
          <a:p>
            <a:pPr>
              <a:buNone/>
            </a:pPr>
            <a:r>
              <a:rPr lang="en-US" dirty="0" smtClean="0"/>
              <a:t>	The mapping between seeds in auxiliary graph and target graph.</a:t>
            </a:r>
          </a:p>
          <a:p>
            <a:r>
              <a:rPr lang="en-US" dirty="0" smtClean="0"/>
              <a:t>This method does not </a:t>
            </a:r>
            <a:r>
              <a:rPr lang="en-US" dirty="0" err="1" smtClean="0"/>
              <a:t>gurantee</a:t>
            </a:r>
            <a:r>
              <a:rPr lang="en-US" dirty="0" smtClean="0"/>
              <a:t> an unique k-clique in target graph.</a:t>
            </a:r>
          </a:p>
          <a:p>
            <a:r>
              <a:rPr lang="en-US" dirty="0" smtClean="0"/>
              <a:t>Besides, the running time is exponential in k. Once we find a matched clique in target graph, stop searching so that it can decrease running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Propagation stage is a self-reinforcing process that seed mapping is extended to new nodes and new mapping is fed back to the algorithm.</a:t>
            </a:r>
          </a:p>
          <a:p>
            <a:r>
              <a:rPr lang="en-US" dirty="0" smtClean="0"/>
              <a:t>Input</a:t>
            </a:r>
          </a:p>
          <a:p>
            <a:pPr>
              <a:buNone/>
            </a:pPr>
            <a:r>
              <a:rPr lang="en-US" dirty="0" smtClean="0"/>
              <a:t>	1. G1(V1, E1)</a:t>
            </a:r>
          </a:p>
          <a:p>
            <a:pPr>
              <a:buNone/>
            </a:pPr>
            <a:r>
              <a:rPr lang="en-US" dirty="0" smtClean="0"/>
              <a:t>	2. G2(V2, E2)</a:t>
            </a:r>
          </a:p>
          <a:p>
            <a:pPr>
              <a:buNone/>
            </a:pPr>
            <a:r>
              <a:rPr lang="en-US" dirty="0" smtClean="0"/>
              <a:t>	3. A </a:t>
            </a:r>
            <a:r>
              <a:rPr lang="en-US" dirty="0" smtClean="0"/>
              <a:t>“seed</a:t>
            </a:r>
            <a:r>
              <a:rPr lang="en-US" dirty="0" smtClean="0"/>
              <a:t>” mapping between the two.</a:t>
            </a:r>
          </a:p>
          <a:p>
            <a:pPr>
              <a:buNone/>
            </a:pPr>
            <a:r>
              <a:rPr lang="en-US" dirty="0" smtClean="0"/>
              <a:t>	No matter which is auxiliary graph or target graph</a:t>
            </a:r>
          </a:p>
          <a:p>
            <a:r>
              <a:rPr lang="en-US" dirty="0" smtClean="0"/>
              <a:t>Output</a:t>
            </a:r>
          </a:p>
          <a:p>
            <a:pPr>
              <a:buNone/>
            </a:pPr>
            <a:r>
              <a:rPr lang="en-US" dirty="0" smtClean="0"/>
              <a:t>	New Mappings between nodes in G1 and G2 besides seed mappings.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28860" y="350043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14546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00364" y="507207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71604" y="457200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0430" y="385762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571604" y="300037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86050" y="242886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72198" y="242886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643702" y="342900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715272" y="292893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43570" y="357187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215074" y="471488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72396" y="414338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286644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424222" y="471011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072330" y="207167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10" idx="6"/>
            <a:endCxn id="11" idx="2"/>
          </p:cNvCxnSpPr>
          <p:nvPr/>
        </p:nvCxnSpPr>
        <p:spPr>
          <a:xfrm>
            <a:off x="3143240" y="2607463"/>
            <a:ext cx="29289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6"/>
            <a:endCxn id="14" idx="2"/>
          </p:cNvCxnSpPr>
          <p:nvPr/>
        </p:nvCxnSpPr>
        <p:spPr>
          <a:xfrm flipV="1">
            <a:off x="3857620" y="3750471"/>
            <a:ext cx="178595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" idx="6"/>
            <a:endCxn id="17" idx="2"/>
          </p:cNvCxnSpPr>
          <p:nvPr/>
        </p:nvCxnSpPr>
        <p:spPr>
          <a:xfrm>
            <a:off x="2571736" y="5536421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285984" y="4214818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86050" y="16430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857884" y="16430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G2</a:t>
            </a:r>
            <a:endParaRPr lang="en-US" dirty="0"/>
          </a:p>
        </p:txBody>
      </p:sp>
      <p:cxnSp>
        <p:nvCxnSpPr>
          <p:cNvPr id="54" name="Straight Connector 53"/>
          <p:cNvCxnSpPr>
            <a:stCxn id="4" idx="7"/>
            <a:endCxn id="12" idx="1"/>
          </p:cNvCxnSpPr>
          <p:nvPr/>
        </p:nvCxnSpPr>
        <p:spPr>
          <a:xfrm rot="5400000" flipH="1" flipV="1">
            <a:off x="4679157" y="1535893"/>
            <a:ext cx="71438" cy="39622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28662" y="5786454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Mapping list={(B,Y), (C, Z),(D, W)}</a:t>
            </a:r>
          </a:p>
          <a:p>
            <a:r>
              <a:rPr lang="en-US" dirty="0" smtClean="0"/>
              <a:t>Score(A, X) = 2, Score(E, Z) = 0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4" idx="7"/>
            <a:endCxn id="10" idx="4"/>
          </p:cNvCxnSpPr>
          <p:nvPr/>
        </p:nvCxnSpPr>
        <p:spPr>
          <a:xfrm rot="5400000" flipH="1" flipV="1">
            <a:off x="2465849" y="3053951"/>
            <a:ext cx="766689" cy="230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3"/>
            <a:endCxn id="4" idx="0"/>
          </p:cNvCxnSpPr>
          <p:nvPr/>
        </p:nvCxnSpPr>
        <p:spPr>
          <a:xfrm rot="5400000">
            <a:off x="2339563" y="3001641"/>
            <a:ext cx="766689" cy="230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" idx="3"/>
            <a:endCxn id="7" idx="7"/>
          </p:cNvCxnSpPr>
          <p:nvPr/>
        </p:nvCxnSpPr>
        <p:spPr>
          <a:xfrm rot="5400000">
            <a:off x="1769328" y="3912476"/>
            <a:ext cx="818998" cy="60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6"/>
            <a:endCxn id="8" idx="1"/>
          </p:cNvCxnSpPr>
          <p:nvPr/>
        </p:nvCxnSpPr>
        <p:spPr>
          <a:xfrm>
            <a:off x="2786050" y="3679033"/>
            <a:ext cx="766689" cy="230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2"/>
            <a:endCxn id="4" idx="5"/>
          </p:cNvCxnSpPr>
          <p:nvPr/>
        </p:nvCxnSpPr>
        <p:spPr>
          <a:xfrm rot="10800000">
            <a:off x="2733742" y="3805319"/>
            <a:ext cx="766689" cy="230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2" idx="0"/>
            <a:endCxn id="11" idx="5"/>
          </p:cNvCxnSpPr>
          <p:nvPr/>
        </p:nvCxnSpPr>
        <p:spPr>
          <a:xfrm rot="16200000" flipV="1">
            <a:off x="6252063" y="2858766"/>
            <a:ext cx="695251" cy="445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1" idx="4"/>
            <a:endCxn id="12" idx="1"/>
          </p:cNvCxnSpPr>
          <p:nvPr/>
        </p:nvCxnSpPr>
        <p:spPr>
          <a:xfrm rot="16200000" flipH="1">
            <a:off x="6125777" y="2911074"/>
            <a:ext cx="695251" cy="445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2" idx="2"/>
            <a:endCxn id="14" idx="6"/>
          </p:cNvCxnSpPr>
          <p:nvPr/>
        </p:nvCxnSpPr>
        <p:spPr>
          <a:xfrm rot="10800000" flipV="1">
            <a:off x="6000760" y="3607595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2" idx="4"/>
            <a:endCxn id="15" idx="7"/>
          </p:cNvCxnSpPr>
          <p:nvPr/>
        </p:nvCxnSpPr>
        <p:spPr>
          <a:xfrm rot="5400000">
            <a:off x="6180625" y="4125520"/>
            <a:ext cx="981003" cy="302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" idx="0"/>
            <a:endCxn id="4" idx="4"/>
          </p:cNvCxnSpPr>
          <p:nvPr/>
        </p:nvCxnSpPr>
        <p:spPr>
          <a:xfrm rot="5400000" flipH="1" flipV="1">
            <a:off x="1750199" y="4500570"/>
            <a:ext cx="150019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will get lots of scores such as, score(A, P), score(A, Q), score(A, R) and so on where P, Q and R are nodes in G2 and A is in G1. Which mapping should we keep?</a:t>
            </a:r>
          </a:p>
          <a:p>
            <a:r>
              <a:rPr lang="en-US" dirty="0" smtClean="0"/>
              <a:t>Add additional details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b="1" dirty="0" smtClean="0"/>
              <a:t>Edge directionality</a:t>
            </a:r>
            <a:r>
              <a:rPr lang="en-US" dirty="0" smtClean="0"/>
              <a:t>. Score = incoming edge score + outgoing edge score.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b="1" dirty="0" smtClean="0"/>
              <a:t>Node degrees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Score(u, v</a:t>
            </a:r>
            <a:r>
              <a:rPr lang="en-US" baseline="-25000" dirty="0" smtClean="0"/>
              <a:t>i</a:t>
            </a:r>
            <a:r>
              <a:rPr lang="en-US" dirty="0" smtClean="0"/>
              <a:t>)=score(u, v</a:t>
            </a:r>
            <a:r>
              <a:rPr lang="en-US" baseline="-25000" dirty="0" smtClean="0"/>
              <a:t>i</a:t>
            </a:r>
            <a:r>
              <a:rPr lang="en-US" dirty="0" smtClean="0"/>
              <a:t>)/√degree of v</a:t>
            </a:r>
            <a:r>
              <a:rPr lang="en-US" baseline="-25000" dirty="0" smtClean="0"/>
              <a:t>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b="1" dirty="0" smtClean="0"/>
              <a:t>Eccentricity. </a:t>
            </a:r>
            <a:r>
              <a:rPr lang="en-US" dirty="0" smtClean="0"/>
              <a:t>It measures how much an item in a set X “stands out” from the rest.  If                         &gt; </a:t>
            </a:r>
            <a:r>
              <a:rPr lang="el-GR" dirty="0" smtClean="0"/>
              <a:t>θ</a:t>
            </a:r>
            <a:r>
              <a:rPr lang="en-US" dirty="0" smtClean="0"/>
              <a:t>, keep the mapping; otherwise, it is </a:t>
            </a:r>
            <a:r>
              <a:rPr lang="en-US" dirty="0" smtClean="0"/>
              <a:t>rejected, where </a:t>
            </a:r>
            <a:r>
              <a:rPr lang="el-GR" dirty="0" smtClean="0"/>
              <a:t>θ</a:t>
            </a:r>
            <a:r>
              <a:rPr lang="en-US" dirty="0" smtClean="0"/>
              <a:t> is a parameter.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4. Switching the input graph, if v gets mapped back to u, the mapping is retained; otherwise, it is rejected.</a:t>
            </a:r>
          </a:p>
          <a:p>
            <a:pPr>
              <a:buNone/>
            </a:pPr>
            <a:r>
              <a:rPr lang="en-US" dirty="0" smtClean="0"/>
              <a:t>	5. </a:t>
            </a:r>
            <a:r>
              <a:rPr lang="en-US" b="1" dirty="0" smtClean="0"/>
              <a:t>Revisiting nodes</a:t>
            </a:r>
            <a:r>
              <a:rPr lang="en-US" dirty="0" smtClean="0"/>
              <a:t>. As the number of mapped nodes increases, we need to revisit already mapped nodes.</a:t>
            </a:r>
          </a:p>
          <a:p>
            <a:pPr>
              <a:buNone/>
            </a:pPr>
            <a:r>
              <a:rPr lang="en-US" dirty="0" smtClean="0"/>
              <a:t>	6. Do the iteration until convergence.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857628"/>
            <a:ext cx="1143008" cy="32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>
              <a:buNone/>
            </a:pPr>
            <a:r>
              <a:rPr lang="en-US" dirty="0" smtClean="0"/>
              <a:t>	O((|E1|+|E2|)*d1*d2) where d1 is a bound on the degree of nodes in G1. D2 is a bound on the degree of nodes in G2.</a:t>
            </a:r>
          </a:p>
          <a:p>
            <a:r>
              <a:rPr lang="en-US" dirty="0" smtClean="0"/>
              <a:t>Without revisiting nodes and reverse matches</a:t>
            </a:r>
          </a:p>
          <a:p>
            <a:pPr>
              <a:buNone/>
            </a:pPr>
            <a:r>
              <a:rPr lang="en-US" dirty="0" smtClean="0"/>
              <a:t>	O(|E1|*d2)</a:t>
            </a:r>
          </a:p>
          <a:p>
            <a:r>
              <a:rPr lang="en-US" dirty="0" smtClean="0"/>
              <a:t>Without reverse matches</a:t>
            </a:r>
          </a:p>
          <a:p>
            <a:pPr>
              <a:buNone/>
            </a:pPr>
            <a:r>
              <a:rPr lang="en-US" dirty="0" smtClean="0"/>
              <a:t>	O(|E1|*d1*d2)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“follow” relation on Twitter; “contact” relation on </a:t>
            </a:r>
            <a:r>
              <a:rPr lang="en-US" dirty="0" err="1" smtClean="0"/>
              <a:t>Flickr</a:t>
            </a:r>
            <a:r>
              <a:rPr lang="en-US" dirty="0" smtClean="0"/>
              <a:t>; “friend” relation on </a:t>
            </a:r>
            <a:r>
              <a:rPr lang="en-US" dirty="0" err="1" smtClean="0"/>
              <a:t>LiveJournal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04" y="2857496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Av.  Degree</a:t>
                      </a:r>
                      <a:endParaRPr lang="en-US" dirty="0"/>
                    </a:p>
                  </a:txBody>
                  <a:tcPr/>
                </a:tc>
              </a:tr>
              <a:tr h="129226">
                <a:tc>
                  <a:txBody>
                    <a:bodyPr/>
                    <a:lstStyle/>
                    <a:p>
                      <a:r>
                        <a:rPr lang="en-US" dirty="0" smtClean="0"/>
                        <a:t>Twitter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Flickr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LiveJournal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</a:t>
            </a:r>
            <a:r>
              <a:rPr lang="en-US" dirty="0" err="1" smtClean="0"/>
              <a:t>indentification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on </a:t>
            </a:r>
            <a:r>
              <a:rPr lang="en-US" dirty="0" err="1" smtClean="0"/>
              <a:t>LiveJournal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571744"/>
            <a:ext cx="399606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Number of seeds decides whether propagation step dies out or not. The graph is over 100,000 nodes.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79" y="2571744"/>
            <a:ext cx="5643603" cy="36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overlap: 25% Edge overlap: 50%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Imprecision of auxiliary information decrease percentage of correctly re-identified rate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714620"/>
            <a:ext cx="4357718" cy="333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overlap: 25% Number of seeds: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Auxiliary graph: </a:t>
            </a:r>
            <a:r>
              <a:rPr lang="en-US" dirty="0" err="1" smtClean="0"/>
              <a:t>Flickr</a:t>
            </a:r>
            <a:r>
              <a:rPr lang="en-US" dirty="0" smtClean="0"/>
              <a:t>. Target graph: Twitter</a:t>
            </a:r>
          </a:p>
          <a:p>
            <a:r>
              <a:rPr lang="en-US" dirty="0" smtClean="0"/>
              <a:t>Seed mapping consists of 150 pairs of nodes with the constraints that the degree of each node in auxiliary graph is at least 80.</a:t>
            </a:r>
          </a:p>
          <a:p>
            <a:r>
              <a:rPr lang="en-US" dirty="0" smtClean="0"/>
              <a:t>We have around 27,000 mappings.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786182" y="3786190"/>
            <a:ext cx="1379538" cy="1951037"/>
            <a:chOff x="4378" y="1747"/>
            <a:chExt cx="869" cy="1229"/>
          </a:xfrm>
        </p:grpSpPr>
        <p:graphicFrame>
          <p:nvGraphicFramePr>
            <p:cNvPr id="5" name="Object 9"/>
            <p:cNvGraphicFramePr>
              <a:graphicFrameLocks noChangeAspect="1"/>
            </p:cNvGraphicFramePr>
            <p:nvPr/>
          </p:nvGraphicFramePr>
          <p:xfrm>
            <a:off x="4378" y="1747"/>
            <a:ext cx="869" cy="937"/>
          </p:xfrm>
          <a:graphic>
            <a:graphicData uri="http://schemas.openxmlformats.org/presentationml/2006/ole">
              <p:oleObj spid="_x0000_s2050" name="Clip" r:id="rId3" imgW="1379520" imgH="1487160" progId="">
                <p:embed/>
              </p:oleObj>
            </a:graphicData>
          </a:graphic>
        </p:graphicFrame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4752" y="2688"/>
              <a:ext cx="4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Bob</a:t>
              </a: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500306"/>
            <a:ext cx="176349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2500306"/>
            <a:ext cx="22313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16200000" flipV="1">
            <a:off x="3000364" y="3143248"/>
            <a:ext cx="1143008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5072066" y="3214686"/>
            <a:ext cx="1214446" cy="1071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14546" y="5715016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Bob has accounts in both </a:t>
            </a:r>
            <a:r>
              <a:rPr lang="en-US" dirty="0" err="1" smtClean="0"/>
              <a:t>facebook</a:t>
            </a:r>
            <a:r>
              <a:rPr lang="en-US" dirty="0" smtClean="0"/>
              <a:t> and </a:t>
            </a:r>
            <a:r>
              <a:rPr lang="en-US" dirty="0" err="1" smtClean="0"/>
              <a:t>myspace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Accuracy(acc) on mappings</a:t>
            </a:r>
          </a:p>
          <a:p>
            <a:pPr>
              <a:buNone/>
            </a:pPr>
            <a:r>
              <a:rPr lang="en-US" dirty="0" smtClean="0"/>
              <a:t>	acc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error =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143117"/>
            <a:ext cx="4357718" cy="12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28992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60007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357562"/>
            <a:ext cx="4143404" cy="93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572008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143240" y="5429264"/>
            <a:ext cx="142876" cy="1428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30.8% of mappings(27,000) were re-identified correctly, 12.1% were identified incorrectly, and 57% were not identified.</a:t>
            </a:r>
          </a:p>
          <a:p>
            <a:r>
              <a:rPr lang="en-US" dirty="0" smtClean="0"/>
              <a:t>41% of the incorrectly identified mappings were mapped to nodes which are at a distance 1 from the true mapping.</a:t>
            </a:r>
          </a:p>
          <a:p>
            <a:r>
              <a:rPr lang="en-US" dirty="0" smtClean="0"/>
              <a:t>55% of the incorrectly identified mappings were mapped to the nodes where the same location was reported.</a:t>
            </a:r>
          </a:p>
          <a:p>
            <a:r>
              <a:rPr lang="en-US" dirty="0" smtClean="0"/>
              <a:t>The above two categories overlap; 27% of incorrect mappings fall into completely erroneous.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643050"/>
            <a:ext cx="2357453" cy="224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714488"/>
            <a:ext cx="2214578" cy="211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85852" y="121442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Facebook graph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6512" y="128586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Myspace graph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429132"/>
            <a:ext cx="30861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the auxiliary information, information (nodes, edges) about one social network(auxiliary network) and a small number of members of target network, the attacker wants to learn sensitive information about other members of target network.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00174"/>
            <a:ext cx="5214974" cy="216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786190"/>
            <a:ext cx="5515359" cy="225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71670" y="100010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Facebook graph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86314" y="100010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Myspace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 is based on graph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71736" y="3357562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57752" y="3286124"/>
            <a:ext cx="50006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57620" y="5429264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000364" y="3500438"/>
            <a:ext cx="185738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4" idx="5"/>
          </p:cNvCxnSpPr>
          <p:nvPr/>
        </p:nvCxnSpPr>
        <p:spPr>
          <a:xfrm rot="5400000">
            <a:off x="3929058" y="2782468"/>
            <a:ext cx="10462" cy="19933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6" idx="0"/>
          </p:cNvCxnSpPr>
          <p:nvPr/>
        </p:nvCxnSpPr>
        <p:spPr>
          <a:xfrm rot="16200000" flipH="1">
            <a:off x="2718048" y="4003939"/>
            <a:ext cx="1644869" cy="12057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1"/>
            <a:endCxn id="4" idx="4"/>
          </p:cNvCxnSpPr>
          <p:nvPr/>
        </p:nvCxnSpPr>
        <p:spPr>
          <a:xfrm rot="16200000" flipV="1">
            <a:off x="2536018" y="4107661"/>
            <a:ext cx="1655331" cy="11552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43042" y="285749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Name, location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614364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Name, location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86314" y="285749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Name, location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43306" y="385762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71604" y="4786322"/>
            <a:ext cx="182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Advisor/student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stages</a:t>
            </a:r>
          </a:p>
          <a:p>
            <a:pPr>
              <a:buNone/>
            </a:pPr>
            <a:r>
              <a:rPr lang="en-US" dirty="0" smtClean="0"/>
              <a:t>	1. Seed identification</a:t>
            </a:r>
          </a:p>
          <a:p>
            <a:pPr>
              <a:buNone/>
            </a:pPr>
            <a:r>
              <a:rPr lang="en-US" dirty="0" smtClean="0"/>
              <a:t>	2. Propagation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small number of seed nodes in both target graph and auxiliary graph, and maps them to each other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seed</a:t>
            </a:r>
          </a:p>
          <a:p>
            <a:pPr>
              <a:buNone/>
            </a:pPr>
            <a:r>
              <a:rPr lang="en-US" dirty="0" smtClean="0"/>
              <a:t>	Seeds are in an entity, like a clique</a:t>
            </a:r>
          </a:p>
          <a:p>
            <a:r>
              <a:rPr lang="en-US" dirty="0" smtClean="0"/>
              <a:t>How small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714620"/>
            <a:ext cx="39433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>
              <a:buNone/>
            </a:pPr>
            <a:r>
              <a:rPr lang="en-US" dirty="0" smtClean="0"/>
              <a:t>	1. A target graph</a:t>
            </a:r>
          </a:p>
          <a:p>
            <a:pPr>
              <a:buNone/>
            </a:pPr>
            <a:r>
              <a:rPr lang="en-US" dirty="0" smtClean="0"/>
              <a:t>	2. K seed nodes in the auxiliary graph</a:t>
            </a:r>
          </a:p>
          <a:p>
            <a:pPr>
              <a:buNone/>
            </a:pPr>
            <a:r>
              <a:rPr lang="en-US" dirty="0" smtClean="0"/>
              <a:t>	3. K nodes’ information, such as, degree values and pairs of common-neighbor counts</a:t>
            </a:r>
          </a:p>
          <a:p>
            <a:pPr>
              <a:buNone/>
            </a:pPr>
            <a:r>
              <a:rPr lang="en-US" dirty="0" smtClean="0"/>
              <a:t>	4. Error parameter </a:t>
            </a:r>
            <a:r>
              <a:rPr lang="el-GR" dirty="0" smtClean="0"/>
              <a:t>ε</a:t>
            </a:r>
            <a:endParaRPr lang="en-US" dirty="0" smtClean="0"/>
          </a:p>
          <a:p>
            <a:r>
              <a:rPr lang="en-US" dirty="0" smtClean="0"/>
              <a:t>Method</a:t>
            </a:r>
          </a:p>
          <a:p>
            <a:pPr>
              <a:buNone/>
            </a:pPr>
            <a:r>
              <a:rPr lang="en-US" dirty="0" smtClean="0"/>
              <a:t>	Using brute-force search in the target graph with matching(with a factor of 1 ±</a:t>
            </a:r>
            <a:r>
              <a:rPr lang="el-GR" dirty="0" smtClean="0"/>
              <a:t> ε</a:t>
            </a:r>
            <a:r>
              <a:rPr lang="en-US" dirty="0" smtClean="0"/>
              <a:t>) nodes degrees and common-neighbor counts.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451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主题</vt:lpstr>
      <vt:lpstr>Clip</vt:lpstr>
      <vt:lpstr>De-anonymizing social networks</vt:lpstr>
      <vt:lpstr>Slide 2</vt:lpstr>
      <vt:lpstr>overlap</vt:lpstr>
      <vt:lpstr>Goal</vt:lpstr>
      <vt:lpstr>Goal</vt:lpstr>
      <vt:lpstr>Slide 6</vt:lpstr>
      <vt:lpstr>Algorithm</vt:lpstr>
      <vt:lpstr>Seed identification</vt:lpstr>
      <vt:lpstr>Seed identification</vt:lpstr>
      <vt:lpstr>Seed identification</vt:lpstr>
      <vt:lpstr>Propagation</vt:lpstr>
      <vt:lpstr>Propagation</vt:lpstr>
      <vt:lpstr>Propagation</vt:lpstr>
      <vt:lpstr>Slide 14</vt:lpstr>
      <vt:lpstr>Experiment</vt:lpstr>
      <vt:lpstr>Seed indentification</vt:lpstr>
      <vt:lpstr>Propagation</vt:lpstr>
      <vt:lpstr>Propagation</vt:lpstr>
      <vt:lpstr>Propagation</vt:lpstr>
      <vt:lpstr>Slide 20</vt:lpstr>
      <vt:lpstr>Result of accuracy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De-anonymizing social networks</dc:title>
  <dc:creator>chatelet</dc:creator>
  <cp:lastModifiedBy>chatelet</cp:lastModifiedBy>
  <cp:revision>55</cp:revision>
  <dcterms:created xsi:type="dcterms:W3CDTF">2010-02-11T02:15:05Z</dcterms:created>
  <dcterms:modified xsi:type="dcterms:W3CDTF">2010-02-11T15:54:31Z</dcterms:modified>
</cp:coreProperties>
</file>