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1" r:id="rId3"/>
    <p:sldId id="296" r:id="rId4"/>
    <p:sldId id="257" r:id="rId5"/>
    <p:sldId id="258" r:id="rId6"/>
    <p:sldId id="260" r:id="rId7"/>
    <p:sldId id="259" r:id="rId8"/>
    <p:sldId id="280" r:id="rId9"/>
    <p:sldId id="295" r:id="rId10"/>
    <p:sldId id="261" r:id="rId11"/>
    <p:sldId id="287" r:id="rId12"/>
    <p:sldId id="294" r:id="rId13"/>
    <p:sldId id="266" r:id="rId14"/>
    <p:sldId id="267" r:id="rId15"/>
    <p:sldId id="288" r:id="rId16"/>
    <p:sldId id="269" r:id="rId17"/>
    <p:sldId id="272" r:id="rId18"/>
    <p:sldId id="273" r:id="rId19"/>
    <p:sldId id="274" r:id="rId20"/>
    <p:sldId id="299" r:id="rId21"/>
    <p:sldId id="278" r:id="rId22"/>
    <p:sldId id="289" r:id="rId23"/>
    <p:sldId id="290" r:id="rId24"/>
    <p:sldId id="291" r:id="rId25"/>
    <p:sldId id="282" r:id="rId26"/>
    <p:sldId id="283" r:id="rId27"/>
    <p:sldId id="292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84946" autoAdjust="0"/>
  </p:normalViewPr>
  <p:slideViewPr>
    <p:cSldViewPr>
      <p:cViewPr varScale="1">
        <p:scale>
          <a:sx n="61" d="100"/>
          <a:sy n="61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B592-BEC1-43D0-8E08-9194F7C2D673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47C8B-20F3-4671-9EF0-1DCC0817D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Phone systems in early years was unregulated, </a:t>
            </a:r>
          </a:p>
          <a:p>
            <a:r>
              <a:rPr lang="en-US" dirty="0" smtClean="0"/>
              <a:t>with patents they were like a monopoly</a:t>
            </a:r>
          </a:p>
          <a:p>
            <a:r>
              <a:rPr lang="en-US" dirty="0" smtClean="0"/>
              <a:t>value</a:t>
            </a:r>
            <a:r>
              <a:rPr lang="en-US" baseline="0" dirty="0" smtClean="0"/>
              <a:t> depends on how many people joined and phone company made lots of revenue</a:t>
            </a:r>
          </a:p>
          <a:p>
            <a:r>
              <a:rPr lang="en-US" baseline="0" dirty="0" smtClean="0"/>
              <a:t>until the patents expired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Assume: all</a:t>
            </a:r>
            <a:r>
              <a:rPr lang="en-US" baseline="0" dirty="0" smtClean="0"/>
              <a:t> buyers have the same valuation and the same influence on each other</a:t>
            </a:r>
          </a:p>
          <a:p>
            <a:r>
              <a:rPr lang="en-US" baseline="0" dirty="0" smtClean="0"/>
              <a:t>F depends only of the size of k</a:t>
            </a:r>
          </a:p>
          <a:p>
            <a:r>
              <a:rPr lang="en-US" baseline="0" dirty="0" smtClean="0"/>
              <a:t>Assume people only have positive influence on each other</a:t>
            </a:r>
          </a:p>
          <a:p>
            <a:r>
              <a:rPr lang="en-US" baseline="0" dirty="0" smtClean="0"/>
              <a:t>Optimal price depends on only those who have bought</a:t>
            </a:r>
          </a:p>
          <a:p>
            <a:r>
              <a:rPr lang="en-US" baseline="0" dirty="0" smtClean="0"/>
              <a:t>The more people remain the greater the discounts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Ordering</a:t>
            </a:r>
            <a:r>
              <a:rPr lang="en-US" baseline="0" dirty="0" smtClean="0"/>
              <a:t> of nodes to maximize the weights on the forward–going edges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Approximation-ratio of </a:t>
            </a:r>
            <a:r>
              <a:rPr lang="en-US" baseline="0" dirty="0" smtClean="0"/>
              <a:t>½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aseline="0" dirty="0" smtClean="0"/>
              <a:t>Random </a:t>
            </a:r>
            <a:r>
              <a:rPr lang="en-US" baseline="0" dirty="0" smtClean="0"/>
              <a:t>ordering gives a probability of ½</a:t>
            </a:r>
          </a:p>
          <a:p>
            <a:r>
              <a:rPr lang="en-US" baseline="0" dirty="0" smtClean="0"/>
              <a:t>Each edge has two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set I to give the items to initially</a:t>
            </a:r>
          </a:p>
          <a:p>
            <a:r>
              <a:rPr lang="en-US" dirty="0" smtClean="0"/>
              <a:t>I is the influence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assume</a:t>
            </a:r>
            <a:r>
              <a:rPr lang="en-US" baseline="0" dirty="0" smtClean="0"/>
              <a:t> that certain set functions are submodular</a:t>
            </a:r>
          </a:p>
          <a:p>
            <a:r>
              <a:rPr lang="en-US" baseline="0" dirty="0" smtClean="0"/>
              <a:t>Influence that someone has on someone else goes down as more people influence the person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probability ½, we select elements</a:t>
            </a:r>
            <a:r>
              <a:rPr lang="en-US" baseline="0" dirty="0" smtClean="0"/>
              <a:t> of set I</a:t>
            </a:r>
          </a:p>
          <a:p>
            <a:r>
              <a:rPr lang="en-US" baseline="0" dirty="0" smtClean="0"/>
              <a:t>Select a node, half of the node’s neighbor are influenced already</a:t>
            </a:r>
          </a:p>
          <a:p>
            <a:r>
              <a:rPr lang="en-US" baseline="0" dirty="0" smtClean="0"/>
              <a:t>With diminishing returns, we can extract ¼ in the worst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 on the distribution</a:t>
            </a:r>
            <a:r>
              <a:rPr lang="en-US" baseline="0" dirty="0" smtClean="0"/>
              <a:t> function</a:t>
            </a:r>
          </a:p>
          <a:p>
            <a:r>
              <a:rPr lang="en-US" baseline="0" dirty="0" smtClean="0"/>
              <a:t>Satisfied by the exponential, uniform, Gaussian</a:t>
            </a:r>
          </a:p>
          <a:p>
            <a:r>
              <a:rPr lang="en-US" baseline="0" dirty="0" smtClean="0"/>
              <a:t>Buyer accepts offer with nontrivial probability</a:t>
            </a:r>
          </a:p>
          <a:p>
            <a:r>
              <a:rPr lang="en-US" baseline="0" dirty="0" smtClean="0"/>
              <a:t>Reasonable assumption in auctions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Phone systems in early years was unregulated, </a:t>
            </a:r>
          </a:p>
          <a:p>
            <a:r>
              <a:rPr lang="en-US" dirty="0" smtClean="0"/>
              <a:t>with patents they were like a monopoly</a:t>
            </a:r>
          </a:p>
          <a:p>
            <a:r>
              <a:rPr lang="en-US" dirty="0" smtClean="0"/>
              <a:t>value</a:t>
            </a:r>
            <a:r>
              <a:rPr lang="en-US" baseline="0" dirty="0" smtClean="0"/>
              <a:t> depends on how many people joined and phone company made lots of revenue</a:t>
            </a:r>
          </a:p>
          <a:p>
            <a:r>
              <a:rPr lang="en-US" baseline="0" dirty="0" smtClean="0"/>
              <a:t>until the patents expired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Assumptions:</a:t>
            </a:r>
            <a:r>
              <a:rPr lang="en-US" baseline="0" dirty="0" smtClean="0"/>
              <a:t> A monopolist seller with digital goods (zero unit cost of manufacturing)</a:t>
            </a:r>
          </a:p>
          <a:p>
            <a:r>
              <a:rPr lang="en-US" baseline="0" dirty="0" smtClean="0"/>
              <a:t>Objective: Revenue maximization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practice, discounts increase the likelihood of a person adopting a good</a:t>
            </a:r>
          </a:p>
          <a:p>
            <a:r>
              <a:rPr lang="en-US" dirty="0" smtClean="0"/>
              <a:t>Which are the k most important</a:t>
            </a:r>
            <a:r>
              <a:rPr lang="en-US" baseline="0" dirty="0" smtClean="0"/>
              <a:t> nodes in the network</a:t>
            </a:r>
          </a:p>
          <a:p>
            <a:r>
              <a:rPr lang="en-US" baseline="0" dirty="0" smtClean="0"/>
              <a:t>Linear Threshold and Independent Cascade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externalities effect in the</a:t>
            </a:r>
            <a:r>
              <a:rPr lang="en-US" baseline="0" dirty="0" smtClean="0"/>
              <a:t> standard optimal pricing model</a:t>
            </a:r>
          </a:p>
          <a:p>
            <a:r>
              <a:rPr lang="en-US" baseline="0" dirty="0" smtClean="0"/>
              <a:t>F(p) is the distribution function</a:t>
            </a:r>
          </a:p>
          <a:p>
            <a:r>
              <a:rPr lang="en-US" baseline="0" dirty="0" smtClean="0"/>
              <a:t>Find price p which maximizes the revenue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Revenue</a:t>
            </a:r>
            <a:r>
              <a:rPr lang="en-US" baseline="0" dirty="0" smtClean="0"/>
              <a:t> maximization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of a buyer depends on the set of people who have adopted</a:t>
            </a:r>
          </a:p>
          <a:p>
            <a:r>
              <a:rPr lang="en-US" dirty="0" smtClean="0"/>
              <a:t>and drawn</a:t>
            </a:r>
            <a:r>
              <a:rPr lang="en-US" baseline="0" dirty="0" smtClean="0"/>
              <a:t> from a distribution which depends on the set of people who</a:t>
            </a:r>
          </a:p>
          <a:p>
            <a:r>
              <a:rPr lang="en-US" baseline="0" dirty="0" smtClean="0"/>
              <a:t>have adopted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Nodes are buyers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Edges represent</a:t>
            </a:r>
            <a:r>
              <a:rPr lang="en-US" baseline="0" dirty="0" smtClean="0"/>
              <a:t> how much influence buyers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baseline="0" dirty="0" smtClean="0"/>
              <a:t>have on each other</a:t>
            </a:r>
          </a:p>
          <a:p>
            <a:r>
              <a:rPr lang="en-US" baseline="0" dirty="0" smtClean="0"/>
              <a:t>Value of node equals the inherent value the buyer has for the item added to the value of its neighbor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assume everyone else has the item and greedily extract revenue from buyer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47C8B-20F3-4671-9EF0-1DCC0817D39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3E0D2-9FC8-4DF2-9D9E-2119B8B69984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62F-AF2E-4DA6-96EF-9D5263EFF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6764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Optimal Marketing Strategies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over Social Networks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3352800"/>
            <a:ext cx="617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Jason Hartline (Northwestern),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Vahab Mirrokni (Microsoft Research)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Mukund Sundararajan (Stanford)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Value with Network Effects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086600" cy="2895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Set B of buyers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If set S of buyers has adopted, </a:t>
            </a:r>
            <a:r>
              <a:rPr lang="en-US" dirty="0" smtClean="0"/>
              <a:t>v</a:t>
            </a:r>
            <a:r>
              <a:rPr lang="en-US" baseline="-25000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drawn from distribution F</a:t>
            </a:r>
            <a:r>
              <a:rPr lang="en-US" baseline="-25000" dirty="0" smtClean="0"/>
              <a:t>iS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Directed Graph Setting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0" y="16002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38400" y="2438400"/>
            <a:ext cx="685800" cy="609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29200" y="37338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29400" y="4181856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6200" y="47244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4419600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5753100" y="3009900"/>
            <a:ext cx="1981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>
            <a:off x="5715000" y="40386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</p:cNvCxnSpPr>
          <p:nvPr/>
        </p:nvCxnSpPr>
        <p:spPr>
          <a:xfrm rot="5400000">
            <a:off x="4996680" y="2610247"/>
            <a:ext cx="1689474" cy="71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7"/>
          </p:cNvCxnSpPr>
          <p:nvPr/>
        </p:nvCxnSpPr>
        <p:spPr>
          <a:xfrm rot="5400000" flipH="1" flipV="1">
            <a:off x="3105546" y="1442221"/>
            <a:ext cx="2527674" cy="3605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6"/>
          </p:cNvCxnSpPr>
          <p:nvPr/>
        </p:nvCxnSpPr>
        <p:spPr>
          <a:xfrm rot="10800000" flipV="1">
            <a:off x="4572000" y="4648200"/>
            <a:ext cx="2133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9" idx="6"/>
          </p:cNvCxnSpPr>
          <p:nvPr/>
        </p:nvCxnSpPr>
        <p:spPr>
          <a:xfrm rot="10800000">
            <a:off x="2667000" y="4724400"/>
            <a:ext cx="1219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0"/>
          </p:cNvCxnSpPr>
          <p:nvPr/>
        </p:nvCxnSpPr>
        <p:spPr>
          <a:xfrm rot="5400000" flipH="1" flipV="1">
            <a:off x="1809750" y="3562350"/>
            <a:ext cx="1371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</p:cNvCxnSpPr>
          <p:nvPr/>
        </p:nvCxnSpPr>
        <p:spPr>
          <a:xfrm rot="16200000" flipH="1">
            <a:off x="2648346" y="3334146"/>
            <a:ext cx="1765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1"/>
            <a:endCxn id="5" idx="6"/>
          </p:cNvCxnSpPr>
          <p:nvPr/>
        </p:nvCxnSpPr>
        <p:spPr>
          <a:xfrm rot="16200000" flipV="1">
            <a:off x="3586980" y="2280420"/>
            <a:ext cx="1079874" cy="2005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1676400" y="5867400"/>
            <a:ext cx="6400800" cy="685800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r>
              <a:rPr lang="en-US" dirty="0" smtClean="0"/>
              <a:t>(S) = w</a:t>
            </a:r>
            <a:r>
              <a:rPr lang="en-US" baseline="-25000" dirty="0" smtClean="0"/>
              <a:t>ii</a:t>
            </a:r>
            <a:r>
              <a:rPr lang="en-US" dirty="0" smtClean="0"/>
              <a:t> + </a:t>
            </a:r>
            <a:r>
              <a:rPr lang="en-US" dirty="0" smtClean="0">
                <a:solidFill>
                  <a:schemeClr val="tx1"/>
                </a:solidFill>
              </a:rPr>
              <a:t>∑</a:t>
            </a:r>
            <a:r>
              <a:rPr lang="en-US" baseline="-25000" dirty="0" smtClean="0"/>
              <a:t>j</a:t>
            </a:r>
            <a:r>
              <a:rPr lang="en-US" dirty="0" smtClean="0"/>
              <a:t> </a:t>
            </a:r>
            <a:r>
              <a:rPr lang="en-US" baseline="-25000" dirty="0" smtClean="0"/>
              <a:t>in S </a:t>
            </a:r>
            <a:r>
              <a:rPr lang="en-US" dirty="0" smtClean="0"/>
              <a:t>w</a:t>
            </a:r>
            <a:r>
              <a:rPr lang="en-US" baseline="-25000" dirty="0" smtClean="0"/>
              <a:t>ji</a:t>
            </a:r>
            <a:endParaRPr lang="en-US" baseline="-25000" dirty="0"/>
          </a:p>
        </p:txBody>
      </p:sp>
      <p:sp>
        <p:nvSpPr>
          <p:cNvPr id="23" name="Rectangle 22"/>
          <p:cNvSpPr/>
          <p:nvPr/>
        </p:nvSpPr>
        <p:spPr>
          <a:xfrm>
            <a:off x="2209800" y="198120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ii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828800" y="3657600"/>
            <a:ext cx="498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ji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762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Marketing Strategy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5410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Seller </a:t>
            </a:r>
            <a:r>
              <a:rPr lang="en-US" dirty="0" smtClean="0"/>
              <a:t>visits</a:t>
            </a:r>
            <a:r>
              <a:rPr lang="en-US" dirty="0" smtClean="0"/>
              <a:t> buyers </a:t>
            </a:r>
            <a:r>
              <a:rPr lang="en-US" dirty="0" smtClean="0"/>
              <a:t>in a sequence and offers each buyer a </a:t>
            </a:r>
            <a:r>
              <a:rPr lang="en-US" dirty="0" smtClean="0"/>
              <a:t>price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Order and price can depend on </a:t>
            </a:r>
            <a:r>
              <a:rPr lang="en-US" dirty="0" smtClean="0"/>
              <a:t>history of sales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Seller earns the price as revenue when buyer accepts 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Goal</a:t>
            </a:r>
            <a:r>
              <a:rPr lang="en-US" dirty="0" smtClean="0"/>
              <a:t>: maximize expected revenue</a:t>
            </a:r>
          </a:p>
          <a:p>
            <a:pPr algn="l"/>
            <a:endParaRPr lang="en-US" dirty="0" smtClean="0"/>
          </a:p>
          <a:p>
            <a:pPr algn="l"/>
            <a:r>
              <a:rPr lang="en-US" b="1" dirty="0" smtClean="0"/>
              <a:t>Marketing Strategy</a:t>
            </a:r>
            <a:r>
              <a:rPr lang="en-US" dirty="0" smtClean="0"/>
              <a:t>: sequence of offer to </a:t>
            </a:r>
            <a:r>
              <a:rPr lang="en-US" dirty="0" smtClean="0"/>
              <a:t>buyers </a:t>
            </a:r>
            <a:r>
              <a:rPr lang="en-US" dirty="0" smtClean="0"/>
              <a:t>and the prices that we </a:t>
            </a:r>
            <a:r>
              <a:rPr lang="en-US" dirty="0" smtClean="0"/>
              <a:t>offer</a:t>
            </a:r>
          </a:p>
          <a:p>
            <a:pPr algn="l"/>
            <a:endParaRPr lang="en-US" dirty="0" smtClean="0"/>
          </a:p>
          <a:p>
            <a:pPr algn="l"/>
            <a:r>
              <a:rPr lang="en-US" b="1" dirty="0" smtClean="0"/>
              <a:t>Question</a:t>
            </a:r>
            <a:r>
              <a:rPr lang="en-US" dirty="0" smtClean="0"/>
              <a:t>: algorithmic techniques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11652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Upper Bound on Revenue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239000" cy="48768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3800" dirty="0" smtClean="0"/>
              <a:t>v</a:t>
            </a:r>
            <a:r>
              <a:rPr lang="en-US" sz="3800" baseline="-25000" dirty="0" smtClean="0"/>
              <a:t>iS</a:t>
            </a:r>
            <a:r>
              <a:rPr lang="en-US" sz="3800" dirty="0" smtClean="0"/>
              <a:t> drawn from distribution F</a:t>
            </a:r>
            <a:r>
              <a:rPr lang="en-US" sz="3800" baseline="-25000" dirty="0" smtClean="0"/>
              <a:t>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800" baseline="-25000" dirty="0" smtClean="0"/>
          </a:p>
          <a:p>
            <a:pPr algn="l"/>
            <a:r>
              <a:rPr lang="en-US" sz="3800" dirty="0" smtClean="0"/>
              <a:t>Player specific revenue function R</a:t>
            </a:r>
            <a:r>
              <a:rPr lang="en-US" sz="3800" baseline="-25000" dirty="0" smtClean="0"/>
              <a:t>i</a:t>
            </a:r>
            <a:r>
              <a:rPr lang="en-US" dirty="0" smtClean="0"/>
              <a:t>(S)</a:t>
            </a:r>
            <a:br>
              <a:rPr lang="en-US" dirty="0" smtClean="0"/>
            </a:br>
            <a:r>
              <a:rPr lang="en-US" sz="3800" dirty="0" smtClean="0"/>
              <a:t>R</a:t>
            </a:r>
            <a:r>
              <a:rPr lang="en-US" sz="3800" baseline="-25000" dirty="0" smtClean="0"/>
              <a:t>i</a:t>
            </a:r>
            <a:r>
              <a:rPr lang="en-US" sz="3800" dirty="0" smtClean="0"/>
              <a:t>(S) is monotone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∑</a:t>
            </a:r>
            <a:r>
              <a:rPr lang="en-US" sz="3800" baseline="-25000" dirty="0" smtClean="0"/>
              <a:t>i</a:t>
            </a:r>
            <a:r>
              <a:rPr lang="en-US" dirty="0" smtClean="0"/>
              <a:t> R</a:t>
            </a:r>
            <a:r>
              <a:rPr lang="en-US" sz="3800" baseline="-25000" dirty="0" smtClean="0"/>
              <a:t>i</a:t>
            </a:r>
            <a:r>
              <a:rPr lang="en-US" dirty="0" smtClean="0"/>
              <a:t>(B/i) is an upper bound on revenue</a:t>
            </a:r>
            <a:br>
              <a:rPr lang="en-US" dirty="0" smtClean="0"/>
            </a:br>
            <a:r>
              <a:rPr lang="en-US" dirty="0" smtClean="0"/>
              <a:t>Optimal price no longer optimal</a:t>
            </a:r>
            <a:br>
              <a:rPr lang="en-US" dirty="0" smtClean="0"/>
            </a:br>
            <a:r>
              <a:rPr lang="en-US" dirty="0" smtClean="0"/>
              <a:t>   </a:t>
            </a:r>
            <a:r>
              <a:rPr lang="en-US" dirty="0" smtClean="0"/>
              <a:t>(myopic </a:t>
            </a:r>
            <a:r>
              <a:rPr lang="en-US" dirty="0" smtClean="0"/>
              <a:t>optimal </a:t>
            </a:r>
            <a:r>
              <a:rPr lang="en-US" dirty="0" smtClean="0"/>
              <a:t>price)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975"/>
            <a:ext cx="7772400" cy="1089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Optimizing Symmetric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848600" cy="5334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v</a:t>
            </a:r>
            <a:r>
              <a:rPr lang="en-US" baseline="-25000" dirty="0" smtClean="0"/>
              <a:t>i</a:t>
            </a:r>
            <a:r>
              <a:rPr lang="en-US" dirty="0" smtClean="0"/>
              <a:t>(S) drawn from distr. F</a:t>
            </a:r>
            <a:r>
              <a:rPr lang="en-US" baseline="-25000" dirty="0" smtClean="0"/>
              <a:t>k</a:t>
            </a:r>
            <a:r>
              <a:rPr lang="en-US" dirty="0" smtClean="0"/>
              <a:t>(k=|S|)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Define: p*(#bought, #remain), E*(.,.)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E(k, t) = 	(1 - F</a:t>
            </a:r>
            <a:r>
              <a:rPr lang="en-US" baseline="-25000" dirty="0" smtClean="0"/>
              <a:t>k</a:t>
            </a:r>
            <a:r>
              <a:rPr lang="en-US" dirty="0" smtClean="0"/>
              <a:t>(p))[p + E*(k+1, t-1)]</a:t>
            </a:r>
            <a:br>
              <a:rPr lang="en-US" dirty="0" smtClean="0"/>
            </a:br>
            <a:r>
              <a:rPr lang="en-US" dirty="0" smtClean="0"/>
              <a:t>         		+      F</a:t>
            </a:r>
            <a:r>
              <a:rPr lang="en-US" baseline="-25000" dirty="0" smtClean="0"/>
              <a:t>k</a:t>
            </a:r>
            <a:r>
              <a:rPr lang="en-US" dirty="0" smtClean="0"/>
              <a:t>(p)[E*(k,t-1)]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optimal price is </a:t>
            </a:r>
            <a:r>
              <a:rPr lang="en-US" dirty="0" smtClean="0"/>
              <a:t>myopic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Initial discounts or freebies are reasonable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Hardness of General Case?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24400" y="16002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66800" y="2438400"/>
            <a:ext cx="685800" cy="609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0" y="37338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0" y="4191000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14600" y="47244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4419600"/>
            <a:ext cx="685800" cy="609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6200000" flipV="1">
            <a:off x="4381500" y="3009900"/>
            <a:ext cx="1981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6"/>
          </p:cNvCxnSpPr>
          <p:nvPr/>
        </p:nvCxnSpPr>
        <p:spPr>
          <a:xfrm>
            <a:off x="4343400" y="40386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</p:cNvCxnSpPr>
          <p:nvPr/>
        </p:nvCxnSpPr>
        <p:spPr>
          <a:xfrm rot="5400000">
            <a:off x="3625080" y="2610247"/>
            <a:ext cx="1689474" cy="71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7"/>
          </p:cNvCxnSpPr>
          <p:nvPr/>
        </p:nvCxnSpPr>
        <p:spPr>
          <a:xfrm rot="5400000" flipH="1" flipV="1">
            <a:off x="1733946" y="1442221"/>
            <a:ext cx="2527674" cy="3605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6"/>
          </p:cNvCxnSpPr>
          <p:nvPr/>
        </p:nvCxnSpPr>
        <p:spPr>
          <a:xfrm rot="10800000" flipV="1">
            <a:off x="3200400" y="4648200"/>
            <a:ext cx="2133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2"/>
            <a:endCxn id="9" idx="6"/>
          </p:cNvCxnSpPr>
          <p:nvPr/>
        </p:nvCxnSpPr>
        <p:spPr>
          <a:xfrm rot="10800000">
            <a:off x="1295400" y="4724400"/>
            <a:ext cx="1219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0"/>
          </p:cNvCxnSpPr>
          <p:nvPr/>
        </p:nvCxnSpPr>
        <p:spPr>
          <a:xfrm rot="5400000" flipH="1" flipV="1">
            <a:off x="438150" y="3562350"/>
            <a:ext cx="13716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5"/>
          </p:cNvCxnSpPr>
          <p:nvPr/>
        </p:nvCxnSpPr>
        <p:spPr>
          <a:xfrm rot="16200000" flipH="1">
            <a:off x="1276746" y="3334146"/>
            <a:ext cx="1765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1"/>
            <a:endCxn id="5" idx="6"/>
          </p:cNvCxnSpPr>
          <p:nvPr/>
        </p:nvCxnSpPr>
        <p:spPr>
          <a:xfrm rot="16200000" flipV="1">
            <a:off x="2215380" y="2280420"/>
            <a:ext cx="1079874" cy="20054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5486400" y="1447800"/>
            <a:ext cx="3429000" cy="26670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v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(S</a:t>
            </a:r>
            <a:r>
              <a:rPr lang="en-US" sz="2000" dirty="0" smtClean="0"/>
              <a:t>) = w</a:t>
            </a:r>
            <a:r>
              <a:rPr lang="en-US" sz="2000" baseline="-25000" dirty="0" smtClean="0"/>
              <a:t>ii</a:t>
            </a:r>
            <a:r>
              <a:rPr lang="en-US" sz="2000" dirty="0" smtClean="0"/>
              <a:t> + </a:t>
            </a:r>
            <a:r>
              <a:rPr lang="en-US" sz="2000" dirty="0" smtClean="0">
                <a:solidFill>
                  <a:schemeClr val="tx1"/>
                </a:solidFill>
              </a:rPr>
              <a:t>∑</a:t>
            </a:r>
            <a:r>
              <a:rPr lang="en-US" sz="2000" baseline="-25000" dirty="0" smtClean="0"/>
              <a:t>j</a:t>
            </a:r>
            <a:r>
              <a:rPr lang="en-US" sz="2000" dirty="0" smtClean="0"/>
              <a:t> </a:t>
            </a:r>
            <a:r>
              <a:rPr lang="en-US" sz="2000" baseline="-25000" dirty="0"/>
              <a:t>in S </a:t>
            </a:r>
            <a:r>
              <a:rPr lang="en-US" sz="2000" dirty="0" smtClean="0"/>
              <a:t>W</a:t>
            </a:r>
            <a:r>
              <a:rPr lang="en-US" sz="2000" baseline="-25000" dirty="0" smtClean="0"/>
              <a:t>ji</a:t>
            </a:r>
            <a:endParaRPr lang="en-US" sz="2000" baseline="-25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Even when </a:t>
            </a:r>
            <a:r>
              <a:rPr lang="en-US" sz="2000" dirty="0" smtClean="0"/>
              <a:t>weights are known,</a:t>
            </a:r>
            <a:endParaRPr lang="en-US" sz="2000" dirty="0" smtClean="0"/>
          </a:p>
          <a:p>
            <a:pPr algn="l"/>
            <a:r>
              <a:rPr lang="en-US" sz="2000" dirty="0" smtClean="0"/>
              <a:t>Maximizing Revenue =</a:t>
            </a:r>
          </a:p>
          <a:p>
            <a:pPr algn="l"/>
            <a:r>
              <a:rPr lang="en-US" sz="2000" dirty="0" smtClean="0"/>
              <a:t>Maximizing feedback arc set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56388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Approximation-ratio </a:t>
            </a:r>
            <a:r>
              <a:rPr lang="en-US" sz="2400" dirty="0" smtClean="0"/>
              <a:t>of 1/2</a:t>
            </a:r>
          </a:p>
          <a:p>
            <a:r>
              <a:rPr lang="en-US" sz="2400" dirty="0" smtClean="0"/>
              <a:t>Random ordering </a:t>
            </a:r>
            <a:r>
              <a:rPr lang="en-US" sz="2400" dirty="0" smtClean="0"/>
              <a:t>achieves approx ratio </a:t>
            </a:r>
            <a:r>
              <a:rPr lang="en-US" sz="2400" dirty="0" smtClean="0"/>
              <a:t>of </a:t>
            </a:r>
            <a:r>
              <a:rPr lang="en-US" sz="2400" dirty="0" smtClean="0"/>
              <a:t>1/2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1430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ii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</a:t>
            </a:r>
            <a:r>
              <a:rPr lang="en-US" baseline="-25000" dirty="0" err="1" smtClean="0"/>
              <a:t>ij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900" dirty="0">
                <a:solidFill>
                  <a:srgbClr val="C00000"/>
                </a:solidFill>
              </a:rPr>
              <a:t>Influence and Exploit(IE)</a:t>
            </a:r>
            <a:br>
              <a:rPr lang="en-US" sz="4900" dirty="0">
                <a:solidFill>
                  <a:srgbClr val="C00000"/>
                </a:solidFill>
              </a:rPr>
            </a:br>
            <a:endParaRPr lang="en-US" sz="49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524000"/>
            <a:ext cx="7696200" cy="4114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Give buyers in set I item for free.</a:t>
            </a:r>
            <a:br>
              <a:rPr lang="en-US" dirty="0" smtClean="0"/>
            </a:br>
            <a:r>
              <a:rPr lang="en-US" dirty="0" smtClean="0"/>
              <a:t>  Recall freebies by symmetric strategy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Visit remaining buyers in random sequence,</a:t>
            </a:r>
            <a:br>
              <a:rPr lang="en-US" dirty="0" smtClean="0"/>
            </a:br>
            <a:r>
              <a:rPr lang="en-US" dirty="0" smtClean="0"/>
              <a:t>offer each(adaptively) myopic optimal price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Motivated by max feedback arc set heuristic and optimal pricing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>
                <a:solidFill>
                  <a:srgbClr val="C00000"/>
                </a:solidFill>
              </a:rPr>
              <a:t>Diminishing Returns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934200" cy="3962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We assume R</a:t>
            </a:r>
            <a:r>
              <a:rPr lang="en-US" baseline="-25000" dirty="0" smtClean="0"/>
              <a:t>i</a:t>
            </a:r>
            <a:r>
              <a:rPr lang="en-US" dirty="0" smtClean="0"/>
              <a:t>(S) is submodular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</a:t>
            </a:r>
            <a:r>
              <a:rPr lang="en-US" baseline="-25000" dirty="0" smtClean="0"/>
              <a:t>i</a:t>
            </a:r>
            <a:r>
              <a:rPr lang="en-US" dirty="0" smtClean="0"/>
              <a:t>(S) - R</a:t>
            </a:r>
            <a:r>
              <a:rPr lang="en-US" baseline="-25000" dirty="0" smtClean="0"/>
              <a:t>i</a:t>
            </a:r>
            <a:r>
              <a:rPr lang="en-US" dirty="0" smtClean="0"/>
              <a:t>(S/j) &gt;= R</a:t>
            </a:r>
            <a:r>
              <a:rPr lang="en-US" baseline="-25000" dirty="0" smtClean="0"/>
              <a:t>i</a:t>
            </a:r>
            <a:r>
              <a:rPr lang="en-US" dirty="0" smtClean="0"/>
              <a:t>(T) - R</a:t>
            </a:r>
            <a:r>
              <a:rPr lang="en-US" baseline="-25000" dirty="0" smtClean="0"/>
              <a:t>i</a:t>
            </a:r>
            <a:r>
              <a:rPr lang="en-US" dirty="0" smtClean="0"/>
              <a:t>(T/j),</a:t>
            </a:r>
          </a:p>
          <a:p>
            <a:pPr algn="l"/>
            <a:r>
              <a:rPr lang="en-US" dirty="0" smtClean="0"/>
              <a:t> if S is a subset of T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Studies indicate this is reasonable assumption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2414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Easy 0.25-Approximation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1828800"/>
            <a:ext cx="3810000" cy="48768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Building I:</a:t>
            </a:r>
          </a:p>
          <a:p>
            <a:pPr algn="l"/>
            <a:endParaRPr lang="en-US" sz="4400" dirty="0" smtClean="0"/>
          </a:p>
          <a:p>
            <a:pPr algn="l"/>
            <a:r>
              <a:rPr lang="en-US" sz="4400" dirty="0" smtClean="0"/>
              <a:t>Pick each buyer with probability ½</a:t>
            </a:r>
            <a:br>
              <a:rPr lang="en-US" sz="4400" dirty="0" smtClean="0"/>
            </a:br>
            <a:r>
              <a:rPr lang="en-US" sz="4400" dirty="0" smtClean="0"/>
              <a:t>Offer remaining myopic optimal price</a:t>
            </a:r>
            <a:br>
              <a:rPr lang="en-US" sz="4400" dirty="0" smtClean="0"/>
            </a:br>
            <a:endParaRPr lang="en-US" sz="4400" dirty="0" smtClean="0"/>
          </a:p>
          <a:p>
            <a:pPr algn="l"/>
            <a:r>
              <a:rPr lang="en-US" sz="4400" dirty="0" smtClean="0"/>
              <a:t>Sub-modularity implies:</a:t>
            </a:r>
          </a:p>
          <a:p>
            <a:pPr algn="l"/>
            <a:r>
              <a:rPr lang="en-US" sz="4400" dirty="0" smtClean="0"/>
              <a:t>Pick each element in set S with prob. p,</a:t>
            </a:r>
            <a:br>
              <a:rPr lang="en-US" sz="4400" dirty="0" smtClean="0"/>
            </a:br>
            <a:r>
              <a:rPr lang="en-US" sz="4400" dirty="0" smtClean="0"/>
              <a:t>then: E[f(S)] &gt;= p f(S)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19812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32004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362200" y="41910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46482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8400" y="54864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" y="4876800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3048000" y="3422904"/>
            <a:ext cx="2209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6"/>
          </p:cNvCxnSpPr>
          <p:nvPr/>
        </p:nvCxnSpPr>
        <p:spPr>
          <a:xfrm>
            <a:off x="3048000" y="44958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438403" y="2971803"/>
            <a:ext cx="1600199" cy="838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1137987" y="2580724"/>
            <a:ext cx="2527674" cy="2334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8" idx="6"/>
          </p:cNvCxnSpPr>
          <p:nvPr/>
        </p:nvCxnSpPr>
        <p:spPr>
          <a:xfrm rot="5400000">
            <a:off x="3320280" y="4972447"/>
            <a:ext cx="622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9" idx="6"/>
          </p:cNvCxnSpPr>
          <p:nvPr/>
        </p:nvCxnSpPr>
        <p:spPr>
          <a:xfrm rot="10800000">
            <a:off x="1371600" y="5181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1182258" y="4132722"/>
            <a:ext cx="1765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5" idx="6"/>
          </p:cNvCxnSpPr>
          <p:nvPr/>
        </p:nvCxnSpPr>
        <p:spPr>
          <a:xfrm rot="16200000" flipV="1">
            <a:off x="1681980" y="3499620"/>
            <a:ext cx="775074" cy="786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9" idx="0"/>
          </p:cNvCxnSpPr>
          <p:nvPr/>
        </p:nvCxnSpPr>
        <p:spPr>
          <a:xfrm rot="5400000">
            <a:off x="590550" y="4248150"/>
            <a:ext cx="1066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0096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Monotone Hazard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620000" cy="5105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Monotone Hazard Rate: f(t)/(1-F(t)) is increasing in t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Buyers </a:t>
            </a:r>
            <a:r>
              <a:rPr lang="en-US" dirty="0" smtClean="0"/>
              <a:t>accepts offer with non-trivial probability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Can be used to improve the bounds to 2/3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Satisfied by exponential, uniform and Gaussian distributions 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Nice closure properties</a:t>
            </a:r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Network Affects Value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410200" y="1828800"/>
            <a:ext cx="2133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JOHN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3505200" y="4495800"/>
            <a:ext cx="2514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VAHAB</a:t>
            </a:r>
            <a:endParaRPr lang="en-US" sz="4400" dirty="0"/>
          </a:p>
        </p:txBody>
      </p:sp>
      <p:sp>
        <p:nvSpPr>
          <p:cNvPr id="6" name="Oval 5"/>
          <p:cNvSpPr/>
          <p:nvPr/>
        </p:nvSpPr>
        <p:spPr>
          <a:xfrm>
            <a:off x="533400" y="1905000"/>
            <a:ext cx="2438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JASON</a:t>
            </a:r>
            <a:endParaRPr lang="en-US" sz="4400" dirty="0"/>
          </a:p>
        </p:txBody>
      </p:sp>
      <p:cxnSp>
        <p:nvCxnSpPr>
          <p:cNvPr id="8" name="Straight Connector 7"/>
          <p:cNvCxnSpPr>
            <a:stCxn id="6" idx="6"/>
            <a:endCxn id="4" idx="2"/>
          </p:cNvCxnSpPr>
          <p:nvPr/>
        </p:nvCxnSpPr>
        <p:spPr>
          <a:xfrm flipV="1">
            <a:off x="2971800" y="2628900"/>
            <a:ext cx="2438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1"/>
          </p:cNvCxnSpPr>
          <p:nvPr/>
        </p:nvCxnSpPr>
        <p:spPr>
          <a:xfrm rot="16200000" flipH="1">
            <a:off x="2472834" y="3318363"/>
            <a:ext cx="1442384" cy="1358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5" idx="7"/>
          </p:cNvCxnSpPr>
          <p:nvPr/>
        </p:nvCxnSpPr>
        <p:spPr>
          <a:xfrm rot="5400000">
            <a:off x="5419281" y="3661265"/>
            <a:ext cx="1289984" cy="825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90800" y="51054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zune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38641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$20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629400" y="41910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person’s value for an item depends on others who own the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Optimizing over 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153400" cy="5486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Define Revenue(I)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Lemma: If R</a:t>
            </a:r>
            <a:r>
              <a:rPr lang="en-US" sz="3500" baseline="-25000" dirty="0" smtClean="0"/>
              <a:t>i</a:t>
            </a:r>
            <a:r>
              <a:rPr lang="en-US" dirty="0" smtClean="0"/>
              <a:t> s are submodular, so is revenue as a function of influence set.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But</a:t>
            </a:r>
            <a:r>
              <a:rPr lang="en-US" dirty="0" smtClean="0"/>
              <a:t>, it is not monotone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Use Feige, Mirrokni, Vondrak, to get a 0.4 approximation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2590800" y="3581400"/>
            <a:ext cx="1371600" cy="1219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Local Search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2133600"/>
            <a:ext cx="38862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Add to S/Delete from S,  </a:t>
            </a:r>
            <a:r>
              <a:rPr lang="en-US" dirty="0" smtClean="0"/>
              <a:t>if </a:t>
            </a:r>
            <a:r>
              <a:rPr lang="en-US" dirty="0" smtClean="0"/>
              <a:t>F(S) improves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886196" y="17525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447796" y="29717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19396" y="39623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495796" y="44195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596" y="52577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142996" y="46481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3505196" y="3194302"/>
            <a:ext cx="2209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6"/>
          </p:cNvCxnSpPr>
          <p:nvPr/>
        </p:nvCxnSpPr>
        <p:spPr>
          <a:xfrm>
            <a:off x="3505196" y="4267198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895599" y="2743201"/>
            <a:ext cx="1600199" cy="838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1595183" y="2352122"/>
            <a:ext cx="2527674" cy="2334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3"/>
            <a:endCxn id="35" idx="6"/>
          </p:cNvCxnSpPr>
          <p:nvPr/>
        </p:nvCxnSpPr>
        <p:spPr>
          <a:xfrm rot="5400000">
            <a:off x="3777476" y="4743845"/>
            <a:ext cx="622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5" idx="2"/>
            <a:endCxn id="36" idx="6"/>
          </p:cNvCxnSpPr>
          <p:nvPr/>
        </p:nvCxnSpPr>
        <p:spPr>
          <a:xfrm rot="10800000">
            <a:off x="1828796" y="4952998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1639454" y="3904120"/>
            <a:ext cx="1765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1"/>
            <a:endCxn id="32" idx="6"/>
          </p:cNvCxnSpPr>
          <p:nvPr/>
        </p:nvCxnSpPr>
        <p:spPr>
          <a:xfrm rot="16200000" flipV="1">
            <a:off x="2139176" y="3271018"/>
            <a:ext cx="775074" cy="786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6" idx="0"/>
          </p:cNvCxnSpPr>
          <p:nvPr/>
        </p:nvCxnSpPr>
        <p:spPr>
          <a:xfrm rot="5400000">
            <a:off x="1047746" y="4019548"/>
            <a:ext cx="1066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24600" y="3581401"/>
            <a:ext cx="1905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/>
              <a:t>S = {5}</a:t>
            </a:r>
          </a:p>
          <a:p>
            <a:endParaRPr lang="en-US" sz="3200" dirty="0" smtClean="0"/>
          </a:p>
          <a:p>
            <a:r>
              <a:rPr lang="en-US" sz="3200" dirty="0" smtClean="0"/>
              <a:t>F(S) = 5</a:t>
            </a:r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595080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Maximizing non-monotone sub-modular functions</a:t>
            </a:r>
          </a:p>
          <a:p>
            <a:r>
              <a:rPr lang="en-US" sz="2400" dirty="0" smtClean="0"/>
              <a:t> (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et. al., 08)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2514600" y="3276600"/>
            <a:ext cx="1524000" cy="2743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Local Search</a:t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886196" y="17525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447796" y="29717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19396" y="39623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495796" y="44195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596" y="52577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142996" y="46481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3505196" y="3194302"/>
            <a:ext cx="2209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6"/>
          </p:cNvCxnSpPr>
          <p:nvPr/>
        </p:nvCxnSpPr>
        <p:spPr>
          <a:xfrm>
            <a:off x="3505196" y="4267198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895599" y="2743201"/>
            <a:ext cx="1600199" cy="838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1595183" y="2352122"/>
            <a:ext cx="2527674" cy="2334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3"/>
            <a:endCxn id="35" idx="6"/>
          </p:cNvCxnSpPr>
          <p:nvPr/>
        </p:nvCxnSpPr>
        <p:spPr>
          <a:xfrm rot="5400000">
            <a:off x="3777476" y="4743845"/>
            <a:ext cx="622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5" idx="2"/>
            <a:endCxn id="36" idx="6"/>
          </p:cNvCxnSpPr>
          <p:nvPr/>
        </p:nvCxnSpPr>
        <p:spPr>
          <a:xfrm rot="10800000">
            <a:off x="1828796" y="4952998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1639454" y="3904120"/>
            <a:ext cx="1765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1"/>
            <a:endCxn id="32" idx="6"/>
          </p:cNvCxnSpPr>
          <p:nvPr/>
        </p:nvCxnSpPr>
        <p:spPr>
          <a:xfrm rot="16200000" flipV="1">
            <a:off x="2139176" y="3271018"/>
            <a:ext cx="775074" cy="786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6" idx="0"/>
          </p:cNvCxnSpPr>
          <p:nvPr/>
        </p:nvCxnSpPr>
        <p:spPr>
          <a:xfrm rot="5400000">
            <a:off x="1047746" y="4019548"/>
            <a:ext cx="1066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77000" y="2895600"/>
            <a:ext cx="1981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/>
              <a:t>S = {3,5}</a:t>
            </a:r>
          </a:p>
          <a:p>
            <a:endParaRPr lang="en-US" sz="3200" dirty="0" smtClean="0"/>
          </a:p>
          <a:p>
            <a:r>
              <a:rPr lang="en-US" sz="3200" dirty="0" smtClean="0"/>
              <a:t>F(S) = 10</a:t>
            </a:r>
          </a:p>
          <a:p>
            <a:endParaRPr lang="en-US" dirty="0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029200" y="13716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to S/Delete from S,  if F(S) improves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59436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Maximizing non-monotone sub-modular functions</a:t>
            </a:r>
          </a:p>
          <a:p>
            <a:r>
              <a:rPr lang="en-US" sz="2400" dirty="0" smtClean="0"/>
              <a:t> (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et. al., 08)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1143000" y="3733800"/>
            <a:ext cx="3124200" cy="2286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Local Search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886196" y="17525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447796" y="29717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19396" y="39623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495796" y="44195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596" y="52577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142996" y="46481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3505196" y="3194302"/>
            <a:ext cx="2209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6"/>
          </p:cNvCxnSpPr>
          <p:nvPr/>
        </p:nvCxnSpPr>
        <p:spPr>
          <a:xfrm>
            <a:off x="3505196" y="4267198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895599" y="2743201"/>
            <a:ext cx="1600199" cy="838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1595183" y="2352122"/>
            <a:ext cx="2527674" cy="2334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3"/>
            <a:endCxn id="35" idx="6"/>
          </p:cNvCxnSpPr>
          <p:nvPr/>
        </p:nvCxnSpPr>
        <p:spPr>
          <a:xfrm rot="5400000">
            <a:off x="3777476" y="4743845"/>
            <a:ext cx="622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5" idx="2"/>
            <a:endCxn id="36" idx="6"/>
          </p:cNvCxnSpPr>
          <p:nvPr/>
        </p:nvCxnSpPr>
        <p:spPr>
          <a:xfrm rot="10800000">
            <a:off x="1828796" y="4952998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1639454" y="3904120"/>
            <a:ext cx="1765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1"/>
            <a:endCxn id="32" idx="6"/>
          </p:cNvCxnSpPr>
          <p:nvPr/>
        </p:nvCxnSpPr>
        <p:spPr>
          <a:xfrm rot="16200000" flipV="1">
            <a:off x="2139176" y="3271018"/>
            <a:ext cx="775074" cy="786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6" idx="0"/>
          </p:cNvCxnSpPr>
          <p:nvPr/>
        </p:nvCxnSpPr>
        <p:spPr>
          <a:xfrm rot="5400000">
            <a:off x="1047746" y="4019548"/>
            <a:ext cx="1066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72200" y="2743200"/>
            <a:ext cx="2133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/>
              <a:t>S = {2, 3, 5}</a:t>
            </a:r>
          </a:p>
          <a:p>
            <a:endParaRPr lang="en-US" sz="3200" dirty="0" smtClean="0"/>
          </a:p>
          <a:p>
            <a:r>
              <a:rPr lang="en-US" sz="3200" dirty="0" smtClean="0"/>
              <a:t>F(S) = 11</a:t>
            </a:r>
          </a:p>
          <a:p>
            <a:endParaRPr lang="en-US" dirty="0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029200" y="14478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to S/Delete from S,  if F(S) improves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5800" y="59436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Maximizing non-monotone sub-modular functions</a:t>
            </a:r>
          </a:p>
          <a:p>
            <a:r>
              <a:rPr lang="en-US" sz="2400" dirty="0" smtClean="0"/>
              <a:t> (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et. al., 08)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 rot="793934">
            <a:off x="609600" y="4402095"/>
            <a:ext cx="3352800" cy="1524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Local Search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886196" y="17525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447796" y="29717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819396" y="39623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495796" y="44195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895596" y="52577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142996" y="4648198"/>
            <a:ext cx="6858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3505196" y="3194302"/>
            <a:ext cx="2209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6"/>
          </p:cNvCxnSpPr>
          <p:nvPr/>
        </p:nvCxnSpPr>
        <p:spPr>
          <a:xfrm>
            <a:off x="3505196" y="4267198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895599" y="2743201"/>
            <a:ext cx="1600199" cy="838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1595183" y="2352122"/>
            <a:ext cx="2527674" cy="2334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4" idx="3"/>
            <a:endCxn id="35" idx="6"/>
          </p:cNvCxnSpPr>
          <p:nvPr/>
        </p:nvCxnSpPr>
        <p:spPr>
          <a:xfrm rot="5400000">
            <a:off x="3777476" y="4743845"/>
            <a:ext cx="622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5" idx="2"/>
            <a:endCxn id="36" idx="6"/>
          </p:cNvCxnSpPr>
          <p:nvPr/>
        </p:nvCxnSpPr>
        <p:spPr>
          <a:xfrm rot="10800000">
            <a:off x="1828796" y="4952998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1639454" y="3904120"/>
            <a:ext cx="1765674" cy="1014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1"/>
            <a:endCxn id="32" idx="6"/>
          </p:cNvCxnSpPr>
          <p:nvPr/>
        </p:nvCxnSpPr>
        <p:spPr>
          <a:xfrm rot="16200000" flipV="1">
            <a:off x="2139176" y="3271018"/>
            <a:ext cx="775074" cy="786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36" idx="0"/>
          </p:cNvCxnSpPr>
          <p:nvPr/>
        </p:nvCxnSpPr>
        <p:spPr>
          <a:xfrm rot="5400000">
            <a:off x="1047746" y="4019548"/>
            <a:ext cx="10668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24600" y="2819400"/>
            <a:ext cx="1981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3200" dirty="0" smtClean="0"/>
              <a:t>S = {2, 5}</a:t>
            </a:r>
          </a:p>
          <a:p>
            <a:endParaRPr lang="en-US" sz="3200" dirty="0" smtClean="0"/>
          </a:p>
          <a:p>
            <a:r>
              <a:rPr lang="en-US" sz="3200" dirty="0" smtClean="0"/>
              <a:t>F(S) = 12</a:t>
            </a:r>
          </a:p>
          <a:p>
            <a:endParaRPr lang="en-US" dirty="0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5029200" y="16002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to S/Delete from S,  if F(S) improves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595080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Maximizing non-monotone sub-modular functions</a:t>
            </a:r>
          </a:p>
          <a:p>
            <a:r>
              <a:rPr lang="en-US" sz="2400" dirty="0" smtClean="0"/>
              <a:t> (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et. al., 08)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0096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Recap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01000" cy="5105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propose model where adoption depends on price, study revenue maximization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Identify Influence and Exploit Strategies</a:t>
            </a:r>
            <a:br>
              <a:rPr lang="en-US" dirty="0" smtClean="0"/>
            </a:br>
            <a:r>
              <a:rPr lang="en-US" dirty="0" smtClean="0"/>
              <a:t>Show they are reasonable</a:t>
            </a:r>
            <a:br>
              <a:rPr lang="en-US" dirty="0" smtClean="0"/>
            </a:br>
            <a:r>
              <a:rPr lang="en-US" dirty="0" smtClean="0"/>
              <a:t>Discuss optimization techniques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8381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Further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162800" cy="4343400"/>
          </a:xfrm>
        </p:spPr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Pricing model: </a:t>
            </a:r>
          </a:p>
          <a:p>
            <a:pPr algn="l"/>
            <a:r>
              <a:rPr lang="en-US" dirty="0" smtClean="0"/>
              <a:t>set prices once and for all (no traveling salesman)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 price discrimination</a:t>
            </a:r>
            <a:br>
              <a:rPr lang="en-US" dirty="0" smtClean="0"/>
            </a:br>
            <a:endParaRPr lang="en-US" dirty="0" smtClean="0"/>
          </a:p>
          <a:p>
            <a:pPr algn="l"/>
            <a:r>
              <a:rPr lang="en-US" dirty="0" smtClean="0"/>
              <a:t>Dynamics 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Network Affects Value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410200" y="1828800"/>
            <a:ext cx="2133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JOHN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3505200" y="4495800"/>
            <a:ext cx="25146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VAHAB</a:t>
            </a:r>
            <a:endParaRPr lang="en-US" sz="4400" dirty="0"/>
          </a:p>
        </p:txBody>
      </p:sp>
      <p:sp>
        <p:nvSpPr>
          <p:cNvPr id="6" name="Oval 5"/>
          <p:cNvSpPr/>
          <p:nvPr/>
        </p:nvSpPr>
        <p:spPr>
          <a:xfrm>
            <a:off x="533400" y="1905000"/>
            <a:ext cx="2438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JASON</a:t>
            </a:r>
            <a:endParaRPr lang="en-US" sz="4400" dirty="0"/>
          </a:p>
        </p:txBody>
      </p:sp>
      <p:cxnSp>
        <p:nvCxnSpPr>
          <p:cNvPr id="8" name="Straight Connector 7"/>
          <p:cNvCxnSpPr>
            <a:stCxn id="6" idx="6"/>
            <a:endCxn id="4" idx="2"/>
          </p:cNvCxnSpPr>
          <p:nvPr/>
        </p:nvCxnSpPr>
        <p:spPr>
          <a:xfrm flipV="1">
            <a:off x="2971800" y="2628900"/>
            <a:ext cx="24384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1"/>
          </p:cNvCxnSpPr>
          <p:nvPr/>
        </p:nvCxnSpPr>
        <p:spPr>
          <a:xfrm rot="16200000" flipH="1">
            <a:off x="2472834" y="3318363"/>
            <a:ext cx="1442384" cy="1358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5" idx="7"/>
          </p:cNvCxnSpPr>
          <p:nvPr/>
        </p:nvCxnSpPr>
        <p:spPr>
          <a:xfrm rot="5400000">
            <a:off x="5419281" y="3661265"/>
            <a:ext cx="1289984" cy="825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696200" y="2590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zune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90800" y="51054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zune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38641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$30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40386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person’s value for an item depends on others who own the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7772400" cy="11429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Examples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7772400" cy="495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Early phone system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Value proportional to #subscribers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 Monthly fee doubles every year for  first four years</a:t>
            </a:r>
          </a:p>
          <a:p>
            <a:pPr algn="l"/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CompuServe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/>
              <a:t> Initially, small sign up fee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Standard Influence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315200" cy="4495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(See [Kempe+03], its citations)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Probability of adoption depends on who else has item</a:t>
            </a:r>
            <a:br>
              <a:rPr lang="en-US" dirty="0" smtClean="0"/>
            </a:br>
            <a:r>
              <a:rPr lang="en-US" dirty="0" smtClean="0"/>
              <a:t>	No dependence on price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Maximize adoption: Which k players would you give item away to?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1066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Standard Optimal Pricing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001000" cy="5181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 Set B of buyers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 No network effect or externalities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Value v</a:t>
            </a:r>
            <a:r>
              <a:rPr lang="en-US" baseline="-36000" dirty="0" smtClean="0"/>
              <a:t>i</a:t>
            </a:r>
            <a:r>
              <a:rPr lang="en-US" dirty="0" smtClean="0"/>
              <a:t> drawn from distribution </a:t>
            </a:r>
            <a:r>
              <a:rPr lang="en-US" dirty="0" err="1" smtClean="0"/>
              <a:t>F</a:t>
            </a:r>
            <a:r>
              <a:rPr lang="en-US" baseline="-36000" dirty="0" err="1" smtClean="0"/>
              <a:t>i</a:t>
            </a:r>
            <a:endParaRPr lang="en-US" baseline="-36000" dirty="0" smtClean="0"/>
          </a:p>
          <a:p>
            <a:pPr algn="l">
              <a:buFont typeface="Wingdings" pitchFamily="2" charset="2"/>
              <a:buChar char="§"/>
            </a:pPr>
            <a:endParaRPr lang="en-US" baseline="-36000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Revenue(p) = p(1 - F(p))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baseline="-36000" dirty="0" smtClean="0"/>
              <a:t>i</a:t>
            </a:r>
            <a:r>
              <a:rPr lang="en-US" dirty="0" smtClean="0"/>
              <a:t>* is optimal price, R</a:t>
            </a:r>
            <a:r>
              <a:rPr lang="en-US" baseline="-36000" dirty="0"/>
              <a:t>i</a:t>
            </a:r>
            <a:r>
              <a:rPr lang="en-US" dirty="0" smtClean="0"/>
              <a:t> is optimal revenue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Contributions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524000"/>
            <a:ext cx="7239000" cy="40386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/>
              <a:t>Propose model where adoption is based on price and network effects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Study Revenue maximization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algn="l">
              <a:buFont typeface="Wingdings" pitchFamily="2" charset="2"/>
              <a:buChar char="§"/>
            </a:pPr>
            <a:r>
              <a:rPr lang="en-US" dirty="0" smtClean="0"/>
              <a:t>Identify a family of strategies called influence and exploit strategies that are easy to implement and optimize over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Problem Definition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315200" cy="4267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Given: 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 monopolist seller and </a:t>
            </a:r>
          </a:p>
          <a:p>
            <a:pPr algn="l"/>
            <a:r>
              <a:rPr lang="en-US" dirty="0" smtClean="0"/>
              <a:t>set V of potential buyers</a:t>
            </a:r>
          </a:p>
          <a:p>
            <a:pPr algn="l"/>
            <a:r>
              <a:rPr lang="en-US" dirty="0" smtClean="0"/>
              <a:t>digital goods (zero manufacturing cost)</a:t>
            </a:r>
          </a:p>
          <a:p>
            <a:pPr algn="l"/>
            <a:r>
              <a:rPr lang="en-US" dirty="0" smtClean="0"/>
              <a:t>value of buyer for good v</a:t>
            </a:r>
            <a:r>
              <a:rPr lang="en-US" baseline="-25000" dirty="0" smtClean="0"/>
              <a:t>i</a:t>
            </a:r>
            <a:r>
              <a:rPr lang="en-US" dirty="0" smtClean="0"/>
              <a:t> = 2</a:t>
            </a:r>
            <a:r>
              <a:rPr lang="en-US" baseline="30000" dirty="0" smtClean="0"/>
              <a:t>V</a:t>
            </a:r>
            <a:r>
              <a:rPr lang="en-US" dirty="0" smtClean="0"/>
              <a:t>        R</a:t>
            </a:r>
            <a:r>
              <a:rPr lang="en-US" baseline="30000" dirty="0" smtClean="0"/>
              <a:t>+</a:t>
            </a:r>
            <a:r>
              <a:rPr lang="en-US" dirty="0" smtClean="0"/>
              <a:t>  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96000" y="4419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Problem Definition (cont.)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229600" cy="5029200"/>
          </a:xfrm>
        </p:spPr>
        <p:txBody>
          <a:bodyPr/>
          <a:lstStyle/>
          <a:p>
            <a:pPr algn="l"/>
            <a:r>
              <a:rPr lang="en-US" dirty="0" smtClean="0"/>
              <a:t>Assumptions: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buyer’s decision to buy an item depends on other buyers who own the item and the price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seller does not know the buyer’s value function but instead has a distributional information about them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929</Words>
  <Application>Microsoft Office PowerPoint</Application>
  <PresentationFormat>On-screen Show (4:3)</PresentationFormat>
  <Paragraphs>233</Paragraphs>
  <Slides>28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Optimal Marketing Strategies  over Social Networks</vt:lpstr>
      <vt:lpstr>Network Affects Value</vt:lpstr>
      <vt:lpstr>Network Affects Value</vt:lpstr>
      <vt:lpstr>Examples</vt:lpstr>
      <vt:lpstr>Standard Influence Models</vt:lpstr>
      <vt:lpstr>Standard Optimal Pricing</vt:lpstr>
      <vt:lpstr>Contributions</vt:lpstr>
      <vt:lpstr>Problem Definition</vt:lpstr>
      <vt:lpstr>Problem Definition (cont.)</vt:lpstr>
      <vt:lpstr>Value with Network Effects</vt:lpstr>
      <vt:lpstr>Directed Graph Setting </vt:lpstr>
      <vt:lpstr>Marketing Strategy</vt:lpstr>
      <vt:lpstr>Upper Bound on Revenue</vt:lpstr>
      <vt:lpstr>Optimizing Symmetric Case</vt:lpstr>
      <vt:lpstr>Hardness of General Case? </vt:lpstr>
      <vt:lpstr>  Influence and Exploit(IE) </vt:lpstr>
      <vt:lpstr> Diminishing Returns </vt:lpstr>
      <vt:lpstr>Easy 0.25-Approximation</vt:lpstr>
      <vt:lpstr>Monotone Hazard Rate</vt:lpstr>
      <vt:lpstr>Optimizing over IE</vt:lpstr>
      <vt:lpstr>Local Search </vt:lpstr>
      <vt:lpstr>Local Search </vt:lpstr>
      <vt:lpstr>Local Search </vt:lpstr>
      <vt:lpstr>Local Search </vt:lpstr>
      <vt:lpstr>Recap</vt:lpstr>
      <vt:lpstr>Further Work</vt:lpstr>
      <vt:lpstr>Thanks</vt:lpstr>
      <vt:lpstr>Slide 28</vt:lpstr>
    </vt:vector>
  </TitlesOfParts>
  <Company>Boston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Marketing Strategies over Social Networks  Mukund Sundararajan (Stanford) Jointly with Jason Hartline (Northwestern) Vahab Mirrokni (Microsoft Research)</dc:title>
  <dc:creator>Akinwumi, Joseph, Akintunde</dc:creator>
  <cp:lastModifiedBy>Joseph</cp:lastModifiedBy>
  <cp:revision>117</cp:revision>
  <dcterms:created xsi:type="dcterms:W3CDTF">2010-02-20T17:37:05Z</dcterms:created>
  <dcterms:modified xsi:type="dcterms:W3CDTF">2010-02-23T16:39:55Z</dcterms:modified>
</cp:coreProperties>
</file>