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7" r:id="rId2"/>
    <p:sldId id="397" r:id="rId3"/>
    <p:sldId id="399" r:id="rId4"/>
    <p:sldId id="438" r:id="rId5"/>
    <p:sldId id="398" r:id="rId6"/>
    <p:sldId id="435" r:id="rId7"/>
    <p:sldId id="436" r:id="rId8"/>
    <p:sldId id="437" r:id="rId9"/>
    <p:sldId id="407" r:id="rId10"/>
    <p:sldId id="409" r:id="rId11"/>
    <p:sldId id="410" r:id="rId12"/>
    <p:sldId id="411" r:id="rId13"/>
    <p:sldId id="412" r:id="rId14"/>
    <p:sldId id="414" r:id="rId15"/>
    <p:sldId id="445" r:id="rId16"/>
    <p:sldId id="446" r:id="rId17"/>
    <p:sldId id="415" r:id="rId18"/>
    <p:sldId id="416" r:id="rId19"/>
    <p:sldId id="418" r:id="rId20"/>
    <p:sldId id="419" r:id="rId21"/>
    <p:sldId id="420" r:id="rId22"/>
    <p:sldId id="421" r:id="rId23"/>
    <p:sldId id="423" r:id="rId24"/>
    <p:sldId id="424" r:id="rId25"/>
    <p:sldId id="442" r:id="rId26"/>
    <p:sldId id="440" r:id="rId27"/>
    <p:sldId id="441" r:id="rId28"/>
    <p:sldId id="443" r:id="rId29"/>
    <p:sldId id="426" r:id="rId30"/>
    <p:sldId id="428" r:id="rId31"/>
    <p:sldId id="429" r:id="rId32"/>
    <p:sldId id="430" r:id="rId33"/>
    <p:sldId id="432" r:id="rId34"/>
    <p:sldId id="434" r:id="rId35"/>
    <p:sldId id="447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06C98-5102-42DA-AD02-3D724A6EB4E0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4CCB5-1C59-425B-B776-F81C9EB1B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95BE36-090D-4770-AE56-A311FFE82C42}" type="slidenum">
              <a:rPr lang="en-US"/>
              <a:pPr/>
              <a:t>1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3FD101-E83D-4CCF-8794-49C276533BBE}" type="slidenum">
              <a:rPr lang="en-US"/>
              <a:pPr/>
              <a:t>18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2EE172-2D45-4062-813D-EB8C7505761D}" type="slidenum">
              <a:rPr lang="en-US"/>
              <a:pPr/>
              <a:t>19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983922-0212-4415-BCC8-8EAEB5C6E572}" type="slidenum">
              <a:rPr lang="en-US"/>
              <a:pPr/>
              <a:t>20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8D5BA5-02BC-4335-8F24-0F4C0FD01FBF}" type="slidenum">
              <a:rPr lang="en-US"/>
              <a:pPr/>
              <a:t>21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85671E-E555-4B6D-8D54-99268A2F8E34}" type="slidenum">
              <a:rPr lang="en-US"/>
              <a:pPr/>
              <a:t>22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180D78-E355-4A03-9CBB-27EEE7A2B24E}" type="slidenum">
              <a:rPr lang="en-US"/>
              <a:pPr/>
              <a:t>23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C7C3C8-D339-4E16-83DD-770390CC455B}" type="slidenum">
              <a:rPr lang="en-US"/>
              <a:pPr/>
              <a:t>29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B0AC62-8E73-49B1-B28D-FCDE0890A8A0}" type="slidenum">
              <a:rPr lang="en-US"/>
              <a:pPr/>
              <a:t>30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F54040-2DE3-4C5F-88BC-2A13BF2BBDA3}" type="slidenum">
              <a:rPr lang="en-US"/>
              <a:pPr/>
              <a:t>31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1959CE-298A-4878-B795-4A182EC2B4A0}" type="slidenum">
              <a:rPr lang="en-US"/>
              <a:pPr/>
              <a:t>32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4DAB0E-2EE6-4E46-BE51-4FF76C358740}" type="slidenum">
              <a:rPr lang="en-US"/>
              <a:pPr/>
              <a:t>4</a:t>
            </a:fld>
            <a:endParaRPr lang="en-US"/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44DC62-6290-414F-911E-9368520B74B6}" type="slidenum">
              <a:rPr lang="en-US"/>
              <a:pPr/>
              <a:t>9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ADC456-85BA-4C53-867C-0D2AD368783B}" type="slidenum">
              <a:rPr lang="en-US"/>
              <a:pPr/>
              <a:t>10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901F28-1644-46FB-89D7-FB8BB4FC59E9}" type="slidenum">
              <a:rPr lang="en-US"/>
              <a:pPr/>
              <a:t>11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781B27-F498-4057-8062-CC4C171E511B}" type="slidenum">
              <a:rPr lang="en-US"/>
              <a:pPr/>
              <a:t>12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22E492-5CE3-4420-B426-BA91F0649E66}" type="slidenum">
              <a:rPr lang="en-US"/>
              <a:pPr/>
              <a:t>13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F7E8D6-2294-4863-AD65-B3BAC84D66F4}" type="slidenum">
              <a:rPr lang="en-US"/>
              <a:pPr/>
              <a:t>14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C2350C-AF55-4283-BC33-2F013DAE021F}" type="slidenum">
              <a:rPr lang="en-US"/>
              <a:pPr/>
              <a:t>16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A3D-E757-46E1-B329-C789A5991AB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37A3D-E757-46E1-B329-C789A5991ABD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DE83E-32D4-41BF-AA04-99E9909C9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2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Advanced Topics in Data Mining Special focus: Social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Degree distributions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5527675"/>
            <a:ext cx="8229600" cy="1069975"/>
          </a:xfrm>
        </p:spPr>
        <p:txBody>
          <a:bodyPr/>
          <a:lstStyle/>
          <a:p>
            <a:r>
              <a:rPr lang="en-US" sz="2400"/>
              <a:t>Problem: find the probability distribution that best fits the observed data</a:t>
            </a:r>
          </a:p>
        </p:txBody>
      </p:sp>
      <p:sp>
        <p:nvSpPr>
          <p:cNvPr id="246788" name="Line 4"/>
          <p:cNvSpPr>
            <a:spLocks noChangeShapeType="1"/>
          </p:cNvSpPr>
          <p:nvPr/>
        </p:nvSpPr>
        <p:spPr bwMode="auto">
          <a:xfrm>
            <a:off x="1566863" y="1838325"/>
            <a:ext cx="0" cy="3025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789" name="Line 5"/>
          <p:cNvSpPr>
            <a:spLocks noChangeShapeType="1"/>
          </p:cNvSpPr>
          <p:nvPr/>
        </p:nvSpPr>
        <p:spPr bwMode="auto">
          <a:xfrm flipV="1">
            <a:off x="1495425" y="4718050"/>
            <a:ext cx="360045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790" name="Text Box 6"/>
          <p:cNvSpPr txBox="1">
            <a:spLocks noChangeArrowheads="1"/>
          </p:cNvSpPr>
          <p:nvPr/>
        </p:nvSpPr>
        <p:spPr bwMode="auto">
          <a:xfrm>
            <a:off x="3367088" y="4862513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degree</a:t>
            </a:r>
          </a:p>
        </p:txBody>
      </p:sp>
      <p:sp>
        <p:nvSpPr>
          <p:cNvPr id="246791" name="Text Box 7"/>
          <p:cNvSpPr txBox="1">
            <a:spLocks noChangeArrowheads="1"/>
          </p:cNvSpPr>
          <p:nvPr/>
        </p:nvSpPr>
        <p:spPr bwMode="auto">
          <a:xfrm>
            <a:off x="107950" y="2506663"/>
            <a:ext cx="118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frequency</a:t>
            </a:r>
          </a:p>
        </p:txBody>
      </p:sp>
      <p:sp>
        <p:nvSpPr>
          <p:cNvPr id="246792" name="Freeform 8"/>
          <p:cNvSpPr>
            <a:spLocks/>
          </p:cNvSpPr>
          <p:nvPr/>
        </p:nvSpPr>
        <p:spPr bwMode="auto">
          <a:xfrm>
            <a:off x="1711325" y="1982788"/>
            <a:ext cx="3313113" cy="2663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2" y="680"/>
              </a:cxn>
              <a:cxn ang="0">
                <a:pos x="635" y="952"/>
              </a:cxn>
              <a:cxn ang="0">
                <a:pos x="1906" y="1088"/>
              </a:cxn>
              <a:cxn ang="0">
                <a:pos x="2813" y="1088"/>
              </a:cxn>
            </a:cxnLst>
            <a:rect l="0" t="0" r="r" b="b"/>
            <a:pathLst>
              <a:path w="2813" h="1111">
                <a:moveTo>
                  <a:pt x="0" y="0"/>
                </a:moveTo>
                <a:cubicBezTo>
                  <a:pt x="38" y="260"/>
                  <a:pt x="76" y="521"/>
                  <a:pt x="182" y="680"/>
                </a:cubicBezTo>
                <a:cubicBezTo>
                  <a:pt x="288" y="839"/>
                  <a:pt x="348" y="884"/>
                  <a:pt x="635" y="952"/>
                </a:cubicBezTo>
                <a:cubicBezTo>
                  <a:pt x="922" y="1020"/>
                  <a:pt x="1543" y="1065"/>
                  <a:pt x="1906" y="1088"/>
                </a:cubicBezTo>
                <a:cubicBezTo>
                  <a:pt x="2269" y="1111"/>
                  <a:pt x="2662" y="1088"/>
                  <a:pt x="2813" y="1088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793" name="Line 9"/>
          <p:cNvSpPr>
            <a:spLocks noChangeShapeType="1"/>
          </p:cNvSpPr>
          <p:nvPr/>
        </p:nvSpPr>
        <p:spPr bwMode="auto">
          <a:xfrm>
            <a:off x="2359025" y="421481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794" name="Line 10"/>
          <p:cNvSpPr>
            <a:spLocks noChangeShapeType="1"/>
          </p:cNvSpPr>
          <p:nvPr/>
        </p:nvSpPr>
        <p:spPr bwMode="auto">
          <a:xfrm flipH="1">
            <a:off x="1495425" y="4214813"/>
            <a:ext cx="863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795" name="Text Box 11"/>
          <p:cNvSpPr txBox="1">
            <a:spLocks noChangeArrowheads="1"/>
          </p:cNvSpPr>
          <p:nvPr/>
        </p:nvSpPr>
        <p:spPr bwMode="auto">
          <a:xfrm>
            <a:off x="2216150" y="48625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</a:t>
            </a:r>
          </a:p>
        </p:txBody>
      </p:sp>
      <p:sp>
        <p:nvSpPr>
          <p:cNvPr id="246796" name="Text Box 12"/>
          <p:cNvSpPr txBox="1">
            <a:spLocks noChangeArrowheads="1"/>
          </p:cNvSpPr>
          <p:nvPr/>
        </p:nvSpPr>
        <p:spPr bwMode="auto">
          <a:xfrm>
            <a:off x="971550" y="401955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k</a:t>
            </a:r>
            <a:endParaRPr lang="en-US"/>
          </a:p>
        </p:txBody>
      </p:sp>
      <p:sp>
        <p:nvSpPr>
          <p:cNvPr id="246797" name="Text Box 13"/>
          <p:cNvSpPr txBox="1">
            <a:spLocks noChangeArrowheads="1"/>
          </p:cNvSpPr>
          <p:nvPr/>
        </p:nvSpPr>
        <p:spPr bwMode="auto">
          <a:xfrm>
            <a:off x="3995738" y="2636838"/>
            <a:ext cx="5029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9900"/>
                </a:solidFill>
              </a:rPr>
              <a:t>f</a:t>
            </a:r>
            <a:r>
              <a:rPr lang="en-US" sz="2400" baseline="-25000">
                <a:solidFill>
                  <a:srgbClr val="009900"/>
                </a:solidFill>
              </a:rPr>
              <a:t>k</a:t>
            </a:r>
            <a:r>
              <a:rPr lang="en-US" sz="2400"/>
              <a:t> = fraction of nodes with degree </a:t>
            </a:r>
            <a:r>
              <a:rPr lang="en-US" sz="2400">
                <a:solidFill>
                  <a:srgbClr val="009900"/>
                </a:solidFill>
              </a:rPr>
              <a:t>k</a:t>
            </a:r>
          </a:p>
          <a:p>
            <a:r>
              <a:rPr lang="en-US" sz="2400"/>
              <a:t>   = probability of a randomly</a:t>
            </a:r>
          </a:p>
          <a:p>
            <a:r>
              <a:rPr lang="en-US" sz="2400"/>
              <a:t>       selected node to have degree </a:t>
            </a:r>
            <a:r>
              <a:rPr lang="en-US" sz="2400">
                <a:solidFill>
                  <a:srgbClr val="009900"/>
                </a:solidFill>
              </a:rPr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Power-law distributions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The degree distributions of most real-life networks follow a </a:t>
            </a:r>
            <a:r>
              <a:rPr lang="en-US" sz="2000" dirty="0">
                <a:solidFill>
                  <a:schemeClr val="hlink"/>
                </a:solidFill>
              </a:rPr>
              <a:t>power law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Right-skewed/Heavy-tail distribution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there is a non-negligible fraction of nodes that has very high degree (hubs)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chemeClr val="hlink"/>
                </a:solidFill>
              </a:rPr>
              <a:t>scale-free</a:t>
            </a:r>
            <a:r>
              <a:rPr lang="en-US" sz="1800" dirty="0"/>
              <a:t>: no characteristic scale, average is not informative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In stark contrast with the random graph model!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Poisson degree distribution, z=</a:t>
            </a:r>
            <a:r>
              <a:rPr lang="en-US" sz="1800" dirty="0" err="1"/>
              <a:t>np</a:t>
            </a:r>
            <a:endParaRPr lang="en-US" sz="1800" dirty="0"/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800" dirty="0"/>
              <a:t>highly concentrated around the mean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the probability of very high degree nodes is exponentially small</a:t>
            </a:r>
          </a:p>
        </p:txBody>
      </p:sp>
      <p:sp>
        <p:nvSpPr>
          <p:cNvPr id="248836" name="Text Box 4"/>
          <p:cNvSpPr txBox="1">
            <a:spLocks noChangeArrowheads="1"/>
          </p:cNvSpPr>
          <p:nvPr/>
        </p:nvSpPr>
        <p:spPr bwMode="auto">
          <a:xfrm>
            <a:off x="3492500" y="1981200"/>
            <a:ext cx="17478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 dirty="0"/>
              <a:t>p(k) = Ck</a:t>
            </a:r>
            <a:r>
              <a:rPr lang="en-US" sz="2200" baseline="30000" dirty="0"/>
              <a:t>-</a:t>
            </a:r>
            <a:r>
              <a:rPr lang="el-GR" sz="2200" baseline="30000" dirty="0"/>
              <a:t>α</a:t>
            </a:r>
            <a:endParaRPr lang="el-GR" sz="2200" dirty="0"/>
          </a:p>
        </p:txBody>
      </p:sp>
      <p:graphicFrame>
        <p:nvGraphicFramePr>
          <p:cNvPr id="248837" name="Object 5"/>
          <p:cNvGraphicFramePr>
            <a:graphicFrameLocks noChangeAspect="1"/>
          </p:cNvGraphicFramePr>
          <p:nvPr/>
        </p:nvGraphicFramePr>
        <p:xfrm>
          <a:off x="2987675" y="4343400"/>
          <a:ext cx="2305050" cy="698500"/>
        </p:xfrm>
        <a:graphic>
          <a:graphicData uri="http://schemas.openxmlformats.org/presentationml/2006/ole">
            <p:oleObj spid="_x0000_s253954" name="Equation" r:id="rId4" imgW="13842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Power-law signature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r>
              <a:rPr lang="en-US" sz="2800" dirty="0"/>
              <a:t>Power-law distribution gives a line in the log-log plot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>
              <a:buNone/>
            </a:pPr>
            <a:endParaRPr lang="en-US" sz="2800" dirty="0"/>
          </a:p>
          <a:p>
            <a:endParaRPr lang="en-US" sz="2800" dirty="0" smtClean="0">
              <a:latin typeface="Arial" charset="0"/>
            </a:endParaRPr>
          </a:p>
          <a:p>
            <a:r>
              <a:rPr lang="el-GR" sz="2800" dirty="0" smtClean="0">
                <a:latin typeface="Arial" charset="0"/>
              </a:rPr>
              <a:t>α</a:t>
            </a:r>
            <a:r>
              <a:rPr lang="fi-FI" sz="2800" dirty="0" smtClean="0">
                <a:latin typeface="Arial" charset="0"/>
              </a:rPr>
              <a:t> </a:t>
            </a:r>
            <a:r>
              <a:rPr lang="fi-FI" sz="2800" dirty="0">
                <a:latin typeface="Arial" charset="0"/>
              </a:rPr>
              <a:t>: </a:t>
            </a:r>
            <a:r>
              <a:rPr lang="en-US" sz="2800" dirty="0">
                <a:latin typeface="Arial" charset="0"/>
              </a:rPr>
              <a:t>power-law exponent (typically 2 ≤ </a:t>
            </a:r>
            <a:r>
              <a:rPr lang="el-GR" sz="2800" dirty="0">
                <a:latin typeface="Arial" charset="0"/>
              </a:rPr>
              <a:t>α</a:t>
            </a:r>
            <a:r>
              <a:rPr lang="fi-FI" sz="2800" dirty="0">
                <a:latin typeface="Arial" charset="0"/>
              </a:rPr>
              <a:t> </a:t>
            </a:r>
            <a:r>
              <a:rPr lang="en-US" sz="2800" dirty="0">
                <a:latin typeface="Arial" charset="0"/>
              </a:rPr>
              <a:t>≤ 3)</a:t>
            </a:r>
          </a:p>
        </p:txBody>
      </p:sp>
      <p:sp>
        <p:nvSpPr>
          <p:cNvPr id="250884" name="Line 4"/>
          <p:cNvSpPr>
            <a:spLocks noChangeShapeType="1"/>
          </p:cNvSpPr>
          <p:nvPr/>
        </p:nvSpPr>
        <p:spPr bwMode="auto">
          <a:xfrm>
            <a:off x="1347787" y="2895600"/>
            <a:ext cx="1588" cy="21193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0885" name="Line 5"/>
          <p:cNvSpPr>
            <a:spLocks noChangeShapeType="1"/>
          </p:cNvSpPr>
          <p:nvPr/>
        </p:nvSpPr>
        <p:spPr bwMode="auto">
          <a:xfrm>
            <a:off x="1276350" y="4870450"/>
            <a:ext cx="2716212" cy="4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0886" name="Freeform 6"/>
          <p:cNvSpPr>
            <a:spLocks/>
          </p:cNvSpPr>
          <p:nvPr/>
        </p:nvSpPr>
        <p:spPr bwMode="auto">
          <a:xfrm>
            <a:off x="1492250" y="2932112"/>
            <a:ext cx="2212975" cy="1865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2" y="680"/>
              </a:cxn>
              <a:cxn ang="0">
                <a:pos x="635" y="952"/>
              </a:cxn>
              <a:cxn ang="0">
                <a:pos x="1906" y="1088"/>
              </a:cxn>
              <a:cxn ang="0">
                <a:pos x="2813" y="1088"/>
              </a:cxn>
            </a:cxnLst>
            <a:rect l="0" t="0" r="r" b="b"/>
            <a:pathLst>
              <a:path w="2813" h="1111">
                <a:moveTo>
                  <a:pt x="0" y="0"/>
                </a:moveTo>
                <a:cubicBezTo>
                  <a:pt x="38" y="260"/>
                  <a:pt x="76" y="521"/>
                  <a:pt x="182" y="680"/>
                </a:cubicBezTo>
                <a:cubicBezTo>
                  <a:pt x="288" y="839"/>
                  <a:pt x="348" y="884"/>
                  <a:pt x="635" y="952"/>
                </a:cubicBezTo>
                <a:cubicBezTo>
                  <a:pt x="922" y="1020"/>
                  <a:pt x="1543" y="1065"/>
                  <a:pt x="1906" y="1088"/>
                </a:cubicBezTo>
                <a:cubicBezTo>
                  <a:pt x="2269" y="1111"/>
                  <a:pt x="2662" y="1088"/>
                  <a:pt x="2813" y="1088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0887" name="Text Box 7"/>
          <p:cNvSpPr txBox="1">
            <a:spLocks noChangeArrowheads="1"/>
          </p:cNvSpPr>
          <p:nvPr/>
        </p:nvSpPr>
        <p:spPr bwMode="auto">
          <a:xfrm>
            <a:off x="2028825" y="4967287"/>
            <a:ext cx="89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degree</a:t>
            </a:r>
          </a:p>
        </p:txBody>
      </p:sp>
      <p:sp>
        <p:nvSpPr>
          <p:cNvPr id="250888" name="Text Box 8"/>
          <p:cNvSpPr txBox="1">
            <a:spLocks noChangeArrowheads="1"/>
          </p:cNvSpPr>
          <p:nvPr/>
        </p:nvSpPr>
        <p:spPr bwMode="auto">
          <a:xfrm>
            <a:off x="228600" y="3167062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frequency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729038" y="2819400"/>
            <a:ext cx="4248150" cy="2438400"/>
            <a:chOff x="3729038" y="3500438"/>
            <a:chExt cx="4248150" cy="2438400"/>
          </a:xfrm>
        </p:grpSpPr>
        <p:sp>
          <p:nvSpPr>
            <p:cNvPr id="250889" name="Line 9"/>
            <p:cNvSpPr>
              <a:spLocks noChangeShapeType="1"/>
            </p:cNvSpPr>
            <p:nvPr/>
          </p:nvSpPr>
          <p:spPr bwMode="auto">
            <a:xfrm>
              <a:off x="5332413" y="3500438"/>
              <a:ext cx="1587" cy="21193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0890" name="Line 10"/>
            <p:cNvSpPr>
              <a:spLocks noChangeShapeType="1"/>
            </p:cNvSpPr>
            <p:nvPr/>
          </p:nvSpPr>
          <p:spPr bwMode="auto">
            <a:xfrm>
              <a:off x="5260975" y="5475288"/>
              <a:ext cx="2716213" cy="47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0891" name="Text Box 11"/>
            <p:cNvSpPr txBox="1">
              <a:spLocks noChangeArrowheads="1"/>
            </p:cNvSpPr>
            <p:nvPr/>
          </p:nvSpPr>
          <p:spPr bwMode="auto">
            <a:xfrm>
              <a:off x="6013450" y="5572125"/>
              <a:ext cx="12636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log degree</a:t>
              </a:r>
            </a:p>
          </p:txBody>
        </p:sp>
        <p:sp>
          <p:nvSpPr>
            <p:cNvPr id="250892" name="Text Box 12"/>
            <p:cNvSpPr txBox="1">
              <a:spLocks noChangeArrowheads="1"/>
            </p:cNvSpPr>
            <p:nvPr/>
          </p:nvSpPr>
          <p:spPr bwMode="auto">
            <a:xfrm>
              <a:off x="3729038" y="3771900"/>
              <a:ext cx="15557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log frequency</a:t>
              </a:r>
            </a:p>
          </p:txBody>
        </p:sp>
        <p:sp>
          <p:nvSpPr>
            <p:cNvPr id="250893" name="Line 13"/>
            <p:cNvSpPr>
              <a:spLocks noChangeShapeType="1"/>
            </p:cNvSpPr>
            <p:nvPr/>
          </p:nvSpPr>
          <p:spPr bwMode="auto">
            <a:xfrm>
              <a:off x="5456238" y="3705225"/>
              <a:ext cx="2089150" cy="16573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0894" name="Line 14"/>
            <p:cNvSpPr>
              <a:spLocks noChangeShapeType="1"/>
            </p:cNvSpPr>
            <p:nvPr/>
          </p:nvSpPr>
          <p:spPr bwMode="auto">
            <a:xfrm>
              <a:off x="5435600" y="3803650"/>
              <a:ext cx="17287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0895" name="Freeform 15"/>
            <p:cNvSpPr>
              <a:spLocks/>
            </p:cNvSpPr>
            <p:nvPr/>
          </p:nvSpPr>
          <p:spPr bwMode="auto">
            <a:xfrm>
              <a:off x="5867400" y="3803650"/>
              <a:ext cx="85725" cy="215900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6" y="91"/>
                </a:cxn>
                <a:cxn ang="0">
                  <a:pos x="0" y="136"/>
                </a:cxn>
              </a:cxnLst>
              <a:rect l="0" t="0" r="r" b="b"/>
              <a:pathLst>
                <a:path w="54" h="136">
                  <a:moveTo>
                    <a:pt x="46" y="0"/>
                  </a:moveTo>
                  <a:cubicBezTo>
                    <a:pt x="50" y="34"/>
                    <a:pt x="54" y="68"/>
                    <a:pt x="46" y="91"/>
                  </a:cubicBezTo>
                  <a:cubicBezTo>
                    <a:pt x="38" y="114"/>
                    <a:pt x="19" y="125"/>
                    <a:pt x="0" y="13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0896" name="Text Box 16"/>
            <p:cNvSpPr txBox="1">
              <a:spLocks noChangeArrowheads="1"/>
            </p:cNvSpPr>
            <p:nvPr/>
          </p:nvSpPr>
          <p:spPr bwMode="auto">
            <a:xfrm>
              <a:off x="6208713" y="3751263"/>
              <a:ext cx="31591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/>
                <a:t>α</a:t>
              </a:r>
            </a:p>
          </p:txBody>
        </p:sp>
      </p:grpSp>
      <p:sp>
        <p:nvSpPr>
          <p:cNvPr id="250897" name="Text Box 17"/>
          <p:cNvSpPr txBox="1">
            <a:spLocks noChangeArrowheads="1"/>
          </p:cNvSpPr>
          <p:nvPr/>
        </p:nvSpPr>
        <p:spPr bwMode="auto">
          <a:xfrm>
            <a:off x="2608263" y="2209800"/>
            <a:ext cx="344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log p(k) = -</a:t>
            </a:r>
            <a:r>
              <a:rPr lang="el-GR" sz="2400" dirty="0"/>
              <a:t>α</a:t>
            </a:r>
            <a:r>
              <a:rPr lang="fi-FI" sz="2400" dirty="0"/>
              <a:t> logk + logC</a:t>
            </a:r>
            <a:endParaRPr lang="el-GR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29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700213"/>
            <a:ext cx="8855075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293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550" y="3789363"/>
            <a:ext cx="3240088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2934" name="Picture 6"/>
          <p:cNvPicPr>
            <a:picLocks noChangeAspect="1" noChangeArrowheads="1"/>
          </p:cNvPicPr>
          <p:nvPr/>
        </p:nvPicPr>
        <p:blipFill>
          <a:blip r:embed="rId5" cstate="print"/>
          <a:srcRect t="5898"/>
          <a:stretch>
            <a:fillRect/>
          </a:stretch>
        </p:blipFill>
        <p:spPr bwMode="auto">
          <a:xfrm>
            <a:off x="4787900" y="3860800"/>
            <a:ext cx="3255963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2935" name="Text Box 7"/>
          <p:cNvSpPr txBox="1">
            <a:spLocks noChangeArrowheads="1"/>
          </p:cNvSpPr>
          <p:nvPr/>
        </p:nvSpPr>
        <p:spPr bwMode="auto">
          <a:xfrm>
            <a:off x="2319338" y="6256338"/>
            <a:ext cx="300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Taken from [Newman 2003]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Exponential distribution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Observed in some technological or collaboration networks</a:t>
            </a:r>
          </a:p>
          <a:p>
            <a:endParaRPr lang="en-US"/>
          </a:p>
          <a:p>
            <a:r>
              <a:rPr lang="en-US" sz="2800"/>
              <a:t>Identified by a line in the log-linear plot</a:t>
            </a:r>
          </a:p>
        </p:txBody>
      </p:sp>
      <p:sp>
        <p:nvSpPr>
          <p:cNvPr id="259076" name="Text Box 4"/>
          <p:cNvSpPr txBox="1">
            <a:spLocks noChangeArrowheads="1"/>
          </p:cNvSpPr>
          <p:nvPr/>
        </p:nvSpPr>
        <p:spPr bwMode="auto">
          <a:xfrm>
            <a:off x="3563938" y="2420938"/>
            <a:ext cx="1747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p(k) = </a:t>
            </a:r>
            <a:r>
              <a:rPr lang="el-GR" sz="2400"/>
              <a:t>λ</a:t>
            </a:r>
            <a:r>
              <a:rPr lang="fi-FI" sz="2400"/>
              <a:t>e</a:t>
            </a:r>
            <a:r>
              <a:rPr lang="fi-FI" sz="2400" baseline="30000"/>
              <a:t>-</a:t>
            </a:r>
            <a:r>
              <a:rPr lang="el-GR" sz="2400" baseline="30000"/>
              <a:t>λ</a:t>
            </a:r>
            <a:r>
              <a:rPr lang="fi-FI" sz="2400" baseline="30000"/>
              <a:t>k</a:t>
            </a:r>
            <a:endParaRPr lang="el-GR" sz="2400"/>
          </a:p>
        </p:txBody>
      </p:sp>
      <p:sp>
        <p:nvSpPr>
          <p:cNvPr id="259077" name="Text Box 5"/>
          <p:cNvSpPr txBox="1">
            <a:spLocks noChangeArrowheads="1"/>
          </p:cNvSpPr>
          <p:nvPr/>
        </p:nvSpPr>
        <p:spPr bwMode="auto">
          <a:xfrm>
            <a:off x="2627313" y="3716338"/>
            <a:ext cx="302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log p(k) = - </a:t>
            </a:r>
            <a:r>
              <a:rPr lang="el-GR" sz="2400"/>
              <a:t>λ</a:t>
            </a:r>
            <a:r>
              <a:rPr lang="fi-FI" sz="2400"/>
              <a:t>k + log </a:t>
            </a:r>
            <a:r>
              <a:rPr lang="el-GR" sz="2400"/>
              <a:t>λ</a:t>
            </a:r>
          </a:p>
        </p:txBody>
      </p:sp>
      <p:pic>
        <p:nvPicPr>
          <p:cNvPr id="259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4076700"/>
            <a:ext cx="2808288" cy="248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9079" name="Line 7"/>
          <p:cNvSpPr>
            <a:spLocks noChangeShapeType="1"/>
          </p:cNvSpPr>
          <p:nvPr/>
        </p:nvSpPr>
        <p:spPr bwMode="auto">
          <a:xfrm>
            <a:off x="1998663" y="4292600"/>
            <a:ext cx="1587" cy="2119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9080" name="Line 8"/>
          <p:cNvSpPr>
            <a:spLocks noChangeShapeType="1"/>
          </p:cNvSpPr>
          <p:nvPr/>
        </p:nvSpPr>
        <p:spPr bwMode="auto">
          <a:xfrm>
            <a:off x="1927225" y="6267450"/>
            <a:ext cx="2716213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9081" name="Text Box 9"/>
          <p:cNvSpPr txBox="1">
            <a:spLocks noChangeArrowheads="1"/>
          </p:cNvSpPr>
          <p:nvPr/>
        </p:nvSpPr>
        <p:spPr bwMode="auto">
          <a:xfrm>
            <a:off x="2679700" y="6364288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degree</a:t>
            </a:r>
          </a:p>
        </p:txBody>
      </p:sp>
      <p:sp>
        <p:nvSpPr>
          <p:cNvPr id="259082" name="Text Box 10"/>
          <p:cNvSpPr txBox="1">
            <a:spLocks noChangeArrowheads="1"/>
          </p:cNvSpPr>
          <p:nvPr/>
        </p:nvSpPr>
        <p:spPr bwMode="auto">
          <a:xfrm>
            <a:off x="395288" y="4564063"/>
            <a:ext cx="155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log frequency</a:t>
            </a:r>
          </a:p>
        </p:txBody>
      </p:sp>
      <p:sp>
        <p:nvSpPr>
          <p:cNvPr id="259083" name="Line 11"/>
          <p:cNvSpPr>
            <a:spLocks noChangeShapeType="1"/>
          </p:cNvSpPr>
          <p:nvPr/>
        </p:nvSpPr>
        <p:spPr bwMode="auto">
          <a:xfrm>
            <a:off x="2122488" y="4497388"/>
            <a:ext cx="2089150" cy="1657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9084" name="Line 12"/>
          <p:cNvSpPr>
            <a:spLocks noChangeShapeType="1"/>
          </p:cNvSpPr>
          <p:nvPr/>
        </p:nvSpPr>
        <p:spPr bwMode="auto">
          <a:xfrm>
            <a:off x="2101850" y="4595813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9085" name="Freeform 13"/>
          <p:cNvSpPr>
            <a:spLocks/>
          </p:cNvSpPr>
          <p:nvPr/>
        </p:nvSpPr>
        <p:spPr bwMode="auto">
          <a:xfrm>
            <a:off x="2533650" y="4595813"/>
            <a:ext cx="85725" cy="215900"/>
          </a:xfrm>
          <a:custGeom>
            <a:avLst/>
            <a:gdLst/>
            <a:ahLst/>
            <a:cxnLst>
              <a:cxn ang="0">
                <a:pos x="46" y="0"/>
              </a:cxn>
              <a:cxn ang="0">
                <a:pos x="46" y="91"/>
              </a:cxn>
              <a:cxn ang="0">
                <a:pos x="0" y="136"/>
              </a:cxn>
            </a:cxnLst>
            <a:rect l="0" t="0" r="r" b="b"/>
            <a:pathLst>
              <a:path w="54" h="136">
                <a:moveTo>
                  <a:pt x="46" y="0"/>
                </a:moveTo>
                <a:cubicBezTo>
                  <a:pt x="50" y="34"/>
                  <a:pt x="54" y="68"/>
                  <a:pt x="46" y="91"/>
                </a:cubicBezTo>
                <a:cubicBezTo>
                  <a:pt x="38" y="114"/>
                  <a:pt x="19" y="125"/>
                  <a:pt x="0" y="1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9086" name="Text Box 14"/>
          <p:cNvSpPr txBox="1">
            <a:spLocks noChangeArrowheads="1"/>
          </p:cNvSpPr>
          <p:nvPr/>
        </p:nvSpPr>
        <p:spPr bwMode="auto">
          <a:xfrm>
            <a:off x="2867025" y="45815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400"/>
              <a:t>λ</a:t>
            </a:r>
            <a:endParaRPr lang="en-US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basic random graph model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 measurements on real networks are usually compared against those on “random networks”</a:t>
            </a:r>
          </a:p>
          <a:p>
            <a:endParaRPr lang="en-US" sz="2800"/>
          </a:p>
          <a:p>
            <a:r>
              <a:rPr lang="en-US" sz="2800"/>
              <a:t>The basic </a:t>
            </a:r>
            <a:r>
              <a:rPr lang="en-US" sz="2800">
                <a:solidFill>
                  <a:srgbClr val="0000FF"/>
                </a:solidFill>
              </a:rPr>
              <a:t>G</a:t>
            </a:r>
            <a:r>
              <a:rPr lang="en-US" sz="2800" baseline="-25000">
                <a:solidFill>
                  <a:srgbClr val="0000FF"/>
                </a:solidFill>
              </a:rPr>
              <a:t>n,p</a:t>
            </a:r>
            <a:r>
              <a:rPr lang="en-US" sz="2800" baseline="-25000"/>
              <a:t> </a:t>
            </a:r>
            <a:r>
              <a:rPr lang="en-US" sz="2800"/>
              <a:t>(Erdös-Renyi) random graph model:</a:t>
            </a:r>
          </a:p>
          <a:p>
            <a:pPr lvl="1"/>
            <a:r>
              <a:rPr lang="en-US" sz="2400">
                <a:solidFill>
                  <a:srgbClr val="009900"/>
                </a:solidFill>
              </a:rPr>
              <a:t>n</a:t>
            </a:r>
            <a:r>
              <a:rPr lang="en-US" sz="2400"/>
              <a:t> : the number of vertices</a:t>
            </a:r>
          </a:p>
          <a:p>
            <a:pPr lvl="1"/>
            <a:r>
              <a:rPr lang="en-US" sz="2400"/>
              <a:t>0 ≤ </a:t>
            </a:r>
            <a:r>
              <a:rPr lang="en-US" sz="2400">
                <a:solidFill>
                  <a:srgbClr val="009900"/>
                </a:solidFill>
              </a:rPr>
              <a:t>p</a:t>
            </a:r>
            <a:r>
              <a:rPr lang="en-US" sz="2400"/>
              <a:t> ≤ 1</a:t>
            </a:r>
          </a:p>
          <a:p>
            <a:pPr lvl="1"/>
            <a:r>
              <a:rPr lang="en-US" sz="2400"/>
              <a:t>for each pair </a:t>
            </a:r>
            <a:r>
              <a:rPr lang="en-US" sz="2400">
                <a:solidFill>
                  <a:srgbClr val="0000FF"/>
                </a:solidFill>
              </a:rPr>
              <a:t>(i,j),</a:t>
            </a:r>
            <a:r>
              <a:rPr lang="en-US" sz="2400"/>
              <a:t> generate the edge </a:t>
            </a:r>
            <a:r>
              <a:rPr lang="en-US" sz="2400">
                <a:solidFill>
                  <a:srgbClr val="0000FF"/>
                </a:solidFill>
              </a:rPr>
              <a:t>(i,j)</a:t>
            </a:r>
            <a:r>
              <a:rPr lang="en-US" sz="2400"/>
              <a:t> </a:t>
            </a:r>
            <a:r>
              <a:rPr lang="en-US" sz="2400">
                <a:solidFill>
                  <a:srgbClr val="FF0000"/>
                </a:solidFill>
              </a:rPr>
              <a:t>independently</a:t>
            </a:r>
            <a:r>
              <a:rPr lang="en-US" sz="2400"/>
              <a:t> with probability </a:t>
            </a:r>
            <a:r>
              <a:rPr lang="en-US" sz="2400">
                <a:solidFill>
                  <a:srgbClr val="009900"/>
                </a:solidFill>
              </a:rPr>
              <a:t>p</a:t>
            </a:r>
          </a:p>
          <a:p>
            <a:pPr lvl="1"/>
            <a:endParaRPr lang="en-US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random graph example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498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54983" name="Picture 7" descr="degree_rand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420938"/>
            <a:ext cx="3814763" cy="2992437"/>
          </a:xfrm>
          <a:prstGeom prst="rect">
            <a:avLst/>
          </a:prstGeom>
          <a:noFill/>
        </p:spPr>
      </p:pic>
      <p:pic>
        <p:nvPicPr>
          <p:cNvPr id="254984" name="Picture 8" descr="loglog_rand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363" y="2408238"/>
            <a:ext cx="3743325" cy="3009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Average/Expected degree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random graphs </a:t>
            </a:r>
            <a:r>
              <a:rPr lang="en-US">
                <a:solidFill>
                  <a:srgbClr val="0000FF"/>
                </a:solidFill>
              </a:rPr>
              <a:t>z = np</a:t>
            </a:r>
          </a:p>
          <a:p>
            <a:endParaRPr lang="en-US">
              <a:solidFill>
                <a:srgbClr val="0000FF"/>
              </a:solidFill>
            </a:endParaRPr>
          </a:p>
          <a:p>
            <a:r>
              <a:rPr lang="en-US"/>
              <a:t>For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/>
              <a:t>power-law distributed degree	</a:t>
            </a:r>
          </a:p>
          <a:p>
            <a:pPr lvl="1"/>
            <a:r>
              <a:rPr lang="en-US"/>
              <a:t>if </a:t>
            </a:r>
            <a:r>
              <a:rPr lang="el-GR">
                <a:solidFill>
                  <a:srgbClr val="0000FF"/>
                </a:solidFill>
              </a:rPr>
              <a:t>α</a:t>
            </a:r>
            <a:r>
              <a:rPr lang="fi-FI">
                <a:solidFill>
                  <a:srgbClr val="0000FF"/>
                </a:solidFill>
              </a:rPr>
              <a:t> ≥ 2</a:t>
            </a:r>
            <a:r>
              <a:rPr lang="fi-FI">
                <a:latin typeface="Arial" charset="0"/>
              </a:rPr>
              <a:t>, </a:t>
            </a:r>
            <a:r>
              <a:rPr lang="en-US"/>
              <a:t>it is a constant</a:t>
            </a:r>
          </a:p>
          <a:p>
            <a:pPr lvl="1"/>
            <a:r>
              <a:rPr lang="en-US"/>
              <a:t>if </a:t>
            </a:r>
            <a:r>
              <a:rPr lang="el-GR">
                <a:solidFill>
                  <a:srgbClr val="0000FF"/>
                </a:solidFill>
              </a:rPr>
              <a:t>α</a:t>
            </a:r>
            <a:r>
              <a:rPr lang="fi-FI">
                <a:solidFill>
                  <a:srgbClr val="0000FF"/>
                </a:solidFill>
              </a:rPr>
              <a:t> &lt; 2</a:t>
            </a:r>
            <a:r>
              <a:rPr lang="fi-FI">
                <a:latin typeface="Arial" charset="0"/>
              </a:rPr>
              <a:t>, </a:t>
            </a:r>
            <a:r>
              <a:rPr lang="en-US"/>
              <a:t>it diverges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Maximum degree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random graphs, the maximum degree is highly concentrated around the average degree </a:t>
            </a:r>
            <a:r>
              <a:rPr lang="en-US" dirty="0">
                <a:solidFill>
                  <a:schemeClr val="accent2"/>
                </a:solidFill>
              </a:rPr>
              <a:t>z</a:t>
            </a:r>
          </a:p>
          <a:p>
            <a:r>
              <a:rPr lang="en-US" dirty="0"/>
              <a:t>For power law graphs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257028" name="Object 4"/>
          <p:cNvGraphicFramePr>
            <a:graphicFrameLocks noChangeAspect="1"/>
          </p:cNvGraphicFramePr>
          <p:nvPr/>
        </p:nvGraphicFramePr>
        <p:xfrm>
          <a:off x="3348038" y="3860800"/>
          <a:ext cx="2089150" cy="600075"/>
        </p:xfrm>
        <a:graphic>
          <a:graphicData uri="http://schemas.openxmlformats.org/presentationml/2006/ole">
            <p:oleObj spid="_x0000_s254978" name="Equation" r:id="rId4" imgW="83808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Clustering (Transitivity) coefficient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Measures the density of triangles (local clusters) in the graph</a:t>
            </a:r>
          </a:p>
          <a:p>
            <a:r>
              <a:rPr lang="en-US"/>
              <a:t>Two different ways to measure it: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The ratio of the means</a:t>
            </a:r>
          </a:p>
        </p:txBody>
      </p:sp>
      <p:graphicFrame>
        <p:nvGraphicFramePr>
          <p:cNvPr id="263172" name="Object 4"/>
          <p:cNvGraphicFramePr>
            <a:graphicFrameLocks noChangeAspect="1"/>
          </p:cNvGraphicFramePr>
          <p:nvPr/>
        </p:nvGraphicFramePr>
        <p:xfrm>
          <a:off x="1908175" y="3573463"/>
          <a:ext cx="5035550" cy="1363662"/>
        </p:xfrm>
        <a:graphic>
          <a:graphicData uri="http://schemas.openxmlformats.org/presentationml/2006/ole">
            <p:oleObj spid="_x0000_s256002" name="Equation" r:id="rId4" imgW="2438280" imgH="6602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the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 major trends in the analysis of social-network data</a:t>
            </a:r>
          </a:p>
          <a:p>
            <a:endParaRPr lang="en-US" dirty="0" smtClean="0"/>
          </a:p>
          <a:p>
            <a:r>
              <a:rPr lang="en-US" dirty="0" smtClean="0"/>
              <a:t>Get you involved and interested</a:t>
            </a:r>
          </a:p>
          <a:p>
            <a:endParaRPr lang="en-US" dirty="0" smtClean="0"/>
          </a:p>
          <a:p>
            <a:r>
              <a:rPr lang="en-US" dirty="0" smtClean="0"/>
              <a:t>Do something fun and cool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65220" name="Line 4"/>
          <p:cNvSpPr>
            <a:spLocks noChangeShapeType="1"/>
          </p:cNvSpPr>
          <p:nvPr/>
        </p:nvSpPr>
        <p:spPr bwMode="auto">
          <a:xfrm>
            <a:off x="2268538" y="2544763"/>
            <a:ext cx="863600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5221" name="Line 5"/>
          <p:cNvSpPr>
            <a:spLocks noChangeShapeType="1"/>
          </p:cNvSpPr>
          <p:nvPr/>
        </p:nvSpPr>
        <p:spPr bwMode="auto">
          <a:xfrm>
            <a:off x="2124075" y="2616200"/>
            <a:ext cx="0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5222" name="Line 6"/>
          <p:cNvSpPr>
            <a:spLocks noChangeShapeType="1"/>
          </p:cNvSpPr>
          <p:nvPr/>
        </p:nvSpPr>
        <p:spPr bwMode="auto">
          <a:xfrm flipH="1">
            <a:off x="2268538" y="3119438"/>
            <a:ext cx="86360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5223" name="Line 7"/>
          <p:cNvSpPr>
            <a:spLocks noChangeShapeType="1"/>
          </p:cNvSpPr>
          <p:nvPr/>
        </p:nvSpPr>
        <p:spPr bwMode="auto">
          <a:xfrm flipV="1">
            <a:off x="3348038" y="2544763"/>
            <a:ext cx="936625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5224" name="Line 8"/>
          <p:cNvSpPr>
            <a:spLocks noChangeShapeType="1"/>
          </p:cNvSpPr>
          <p:nvPr/>
        </p:nvSpPr>
        <p:spPr bwMode="auto">
          <a:xfrm>
            <a:off x="3348038" y="3119438"/>
            <a:ext cx="863600" cy="649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5225" name="Oval 9"/>
          <p:cNvSpPr>
            <a:spLocks noChangeArrowheads="1"/>
          </p:cNvSpPr>
          <p:nvPr/>
        </p:nvSpPr>
        <p:spPr bwMode="auto">
          <a:xfrm>
            <a:off x="2051050" y="3624263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5226" name="Oval 10"/>
          <p:cNvSpPr>
            <a:spLocks noChangeArrowheads="1"/>
          </p:cNvSpPr>
          <p:nvPr/>
        </p:nvSpPr>
        <p:spPr bwMode="auto">
          <a:xfrm>
            <a:off x="3132138" y="2976563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5227" name="Oval 11"/>
          <p:cNvSpPr>
            <a:spLocks noChangeArrowheads="1"/>
          </p:cNvSpPr>
          <p:nvPr/>
        </p:nvSpPr>
        <p:spPr bwMode="auto">
          <a:xfrm>
            <a:off x="2051050" y="2400300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5228" name="Oval 12"/>
          <p:cNvSpPr>
            <a:spLocks noChangeArrowheads="1"/>
          </p:cNvSpPr>
          <p:nvPr/>
        </p:nvSpPr>
        <p:spPr bwMode="auto">
          <a:xfrm>
            <a:off x="4211638" y="3695700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5229" name="Oval 13"/>
          <p:cNvSpPr>
            <a:spLocks noChangeArrowheads="1"/>
          </p:cNvSpPr>
          <p:nvPr/>
        </p:nvSpPr>
        <p:spPr bwMode="auto">
          <a:xfrm>
            <a:off x="4284663" y="2400300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5230" name="Text Box 14"/>
          <p:cNvSpPr txBox="1">
            <a:spLocks noChangeArrowheads="1"/>
          </p:cNvSpPr>
          <p:nvPr/>
        </p:nvSpPr>
        <p:spPr bwMode="auto">
          <a:xfrm>
            <a:off x="1600200" y="22764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5231" name="Text Box 15"/>
          <p:cNvSpPr txBox="1">
            <a:spLocks noChangeArrowheads="1"/>
          </p:cNvSpPr>
          <p:nvPr/>
        </p:nvSpPr>
        <p:spPr bwMode="auto">
          <a:xfrm>
            <a:off x="1671638" y="35004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65232" name="Text Box 16"/>
          <p:cNvSpPr txBox="1">
            <a:spLocks noChangeArrowheads="1"/>
          </p:cNvSpPr>
          <p:nvPr/>
        </p:nvSpPr>
        <p:spPr bwMode="auto">
          <a:xfrm>
            <a:off x="3111500" y="31400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65233" name="Text Box 17"/>
          <p:cNvSpPr txBox="1">
            <a:spLocks noChangeArrowheads="1"/>
          </p:cNvSpPr>
          <p:nvPr/>
        </p:nvSpPr>
        <p:spPr bwMode="auto">
          <a:xfrm>
            <a:off x="4624388" y="22764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265234" name="Text Box 18"/>
          <p:cNvSpPr txBox="1">
            <a:spLocks noChangeArrowheads="1"/>
          </p:cNvSpPr>
          <p:nvPr/>
        </p:nvSpPr>
        <p:spPr bwMode="auto">
          <a:xfrm>
            <a:off x="4479925" y="3643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graphicFrame>
        <p:nvGraphicFramePr>
          <p:cNvPr id="265235" name="Object 19"/>
          <p:cNvGraphicFramePr>
            <a:graphicFrameLocks noChangeAspect="1"/>
          </p:cNvGraphicFramePr>
          <p:nvPr/>
        </p:nvGraphicFramePr>
        <p:xfrm>
          <a:off x="5580063" y="3357563"/>
          <a:ext cx="2463800" cy="812800"/>
        </p:xfrm>
        <a:graphic>
          <a:graphicData uri="http://schemas.openxmlformats.org/presentationml/2006/ole">
            <p:oleObj spid="_x0000_s257026" name="Equation" r:id="rId4" imgW="119376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Clustering (Transitivity) coefficient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Clustering coefficient for node i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The mean of the ratios</a:t>
            </a:r>
          </a:p>
        </p:txBody>
      </p:sp>
      <p:graphicFrame>
        <p:nvGraphicFramePr>
          <p:cNvPr id="267268" name="Object 4"/>
          <p:cNvGraphicFramePr>
            <a:graphicFrameLocks noChangeAspect="1"/>
          </p:cNvGraphicFramePr>
          <p:nvPr/>
        </p:nvGraphicFramePr>
        <p:xfrm>
          <a:off x="2195513" y="2420938"/>
          <a:ext cx="4459287" cy="865187"/>
        </p:xfrm>
        <a:graphic>
          <a:graphicData uri="http://schemas.openxmlformats.org/presentationml/2006/ole">
            <p:oleObj spid="_x0000_s258050" name="Equation" r:id="rId4" imgW="2158920" imgH="419040" progId="Equation.3">
              <p:embed/>
            </p:oleObj>
          </a:graphicData>
        </a:graphic>
      </p:graphicFrame>
      <p:graphicFrame>
        <p:nvGraphicFramePr>
          <p:cNvPr id="267269" name="Object 5"/>
          <p:cNvGraphicFramePr>
            <a:graphicFrameLocks noChangeAspect="1"/>
          </p:cNvGraphicFramePr>
          <p:nvPr/>
        </p:nvGraphicFramePr>
        <p:xfrm>
          <a:off x="2195513" y="3644900"/>
          <a:ext cx="1389062" cy="812800"/>
        </p:xfrm>
        <a:graphic>
          <a:graphicData uri="http://schemas.openxmlformats.org/presentationml/2006/ole">
            <p:oleObj spid="_x0000_s258051" name="Equation" r:id="rId5" imgW="67284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The two clustering coefficients give different measures </a:t>
            </a:r>
          </a:p>
          <a:p>
            <a:pPr>
              <a:lnSpc>
                <a:spcPct val="80000"/>
              </a:lnSpc>
            </a:pPr>
            <a:r>
              <a:rPr lang="en-US" sz="2800"/>
              <a:t>C</a:t>
            </a:r>
            <a:r>
              <a:rPr lang="en-US" sz="2800" baseline="30000"/>
              <a:t>(2)</a:t>
            </a:r>
            <a:r>
              <a:rPr lang="en-US" sz="2800"/>
              <a:t> increases with nodes with low degree</a:t>
            </a:r>
          </a:p>
        </p:txBody>
      </p:sp>
      <p:sp>
        <p:nvSpPr>
          <p:cNvPr id="269316" name="Line 4"/>
          <p:cNvSpPr>
            <a:spLocks noChangeShapeType="1"/>
          </p:cNvSpPr>
          <p:nvPr/>
        </p:nvSpPr>
        <p:spPr bwMode="auto">
          <a:xfrm>
            <a:off x="2268538" y="2617788"/>
            <a:ext cx="863600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9317" name="Line 5"/>
          <p:cNvSpPr>
            <a:spLocks noChangeShapeType="1"/>
          </p:cNvSpPr>
          <p:nvPr/>
        </p:nvSpPr>
        <p:spPr bwMode="auto">
          <a:xfrm>
            <a:off x="2124075" y="2689225"/>
            <a:ext cx="0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9318" name="Line 6"/>
          <p:cNvSpPr>
            <a:spLocks noChangeShapeType="1"/>
          </p:cNvSpPr>
          <p:nvPr/>
        </p:nvSpPr>
        <p:spPr bwMode="auto">
          <a:xfrm flipH="1">
            <a:off x="2268538" y="3192463"/>
            <a:ext cx="86360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9319" name="Line 7"/>
          <p:cNvSpPr>
            <a:spLocks noChangeShapeType="1"/>
          </p:cNvSpPr>
          <p:nvPr/>
        </p:nvSpPr>
        <p:spPr bwMode="auto">
          <a:xfrm flipV="1">
            <a:off x="3348038" y="2617788"/>
            <a:ext cx="936625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9320" name="Line 8"/>
          <p:cNvSpPr>
            <a:spLocks noChangeShapeType="1"/>
          </p:cNvSpPr>
          <p:nvPr/>
        </p:nvSpPr>
        <p:spPr bwMode="auto">
          <a:xfrm>
            <a:off x="3348038" y="3192463"/>
            <a:ext cx="863600" cy="649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9321" name="Oval 9"/>
          <p:cNvSpPr>
            <a:spLocks noChangeArrowheads="1"/>
          </p:cNvSpPr>
          <p:nvPr/>
        </p:nvSpPr>
        <p:spPr bwMode="auto">
          <a:xfrm>
            <a:off x="2051050" y="3697288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9322" name="Oval 10"/>
          <p:cNvSpPr>
            <a:spLocks noChangeArrowheads="1"/>
          </p:cNvSpPr>
          <p:nvPr/>
        </p:nvSpPr>
        <p:spPr bwMode="auto">
          <a:xfrm>
            <a:off x="3132138" y="3049588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9323" name="Oval 11"/>
          <p:cNvSpPr>
            <a:spLocks noChangeArrowheads="1"/>
          </p:cNvSpPr>
          <p:nvPr/>
        </p:nvSpPr>
        <p:spPr bwMode="auto">
          <a:xfrm>
            <a:off x="2051050" y="2473325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9324" name="Oval 12"/>
          <p:cNvSpPr>
            <a:spLocks noChangeArrowheads="1"/>
          </p:cNvSpPr>
          <p:nvPr/>
        </p:nvSpPr>
        <p:spPr bwMode="auto">
          <a:xfrm>
            <a:off x="4211638" y="3768725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9325" name="Oval 13"/>
          <p:cNvSpPr>
            <a:spLocks noChangeArrowheads="1"/>
          </p:cNvSpPr>
          <p:nvPr/>
        </p:nvSpPr>
        <p:spPr bwMode="auto">
          <a:xfrm>
            <a:off x="4284663" y="2473325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9326" name="Text Box 14"/>
          <p:cNvSpPr txBox="1">
            <a:spLocks noChangeArrowheads="1"/>
          </p:cNvSpPr>
          <p:nvPr/>
        </p:nvSpPr>
        <p:spPr bwMode="auto">
          <a:xfrm>
            <a:off x="1600200" y="2349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9327" name="Text Box 15"/>
          <p:cNvSpPr txBox="1">
            <a:spLocks noChangeArrowheads="1"/>
          </p:cNvSpPr>
          <p:nvPr/>
        </p:nvSpPr>
        <p:spPr bwMode="auto">
          <a:xfrm>
            <a:off x="1671638" y="357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69328" name="Text Box 16"/>
          <p:cNvSpPr txBox="1">
            <a:spLocks noChangeArrowheads="1"/>
          </p:cNvSpPr>
          <p:nvPr/>
        </p:nvSpPr>
        <p:spPr bwMode="auto">
          <a:xfrm>
            <a:off x="3111500" y="32131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69329" name="Text Box 17"/>
          <p:cNvSpPr txBox="1">
            <a:spLocks noChangeArrowheads="1"/>
          </p:cNvSpPr>
          <p:nvPr/>
        </p:nvSpPr>
        <p:spPr bwMode="auto">
          <a:xfrm>
            <a:off x="4624388" y="2349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269330" name="Text Box 18"/>
          <p:cNvSpPr txBox="1">
            <a:spLocks noChangeArrowheads="1"/>
          </p:cNvSpPr>
          <p:nvPr/>
        </p:nvSpPr>
        <p:spPr bwMode="auto">
          <a:xfrm>
            <a:off x="4479925" y="3716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graphicFrame>
        <p:nvGraphicFramePr>
          <p:cNvPr id="269331" name="Object 19"/>
          <p:cNvGraphicFramePr>
            <a:graphicFrameLocks noChangeAspect="1"/>
          </p:cNvGraphicFramePr>
          <p:nvPr/>
        </p:nvGraphicFramePr>
        <p:xfrm>
          <a:off x="5364163" y="2349500"/>
          <a:ext cx="3249612" cy="812800"/>
        </p:xfrm>
        <a:graphic>
          <a:graphicData uri="http://schemas.openxmlformats.org/presentationml/2006/ole">
            <p:oleObj spid="_x0000_s259074" name="Equation" r:id="rId4" imgW="1574640" imgH="393480" progId="Equation.3">
              <p:embed/>
            </p:oleObj>
          </a:graphicData>
        </a:graphic>
      </p:graphicFrame>
      <p:graphicFrame>
        <p:nvGraphicFramePr>
          <p:cNvPr id="269332" name="Object 20"/>
          <p:cNvGraphicFramePr>
            <a:graphicFrameLocks noChangeAspect="1"/>
          </p:cNvGraphicFramePr>
          <p:nvPr/>
        </p:nvGraphicFramePr>
        <p:xfrm>
          <a:off x="5364163" y="3716338"/>
          <a:ext cx="1100137" cy="812800"/>
        </p:xfrm>
        <a:graphic>
          <a:graphicData uri="http://schemas.openxmlformats.org/presentationml/2006/ole">
            <p:oleObj spid="_x0000_s259075" name="Equation" r:id="rId5" imgW="53316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Clustering coefficient for random graphs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1612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The probability of two of your neighbors also being neighbors is </a:t>
            </a:r>
            <a:r>
              <a:rPr lang="en-US" sz="2400">
                <a:solidFill>
                  <a:schemeClr val="accent2"/>
                </a:solidFill>
              </a:rPr>
              <a:t>p</a:t>
            </a:r>
            <a:r>
              <a:rPr lang="en-US" sz="2400"/>
              <a:t>, independent of local structure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clustering coefficient </a:t>
            </a:r>
            <a:r>
              <a:rPr lang="en-US" sz="2000">
                <a:solidFill>
                  <a:schemeClr val="accent2"/>
                </a:solidFill>
              </a:rPr>
              <a:t>C = p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when </a:t>
            </a:r>
            <a:r>
              <a:rPr lang="en-US" sz="2000">
                <a:solidFill>
                  <a:schemeClr val="accent2"/>
                </a:solidFill>
              </a:rPr>
              <a:t>z</a:t>
            </a:r>
            <a:r>
              <a:rPr lang="en-US" sz="2000"/>
              <a:t> is fixed </a:t>
            </a:r>
            <a:r>
              <a:rPr lang="en-US" sz="2000">
                <a:solidFill>
                  <a:schemeClr val="accent2"/>
                </a:solidFill>
              </a:rPr>
              <a:t>C = z/n =O(1/n)</a:t>
            </a:r>
          </a:p>
        </p:txBody>
      </p:sp>
      <p:pic>
        <p:nvPicPr>
          <p:cNvPr id="273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3284538"/>
            <a:ext cx="65436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C(k) distribution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The C(k) distribution is supposed to capture the hierarchical nature of the network</a:t>
            </a:r>
          </a:p>
          <a:p>
            <a:pPr lvl="1"/>
            <a:r>
              <a:rPr lang="en-US" sz="2000"/>
              <a:t>when constant: no hierarchy</a:t>
            </a:r>
          </a:p>
          <a:p>
            <a:pPr lvl="1"/>
            <a:r>
              <a:rPr lang="en-US" sz="2000"/>
              <a:t>when power-law: hierarchy</a:t>
            </a:r>
          </a:p>
        </p:txBody>
      </p:sp>
      <p:pic>
        <p:nvPicPr>
          <p:cNvPr id="3266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3213100"/>
            <a:ext cx="3217863" cy="32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6661" name="Line 5"/>
          <p:cNvSpPr>
            <a:spLocks noChangeShapeType="1"/>
          </p:cNvSpPr>
          <p:nvPr/>
        </p:nvSpPr>
        <p:spPr bwMode="auto">
          <a:xfrm flipH="1">
            <a:off x="971550" y="3789363"/>
            <a:ext cx="71438" cy="2663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662" name="Line 6"/>
          <p:cNvSpPr>
            <a:spLocks noChangeShapeType="1"/>
          </p:cNvSpPr>
          <p:nvPr/>
        </p:nvSpPr>
        <p:spPr bwMode="auto">
          <a:xfrm>
            <a:off x="827088" y="6237288"/>
            <a:ext cx="3024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663" name="Freeform 7"/>
          <p:cNvSpPr>
            <a:spLocks/>
          </p:cNvSpPr>
          <p:nvPr/>
        </p:nvSpPr>
        <p:spPr bwMode="auto">
          <a:xfrm>
            <a:off x="1187450" y="3860800"/>
            <a:ext cx="2089150" cy="2089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2" y="227"/>
              </a:cxn>
              <a:cxn ang="0">
                <a:pos x="590" y="681"/>
              </a:cxn>
              <a:cxn ang="0">
                <a:pos x="1043" y="1043"/>
              </a:cxn>
              <a:cxn ang="0">
                <a:pos x="1316" y="1316"/>
              </a:cxn>
            </a:cxnLst>
            <a:rect l="0" t="0" r="r" b="b"/>
            <a:pathLst>
              <a:path w="1316" h="1316">
                <a:moveTo>
                  <a:pt x="0" y="0"/>
                </a:moveTo>
                <a:cubicBezTo>
                  <a:pt x="87" y="57"/>
                  <a:pt x="174" y="114"/>
                  <a:pt x="272" y="227"/>
                </a:cubicBezTo>
                <a:cubicBezTo>
                  <a:pt x="370" y="340"/>
                  <a:pt x="462" y="545"/>
                  <a:pt x="590" y="681"/>
                </a:cubicBezTo>
                <a:cubicBezTo>
                  <a:pt x="718" y="817"/>
                  <a:pt x="922" y="937"/>
                  <a:pt x="1043" y="1043"/>
                </a:cubicBezTo>
                <a:cubicBezTo>
                  <a:pt x="1164" y="1149"/>
                  <a:pt x="1240" y="1232"/>
                  <a:pt x="1316" y="1316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664" name="Line 8"/>
          <p:cNvSpPr>
            <a:spLocks noChangeShapeType="1"/>
          </p:cNvSpPr>
          <p:nvPr/>
        </p:nvSpPr>
        <p:spPr bwMode="auto">
          <a:xfrm>
            <a:off x="971550" y="494188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665" name="Line 9"/>
          <p:cNvSpPr>
            <a:spLocks noChangeShapeType="1"/>
          </p:cNvSpPr>
          <p:nvPr/>
        </p:nvSpPr>
        <p:spPr bwMode="auto">
          <a:xfrm>
            <a:off x="2124075" y="4941888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666" name="Text Box 10"/>
          <p:cNvSpPr txBox="1">
            <a:spLocks noChangeArrowheads="1"/>
          </p:cNvSpPr>
          <p:nvPr/>
        </p:nvSpPr>
        <p:spPr bwMode="auto">
          <a:xfrm>
            <a:off x="3132138" y="6308725"/>
            <a:ext cx="89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degree</a:t>
            </a:r>
          </a:p>
        </p:txBody>
      </p:sp>
      <p:sp>
        <p:nvSpPr>
          <p:cNvPr id="326667" name="Text Box 11"/>
          <p:cNvSpPr txBox="1">
            <a:spLocks noChangeArrowheads="1"/>
          </p:cNvSpPr>
          <p:nvPr/>
        </p:nvSpPr>
        <p:spPr bwMode="auto">
          <a:xfrm>
            <a:off x="1979613" y="63087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</a:t>
            </a:r>
          </a:p>
        </p:txBody>
      </p:sp>
      <p:sp>
        <p:nvSpPr>
          <p:cNvPr id="326668" name="Text Box 12"/>
          <p:cNvSpPr txBox="1">
            <a:spLocks noChangeArrowheads="1"/>
          </p:cNvSpPr>
          <p:nvPr/>
        </p:nvSpPr>
        <p:spPr bwMode="auto">
          <a:xfrm>
            <a:off x="395288" y="47244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C(k)</a:t>
            </a:r>
          </a:p>
        </p:txBody>
      </p:sp>
      <p:sp>
        <p:nvSpPr>
          <p:cNvPr id="326669" name="Text Box 13"/>
          <p:cNvSpPr txBox="1">
            <a:spLocks noChangeArrowheads="1"/>
          </p:cNvSpPr>
          <p:nvPr/>
        </p:nvSpPr>
        <p:spPr bwMode="auto">
          <a:xfrm>
            <a:off x="1547813" y="3573463"/>
            <a:ext cx="383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C(k) = average clustering coefficient</a:t>
            </a:r>
          </a:p>
          <a:p>
            <a:r>
              <a:rPr lang="en-US"/>
              <a:t>of nodes with degree k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small-world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Milgram</a:t>
            </a:r>
            <a:r>
              <a:rPr lang="en-US" dirty="0" smtClean="0"/>
              <a:t> 1967</a:t>
            </a:r>
          </a:p>
          <a:p>
            <a:r>
              <a:rPr lang="en-US" dirty="0" smtClean="0"/>
              <a:t>Picked 300 people at random from Nebraska</a:t>
            </a:r>
          </a:p>
          <a:p>
            <a:r>
              <a:rPr lang="en-US" dirty="0" smtClean="0"/>
              <a:t>Asked them to get the letter to a stockbroker in Boston – they could bypass the letter through friends they knew on a first-name basis</a:t>
            </a:r>
          </a:p>
          <a:p>
            <a:r>
              <a:rPr lang="en-US" dirty="0" smtClean="0"/>
              <a:t>How many steps does it take?</a:t>
            </a:r>
          </a:p>
          <a:p>
            <a:pPr lvl="1"/>
            <a:r>
              <a:rPr lang="en-US" dirty="0" smtClean="0">
                <a:solidFill>
                  <a:schemeClr val="hlink"/>
                </a:solidFill>
              </a:rPr>
              <a:t>Six degrees of separation:</a:t>
            </a:r>
            <a:r>
              <a:rPr lang="en-US" dirty="0" smtClean="0">
                <a:solidFill>
                  <a:srgbClr val="FF9900"/>
                </a:solidFill>
              </a:rPr>
              <a:t> </a:t>
            </a:r>
            <a:r>
              <a:rPr lang="en-US" dirty="0" smtClean="0"/>
              <a:t>(play of John </a:t>
            </a:r>
            <a:r>
              <a:rPr lang="en-US" dirty="0" err="1" smtClean="0"/>
              <a:t>Guare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Degrees of Kevin Bacon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Bacon number:</a:t>
            </a:r>
          </a:p>
          <a:p>
            <a:pPr lvl="1"/>
            <a:r>
              <a:rPr lang="en-US" dirty="0" smtClean="0"/>
              <a:t>Create a network of Hollywood actors</a:t>
            </a:r>
          </a:p>
          <a:p>
            <a:pPr lvl="1"/>
            <a:r>
              <a:rPr lang="en-US" dirty="0" smtClean="0"/>
              <a:t>Connect two actors if they co-appeared in some movie</a:t>
            </a:r>
          </a:p>
          <a:p>
            <a:pPr lvl="1"/>
            <a:r>
              <a:rPr lang="en-US" dirty="0" smtClean="0"/>
              <a:t>Bacon number: number of steps to Kevin Bacon</a:t>
            </a:r>
          </a:p>
          <a:p>
            <a:r>
              <a:rPr lang="en-US" dirty="0" smtClean="0"/>
              <a:t>As of Dec 2007, the highest (finite) Bacon number reported is 8</a:t>
            </a:r>
          </a:p>
          <a:p>
            <a:r>
              <a:rPr lang="en-US" dirty="0" smtClean="0"/>
              <a:t>Only approx 12% of all actors cannot be linked to Bacon</a:t>
            </a:r>
          </a:p>
          <a:p>
            <a:r>
              <a:rPr lang="en-US" dirty="0" smtClean="0"/>
              <a:t>What is the Bacon number of Elvis </a:t>
            </a:r>
            <a:r>
              <a:rPr lang="en-US" dirty="0" err="1" smtClean="0"/>
              <a:t>Prisley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3" descr="ba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1219200"/>
            <a:ext cx="1047750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Erdos</a:t>
            </a:r>
            <a:r>
              <a:rPr lang="en-US" dirty="0" smtClean="0"/>
              <a:t> numbers?</a:t>
            </a:r>
            <a:endParaRPr lang="en-US" dirty="0"/>
          </a:p>
        </p:txBody>
      </p:sp>
      <p:pic>
        <p:nvPicPr>
          <p:cNvPr id="4" name="Content Placeholder 3" descr="images_erdo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08240" y="1600200"/>
            <a:ext cx="3727519" cy="4525963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small-world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64 chains completed</a:t>
            </a:r>
          </a:p>
          <a:p>
            <a:pPr lvl="1"/>
            <a:r>
              <a:rPr lang="en-US" dirty="0" smtClean="0"/>
              <a:t>6.2 average chain length (thus “six degrees of separation”)</a:t>
            </a:r>
          </a:p>
          <a:p>
            <a:r>
              <a:rPr lang="en-US" dirty="0" smtClean="0"/>
              <a:t>Further observations</a:t>
            </a:r>
          </a:p>
          <a:p>
            <a:pPr lvl="1"/>
            <a:r>
              <a:rPr lang="en-US" dirty="0" smtClean="0"/>
              <a:t>People that owned the stock had shortest paths to the stockbroker than random people</a:t>
            </a:r>
          </a:p>
          <a:p>
            <a:pPr lvl="1"/>
            <a:r>
              <a:rPr lang="en-US" dirty="0" smtClean="0"/>
              <a:t>People from Boston area have even closer paths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Measuring the small world phenomenon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err="1">
                <a:solidFill>
                  <a:schemeClr val="accent1"/>
                </a:solidFill>
              </a:rPr>
              <a:t>d</a:t>
            </a:r>
            <a:r>
              <a:rPr lang="en-US" sz="2800" baseline="-25000" dirty="0" err="1">
                <a:solidFill>
                  <a:schemeClr val="accent1"/>
                </a:solidFill>
              </a:rPr>
              <a:t>ij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/>
              <a:t>= shortest path between </a:t>
            </a:r>
            <a:r>
              <a:rPr lang="en-US" sz="2800" dirty="0" err="1">
                <a:solidFill>
                  <a:schemeClr val="accent1"/>
                </a:solidFill>
              </a:rPr>
              <a:t>i</a:t>
            </a:r>
            <a:r>
              <a:rPr lang="en-US" sz="2800" dirty="0"/>
              <a:t> and </a:t>
            </a:r>
            <a:r>
              <a:rPr lang="en-US" sz="2800" dirty="0">
                <a:solidFill>
                  <a:schemeClr val="accent1"/>
                </a:solidFill>
              </a:rPr>
              <a:t>j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Diameter: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sz="2800" dirty="0"/>
              <a:t>Characteristic path length: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sz="2800" dirty="0"/>
              <a:t>Harmonic mean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Also, distribution of all shortest paths</a:t>
            </a:r>
            <a:endParaRPr lang="en-US" dirty="0"/>
          </a:p>
        </p:txBody>
      </p:sp>
      <p:graphicFrame>
        <p:nvGraphicFramePr>
          <p:cNvPr id="279556" name="Object 4"/>
          <p:cNvGraphicFramePr>
            <a:graphicFrameLocks noChangeAspect="1"/>
          </p:cNvGraphicFramePr>
          <p:nvPr/>
        </p:nvGraphicFramePr>
        <p:xfrm>
          <a:off x="3132138" y="2400300"/>
          <a:ext cx="1511300" cy="620713"/>
        </p:xfrm>
        <a:graphic>
          <a:graphicData uri="http://schemas.openxmlformats.org/presentationml/2006/ole">
            <p:oleObj spid="_x0000_s260098" name="Equation" r:id="rId4" imgW="711000" imgH="291960" progId="Equation.3">
              <p:embed/>
            </p:oleObj>
          </a:graphicData>
        </a:graphic>
      </p:graphicFrame>
      <p:graphicFrame>
        <p:nvGraphicFramePr>
          <p:cNvPr id="279557" name="Object 5"/>
          <p:cNvGraphicFramePr>
            <a:graphicFrameLocks noChangeAspect="1"/>
          </p:cNvGraphicFramePr>
          <p:nvPr/>
        </p:nvGraphicFramePr>
        <p:xfrm>
          <a:off x="2771775" y="3429000"/>
          <a:ext cx="2376488" cy="839788"/>
        </p:xfrm>
        <a:graphic>
          <a:graphicData uri="http://schemas.openxmlformats.org/presentationml/2006/ole">
            <p:oleObj spid="_x0000_s260099" name="Equation" r:id="rId5" imgW="1218960" imgH="431640" progId="Equation.3">
              <p:embed/>
            </p:oleObj>
          </a:graphicData>
        </a:graphic>
      </p:graphicFrame>
      <p:graphicFrame>
        <p:nvGraphicFramePr>
          <p:cNvPr id="279558" name="Object 6"/>
          <p:cNvGraphicFramePr>
            <a:graphicFrameLocks noChangeAspect="1"/>
          </p:cNvGraphicFramePr>
          <p:nvPr/>
        </p:nvGraphicFramePr>
        <p:xfrm>
          <a:off x="2700338" y="4792663"/>
          <a:ext cx="2735262" cy="868362"/>
        </p:xfrm>
        <a:graphic>
          <a:graphicData uri="http://schemas.openxmlformats.org/presentationml/2006/ole">
            <p:oleObj spid="_x0000_s260100" name="Equation" r:id="rId6" imgW="13586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social </a:t>
            </a:r>
            <a:r>
              <a:rPr lang="en-US" dirty="0" smtClean="0"/>
              <a:t>network?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Facebook</a:t>
            </a:r>
            <a:endParaRPr lang="en-US" dirty="0" smtClean="0"/>
          </a:p>
          <a:p>
            <a:r>
              <a:rPr lang="en-US" dirty="0" smtClean="0"/>
              <a:t>LinkedIn</a:t>
            </a:r>
          </a:p>
          <a:p>
            <a:r>
              <a:rPr lang="en-US" dirty="0" smtClean="0"/>
              <a:t>….</a:t>
            </a:r>
          </a:p>
          <a:p>
            <a:r>
              <a:rPr lang="en-US" dirty="0" smtClean="0"/>
              <a:t>The network of your friends and acquaintances</a:t>
            </a:r>
          </a:p>
          <a:p>
            <a:r>
              <a:rPr lang="en-US" dirty="0" smtClean="0"/>
              <a:t>Social network is a graph </a:t>
            </a:r>
            <a:r>
              <a:rPr lang="en-US" dirty="0" smtClean="0">
                <a:solidFill>
                  <a:schemeClr val="accent1"/>
                </a:solidFill>
              </a:rPr>
              <a:t>G=(V,E)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V: </a:t>
            </a:r>
            <a:r>
              <a:rPr lang="en-US" dirty="0" smtClean="0"/>
              <a:t>set of users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E:</a:t>
            </a:r>
            <a:r>
              <a:rPr lang="en-US" dirty="0" smtClean="0"/>
              <a:t> connections/friendships among users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the path length enough?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Random graphs have diameter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accent1"/>
                </a:solidFill>
              </a:rPr>
              <a:t>d=</a:t>
            </a:r>
            <a:r>
              <a:rPr lang="en-US" sz="2800" dirty="0" err="1">
                <a:solidFill>
                  <a:schemeClr val="accent1"/>
                </a:solidFill>
              </a:rPr>
              <a:t>logn</a:t>
            </a:r>
            <a:r>
              <a:rPr lang="en-US" sz="2800" dirty="0">
                <a:solidFill>
                  <a:schemeClr val="accent1"/>
                </a:solidFill>
              </a:rPr>
              <a:t>/</a:t>
            </a:r>
            <a:r>
              <a:rPr lang="en-US" sz="2800" dirty="0" err="1">
                <a:solidFill>
                  <a:schemeClr val="accent1"/>
                </a:solidFill>
              </a:rPr>
              <a:t>loglogn</a:t>
            </a:r>
            <a:r>
              <a:rPr lang="en-US" sz="2800" dirty="0"/>
              <a:t> when </a:t>
            </a:r>
            <a:r>
              <a:rPr lang="en-US" sz="2800" dirty="0">
                <a:solidFill>
                  <a:schemeClr val="accent1"/>
                </a:solidFill>
              </a:rPr>
              <a:t>z=</a:t>
            </a:r>
            <a:r>
              <a:rPr lang="el-GR" sz="2800" dirty="0">
                <a:solidFill>
                  <a:schemeClr val="accent1"/>
                </a:solidFill>
              </a:rPr>
              <a:t>ω</a:t>
            </a:r>
            <a:r>
              <a:rPr lang="fi-FI" sz="2800" dirty="0">
                <a:solidFill>
                  <a:schemeClr val="accent1"/>
                </a:solidFill>
              </a:rPr>
              <a:t>(logn)</a:t>
            </a:r>
            <a:endParaRPr lang="el-GR" sz="28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Short paths should be combined with other properties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ease of navigation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high clustering coefficient</a:t>
            </a:r>
          </a:p>
        </p:txBody>
      </p:sp>
      <p:graphicFrame>
        <p:nvGraphicFramePr>
          <p:cNvPr id="283652" name="Object 4"/>
          <p:cNvGraphicFramePr>
            <a:graphicFrameLocks noChangeAspect="1"/>
          </p:cNvGraphicFramePr>
          <p:nvPr/>
        </p:nvGraphicFramePr>
        <p:xfrm>
          <a:off x="3492500" y="2276475"/>
          <a:ext cx="1346200" cy="965200"/>
        </p:xfrm>
        <a:graphic>
          <a:graphicData uri="http://schemas.openxmlformats.org/presentationml/2006/ole">
            <p:oleObj spid="_x0000_s261122" name="Equation" r:id="rId4" imgW="5839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Degree correlations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Do high degree nodes tend to link to high degree nodes?</a:t>
            </a:r>
          </a:p>
          <a:p>
            <a:r>
              <a:rPr lang="en-US" sz="2400"/>
              <a:t>Pastor Satoras et al.</a:t>
            </a:r>
          </a:p>
          <a:p>
            <a:pPr lvl="1"/>
            <a:r>
              <a:rPr lang="en-US" sz="2000"/>
              <a:t>plot the mean degree of the neighbors as a function of the degree</a:t>
            </a:r>
          </a:p>
        </p:txBody>
      </p:sp>
      <p:pic>
        <p:nvPicPr>
          <p:cNvPr id="2918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3284538"/>
            <a:ext cx="4824412" cy="341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Degree correlations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Newman</a:t>
            </a:r>
          </a:p>
          <a:p>
            <a:pPr lvl="1"/>
            <a:r>
              <a:rPr lang="en-US"/>
              <a:t>compute the </a:t>
            </a:r>
            <a:r>
              <a:rPr lang="en-US">
                <a:solidFill>
                  <a:srgbClr val="FF0000"/>
                </a:solidFill>
              </a:rPr>
              <a:t>correlation coefficient</a:t>
            </a:r>
            <a:r>
              <a:rPr lang="en-US"/>
              <a:t> of the degrees of the two endpoints of an edge</a:t>
            </a:r>
          </a:p>
          <a:p>
            <a:pPr lvl="1"/>
            <a:r>
              <a:rPr lang="en-US"/>
              <a:t>assortative/disassortative</a:t>
            </a:r>
          </a:p>
        </p:txBody>
      </p:sp>
      <p:pic>
        <p:nvPicPr>
          <p:cNvPr id="3194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75" y="4149725"/>
            <a:ext cx="404018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Connected components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undirected graphs, the size and distribution of the connected components</a:t>
            </a:r>
          </a:p>
          <a:p>
            <a:pPr lvl="1"/>
            <a:r>
              <a:rPr lang="en-US"/>
              <a:t>is there a </a:t>
            </a:r>
            <a:r>
              <a:rPr lang="en-US">
                <a:solidFill>
                  <a:srgbClr val="FF0000"/>
                </a:solidFill>
              </a:rPr>
              <a:t>giant component</a:t>
            </a:r>
            <a:r>
              <a:rPr lang="en-US"/>
              <a:t>?</a:t>
            </a:r>
          </a:p>
          <a:p>
            <a:r>
              <a:rPr lang="en-US"/>
              <a:t>For directed graphs, the size and distribution of strongly and weakly connected components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 eigenvalues</a:t>
            </a:r>
          </a:p>
        </p:txBody>
      </p:sp>
      <p:sp>
        <p:nvSpPr>
          <p:cNvPr id="321542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For random graphs</a:t>
            </a:r>
          </a:p>
          <a:p>
            <a:pPr lvl="1"/>
            <a:r>
              <a:rPr lang="en-US"/>
              <a:t>semi-circle law</a:t>
            </a:r>
          </a:p>
          <a:p>
            <a:endParaRPr lang="en-US"/>
          </a:p>
        </p:txBody>
      </p:sp>
      <p:sp>
        <p:nvSpPr>
          <p:cNvPr id="321543" name="Rectangle 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For the Internet (Faloutsos</a:t>
            </a:r>
            <a:r>
              <a:rPr lang="en-US" baseline="30000"/>
              <a:t>3</a:t>
            </a:r>
            <a:r>
              <a:rPr lang="en-US"/>
              <a:t>)</a:t>
            </a:r>
          </a:p>
        </p:txBody>
      </p:sp>
      <p:pic>
        <p:nvPicPr>
          <p:cNvPr id="3215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2852738"/>
            <a:ext cx="340995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15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2924175"/>
            <a:ext cx="4237037" cy="349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good model that generates graphs in which power law degree distribution appears?</a:t>
            </a:r>
          </a:p>
          <a:p>
            <a:endParaRPr lang="en-US" dirty="0" smtClean="0"/>
          </a:p>
          <a:p>
            <a:r>
              <a:rPr lang="en-US" dirty="0" smtClean="0"/>
              <a:t>What is a good model that generates graphs in which small-world phenomena appear?</a:t>
            </a:r>
          </a:p>
          <a:p>
            <a:endParaRPr lang="en-US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Social Networks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Links denote a social interaction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sz="2400"/>
              <a:t>Networks of acquaintances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sz="2400"/>
              <a:t>collaboration networks</a:t>
            </a:r>
          </a:p>
          <a:p>
            <a:pPr marL="987425" lvl="2" indent="-293688">
              <a:lnSpc>
                <a:spcPct val="80000"/>
              </a:lnSpc>
            </a:pPr>
            <a:r>
              <a:rPr lang="en-US" sz="2000"/>
              <a:t>actor networks</a:t>
            </a:r>
          </a:p>
          <a:p>
            <a:pPr marL="987425" lvl="2" indent="-293688">
              <a:lnSpc>
                <a:spcPct val="80000"/>
              </a:lnSpc>
            </a:pPr>
            <a:r>
              <a:rPr lang="en-US" sz="2000"/>
              <a:t>co-authorship networks</a:t>
            </a:r>
          </a:p>
          <a:p>
            <a:pPr marL="987425" lvl="2" indent="-293688">
              <a:lnSpc>
                <a:spcPct val="80000"/>
              </a:lnSpc>
            </a:pPr>
            <a:r>
              <a:rPr lang="en-US" sz="2000"/>
              <a:t>director networks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sz="2400"/>
              <a:t>phone-call networks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sz="2400"/>
              <a:t>e-mail networks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sz="2400"/>
              <a:t>IM networks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sz="2400"/>
              <a:t>Bluetooth networks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sz="2400"/>
              <a:t>sexual networks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sz="2400"/>
              <a:t>home page/blog networks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  <p:pic>
        <p:nvPicPr>
          <p:cNvPr id="3051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3141663"/>
            <a:ext cx="3529013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Themes in data analysis for social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Measure characteristics of social networks (</a:t>
            </a:r>
            <a:r>
              <a:rPr lang="en-US" dirty="0" smtClean="0">
                <a:solidFill>
                  <a:srgbClr val="FF0000"/>
                </a:solidFill>
              </a:rPr>
              <a:t>Measurements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How many hops apart are two random </a:t>
            </a:r>
            <a:r>
              <a:rPr lang="en-US" dirty="0" err="1" smtClean="0"/>
              <a:t>Facebook</a:t>
            </a:r>
            <a:r>
              <a:rPr lang="en-US" dirty="0" smtClean="0"/>
              <a:t> users </a:t>
            </a:r>
          </a:p>
          <a:p>
            <a:r>
              <a:rPr lang="en-US" dirty="0" smtClean="0"/>
              <a:t>Design models that capture the generation process of network data (</a:t>
            </a:r>
            <a:r>
              <a:rPr lang="en-US" dirty="0" smtClean="0">
                <a:solidFill>
                  <a:srgbClr val="FF0000"/>
                </a:solidFill>
              </a:rPr>
              <a:t>Generative Models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Generate graphs with the same properties as  real social network graphs</a:t>
            </a:r>
          </a:p>
          <a:p>
            <a:r>
              <a:rPr lang="en-US" dirty="0" smtClean="0"/>
              <a:t>Algorithmic problems related to (</a:t>
            </a:r>
            <a:r>
              <a:rPr lang="en-US" dirty="0" smtClean="0">
                <a:solidFill>
                  <a:srgbClr val="FF0000"/>
                </a:solidFill>
              </a:rPr>
              <a:t>Algorithmic SN analysis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Information propagation</a:t>
            </a:r>
          </a:p>
          <a:p>
            <a:pPr lvl="1"/>
            <a:r>
              <a:rPr lang="en-US" dirty="0" smtClean="0"/>
              <a:t>Advertising</a:t>
            </a:r>
          </a:p>
          <a:p>
            <a:pPr lvl="1"/>
            <a:r>
              <a:rPr lang="en-US" dirty="0" smtClean="0"/>
              <a:t>Expertise finding</a:t>
            </a:r>
          </a:p>
          <a:p>
            <a:pPr lvl="1"/>
            <a:r>
              <a:rPr lang="en-US" dirty="0" smtClean="0"/>
              <a:t>Privacy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and function of the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Material: </a:t>
            </a:r>
            <a:r>
              <a:rPr lang="en-US" dirty="0" smtClean="0"/>
              <a:t>Mostly based on recent papers related to social-network analysis. </a:t>
            </a:r>
          </a:p>
          <a:p>
            <a:pPr lvl="1"/>
            <a:r>
              <a:rPr lang="en-US" dirty="0" smtClean="0"/>
              <a:t>Some papers and links are already posted on the website of the class</a:t>
            </a:r>
          </a:p>
          <a:p>
            <a:pPr lvl="1"/>
            <a:r>
              <a:rPr lang="en-US" dirty="0" smtClean="0"/>
              <a:t>Other interesting papers can be found in the proceedings of : KDD, WWW, WSDM, ICDM… conferences</a:t>
            </a:r>
          </a:p>
          <a:p>
            <a:endParaRPr lang="en-US" b="1" dirty="0" smtClean="0"/>
          </a:p>
          <a:p>
            <a:r>
              <a:rPr lang="en-US" b="1" dirty="0" smtClean="0"/>
              <a:t>Goal: </a:t>
            </a:r>
            <a:r>
              <a:rPr lang="en-US" dirty="0" smtClean="0"/>
              <a:t>Understand the material in these papers and (hopefully) extend it</a:t>
            </a:r>
          </a:p>
          <a:p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and function of the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Introductory lectures</a:t>
            </a:r>
          </a:p>
          <a:p>
            <a:r>
              <a:rPr lang="en-US" dirty="0" smtClean="0"/>
              <a:t>Paper presentations (20%)</a:t>
            </a:r>
          </a:p>
          <a:p>
            <a:r>
              <a:rPr lang="en-US" dirty="0" smtClean="0"/>
              <a:t>Projects and Project Presentation (50%)</a:t>
            </a:r>
          </a:p>
          <a:p>
            <a:r>
              <a:rPr lang="en-US" dirty="0" smtClean="0"/>
              <a:t>Project Report (otherwise called reaction paper) (20%)</a:t>
            </a:r>
          </a:p>
          <a:p>
            <a:r>
              <a:rPr lang="en-US" dirty="0" smtClean="0"/>
              <a:t>Class Participation (10%)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Introductory Lectures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Measurements in networks</a:t>
            </a:r>
          </a:p>
          <a:p>
            <a:endParaRPr lang="en-US" dirty="0" smtClean="0"/>
          </a:p>
          <a:p>
            <a:r>
              <a:rPr lang="en-US" dirty="0" smtClean="0"/>
              <a:t>Generative models</a:t>
            </a:r>
          </a:p>
          <a:p>
            <a:endParaRPr lang="en-US" dirty="0" smtClean="0"/>
          </a:p>
          <a:p>
            <a:r>
              <a:rPr lang="en-US" dirty="0" smtClean="0"/>
              <a:t>Algorithmic topics</a:t>
            </a:r>
          </a:p>
          <a:p>
            <a:pPr lvl="1"/>
            <a:r>
              <a:rPr lang="en-US" dirty="0" smtClean="0"/>
              <a:t>Introduction to information propagation</a:t>
            </a:r>
          </a:p>
          <a:p>
            <a:pPr lvl="1"/>
            <a:r>
              <a:rPr lang="en-US" dirty="0" smtClean="0"/>
              <a:t>Expertise location</a:t>
            </a:r>
          </a:p>
          <a:p>
            <a:pPr lvl="1"/>
            <a:r>
              <a:rPr lang="en-US" dirty="0" smtClean="0"/>
              <a:t>Privacy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Measuring Networks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Degree distributions</a:t>
            </a:r>
          </a:p>
          <a:p>
            <a:r>
              <a:rPr lang="en-US"/>
              <a:t>Small world phenomena</a:t>
            </a:r>
          </a:p>
          <a:p>
            <a:r>
              <a:rPr lang="en-US"/>
              <a:t>Clustering Coefficient</a:t>
            </a:r>
          </a:p>
          <a:p>
            <a:r>
              <a:rPr lang="en-US"/>
              <a:t>Mixing patterns</a:t>
            </a:r>
          </a:p>
          <a:p>
            <a:r>
              <a:rPr lang="en-US"/>
              <a:t>Degree correlations</a:t>
            </a:r>
          </a:p>
          <a:p>
            <a:r>
              <a:rPr lang="en-US"/>
              <a:t>Communities and clusters</a:t>
            </a:r>
          </a:p>
          <a:p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11707</TotalTime>
  <Words>1111</Words>
  <Application>Microsoft Office PowerPoint</Application>
  <PresentationFormat>On-screen Show (4:3)</PresentationFormat>
  <Paragraphs>271</Paragraphs>
  <Slides>35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Office Theme</vt:lpstr>
      <vt:lpstr>Equation</vt:lpstr>
      <vt:lpstr>Advanced Topics in Data Mining Special focus: Social Networks</vt:lpstr>
      <vt:lpstr>Goal of the class</vt:lpstr>
      <vt:lpstr>What is a social network?</vt:lpstr>
      <vt:lpstr>Social Networks</vt:lpstr>
      <vt:lpstr>Themes in data analysis for social networks</vt:lpstr>
      <vt:lpstr>Structure and function of the class</vt:lpstr>
      <vt:lpstr>Structure and function of the class</vt:lpstr>
      <vt:lpstr>Introductory Lectures</vt:lpstr>
      <vt:lpstr>Measuring Networks</vt:lpstr>
      <vt:lpstr>Degree distributions</vt:lpstr>
      <vt:lpstr>Power-law distributions</vt:lpstr>
      <vt:lpstr>Power-law signature</vt:lpstr>
      <vt:lpstr>Examples</vt:lpstr>
      <vt:lpstr>Exponential distribution</vt:lpstr>
      <vt:lpstr>The basic random graph model</vt:lpstr>
      <vt:lpstr>A random graph example</vt:lpstr>
      <vt:lpstr>Average/Expected degree</vt:lpstr>
      <vt:lpstr>Maximum degree</vt:lpstr>
      <vt:lpstr>Clustering (Transitivity) coefficient</vt:lpstr>
      <vt:lpstr>Example</vt:lpstr>
      <vt:lpstr>Clustering (Transitivity) coefficient</vt:lpstr>
      <vt:lpstr>Example</vt:lpstr>
      <vt:lpstr>Clustering coefficient for random graphs</vt:lpstr>
      <vt:lpstr>The C(k) distribution</vt:lpstr>
      <vt:lpstr>The small-world experiment</vt:lpstr>
      <vt:lpstr>Six Degrees of Kevin Bacon</vt:lpstr>
      <vt:lpstr>Erdos numbers?</vt:lpstr>
      <vt:lpstr>The small-world experiment</vt:lpstr>
      <vt:lpstr>Measuring the small world phenomenon</vt:lpstr>
      <vt:lpstr>Is the path length enough?</vt:lpstr>
      <vt:lpstr>Degree correlations</vt:lpstr>
      <vt:lpstr>Degree correlations</vt:lpstr>
      <vt:lpstr>Connected components</vt:lpstr>
      <vt:lpstr>Graph eigenvalues</vt:lpstr>
      <vt:lpstr>Next class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 Analysis</dc:title>
  <dc:creator>Evimaria</dc:creator>
  <cp:lastModifiedBy>Evimaria</cp:lastModifiedBy>
  <cp:revision>142</cp:revision>
  <dcterms:created xsi:type="dcterms:W3CDTF">2009-09-14T03:33:17Z</dcterms:created>
  <dcterms:modified xsi:type="dcterms:W3CDTF">2010-01-14T16:31:39Z</dcterms:modified>
</cp:coreProperties>
</file>