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397" r:id="rId3"/>
    <p:sldId id="399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9" r:id="rId18"/>
    <p:sldId id="458" r:id="rId19"/>
    <p:sldId id="460" r:id="rId20"/>
    <p:sldId id="461" r:id="rId21"/>
    <p:sldId id="462" r:id="rId22"/>
    <p:sldId id="463" r:id="rId23"/>
    <p:sldId id="464" r:id="rId24"/>
    <p:sldId id="465" r:id="rId25"/>
    <p:sldId id="466" r:id="rId26"/>
    <p:sldId id="467" r:id="rId27"/>
    <p:sldId id="468" r:id="rId28"/>
    <p:sldId id="469" r:id="rId29"/>
    <p:sldId id="470" r:id="rId30"/>
    <p:sldId id="471" r:id="rId31"/>
    <p:sldId id="472" r:id="rId32"/>
    <p:sldId id="473" r:id="rId33"/>
    <p:sldId id="474" r:id="rId34"/>
    <p:sldId id="475" r:id="rId35"/>
    <p:sldId id="476" r:id="rId36"/>
    <p:sldId id="477" r:id="rId37"/>
    <p:sldId id="478" r:id="rId38"/>
    <p:sldId id="47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06C98-5102-42DA-AD02-3D724A6EB4E0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4CCB5-1C59-425B-B776-F81C9EB1B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5BE36-090D-4770-AE56-A311FFE82C42}" type="slidenum">
              <a:rPr lang="en-US"/>
              <a:pPr/>
              <a:t>1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C2350C-AF55-4283-BC33-2F013DAE021F}" type="slidenum">
              <a:rPr lang="en-US"/>
              <a:pPr/>
              <a:t>15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901A1-CEAA-4290-865D-BAE9BC8C8334}" type="slidenum">
              <a:rPr lang="en-US"/>
              <a:pPr/>
              <a:t>18</a:t>
            </a:fld>
            <a:endParaRPr lang="en-US"/>
          </a:p>
        </p:txBody>
      </p:sp>
      <p:sp>
        <p:nvSpPr>
          <p:cNvPr id="2560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646EA-05A9-49D4-B3DD-EC9B6E10F77F}" type="slidenum">
              <a:rPr lang="en-US"/>
              <a:pPr/>
              <a:t>24</a:t>
            </a:fld>
            <a:endParaRPr lang="en-US"/>
          </a:p>
        </p:txBody>
      </p:sp>
      <p:sp>
        <p:nvSpPr>
          <p:cNvPr id="2652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4AF05-CC4C-4ACA-9BF4-28450B155AB1}" type="slidenum">
              <a:rPr lang="en-US"/>
              <a:pPr/>
              <a:t>25</a:t>
            </a:fld>
            <a:endParaRPr lang="en-US"/>
          </a:p>
        </p:txBody>
      </p:sp>
      <p:sp>
        <p:nvSpPr>
          <p:cNvPr id="2672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B0DA7-365F-4612-9171-AAF112D84DA9}" type="slidenum">
              <a:rPr lang="en-US"/>
              <a:pPr/>
              <a:t>27</a:t>
            </a:fld>
            <a:endParaRPr lang="en-US"/>
          </a:p>
        </p:txBody>
      </p:sp>
      <p:sp>
        <p:nvSpPr>
          <p:cNvPr id="2856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4EE17C-6148-447B-B62E-8F064011CB2A}" type="slidenum">
              <a:rPr lang="en-US"/>
              <a:pPr/>
              <a:t>28</a:t>
            </a:fld>
            <a:endParaRPr lang="en-US"/>
          </a:p>
        </p:txBody>
      </p:sp>
      <p:sp>
        <p:nvSpPr>
          <p:cNvPr id="2877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ACBB1-B451-4656-8B1D-22EAC6004EB1}" type="slidenum">
              <a:rPr lang="en-US"/>
              <a:pPr/>
              <a:t>29</a:t>
            </a:fld>
            <a:endParaRPr lang="en-US"/>
          </a:p>
        </p:txBody>
      </p:sp>
      <p:sp>
        <p:nvSpPr>
          <p:cNvPr id="2897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66C8D-B739-4EE2-BDFB-32AC229EF5DE}" type="slidenum">
              <a:rPr lang="en-US"/>
              <a:pPr/>
              <a:t>7</a:t>
            </a:fld>
            <a:endParaRPr lang="en-US"/>
          </a:p>
        </p:txBody>
      </p:sp>
      <p:sp>
        <p:nvSpPr>
          <p:cNvPr id="3020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8DFAB-68D1-4970-8EAF-C20F9254FE5D}" type="slidenum">
              <a:rPr lang="en-US"/>
              <a:pPr/>
              <a:t>8</a:t>
            </a:fld>
            <a:endParaRPr lang="en-US"/>
          </a:p>
        </p:txBody>
      </p:sp>
      <p:sp>
        <p:nvSpPr>
          <p:cNvPr id="2365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4F454-C7E6-4D75-848D-5A29291B1077}" type="slidenum">
              <a:rPr lang="en-US"/>
              <a:pPr/>
              <a:t>9</a:t>
            </a:fld>
            <a:endParaRPr lang="en-US"/>
          </a:p>
        </p:txBody>
      </p:sp>
      <p:sp>
        <p:nvSpPr>
          <p:cNvPr id="2385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066D3-1BF8-4178-86FC-25A0BDA69212}" type="slidenum">
              <a:rPr lang="en-US"/>
              <a:pPr/>
              <a:t>10</a:t>
            </a:fld>
            <a:endParaRPr lang="en-US"/>
          </a:p>
        </p:txBody>
      </p:sp>
      <p:sp>
        <p:nvSpPr>
          <p:cNvPr id="2406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9C082F-A540-4969-B9E2-D0DC539AED54}" type="slidenum">
              <a:rPr lang="en-US"/>
              <a:pPr/>
              <a:t>11</a:t>
            </a:fld>
            <a:endParaRPr lang="en-US"/>
          </a:p>
        </p:txBody>
      </p:sp>
      <p:sp>
        <p:nvSpPr>
          <p:cNvPr id="2426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C5EC9D-BC06-448B-A670-B8916E187EB3}" type="slidenum">
              <a:rPr lang="en-US"/>
              <a:pPr/>
              <a:t>12</a:t>
            </a:fld>
            <a:endParaRPr lang="en-US"/>
          </a:p>
        </p:txBody>
      </p:sp>
      <p:sp>
        <p:nvSpPr>
          <p:cNvPr id="2447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CD220-C374-4647-B370-36892902E0B6}" type="slidenum">
              <a:rPr lang="en-US"/>
              <a:pPr/>
              <a:t>13</a:t>
            </a:fld>
            <a:endParaRPr lang="en-US"/>
          </a:p>
        </p:txBody>
      </p:sp>
      <p:sp>
        <p:nvSpPr>
          <p:cNvPr id="2467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0DC09-124A-47AE-9F27-7B49BCE9BA72}" type="slidenum">
              <a:rPr lang="en-US"/>
              <a:pPr/>
              <a:t>14</a:t>
            </a:fld>
            <a:endParaRPr lang="en-US"/>
          </a:p>
        </p:txBody>
      </p:sp>
      <p:sp>
        <p:nvSpPr>
          <p:cNvPr id="2508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7A3D-E757-46E1-B329-C789A5991ABD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Advanced Topics in Data Mining Special focus: Social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properties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A property </a:t>
            </a:r>
            <a:r>
              <a:rPr lang="en-US" sz="2400" dirty="0">
                <a:solidFill>
                  <a:schemeClr val="accent2"/>
                </a:solidFill>
              </a:rPr>
              <a:t>P</a:t>
            </a:r>
            <a:r>
              <a:rPr lang="en-US" sz="2400" dirty="0"/>
              <a:t> holds </a:t>
            </a:r>
            <a:r>
              <a:rPr lang="en-US" sz="2400" dirty="0">
                <a:solidFill>
                  <a:srgbClr val="0066FF"/>
                </a:solidFill>
              </a:rPr>
              <a:t>almost surely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/>
              <a:t>(or for </a:t>
            </a:r>
            <a:r>
              <a:rPr lang="en-US" sz="2400" dirty="0">
                <a:solidFill>
                  <a:srgbClr val="0066FF"/>
                </a:solidFill>
              </a:rPr>
              <a:t>almost every</a:t>
            </a:r>
            <a:r>
              <a:rPr lang="en-US" sz="2400" dirty="0"/>
              <a:t> graph), if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Evolution of the graph: which properties hold as the probability </a:t>
            </a:r>
            <a:r>
              <a:rPr lang="en-US" sz="2400" dirty="0">
                <a:solidFill>
                  <a:srgbClr val="00CC00"/>
                </a:solidFill>
              </a:rPr>
              <a:t>p</a:t>
            </a:r>
            <a:r>
              <a:rPr lang="en-US" sz="2400" dirty="0"/>
              <a:t> increases?</a:t>
            </a:r>
          </a:p>
          <a:p>
            <a:pPr>
              <a:lnSpc>
                <a:spcPct val="90000"/>
              </a:lnSpc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Threshold phenomena</a:t>
            </a:r>
            <a:r>
              <a:rPr lang="en-US" sz="2400" dirty="0"/>
              <a:t>: Many properties appear suddenly. That is, there exist a probability </a:t>
            </a:r>
            <a:r>
              <a:rPr lang="en-US" sz="2400" dirty="0">
                <a:solidFill>
                  <a:srgbClr val="00CC00"/>
                </a:solidFill>
              </a:rPr>
              <a:t>p</a:t>
            </a:r>
            <a:r>
              <a:rPr lang="en-US" sz="2400" baseline="-25000" dirty="0">
                <a:solidFill>
                  <a:srgbClr val="00CC00"/>
                </a:solidFill>
              </a:rPr>
              <a:t>c</a:t>
            </a:r>
            <a:r>
              <a:rPr lang="en-US" sz="2400" dirty="0"/>
              <a:t> such that for </a:t>
            </a:r>
            <a:r>
              <a:rPr lang="en-US" sz="2400" dirty="0">
                <a:solidFill>
                  <a:srgbClr val="00CC00"/>
                </a:solidFill>
              </a:rPr>
              <a:t>p&lt;p</a:t>
            </a:r>
            <a:r>
              <a:rPr lang="en-US" sz="2400" baseline="-25000" dirty="0">
                <a:solidFill>
                  <a:srgbClr val="00CC00"/>
                </a:solidFill>
              </a:rPr>
              <a:t>c</a:t>
            </a:r>
            <a:r>
              <a:rPr lang="en-US" sz="2400" dirty="0"/>
              <a:t> the property does not hold </a:t>
            </a:r>
            <a:r>
              <a:rPr lang="en-US" sz="2400" dirty="0" err="1"/>
              <a:t>a.s</a:t>
            </a:r>
            <a:r>
              <a:rPr lang="en-US" sz="2400" dirty="0"/>
              <a:t>. and for </a:t>
            </a:r>
            <a:r>
              <a:rPr lang="en-US" sz="2400" dirty="0">
                <a:solidFill>
                  <a:srgbClr val="00CC00"/>
                </a:solidFill>
              </a:rPr>
              <a:t>p&gt;p</a:t>
            </a:r>
            <a:r>
              <a:rPr lang="en-US" sz="2400" baseline="-25000" dirty="0">
                <a:solidFill>
                  <a:srgbClr val="00CC00"/>
                </a:solidFill>
              </a:rPr>
              <a:t>c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the property holds </a:t>
            </a:r>
            <a:r>
              <a:rPr lang="en-US" sz="2400" dirty="0" err="1"/>
              <a:t>a.s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400" baseline="-25000" dirty="0" smtClean="0"/>
          </a:p>
          <a:p>
            <a:pPr algn="ctr">
              <a:lnSpc>
                <a:spcPct val="90000"/>
              </a:lnSpc>
            </a:pPr>
            <a:r>
              <a:rPr lang="en-US" sz="2400" b="1" i="1" dirty="0" smtClean="0">
                <a:solidFill>
                  <a:srgbClr val="FF0000"/>
                </a:solidFill>
              </a:rPr>
              <a:t>What do you expect to be a threshold phenomenon in random graphs?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239620" name="Object 4"/>
          <p:cNvGraphicFramePr>
            <a:graphicFrameLocks noChangeAspect="1"/>
          </p:cNvGraphicFramePr>
          <p:nvPr/>
        </p:nvGraphicFramePr>
        <p:xfrm>
          <a:off x="3132138" y="2209800"/>
          <a:ext cx="2657475" cy="647700"/>
        </p:xfrm>
        <a:graphic>
          <a:graphicData uri="http://schemas.openxmlformats.org/presentationml/2006/ole">
            <p:oleObj spid="_x0000_s315394" name="Equation" r:id="rId4" imgW="11430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giant component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>
                <a:solidFill>
                  <a:srgbClr val="00CC00"/>
                </a:solidFill>
              </a:rPr>
              <a:t>z=</a:t>
            </a:r>
            <a:r>
              <a:rPr lang="en-US" dirty="0" err="1">
                <a:solidFill>
                  <a:srgbClr val="00CC00"/>
                </a:solidFill>
              </a:rPr>
              <a:t>np</a:t>
            </a:r>
            <a:r>
              <a:rPr lang="en-US" dirty="0"/>
              <a:t> be the average degree</a:t>
            </a:r>
          </a:p>
          <a:p>
            <a:r>
              <a:rPr lang="en-US" dirty="0"/>
              <a:t>If </a:t>
            </a:r>
            <a:r>
              <a:rPr lang="en-US" dirty="0">
                <a:solidFill>
                  <a:srgbClr val="00CC00"/>
                </a:solidFill>
              </a:rPr>
              <a:t>z &lt; 1</a:t>
            </a:r>
            <a:r>
              <a:rPr lang="en-US" dirty="0"/>
              <a:t>, then almost surely, the largest component has size at most </a:t>
            </a:r>
            <a:r>
              <a:rPr lang="en-US" dirty="0">
                <a:solidFill>
                  <a:srgbClr val="92D050"/>
                </a:solidFill>
              </a:rPr>
              <a:t>O(</a:t>
            </a:r>
            <a:r>
              <a:rPr lang="en-US" dirty="0" err="1">
                <a:solidFill>
                  <a:srgbClr val="92D050"/>
                </a:solidFill>
              </a:rPr>
              <a:t>ln</a:t>
            </a:r>
            <a:r>
              <a:rPr lang="en-US" dirty="0">
                <a:solidFill>
                  <a:srgbClr val="92D050"/>
                </a:solidFill>
              </a:rPr>
              <a:t> n)</a:t>
            </a:r>
          </a:p>
          <a:p>
            <a:r>
              <a:rPr lang="en-US" dirty="0"/>
              <a:t>if </a:t>
            </a:r>
            <a:r>
              <a:rPr lang="en-US" dirty="0">
                <a:solidFill>
                  <a:srgbClr val="00CC00"/>
                </a:solidFill>
              </a:rPr>
              <a:t>z &gt; 1</a:t>
            </a:r>
            <a:r>
              <a:rPr lang="en-US" dirty="0"/>
              <a:t>, then almost surely, the largest component has size </a:t>
            </a:r>
            <a:r>
              <a:rPr lang="el-GR" dirty="0">
                <a:solidFill>
                  <a:srgbClr val="00CC00"/>
                </a:solidFill>
              </a:rPr>
              <a:t>Θ</a:t>
            </a:r>
            <a:r>
              <a:rPr lang="fi-FI" dirty="0">
                <a:solidFill>
                  <a:srgbClr val="00CC00"/>
                </a:solidFill>
              </a:rPr>
              <a:t>(n)</a:t>
            </a:r>
            <a:r>
              <a:rPr lang="fi-FI" dirty="0"/>
              <a:t>. </a:t>
            </a:r>
            <a:r>
              <a:rPr lang="en-US" dirty="0"/>
              <a:t>The second largest component has size </a:t>
            </a:r>
            <a:r>
              <a:rPr lang="en-US" dirty="0">
                <a:solidFill>
                  <a:srgbClr val="00CC00"/>
                </a:solidFill>
              </a:rPr>
              <a:t>O(</a:t>
            </a:r>
            <a:r>
              <a:rPr lang="en-US" dirty="0" err="1">
                <a:solidFill>
                  <a:srgbClr val="00CC00"/>
                </a:solidFill>
              </a:rPr>
              <a:t>ln</a:t>
            </a:r>
            <a:r>
              <a:rPr lang="en-US" dirty="0">
                <a:solidFill>
                  <a:srgbClr val="00CC00"/>
                </a:solidFill>
              </a:rPr>
              <a:t> n)</a:t>
            </a:r>
          </a:p>
          <a:p>
            <a:r>
              <a:rPr lang="en-US" dirty="0"/>
              <a:t>if </a:t>
            </a:r>
            <a:r>
              <a:rPr lang="en-US" dirty="0">
                <a:solidFill>
                  <a:srgbClr val="00CC00"/>
                </a:solidFill>
              </a:rPr>
              <a:t>z =</a:t>
            </a:r>
            <a:r>
              <a:rPr lang="el-GR" dirty="0">
                <a:solidFill>
                  <a:srgbClr val="00CC00"/>
                </a:solidFill>
              </a:rPr>
              <a:t>ω</a:t>
            </a:r>
            <a:r>
              <a:rPr lang="fi-FI" dirty="0">
                <a:solidFill>
                  <a:srgbClr val="00CC00"/>
                </a:solidFill>
              </a:rPr>
              <a:t>(ln n)</a:t>
            </a:r>
            <a:r>
              <a:rPr lang="fi-FI" dirty="0"/>
              <a:t>, </a:t>
            </a:r>
            <a:r>
              <a:rPr lang="en-US" dirty="0"/>
              <a:t>then the graph is almost surely connected.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phase transition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</a:t>
            </a:r>
            <a:r>
              <a:rPr lang="en-US">
                <a:solidFill>
                  <a:srgbClr val="00CC00"/>
                </a:solidFill>
              </a:rPr>
              <a:t>z=1</a:t>
            </a:r>
            <a:r>
              <a:rPr lang="en-US"/>
              <a:t>, there is a phase transition</a:t>
            </a:r>
          </a:p>
          <a:p>
            <a:pPr lvl="1"/>
            <a:r>
              <a:rPr lang="en-US"/>
              <a:t>The largest component is </a:t>
            </a:r>
            <a:r>
              <a:rPr lang="en-US">
                <a:solidFill>
                  <a:srgbClr val="00CC00"/>
                </a:solidFill>
              </a:rPr>
              <a:t>O(n</a:t>
            </a:r>
            <a:r>
              <a:rPr lang="en-US" baseline="30000">
                <a:solidFill>
                  <a:srgbClr val="00CC00"/>
                </a:solidFill>
              </a:rPr>
              <a:t>2/3</a:t>
            </a:r>
            <a:r>
              <a:rPr lang="en-US">
                <a:solidFill>
                  <a:srgbClr val="00CC00"/>
                </a:solidFill>
              </a:rPr>
              <a:t>)</a:t>
            </a:r>
          </a:p>
          <a:p>
            <a:pPr lvl="1"/>
            <a:r>
              <a:rPr lang="en-US"/>
              <a:t>The sizes of the components follow a power-law distribution.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Random graphs degree distributions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degree distribution follows a </a:t>
            </a:r>
            <a:r>
              <a:rPr lang="en-US" sz="2800">
                <a:solidFill>
                  <a:srgbClr val="0066FF"/>
                </a:solidFill>
              </a:rPr>
              <a:t>binomial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Assuming </a:t>
            </a:r>
            <a:r>
              <a:rPr lang="en-US" sz="2800">
                <a:solidFill>
                  <a:srgbClr val="00CC00"/>
                </a:solidFill>
              </a:rPr>
              <a:t>z=np</a:t>
            </a: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/>
              <a:t>is fixed, as </a:t>
            </a:r>
            <a:r>
              <a:rPr lang="en-US" sz="2800">
                <a:solidFill>
                  <a:srgbClr val="00CC00"/>
                </a:solidFill>
              </a:rPr>
              <a:t>n</a:t>
            </a:r>
            <a:r>
              <a:rPr lang="en-US" sz="2800">
                <a:solidFill>
                  <a:srgbClr val="00CC00"/>
                </a:solidFill>
                <a:latin typeface="Arial" charset="0"/>
              </a:rPr>
              <a:t>→</a:t>
            </a:r>
            <a:r>
              <a:rPr lang="en-US" sz="2800">
                <a:solidFill>
                  <a:srgbClr val="00CC00"/>
                </a:solidFill>
              </a:rPr>
              <a:t>∞, B(n,k,p)</a:t>
            </a:r>
            <a:r>
              <a:rPr lang="en-US" sz="2800"/>
              <a:t> is approximated by a </a:t>
            </a:r>
            <a:r>
              <a:rPr lang="en-US" sz="2800">
                <a:solidFill>
                  <a:srgbClr val="0066FF"/>
                </a:solidFill>
              </a:rPr>
              <a:t>Poisson</a:t>
            </a:r>
            <a:r>
              <a:rPr lang="en-US" sz="2800"/>
              <a:t> distribution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Highly concentrated around the mean, with a tail that drops exponentially</a:t>
            </a:r>
          </a:p>
        </p:txBody>
      </p:sp>
      <p:graphicFrame>
        <p:nvGraphicFramePr>
          <p:cNvPr id="245764" name="Object 4"/>
          <p:cNvGraphicFramePr>
            <a:graphicFrameLocks noChangeAspect="1"/>
          </p:cNvGraphicFramePr>
          <p:nvPr/>
        </p:nvGraphicFramePr>
        <p:xfrm>
          <a:off x="2339975" y="2276475"/>
          <a:ext cx="3473450" cy="758825"/>
        </p:xfrm>
        <a:graphic>
          <a:graphicData uri="http://schemas.openxmlformats.org/presentationml/2006/ole">
            <p:oleObj spid="_x0000_s316418" name="Equation" r:id="rId4" imgW="2095200" imgH="457200" progId="Equation.3">
              <p:embed/>
            </p:oleObj>
          </a:graphicData>
        </a:graphic>
      </p:graphicFrame>
      <p:graphicFrame>
        <p:nvGraphicFramePr>
          <p:cNvPr id="245765" name="Object 5"/>
          <p:cNvGraphicFramePr>
            <a:graphicFrameLocks noChangeAspect="1"/>
          </p:cNvGraphicFramePr>
          <p:nvPr/>
        </p:nvGraphicFramePr>
        <p:xfrm>
          <a:off x="2771775" y="4221163"/>
          <a:ext cx="2516188" cy="762000"/>
        </p:xfrm>
        <a:graphic>
          <a:graphicData uri="http://schemas.openxmlformats.org/presentationml/2006/ole">
            <p:oleObj spid="_x0000_s316419" name="Equation" r:id="rId5" imgW="13842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graphs and real life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beautiful and elegant theory studied exhaustively</a:t>
            </a:r>
          </a:p>
          <a:p>
            <a:endParaRPr lang="en-US"/>
          </a:p>
          <a:p>
            <a:r>
              <a:rPr lang="en-US"/>
              <a:t>Random graphs had been used as idealized network models</a:t>
            </a:r>
          </a:p>
          <a:p>
            <a:endParaRPr lang="en-US"/>
          </a:p>
          <a:p>
            <a:r>
              <a:rPr lang="en-US"/>
              <a:t>Unfortunately, they don’t capture reality…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random graph example</a:t>
            </a:r>
          </a:p>
        </p:txBody>
      </p:sp>
      <p:pic>
        <p:nvPicPr>
          <p:cNvPr id="254983" name="Picture 7" descr="degree_rand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420938"/>
            <a:ext cx="3814763" cy="2992437"/>
          </a:xfrm>
          <a:prstGeom prst="rect">
            <a:avLst/>
          </a:prstGeom>
          <a:noFill/>
        </p:spPr>
      </p:pic>
      <p:pic>
        <p:nvPicPr>
          <p:cNvPr id="254984" name="Picture 8" descr="loglog_rand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2408238"/>
            <a:ext cx="3743325" cy="300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Departing from </a:t>
            </a:r>
            <a:r>
              <a:rPr lang="en-US" dirty="0" smtClean="0"/>
              <a:t>the Random Graph model</a:t>
            </a:r>
            <a:endParaRPr lang="en-US" dirty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need models that better capture the characteristics of real graphs</a:t>
            </a:r>
          </a:p>
          <a:p>
            <a:pPr lvl="1"/>
            <a:r>
              <a:rPr lang="en-US"/>
              <a:t>degree sequences</a:t>
            </a:r>
          </a:p>
          <a:p>
            <a:pPr lvl="1"/>
            <a:r>
              <a:rPr lang="en-US"/>
              <a:t>clustering coefficient</a:t>
            </a:r>
          </a:p>
          <a:p>
            <a:pPr lvl="1"/>
            <a:r>
              <a:rPr lang="en-US"/>
              <a:t>short paths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Graphs with given degree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input:</a:t>
            </a:r>
            <a:r>
              <a:rPr lang="en-US" dirty="0" smtClean="0"/>
              <a:t> the degree sequence </a:t>
            </a:r>
            <a:r>
              <a:rPr lang="en-US" b="1" dirty="0" smtClean="0">
                <a:solidFill>
                  <a:schemeClr val="accent1"/>
                </a:solidFill>
              </a:rPr>
              <a:t>[d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,d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,…,</a:t>
            </a:r>
            <a:r>
              <a:rPr lang="en-US" b="1" dirty="0" err="1" smtClean="0">
                <a:solidFill>
                  <a:schemeClr val="accent1"/>
                </a:solidFill>
              </a:rPr>
              <a:t>d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n</a:t>
            </a:r>
            <a:r>
              <a:rPr lang="en-US" b="1" dirty="0" smtClean="0">
                <a:solidFill>
                  <a:schemeClr val="accent1"/>
                </a:solidFill>
              </a:rPr>
              <a:t>]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Can you generate a graph with nodes that have degrees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[d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,d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,…,</a:t>
            </a:r>
            <a:r>
              <a:rPr lang="en-US" b="1" dirty="0" err="1" smtClean="0">
                <a:solidFill>
                  <a:schemeClr val="accent1"/>
                </a:solidFill>
              </a:rPr>
              <a:t>d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n</a:t>
            </a:r>
            <a:r>
              <a:rPr lang="en-US" b="1" dirty="0" smtClean="0">
                <a:solidFill>
                  <a:schemeClr val="accent1"/>
                </a:solidFill>
              </a:rPr>
              <a:t>] ?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? </a:t>
            </a:r>
            <a:r>
              <a:rPr lang="en-US" b="1" dirty="0" smtClean="0">
                <a:solidFill>
                  <a:schemeClr val="accent1"/>
                </a:solidFill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Graphs with given degree sequences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configuration model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input:</a:t>
            </a:r>
            <a:r>
              <a:rPr lang="en-US" dirty="0"/>
              <a:t> the degree sequence </a:t>
            </a:r>
            <a:r>
              <a:rPr lang="en-US" b="1" dirty="0">
                <a:solidFill>
                  <a:schemeClr val="accent1"/>
                </a:solidFill>
              </a:rPr>
              <a:t>[d</a:t>
            </a:r>
            <a:r>
              <a:rPr lang="en-US" b="1" baseline="-25000" dirty="0">
                <a:solidFill>
                  <a:schemeClr val="accent1"/>
                </a:solidFill>
              </a:rPr>
              <a:t>1</a:t>
            </a:r>
            <a:r>
              <a:rPr lang="en-US" b="1" dirty="0">
                <a:solidFill>
                  <a:schemeClr val="accent1"/>
                </a:solidFill>
              </a:rPr>
              <a:t>,d</a:t>
            </a:r>
            <a:r>
              <a:rPr lang="en-US" b="1" baseline="-25000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,…,</a:t>
            </a:r>
            <a:r>
              <a:rPr lang="en-US" b="1" dirty="0" err="1">
                <a:solidFill>
                  <a:schemeClr val="accent1"/>
                </a:solidFill>
              </a:rPr>
              <a:t>d</a:t>
            </a:r>
            <a:r>
              <a:rPr lang="en-US" b="1" baseline="-25000" dirty="0" err="1">
                <a:solidFill>
                  <a:schemeClr val="accent1"/>
                </a:solidFill>
              </a:rPr>
              <a:t>n</a:t>
            </a:r>
            <a:r>
              <a:rPr lang="en-US" b="1" dirty="0">
                <a:solidFill>
                  <a:schemeClr val="accent1"/>
                </a:solidFill>
              </a:rPr>
              <a:t>]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process:</a:t>
            </a:r>
          </a:p>
          <a:p>
            <a:pPr lvl="2"/>
            <a:r>
              <a:rPr lang="en-US" dirty="0"/>
              <a:t>Create </a:t>
            </a:r>
            <a:r>
              <a:rPr lang="en-US" b="1" dirty="0" err="1">
                <a:solidFill>
                  <a:schemeClr val="accent1"/>
                </a:solidFill>
              </a:rPr>
              <a:t>d</a:t>
            </a:r>
            <a:r>
              <a:rPr lang="en-US" b="1" baseline="-25000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copies of node </a:t>
            </a:r>
            <a:r>
              <a:rPr lang="en-US" b="1" dirty="0" err="1">
                <a:solidFill>
                  <a:schemeClr val="accent1"/>
                </a:solidFill>
              </a:rPr>
              <a:t>i</a:t>
            </a:r>
            <a:endParaRPr lang="en-US" b="1" dirty="0">
              <a:solidFill>
                <a:schemeClr val="accent1"/>
              </a:solidFill>
            </a:endParaRPr>
          </a:p>
          <a:p>
            <a:pPr lvl="2"/>
            <a:r>
              <a:rPr lang="en-US" dirty="0"/>
              <a:t>Take a random matching (pairing) of the copies</a:t>
            </a:r>
          </a:p>
          <a:p>
            <a:pPr lvl="3"/>
            <a:r>
              <a:rPr lang="en-US" dirty="0"/>
              <a:t>self-loops and multiple edges are allowed</a:t>
            </a:r>
          </a:p>
          <a:p>
            <a:endParaRPr lang="en-US" dirty="0"/>
          </a:p>
          <a:p>
            <a:r>
              <a:rPr lang="en-US" dirty="0"/>
              <a:t>Uniform distribution over the graphs with the given degree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800"/>
              <a:t>Suppose that the degree sequence is</a:t>
            </a:r>
          </a:p>
          <a:p>
            <a:pPr>
              <a:lnSpc>
                <a:spcPct val="110000"/>
              </a:lnSpc>
            </a:pPr>
            <a:endParaRPr lang="en-US" sz="2800"/>
          </a:p>
          <a:p>
            <a:pPr>
              <a:lnSpc>
                <a:spcPct val="130000"/>
              </a:lnSpc>
            </a:pPr>
            <a:r>
              <a:rPr lang="en-US" sz="2800"/>
              <a:t>Create multiple copies of the nodes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Pair the nodes uniformly at random</a:t>
            </a:r>
          </a:p>
          <a:p>
            <a:r>
              <a:rPr lang="en-US" sz="2800"/>
              <a:t>Generate the resulting network</a:t>
            </a:r>
          </a:p>
        </p:txBody>
      </p:sp>
      <p:sp>
        <p:nvSpPr>
          <p:cNvPr id="305156" name="Oval 4"/>
          <p:cNvSpPr>
            <a:spLocks noChangeArrowheads="1"/>
          </p:cNvSpPr>
          <p:nvPr/>
        </p:nvSpPr>
        <p:spPr bwMode="auto">
          <a:xfrm>
            <a:off x="3132138" y="2636838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sp>
        <p:nvSpPr>
          <p:cNvPr id="305157" name="Oval 5"/>
          <p:cNvSpPr>
            <a:spLocks noChangeArrowheads="1"/>
          </p:cNvSpPr>
          <p:nvPr/>
        </p:nvSpPr>
        <p:spPr bwMode="auto">
          <a:xfrm>
            <a:off x="5508625" y="2636838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sp>
        <p:nvSpPr>
          <p:cNvPr id="305158" name="Oval 6"/>
          <p:cNvSpPr>
            <a:spLocks noChangeArrowheads="1"/>
          </p:cNvSpPr>
          <p:nvPr/>
        </p:nvSpPr>
        <p:spPr bwMode="auto">
          <a:xfrm>
            <a:off x="3924300" y="2636838"/>
            <a:ext cx="215900" cy="2159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sp>
        <p:nvSpPr>
          <p:cNvPr id="305159" name="Oval 7"/>
          <p:cNvSpPr>
            <a:spLocks noChangeArrowheads="1"/>
          </p:cNvSpPr>
          <p:nvPr/>
        </p:nvSpPr>
        <p:spPr bwMode="auto">
          <a:xfrm>
            <a:off x="4716463" y="2636838"/>
            <a:ext cx="215900" cy="2159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sp>
        <p:nvSpPr>
          <p:cNvPr id="305160" name="Text Box 8"/>
          <p:cNvSpPr txBox="1">
            <a:spLocks noChangeArrowheads="1"/>
          </p:cNvSpPr>
          <p:nvPr/>
        </p:nvSpPr>
        <p:spPr bwMode="auto">
          <a:xfrm>
            <a:off x="3059113" y="22701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4</a:t>
            </a:r>
          </a:p>
        </p:txBody>
      </p:sp>
      <p:sp>
        <p:nvSpPr>
          <p:cNvPr id="305161" name="Text Box 9"/>
          <p:cNvSpPr txBox="1">
            <a:spLocks noChangeArrowheads="1"/>
          </p:cNvSpPr>
          <p:nvPr/>
        </p:nvSpPr>
        <p:spPr bwMode="auto">
          <a:xfrm>
            <a:off x="3851275" y="2255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305162" name="Text Box 10"/>
          <p:cNvSpPr txBox="1">
            <a:spLocks noChangeArrowheads="1"/>
          </p:cNvSpPr>
          <p:nvPr/>
        </p:nvSpPr>
        <p:spPr bwMode="auto">
          <a:xfrm>
            <a:off x="4643438" y="2255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305163" name="Text Box 11"/>
          <p:cNvSpPr txBox="1">
            <a:spLocks noChangeArrowheads="1"/>
          </p:cNvSpPr>
          <p:nvPr/>
        </p:nvSpPr>
        <p:spPr bwMode="auto">
          <a:xfrm>
            <a:off x="5435600" y="2255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</a:t>
            </a:r>
          </a:p>
        </p:txBody>
      </p:sp>
      <p:sp>
        <p:nvSpPr>
          <p:cNvPr id="305164" name="Oval 12"/>
          <p:cNvSpPr>
            <a:spLocks noChangeArrowheads="1"/>
          </p:cNvSpPr>
          <p:nvPr/>
        </p:nvSpPr>
        <p:spPr bwMode="auto">
          <a:xfrm>
            <a:off x="2339975" y="4005263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sp>
        <p:nvSpPr>
          <p:cNvPr id="305165" name="Oval 13"/>
          <p:cNvSpPr>
            <a:spLocks noChangeArrowheads="1"/>
          </p:cNvSpPr>
          <p:nvPr/>
        </p:nvSpPr>
        <p:spPr bwMode="auto">
          <a:xfrm>
            <a:off x="2700338" y="4005263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sp>
        <p:nvSpPr>
          <p:cNvPr id="305166" name="Oval 14"/>
          <p:cNvSpPr>
            <a:spLocks noChangeArrowheads="1"/>
          </p:cNvSpPr>
          <p:nvPr/>
        </p:nvSpPr>
        <p:spPr bwMode="auto">
          <a:xfrm>
            <a:off x="3132138" y="4005263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sp>
        <p:nvSpPr>
          <p:cNvPr id="305167" name="Oval 15"/>
          <p:cNvSpPr>
            <a:spLocks noChangeArrowheads="1"/>
          </p:cNvSpPr>
          <p:nvPr/>
        </p:nvSpPr>
        <p:spPr bwMode="auto">
          <a:xfrm>
            <a:off x="3492500" y="4005263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sp>
        <p:nvSpPr>
          <p:cNvPr id="305168" name="Oval 16"/>
          <p:cNvSpPr>
            <a:spLocks noChangeArrowheads="1"/>
          </p:cNvSpPr>
          <p:nvPr/>
        </p:nvSpPr>
        <p:spPr bwMode="auto">
          <a:xfrm>
            <a:off x="4067175" y="4005263"/>
            <a:ext cx="215900" cy="2159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sp>
        <p:nvSpPr>
          <p:cNvPr id="305169" name="Oval 17"/>
          <p:cNvSpPr>
            <a:spLocks noChangeArrowheads="1"/>
          </p:cNvSpPr>
          <p:nvPr/>
        </p:nvSpPr>
        <p:spPr bwMode="auto">
          <a:xfrm>
            <a:off x="4643438" y="4005263"/>
            <a:ext cx="215900" cy="2159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sp>
        <p:nvSpPr>
          <p:cNvPr id="305170" name="Oval 18"/>
          <p:cNvSpPr>
            <a:spLocks noChangeArrowheads="1"/>
          </p:cNvSpPr>
          <p:nvPr/>
        </p:nvSpPr>
        <p:spPr bwMode="auto">
          <a:xfrm>
            <a:off x="5003800" y="4005263"/>
            <a:ext cx="215900" cy="2159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sp>
        <p:nvSpPr>
          <p:cNvPr id="305171" name="Oval 19"/>
          <p:cNvSpPr>
            <a:spLocks noChangeArrowheads="1"/>
          </p:cNvSpPr>
          <p:nvPr/>
        </p:nvSpPr>
        <p:spPr bwMode="auto">
          <a:xfrm>
            <a:off x="5292725" y="4005263"/>
            <a:ext cx="215900" cy="2159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sp>
        <p:nvSpPr>
          <p:cNvPr id="305172" name="Oval 20"/>
          <p:cNvSpPr>
            <a:spLocks noChangeArrowheads="1"/>
          </p:cNvSpPr>
          <p:nvPr/>
        </p:nvSpPr>
        <p:spPr bwMode="auto">
          <a:xfrm>
            <a:off x="5795963" y="40052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sp>
        <p:nvSpPr>
          <p:cNvPr id="305173" name="Oval 21"/>
          <p:cNvSpPr>
            <a:spLocks noChangeArrowheads="1"/>
          </p:cNvSpPr>
          <p:nvPr/>
        </p:nvSpPr>
        <p:spPr bwMode="auto">
          <a:xfrm>
            <a:off x="6156325" y="40052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cxnSp>
        <p:nvCxnSpPr>
          <p:cNvPr id="305175" name="AutoShape 23"/>
          <p:cNvCxnSpPr>
            <a:cxnSpLocks noChangeShapeType="1"/>
          </p:cNvCxnSpPr>
          <p:nvPr/>
        </p:nvCxnSpPr>
        <p:spPr bwMode="auto">
          <a:xfrm rot="5400000" flipV="1">
            <a:off x="3059907" y="3429794"/>
            <a:ext cx="1587" cy="1152525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5176" name="AutoShape 24"/>
          <p:cNvCxnSpPr>
            <a:cxnSpLocks noChangeShapeType="1"/>
            <a:stCxn id="305166" idx="0"/>
            <a:endCxn id="305168" idx="0"/>
          </p:cNvCxnSpPr>
          <p:nvPr/>
        </p:nvCxnSpPr>
        <p:spPr bwMode="auto">
          <a:xfrm rot="5400000" flipV="1">
            <a:off x="3706813" y="3538538"/>
            <a:ext cx="1587" cy="935037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5177" name="AutoShape 25"/>
          <p:cNvCxnSpPr>
            <a:cxnSpLocks noChangeShapeType="1"/>
            <a:stCxn id="305165" idx="0"/>
            <a:endCxn id="305169" idx="0"/>
          </p:cNvCxnSpPr>
          <p:nvPr/>
        </p:nvCxnSpPr>
        <p:spPr bwMode="auto">
          <a:xfrm rot="5400000" flipV="1">
            <a:off x="3779044" y="3034507"/>
            <a:ext cx="1587" cy="1943100"/>
          </a:xfrm>
          <a:prstGeom prst="curvedConnector3">
            <a:avLst>
              <a:gd name="adj1" fmla="val -219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5178" name="AutoShape 26"/>
          <p:cNvCxnSpPr>
            <a:cxnSpLocks noChangeShapeType="1"/>
          </p:cNvCxnSpPr>
          <p:nvPr/>
        </p:nvCxnSpPr>
        <p:spPr bwMode="auto">
          <a:xfrm rot="5400000" flipV="1">
            <a:off x="5652294" y="3429794"/>
            <a:ext cx="1587" cy="1152525"/>
          </a:xfrm>
          <a:prstGeom prst="curvedConnector3">
            <a:avLst>
              <a:gd name="adj1" fmla="val -196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5179" name="AutoShape 27"/>
          <p:cNvCxnSpPr>
            <a:cxnSpLocks noChangeShapeType="1"/>
            <a:stCxn id="305171" idx="0"/>
            <a:endCxn id="305172" idx="0"/>
          </p:cNvCxnSpPr>
          <p:nvPr/>
        </p:nvCxnSpPr>
        <p:spPr bwMode="auto">
          <a:xfrm rot="5400000" flipV="1">
            <a:off x="5651500" y="3754438"/>
            <a:ext cx="1587" cy="503238"/>
          </a:xfrm>
          <a:prstGeom prst="curvedConnector3">
            <a:avLst>
              <a:gd name="adj1" fmla="val -91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5181" name="Oval 29"/>
          <p:cNvSpPr>
            <a:spLocks noChangeArrowheads="1"/>
          </p:cNvSpPr>
          <p:nvPr/>
        </p:nvSpPr>
        <p:spPr bwMode="auto">
          <a:xfrm>
            <a:off x="2916238" y="5878513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sp>
        <p:nvSpPr>
          <p:cNvPr id="305182" name="Oval 30"/>
          <p:cNvSpPr>
            <a:spLocks noChangeArrowheads="1"/>
          </p:cNvSpPr>
          <p:nvPr/>
        </p:nvSpPr>
        <p:spPr bwMode="auto">
          <a:xfrm>
            <a:off x="4140200" y="5591175"/>
            <a:ext cx="215900" cy="2159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sp>
        <p:nvSpPr>
          <p:cNvPr id="305183" name="Oval 31"/>
          <p:cNvSpPr>
            <a:spLocks noChangeArrowheads="1"/>
          </p:cNvSpPr>
          <p:nvPr/>
        </p:nvSpPr>
        <p:spPr bwMode="auto">
          <a:xfrm>
            <a:off x="3779838" y="6526213"/>
            <a:ext cx="215900" cy="2159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sp>
        <p:nvSpPr>
          <p:cNvPr id="305184" name="Oval 32"/>
          <p:cNvSpPr>
            <a:spLocks noChangeArrowheads="1"/>
          </p:cNvSpPr>
          <p:nvPr/>
        </p:nvSpPr>
        <p:spPr bwMode="auto">
          <a:xfrm>
            <a:off x="4716463" y="623887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rgbClr val="00CC00"/>
              </a:solidFill>
            </a:endParaRPr>
          </a:p>
        </p:txBody>
      </p:sp>
      <p:cxnSp>
        <p:nvCxnSpPr>
          <p:cNvPr id="305186" name="AutoShape 34"/>
          <p:cNvCxnSpPr>
            <a:cxnSpLocks noChangeShapeType="1"/>
            <a:stCxn id="305183" idx="7"/>
            <a:endCxn id="305184" idx="2"/>
          </p:cNvCxnSpPr>
          <p:nvPr/>
        </p:nvCxnSpPr>
        <p:spPr bwMode="auto">
          <a:xfrm rot="16200000">
            <a:off x="4234657" y="6076156"/>
            <a:ext cx="211138" cy="752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5187" name="AutoShape 35"/>
          <p:cNvCxnSpPr>
            <a:cxnSpLocks noChangeShapeType="1"/>
            <a:stCxn id="305183" idx="6"/>
            <a:endCxn id="305184" idx="3"/>
          </p:cNvCxnSpPr>
          <p:nvPr/>
        </p:nvCxnSpPr>
        <p:spPr bwMode="auto">
          <a:xfrm flipV="1">
            <a:off x="3995738" y="6423025"/>
            <a:ext cx="752475" cy="211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5188" name="Line 36"/>
          <p:cNvSpPr>
            <a:spLocks noChangeShapeType="1"/>
          </p:cNvSpPr>
          <p:nvPr/>
        </p:nvSpPr>
        <p:spPr bwMode="auto">
          <a:xfrm flipV="1">
            <a:off x="3132138" y="5734050"/>
            <a:ext cx="1008062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5189" name="Line 37"/>
          <p:cNvSpPr>
            <a:spLocks noChangeShapeType="1"/>
          </p:cNvSpPr>
          <p:nvPr/>
        </p:nvSpPr>
        <p:spPr bwMode="auto">
          <a:xfrm>
            <a:off x="3059113" y="6022975"/>
            <a:ext cx="7207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305190" name="AutoShape 38"/>
          <p:cNvCxnSpPr>
            <a:cxnSpLocks noChangeShapeType="1"/>
            <a:stCxn id="305181" idx="1"/>
            <a:endCxn id="305181" idx="3"/>
          </p:cNvCxnSpPr>
          <p:nvPr/>
        </p:nvCxnSpPr>
        <p:spPr bwMode="auto">
          <a:xfrm rot="5400000" flipV="1">
            <a:off x="2872582" y="5985669"/>
            <a:ext cx="152400" cy="1587"/>
          </a:xfrm>
          <a:prstGeom prst="curvedConnector5">
            <a:avLst>
              <a:gd name="adj1" fmla="val -71875"/>
              <a:gd name="adj2" fmla="val -26000000"/>
              <a:gd name="adj3" fmla="val 1708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64" grpId="0" animBg="1"/>
      <p:bldP spid="305165" grpId="0" animBg="1"/>
      <p:bldP spid="305166" grpId="0" animBg="1"/>
      <p:bldP spid="305167" grpId="0" animBg="1"/>
      <p:bldP spid="305168" grpId="0" animBg="1"/>
      <p:bldP spid="305169" grpId="0" animBg="1"/>
      <p:bldP spid="305169" grpId="1" animBg="1"/>
      <p:bldP spid="305170" grpId="0" animBg="1"/>
      <p:bldP spid="305170" grpId="1" animBg="1"/>
      <p:bldP spid="305171" grpId="0" animBg="1"/>
      <p:bldP spid="305171" grpId="1" animBg="1"/>
      <p:bldP spid="305172" grpId="0" animBg="1"/>
      <p:bldP spid="305173" grpId="0" animBg="1"/>
      <p:bldP spid="305181" grpId="0" animBg="1"/>
      <p:bldP spid="305182" grpId="0" animBg="1"/>
      <p:bldP spid="305183" grpId="0" animBg="1"/>
      <p:bldP spid="305184" grpId="0" animBg="1"/>
      <p:bldP spid="305188" grpId="0" animBg="1"/>
      <p:bldP spid="3051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the end of this week/ beginning of next we need to have a tentative presentation schedule</a:t>
            </a:r>
          </a:p>
          <a:p>
            <a:endParaRPr lang="en-US" dirty="0" smtClean="0"/>
          </a:p>
          <a:p>
            <a:r>
              <a:rPr lang="en-US" dirty="0" smtClean="0"/>
              <a:t>Each one of you should send me an email about a theme by Friday, February 22. 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Graphs with given degree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about </a:t>
            </a:r>
            <a:r>
              <a:rPr lang="en-US" b="1" dirty="0" smtClean="0">
                <a:solidFill>
                  <a:srgbClr val="FF0000"/>
                </a:solidFill>
              </a:rPr>
              <a:t>simple</a:t>
            </a:r>
            <a:r>
              <a:rPr lang="en-US" dirty="0" smtClean="0"/>
              <a:t> graphs ?</a:t>
            </a:r>
          </a:p>
          <a:p>
            <a:pPr lvl="1"/>
            <a:r>
              <a:rPr lang="en-US" dirty="0" smtClean="0"/>
              <a:t>No self loops</a:t>
            </a:r>
          </a:p>
          <a:p>
            <a:pPr lvl="1"/>
            <a:r>
              <a:rPr lang="en-US" dirty="0" smtClean="0"/>
              <a:t>No multiple edges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Graphs with given degree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Realizability</a:t>
            </a:r>
            <a:r>
              <a:rPr lang="en-US" dirty="0" smtClean="0"/>
              <a:t> of degree sequences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Lemma: </a:t>
            </a:r>
            <a:r>
              <a:rPr lang="en-US" dirty="0" smtClean="0"/>
              <a:t>A degree sequence </a:t>
            </a:r>
            <a:r>
              <a:rPr lang="en-US" b="1" dirty="0" smtClean="0">
                <a:solidFill>
                  <a:schemeClr val="accent1"/>
                </a:solidFill>
              </a:rPr>
              <a:t>d = [d(1),…,d(n)] </a:t>
            </a:r>
            <a:r>
              <a:rPr lang="en-US" dirty="0" smtClean="0"/>
              <a:t>with </a:t>
            </a:r>
            <a:r>
              <a:rPr lang="en-US" b="1" dirty="0" smtClean="0">
                <a:solidFill>
                  <a:schemeClr val="accent1"/>
                </a:solidFill>
              </a:rPr>
              <a:t>d(1)≥d(2)≥…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≥d(n)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1"/>
                </a:solidFill>
              </a:rPr>
              <a:t>d(1)+d(2)+…+d(n) </a:t>
            </a:r>
            <a:r>
              <a:rPr lang="en-US" b="1" dirty="0" smtClean="0">
                <a:solidFill>
                  <a:srgbClr val="FF0000"/>
                </a:solidFill>
              </a:rPr>
              <a:t>even </a:t>
            </a:r>
            <a:r>
              <a:rPr lang="en-US" dirty="0" smtClean="0"/>
              <a:t>is </a:t>
            </a:r>
            <a:r>
              <a:rPr lang="en-US" b="1" dirty="0" smtClean="0"/>
              <a:t>realizable</a:t>
            </a:r>
            <a:r>
              <a:rPr lang="en-US" dirty="0" smtClean="0"/>
              <a:t> if and only if for every </a:t>
            </a:r>
            <a:r>
              <a:rPr lang="en-US" b="1" dirty="0" smtClean="0">
                <a:solidFill>
                  <a:schemeClr val="accent1"/>
                </a:solidFill>
              </a:rPr>
              <a:t>1≤k ≤n-1</a:t>
            </a:r>
            <a:r>
              <a:rPr lang="en-US" dirty="0" smtClean="0"/>
              <a:t> it holds that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42753" y="4267199"/>
          <a:ext cx="6991647" cy="1295401"/>
        </p:xfrm>
        <a:graphic>
          <a:graphicData uri="http://schemas.openxmlformats.org/presentationml/2006/ole">
            <p:oleObj spid="_x0000_s317442" name="Equation" r:id="rId3" imgW="21333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Graphs with given degree sequences --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Input : </a:t>
            </a:r>
            <a:r>
              <a:rPr lang="en-US" b="1" dirty="0" smtClean="0">
                <a:solidFill>
                  <a:schemeClr val="accent1"/>
                </a:solidFill>
              </a:rPr>
              <a:t>d= [d(1),…,d(n)]</a:t>
            </a:r>
          </a:p>
          <a:p>
            <a:r>
              <a:rPr lang="en-US" dirty="0" smtClean="0"/>
              <a:t>Output: No or simple graph </a:t>
            </a:r>
            <a:r>
              <a:rPr lang="en-US" b="1" dirty="0" smtClean="0">
                <a:solidFill>
                  <a:schemeClr val="accent1"/>
                </a:solidFill>
              </a:rPr>
              <a:t>G=(V,E) </a:t>
            </a:r>
            <a:r>
              <a:rPr lang="en-US" dirty="0" smtClean="0"/>
              <a:t>with degree sequence </a:t>
            </a:r>
            <a:r>
              <a:rPr lang="en-US" b="1" dirty="0" smtClean="0">
                <a:solidFill>
                  <a:schemeClr val="accent1"/>
                </a:solidFill>
              </a:rPr>
              <a:t>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</a:t>
            </a:r>
            <a:r>
              <a:rPr lang="el-GR" sz="4400" b="1" dirty="0" smtClean="0">
                <a:solidFill>
                  <a:schemeClr val="accent1"/>
                </a:solidFill>
              </a:rPr>
              <a:t>Σ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b="1" baseline="-25000" dirty="0" smtClean="0">
                <a:solidFill>
                  <a:schemeClr val="accent1"/>
                </a:solidFill>
              </a:rPr>
              <a:t>=1…n</a:t>
            </a:r>
            <a:r>
              <a:rPr lang="en-US" b="1" dirty="0" smtClean="0">
                <a:solidFill>
                  <a:schemeClr val="accent1"/>
                </a:solidFill>
              </a:rPr>
              <a:t> d(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is odd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“</a:t>
            </a:r>
            <a:r>
              <a:rPr lang="en-US" b="1" dirty="0" smtClean="0"/>
              <a:t>No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While 1 do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there exist 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with </a:t>
            </a:r>
            <a:r>
              <a:rPr lang="en-US" b="1" dirty="0" smtClean="0">
                <a:solidFill>
                  <a:schemeClr val="accent1"/>
                </a:solidFill>
              </a:rPr>
              <a:t>d(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) &lt; 0 </a:t>
            </a:r>
            <a:r>
              <a:rPr lang="en-US" dirty="0" smtClean="0">
                <a:solidFill>
                  <a:srgbClr val="FF0000"/>
                </a:solidFill>
              </a:rPr>
              <a:t>return </a:t>
            </a:r>
            <a:r>
              <a:rPr lang="en-US" dirty="0" smtClean="0"/>
              <a:t>“</a:t>
            </a:r>
            <a:r>
              <a:rPr lang="en-US" b="1" dirty="0" smtClean="0"/>
              <a:t>No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d(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)=0 </a:t>
            </a:r>
            <a:r>
              <a:rPr lang="en-US" dirty="0" smtClean="0"/>
              <a:t>for all 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the graph </a:t>
            </a:r>
            <a:r>
              <a:rPr lang="en-US" b="1" dirty="0" smtClean="0">
                <a:solidFill>
                  <a:schemeClr val="accent1"/>
                </a:solidFill>
              </a:rPr>
              <a:t>G=(V,E)</a:t>
            </a:r>
          </a:p>
          <a:p>
            <a:pPr lvl="1"/>
            <a:r>
              <a:rPr lang="en-US" dirty="0" smtClean="0"/>
              <a:t>Pick random node </a:t>
            </a:r>
            <a:r>
              <a:rPr lang="en-US" b="1" dirty="0" smtClean="0">
                <a:solidFill>
                  <a:schemeClr val="accent1"/>
                </a:solidFill>
              </a:rPr>
              <a:t>v </a:t>
            </a:r>
            <a:r>
              <a:rPr lang="en-US" dirty="0" smtClean="0"/>
              <a:t>with</a:t>
            </a:r>
            <a:r>
              <a:rPr lang="en-US" b="1" dirty="0" smtClean="0">
                <a:solidFill>
                  <a:schemeClr val="accent1"/>
                </a:solidFill>
              </a:rPr>
              <a:t> d(v)&gt;0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S(v) = </a:t>
            </a:r>
            <a:r>
              <a:rPr lang="en-US" dirty="0" smtClean="0"/>
              <a:t>set of nodes with the </a:t>
            </a:r>
            <a:r>
              <a:rPr lang="en-US" b="1" dirty="0" smtClean="0">
                <a:solidFill>
                  <a:schemeClr val="accent1"/>
                </a:solidFill>
              </a:rPr>
              <a:t>d(v) </a:t>
            </a:r>
            <a:r>
              <a:rPr lang="en-US" dirty="0" smtClean="0"/>
              <a:t>highest</a:t>
            </a:r>
            <a:r>
              <a:rPr lang="en-US" b="1" dirty="0" smtClean="0">
                <a:solidFill>
                  <a:schemeClr val="accent1"/>
                </a:solidFill>
              </a:rPr>
              <a:t> d </a:t>
            </a:r>
            <a:r>
              <a:rPr lang="en-US" dirty="0" smtClean="0"/>
              <a:t>values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d(v) = 0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each node</a:t>
            </a:r>
            <a:r>
              <a:rPr lang="en-US" b="1" dirty="0" smtClean="0">
                <a:solidFill>
                  <a:schemeClr val="accent1"/>
                </a:solidFill>
              </a:rPr>
              <a:t> w </a:t>
            </a:r>
            <a:r>
              <a:rPr lang="en-US" dirty="0" smtClean="0"/>
              <a:t>in</a:t>
            </a:r>
            <a:r>
              <a:rPr lang="en-US" b="1" dirty="0" smtClean="0">
                <a:solidFill>
                  <a:schemeClr val="accent1"/>
                </a:solidFill>
              </a:rPr>
              <a:t> S(v)</a:t>
            </a:r>
          </a:p>
          <a:p>
            <a:pPr lvl="2"/>
            <a:r>
              <a:rPr lang="en-US" b="1" dirty="0" smtClean="0">
                <a:solidFill>
                  <a:schemeClr val="accent1"/>
                </a:solidFill>
              </a:rPr>
              <a:t>E = E\union (</a:t>
            </a:r>
            <a:r>
              <a:rPr lang="en-US" b="1" dirty="0" err="1" smtClean="0">
                <a:solidFill>
                  <a:schemeClr val="accent1"/>
                </a:solidFill>
              </a:rPr>
              <a:t>v,w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</a:p>
          <a:p>
            <a:pPr lvl="2"/>
            <a:r>
              <a:rPr lang="en-US" b="1" dirty="0" smtClean="0">
                <a:solidFill>
                  <a:schemeClr val="accent1"/>
                </a:solidFill>
              </a:rPr>
              <a:t>d</a:t>
            </a:r>
            <a:r>
              <a:rPr lang="en-US" b="1" dirty="0" smtClean="0">
                <a:solidFill>
                  <a:schemeClr val="accent1"/>
                </a:solidFill>
              </a:rPr>
              <a:t>(w) = d(w)-1 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generate data with power-law degree distributions?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Preferential Attachment in Networks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First considered by [Price 65] as a model for citation networks</a:t>
            </a:r>
          </a:p>
          <a:p>
            <a:pPr lvl="1"/>
            <a:r>
              <a:rPr lang="en-US" sz="2400"/>
              <a:t>each new paper is generated with </a:t>
            </a:r>
            <a:r>
              <a:rPr lang="en-US" sz="2400">
                <a:solidFill>
                  <a:srgbClr val="00CC00"/>
                </a:solidFill>
              </a:rPr>
              <a:t>m</a:t>
            </a:r>
            <a:r>
              <a:rPr lang="en-US" sz="2400"/>
              <a:t> citations (mean)</a:t>
            </a:r>
          </a:p>
          <a:p>
            <a:pPr lvl="1"/>
            <a:r>
              <a:rPr lang="en-US" sz="2400"/>
              <a:t>new papers cite previous papers with probability proportional to their indegree (citations)</a:t>
            </a:r>
          </a:p>
          <a:p>
            <a:pPr lvl="1"/>
            <a:r>
              <a:rPr lang="en-US" sz="2400"/>
              <a:t>what about papers without any citations?</a:t>
            </a:r>
          </a:p>
          <a:p>
            <a:pPr lvl="2"/>
            <a:r>
              <a:rPr lang="en-US" sz="2000"/>
              <a:t>each paper is considered to have a “default” citation</a:t>
            </a:r>
          </a:p>
          <a:p>
            <a:pPr lvl="2"/>
            <a:r>
              <a:rPr lang="en-US" sz="2000"/>
              <a:t>probability of citing a paper with degree </a:t>
            </a:r>
            <a:r>
              <a:rPr lang="en-US" sz="2000">
                <a:solidFill>
                  <a:srgbClr val="00CC00"/>
                </a:solidFill>
              </a:rPr>
              <a:t>k</a:t>
            </a:r>
            <a:r>
              <a:rPr lang="en-US" sz="2000"/>
              <a:t>, proportional to </a:t>
            </a:r>
            <a:r>
              <a:rPr lang="en-US" sz="2000">
                <a:solidFill>
                  <a:srgbClr val="00CC00"/>
                </a:solidFill>
              </a:rPr>
              <a:t>k+1</a:t>
            </a:r>
          </a:p>
          <a:p>
            <a:pPr lvl="2"/>
            <a:endParaRPr lang="en-US" sz="2000"/>
          </a:p>
          <a:p>
            <a:r>
              <a:rPr lang="en-US" sz="2800"/>
              <a:t>Power law with exponent </a:t>
            </a:r>
            <a:r>
              <a:rPr lang="el-GR" sz="2800">
                <a:solidFill>
                  <a:srgbClr val="00CC00"/>
                </a:solidFill>
                <a:latin typeface="Arial" charset="0"/>
              </a:rPr>
              <a:t>α</a:t>
            </a:r>
            <a:r>
              <a:rPr lang="fi-FI" sz="2800">
                <a:solidFill>
                  <a:srgbClr val="00CC00"/>
                </a:solidFill>
                <a:latin typeface="Arial" charset="0"/>
              </a:rPr>
              <a:t> = </a:t>
            </a:r>
            <a:r>
              <a:rPr lang="en-US" sz="2800">
                <a:solidFill>
                  <a:srgbClr val="00CC00"/>
                </a:solidFill>
              </a:rPr>
              <a:t>2+1/m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Barabasi-Albert model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BA model (undirected graph)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CC0000"/>
                </a:solidFill>
              </a:rPr>
              <a:t>input</a:t>
            </a:r>
            <a:r>
              <a:rPr lang="en-US" sz="2400"/>
              <a:t>: some initial subgraph </a:t>
            </a:r>
            <a:r>
              <a:rPr lang="en-US" sz="2400">
                <a:solidFill>
                  <a:srgbClr val="00CC00"/>
                </a:solidFill>
              </a:rPr>
              <a:t>G</a:t>
            </a:r>
            <a:r>
              <a:rPr lang="en-US" sz="2400" baseline="-25000">
                <a:solidFill>
                  <a:srgbClr val="00CC00"/>
                </a:solidFill>
              </a:rPr>
              <a:t>0</a:t>
            </a:r>
            <a:r>
              <a:rPr lang="en-US" sz="2400"/>
              <a:t>, and </a:t>
            </a:r>
            <a:r>
              <a:rPr lang="en-US" sz="2400">
                <a:solidFill>
                  <a:srgbClr val="00CC00"/>
                </a:solidFill>
              </a:rPr>
              <a:t>m</a:t>
            </a:r>
            <a:r>
              <a:rPr lang="en-US" sz="2400"/>
              <a:t> the number of edges per new node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CC0000"/>
                </a:solidFill>
              </a:rPr>
              <a:t>the process</a:t>
            </a:r>
            <a:r>
              <a:rPr lang="en-US" sz="2400"/>
              <a:t>: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nodes arrive one at the time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each node connects to </a:t>
            </a:r>
            <a:r>
              <a:rPr lang="en-US" sz="2000">
                <a:solidFill>
                  <a:srgbClr val="00CC00"/>
                </a:solidFill>
              </a:rPr>
              <a:t>m</a:t>
            </a:r>
            <a:r>
              <a:rPr lang="en-US" sz="2000"/>
              <a:t> other nodes selecting them with probability proportional to their degree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if </a:t>
            </a:r>
            <a:r>
              <a:rPr lang="en-US" sz="2000">
                <a:solidFill>
                  <a:srgbClr val="00CC00"/>
                </a:solidFill>
              </a:rPr>
              <a:t>[d</a:t>
            </a:r>
            <a:r>
              <a:rPr lang="en-US" sz="2000" baseline="-25000">
                <a:solidFill>
                  <a:srgbClr val="00CC00"/>
                </a:solidFill>
              </a:rPr>
              <a:t>1</a:t>
            </a:r>
            <a:r>
              <a:rPr lang="en-US" sz="2000">
                <a:solidFill>
                  <a:srgbClr val="00CC00"/>
                </a:solidFill>
              </a:rPr>
              <a:t>,…,d</a:t>
            </a:r>
            <a:r>
              <a:rPr lang="en-US" sz="2000" baseline="-25000">
                <a:solidFill>
                  <a:srgbClr val="00CC00"/>
                </a:solidFill>
              </a:rPr>
              <a:t>t</a:t>
            </a:r>
            <a:r>
              <a:rPr lang="en-US" sz="2000">
                <a:solidFill>
                  <a:srgbClr val="00CC00"/>
                </a:solidFill>
              </a:rPr>
              <a:t>]</a:t>
            </a:r>
            <a:r>
              <a:rPr lang="en-US" sz="2000"/>
              <a:t> is the degree sequence at time </a:t>
            </a:r>
            <a:r>
              <a:rPr lang="en-US" sz="2000">
                <a:solidFill>
                  <a:srgbClr val="00CC00"/>
                </a:solidFill>
              </a:rPr>
              <a:t>t</a:t>
            </a:r>
            <a:r>
              <a:rPr lang="en-US" sz="2000"/>
              <a:t>, the node </a:t>
            </a:r>
            <a:r>
              <a:rPr lang="en-US" sz="2000">
                <a:solidFill>
                  <a:srgbClr val="00CC00"/>
                </a:solidFill>
              </a:rPr>
              <a:t>t+1</a:t>
            </a:r>
            <a:r>
              <a:rPr lang="en-US" sz="2000"/>
              <a:t> links to node i with probability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Results in power-law with exponent </a:t>
            </a:r>
            <a:r>
              <a:rPr lang="el-GR" sz="2800">
                <a:solidFill>
                  <a:srgbClr val="00CC00"/>
                </a:solidFill>
                <a:latin typeface="Arial" charset="0"/>
              </a:rPr>
              <a:t>α</a:t>
            </a:r>
            <a:r>
              <a:rPr lang="fi-FI" sz="2800">
                <a:solidFill>
                  <a:srgbClr val="00CC00"/>
                </a:solidFill>
                <a:latin typeface="Arial" charset="0"/>
              </a:rPr>
              <a:t> = </a:t>
            </a:r>
            <a:r>
              <a:rPr lang="en-US" sz="2800">
                <a:solidFill>
                  <a:srgbClr val="00CC00"/>
                </a:solidFill>
              </a:rPr>
              <a:t>3</a:t>
            </a:r>
          </a:p>
        </p:txBody>
      </p:sp>
      <p:graphicFrame>
        <p:nvGraphicFramePr>
          <p:cNvPr id="266244" name="Object 4"/>
          <p:cNvGraphicFramePr>
            <a:graphicFrameLocks noChangeAspect="1"/>
          </p:cNvGraphicFramePr>
          <p:nvPr/>
        </p:nvGraphicFramePr>
        <p:xfrm>
          <a:off x="3963988" y="4868863"/>
          <a:ext cx="1282700" cy="720725"/>
        </p:xfrm>
        <a:graphic>
          <a:graphicData uri="http://schemas.openxmlformats.org/presentationml/2006/ole">
            <p:oleObj spid="_x0000_s318466" name="Equation" r:id="rId4" imgW="8125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Variations of the BA model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variations have been </a:t>
            </a:r>
            <a:r>
              <a:rPr lang="en-US" dirty="0" smtClean="0"/>
              <a:t>considered</a:t>
            </a:r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Copying model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Input: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out-degree </a:t>
            </a:r>
            <a:r>
              <a:rPr lang="en-US" sz="2400">
                <a:solidFill>
                  <a:srgbClr val="00CC00"/>
                </a:solidFill>
              </a:rPr>
              <a:t>d </a:t>
            </a:r>
            <a:r>
              <a:rPr lang="en-US" sz="2400"/>
              <a:t>(constant)</a:t>
            </a:r>
            <a:r>
              <a:rPr lang="en-US" sz="2400">
                <a:solidFill>
                  <a:srgbClr val="00CC00"/>
                </a:solidFill>
              </a:rPr>
              <a:t> </a:t>
            </a:r>
            <a:r>
              <a:rPr lang="en-US" sz="2400"/>
              <a:t>of each node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parameter </a:t>
            </a:r>
            <a:r>
              <a:rPr lang="el-GR" sz="2400">
                <a:solidFill>
                  <a:srgbClr val="00CC00"/>
                </a:solidFill>
                <a:latin typeface="Arial" charset="0"/>
              </a:rPr>
              <a:t>α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The process: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Nodes arrive one at the time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new node selects uniformly one of the existing nodes as a </a:t>
            </a:r>
            <a:r>
              <a:rPr lang="en-US" sz="2400">
                <a:solidFill>
                  <a:srgbClr val="0066FF"/>
                </a:solidFill>
              </a:rPr>
              <a:t>prototype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new node creates </a:t>
            </a:r>
            <a:r>
              <a:rPr lang="en-US" sz="2400">
                <a:solidFill>
                  <a:srgbClr val="00CC00"/>
                </a:solidFill>
              </a:rPr>
              <a:t>d</a:t>
            </a:r>
            <a:r>
              <a:rPr lang="en-US" sz="2400"/>
              <a:t> outgoing links. For the </a:t>
            </a:r>
            <a:r>
              <a:rPr lang="en-US" sz="2400">
                <a:solidFill>
                  <a:srgbClr val="00CC00"/>
                </a:solidFill>
              </a:rPr>
              <a:t>i</a:t>
            </a:r>
            <a:r>
              <a:rPr lang="en-US" sz="2400" baseline="30000">
                <a:solidFill>
                  <a:srgbClr val="00CC00"/>
                </a:solidFill>
              </a:rPr>
              <a:t>th</a:t>
            </a:r>
            <a:r>
              <a:rPr lang="en-US" sz="2400"/>
              <a:t> link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with probability </a:t>
            </a:r>
            <a:r>
              <a:rPr lang="el-GR" sz="2000">
                <a:solidFill>
                  <a:srgbClr val="00CC00"/>
                </a:solidFill>
                <a:latin typeface="Arial" charset="0"/>
              </a:rPr>
              <a:t>α</a:t>
            </a:r>
            <a:r>
              <a:rPr lang="fi-FI" sz="2000">
                <a:latin typeface="Arial" charset="0"/>
              </a:rPr>
              <a:t> </a:t>
            </a:r>
            <a:r>
              <a:rPr lang="en-US" sz="2000"/>
              <a:t>it copies the i-th link of the prototype node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with probability </a:t>
            </a:r>
            <a:r>
              <a:rPr lang="en-US" sz="2000">
                <a:solidFill>
                  <a:srgbClr val="00CC00"/>
                </a:solidFill>
              </a:rPr>
              <a:t>1- </a:t>
            </a:r>
            <a:r>
              <a:rPr lang="el-GR" sz="2000">
                <a:solidFill>
                  <a:srgbClr val="00CC00"/>
                </a:solidFill>
                <a:latin typeface="Arial" charset="0"/>
              </a:rPr>
              <a:t>α</a:t>
            </a:r>
            <a:r>
              <a:rPr lang="en-US" sz="2000"/>
              <a:t> it selects the target of the link uniformly at random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24" name="Oval 4"/>
          <p:cNvSpPr>
            <a:spLocks noChangeArrowheads="1"/>
          </p:cNvSpPr>
          <p:nvPr/>
        </p:nvSpPr>
        <p:spPr bwMode="auto">
          <a:xfrm>
            <a:off x="5038725" y="2338388"/>
            <a:ext cx="306388" cy="300037"/>
          </a:xfrm>
          <a:prstGeom prst="ellipse">
            <a:avLst/>
          </a:prstGeom>
          <a:solidFill>
            <a:srgbClr val="A5278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25" name="Oval 5"/>
          <p:cNvSpPr>
            <a:spLocks noChangeArrowheads="1"/>
          </p:cNvSpPr>
          <p:nvPr/>
        </p:nvSpPr>
        <p:spPr bwMode="auto">
          <a:xfrm>
            <a:off x="5851525" y="2000250"/>
            <a:ext cx="306388" cy="300038"/>
          </a:xfrm>
          <a:prstGeom prst="ellipse">
            <a:avLst/>
          </a:pr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26" name="Oval 6"/>
          <p:cNvSpPr>
            <a:spLocks noChangeArrowheads="1"/>
          </p:cNvSpPr>
          <p:nvPr/>
        </p:nvSpPr>
        <p:spPr bwMode="auto">
          <a:xfrm>
            <a:off x="6980238" y="2987675"/>
            <a:ext cx="306387" cy="3000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27" name="Oval 7"/>
          <p:cNvSpPr>
            <a:spLocks noChangeArrowheads="1"/>
          </p:cNvSpPr>
          <p:nvPr/>
        </p:nvSpPr>
        <p:spPr bwMode="auto">
          <a:xfrm>
            <a:off x="4916488" y="3290888"/>
            <a:ext cx="306387" cy="3000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28" name="Oval 8"/>
          <p:cNvSpPr>
            <a:spLocks noChangeArrowheads="1"/>
          </p:cNvSpPr>
          <p:nvPr/>
        </p:nvSpPr>
        <p:spPr bwMode="auto">
          <a:xfrm>
            <a:off x="6599238" y="3840163"/>
            <a:ext cx="306387" cy="300037"/>
          </a:xfrm>
          <a:prstGeom prst="ellipse">
            <a:avLst/>
          </a:prstGeom>
          <a:solidFill>
            <a:srgbClr val="20D82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29" name="Oval 9"/>
          <p:cNvSpPr>
            <a:spLocks noChangeArrowheads="1"/>
          </p:cNvSpPr>
          <p:nvPr/>
        </p:nvSpPr>
        <p:spPr bwMode="auto">
          <a:xfrm>
            <a:off x="5710238" y="3889375"/>
            <a:ext cx="306387" cy="3000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30" name="Oval 10"/>
          <p:cNvSpPr>
            <a:spLocks noChangeArrowheads="1"/>
          </p:cNvSpPr>
          <p:nvPr/>
        </p:nvSpPr>
        <p:spPr bwMode="auto">
          <a:xfrm>
            <a:off x="6769100" y="2187575"/>
            <a:ext cx="306388" cy="300038"/>
          </a:xfrm>
          <a:prstGeom prst="ellipse">
            <a:avLst/>
          </a:prstGeom>
          <a:solidFill>
            <a:srgbClr val="E1C43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31" name="Line 11"/>
          <p:cNvSpPr>
            <a:spLocks noChangeShapeType="1"/>
          </p:cNvSpPr>
          <p:nvPr/>
        </p:nvSpPr>
        <p:spPr bwMode="auto">
          <a:xfrm flipH="1">
            <a:off x="5881688" y="2320925"/>
            <a:ext cx="123825" cy="156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32" name="Line 12"/>
          <p:cNvSpPr>
            <a:spLocks noChangeShapeType="1"/>
          </p:cNvSpPr>
          <p:nvPr/>
        </p:nvSpPr>
        <p:spPr bwMode="auto">
          <a:xfrm>
            <a:off x="6040438" y="2295525"/>
            <a:ext cx="598487" cy="156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33" name="Line 13"/>
          <p:cNvSpPr>
            <a:spLocks noChangeShapeType="1"/>
          </p:cNvSpPr>
          <p:nvPr/>
        </p:nvSpPr>
        <p:spPr bwMode="auto">
          <a:xfrm>
            <a:off x="6137275" y="2189163"/>
            <a:ext cx="641350" cy="8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34" name="Line 14"/>
          <p:cNvSpPr>
            <a:spLocks noChangeShapeType="1"/>
          </p:cNvSpPr>
          <p:nvPr/>
        </p:nvSpPr>
        <p:spPr bwMode="auto">
          <a:xfrm flipV="1">
            <a:off x="5195888" y="2400300"/>
            <a:ext cx="1557337" cy="976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35" name="Line 15"/>
          <p:cNvSpPr>
            <a:spLocks noChangeShapeType="1"/>
          </p:cNvSpPr>
          <p:nvPr/>
        </p:nvSpPr>
        <p:spPr bwMode="auto">
          <a:xfrm>
            <a:off x="5178425" y="3552825"/>
            <a:ext cx="536575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36" name="Line 16"/>
          <p:cNvSpPr>
            <a:spLocks noChangeShapeType="1"/>
          </p:cNvSpPr>
          <p:nvPr/>
        </p:nvSpPr>
        <p:spPr bwMode="auto">
          <a:xfrm flipV="1">
            <a:off x="5081588" y="2638425"/>
            <a:ext cx="79375" cy="64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37" name="Line 17"/>
          <p:cNvSpPr>
            <a:spLocks noChangeShapeType="1"/>
          </p:cNvSpPr>
          <p:nvPr/>
        </p:nvSpPr>
        <p:spPr bwMode="auto">
          <a:xfrm>
            <a:off x="5257800" y="2611438"/>
            <a:ext cx="466725" cy="132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38" name="Line 18"/>
          <p:cNvSpPr>
            <a:spLocks noChangeShapeType="1"/>
          </p:cNvSpPr>
          <p:nvPr/>
        </p:nvSpPr>
        <p:spPr bwMode="auto">
          <a:xfrm flipV="1">
            <a:off x="5337175" y="2411413"/>
            <a:ext cx="141605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39" name="Line 19"/>
          <p:cNvSpPr>
            <a:spLocks noChangeShapeType="1"/>
          </p:cNvSpPr>
          <p:nvPr/>
        </p:nvSpPr>
        <p:spPr bwMode="auto">
          <a:xfrm>
            <a:off x="5327650" y="2541588"/>
            <a:ext cx="1284288" cy="1344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40" name="Line 20"/>
          <p:cNvSpPr>
            <a:spLocks noChangeShapeType="1"/>
          </p:cNvSpPr>
          <p:nvPr/>
        </p:nvSpPr>
        <p:spPr bwMode="auto">
          <a:xfrm flipV="1">
            <a:off x="6013450" y="4017963"/>
            <a:ext cx="588963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41" name="Line 21"/>
          <p:cNvSpPr>
            <a:spLocks noChangeShapeType="1"/>
          </p:cNvSpPr>
          <p:nvPr/>
        </p:nvSpPr>
        <p:spPr bwMode="auto">
          <a:xfrm flipV="1">
            <a:off x="5970588" y="3252788"/>
            <a:ext cx="1054100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42" name="Line 22"/>
          <p:cNvSpPr>
            <a:spLocks noChangeShapeType="1"/>
          </p:cNvSpPr>
          <p:nvPr/>
        </p:nvSpPr>
        <p:spPr bwMode="auto">
          <a:xfrm flipV="1">
            <a:off x="5934075" y="2452688"/>
            <a:ext cx="871538" cy="1443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43" name="Line 23"/>
          <p:cNvSpPr>
            <a:spLocks noChangeShapeType="1"/>
          </p:cNvSpPr>
          <p:nvPr/>
        </p:nvSpPr>
        <p:spPr bwMode="auto">
          <a:xfrm flipV="1">
            <a:off x="6796088" y="3287713"/>
            <a:ext cx="280987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44" name="Line 24"/>
          <p:cNvSpPr>
            <a:spLocks noChangeShapeType="1"/>
          </p:cNvSpPr>
          <p:nvPr/>
        </p:nvSpPr>
        <p:spPr bwMode="auto">
          <a:xfrm flipV="1">
            <a:off x="6753225" y="2479675"/>
            <a:ext cx="139700" cy="1354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45" name="Line 25"/>
          <p:cNvSpPr>
            <a:spLocks noChangeShapeType="1"/>
          </p:cNvSpPr>
          <p:nvPr/>
        </p:nvSpPr>
        <p:spPr bwMode="auto">
          <a:xfrm flipH="1" flipV="1">
            <a:off x="5213350" y="3498850"/>
            <a:ext cx="1389063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46" name="Line 26"/>
          <p:cNvSpPr>
            <a:spLocks noChangeShapeType="1"/>
          </p:cNvSpPr>
          <p:nvPr/>
        </p:nvSpPr>
        <p:spPr bwMode="auto">
          <a:xfrm flipH="1" flipV="1">
            <a:off x="6972300" y="2479675"/>
            <a:ext cx="123825" cy="50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47" name="Line 27"/>
          <p:cNvSpPr>
            <a:spLocks noChangeShapeType="1"/>
          </p:cNvSpPr>
          <p:nvPr/>
        </p:nvSpPr>
        <p:spPr bwMode="auto">
          <a:xfrm flipH="1">
            <a:off x="5222875" y="3138488"/>
            <a:ext cx="1758950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48" name="Line 28"/>
          <p:cNvSpPr>
            <a:spLocks noChangeShapeType="1"/>
          </p:cNvSpPr>
          <p:nvPr/>
        </p:nvSpPr>
        <p:spPr bwMode="auto">
          <a:xfrm flipH="1" flipV="1">
            <a:off x="5327650" y="2549525"/>
            <a:ext cx="1671638" cy="50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49" name="Line 29"/>
          <p:cNvSpPr>
            <a:spLocks noChangeShapeType="1"/>
          </p:cNvSpPr>
          <p:nvPr/>
        </p:nvSpPr>
        <p:spPr bwMode="auto">
          <a:xfrm flipH="1">
            <a:off x="5327650" y="2324100"/>
            <a:ext cx="1446213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50" name="Line 30"/>
          <p:cNvSpPr>
            <a:spLocks noChangeShapeType="1"/>
          </p:cNvSpPr>
          <p:nvPr/>
        </p:nvSpPr>
        <p:spPr bwMode="auto">
          <a:xfrm>
            <a:off x="6927850" y="2487613"/>
            <a:ext cx="1412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51" name="Line 31"/>
          <p:cNvSpPr>
            <a:spLocks noChangeShapeType="1"/>
          </p:cNvSpPr>
          <p:nvPr/>
        </p:nvSpPr>
        <p:spPr bwMode="auto">
          <a:xfrm flipH="1">
            <a:off x="6691313" y="2462213"/>
            <a:ext cx="1397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52" name="Oval 32"/>
          <p:cNvSpPr>
            <a:spLocks noChangeArrowheads="1"/>
          </p:cNvSpPr>
          <p:nvPr/>
        </p:nvSpPr>
        <p:spPr bwMode="auto">
          <a:xfrm>
            <a:off x="3819525" y="4589463"/>
            <a:ext cx="306388" cy="300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3" name="Rectangle 33"/>
          <p:cNvSpPr>
            <a:spLocks noChangeArrowheads="1"/>
          </p:cNvSpPr>
          <p:nvPr/>
        </p:nvSpPr>
        <p:spPr bwMode="auto">
          <a:xfrm>
            <a:off x="1371600" y="3182938"/>
            <a:ext cx="1169988" cy="145891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4" name="Rectangle 34"/>
          <p:cNvSpPr>
            <a:spLocks noChangeArrowheads="1"/>
          </p:cNvSpPr>
          <p:nvPr/>
        </p:nvSpPr>
        <p:spPr bwMode="auto">
          <a:xfrm>
            <a:off x="1627188" y="3438525"/>
            <a:ext cx="596900" cy="1571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5" name="Rectangle 35"/>
          <p:cNvSpPr>
            <a:spLocks noChangeArrowheads="1"/>
          </p:cNvSpPr>
          <p:nvPr/>
        </p:nvSpPr>
        <p:spPr bwMode="auto">
          <a:xfrm>
            <a:off x="1657350" y="3776663"/>
            <a:ext cx="596900" cy="157162"/>
          </a:xfrm>
          <a:prstGeom prst="rect">
            <a:avLst/>
          </a:prstGeom>
          <a:solidFill>
            <a:srgbClr val="E1C43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6" name="Rectangle 36"/>
          <p:cNvSpPr>
            <a:spLocks noChangeArrowheads="1"/>
          </p:cNvSpPr>
          <p:nvPr/>
        </p:nvSpPr>
        <p:spPr bwMode="auto">
          <a:xfrm>
            <a:off x="1643063" y="4210050"/>
            <a:ext cx="596900" cy="157163"/>
          </a:xfrm>
          <a:prstGeom prst="rect">
            <a:avLst/>
          </a:prstGeom>
          <a:solidFill>
            <a:srgbClr val="20D82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7" name="Line 37"/>
          <p:cNvSpPr>
            <a:spLocks noChangeShapeType="1"/>
          </p:cNvSpPr>
          <p:nvPr/>
        </p:nvSpPr>
        <p:spPr bwMode="auto">
          <a:xfrm flipV="1">
            <a:off x="4043363" y="3551238"/>
            <a:ext cx="914400" cy="1058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58" name="Line 38"/>
          <p:cNvSpPr>
            <a:spLocks noChangeShapeType="1"/>
          </p:cNvSpPr>
          <p:nvPr/>
        </p:nvSpPr>
        <p:spPr bwMode="auto">
          <a:xfrm flipV="1">
            <a:off x="4081463" y="2435225"/>
            <a:ext cx="2684462" cy="2203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59" name="Line 39"/>
          <p:cNvSpPr>
            <a:spLocks noChangeShapeType="1"/>
          </p:cNvSpPr>
          <p:nvPr/>
        </p:nvSpPr>
        <p:spPr bwMode="auto">
          <a:xfrm flipV="1">
            <a:off x="4100513" y="4090988"/>
            <a:ext cx="2541587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2" grpId="0" animBg="1"/>
      <p:bldP spid="286753" grpId="0" animBg="1"/>
      <p:bldP spid="286754" grpId="0" animBg="1"/>
      <p:bldP spid="286755" grpId="0" animBg="1"/>
      <p:bldP spid="286756" grpId="0" animBg="1"/>
      <p:bldP spid="286757" grpId="0" animBg="1"/>
      <p:bldP spid="286758" grpId="0" animBg="1"/>
      <p:bldP spid="28675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Copying model properties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Power law degree distribution with exponent </a:t>
            </a:r>
            <a:r>
              <a:rPr lang="el-GR">
                <a:solidFill>
                  <a:srgbClr val="00CC00"/>
                </a:solidFill>
                <a:latin typeface="Arial" charset="0"/>
              </a:rPr>
              <a:t>β</a:t>
            </a:r>
            <a:r>
              <a:rPr lang="fi-FI">
                <a:solidFill>
                  <a:srgbClr val="00CC00"/>
                </a:solidFill>
                <a:latin typeface="Arial" charset="0"/>
              </a:rPr>
              <a:t> = </a:t>
            </a:r>
            <a:r>
              <a:rPr lang="en-US">
                <a:solidFill>
                  <a:srgbClr val="00CC00"/>
                </a:solidFill>
              </a:rPr>
              <a:t>(2-</a:t>
            </a:r>
            <a:r>
              <a:rPr lang="el-GR">
                <a:solidFill>
                  <a:srgbClr val="00CC00"/>
                </a:solidFill>
                <a:latin typeface="Arial" charset="0"/>
              </a:rPr>
              <a:t>α</a:t>
            </a:r>
            <a:r>
              <a:rPr lang="fi-FI">
                <a:solidFill>
                  <a:srgbClr val="00CC00"/>
                </a:solidFill>
                <a:latin typeface="Arial" charset="0"/>
              </a:rPr>
              <a:t>)/(1- </a:t>
            </a:r>
            <a:r>
              <a:rPr lang="el-GR">
                <a:solidFill>
                  <a:srgbClr val="00CC00"/>
                </a:solidFill>
                <a:latin typeface="Arial" charset="0"/>
              </a:rPr>
              <a:t>α</a:t>
            </a:r>
            <a:r>
              <a:rPr lang="fi-FI">
                <a:solidFill>
                  <a:srgbClr val="00CC00"/>
                </a:solidFill>
                <a:latin typeface="Arial" charset="0"/>
              </a:rPr>
              <a:t>)</a:t>
            </a:r>
          </a:p>
          <a:p>
            <a:r>
              <a:rPr lang="en-US"/>
              <a:t>Number of bipartite cliques of size </a:t>
            </a:r>
            <a:r>
              <a:rPr lang="en-US">
                <a:solidFill>
                  <a:srgbClr val="00CC00"/>
                </a:solidFill>
              </a:rPr>
              <a:t>i x d</a:t>
            </a:r>
            <a:r>
              <a:rPr lang="en-US"/>
              <a:t> is </a:t>
            </a:r>
            <a:r>
              <a:rPr lang="en-US">
                <a:solidFill>
                  <a:srgbClr val="00CC00"/>
                </a:solidFill>
              </a:rPr>
              <a:t>ne</a:t>
            </a:r>
            <a:r>
              <a:rPr lang="en-US" baseline="30000">
                <a:solidFill>
                  <a:srgbClr val="00CC00"/>
                </a:solidFill>
              </a:rPr>
              <a:t>-i</a:t>
            </a:r>
          </a:p>
          <a:p>
            <a:endParaRPr lang="en-US" baseline="30000"/>
          </a:p>
          <a:p>
            <a:r>
              <a:rPr lang="en-US"/>
              <a:t>The model has also found applications in biological networks</a:t>
            </a:r>
          </a:p>
          <a:p>
            <a:pPr lvl="1"/>
            <a:r>
              <a:rPr lang="en-US"/>
              <a:t>copying mechanism in gene mutations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we learn in the last lecture?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Small world Phenomena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 far we focused on obtaining graphs with power-law distributions on the degrees. What about other properties?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Clustering coefficient</a:t>
            </a:r>
            <a:r>
              <a:rPr lang="en-US"/>
              <a:t>: real-life networks tend to have high clustering coefficient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Short paths</a:t>
            </a:r>
            <a:r>
              <a:rPr lang="en-US"/>
              <a:t>: real-life networks are “</a:t>
            </a:r>
            <a:r>
              <a:rPr lang="en-US">
                <a:solidFill>
                  <a:srgbClr val="FF3300"/>
                </a:solidFill>
              </a:rPr>
              <a:t>small worlds</a:t>
            </a:r>
            <a:r>
              <a:rPr lang="en-US"/>
              <a:t>”</a:t>
            </a:r>
          </a:p>
          <a:p>
            <a:pPr lvl="2"/>
            <a:r>
              <a:rPr lang="en-US"/>
              <a:t>this property is easy to generate</a:t>
            </a:r>
          </a:p>
          <a:p>
            <a:pPr lvl="1"/>
            <a:r>
              <a:rPr lang="en-US"/>
              <a:t>Can we combine these two properties?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Small-world Graphs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According to Watts [W99]</a:t>
            </a:r>
          </a:p>
          <a:p>
            <a:pPr lvl="1"/>
            <a:r>
              <a:rPr lang="en-US" dirty="0"/>
              <a:t>Large networks (</a:t>
            </a:r>
            <a:r>
              <a:rPr lang="en-US" dirty="0">
                <a:solidFill>
                  <a:srgbClr val="00CC00"/>
                </a:solidFill>
              </a:rPr>
              <a:t>n &gt;&gt; 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Sparse connectivity (</a:t>
            </a:r>
            <a:r>
              <a:rPr lang="en-US" dirty="0" err="1"/>
              <a:t>avg</a:t>
            </a:r>
            <a:r>
              <a:rPr lang="en-US" dirty="0"/>
              <a:t> degree </a:t>
            </a:r>
            <a:r>
              <a:rPr lang="en-US" dirty="0">
                <a:solidFill>
                  <a:srgbClr val="00CC00"/>
                </a:solidFill>
              </a:rPr>
              <a:t>z &lt;&lt; 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 central node (</a:t>
            </a:r>
            <a:r>
              <a:rPr lang="en-US" dirty="0" err="1">
                <a:solidFill>
                  <a:srgbClr val="00CC00"/>
                </a:solidFill>
              </a:rPr>
              <a:t>k</a:t>
            </a:r>
            <a:r>
              <a:rPr lang="en-US" baseline="-25000" dirty="0" err="1">
                <a:solidFill>
                  <a:srgbClr val="00CC00"/>
                </a:solidFill>
              </a:rPr>
              <a:t>max</a:t>
            </a:r>
            <a:r>
              <a:rPr lang="en-US" dirty="0">
                <a:solidFill>
                  <a:srgbClr val="00CC00"/>
                </a:solidFill>
              </a:rPr>
              <a:t> &lt;&lt; 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Large clustering coefficient (larger than in random graphs of same size)</a:t>
            </a:r>
          </a:p>
          <a:p>
            <a:pPr lvl="1"/>
            <a:r>
              <a:rPr lang="en-US" dirty="0"/>
              <a:t>Short average paths (~</a:t>
            </a:r>
            <a:r>
              <a:rPr lang="en-US" dirty="0">
                <a:solidFill>
                  <a:srgbClr val="00CC00"/>
                </a:solidFill>
              </a:rPr>
              <a:t>log n</a:t>
            </a:r>
            <a:r>
              <a:rPr lang="en-US" dirty="0"/>
              <a:t>, close to those of random graphs of the same size)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Mixing order with randomness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Inspired by the work of Solmonoff and Rapoport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nodes that share neighbors should have higher probability to be connected</a:t>
            </a:r>
          </a:p>
          <a:p>
            <a:pPr>
              <a:lnSpc>
                <a:spcPct val="80000"/>
              </a:lnSpc>
            </a:pPr>
            <a:r>
              <a:rPr lang="en-US" sz="2000"/>
              <a:t>Generate an edge between </a:t>
            </a:r>
            <a:r>
              <a:rPr lang="en-US" sz="2000">
                <a:solidFill>
                  <a:srgbClr val="00CC00"/>
                </a:solidFill>
              </a:rPr>
              <a:t>i</a:t>
            </a:r>
            <a:r>
              <a:rPr lang="en-US" sz="2000"/>
              <a:t> and </a:t>
            </a:r>
            <a:r>
              <a:rPr lang="en-US" sz="2000">
                <a:solidFill>
                  <a:srgbClr val="00CC00"/>
                </a:solidFill>
              </a:rPr>
              <a:t>j</a:t>
            </a:r>
            <a:r>
              <a:rPr lang="en-US" sz="2000"/>
              <a:t> with probability proportional to </a:t>
            </a:r>
            <a:r>
              <a:rPr lang="en-US" sz="2000">
                <a:solidFill>
                  <a:srgbClr val="00CC00"/>
                </a:solidFill>
              </a:rPr>
              <a:t>R</a:t>
            </a:r>
            <a:r>
              <a:rPr lang="en-US" sz="2000" baseline="-25000">
                <a:solidFill>
                  <a:srgbClr val="00CC00"/>
                </a:solidFill>
              </a:rPr>
              <a:t>ij</a:t>
            </a:r>
          </a:p>
          <a:p>
            <a:pPr>
              <a:lnSpc>
                <a:spcPct val="80000"/>
              </a:lnSpc>
            </a:pPr>
            <a:endParaRPr lang="en-US" sz="2000" baseline="-25000"/>
          </a:p>
          <a:p>
            <a:pPr>
              <a:lnSpc>
                <a:spcPct val="80000"/>
              </a:lnSpc>
            </a:pPr>
            <a:endParaRPr lang="en-US" sz="2000" baseline="-25000"/>
          </a:p>
          <a:p>
            <a:pPr>
              <a:lnSpc>
                <a:spcPct val="80000"/>
              </a:lnSpc>
            </a:pPr>
            <a:endParaRPr lang="en-US" sz="2000" baseline="-25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When </a:t>
            </a:r>
            <a:r>
              <a:rPr lang="el-GR" sz="2000">
                <a:solidFill>
                  <a:schemeClr val="hlink"/>
                </a:solidFill>
                <a:latin typeface="Arial" charset="0"/>
              </a:rPr>
              <a:t>α</a:t>
            </a:r>
            <a:r>
              <a:rPr lang="en-US" sz="2000">
                <a:solidFill>
                  <a:schemeClr val="hlink"/>
                </a:solidFill>
              </a:rPr>
              <a:t> = 0</a:t>
            </a:r>
            <a:r>
              <a:rPr lang="en-US" sz="2000"/>
              <a:t>, edges are determined by common neighbors</a:t>
            </a:r>
          </a:p>
          <a:p>
            <a:pPr>
              <a:lnSpc>
                <a:spcPct val="80000"/>
              </a:lnSpc>
            </a:pPr>
            <a:r>
              <a:rPr lang="en-US" sz="2000"/>
              <a:t>When </a:t>
            </a:r>
            <a:r>
              <a:rPr lang="el-GR" sz="2000">
                <a:solidFill>
                  <a:schemeClr val="hlink"/>
                </a:solidFill>
                <a:latin typeface="Arial" charset="0"/>
              </a:rPr>
              <a:t>α</a:t>
            </a:r>
            <a:r>
              <a:rPr lang="en-US" sz="2000">
                <a:solidFill>
                  <a:schemeClr val="hlink"/>
                </a:solidFill>
              </a:rPr>
              <a:t> = ∞</a:t>
            </a:r>
            <a:r>
              <a:rPr lang="en-US" sz="2000"/>
              <a:t> edges are independent of common neighbors</a:t>
            </a:r>
          </a:p>
          <a:p>
            <a:pPr>
              <a:lnSpc>
                <a:spcPct val="80000"/>
              </a:lnSpc>
            </a:pPr>
            <a:r>
              <a:rPr lang="en-US" sz="2000"/>
              <a:t>For intermediate values we obtain a combination of order and randomness</a:t>
            </a:r>
          </a:p>
        </p:txBody>
      </p:sp>
      <p:graphicFrame>
        <p:nvGraphicFramePr>
          <p:cNvPr id="294916" name="Object 4"/>
          <p:cNvGraphicFramePr>
            <a:graphicFrameLocks noChangeAspect="1"/>
          </p:cNvGraphicFramePr>
          <p:nvPr/>
        </p:nvGraphicFramePr>
        <p:xfrm>
          <a:off x="1554163" y="2932113"/>
          <a:ext cx="3690937" cy="1484312"/>
        </p:xfrm>
        <a:graphic>
          <a:graphicData uri="http://schemas.openxmlformats.org/presentationml/2006/ole">
            <p:oleObj spid="_x0000_s319490" name="Equation" r:id="rId3" imgW="2336760" imgH="939600" progId="Equation.3">
              <p:embed/>
            </p:oleObj>
          </a:graphicData>
        </a:graphic>
      </p:graphicFrame>
      <p:sp>
        <p:nvSpPr>
          <p:cNvPr id="294917" name="Text Box 5"/>
          <p:cNvSpPr txBox="1">
            <a:spLocks noChangeArrowheads="1"/>
          </p:cNvSpPr>
          <p:nvPr/>
        </p:nvSpPr>
        <p:spPr bwMode="auto">
          <a:xfrm>
            <a:off x="5834063" y="2941638"/>
            <a:ext cx="267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CC00"/>
                </a:solidFill>
              </a:rPr>
              <a:t>m</a:t>
            </a:r>
            <a:r>
              <a:rPr lang="en-US" sz="1800" baseline="-25000">
                <a:solidFill>
                  <a:srgbClr val="00CC00"/>
                </a:solidFill>
              </a:rPr>
              <a:t>ij</a:t>
            </a:r>
            <a:r>
              <a:rPr lang="en-US" sz="1800"/>
              <a:t> = number of common</a:t>
            </a:r>
          </a:p>
          <a:p>
            <a:r>
              <a:rPr lang="en-US" sz="1800"/>
              <a:t>        neighbors of </a:t>
            </a:r>
            <a:r>
              <a:rPr lang="en-US" sz="1800">
                <a:solidFill>
                  <a:srgbClr val="00CC00"/>
                </a:solidFill>
              </a:rPr>
              <a:t>i</a:t>
            </a:r>
            <a:r>
              <a:rPr lang="en-US" sz="1800"/>
              <a:t> and </a:t>
            </a:r>
            <a:r>
              <a:rPr lang="en-US" sz="1800">
                <a:solidFill>
                  <a:srgbClr val="00CC00"/>
                </a:solidFill>
              </a:rPr>
              <a:t>j</a:t>
            </a:r>
          </a:p>
        </p:txBody>
      </p:sp>
      <p:sp>
        <p:nvSpPr>
          <p:cNvPr id="294918" name="Text Box 6"/>
          <p:cNvSpPr txBox="1">
            <a:spLocks noChangeArrowheads="1"/>
          </p:cNvSpPr>
          <p:nvPr/>
        </p:nvSpPr>
        <p:spPr bwMode="auto">
          <a:xfrm>
            <a:off x="5903913" y="3802063"/>
            <a:ext cx="2705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CC00"/>
                </a:solidFill>
              </a:rPr>
              <a:t>p</a:t>
            </a:r>
            <a:r>
              <a:rPr lang="en-US" sz="1800"/>
              <a:t> = very small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with a ring</a:t>
            </a:r>
          </a:p>
          <a:p>
            <a:r>
              <a:rPr lang="en-US"/>
              <a:t>For </a:t>
            </a:r>
            <a:r>
              <a:rPr lang="en-US">
                <a:solidFill>
                  <a:srgbClr val="0066FF"/>
                </a:solidFill>
              </a:rPr>
              <a:t>i = 1 … n</a:t>
            </a:r>
          </a:p>
          <a:p>
            <a:pPr lvl="1"/>
            <a:r>
              <a:rPr lang="en-US"/>
              <a:t>Select a vertex </a:t>
            </a:r>
            <a:r>
              <a:rPr lang="en-US">
                <a:solidFill>
                  <a:srgbClr val="00CC00"/>
                </a:solidFill>
              </a:rPr>
              <a:t>j</a:t>
            </a:r>
            <a:r>
              <a:rPr lang="en-US"/>
              <a:t> with probability proportional to </a:t>
            </a:r>
            <a:r>
              <a:rPr lang="en-US">
                <a:solidFill>
                  <a:srgbClr val="00CC00"/>
                </a:solidFill>
              </a:rPr>
              <a:t>R</a:t>
            </a:r>
            <a:r>
              <a:rPr lang="en-US" baseline="-25000">
                <a:solidFill>
                  <a:srgbClr val="00CC00"/>
                </a:solidFill>
              </a:rPr>
              <a:t>ij</a:t>
            </a:r>
            <a:r>
              <a:rPr lang="en-US"/>
              <a:t> and generate an edge </a:t>
            </a:r>
            <a:r>
              <a:rPr lang="en-US">
                <a:solidFill>
                  <a:srgbClr val="0066FF"/>
                </a:solidFill>
              </a:rPr>
              <a:t>(i,j)</a:t>
            </a:r>
          </a:p>
          <a:p>
            <a:r>
              <a:rPr lang="en-US"/>
              <a:t>Repeat until </a:t>
            </a:r>
            <a:r>
              <a:rPr lang="en-US">
                <a:solidFill>
                  <a:srgbClr val="00CC00"/>
                </a:solidFill>
              </a:rPr>
              <a:t>z</a:t>
            </a:r>
            <a:r>
              <a:rPr lang="en-US"/>
              <a:t> edges are added to each vertex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Clustering coefficient – Avg path length</a:t>
            </a:r>
          </a:p>
        </p:txBody>
      </p:sp>
      <p:pic>
        <p:nvPicPr>
          <p:cNvPr id="296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8625" y="2085975"/>
            <a:ext cx="5872163" cy="373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6964" name="Line 4"/>
          <p:cNvSpPr>
            <a:spLocks noChangeShapeType="1"/>
          </p:cNvSpPr>
          <p:nvPr/>
        </p:nvSpPr>
        <p:spPr bwMode="auto">
          <a:xfrm>
            <a:off x="3121025" y="1925638"/>
            <a:ext cx="0" cy="369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65" name="Line 5"/>
          <p:cNvSpPr>
            <a:spLocks noChangeShapeType="1"/>
          </p:cNvSpPr>
          <p:nvPr/>
        </p:nvSpPr>
        <p:spPr bwMode="auto">
          <a:xfrm>
            <a:off x="4645025" y="1911350"/>
            <a:ext cx="0" cy="369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66" name="Text Box 6"/>
          <p:cNvSpPr txBox="1">
            <a:spLocks noChangeArrowheads="1"/>
          </p:cNvSpPr>
          <p:nvPr/>
        </p:nvSpPr>
        <p:spPr bwMode="auto">
          <a:xfrm>
            <a:off x="2870200" y="5748338"/>
            <a:ext cx="2301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small world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4" grpId="0" animBg="1"/>
      <p:bldP spid="296965" grpId="0" animBg="1"/>
      <p:bldP spid="29696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Watts and Strogatz model [WS98]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Start with a ring, where every node is connected to the next </a:t>
            </a:r>
            <a:r>
              <a:rPr lang="en-US" sz="2400">
                <a:solidFill>
                  <a:srgbClr val="00CC00"/>
                </a:solidFill>
              </a:rPr>
              <a:t>z</a:t>
            </a:r>
            <a:r>
              <a:rPr lang="en-US" sz="2400"/>
              <a:t> nodes</a:t>
            </a:r>
          </a:p>
          <a:p>
            <a:r>
              <a:rPr lang="en-US" sz="2400"/>
              <a:t>With probability </a:t>
            </a:r>
            <a:r>
              <a:rPr lang="en-US" sz="2400">
                <a:solidFill>
                  <a:srgbClr val="00CC00"/>
                </a:solidFill>
              </a:rPr>
              <a:t>p</a:t>
            </a:r>
            <a:r>
              <a:rPr lang="en-US" sz="2400"/>
              <a:t>, </a:t>
            </a:r>
            <a:r>
              <a:rPr lang="en-US" sz="2400">
                <a:solidFill>
                  <a:srgbClr val="FF0000"/>
                </a:solidFill>
              </a:rPr>
              <a:t>rewire</a:t>
            </a:r>
            <a:r>
              <a:rPr lang="en-US" sz="2400"/>
              <a:t> every edge (or, add a </a:t>
            </a:r>
            <a:r>
              <a:rPr lang="en-US" sz="2400">
                <a:solidFill>
                  <a:srgbClr val="FF0000"/>
                </a:solidFill>
              </a:rPr>
              <a:t>shortcut</a:t>
            </a:r>
            <a:r>
              <a:rPr lang="en-US" sz="2400"/>
              <a:t>) to a uniformly chosen destination.</a:t>
            </a:r>
          </a:p>
          <a:p>
            <a:pPr lvl="1"/>
            <a:r>
              <a:rPr lang="en-US" sz="2000"/>
              <a:t>Granovetter, “The strength of weak ties”</a:t>
            </a:r>
          </a:p>
        </p:txBody>
      </p:sp>
      <p:pic>
        <p:nvPicPr>
          <p:cNvPr id="297988" name="Picture 4" descr="fi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900" y="3754438"/>
            <a:ext cx="1800225" cy="1793875"/>
          </a:xfrm>
          <a:prstGeom prst="rect">
            <a:avLst/>
          </a:prstGeom>
          <a:noFill/>
        </p:spPr>
      </p:pic>
      <p:pic>
        <p:nvPicPr>
          <p:cNvPr id="297989" name="Picture 5" descr="fig4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3163" y="3754438"/>
            <a:ext cx="1857375" cy="1803400"/>
          </a:xfrm>
          <a:prstGeom prst="rect">
            <a:avLst/>
          </a:prstGeom>
          <a:noFill/>
        </p:spPr>
      </p:pic>
      <p:pic>
        <p:nvPicPr>
          <p:cNvPr id="297990" name="Picture 6" descr="fig4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0013" y="3754438"/>
            <a:ext cx="1817687" cy="1811337"/>
          </a:xfrm>
          <a:prstGeom prst="rect">
            <a:avLst/>
          </a:prstGeom>
          <a:noFill/>
        </p:spPr>
      </p:pic>
      <p:sp>
        <p:nvSpPr>
          <p:cNvPr id="297991" name="Text Box 7"/>
          <p:cNvSpPr txBox="1">
            <a:spLocks noChangeArrowheads="1"/>
          </p:cNvSpPr>
          <p:nvPr/>
        </p:nvSpPr>
        <p:spPr bwMode="auto">
          <a:xfrm>
            <a:off x="1400175" y="5459413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order</a:t>
            </a:r>
          </a:p>
        </p:txBody>
      </p:sp>
      <p:sp>
        <p:nvSpPr>
          <p:cNvPr id="297992" name="Text Box 8"/>
          <p:cNvSpPr txBox="1">
            <a:spLocks noChangeArrowheads="1"/>
          </p:cNvSpPr>
          <p:nvPr/>
        </p:nvSpPr>
        <p:spPr bwMode="auto">
          <a:xfrm>
            <a:off x="6808788" y="5468938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randomness</a:t>
            </a:r>
          </a:p>
        </p:txBody>
      </p:sp>
      <p:sp>
        <p:nvSpPr>
          <p:cNvPr id="297993" name="Line 9"/>
          <p:cNvSpPr>
            <a:spLocks noChangeShapeType="1"/>
          </p:cNvSpPr>
          <p:nvPr/>
        </p:nvSpPr>
        <p:spPr bwMode="auto">
          <a:xfrm>
            <a:off x="1655763" y="6035675"/>
            <a:ext cx="5794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994" name="Text Box 10"/>
          <p:cNvSpPr txBox="1">
            <a:spLocks noChangeArrowheads="1"/>
          </p:cNvSpPr>
          <p:nvPr/>
        </p:nvSpPr>
        <p:spPr bwMode="auto">
          <a:xfrm>
            <a:off x="1312863" y="6161088"/>
            <a:ext cx="698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p = 0</a:t>
            </a:r>
          </a:p>
        </p:txBody>
      </p:sp>
      <p:sp>
        <p:nvSpPr>
          <p:cNvPr id="297995" name="Text Box 11"/>
          <p:cNvSpPr txBox="1">
            <a:spLocks noChangeArrowheads="1"/>
          </p:cNvSpPr>
          <p:nvPr/>
        </p:nvSpPr>
        <p:spPr bwMode="auto">
          <a:xfrm>
            <a:off x="7102475" y="6176963"/>
            <a:ext cx="698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p = 1</a:t>
            </a:r>
          </a:p>
        </p:txBody>
      </p:sp>
      <p:sp>
        <p:nvSpPr>
          <p:cNvPr id="297996" name="Text Box 12"/>
          <p:cNvSpPr txBox="1">
            <a:spLocks noChangeArrowheads="1"/>
          </p:cNvSpPr>
          <p:nvPr/>
        </p:nvSpPr>
        <p:spPr bwMode="auto">
          <a:xfrm>
            <a:off x="4275138" y="6169025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&lt; p &lt;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Watts and Strogatz model [WS98]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Start with a ring, where every node is connected to the next </a:t>
            </a:r>
            <a:r>
              <a:rPr lang="en-US" sz="2400">
                <a:solidFill>
                  <a:srgbClr val="00CC00"/>
                </a:solidFill>
              </a:rPr>
              <a:t>z</a:t>
            </a:r>
            <a:r>
              <a:rPr lang="en-US" sz="2400"/>
              <a:t> nodes</a:t>
            </a:r>
          </a:p>
          <a:p>
            <a:r>
              <a:rPr lang="en-US" sz="2400"/>
              <a:t>With probability </a:t>
            </a:r>
            <a:r>
              <a:rPr lang="en-US" sz="2400">
                <a:solidFill>
                  <a:srgbClr val="00CC00"/>
                </a:solidFill>
              </a:rPr>
              <a:t>p</a:t>
            </a:r>
            <a:r>
              <a:rPr lang="en-US" sz="2400"/>
              <a:t>, </a:t>
            </a:r>
            <a:r>
              <a:rPr lang="en-US" sz="2400">
                <a:solidFill>
                  <a:srgbClr val="FF0000"/>
                </a:solidFill>
              </a:rPr>
              <a:t>rewire</a:t>
            </a:r>
            <a:r>
              <a:rPr lang="en-US" sz="2400"/>
              <a:t> every edge (or, add a </a:t>
            </a:r>
            <a:r>
              <a:rPr lang="en-US" sz="2400">
                <a:solidFill>
                  <a:srgbClr val="FF0000"/>
                </a:solidFill>
              </a:rPr>
              <a:t>shortcut</a:t>
            </a:r>
            <a:r>
              <a:rPr lang="en-US" sz="2400"/>
              <a:t>) to a uniformly chosen destination.</a:t>
            </a:r>
          </a:p>
          <a:p>
            <a:pPr lvl="1"/>
            <a:r>
              <a:rPr lang="en-US" sz="2000"/>
              <a:t>Granovetter, “The strength of weak ties”</a:t>
            </a:r>
          </a:p>
        </p:txBody>
      </p:sp>
      <p:pic>
        <p:nvPicPr>
          <p:cNvPr id="297988" name="Picture 4" descr="fi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900" y="3754438"/>
            <a:ext cx="1800225" cy="1793875"/>
          </a:xfrm>
          <a:prstGeom prst="rect">
            <a:avLst/>
          </a:prstGeom>
          <a:noFill/>
        </p:spPr>
      </p:pic>
      <p:pic>
        <p:nvPicPr>
          <p:cNvPr id="297989" name="Picture 5" descr="fig4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3163" y="3754438"/>
            <a:ext cx="1857375" cy="1803400"/>
          </a:xfrm>
          <a:prstGeom prst="rect">
            <a:avLst/>
          </a:prstGeom>
          <a:noFill/>
        </p:spPr>
      </p:pic>
      <p:pic>
        <p:nvPicPr>
          <p:cNvPr id="297990" name="Picture 6" descr="fig4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0013" y="3754438"/>
            <a:ext cx="1817687" cy="1811337"/>
          </a:xfrm>
          <a:prstGeom prst="rect">
            <a:avLst/>
          </a:prstGeom>
          <a:noFill/>
        </p:spPr>
      </p:pic>
      <p:sp>
        <p:nvSpPr>
          <p:cNvPr id="297991" name="Text Box 7"/>
          <p:cNvSpPr txBox="1">
            <a:spLocks noChangeArrowheads="1"/>
          </p:cNvSpPr>
          <p:nvPr/>
        </p:nvSpPr>
        <p:spPr bwMode="auto">
          <a:xfrm>
            <a:off x="1400175" y="5459413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order</a:t>
            </a:r>
          </a:p>
        </p:txBody>
      </p:sp>
      <p:sp>
        <p:nvSpPr>
          <p:cNvPr id="297992" name="Text Box 8"/>
          <p:cNvSpPr txBox="1">
            <a:spLocks noChangeArrowheads="1"/>
          </p:cNvSpPr>
          <p:nvPr/>
        </p:nvSpPr>
        <p:spPr bwMode="auto">
          <a:xfrm>
            <a:off x="6808788" y="5468938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randomness</a:t>
            </a:r>
          </a:p>
        </p:txBody>
      </p:sp>
      <p:sp>
        <p:nvSpPr>
          <p:cNvPr id="297993" name="Line 9"/>
          <p:cNvSpPr>
            <a:spLocks noChangeShapeType="1"/>
          </p:cNvSpPr>
          <p:nvPr/>
        </p:nvSpPr>
        <p:spPr bwMode="auto">
          <a:xfrm>
            <a:off x="1655763" y="6035675"/>
            <a:ext cx="5794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994" name="Text Box 10"/>
          <p:cNvSpPr txBox="1">
            <a:spLocks noChangeArrowheads="1"/>
          </p:cNvSpPr>
          <p:nvPr/>
        </p:nvSpPr>
        <p:spPr bwMode="auto">
          <a:xfrm>
            <a:off x="1312863" y="6161088"/>
            <a:ext cx="698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p = 0</a:t>
            </a:r>
          </a:p>
        </p:txBody>
      </p:sp>
      <p:sp>
        <p:nvSpPr>
          <p:cNvPr id="297995" name="Text Box 11"/>
          <p:cNvSpPr txBox="1">
            <a:spLocks noChangeArrowheads="1"/>
          </p:cNvSpPr>
          <p:nvPr/>
        </p:nvSpPr>
        <p:spPr bwMode="auto">
          <a:xfrm>
            <a:off x="7102475" y="6176963"/>
            <a:ext cx="698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p = 1</a:t>
            </a:r>
          </a:p>
        </p:txBody>
      </p:sp>
      <p:sp>
        <p:nvSpPr>
          <p:cNvPr id="297996" name="Text Box 12"/>
          <p:cNvSpPr txBox="1">
            <a:spLocks noChangeArrowheads="1"/>
          </p:cNvSpPr>
          <p:nvPr/>
        </p:nvSpPr>
        <p:spPr bwMode="auto">
          <a:xfrm>
            <a:off x="4275138" y="6169025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&lt; p &lt;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Clustering Coefficient – Characteristic Path Length</a:t>
            </a:r>
          </a:p>
        </p:txBody>
      </p:sp>
      <p:pic>
        <p:nvPicPr>
          <p:cNvPr id="2990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4850" y="1770063"/>
            <a:ext cx="5110163" cy="330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9012" name="Text Box 4"/>
          <p:cNvSpPr txBox="1">
            <a:spLocks noChangeArrowheads="1"/>
          </p:cNvSpPr>
          <p:nvPr/>
        </p:nvSpPr>
        <p:spPr bwMode="auto">
          <a:xfrm>
            <a:off x="7097713" y="4014788"/>
            <a:ext cx="153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log-scale in p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81025" y="5154613"/>
            <a:ext cx="3990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When </a:t>
            </a:r>
            <a:r>
              <a:rPr lang="en-US" sz="2000">
                <a:solidFill>
                  <a:srgbClr val="00CC00"/>
                </a:solidFill>
              </a:rPr>
              <a:t>p = 0</a:t>
            </a:r>
            <a:r>
              <a:rPr lang="en-US" sz="2000">
                <a:solidFill>
                  <a:schemeClr val="hlink"/>
                </a:solidFill>
              </a:rPr>
              <a:t>,</a:t>
            </a:r>
            <a:r>
              <a:rPr lang="en-US" sz="2000"/>
              <a:t> C = 3(k-2)/4(k-1) ~ ¾</a:t>
            </a:r>
          </a:p>
          <a:p>
            <a:r>
              <a:rPr lang="en-US" sz="2000"/>
              <a:t>	        L = n/k</a:t>
            </a:r>
          </a:p>
        </p:txBody>
      </p:sp>
      <p:sp>
        <p:nvSpPr>
          <p:cNvPr id="299014" name="Line 6"/>
          <p:cNvSpPr>
            <a:spLocks noChangeShapeType="1"/>
          </p:cNvSpPr>
          <p:nvPr/>
        </p:nvSpPr>
        <p:spPr bwMode="auto">
          <a:xfrm>
            <a:off x="4494213" y="1712913"/>
            <a:ext cx="0" cy="297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9015" name="Line 7"/>
          <p:cNvSpPr>
            <a:spLocks noChangeShapeType="1"/>
          </p:cNvSpPr>
          <p:nvPr/>
        </p:nvSpPr>
        <p:spPr bwMode="auto">
          <a:xfrm>
            <a:off x="5732463" y="1708150"/>
            <a:ext cx="0" cy="297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9016" name="Text Box 8"/>
          <p:cNvSpPr txBox="1">
            <a:spLocks noChangeArrowheads="1"/>
          </p:cNvSpPr>
          <p:nvPr/>
        </p:nvSpPr>
        <p:spPr bwMode="auto">
          <a:xfrm>
            <a:off x="5664200" y="5153025"/>
            <a:ext cx="2497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For small </a:t>
            </a:r>
            <a:r>
              <a:rPr lang="en-US" sz="2000">
                <a:solidFill>
                  <a:srgbClr val="00CC00"/>
                </a:solidFill>
              </a:rPr>
              <a:t>p</a:t>
            </a:r>
            <a:r>
              <a:rPr lang="en-US" sz="2000"/>
              <a:t>, C ~ ¾</a:t>
            </a:r>
          </a:p>
          <a:p>
            <a:r>
              <a:rPr lang="en-US" sz="2000"/>
              <a:t>	       L ~ logn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more generative models for </a:t>
            </a:r>
            <a:r>
              <a:rPr lang="en-US" smtClean="0"/>
              <a:t>social-network graphs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we learn in the last lecture?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Degree distribution</a:t>
            </a:r>
          </a:p>
          <a:p>
            <a:pPr lvl="1"/>
            <a:r>
              <a:rPr lang="en-US" dirty="0" smtClean="0"/>
              <a:t>What are the observed degree distributions</a:t>
            </a:r>
          </a:p>
          <a:p>
            <a:r>
              <a:rPr lang="en-US" dirty="0" smtClean="0"/>
              <a:t>Clustering coefficient</a:t>
            </a:r>
          </a:p>
          <a:p>
            <a:pPr lvl="1"/>
            <a:r>
              <a:rPr lang="en-US" dirty="0" smtClean="0"/>
              <a:t>What are the observed clustering coefficients?</a:t>
            </a:r>
          </a:p>
          <a:p>
            <a:r>
              <a:rPr lang="en-US" dirty="0" smtClean="0"/>
              <a:t>Average path length</a:t>
            </a:r>
          </a:p>
          <a:p>
            <a:pPr lvl="1"/>
            <a:r>
              <a:rPr lang="en-US" dirty="0" smtClean="0"/>
              <a:t>What are the observed average path lengths?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we going to learn in this lecture?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generate graphs that have the desired properties</a:t>
            </a:r>
          </a:p>
          <a:p>
            <a:pPr lvl="1"/>
            <a:r>
              <a:rPr lang="en-US" dirty="0" smtClean="0"/>
              <a:t>Degree distribution</a:t>
            </a:r>
          </a:p>
          <a:p>
            <a:pPr lvl="1"/>
            <a:r>
              <a:rPr lang="en-US" dirty="0" smtClean="0"/>
              <a:t>Clustering coefficient</a:t>
            </a:r>
          </a:p>
          <a:p>
            <a:pPr lvl="1"/>
            <a:r>
              <a:rPr lang="en-US" dirty="0" smtClean="0"/>
              <a:t>Average path length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are going to talk about </a:t>
            </a:r>
            <a:r>
              <a:rPr lang="en-US" b="1" dirty="0" smtClean="0">
                <a:solidFill>
                  <a:srgbClr val="FF0000"/>
                </a:solidFill>
              </a:rPr>
              <a:t>generative models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</a:t>
            </a:r>
            <a:r>
              <a:rPr lang="en-US" dirty="0" smtClean="0"/>
              <a:t>network </a:t>
            </a:r>
            <a:r>
              <a:rPr lang="en-US" dirty="0"/>
              <a:t>model?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Informally, a network model is a </a:t>
            </a:r>
            <a:r>
              <a:rPr lang="en-US" sz="2800">
                <a:solidFill>
                  <a:srgbClr val="FF0000"/>
                </a:solidFill>
              </a:rPr>
              <a:t>process</a:t>
            </a:r>
            <a:r>
              <a:rPr lang="en-US" sz="2800"/>
              <a:t> (radomized or deterministic) for generating a graph</a:t>
            </a:r>
          </a:p>
          <a:p>
            <a:r>
              <a:rPr lang="en-US" sz="2800"/>
              <a:t>Models of </a:t>
            </a:r>
            <a:r>
              <a:rPr lang="en-US" sz="2800">
                <a:solidFill>
                  <a:srgbClr val="0066FF"/>
                </a:solidFill>
              </a:rPr>
              <a:t>static</a:t>
            </a:r>
            <a:r>
              <a:rPr lang="en-US" sz="2800"/>
              <a:t> graphs</a:t>
            </a:r>
          </a:p>
          <a:p>
            <a:pPr lvl="1"/>
            <a:r>
              <a:rPr lang="en-US" sz="2400">
                <a:solidFill>
                  <a:srgbClr val="CC0000"/>
                </a:solidFill>
              </a:rPr>
              <a:t>input</a:t>
            </a:r>
            <a:r>
              <a:rPr lang="en-US" sz="2400"/>
              <a:t>: a set of parameters </a:t>
            </a:r>
            <a:r>
              <a:rPr lang="el-GR" sz="2400">
                <a:solidFill>
                  <a:srgbClr val="009900"/>
                </a:solidFill>
              </a:rPr>
              <a:t>Π</a:t>
            </a:r>
            <a:r>
              <a:rPr lang="en-US" sz="2400"/>
              <a:t>, and the size of the graph </a:t>
            </a:r>
            <a:r>
              <a:rPr lang="en-US" sz="2400">
                <a:solidFill>
                  <a:srgbClr val="009900"/>
                </a:solidFill>
              </a:rPr>
              <a:t>n</a:t>
            </a:r>
          </a:p>
          <a:p>
            <a:pPr lvl="1"/>
            <a:r>
              <a:rPr lang="en-US" sz="2400">
                <a:solidFill>
                  <a:srgbClr val="CC0000"/>
                </a:solidFill>
              </a:rPr>
              <a:t>output</a:t>
            </a:r>
            <a:r>
              <a:rPr lang="en-US" sz="2400"/>
              <a:t>: a graph </a:t>
            </a:r>
            <a:r>
              <a:rPr lang="en-US" sz="2400">
                <a:solidFill>
                  <a:srgbClr val="009900"/>
                </a:solidFill>
              </a:rPr>
              <a:t>G(</a:t>
            </a:r>
            <a:r>
              <a:rPr lang="el-GR" sz="2400">
                <a:solidFill>
                  <a:srgbClr val="009900"/>
                </a:solidFill>
              </a:rPr>
              <a:t>Π</a:t>
            </a:r>
            <a:r>
              <a:rPr lang="en-US" sz="2400">
                <a:solidFill>
                  <a:srgbClr val="009900"/>
                </a:solidFill>
              </a:rPr>
              <a:t>,n)</a:t>
            </a:r>
            <a:r>
              <a:rPr lang="en-US" sz="2400"/>
              <a:t> </a:t>
            </a:r>
          </a:p>
          <a:p>
            <a:r>
              <a:rPr lang="en-US" sz="2800"/>
              <a:t>Models of </a:t>
            </a:r>
            <a:r>
              <a:rPr lang="en-US" sz="2800">
                <a:solidFill>
                  <a:srgbClr val="0066FF"/>
                </a:solidFill>
              </a:rPr>
              <a:t>evolving</a:t>
            </a:r>
            <a:r>
              <a:rPr lang="en-US" sz="2800"/>
              <a:t> graphs</a:t>
            </a:r>
          </a:p>
          <a:p>
            <a:pPr lvl="1"/>
            <a:r>
              <a:rPr lang="en-US" sz="2400">
                <a:solidFill>
                  <a:srgbClr val="CC0000"/>
                </a:solidFill>
              </a:rPr>
              <a:t>input</a:t>
            </a:r>
            <a:r>
              <a:rPr lang="en-US" sz="2400"/>
              <a:t>: a set of parameters </a:t>
            </a:r>
            <a:r>
              <a:rPr lang="el-GR" sz="2400">
                <a:solidFill>
                  <a:srgbClr val="009900"/>
                </a:solidFill>
              </a:rPr>
              <a:t>Π</a:t>
            </a:r>
            <a:r>
              <a:rPr lang="en-US" sz="2400"/>
              <a:t>, and an initial graph </a:t>
            </a:r>
            <a:r>
              <a:rPr lang="en-US" sz="2400">
                <a:solidFill>
                  <a:srgbClr val="009900"/>
                </a:solidFill>
              </a:rPr>
              <a:t>G</a:t>
            </a:r>
            <a:r>
              <a:rPr lang="en-US" sz="2400" baseline="-25000">
                <a:solidFill>
                  <a:srgbClr val="009900"/>
                </a:solidFill>
              </a:rPr>
              <a:t>0</a:t>
            </a:r>
            <a:endParaRPr lang="en-US" sz="2400">
              <a:solidFill>
                <a:srgbClr val="009900"/>
              </a:solidFill>
            </a:endParaRPr>
          </a:p>
          <a:p>
            <a:pPr lvl="1"/>
            <a:r>
              <a:rPr lang="en-US" sz="2400">
                <a:solidFill>
                  <a:srgbClr val="CC0000"/>
                </a:solidFill>
              </a:rPr>
              <a:t>output</a:t>
            </a:r>
            <a:r>
              <a:rPr lang="en-US" sz="2400"/>
              <a:t>: a graph </a:t>
            </a:r>
            <a:r>
              <a:rPr lang="en-US" sz="2400">
                <a:solidFill>
                  <a:srgbClr val="009900"/>
                </a:solidFill>
              </a:rPr>
              <a:t>G</a:t>
            </a:r>
            <a:r>
              <a:rPr lang="en-US" sz="2400" baseline="-25000">
                <a:solidFill>
                  <a:srgbClr val="009900"/>
                </a:solidFill>
              </a:rPr>
              <a:t>t</a:t>
            </a:r>
            <a:r>
              <a:rPr lang="en-US" sz="2400">
                <a:solidFill>
                  <a:srgbClr val="009900"/>
                </a:solidFill>
              </a:rPr>
              <a:t> </a:t>
            </a:r>
            <a:r>
              <a:rPr lang="en-US" sz="2400"/>
              <a:t>for each time </a:t>
            </a:r>
            <a:r>
              <a:rPr lang="en-US" sz="2400">
                <a:solidFill>
                  <a:srgbClr val="009900"/>
                </a:solidFill>
              </a:rPr>
              <a:t>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Families of random graphs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 deterministic model </a:t>
            </a:r>
            <a:r>
              <a:rPr lang="en-US" sz="2800">
                <a:solidFill>
                  <a:srgbClr val="CC0000"/>
                </a:solidFill>
              </a:rPr>
              <a:t>D</a:t>
            </a:r>
            <a:r>
              <a:rPr lang="en-US" sz="2800"/>
              <a:t> defines a single graph for each value of </a:t>
            </a:r>
            <a:r>
              <a:rPr lang="en-US" sz="2800">
                <a:solidFill>
                  <a:srgbClr val="009900"/>
                </a:solidFill>
              </a:rPr>
              <a:t>n</a:t>
            </a:r>
            <a:r>
              <a:rPr lang="en-US" sz="2800"/>
              <a:t> (or </a:t>
            </a:r>
            <a:r>
              <a:rPr lang="en-US" sz="2800">
                <a:solidFill>
                  <a:srgbClr val="009900"/>
                </a:solidFill>
              </a:rPr>
              <a:t>t</a:t>
            </a:r>
            <a:r>
              <a:rPr lang="en-US" sz="2800"/>
              <a:t>)</a:t>
            </a:r>
          </a:p>
          <a:p>
            <a:endParaRPr lang="en-US" sz="2800"/>
          </a:p>
          <a:p>
            <a:r>
              <a:rPr lang="en-US" sz="2800"/>
              <a:t>A randomized model </a:t>
            </a:r>
            <a:r>
              <a:rPr lang="en-US" sz="2800">
                <a:solidFill>
                  <a:srgbClr val="CC0000"/>
                </a:solidFill>
              </a:rPr>
              <a:t>R</a:t>
            </a:r>
            <a:r>
              <a:rPr lang="en-US" sz="2800"/>
              <a:t> defines a probability space </a:t>
            </a:r>
            <a:r>
              <a:rPr lang="en-US" sz="2800">
                <a:solidFill>
                  <a:srgbClr val="009900"/>
                </a:solidFill>
              </a:rPr>
              <a:t>‹</a:t>
            </a:r>
            <a:r>
              <a:rPr lang="fi-FI" sz="2800">
                <a:solidFill>
                  <a:srgbClr val="009900"/>
                </a:solidFill>
              </a:rPr>
              <a:t>G</a:t>
            </a:r>
            <a:r>
              <a:rPr lang="fi-FI" sz="2800" baseline="-25000">
                <a:solidFill>
                  <a:srgbClr val="009900"/>
                </a:solidFill>
              </a:rPr>
              <a:t>n</a:t>
            </a:r>
            <a:r>
              <a:rPr lang="fi-FI" sz="2800">
                <a:solidFill>
                  <a:srgbClr val="009900"/>
                </a:solidFill>
              </a:rPr>
              <a:t>,P›</a:t>
            </a:r>
            <a:r>
              <a:rPr lang="fi-FI" sz="2800"/>
              <a:t> </a:t>
            </a:r>
            <a:r>
              <a:rPr lang="en-US" sz="2800"/>
              <a:t>where </a:t>
            </a:r>
            <a:r>
              <a:rPr lang="en-US" sz="2800">
                <a:solidFill>
                  <a:srgbClr val="009900"/>
                </a:solidFill>
              </a:rPr>
              <a:t>G</a:t>
            </a:r>
            <a:r>
              <a:rPr lang="en-US" sz="2800" baseline="-25000">
                <a:solidFill>
                  <a:srgbClr val="009900"/>
                </a:solidFill>
              </a:rPr>
              <a:t>n</a:t>
            </a:r>
            <a:r>
              <a:rPr lang="en-US" sz="2800"/>
              <a:t> is the set of all graphs of size </a:t>
            </a:r>
            <a:r>
              <a:rPr lang="en-US" sz="2800">
                <a:solidFill>
                  <a:srgbClr val="009900"/>
                </a:solidFill>
              </a:rPr>
              <a:t>n</a:t>
            </a:r>
            <a:r>
              <a:rPr lang="en-US" sz="2800"/>
              <a:t>, and </a:t>
            </a:r>
            <a:r>
              <a:rPr lang="en-US" sz="2800">
                <a:solidFill>
                  <a:srgbClr val="009900"/>
                </a:solidFill>
              </a:rPr>
              <a:t>P</a:t>
            </a:r>
            <a:r>
              <a:rPr lang="en-US" sz="2800"/>
              <a:t> a probability distribution over the set </a:t>
            </a:r>
            <a:r>
              <a:rPr lang="en-US" sz="2800">
                <a:solidFill>
                  <a:srgbClr val="009900"/>
                </a:solidFill>
              </a:rPr>
              <a:t>G</a:t>
            </a:r>
            <a:r>
              <a:rPr lang="en-US" sz="2800" baseline="-25000">
                <a:solidFill>
                  <a:srgbClr val="009900"/>
                </a:solidFill>
              </a:rPr>
              <a:t>n </a:t>
            </a:r>
            <a:r>
              <a:rPr lang="en-US" sz="2800"/>
              <a:t>(similarly for </a:t>
            </a:r>
            <a:r>
              <a:rPr lang="en-US" sz="2800">
                <a:solidFill>
                  <a:srgbClr val="009900"/>
                </a:solidFill>
              </a:rPr>
              <a:t>t</a:t>
            </a:r>
            <a:r>
              <a:rPr lang="en-US" sz="2800"/>
              <a:t>)</a:t>
            </a:r>
            <a:endParaRPr lang="en-US" sz="2800" baseline="-25000">
              <a:solidFill>
                <a:srgbClr val="009900"/>
              </a:solidFill>
            </a:endParaRPr>
          </a:p>
          <a:p>
            <a:pPr lvl="1"/>
            <a:r>
              <a:rPr lang="en-US" sz="2400"/>
              <a:t>we call this a family of random graphs </a:t>
            </a:r>
            <a:r>
              <a:rPr lang="en-US" sz="2400">
                <a:solidFill>
                  <a:srgbClr val="CC0000"/>
                </a:solidFill>
              </a:rPr>
              <a:t>R</a:t>
            </a:r>
            <a:r>
              <a:rPr lang="en-US" sz="2400"/>
              <a:t>, or a random graph </a:t>
            </a:r>
            <a:r>
              <a:rPr lang="en-US" sz="2400">
                <a:solidFill>
                  <a:srgbClr val="CC0000"/>
                </a:solidFill>
              </a:rPr>
              <a:t>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Erdös-Renyi Random graphs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24" name="Picture 4" descr="Erdos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700213"/>
            <a:ext cx="3136900" cy="4140200"/>
          </a:xfrm>
          <a:prstGeom prst="rect">
            <a:avLst/>
          </a:prstGeom>
          <a:noFill/>
        </p:spPr>
      </p:pic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4284663" y="3357563"/>
            <a:ext cx="3968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Paul Erdös (1913-1996)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Erdös-Renyi Random Graphs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>
                <a:solidFill>
                  <a:srgbClr val="0066FF"/>
                </a:solidFill>
              </a:rPr>
              <a:t>G</a:t>
            </a:r>
            <a:r>
              <a:rPr lang="en-US" baseline="-25000">
                <a:solidFill>
                  <a:srgbClr val="0066FF"/>
                </a:solidFill>
              </a:rPr>
              <a:t>n,p</a:t>
            </a:r>
            <a:r>
              <a:rPr lang="en-US"/>
              <a:t> model</a:t>
            </a:r>
          </a:p>
          <a:p>
            <a:pPr lvl="1"/>
            <a:r>
              <a:rPr lang="en-US">
                <a:solidFill>
                  <a:srgbClr val="CC0000"/>
                </a:solidFill>
              </a:rPr>
              <a:t>input</a:t>
            </a:r>
            <a:r>
              <a:rPr lang="en-US"/>
              <a:t>: the number of vertices </a:t>
            </a:r>
            <a:r>
              <a:rPr lang="en-US">
                <a:solidFill>
                  <a:srgbClr val="00CC00"/>
                </a:solidFill>
              </a:rPr>
              <a:t>n</a:t>
            </a:r>
            <a:r>
              <a:rPr lang="en-US"/>
              <a:t>, and a parameter </a:t>
            </a:r>
            <a:r>
              <a:rPr lang="en-US">
                <a:solidFill>
                  <a:srgbClr val="00CC00"/>
                </a:solidFill>
              </a:rPr>
              <a:t>p</a:t>
            </a:r>
            <a:r>
              <a:rPr lang="en-US"/>
              <a:t>, </a:t>
            </a:r>
            <a:r>
              <a:rPr lang="en-US">
                <a:solidFill>
                  <a:srgbClr val="00CC00"/>
                </a:solidFill>
              </a:rPr>
              <a:t>0 ≤ p ≤ 1</a:t>
            </a:r>
          </a:p>
          <a:p>
            <a:pPr lvl="1"/>
            <a:r>
              <a:rPr lang="en-US">
                <a:solidFill>
                  <a:srgbClr val="CC0000"/>
                </a:solidFill>
              </a:rPr>
              <a:t>process</a:t>
            </a:r>
            <a:r>
              <a:rPr lang="en-US"/>
              <a:t>: for each pair </a:t>
            </a:r>
            <a:r>
              <a:rPr lang="en-US">
                <a:solidFill>
                  <a:srgbClr val="00CC00"/>
                </a:solidFill>
              </a:rPr>
              <a:t>(i,j)</a:t>
            </a:r>
            <a:r>
              <a:rPr lang="en-US"/>
              <a:t>, generate the edge </a:t>
            </a:r>
            <a:r>
              <a:rPr lang="en-US">
                <a:solidFill>
                  <a:srgbClr val="00CC00"/>
                </a:solidFill>
              </a:rPr>
              <a:t>(i,j)</a:t>
            </a:r>
            <a:r>
              <a:rPr lang="en-US"/>
              <a:t> independently with probability </a:t>
            </a:r>
            <a:r>
              <a:rPr lang="en-US">
                <a:solidFill>
                  <a:srgbClr val="00CC00"/>
                </a:solidFill>
              </a:rPr>
              <a:t>p</a:t>
            </a:r>
          </a:p>
          <a:p>
            <a:pPr lvl="1"/>
            <a:endParaRPr lang="en-US"/>
          </a:p>
          <a:p>
            <a:r>
              <a:rPr lang="en-US"/>
              <a:t>Related, but not identical: The </a:t>
            </a:r>
            <a:r>
              <a:rPr lang="en-US">
                <a:solidFill>
                  <a:srgbClr val="0066FF"/>
                </a:solidFill>
              </a:rPr>
              <a:t>G</a:t>
            </a:r>
            <a:r>
              <a:rPr lang="en-US" baseline="-25000">
                <a:solidFill>
                  <a:srgbClr val="0066FF"/>
                </a:solidFill>
              </a:rPr>
              <a:t>n,m</a:t>
            </a:r>
            <a:r>
              <a:rPr lang="en-US"/>
              <a:t> model</a:t>
            </a:r>
          </a:p>
          <a:p>
            <a:pPr lvl="1"/>
            <a:r>
              <a:rPr lang="en-US">
                <a:solidFill>
                  <a:srgbClr val="CC0000"/>
                </a:solidFill>
              </a:rPr>
              <a:t>process</a:t>
            </a:r>
            <a:r>
              <a:rPr lang="en-US"/>
              <a:t>: select </a:t>
            </a:r>
            <a:r>
              <a:rPr lang="en-US">
                <a:solidFill>
                  <a:srgbClr val="00CC00"/>
                </a:solidFill>
              </a:rPr>
              <a:t>m</a:t>
            </a:r>
            <a:r>
              <a:rPr lang="en-US"/>
              <a:t> edges uniformly at random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11769</TotalTime>
  <Words>1639</Words>
  <Application>Microsoft Office PowerPoint</Application>
  <PresentationFormat>On-screen Show (4:3)</PresentationFormat>
  <Paragraphs>246</Paragraphs>
  <Slides>38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Microsoft Equation 3.0</vt:lpstr>
      <vt:lpstr>Advanced Topics in Data Mining Special focus: Social Networks</vt:lpstr>
      <vt:lpstr>Reminders</vt:lpstr>
      <vt:lpstr>What did we learn in the last lecture?</vt:lpstr>
      <vt:lpstr>What did we learn in the last lecture?</vt:lpstr>
      <vt:lpstr>What are we going to learn in this lecture?</vt:lpstr>
      <vt:lpstr>What is a network model?</vt:lpstr>
      <vt:lpstr>Families of random graphs</vt:lpstr>
      <vt:lpstr>Erdös-Renyi Random graphs</vt:lpstr>
      <vt:lpstr>Erdös-Renyi Random Graphs</vt:lpstr>
      <vt:lpstr>Graph properties</vt:lpstr>
      <vt:lpstr>The giant component</vt:lpstr>
      <vt:lpstr>The phase transition</vt:lpstr>
      <vt:lpstr>Random graphs degree distributions</vt:lpstr>
      <vt:lpstr>Random graphs and real life</vt:lpstr>
      <vt:lpstr>A random graph example</vt:lpstr>
      <vt:lpstr>Departing from the Random Graph model</vt:lpstr>
      <vt:lpstr>Graphs with given degree sequences</vt:lpstr>
      <vt:lpstr>Graphs with given degree sequences</vt:lpstr>
      <vt:lpstr>Example</vt:lpstr>
      <vt:lpstr>Graphs with given degree sequences</vt:lpstr>
      <vt:lpstr>Graphs with given degree sequences</vt:lpstr>
      <vt:lpstr>Graphs with given degree sequences -- algorithm</vt:lpstr>
      <vt:lpstr>How can we generate data with power-law degree distributions?</vt:lpstr>
      <vt:lpstr>Preferential Attachment in Networks</vt:lpstr>
      <vt:lpstr>Barabasi-Albert model</vt:lpstr>
      <vt:lpstr>Variations of the BA model</vt:lpstr>
      <vt:lpstr>Copying model</vt:lpstr>
      <vt:lpstr>An example</vt:lpstr>
      <vt:lpstr>Copying model properties</vt:lpstr>
      <vt:lpstr>Small world Phenomena</vt:lpstr>
      <vt:lpstr>Small-world Graphs</vt:lpstr>
      <vt:lpstr>Mixing order with randomness</vt:lpstr>
      <vt:lpstr>Algorithm</vt:lpstr>
      <vt:lpstr>Clustering coefficient – Avg path length</vt:lpstr>
      <vt:lpstr>Watts and Strogatz model [WS98]</vt:lpstr>
      <vt:lpstr>Watts and Strogatz model [WS98]</vt:lpstr>
      <vt:lpstr>Clustering Coefficient – Characteristic Path Length</vt:lpstr>
      <vt:lpstr>Next Class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Analysis</dc:title>
  <dc:creator>Evimaria</dc:creator>
  <cp:lastModifiedBy>Windows User</cp:lastModifiedBy>
  <cp:revision>160</cp:revision>
  <dcterms:created xsi:type="dcterms:W3CDTF">2009-09-14T03:33:17Z</dcterms:created>
  <dcterms:modified xsi:type="dcterms:W3CDTF">2010-01-19T02:57:28Z</dcterms:modified>
</cp:coreProperties>
</file>