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527" r:id="rId2"/>
    <p:sldId id="528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4" r:id="rId13"/>
    <p:sldId id="515" r:id="rId14"/>
    <p:sldId id="517" r:id="rId15"/>
    <p:sldId id="518" r:id="rId16"/>
    <p:sldId id="519" r:id="rId17"/>
    <p:sldId id="520" r:id="rId18"/>
    <p:sldId id="521" r:id="rId19"/>
    <p:sldId id="522" r:id="rId20"/>
    <p:sldId id="523" r:id="rId21"/>
    <p:sldId id="524" r:id="rId22"/>
    <p:sldId id="525" r:id="rId23"/>
    <p:sldId id="526" r:id="rId24"/>
    <p:sldId id="480" r:id="rId25"/>
    <p:sldId id="481" r:id="rId26"/>
    <p:sldId id="482" r:id="rId27"/>
    <p:sldId id="483" r:id="rId28"/>
    <p:sldId id="484" r:id="rId29"/>
    <p:sldId id="485" r:id="rId30"/>
    <p:sldId id="486" r:id="rId31"/>
    <p:sldId id="487" r:id="rId32"/>
    <p:sldId id="488" r:id="rId33"/>
    <p:sldId id="489" r:id="rId34"/>
    <p:sldId id="490" r:id="rId35"/>
    <p:sldId id="491" r:id="rId36"/>
    <p:sldId id="492" r:id="rId37"/>
    <p:sldId id="493" r:id="rId38"/>
    <p:sldId id="494" r:id="rId39"/>
    <p:sldId id="495" r:id="rId40"/>
    <p:sldId id="496" r:id="rId41"/>
    <p:sldId id="497" r:id="rId42"/>
    <p:sldId id="498" r:id="rId43"/>
    <p:sldId id="499" r:id="rId44"/>
    <p:sldId id="500" r:id="rId45"/>
    <p:sldId id="501" r:id="rId46"/>
    <p:sldId id="529" r:id="rId47"/>
    <p:sldId id="530" r:id="rId48"/>
    <p:sldId id="531" r:id="rId49"/>
    <p:sldId id="532" r:id="rId50"/>
    <p:sldId id="533" r:id="rId51"/>
    <p:sldId id="534" r:id="rId52"/>
    <p:sldId id="535" r:id="rId53"/>
    <p:sldId id="536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6C98-5102-42DA-AD02-3D724A6EB4E0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CCB5-1C59-425B-B776-F81C9EB1B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E557D-CB62-4659-A932-B9F4B9E60B88}" type="slidenum">
              <a:rPr lang="en-US"/>
              <a:pPr/>
              <a:t>3</a:t>
            </a:fld>
            <a:endParaRPr lang="en-US"/>
          </a:p>
        </p:txBody>
      </p:sp>
      <p:sp>
        <p:nvSpPr>
          <p:cNvPr id="271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896C2-52F6-4F8E-BD6E-83964ABD0E57}" type="slidenum">
              <a:rPr lang="en-US"/>
              <a:pPr/>
              <a:t>33</a:t>
            </a:fld>
            <a:endParaRPr lang="en-US"/>
          </a:p>
        </p:txBody>
      </p:sp>
      <p:sp>
        <p:nvSpPr>
          <p:cNvPr id="3348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Animation: first faces, then comminities, then edges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A91D3-2E60-4675-8DF0-DDC4AA6091C7}" type="slidenum">
              <a:rPr lang="en-US"/>
              <a:pPr/>
              <a:t>34</a:t>
            </a:fld>
            <a:endParaRPr lang="en-US"/>
          </a:p>
        </p:txBody>
      </p:sp>
      <p:sp>
        <p:nvSpPr>
          <p:cNvPr id="3368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with communities: f(1), f(2), … f(h)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7F19A-0F7A-4C5A-BA9A-07CFEA8C52E9}" type="slidenum">
              <a:rPr lang="en-US"/>
              <a:pPr/>
              <a:t>35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for a,b,c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77979-F2F9-48DD-98F6-5C1CDFC7E85C}" type="slidenum">
              <a:rPr lang="en-US"/>
              <a:pPr/>
              <a:t>38</a:t>
            </a:fld>
            <a:endParaRPr lang="en-US"/>
          </a:p>
        </p:txBody>
      </p:sp>
      <p:sp>
        <p:nvSpPr>
          <p:cNvPr id="3440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with people connected</a:t>
            </a:r>
          </a:p>
          <a:p>
            <a:r>
              <a:rPr lang="en-US"/>
              <a:t>New person</a:t>
            </a:r>
          </a:p>
          <a:p>
            <a:r>
              <a:rPr lang="en-US"/>
              <a:t>Add hierarchy</a:t>
            </a:r>
          </a:p>
          <a:p>
            <a:r>
              <a:rPr lang="en-US"/>
              <a:t>Connect</a:t>
            </a:r>
          </a:p>
          <a:p>
            <a:r>
              <a:rPr lang="en-US"/>
              <a:t>Remove hierarchy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5BA84-6D15-4645-9C51-7B61F6440F12}" type="slidenum">
              <a:rPr lang="en-US"/>
              <a:pPr/>
              <a:t>41</a:t>
            </a:fld>
            <a:endParaRPr lang="en-US"/>
          </a:p>
        </p:txBody>
      </p:sp>
      <p:sp>
        <p:nvSpPr>
          <p:cNvPr id="3481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the red line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AA502-AC3D-4001-A484-CBBA895183CA}" type="slidenum">
              <a:rPr lang="en-US"/>
              <a:pPr/>
              <a:t>42</a:t>
            </a:fld>
            <a:endParaRPr lang="en-US"/>
          </a:p>
        </p:txBody>
      </p:sp>
      <p:sp>
        <p:nvSpPr>
          <p:cNvPr id="3502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8452C-D73D-4F22-96D6-C9E2BD84A737}" type="slidenum">
              <a:rPr lang="en-US"/>
              <a:pPr/>
              <a:t>43</a:t>
            </a:fld>
            <a:endParaRPr lang="en-US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Label the axis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FF11A-2F74-4790-9F98-8C882386F61C}" type="slidenum">
              <a:rPr lang="en-US"/>
              <a:pPr/>
              <a:t>4</a:t>
            </a:fld>
            <a:endParaRPr lang="en-US"/>
          </a:p>
        </p:txBody>
      </p:sp>
      <p:sp>
        <p:nvSpPr>
          <p:cNvPr id="273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16483-A1BA-4074-89FC-CC92E45FB4AE}" type="slidenum">
              <a:rPr lang="en-US"/>
              <a:pPr/>
              <a:t>5</a:t>
            </a:fld>
            <a:endParaRPr lang="en-US"/>
          </a:p>
        </p:txBody>
      </p:sp>
      <p:sp>
        <p:nvSpPr>
          <p:cNvPr id="275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4F7E1-4843-4D57-9887-56B98BB8D1BB}" type="slidenum">
              <a:rPr lang="en-US"/>
              <a:pPr/>
              <a:t>6</a:t>
            </a:fld>
            <a:endParaRPr lang="en-US"/>
          </a:p>
        </p:txBody>
      </p:sp>
      <p:sp>
        <p:nvSpPr>
          <p:cNvPr id="3082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A0061-E59E-4B2D-A896-F0663232839F}" type="slidenum">
              <a:rPr lang="en-US"/>
              <a:pPr/>
              <a:t>7</a:t>
            </a:fld>
            <a:endParaRPr lang="en-US"/>
          </a:p>
        </p:txBody>
      </p:sp>
      <p:sp>
        <p:nvSpPr>
          <p:cNvPr id="314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C1002-9457-4129-A222-F9EED158C92C}" type="slidenum">
              <a:rPr lang="en-US"/>
              <a:pPr/>
              <a:t>8</a:t>
            </a:fld>
            <a:endParaRPr lang="en-US"/>
          </a:p>
        </p:txBody>
      </p:sp>
      <p:sp>
        <p:nvSpPr>
          <p:cNvPr id="316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66635-DB36-4BF7-93C7-0D31AE3C2C97}" type="slidenum">
              <a:rPr lang="en-US"/>
              <a:pPr/>
              <a:t>9</a:t>
            </a:fld>
            <a:endParaRPr lang="en-US"/>
          </a:p>
        </p:txBody>
      </p:sp>
      <p:sp>
        <p:nvSpPr>
          <p:cNvPr id="3184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B5C15-7F23-40BE-A173-6B516F279485}" type="slidenum">
              <a:rPr lang="en-US"/>
              <a:pPr/>
              <a:t>10</a:t>
            </a:fld>
            <a:endParaRPr lang="en-US"/>
          </a:p>
        </p:txBody>
      </p:sp>
      <p:sp>
        <p:nvSpPr>
          <p:cNvPr id="3205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3991A-2361-438A-9C8D-3061281F808A}" type="slidenum">
              <a:rPr lang="en-US"/>
              <a:pPr/>
              <a:t>11</a:t>
            </a:fld>
            <a:endParaRPr lang="en-US"/>
          </a:p>
        </p:txBody>
      </p:sp>
      <p:sp>
        <p:nvSpPr>
          <p:cNvPr id="3225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705725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7002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4FB00D-7ED3-49A5-9983-62C4ADD29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705725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700213"/>
            <a:ext cx="8229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4038600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DE1B05-1CA7-4696-A69E-E143B1404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we see in the last lecture?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number of free positions within a supernode is equal to the number of pairing nodes it contains</a:t>
            </a:r>
          </a:p>
          <a:p>
            <a:r>
              <a:rPr lang="en-US" sz="2400"/>
              <a:t>This is also equal to the degree</a:t>
            </a:r>
          </a:p>
          <a:p>
            <a:endParaRPr lang="en-US" sz="2000"/>
          </a:p>
        </p:txBody>
      </p:sp>
      <p:sp>
        <p:nvSpPr>
          <p:cNvPr id="319492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3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4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5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6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7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8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9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00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01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02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03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04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05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06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07" name="Oval 19"/>
          <p:cNvSpPr>
            <a:spLocks noChangeArrowheads="1"/>
          </p:cNvSpPr>
          <p:nvPr/>
        </p:nvSpPr>
        <p:spPr bwMode="auto">
          <a:xfrm>
            <a:off x="468313" y="3833813"/>
            <a:ext cx="2879725" cy="850900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08" name="Oval 20"/>
          <p:cNvSpPr>
            <a:spLocks noChangeArrowheads="1"/>
          </p:cNvSpPr>
          <p:nvPr/>
        </p:nvSpPr>
        <p:spPr bwMode="auto">
          <a:xfrm>
            <a:off x="3348038" y="3933825"/>
            <a:ext cx="1439862" cy="657225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09" name="Oval 21"/>
          <p:cNvSpPr>
            <a:spLocks noChangeArrowheads="1"/>
          </p:cNvSpPr>
          <p:nvPr/>
        </p:nvSpPr>
        <p:spPr bwMode="auto">
          <a:xfrm>
            <a:off x="4787900" y="3921125"/>
            <a:ext cx="1439863" cy="657225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0" name="Oval 22"/>
          <p:cNvSpPr>
            <a:spLocks noChangeArrowheads="1"/>
          </p:cNvSpPr>
          <p:nvPr/>
        </p:nvSpPr>
        <p:spPr bwMode="auto">
          <a:xfrm>
            <a:off x="6227763" y="4017963"/>
            <a:ext cx="688975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1" name="Oval 23"/>
          <p:cNvSpPr>
            <a:spLocks noChangeArrowheads="1"/>
          </p:cNvSpPr>
          <p:nvPr/>
        </p:nvSpPr>
        <p:spPr bwMode="auto">
          <a:xfrm>
            <a:off x="6948488" y="4014788"/>
            <a:ext cx="774700" cy="490537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2" name="Oval 24"/>
          <p:cNvSpPr>
            <a:spLocks noChangeArrowheads="1"/>
          </p:cNvSpPr>
          <p:nvPr/>
        </p:nvSpPr>
        <p:spPr bwMode="auto">
          <a:xfrm>
            <a:off x="1862138" y="5811838"/>
            <a:ext cx="500062" cy="490537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3" name="Oval 25"/>
          <p:cNvSpPr>
            <a:spLocks noChangeArrowheads="1"/>
          </p:cNvSpPr>
          <p:nvPr/>
        </p:nvSpPr>
        <p:spPr bwMode="auto">
          <a:xfrm>
            <a:off x="5400675" y="5789613"/>
            <a:ext cx="500063" cy="490537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4" name="Oval 26"/>
          <p:cNvSpPr>
            <a:spLocks noChangeArrowheads="1"/>
          </p:cNvSpPr>
          <p:nvPr/>
        </p:nvSpPr>
        <p:spPr bwMode="auto">
          <a:xfrm>
            <a:off x="3821113" y="5810250"/>
            <a:ext cx="500062" cy="490538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5" name="Oval 27"/>
          <p:cNvSpPr>
            <a:spLocks noChangeArrowheads="1"/>
          </p:cNvSpPr>
          <p:nvPr/>
        </p:nvSpPr>
        <p:spPr bwMode="auto">
          <a:xfrm>
            <a:off x="7378700" y="5832475"/>
            <a:ext cx="500063" cy="490538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6" name="Oval 28"/>
          <p:cNvSpPr>
            <a:spLocks noChangeArrowheads="1"/>
          </p:cNvSpPr>
          <p:nvPr/>
        </p:nvSpPr>
        <p:spPr bwMode="auto">
          <a:xfrm>
            <a:off x="6511925" y="5818188"/>
            <a:ext cx="500063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17" name="Freeform 29"/>
          <p:cNvSpPr>
            <a:spLocks/>
          </p:cNvSpPr>
          <p:nvPr/>
        </p:nvSpPr>
        <p:spPr bwMode="auto">
          <a:xfrm>
            <a:off x="1144588" y="5707063"/>
            <a:ext cx="763587" cy="669925"/>
          </a:xfrm>
          <a:custGeom>
            <a:avLst/>
            <a:gdLst/>
            <a:ahLst/>
            <a:cxnLst>
              <a:cxn ang="0">
                <a:pos x="481" y="132"/>
              </a:cxn>
              <a:cxn ang="0">
                <a:pos x="420" y="105"/>
              </a:cxn>
              <a:cxn ang="0">
                <a:pos x="137" y="16"/>
              </a:cxn>
              <a:cxn ang="0">
                <a:pos x="5" y="199"/>
              </a:cxn>
              <a:cxn ang="0">
                <a:pos x="165" y="404"/>
              </a:cxn>
              <a:cxn ang="0">
                <a:pos x="470" y="310"/>
              </a:cxn>
            </a:cxnLst>
            <a:rect l="0" t="0" r="r" b="b"/>
            <a:pathLst>
              <a:path w="481" h="422">
                <a:moveTo>
                  <a:pt x="481" y="132"/>
                </a:moveTo>
                <a:cubicBezTo>
                  <a:pt x="479" y="128"/>
                  <a:pt x="477" y="124"/>
                  <a:pt x="420" y="105"/>
                </a:cubicBezTo>
                <a:cubicBezTo>
                  <a:pt x="363" y="86"/>
                  <a:pt x="206" y="0"/>
                  <a:pt x="137" y="16"/>
                </a:cubicBezTo>
                <a:cubicBezTo>
                  <a:pt x="68" y="32"/>
                  <a:pt x="0" y="134"/>
                  <a:pt x="5" y="199"/>
                </a:cubicBezTo>
                <a:cubicBezTo>
                  <a:pt x="10" y="264"/>
                  <a:pt x="88" y="386"/>
                  <a:pt x="165" y="404"/>
                </a:cubicBezTo>
                <a:cubicBezTo>
                  <a:pt x="242" y="422"/>
                  <a:pt x="356" y="366"/>
                  <a:pt x="470" y="31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18" name="Freeform 30"/>
          <p:cNvSpPr>
            <a:spLocks/>
          </p:cNvSpPr>
          <p:nvPr/>
        </p:nvSpPr>
        <p:spPr bwMode="auto">
          <a:xfrm>
            <a:off x="2181225" y="5222875"/>
            <a:ext cx="1854200" cy="579438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653" y="0"/>
              </a:cxn>
              <a:cxn ang="0">
                <a:pos x="1218" y="343"/>
              </a:cxn>
            </a:cxnLst>
            <a:rect l="0" t="0" r="r" b="b"/>
            <a:pathLst>
              <a:path w="1218" h="343">
                <a:moveTo>
                  <a:pt x="0" y="343"/>
                </a:moveTo>
                <a:cubicBezTo>
                  <a:pt x="225" y="171"/>
                  <a:pt x="450" y="0"/>
                  <a:pt x="653" y="0"/>
                </a:cubicBezTo>
                <a:cubicBezTo>
                  <a:pt x="856" y="0"/>
                  <a:pt x="1037" y="171"/>
                  <a:pt x="1218" y="3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19" name="Freeform 31"/>
          <p:cNvSpPr>
            <a:spLocks/>
          </p:cNvSpPr>
          <p:nvPr/>
        </p:nvSpPr>
        <p:spPr bwMode="auto">
          <a:xfrm>
            <a:off x="2154238" y="5160963"/>
            <a:ext cx="3349625" cy="658812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1119" y="0"/>
              </a:cxn>
              <a:cxn ang="0">
                <a:pos x="2110" y="415"/>
              </a:cxn>
            </a:cxnLst>
            <a:rect l="0" t="0" r="r" b="b"/>
            <a:pathLst>
              <a:path w="2110" h="415">
                <a:moveTo>
                  <a:pt x="0" y="415"/>
                </a:moveTo>
                <a:cubicBezTo>
                  <a:pt x="383" y="207"/>
                  <a:pt x="767" y="0"/>
                  <a:pt x="1119" y="0"/>
                </a:cubicBezTo>
                <a:cubicBezTo>
                  <a:pt x="1471" y="0"/>
                  <a:pt x="1790" y="207"/>
                  <a:pt x="2110" y="4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20" name="Freeform 32"/>
          <p:cNvSpPr>
            <a:spLocks/>
          </p:cNvSpPr>
          <p:nvPr/>
        </p:nvSpPr>
        <p:spPr bwMode="auto">
          <a:xfrm>
            <a:off x="4079875" y="5197475"/>
            <a:ext cx="3429000" cy="649288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008" y="5"/>
              </a:cxn>
              <a:cxn ang="0">
                <a:pos x="2160" y="409"/>
              </a:cxn>
            </a:cxnLst>
            <a:rect l="0" t="0" r="r" b="b"/>
            <a:pathLst>
              <a:path w="2160" h="409">
                <a:moveTo>
                  <a:pt x="0" y="381"/>
                </a:moveTo>
                <a:cubicBezTo>
                  <a:pt x="324" y="190"/>
                  <a:pt x="648" y="0"/>
                  <a:pt x="1008" y="5"/>
                </a:cubicBezTo>
                <a:cubicBezTo>
                  <a:pt x="1368" y="10"/>
                  <a:pt x="1764" y="209"/>
                  <a:pt x="2160" y="40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21" name="Freeform 33"/>
          <p:cNvSpPr>
            <a:spLocks/>
          </p:cNvSpPr>
          <p:nvPr/>
        </p:nvSpPr>
        <p:spPr bwMode="auto">
          <a:xfrm>
            <a:off x="5802313" y="5580063"/>
            <a:ext cx="809625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05" y="2"/>
              </a:cxn>
              <a:cxn ang="0">
                <a:pos x="532" y="157"/>
              </a:cxn>
            </a:cxnLst>
            <a:rect l="0" t="0" r="r" b="b"/>
            <a:pathLst>
              <a:path w="532" h="168">
                <a:moveTo>
                  <a:pt x="0" y="168"/>
                </a:moveTo>
                <a:cubicBezTo>
                  <a:pt x="58" y="86"/>
                  <a:pt x="116" y="4"/>
                  <a:pt x="205" y="2"/>
                </a:cubicBezTo>
                <a:cubicBezTo>
                  <a:pt x="294" y="0"/>
                  <a:pt x="413" y="78"/>
                  <a:pt x="532" y="1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22" name="Oval 34"/>
          <p:cNvSpPr>
            <a:spLocks noChangeArrowheads="1"/>
          </p:cNvSpPr>
          <p:nvPr/>
        </p:nvSpPr>
        <p:spPr bwMode="auto">
          <a:xfrm>
            <a:off x="81724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23" name="Oval 35"/>
          <p:cNvSpPr>
            <a:spLocks noChangeArrowheads="1"/>
          </p:cNvSpPr>
          <p:nvPr/>
        </p:nvSpPr>
        <p:spPr bwMode="auto">
          <a:xfrm>
            <a:off x="8243888" y="5805488"/>
            <a:ext cx="500062" cy="490537"/>
          </a:xfrm>
          <a:prstGeom prst="ellipse">
            <a:avLst/>
          </a:prstGeom>
          <a:solidFill>
            <a:schemeClr val="tx1">
              <a:alpha val="9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24" name="Oval 36"/>
          <p:cNvSpPr>
            <a:spLocks noChangeArrowheads="1"/>
          </p:cNvSpPr>
          <p:nvPr/>
        </p:nvSpPr>
        <p:spPr bwMode="auto">
          <a:xfrm>
            <a:off x="5397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25" name="Oval 37"/>
          <p:cNvSpPr>
            <a:spLocks noChangeArrowheads="1"/>
          </p:cNvSpPr>
          <p:nvPr/>
        </p:nvSpPr>
        <p:spPr bwMode="auto">
          <a:xfrm>
            <a:off x="414020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26" name="Oval 38"/>
          <p:cNvSpPr>
            <a:spLocks noChangeArrowheads="1"/>
          </p:cNvSpPr>
          <p:nvPr/>
        </p:nvSpPr>
        <p:spPr bwMode="auto">
          <a:xfrm>
            <a:off x="485933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27" name="Oval 39"/>
          <p:cNvSpPr>
            <a:spLocks noChangeArrowheads="1"/>
          </p:cNvSpPr>
          <p:nvPr/>
        </p:nvSpPr>
        <p:spPr bwMode="auto">
          <a:xfrm>
            <a:off x="550862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28" name="Oval 40"/>
          <p:cNvSpPr>
            <a:spLocks noChangeArrowheads="1"/>
          </p:cNvSpPr>
          <p:nvPr/>
        </p:nvSpPr>
        <p:spPr bwMode="auto">
          <a:xfrm>
            <a:off x="637222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29" name="Oval 41"/>
          <p:cNvSpPr>
            <a:spLocks noChangeArrowheads="1"/>
          </p:cNvSpPr>
          <p:nvPr/>
        </p:nvSpPr>
        <p:spPr bwMode="auto">
          <a:xfrm>
            <a:off x="70929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30" name="Oval 42"/>
          <p:cNvSpPr>
            <a:spLocks noChangeArrowheads="1"/>
          </p:cNvSpPr>
          <p:nvPr/>
        </p:nvSpPr>
        <p:spPr bwMode="auto">
          <a:xfrm>
            <a:off x="341947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31" name="Oval 43"/>
          <p:cNvSpPr>
            <a:spLocks noChangeArrowheads="1"/>
          </p:cNvSpPr>
          <p:nvPr/>
        </p:nvSpPr>
        <p:spPr bwMode="auto">
          <a:xfrm>
            <a:off x="270033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32" name="Oval 44"/>
          <p:cNvSpPr>
            <a:spLocks noChangeArrowheads="1"/>
          </p:cNvSpPr>
          <p:nvPr/>
        </p:nvSpPr>
        <p:spPr bwMode="auto">
          <a:xfrm>
            <a:off x="190817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33" name="Oval 45"/>
          <p:cNvSpPr>
            <a:spLocks noChangeArrowheads="1"/>
          </p:cNvSpPr>
          <p:nvPr/>
        </p:nvSpPr>
        <p:spPr bwMode="auto">
          <a:xfrm>
            <a:off x="125888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34" name="Oval 46"/>
          <p:cNvSpPr>
            <a:spLocks noChangeArrowheads="1"/>
          </p:cNvSpPr>
          <p:nvPr/>
        </p:nvSpPr>
        <p:spPr bwMode="auto">
          <a:xfrm>
            <a:off x="7885113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For example, the probability that the black graph node links to the blue node is 4/11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d</a:t>
            </a:r>
            <a:r>
              <a:rPr lang="en-US" sz="2400" baseline="-25000">
                <a:solidFill>
                  <a:srgbClr val="0000FF"/>
                </a:solidFill>
              </a:rPr>
              <a:t>i</a:t>
            </a:r>
            <a:r>
              <a:rPr lang="en-US" sz="2400"/>
              <a:t> = 4,      t = 6,       d</a:t>
            </a:r>
            <a:r>
              <a:rPr lang="en-US" sz="2400" baseline="-25000"/>
              <a:t>i</a:t>
            </a:r>
            <a:r>
              <a:rPr lang="en-US" sz="2400"/>
              <a:t>/(2t-1) = 4/11</a:t>
            </a:r>
          </a:p>
          <a:p>
            <a:endParaRPr lang="en-US" sz="2400"/>
          </a:p>
        </p:txBody>
      </p:sp>
      <p:sp>
        <p:nvSpPr>
          <p:cNvPr id="321540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1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2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3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4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5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6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7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8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9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50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1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2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3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4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5" name="Oval 19"/>
          <p:cNvSpPr>
            <a:spLocks noChangeArrowheads="1"/>
          </p:cNvSpPr>
          <p:nvPr/>
        </p:nvSpPr>
        <p:spPr bwMode="auto">
          <a:xfrm>
            <a:off x="468313" y="3833813"/>
            <a:ext cx="2879725" cy="850900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56" name="Oval 20"/>
          <p:cNvSpPr>
            <a:spLocks noChangeArrowheads="1"/>
          </p:cNvSpPr>
          <p:nvPr/>
        </p:nvSpPr>
        <p:spPr bwMode="auto">
          <a:xfrm>
            <a:off x="3348038" y="3933825"/>
            <a:ext cx="1439862" cy="657225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57" name="Oval 21"/>
          <p:cNvSpPr>
            <a:spLocks noChangeArrowheads="1"/>
          </p:cNvSpPr>
          <p:nvPr/>
        </p:nvSpPr>
        <p:spPr bwMode="auto">
          <a:xfrm>
            <a:off x="4787900" y="3921125"/>
            <a:ext cx="1439863" cy="657225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58" name="Oval 22"/>
          <p:cNvSpPr>
            <a:spLocks noChangeArrowheads="1"/>
          </p:cNvSpPr>
          <p:nvPr/>
        </p:nvSpPr>
        <p:spPr bwMode="auto">
          <a:xfrm>
            <a:off x="6227763" y="4017963"/>
            <a:ext cx="688975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59" name="Oval 23"/>
          <p:cNvSpPr>
            <a:spLocks noChangeArrowheads="1"/>
          </p:cNvSpPr>
          <p:nvPr/>
        </p:nvSpPr>
        <p:spPr bwMode="auto">
          <a:xfrm>
            <a:off x="6948488" y="4014788"/>
            <a:ext cx="774700" cy="490537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0" name="Oval 24"/>
          <p:cNvSpPr>
            <a:spLocks noChangeArrowheads="1"/>
          </p:cNvSpPr>
          <p:nvPr/>
        </p:nvSpPr>
        <p:spPr bwMode="auto">
          <a:xfrm>
            <a:off x="1862138" y="5811838"/>
            <a:ext cx="500062" cy="490537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1" name="Oval 25"/>
          <p:cNvSpPr>
            <a:spLocks noChangeArrowheads="1"/>
          </p:cNvSpPr>
          <p:nvPr/>
        </p:nvSpPr>
        <p:spPr bwMode="auto">
          <a:xfrm>
            <a:off x="5400675" y="5789613"/>
            <a:ext cx="500063" cy="490537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2" name="Oval 26"/>
          <p:cNvSpPr>
            <a:spLocks noChangeArrowheads="1"/>
          </p:cNvSpPr>
          <p:nvPr/>
        </p:nvSpPr>
        <p:spPr bwMode="auto">
          <a:xfrm>
            <a:off x="3821113" y="5810250"/>
            <a:ext cx="500062" cy="490538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3" name="Oval 27"/>
          <p:cNvSpPr>
            <a:spLocks noChangeArrowheads="1"/>
          </p:cNvSpPr>
          <p:nvPr/>
        </p:nvSpPr>
        <p:spPr bwMode="auto">
          <a:xfrm>
            <a:off x="7378700" y="5832475"/>
            <a:ext cx="500063" cy="490538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4" name="Oval 28"/>
          <p:cNvSpPr>
            <a:spLocks noChangeArrowheads="1"/>
          </p:cNvSpPr>
          <p:nvPr/>
        </p:nvSpPr>
        <p:spPr bwMode="auto">
          <a:xfrm>
            <a:off x="6511925" y="5818188"/>
            <a:ext cx="500063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5" name="Freeform 29"/>
          <p:cNvSpPr>
            <a:spLocks/>
          </p:cNvSpPr>
          <p:nvPr/>
        </p:nvSpPr>
        <p:spPr bwMode="auto">
          <a:xfrm>
            <a:off x="1144588" y="5707063"/>
            <a:ext cx="763587" cy="669925"/>
          </a:xfrm>
          <a:custGeom>
            <a:avLst/>
            <a:gdLst/>
            <a:ahLst/>
            <a:cxnLst>
              <a:cxn ang="0">
                <a:pos x="481" y="132"/>
              </a:cxn>
              <a:cxn ang="0">
                <a:pos x="420" y="105"/>
              </a:cxn>
              <a:cxn ang="0">
                <a:pos x="137" y="16"/>
              </a:cxn>
              <a:cxn ang="0">
                <a:pos x="5" y="199"/>
              </a:cxn>
              <a:cxn ang="0">
                <a:pos x="165" y="404"/>
              </a:cxn>
              <a:cxn ang="0">
                <a:pos x="470" y="310"/>
              </a:cxn>
            </a:cxnLst>
            <a:rect l="0" t="0" r="r" b="b"/>
            <a:pathLst>
              <a:path w="481" h="422">
                <a:moveTo>
                  <a:pt x="481" y="132"/>
                </a:moveTo>
                <a:cubicBezTo>
                  <a:pt x="479" y="128"/>
                  <a:pt x="477" y="124"/>
                  <a:pt x="420" y="105"/>
                </a:cubicBezTo>
                <a:cubicBezTo>
                  <a:pt x="363" y="86"/>
                  <a:pt x="206" y="0"/>
                  <a:pt x="137" y="16"/>
                </a:cubicBezTo>
                <a:cubicBezTo>
                  <a:pt x="68" y="32"/>
                  <a:pt x="0" y="134"/>
                  <a:pt x="5" y="199"/>
                </a:cubicBezTo>
                <a:cubicBezTo>
                  <a:pt x="10" y="264"/>
                  <a:pt x="88" y="386"/>
                  <a:pt x="165" y="404"/>
                </a:cubicBezTo>
                <a:cubicBezTo>
                  <a:pt x="242" y="422"/>
                  <a:pt x="356" y="366"/>
                  <a:pt x="470" y="31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66" name="Freeform 30"/>
          <p:cNvSpPr>
            <a:spLocks/>
          </p:cNvSpPr>
          <p:nvPr/>
        </p:nvSpPr>
        <p:spPr bwMode="auto">
          <a:xfrm>
            <a:off x="2181225" y="5222875"/>
            <a:ext cx="1854200" cy="579438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653" y="0"/>
              </a:cxn>
              <a:cxn ang="0">
                <a:pos x="1218" y="343"/>
              </a:cxn>
            </a:cxnLst>
            <a:rect l="0" t="0" r="r" b="b"/>
            <a:pathLst>
              <a:path w="1218" h="343">
                <a:moveTo>
                  <a:pt x="0" y="343"/>
                </a:moveTo>
                <a:cubicBezTo>
                  <a:pt x="225" y="171"/>
                  <a:pt x="450" y="0"/>
                  <a:pt x="653" y="0"/>
                </a:cubicBezTo>
                <a:cubicBezTo>
                  <a:pt x="856" y="0"/>
                  <a:pt x="1037" y="171"/>
                  <a:pt x="1218" y="3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67" name="Freeform 31"/>
          <p:cNvSpPr>
            <a:spLocks/>
          </p:cNvSpPr>
          <p:nvPr/>
        </p:nvSpPr>
        <p:spPr bwMode="auto">
          <a:xfrm>
            <a:off x="2154238" y="5160963"/>
            <a:ext cx="3349625" cy="658812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1119" y="0"/>
              </a:cxn>
              <a:cxn ang="0">
                <a:pos x="2110" y="415"/>
              </a:cxn>
            </a:cxnLst>
            <a:rect l="0" t="0" r="r" b="b"/>
            <a:pathLst>
              <a:path w="2110" h="415">
                <a:moveTo>
                  <a:pt x="0" y="415"/>
                </a:moveTo>
                <a:cubicBezTo>
                  <a:pt x="383" y="207"/>
                  <a:pt x="767" y="0"/>
                  <a:pt x="1119" y="0"/>
                </a:cubicBezTo>
                <a:cubicBezTo>
                  <a:pt x="1471" y="0"/>
                  <a:pt x="1790" y="207"/>
                  <a:pt x="2110" y="4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68" name="Freeform 32"/>
          <p:cNvSpPr>
            <a:spLocks/>
          </p:cNvSpPr>
          <p:nvPr/>
        </p:nvSpPr>
        <p:spPr bwMode="auto">
          <a:xfrm>
            <a:off x="4079875" y="5197475"/>
            <a:ext cx="3429000" cy="649288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008" y="5"/>
              </a:cxn>
              <a:cxn ang="0">
                <a:pos x="2160" y="409"/>
              </a:cxn>
            </a:cxnLst>
            <a:rect l="0" t="0" r="r" b="b"/>
            <a:pathLst>
              <a:path w="2160" h="409">
                <a:moveTo>
                  <a:pt x="0" y="381"/>
                </a:moveTo>
                <a:cubicBezTo>
                  <a:pt x="324" y="190"/>
                  <a:pt x="648" y="0"/>
                  <a:pt x="1008" y="5"/>
                </a:cubicBezTo>
                <a:cubicBezTo>
                  <a:pt x="1368" y="10"/>
                  <a:pt x="1764" y="209"/>
                  <a:pt x="2160" y="40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69" name="Freeform 33"/>
          <p:cNvSpPr>
            <a:spLocks/>
          </p:cNvSpPr>
          <p:nvPr/>
        </p:nvSpPr>
        <p:spPr bwMode="auto">
          <a:xfrm>
            <a:off x="5802313" y="5580063"/>
            <a:ext cx="809625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05" y="2"/>
              </a:cxn>
              <a:cxn ang="0">
                <a:pos x="532" y="157"/>
              </a:cxn>
            </a:cxnLst>
            <a:rect l="0" t="0" r="r" b="b"/>
            <a:pathLst>
              <a:path w="532" h="168">
                <a:moveTo>
                  <a:pt x="0" y="168"/>
                </a:moveTo>
                <a:cubicBezTo>
                  <a:pt x="58" y="86"/>
                  <a:pt x="116" y="4"/>
                  <a:pt x="205" y="2"/>
                </a:cubicBezTo>
                <a:cubicBezTo>
                  <a:pt x="294" y="0"/>
                  <a:pt x="413" y="78"/>
                  <a:pt x="532" y="1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70" name="Oval 34"/>
          <p:cNvSpPr>
            <a:spLocks noChangeArrowheads="1"/>
          </p:cNvSpPr>
          <p:nvPr/>
        </p:nvSpPr>
        <p:spPr bwMode="auto">
          <a:xfrm>
            <a:off x="81724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1" name="Oval 35"/>
          <p:cNvSpPr>
            <a:spLocks noChangeArrowheads="1"/>
          </p:cNvSpPr>
          <p:nvPr/>
        </p:nvSpPr>
        <p:spPr bwMode="auto">
          <a:xfrm>
            <a:off x="8243888" y="5805488"/>
            <a:ext cx="500062" cy="490537"/>
          </a:xfrm>
          <a:prstGeom prst="ellipse">
            <a:avLst/>
          </a:prstGeom>
          <a:solidFill>
            <a:schemeClr val="tx1">
              <a:alpha val="9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2" name="Oval 36"/>
          <p:cNvSpPr>
            <a:spLocks noChangeArrowheads="1"/>
          </p:cNvSpPr>
          <p:nvPr/>
        </p:nvSpPr>
        <p:spPr bwMode="auto">
          <a:xfrm>
            <a:off x="5397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3" name="Oval 37"/>
          <p:cNvSpPr>
            <a:spLocks noChangeArrowheads="1"/>
          </p:cNvSpPr>
          <p:nvPr/>
        </p:nvSpPr>
        <p:spPr bwMode="auto">
          <a:xfrm>
            <a:off x="414020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4" name="Oval 38"/>
          <p:cNvSpPr>
            <a:spLocks noChangeArrowheads="1"/>
          </p:cNvSpPr>
          <p:nvPr/>
        </p:nvSpPr>
        <p:spPr bwMode="auto">
          <a:xfrm>
            <a:off x="485933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5" name="Oval 39"/>
          <p:cNvSpPr>
            <a:spLocks noChangeArrowheads="1"/>
          </p:cNvSpPr>
          <p:nvPr/>
        </p:nvSpPr>
        <p:spPr bwMode="auto">
          <a:xfrm>
            <a:off x="550862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6" name="Oval 40"/>
          <p:cNvSpPr>
            <a:spLocks noChangeArrowheads="1"/>
          </p:cNvSpPr>
          <p:nvPr/>
        </p:nvSpPr>
        <p:spPr bwMode="auto">
          <a:xfrm>
            <a:off x="637222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7" name="Oval 41"/>
          <p:cNvSpPr>
            <a:spLocks noChangeArrowheads="1"/>
          </p:cNvSpPr>
          <p:nvPr/>
        </p:nvSpPr>
        <p:spPr bwMode="auto">
          <a:xfrm>
            <a:off x="70929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8" name="Oval 42"/>
          <p:cNvSpPr>
            <a:spLocks noChangeArrowheads="1"/>
          </p:cNvSpPr>
          <p:nvPr/>
        </p:nvSpPr>
        <p:spPr bwMode="auto">
          <a:xfrm>
            <a:off x="341947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79" name="Oval 43"/>
          <p:cNvSpPr>
            <a:spLocks noChangeArrowheads="1"/>
          </p:cNvSpPr>
          <p:nvPr/>
        </p:nvSpPr>
        <p:spPr bwMode="auto">
          <a:xfrm>
            <a:off x="270033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80" name="Oval 44"/>
          <p:cNvSpPr>
            <a:spLocks noChangeArrowheads="1"/>
          </p:cNvSpPr>
          <p:nvPr/>
        </p:nvSpPr>
        <p:spPr bwMode="auto">
          <a:xfrm>
            <a:off x="190817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81" name="Oval 45"/>
          <p:cNvSpPr>
            <a:spLocks noChangeArrowheads="1"/>
          </p:cNvSpPr>
          <p:nvPr/>
        </p:nvSpPr>
        <p:spPr bwMode="auto">
          <a:xfrm>
            <a:off x="125888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82" name="Oval 46"/>
          <p:cNvSpPr>
            <a:spLocks noChangeArrowheads="1"/>
          </p:cNvSpPr>
          <p:nvPr/>
        </p:nvSpPr>
        <p:spPr bwMode="auto">
          <a:xfrm>
            <a:off x="7885113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Milgram’s experiment revisited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did Milgram’s experiment show?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(a)</a:t>
            </a:r>
            <a:r>
              <a:rPr lang="en-US"/>
              <a:t> There are short paths in large networks that connect individuals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(b)</a:t>
            </a:r>
            <a:r>
              <a:rPr lang="en-US"/>
              <a:t> People are able to find these short paths using a simple, greedy, decentralized algorithm</a:t>
            </a:r>
          </a:p>
          <a:p>
            <a:r>
              <a:rPr lang="en-US"/>
              <a:t>Small world models take care of (a)</a:t>
            </a:r>
          </a:p>
          <a:p>
            <a:r>
              <a:rPr lang="en-US"/>
              <a:t>Kleinberg: what about (b)?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Kleinberg’s model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Consider a directed 2-dimensional lattice</a:t>
            </a:r>
          </a:p>
          <a:p>
            <a:r>
              <a:rPr lang="en-US" sz="2400"/>
              <a:t>For each vertex </a:t>
            </a:r>
            <a:r>
              <a:rPr lang="en-US" sz="2400">
                <a:solidFill>
                  <a:srgbClr val="CC0000"/>
                </a:solidFill>
              </a:rPr>
              <a:t>u</a:t>
            </a:r>
            <a:r>
              <a:rPr lang="en-US" sz="2400"/>
              <a:t> add </a:t>
            </a:r>
            <a:r>
              <a:rPr lang="en-US" sz="2400">
                <a:solidFill>
                  <a:schemeClr val="accent2"/>
                </a:solidFill>
              </a:rPr>
              <a:t>q</a:t>
            </a:r>
            <a:r>
              <a:rPr lang="en-US" sz="2400"/>
              <a:t> shortcuts</a:t>
            </a:r>
          </a:p>
          <a:p>
            <a:pPr lvl="1"/>
            <a:r>
              <a:rPr lang="en-US" sz="2000"/>
              <a:t>choose vertex </a:t>
            </a:r>
            <a:r>
              <a:rPr lang="en-US" sz="2000">
                <a:solidFill>
                  <a:srgbClr val="CC0000"/>
                </a:solidFill>
              </a:rPr>
              <a:t>v</a:t>
            </a:r>
            <a:r>
              <a:rPr lang="en-US" sz="2000"/>
              <a:t> as the destination of the shortcut with probability proportional to </a:t>
            </a:r>
            <a:r>
              <a:rPr lang="en-US" sz="2000">
                <a:solidFill>
                  <a:schemeClr val="accent2"/>
                </a:solidFill>
              </a:rPr>
              <a:t>[d(u,v)]</a:t>
            </a:r>
            <a:r>
              <a:rPr lang="en-US" sz="2000" baseline="30000">
                <a:solidFill>
                  <a:schemeClr val="accent2"/>
                </a:solidFill>
              </a:rPr>
              <a:t>-r</a:t>
            </a:r>
            <a:r>
              <a:rPr lang="en-US" sz="2000"/>
              <a:t> </a:t>
            </a:r>
          </a:p>
          <a:p>
            <a:pPr lvl="1"/>
            <a:r>
              <a:rPr lang="en-US" sz="2000"/>
              <a:t>when </a:t>
            </a:r>
            <a:r>
              <a:rPr lang="en-US" sz="2000">
                <a:solidFill>
                  <a:schemeClr val="accent2"/>
                </a:solidFill>
              </a:rPr>
              <a:t>r = 0</a:t>
            </a:r>
            <a:r>
              <a:rPr lang="en-US" sz="2000"/>
              <a:t>, we have uniform probabilities</a:t>
            </a:r>
          </a:p>
        </p:txBody>
      </p:sp>
      <p:pic>
        <p:nvPicPr>
          <p:cNvPr id="235524" name="Picture 4" descr="\begin{figure*}&#10;\begin{center}&#10;\psfig{figure=lattice-dir.eps,height=140pt}\end{center}\end{figure*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3871913"/>
            <a:ext cx="7162800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decentralized search algorithm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Given a source </a:t>
            </a:r>
            <a:r>
              <a:rPr lang="en-US">
                <a:solidFill>
                  <a:srgbClr val="CC0000"/>
                </a:solidFill>
              </a:rPr>
              <a:t>s</a:t>
            </a:r>
            <a:r>
              <a:rPr lang="en-US"/>
              <a:t> and a destination </a:t>
            </a:r>
            <a:r>
              <a:rPr lang="en-US">
                <a:solidFill>
                  <a:srgbClr val="CC0000"/>
                </a:solidFill>
              </a:rPr>
              <a:t>t</a:t>
            </a:r>
            <a:r>
              <a:rPr lang="en-US"/>
              <a:t>, the search algorithm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 knows the positions of the nodes on the grid (</a:t>
            </a:r>
            <a:r>
              <a:rPr lang="en-US">
                <a:solidFill>
                  <a:srgbClr val="FFCC00"/>
                </a:solidFill>
              </a:rPr>
              <a:t>geography</a:t>
            </a:r>
            <a:r>
              <a:rPr lang="en-US"/>
              <a:t> information)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 knows the neighbors and shortcuts of the current node (</a:t>
            </a:r>
            <a:r>
              <a:rPr lang="en-US">
                <a:solidFill>
                  <a:srgbClr val="FFCC00"/>
                </a:solidFill>
              </a:rPr>
              <a:t>local</a:t>
            </a:r>
            <a:r>
              <a:rPr lang="en-US"/>
              <a:t> information)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 operates greedily, each time moving as close to </a:t>
            </a:r>
            <a:r>
              <a:rPr lang="en-US">
                <a:solidFill>
                  <a:srgbClr val="CC0000"/>
                </a:solidFill>
              </a:rPr>
              <a:t>t</a:t>
            </a:r>
            <a:r>
              <a:rPr lang="en-US"/>
              <a:t> as possible (</a:t>
            </a:r>
            <a:r>
              <a:rPr lang="en-US">
                <a:solidFill>
                  <a:srgbClr val="FFCC00"/>
                </a:solidFill>
              </a:rPr>
              <a:t>greedy</a:t>
            </a:r>
            <a:r>
              <a:rPr lang="en-US"/>
              <a:t> operation)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 knows the neighbors and shortcuts of all nodes seen so far (</a:t>
            </a:r>
            <a:r>
              <a:rPr lang="en-US">
                <a:solidFill>
                  <a:srgbClr val="FFCC00"/>
                </a:solidFill>
              </a:rPr>
              <a:t>history</a:t>
            </a:r>
            <a:r>
              <a:rPr lang="en-US"/>
              <a:t> information)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Kleinberg results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/>
              <a:t>The search algorithm</a:t>
            </a:r>
          </a:p>
          <a:p>
            <a:pPr marL="838200" lvl="1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 knows the positions of the nodes on the grid (</a:t>
            </a:r>
            <a:r>
              <a:rPr lang="en-US" sz="2000">
                <a:solidFill>
                  <a:srgbClr val="FFCC00"/>
                </a:solidFill>
              </a:rPr>
              <a:t>geography</a:t>
            </a:r>
            <a:r>
              <a:rPr lang="en-US" sz="2000"/>
              <a:t> information)</a:t>
            </a:r>
          </a:p>
          <a:p>
            <a:pPr marL="838200" lvl="1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 knows the neighbors and shortcuts of the current node (</a:t>
            </a:r>
            <a:r>
              <a:rPr lang="en-US" sz="2000">
                <a:solidFill>
                  <a:srgbClr val="FFCC00"/>
                </a:solidFill>
              </a:rPr>
              <a:t>local</a:t>
            </a:r>
            <a:r>
              <a:rPr lang="en-US" sz="2000"/>
              <a:t> information)</a:t>
            </a:r>
          </a:p>
          <a:p>
            <a:pPr marL="838200" lvl="1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 operates greedily, each time moving as close to </a:t>
            </a:r>
            <a:r>
              <a:rPr lang="en-US" sz="2000">
                <a:solidFill>
                  <a:srgbClr val="CC0000"/>
                </a:solidFill>
              </a:rPr>
              <a:t>t</a:t>
            </a:r>
            <a:r>
              <a:rPr lang="en-US" sz="2000"/>
              <a:t> as possible (</a:t>
            </a:r>
            <a:r>
              <a:rPr lang="en-US" sz="2000">
                <a:solidFill>
                  <a:srgbClr val="FFCC00"/>
                </a:solidFill>
              </a:rPr>
              <a:t>greedy</a:t>
            </a:r>
            <a:r>
              <a:rPr lang="en-US" sz="2000"/>
              <a:t> operation)</a:t>
            </a:r>
          </a:p>
          <a:p>
            <a:pPr marL="838200" lvl="1" indent="-381000">
              <a:lnSpc>
                <a:spcPct val="90000"/>
              </a:lnSpc>
              <a:buClr>
                <a:srgbClr val="C0C0C0"/>
              </a:buClr>
              <a:buFont typeface="Wingdings" pitchFamily="2" charset="2"/>
              <a:buAutoNum type="arabicPeriod"/>
            </a:pP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>
                <a:solidFill>
                  <a:srgbClr val="C0C0C0"/>
                </a:solidFill>
              </a:rPr>
              <a:t>knows the neighbors and shortcuts of all nodes seen so far (history information)</a:t>
            </a:r>
          </a:p>
          <a:p>
            <a:pPr marL="457200" indent="-457200">
              <a:lnSpc>
                <a:spcPct val="90000"/>
              </a:lnSpc>
            </a:pPr>
            <a:endParaRPr lang="en-US" sz="2400">
              <a:solidFill>
                <a:srgbClr val="C0C0C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2400"/>
              <a:t>When </a:t>
            </a:r>
            <a:r>
              <a:rPr lang="en-US" sz="2400">
                <a:solidFill>
                  <a:srgbClr val="FF9900"/>
                </a:solidFill>
              </a:rPr>
              <a:t>r=2</a:t>
            </a:r>
            <a:r>
              <a:rPr lang="en-US" sz="2400"/>
              <a:t>, an algorithm that uses only local information at each node (not </a:t>
            </a:r>
            <a:r>
              <a:rPr lang="en-US" sz="2400">
                <a:solidFill>
                  <a:srgbClr val="FF9900"/>
                </a:solidFill>
              </a:rPr>
              <a:t>4</a:t>
            </a:r>
            <a:r>
              <a:rPr lang="en-US" sz="2400"/>
              <a:t>) can reach the destination in expected time </a:t>
            </a:r>
            <a:r>
              <a:rPr lang="en-US" sz="2400">
                <a:solidFill>
                  <a:schemeClr val="hlink"/>
                </a:solidFill>
              </a:rPr>
              <a:t>O(log</a:t>
            </a:r>
            <a:r>
              <a:rPr lang="en-US" sz="2400" baseline="30000">
                <a:solidFill>
                  <a:schemeClr val="hlink"/>
                </a:solidFill>
              </a:rPr>
              <a:t>2</a:t>
            </a:r>
            <a:r>
              <a:rPr lang="en-US" sz="2400">
                <a:solidFill>
                  <a:schemeClr val="hlink"/>
                </a:solidFill>
              </a:rPr>
              <a:t>n).</a:t>
            </a:r>
            <a:endParaRPr lang="en-US" sz="2400"/>
          </a:p>
          <a:p>
            <a:pPr marL="457200" indent="-457200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Kleinberg’s results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search algorithm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 knows the positions of the nodes on the grid (</a:t>
            </a:r>
            <a:r>
              <a:rPr lang="en-US" sz="2000">
                <a:solidFill>
                  <a:srgbClr val="FFCC00"/>
                </a:solidFill>
              </a:rPr>
              <a:t>geography</a:t>
            </a:r>
            <a:r>
              <a:rPr lang="en-US" sz="2000"/>
              <a:t> information)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 knows the neighbors and shortcuts of the current node (</a:t>
            </a:r>
            <a:r>
              <a:rPr lang="en-US" sz="2000">
                <a:solidFill>
                  <a:srgbClr val="FFCC00"/>
                </a:solidFill>
              </a:rPr>
              <a:t>local</a:t>
            </a:r>
            <a:r>
              <a:rPr lang="en-US" sz="2000"/>
              <a:t> information)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 operates greedily, each time moving as close to </a:t>
            </a:r>
            <a:r>
              <a:rPr lang="en-US" sz="2000">
                <a:solidFill>
                  <a:srgbClr val="CC0000"/>
                </a:solidFill>
              </a:rPr>
              <a:t>t</a:t>
            </a:r>
            <a:r>
              <a:rPr lang="en-US" sz="2000"/>
              <a:t> as possible (</a:t>
            </a:r>
            <a:r>
              <a:rPr lang="en-US" sz="2000">
                <a:solidFill>
                  <a:srgbClr val="FFCC00"/>
                </a:solidFill>
              </a:rPr>
              <a:t>greedy</a:t>
            </a:r>
            <a:r>
              <a:rPr lang="en-US" sz="2000"/>
              <a:t> operation)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 knows the neighbors and shortcuts of all nodes seen so far (</a:t>
            </a:r>
            <a:r>
              <a:rPr lang="en-US" sz="2000">
                <a:solidFill>
                  <a:srgbClr val="FFCC00"/>
                </a:solidFill>
              </a:rPr>
              <a:t>history</a:t>
            </a:r>
            <a:r>
              <a:rPr lang="en-US" sz="2000"/>
              <a:t> information)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When </a:t>
            </a:r>
            <a:r>
              <a:rPr lang="it-IT" sz="2400">
                <a:solidFill>
                  <a:srgbClr val="FF9900"/>
                </a:solidFill>
              </a:rPr>
              <a:t>r&lt;2</a:t>
            </a:r>
            <a:r>
              <a:rPr lang="it-IT" sz="2400"/>
              <a:t> a local greedy algorithm (</a:t>
            </a:r>
            <a:r>
              <a:rPr lang="it-IT" sz="2400">
                <a:solidFill>
                  <a:srgbClr val="FF9900"/>
                </a:solidFill>
              </a:rPr>
              <a:t>1-4</a:t>
            </a:r>
            <a:r>
              <a:rPr lang="it-IT" sz="2400"/>
              <a:t>) needs expected time </a:t>
            </a:r>
            <a:r>
              <a:rPr lang="el-GR" sz="2400">
                <a:solidFill>
                  <a:schemeClr val="hlink"/>
                </a:solidFill>
              </a:rPr>
              <a:t>Ω</a:t>
            </a:r>
            <a:r>
              <a:rPr lang="it-IT" sz="2400">
                <a:solidFill>
                  <a:schemeClr val="hlink"/>
                </a:solidFill>
              </a:rPr>
              <a:t>(n</a:t>
            </a:r>
            <a:r>
              <a:rPr lang="it-IT" sz="2400" baseline="30000">
                <a:solidFill>
                  <a:schemeClr val="hlink"/>
                </a:solidFill>
              </a:rPr>
              <a:t>(2-r)/3</a:t>
            </a:r>
            <a:r>
              <a:rPr lang="it-IT" sz="2400">
                <a:solidFill>
                  <a:schemeClr val="hlink"/>
                </a:solidFill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sz="2400"/>
              <a:t>When </a:t>
            </a:r>
            <a:r>
              <a:rPr lang="it-IT" sz="2400">
                <a:solidFill>
                  <a:srgbClr val="FF9900"/>
                </a:solidFill>
              </a:rPr>
              <a:t>r&gt;2</a:t>
            </a:r>
            <a:r>
              <a:rPr lang="it-IT" sz="2400"/>
              <a:t> a local greedy algorithm (</a:t>
            </a:r>
            <a:r>
              <a:rPr lang="it-IT" sz="2400">
                <a:solidFill>
                  <a:srgbClr val="FF9900"/>
                </a:solidFill>
              </a:rPr>
              <a:t>1-4</a:t>
            </a:r>
            <a:r>
              <a:rPr lang="it-IT" sz="2400"/>
              <a:t>) needs expected time  </a:t>
            </a:r>
            <a:r>
              <a:rPr lang="el-GR" sz="2400">
                <a:solidFill>
                  <a:schemeClr val="hlink"/>
                </a:solidFill>
              </a:rPr>
              <a:t>Ω</a:t>
            </a:r>
            <a:r>
              <a:rPr lang="it-IT" sz="2400">
                <a:solidFill>
                  <a:schemeClr val="hlink"/>
                </a:solidFill>
              </a:rPr>
              <a:t>(n</a:t>
            </a:r>
            <a:r>
              <a:rPr lang="it-IT" sz="2400" baseline="30000">
                <a:solidFill>
                  <a:schemeClr val="hlink"/>
                </a:solidFill>
              </a:rPr>
              <a:t>(r-2)/(r-1)</a:t>
            </a:r>
            <a:r>
              <a:rPr lang="it-IT" sz="2400">
                <a:solidFill>
                  <a:schemeClr val="hlink"/>
                </a:solidFill>
              </a:rPr>
              <a:t>).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in a small world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For </a:t>
            </a:r>
            <a:r>
              <a:rPr lang="en-US" sz="2400">
                <a:solidFill>
                  <a:schemeClr val="hlink"/>
                </a:solidFill>
              </a:rPr>
              <a:t>r &lt; 2</a:t>
            </a:r>
            <a:r>
              <a:rPr lang="en-US" sz="2400"/>
              <a:t>, the graph has paths of logarithmic length (small world), but a greedy algorithm cannot find them</a:t>
            </a:r>
          </a:p>
          <a:p>
            <a:r>
              <a:rPr lang="en-US" sz="2400"/>
              <a:t>For </a:t>
            </a:r>
            <a:r>
              <a:rPr lang="en-US" sz="2400">
                <a:solidFill>
                  <a:schemeClr val="hlink"/>
                </a:solidFill>
              </a:rPr>
              <a:t>r &gt; 2</a:t>
            </a:r>
            <a:r>
              <a:rPr lang="en-US" sz="2400"/>
              <a:t>, the graph does not have short paths</a:t>
            </a:r>
          </a:p>
          <a:p>
            <a:r>
              <a:rPr lang="en-US" sz="2400"/>
              <a:t>For </a:t>
            </a:r>
            <a:r>
              <a:rPr lang="en-US" sz="2400">
                <a:solidFill>
                  <a:schemeClr val="hlink"/>
                </a:solidFill>
              </a:rPr>
              <a:t>r = 2</a:t>
            </a:r>
            <a:r>
              <a:rPr lang="en-US" sz="2400"/>
              <a:t> is the only case where there are short paths, and the greedy algorithm is able to find them</a:t>
            </a:r>
          </a:p>
        </p:txBody>
      </p:sp>
      <p:pic>
        <p:nvPicPr>
          <p:cNvPr id="237572" name="Picture 4" descr="img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538" y="3968750"/>
            <a:ext cx="4610100" cy="263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Generalization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When </a:t>
            </a:r>
            <a:r>
              <a:rPr lang="en-US" sz="2800">
                <a:solidFill>
                  <a:srgbClr val="FF9900"/>
                </a:solidFill>
              </a:rPr>
              <a:t>r=2</a:t>
            </a:r>
            <a:r>
              <a:rPr lang="en-US" sz="2800"/>
              <a:t>, an algorithm that uses only local information at each node (not </a:t>
            </a:r>
            <a:r>
              <a:rPr lang="en-US" sz="2800">
                <a:solidFill>
                  <a:srgbClr val="FF9900"/>
                </a:solidFill>
              </a:rPr>
              <a:t>4</a:t>
            </a:r>
            <a:r>
              <a:rPr lang="en-US" sz="2800"/>
              <a:t>) can reach the destination in expected time </a:t>
            </a:r>
            <a:r>
              <a:rPr lang="en-US" sz="2800">
                <a:solidFill>
                  <a:schemeClr val="hlink"/>
                </a:solidFill>
              </a:rPr>
              <a:t>O(log</a:t>
            </a:r>
            <a:r>
              <a:rPr lang="en-US" sz="2800" baseline="30000">
                <a:solidFill>
                  <a:schemeClr val="hlink"/>
                </a:solidFill>
              </a:rPr>
              <a:t>2</a:t>
            </a:r>
            <a:r>
              <a:rPr lang="en-US" sz="2800">
                <a:solidFill>
                  <a:schemeClr val="hlink"/>
                </a:solidFill>
              </a:rPr>
              <a:t>n).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When </a:t>
            </a:r>
            <a:r>
              <a:rPr lang="it-IT" sz="2800">
                <a:solidFill>
                  <a:srgbClr val="FF9900"/>
                </a:solidFill>
              </a:rPr>
              <a:t>r&lt;2</a:t>
            </a:r>
            <a:r>
              <a:rPr lang="it-IT" sz="2800"/>
              <a:t> a local greedy algorithm (</a:t>
            </a:r>
            <a:r>
              <a:rPr lang="it-IT" sz="2800">
                <a:solidFill>
                  <a:srgbClr val="FF9900"/>
                </a:solidFill>
              </a:rPr>
              <a:t>1-4</a:t>
            </a:r>
            <a:r>
              <a:rPr lang="it-IT" sz="2800"/>
              <a:t>) needs expected time </a:t>
            </a:r>
            <a:r>
              <a:rPr lang="el-GR" sz="2800">
                <a:solidFill>
                  <a:schemeClr val="hlink"/>
                </a:solidFill>
              </a:rPr>
              <a:t>Ω</a:t>
            </a:r>
            <a:r>
              <a:rPr lang="it-IT" sz="2800">
                <a:solidFill>
                  <a:schemeClr val="hlink"/>
                </a:solidFill>
              </a:rPr>
              <a:t>(n</a:t>
            </a:r>
            <a:r>
              <a:rPr lang="it-IT" sz="2800" baseline="30000">
                <a:solidFill>
                  <a:schemeClr val="hlink"/>
                </a:solidFill>
              </a:rPr>
              <a:t>(2-r)/3</a:t>
            </a:r>
            <a:r>
              <a:rPr lang="it-IT" sz="2800">
                <a:solidFill>
                  <a:schemeClr val="hlink"/>
                </a:solidFill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sz="2800"/>
              <a:t>When </a:t>
            </a:r>
            <a:r>
              <a:rPr lang="it-IT" sz="2800">
                <a:solidFill>
                  <a:srgbClr val="FF9900"/>
                </a:solidFill>
              </a:rPr>
              <a:t>r&gt;2</a:t>
            </a:r>
            <a:r>
              <a:rPr lang="it-IT" sz="2800"/>
              <a:t> a local greedy algorithm (</a:t>
            </a:r>
            <a:r>
              <a:rPr lang="it-IT" sz="2800">
                <a:solidFill>
                  <a:srgbClr val="FF9900"/>
                </a:solidFill>
              </a:rPr>
              <a:t>1-4</a:t>
            </a:r>
            <a:r>
              <a:rPr lang="it-IT" sz="2800"/>
              <a:t>) needs expected time  </a:t>
            </a:r>
            <a:r>
              <a:rPr lang="el-GR" sz="2800">
                <a:solidFill>
                  <a:schemeClr val="hlink"/>
                </a:solidFill>
              </a:rPr>
              <a:t>Ω</a:t>
            </a:r>
            <a:r>
              <a:rPr lang="it-IT" sz="2800">
                <a:solidFill>
                  <a:schemeClr val="hlink"/>
                </a:solidFill>
              </a:rPr>
              <a:t>(n</a:t>
            </a:r>
            <a:r>
              <a:rPr lang="it-IT" sz="2800" baseline="30000">
                <a:solidFill>
                  <a:schemeClr val="hlink"/>
                </a:solidFill>
              </a:rPr>
              <a:t>(r-2)/(r-1)</a:t>
            </a:r>
            <a:r>
              <a:rPr lang="it-IT" sz="2800">
                <a:solidFill>
                  <a:schemeClr val="hlink"/>
                </a:solidFill>
              </a:rPr>
              <a:t>).</a:t>
            </a:r>
          </a:p>
          <a:p>
            <a:pPr>
              <a:lnSpc>
                <a:spcPct val="80000"/>
              </a:lnSpc>
            </a:pPr>
            <a:endParaRPr lang="it-IT" sz="280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2800"/>
              <a:t>The results generalize for a </a:t>
            </a:r>
            <a:r>
              <a:rPr lang="it-IT" sz="2800">
                <a:solidFill>
                  <a:schemeClr val="accent2"/>
                </a:solidFill>
              </a:rPr>
              <a:t>d</a:t>
            </a:r>
            <a:r>
              <a:rPr lang="it-IT" sz="2800"/>
              <a:t>-dimensional grid. The algorithm works in expected </a:t>
            </a:r>
            <a:r>
              <a:rPr lang="en-US" sz="2800">
                <a:solidFill>
                  <a:schemeClr val="hlink"/>
                </a:solidFill>
              </a:rPr>
              <a:t>O(log</a:t>
            </a:r>
            <a:r>
              <a:rPr lang="en-US" sz="2800" baseline="30000">
                <a:solidFill>
                  <a:schemeClr val="hlink"/>
                </a:solidFill>
              </a:rPr>
              <a:t>2</a:t>
            </a:r>
            <a:r>
              <a:rPr lang="en-US" sz="2800">
                <a:solidFill>
                  <a:schemeClr val="hlink"/>
                </a:solidFill>
              </a:rPr>
              <a:t>n) </a:t>
            </a:r>
            <a:r>
              <a:rPr lang="it-IT" sz="2800"/>
              <a:t>time, when </a:t>
            </a:r>
            <a:r>
              <a:rPr lang="it-IT" sz="2800">
                <a:solidFill>
                  <a:srgbClr val="FF9900"/>
                </a:solidFill>
              </a:rPr>
              <a:t>r=d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there are </a:t>
            </a:r>
            <a:r>
              <a:rPr lang="en-US">
                <a:solidFill>
                  <a:srgbClr val="0000FF"/>
                </a:solidFill>
              </a:rPr>
              <a:t>logn</a:t>
            </a:r>
            <a:r>
              <a:rPr lang="en-US"/>
              <a:t> shortcuts, then the search time is </a:t>
            </a:r>
            <a:r>
              <a:rPr lang="en-US">
                <a:solidFill>
                  <a:srgbClr val="0000FF"/>
                </a:solidFill>
              </a:rPr>
              <a:t>O(logn)</a:t>
            </a:r>
          </a:p>
          <a:p>
            <a:pPr lvl="1"/>
            <a:r>
              <a:rPr lang="en-US"/>
              <a:t>we save the time required for finding the shortcut</a:t>
            </a:r>
          </a:p>
          <a:p>
            <a:pPr lvl="1"/>
            <a:endParaRPr lang="en-US"/>
          </a:p>
          <a:p>
            <a:r>
              <a:rPr lang="en-US"/>
              <a:t>If we know the shortcuts of </a:t>
            </a:r>
            <a:r>
              <a:rPr lang="en-US">
                <a:solidFill>
                  <a:srgbClr val="0000FF"/>
                </a:solidFill>
              </a:rPr>
              <a:t>logn</a:t>
            </a:r>
            <a:r>
              <a:rPr lang="en-US"/>
              <a:t> neighbors the time becomes </a:t>
            </a:r>
            <a:r>
              <a:rPr lang="en-US">
                <a:solidFill>
                  <a:srgbClr val="0000FF"/>
                </a:solidFill>
              </a:rPr>
              <a:t>O(log</a:t>
            </a:r>
            <a:r>
              <a:rPr lang="en-US" baseline="30000">
                <a:solidFill>
                  <a:srgbClr val="0000FF"/>
                </a:solidFill>
              </a:rPr>
              <a:t>1+1/d</a:t>
            </a:r>
            <a:r>
              <a:rPr lang="en-US">
                <a:solidFill>
                  <a:srgbClr val="0000FF"/>
                </a:solidFill>
              </a:rPr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going to talk about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Generative models for graphs with power-law degree distribution</a:t>
            </a:r>
          </a:p>
          <a:p>
            <a:endParaRPr lang="en-US" dirty="0" smtClean="0"/>
          </a:p>
          <a:p>
            <a:r>
              <a:rPr lang="en-US" dirty="0" smtClean="0"/>
              <a:t>Generative models for graphs with small-world properties</a:t>
            </a:r>
          </a:p>
          <a:p>
            <a:endParaRPr lang="en-US" dirty="0" smtClean="0"/>
          </a:p>
          <a:p>
            <a:r>
              <a:rPr lang="en-US" dirty="0" smtClean="0"/>
              <a:t>Models that capture graph evolution over time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models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Lattice captures geographic distance. How do we capture social distance (e.g. occupation)?</a:t>
            </a:r>
          </a:p>
          <a:p>
            <a:r>
              <a:rPr lang="en-US" sz="2800"/>
              <a:t>Hierarchical organization of groups</a:t>
            </a:r>
          </a:p>
          <a:p>
            <a:pPr lvl="1"/>
            <a:r>
              <a:rPr lang="en-US" sz="2400"/>
              <a:t>distance </a:t>
            </a:r>
            <a:r>
              <a:rPr lang="en-US" sz="2400">
                <a:solidFill>
                  <a:srgbClr val="0000FF"/>
                </a:solidFill>
              </a:rPr>
              <a:t>h(i,j)</a:t>
            </a:r>
            <a:r>
              <a:rPr lang="en-US" sz="2400"/>
              <a:t> = height of Least Common Ancestor</a:t>
            </a:r>
          </a:p>
        </p:txBody>
      </p:sp>
      <p:pic>
        <p:nvPicPr>
          <p:cNvPr id="2416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129088"/>
            <a:ext cx="58483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models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Generate links between leaves with probability proportional to </a:t>
            </a:r>
            <a:r>
              <a:rPr lang="en-US" sz="2800">
                <a:solidFill>
                  <a:srgbClr val="0000FF"/>
                </a:solidFill>
              </a:rPr>
              <a:t>b</a:t>
            </a:r>
            <a:r>
              <a:rPr lang="en-US" sz="2800" baseline="30000">
                <a:solidFill>
                  <a:srgbClr val="0000FF"/>
                </a:solidFill>
              </a:rPr>
              <a:t>-</a:t>
            </a:r>
            <a:r>
              <a:rPr lang="el-GR" sz="2800" baseline="30000">
                <a:solidFill>
                  <a:srgbClr val="0000FF"/>
                </a:solidFill>
                <a:latin typeface="Arial" charset="0"/>
              </a:rPr>
              <a:t>α</a:t>
            </a:r>
            <a:r>
              <a:rPr lang="en-US" sz="2800" baseline="30000">
                <a:solidFill>
                  <a:srgbClr val="0000FF"/>
                </a:solidFill>
              </a:rPr>
              <a:t>h(i,j)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b=2</a:t>
            </a:r>
            <a:r>
              <a:rPr lang="en-US" sz="2400"/>
              <a:t> the branching factor</a:t>
            </a:r>
          </a:p>
        </p:txBody>
      </p:sp>
      <p:pic>
        <p:nvPicPr>
          <p:cNvPr id="2426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129088"/>
            <a:ext cx="58483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2693" name="Freeform 5"/>
          <p:cNvSpPr>
            <a:spLocks/>
          </p:cNvSpPr>
          <p:nvPr/>
        </p:nvSpPr>
        <p:spPr bwMode="auto">
          <a:xfrm>
            <a:off x="2576513" y="5618163"/>
            <a:ext cx="519112" cy="30003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66" y="188"/>
              </a:cxn>
              <a:cxn ang="0">
                <a:pos x="327" y="0"/>
              </a:cxn>
            </a:cxnLst>
            <a:rect l="0" t="0" r="r" b="b"/>
            <a:pathLst>
              <a:path w="327" h="189">
                <a:moveTo>
                  <a:pt x="0" y="6"/>
                </a:moveTo>
                <a:cubicBezTo>
                  <a:pt x="56" y="97"/>
                  <a:pt x="112" y="189"/>
                  <a:pt x="166" y="188"/>
                </a:cubicBezTo>
                <a:cubicBezTo>
                  <a:pt x="220" y="187"/>
                  <a:pt x="273" y="93"/>
                  <a:pt x="327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694" name="Freeform 6"/>
          <p:cNvSpPr>
            <a:spLocks/>
          </p:cNvSpPr>
          <p:nvPr/>
        </p:nvSpPr>
        <p:spPr bwMode="auto">
          <a:xfrm>
            <a:off x="6408738" y="5618163"/>
            <a:ext cx="258762" cy="398462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45" y="177"/>
              </a:cxn>
              <a:cxn ang="0">
                <a:pos x="17" y="222"/>
              </a:cxn>
              <a:cxn ang="0">
                <a:pos x="45" y="0"/>
              </a:cxn>
            </a:cxnLst>
            <a:rect l="0" t="0" r="r" b="b"/>
            <a:pathLst>
              <a:path w="163" h="251">
                <a:moveTo>
                  <a:pt x="122" y="0"/>
                </a:moveTo>
                <a:cubicBezTo>
                  <a:pt x="142" y="70"/>
                  <a:pt x="163" y="140"/>
                  <a:pt x="145" y="177"/>
                </a:cubicBezTo>
                <a:cubicBezTo>
                  <a:pt x="127" y="214"/>
                  <a:pt x="34" y="251"/>
                  <a:pt x="17" y="222"/>
                </a:cubicBezTo>
                <a:cubicBezTo>
                  <a:pt x="0" y="193"/>
                  <a:pt x="22" y="96"/>
                  <a:pt x="45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695" name="Freeform 7"/>
          <p:cNvSpPr>
            <a:spLocks/>
          </p:cNvSpPr>
          <p:nvPr/>
        </p:nvSpPr>
        <p:spPr bwMode="auto">
          <a:xfrm>
            <a:off x="4827588" y="5618163"/>
            <a:ext cx="1660525" cy="436562"/>
          </a:xfrm>
          <a:custGeom>
            <a:avLst/>
            <a:gdLst/>
            <a:ahLst/>
            <a:cxnLst>
              <a:cxn ang="0">
                <a:pos x="1046" y="0"/>
              </a:cxn>
              <a:cxn ang="0">
                <a:pos x="792" y="238"/>
              </a:cxn>
              <a:cxn ang="0">
                <a:pos x="166" y="222"/>
              </a:cxn>
              <a:cxn ang="0">
                <a:pos x="0" y="0"/>
              </a:cxn>
            </a:cxnLst>
            <a:rect l="0" t="0" r="r" b="b"/>
            <a:pathLst>
              <a:path w="1046" h="275">
                <a:moveTo>
                  <a:pt x="1046" y="0"/>
                </a:moveTo>
                <a:cubicBezTo>
                  <a:pt x="992" y="100"/>
                  <a:pt x="939" y="201"/>
                  <a:pt x="792" y="238"/>
                </a:cubicBezTo>
                <a:cubicBezTo>
                  <a:pt x="645" y="275"/>
                  <a:pt x="298" y="262"/>
                  <a:pt x="166" y="222"/>
                </a:cubicBezTo>
                <a:cubicBezTo>
                  <a:pt x="34" y="182"/>
                  <a:pt x="17" y="91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696" name="Freeform 8"/>
          <p:cNvSpPr>
            <a:spLocks/>
          </p:cNvSpPr>
          <p:nvPr/>
        </p:nvSpPr>
        <p:spPr bwMode="auto">
          <a:xfrm>
            <a:off x="3709988" y="5610225"/>
            <a:ext cx="2233612" cy="484188"/>
          </a:xfrm>
          <a:custGeom>
            <a:avLst/>
            <a:gdLst/>
            <a:ahLst/>
            <a:cxnLst>
              <a:cxn ang="0">
                <a:pos x="1407" y="0"/>
              </a:cxn>
              <a:cxn ang="0">
                <a:pos x="593" y="304"/>
              </a:cxn>
              <a:cxn ang="0">
                <a:pos x="0" y="5"/>
              </a:cxn>
            </a:cxnLst>
            <a:rect l="0" t="0" r="r" b="b"/>
            <a:pathLst>
              <a:path w="1407" h="305">
                <a:moveTo>
                  <a:pt x="1407" y="0"/>
                </a:moveTo>
                <a:cubicBezTo>
                  <a:pt x="1117" y="151"/>
                  <a:pt x="827" y="303"/>
                  <a:pt x="593" y="304"/>
                </a:cubicBezTo>
                <a:cubicBezTo>
                  <a:pt x="359" y="305"/>
                  <a:pt x="179" y="155"/>
                  <a:pt x="0" y="5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models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Theorem: For </a:t>
            </a:r>
            <a:r>
              <a:rPr lang="el-GR" sz="2800">
                <a:solidFill>
                  <a:schemeClr val="hlink"/>
                </a:solidFill>
                <a:latin typeface="Arial" charset="0"/>
              </a:rPr>
              <a:t>α</a:t>
            </a:r>
            <a:r>
              <a:rPr lang="en-US" sz="2800">
                <a:solidFill>
                  <a:schemeClr val="hlink"/>
                </a:solidFill>
              </a:rPr>
              <a:t>=1</a:t>
            </a:r>
            <a:r>
              <a:rPr lang="en-US" sz="2800"/>
              <a:t> there is a polylogarithimic search algorithm. For </a:t>
            </a:r>
            <a:r>
              <a:rPr lang="el-GR" sz="2800">
                <a:solidFill>
                  <a:schemeClr val="hlink"/>
                </a:solidFill>
                <a:latin typeface="Arial" charset="0"/>
              </a:rPr>
              <a:t>α</a:t>
            </a:r>
            <a:r>
              <a:rPr lang="it-IT" sz="2800">
                <a:solidFill>
                  <a:schemeClr val="hlink"/>
                </a:solidFill>
              </a:rPr>
              <a:t>≠1</a:t>
            </a:r>
            <a:r>
              <a:rPr lang="en-US" sz="2800"/>
              <a:t> there is no decentralized algorithm with poly-log time</a:t>
            </a:r>
          </a:p>
          <a:p>
            <a:pPr lvl="1"/>
            <a:r>
              <a:rPr lang="en-US" sz="2400"/>
              <a:t>note that </a:t>
            </a:r>
            <a:r>
              <a:rPr lang="el-GR" sz="2400">
                <a:solidFill>
                  <a:schemeClr val="hlink"/>
                </a:solidFill>
                <a:latin typeface="Arial" charset="0"/>
              </a:rPr>
              <a:t>α</a:t>
            </a:r>
            <a:r>
              <a:rPr lang="en-US" sz="2400">
                <a:solidFill>
                  <a:schemeClr val="hlink"/>
                </a:solidFill>
              </a:rPr>
              <a:t>=1</a:t>
            </a:r>
            <a:r>
              <a:rPr lang="en-US" sz="2400"/>
              <a:t> and the exponential dependency results in uniform probability of linking to the subtrees</a:t>
            </a:r>
          </a:p>
          <a:p>
            <a:endParaRPr lang="en-US" sz="2800"/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129088"/>
            <a:ext cx="58483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3717" name="Freeform 5"/>
          <p:cNvSpPr>
            <a:spLocks/>
          </p:cNvSpPr>
          <p:nvPr/>
        </p:nvSpPr>
        <p:spPr bwMode="auto">
          <a:xfrm>
            <a:off x="6491288" y="5600700"/>
            <a:ext cx="211137" cy="471488"/>
          </a:xfrm>
          <a:custGeom>
            <a:avLst/>
            <a:gdLst/>
            <a:ahLst/>
            <a:cxnLst>
              <a:cxn ang="0">
                <a:pos x="93" y="0"/>
              </a:cxn>
              <a:cxn ang="0">
                <a:pos x="120" y="199"/>
              </a:cxn>
              <a:cxn ang="0">
                <a:pos x="15" y="266"/>
              </a:cxn>
              <a:cxn ang="0">
                <a:pos x="32" y="11"/>
              </a:cxn>
            </a:cxnLst>
            <a:rect l="0" t="0" r="r" b="b"/>
            <a:pathLst>
              <a:path w="133" h="297">
                <a:moveTo>
                  <a:pt x="93" y="0"/>
                </a:moveTo>
                <a:cubicBezTo>
                  <a:pt x="113" y="77"/>
                  <a:pt x="133" y="155"/>
                  <a:pt x="120" y="199"/>
                </a:cubicBezTo>
                <a:cubicBezTo>
                  <a:pt x="107" y="243"/>
                  <a:pt x="30" y="297"/>
                  <a:pt x="15" y="266"/>
                </a:cubicBezTo>
                <a:cubicBezTo>
                  <a:pt x="0" y="235"/>
                  <a:pt x="16" y="123"/>
                  <a:pt x="32" y="11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18" name="Freeform 6"/>
          <p:cNvSpPr>
            <a:spLocks/>
          </p:cNvSpPr>
          <p:nvPr/>
        </p:nvSpPr>
        <p:spPr bwMode="auto">
          <a:xfrm>
            <a:off x="6030913" y="5610225"/>
            <a:ext cx="439737" cy="222250"/>
          </a:xfrm>
          <a:custGeom>
            <a:avLst/>
            <a:gdLst/>
            <a:ahLst/>
            <a:cxnLst>
              <a:cxn ang="0">
                <a:pos x="277" y="11"/>
              </a:cxn>
              <a:cxn ang="0">
                <a:pos x="122" y="138"/>
              </a:cxn>
              <a:cxn ang="0">
                <a:pos x="0" y="0"/>
              </a:cxn>
            </a:cxnLst>
            <a:rect l="0" t="0" r="r" b="b"/>
            <a:pathLst>
              <a:path w="277" h="140">
                <a:moveTo>
                  <a:pt x="277" y="11"/>
                </a:moveTo>
                <a:cubicBezTo>
                  <a:pt x="222" y="75"/>
                  <a:pt x="168" y="140"/>
                  <a:pt x="122" y="138"/>
                </a:cubicBezTo>
                <a:cubicBezTo>
                  <a:pt x="76" y="136"/>
                  <a:pt x="38" y="68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19" name="Freeform 7"/>
          <p:cNvSpPr>
            <a:spLocks/>
          </p:cNvSpPr>
          <p:nvPr/>
        </p:nvSpPr>
        <p:spPr bwMode="auto">
          <a:xfrm>
            <a:off x="4870450" y="5618163"/>
            <a:ext cx="1600200" cy="404812"/>
          </a:xfrm>
          <a:custGeom>
            <a:avLst/>
            <a:gdLst/>
            <a:ahLst/>
            <a:cxnLst>
              <a:cxn ang="0">
                <a:pos x="1008" y="0"/>
              </a:cxn>
              <a:cxn ang="0">
                <a:pos x="366" y="255"/>
              </a:cxn>
              <a:cxn ang="0">
                <a:pos x="0" y="0"/>
              </a:cxn>
            </a:cxnLst>
            <a:rect l="0" t="0" r="r" b="b"/>
            <a:pathLst>
              <a:path w="1008" h="255">
                <a:moveTo>
                  <a:pt x="1008" y="0"/>
                </a:moveTo>
                <a:cubicBezTo>
                  <a:pt x="771" y="127"/>
                  <a:pt x="534" y="255"/>
                  <a:pt x="366" y="255"/>
                </a:cubicBezTo>
                <a:cubicBezTo>
                  <a:pt x="198" y="255"/>
                  <a:pt x="99" y="127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0" name="Freeform 8"/>
          <p:cNvSpPr>
            <a:spLocks/>
          </p:cNvSpPr>
          <p:nvPr/>
        </p:nvSpPr>
        <p:spPr bwMode="auto">
          <a:xfrm>
            <a:off x="2663825" y="5600700"/>
            <a:ext cx="3816350" cy="652463"/>
          </a:xfrm>
          <a:custGeom>
            <a:avLst/>
            <a:gdLst/>
            <a:ahLst/>
            <a:cxnLst>
              <a:cxn ang="0">
                <a:pos x="2404" y="6"/>
              </a:cxn>
              <a:cxn ang="0">
                <a:pos x="848" y="410"/>
              </a:cxn>
              <a:cxn ang="0">
                <a:pos x="0" y="0"/>
              </a:cxn>
            </a:cxnLst>
            <a:rect l="0" t="0" r="r" b="b"/>
            <a:pathLst>
              <a:path w="2404" h="411">
                <a:moveTo>
                  <a:pt x="2404" y="6"/>
                </a:moveTo>
                <a:cubicBezTo>
                  <a:pt x="1826" y="208"/>
                  <a:pt x="1249" y="411"/>
                  <a:pt x="848" y="410"/>
                </a:cubicBezTo>
                <a:cubicBezTo>
                  <a:pt x="447" y="409"/>
                  <a:pt x="223" y="204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Power-law networks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Kleinberg considered the case that you can fix your network as you wish. What if you cannot?</a:t>
            </a:r>
          </a:p>
          <a:p>
            <a:r>
              <a:rPr lang="en-US"/>
              <a:t>[Adamic et al.] Instead of performing simple BFS flooding, pass the message to the neighbor with the highest degree</a:t>
            </a:r>
          </a:p>
          <a:p>
            <a:r>
              <a:rPr lang="en-US"/>
              <a:t>Reduces the number of messages to   </a:t>
            </a:r>
            <a:r>
              <a:rPr lang="en-US">
                <a:solidFill>
                  <a:srgbClr val="0000FF"/>
                </a:solidFill>
              </a:rPr>
              <a:t>O(n</a:t>
            </a:r>
            <a:r>
              <a:rPr lang="en-US" baseline="30000">
                <a:solidFill>
                  <a:srgbClr val="0000FF"/>
                </a:solidFill>
              </a:rPr>
              <a:t>(a-2)/(a-1)</a:t>
            </a:r>
            <a:r>
              <a:rPr lang="en-US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graphs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far we looked at the properties of graph snapshots. What if we have the history of a graph?</a:t>
            </a:r>
          </a:p>
          <a:p>
            <a:pPr lvl="1"/>
            <a:r>
              <a:rPr lang="en-US"/>
              <a:t>e.g., citation networks, internet graphs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Measuring preferential attachment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Is it the case that the rich get richer?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Look </a:t>
            </a:r>
            <a:r>
              <a:rPr lang="en-US" sz="2400" dirty="0"/>
              <a:t>at the network for an interval </a:t>
            </a:r>
            <a:r>
              <a:rPr lang="en-US" sz="2400" dirty="0">
                <a:solidFill>
                  <a:srgbClr val="009900"/>
                </a:solidFill>
              </a:rPr>
              <a:t>[</a:t>
            </a:r>
            <a:r>
              <a:rPr lang="en-US" sz="2400" dirty="0" err="1">
                <a:solidFill>
                  <a:srgbClr val="009900"/>
                </a:solidFill>
              </a:rPr>
              <a:t>t,t+dt</a:t>
            </a:r>
            <a:r>
              <a:rPr lang="en-US" sz="2400" dirty="0">
                <a:solidFill>
                  <a:srgbClr val="009900"/>
                </a:solidFill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For node </a:t>
            </a:r>
            <a:r>
              <a:rPr lang="en-US" sz="2400" dirty="0" err="1">
                <a:solidFill>
                  <a:srgbClr val="009900"/>
                </a:solidFill>
              </a:rPr>
              <a:t>i</a:t>
            </a:r>
            <a:r>
              <a:rPr lang="en-US" sz="2400" dirty="0"/>
              <a:t>, present at time </a:t>
            </a:r>
            <a:r>
              <a:rPr lang="en-US" sz="2400" dirty="0">
                <a:solidFill>
                  <a:srgbClr val="009900"/>
                </a:solidFill>
              </a:rPr>
              <a:t>t</a:t>
            </a:r>
            <a:r>
              <a:rPr lang="en-US" sz="2400" dirty="0"/>
              <a:t>, we compute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009900"/>
                </a:solidFill>
              </a:rPr>
              <a:t>dk</a:t>
            </a:r>
            <a:r>
              <a:rPr lang="en-US" sz="2000" baseline="-25000" dirty="0" err="1">
                <a:solidFill>
                  <a:srgbClr val="009900"/>
                </a:solidFill>
              </a:rPr>
              <a:t>i</a:t>
            </a:r>
            <a:r>
              <a:rPr lang="en-US" sz="2000" dirty="0"/>
              <a:t> = increase in the degree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009900"/>
                </a:solidFill>
              </a:rPr>
              <a:t>dk</a:t>
            </a:r>
            <a:r>
              <a:rPr lang="en-US" sz="2000" dirty="0"/>
              <a:t> = number of edges added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Fraction of edges added to nodes of degree </a:t>
            </a:r>
            <a:r>
              <a:rPr lang="en-US" sz="2400" dirty="0">
                <a:solidFill>
                  <a:srgbClr val="009900"/>
                </a:solidFill>
              </a:rPr>
              <a:t>k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Cumulative: fraction of edges added to nodes of degree at most </a:t>
            </a:r>
            <a:r>
              <a:rPr lang="en-US" sz="2400" dirty="0">
                <a:solidFill>
                  <a:srgbClr val="009900"/>
                </a:solidFill>
              </a:rPr>
              <a:t>k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3505200" y="2590800"/>
          <a:ext cx="936625" cy="660400"/>
        </p:xfrm>
        <a:graphic>
          <a:graphicData uri="http://schemas.openxmlformats.org/presentationml/2006/ole">
            <p:oleObj spid="_x0000_s320514" name="Equation" r:id="rId3" imgW="558720" imgH="393480" progId="Equation.3">
              <p:embed/>
            </p:oleObj>
          </a:graphicData>
        </a:graphic>
      </p:graphicFrame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3429000" y="4343400"/>
          <a:ext cx="1249363" cy="584200"/>
        </p:xfrm>
        <a:graphic>
          <a:graphicData uri="http://schemas.openxmlformats.org/presentationml/2006/ole">
            <p:oleObj spid="_x0000_s320515" name="Equation" r:id="rId4" imgW="787320" imgH="368280" progId="Equation.3">
              <p:embed/>
            </p:oleObj>
          </a:graphicData>
        </a:graphic>
      </p:graphicFrame>
      <p:graphicFrame>
        <p:nvGraphicFramePr>
          <p:cNvPr id="324615" name="Object 7"/>
          <p:cNvGraphicFramePr>
            <a:graphicFrameLocks noChangeAspect="1"/>
          </p:cNvGraphicFramePr>
          <p:nvPr/>
        </p:nvGraphicFramePr>
        <p:xfrm>
          <a:off x="3352800" y="5715000"/>
          <a:ext cx="1350963" cy="704850"/>
        </p:xfrm>
        <a:graphic>
          <a:graphicData uri="http://schemas.openxmlformats.org/presentationml/2006/ole">
            <p:oleObj spid="_x0000_s320516" name="Equation" r:id="rId5" imgW="8506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Measuring preferential attachment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00213"/>
            <a:ext cx="4278313" cy="4525962"/>
          </a:xfrm>
        </p:spPr>
        <p:txBody>
          <a:bodyPr/>
          <a:lstStyle/>
          <a:p>
            <a:r>
              <a:rPr lang="en-US" sz="2400" dirty="0"/>
              <a:t>We plot </a:t>
            </a:r>
            <a:r>
              <a:rPr lang="en-US" sz="2400" dirty="0">
                <a:solidFill>
                  <a:srgbClr val="009900"/>
                </a:solidFill>
              </a:rPr>
              <a:t>F(k)</a:t>
            </a:r>
            <a:r>
              <a:rPr lang="en-US" sz="2400" dirty="0"/>
              <a:t> as a function of </a:t>
            </a:r>
            <a:r>
              <a:rPr lang="en-US" sz="2400" dirty="0" smtClean="0">
                <a:solidFill>
                  <a:srgbClr val="009900"/>
                </a:solidFill>
              </a:rPr>
              <a:t>k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32563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325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1557338"/>
            <a:ext cx="43465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519113" y="4697413"/>
            <a:ext cx="32797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arenBoth"/>
            </a:pPr>
            <a:r>
              <a:rPr lang="en-US"/>
              <a:t>citation network</a:t>
            </a:r>
          </a:p>
          <a:p>
            <a:pPr marL="342900" indent="-342900">
              <a:buFontTx/>
              <a:buAutoNum type="alphaLcParenBoth"/>
            </a:pPr>
            <a:r>
              <a:rPr lang="en-US"/>
              <a:t>Internet</a:t>
            </a:r>
          </a:p>
          <a:p>
            <a:pPr marL="342900" indent="-342900">
              <a:buFontTx/>
              <a:buAutoNum type="alphaLcParenBoth"/>
            </a:pPr>
            <a:r>
              <a:rPr lang="en-US"/>
              <a:t>scientific collaboration network</a:t>
            </a:r>
          </a:p>
          <a:p>
            <a:pPr marL="342900" indent="-342900">
              <a:buFontTx/>
              <a:buAutoNum type="alphaLcParenBoth"/>
            </a:pPr>
            <a:r>
              <a:rPr lang="en-US"/>
              <a:t>actor collaboration network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Network models and temporal evolution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most of the existing models it is assumed that</a:t>
            </a:r>
          </a:p>
          <a:p>
            <a:pPr lvl="1"/>
            <a:r>
              <a:rPr lang="en-US"/>
              <a:t>number of edges grows linearly with the number of nodes</a:t>
            </a:r>
          </a:p>
          <a:p>
            <a:pPr lvl="1"/>
            <a:r>
              <a:rPr lang="en-US"/>
              <a:t>the diameter grows at rate </a:t>
            </a:r>
            <a:r>
              <a:rPr lang="en-US">
                <a:solidFill>
                  <a:srgbClr val="009900"/>
                </a:solidFill>
              </a:rPr>
              <a:t>logn</a:t>
            </a:r>
            <a:r>
              <a:rPr lang="en-US"/>
              <a:t>, or </a:t>
            </a:r>
            <a:r>
              <a:rPr lang="en-US">
                <a:solidFill>
                  <a:srgbClr val="009900"/>
                </a:solidFill>
              </a:rPr>
              <a:t>loglogn</a:t>
            </a:r>
          </a:p>
          <a:p>
            <a:pPr lvl="1"/>
            <a:endParaRPr lang="en-US"/>
          </a:p>
          <a:p>
            <a:r>
              <a:rPr lang="en-US"/>
              <a:t>What about real graphs?</a:t>
            </a:r>
          </a:p>
          <a:p>
            <a:pPr lvl="1"/>
            <a:r>
              <a:rPr lang="en-US"/>
              <a:t>Leskovec, Kleinberg, Faloutsos 2005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Densification laws 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real-life networks the average degree increases! – networks become </a:t>
            </a:r>
            <a:r>
              <a:rPr lang="en-US">
                <a:solidFill>
                  <a:srgbClr val="CC0000"/>
                </a:solidFill>
              </a:rPr>
              <a:t>denser</a:t>
            </a:r>
            <a:r>
              <a:rPr lang="en-US"/>
              <a:t>!</a:t>
            </a:r>
          </a:p>
        </p:txBody>
      </p:sp>
      <p:pic>
        <p:nvPicPr>
          <p:cNvPr id="3287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997200"/>
            <a:ext cx="2663825" cy="530225"/>
          </a:xfrm>
          <a:prstGeom prst="rect">
            <a:avLst/>
          </a:prstGeom>
          <a:noFill/>
          <a:ln w="28575" algn="ctr">
            <a:solidFill>
              <a:srgbClr val="FFCC00"/>
            </a:solidFill>
            <a:miter lim="800000"/>
            <a:headEnd/>
            <a:tailEnd/>
          </a:ln>
          <a:effectLst/>
        </p:spPr>
      </p:pic>
      <p:sp>
        <p:nvSpPr>
          <p:cNvPr id="328711" name="Text Box 7"/>
          <p:cNvSpPr txBox="1">
            <a:spLocks noChangeArrowheads="1"/>
          </p:cNvSpPr>
          <p:nvPr/>
        </p:nvSpPr>
        <p:spPr bwMode="auto">
          <a:xfrm>
            <a:off x="4932363" y="2997200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>
                <a:solidFill>
                  <a:srgbClr val="009900"/>
                </a:solidFill>
              </a:rPr>
              <a:t>α</a:t>
            </a:r>
            <a:r>
              <a:rPr lang="en-US" sz="2400"/>
              <a:t> = densification exponent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9750" y="3741738"/>
            <a:ext cx="3059113" cy="3116262"/>
            <a:chOff x="2400" y="1056"/>
            <a:chExt cx="3360" cy="2872"/>
          </a:xfrm>
        </p:grpSpPr>
        <p:pic>
          <p:nvPicPr>
            <p:cNvPr id="328718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2" y="1056"/>
              <a:ext cx="3248" cy="2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8719" name="Line 15"/>
            <p:cNvSpPr>
              <a:spLocks noChangeShapeType="1"/>
            </p:cNvSpPr>
            <p:nvPr/>
          </p:nvSpPr>
          <p:spPr bwMode="auto">
            <a:xfrm flipV="1">
              <a:off x="3504" y="1365"/>
              <a:ext cx="1705" cy="170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20" name="Text Box 16"/>
            <p:cNvSpPr txBox="1">
              <a:spLocks noChangeArrowheads="1"/>
            </p:cNvSpPr>
            <p:nvPr/>
          </p:nvSpPr>
          <p:spPr bwMode="auto">
            <a:xfrm>
              <a:off x="4993" y="3562"/>
              <a:ext cx="666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N(t)</a:t>
              </a:r>
            </a:p>
          </p:txBody>
        </p:sp>
        <p:sp>
          <p:nvSpPr>
            <p:cNvPr id="328721" name="Text Box 17"/>
            <p:cNvSpPr txBox="1">
              <a:spLocks noChangeArrowheads="1"/>
            </p:cNvSpPr>
            <p:nvPr/>
          </p:nvSpPr>
          <p:spPr bwMode="auto">
            <a:xfrm>
              <a:off x="2400" y="1354"/>
              <a:ext cx="650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E(t)</a:t>
              </a:r>
            </a:p>
          </p:txBody>
        </p:sp>
        <p:sp>
          <p:nvSpPr>
            <p:cNvPr id="328722" name="Line 18"/>
            <p:cNvSpPr>
              <a:spLocks noChangeShapeType="1"/>
            </p:cNvSpPr>
            <p:nvPr/>
          </p:nvSpPr>
          <p:spPr bwMode="auto">
            <a:xfrm>
              <a:off x="4416" y="2208"/>
              <a:ext cx="672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23" name="Text Box 19"/>
            <p:cNvSpPr txBox="1">
              <a:spLocks noChangeArrowheads="1"/>
            </p:cNvSpPr>
            <p:nvPr/>
          </p:nvSpPr>
          <p:spPr bwMode="auto">
            <a:xfrm>
              <a:off x="4703" y="1963"/>
              <a:ext cx="745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1.69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716463" y="3933825"/>
            <a:ext cx="3384550" cy="2924175"/>
            <a:chOff x="2259" y="1152"/>
            <a:chExt cx="3501" cy="2783"/>
          </a:xfrm>
        </p:grpSpPr>
        <p:pic>
          <p:nvPicPr>
            <p:cNvPr id="328744" name="Picture 4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2" y="1152"/>
              <a:ext cx="3248" cy="25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328745" name="Line 41"/>
            <p:cNvSpPr>
              <a:spLocks noChangeShapeType="1"/>
            </p:cNvSpPr>
            <p:nvPr/>
          </p:nvSpPr>
          <p:spPr bwMode="auto">
            <a:xfrm flipV="1">
              <a:off x="2928" y="1248"/>
              <a:ext cx="2736" cy="2112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46" name="Text Box 42"/>
            <p:cNvSpPr txBox="1">
              <a:spLocks noChangeArrowheads="1"/>
            </p:cNvSpPr>
            <p:nvPr/>
          </p:nvSpPr>
          <p:spPr bwMode="auto">
            <a:xfrm>
              <a:off x="4896" y="3557"/>
              <a:ext cx="628" cy="3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N(t)</a:t>
              </a:r>
            </a:p>
          </p:txBody>
        </p:sp>
        <p:sp>
          <p:nvSpPr>
            <p:cNvPr id="328747" name="Text Box 43"/>
            <p:cNvSpPr txBox="1">
              <a:spLocks noChangeArrowheads="1"/>
            </p:cNvSpPr>
            <p:nvPr/>
          </p:nvSpPr>
          <p:spPr bwMode="auto">
            <a:xfrm>
              <a:off x="2259" y="1348"/>
              <a:ext cx="613" cy="3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E(t)</a:t>
              </a:r>
            </a:p>
          </p:txBody>
        </p:sp>
        <p:sp>
          <p:nvSpPr>
            <p:cNvPr id="328748" name="Line 44"/>
            <p:cNvSpPr>
              <a:spLocks noChangeShapeType="1"/>
            </p:cNvSpPr>
            <p:nvPr/>
          </p:nvSpPr>
          <p:spPr bwMode="auto">
            <a:xfrm>
              <a:off x="4272" y="2352"/>
              <a:ext cx="672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49" name="Text Box 45"/>
            <p:cNvSpPr txBox="1">
              <a:spLocks noChangeArrowheads="1"/>
            </p:cNvSpPr>
            <p:nvPr/>
          </p:nvSpPr>
          <p:spPr bwMode="auto">
            <a:xfrm>
              <a:off x="4679" y="2126"/>
              <a:ext cx="702" cy="3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1.18</a:t>
              </a:r>
            </a:p>
          </p:txBody>
        </p:sp>
      </p:grpSp>
      <p:sp>
        <p:nvSpPr>
          <p:cNvPr id="328751" name="Text Box 47"/>
          <p:cNvSpPr txBox="1">
            <a:spLocks noChangeArrowheads="1"/>
          </p:cNvSpPr>
          <p:nvPr/>
        </p:nvSpPr>
        <p:spPr bwMode="auto">
          <a:xfrm>
            <a:off x="2987675" y="5157788"/>
            <a:ext cx="1595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scientific</a:t>
            </a:r>
          </a:p>
          <a:p>
            <a:r>
              <a:rPr lang="en-US"/>
              <a:t>citation network</a:t>
            </a:r>
          </a:p>
        </p:txBody>
      </p:sp>
      <p:sp>
        <p:nvSpPr>
          <p:cNvPr id="328752" name="Text Box 48"/>
          <p:cNvSpPr txBox="1">
            <a:spLocks noChangeArrowheads="1"/>
          </p:cNvSpPr>
          <p:nvPr/>
        </p:nvSpPr>
        <p:spPr bwMode="auto">
          <a:xfrm>
            <a:off x="8101013" y="5229225"/>
            <a:ext cx="874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Internet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The densification exponent </a:t>
            </a:r>
            <a:r>
              <a:rPr lang="en-US" sz="2800">
                <a:solidFill>
                  <a:srgbClr val="009900"/>
                </a:solidFill>
              </a:rPr>
              <a:t>1≤</a:t>
            </a:r>
            <a:r>
              <a:rPr lang="en-US" sz="2800">
                <a:solidFill>
                  <a:srgbClr val="009900"/>
                </a:solidFill>
                <a:latin typeface="Arial" charset="0"/>
              </a:rPr>
              <a:t>α</a:t>
            </a:r>
            <a:r>
              <a:rPr lang="en-US" sz="2800">
                <a:solidFill>
                  <a:srgbClr val="009900"/>
                </a:solidFill>
              </a:rPr>
              <a:t>≤</a:t>
            </a:r>
            <a:r>
              <a:rPr lang="en-US" sz="2800">
                <a:solidFill>
                  <a:srgbClr val="009900"/>
                </a:solidFill>
                <a:cs typeface="Tahoma" pitchFamily="34" charset="0"/>
              </a:rPr>
              <a:t>2</a:t>
            </a:r>
          </a:p>
          <a:p>
            <a:pPr lvl="1"/>
            <a:r>
              <a:rPr lang="en-US" sz="2400">
                <a:solidFill>
                  <a:srgbClr val="009900"/>
                </a:solidFill>
                <a:latin typeface="Arial" charset="0"/>
              </a:rPr>
              <a:t>α</a:t>
            </a:r>
            <a:r>
              <a:rPr lang="en-US" sz="2400">
                <a:solidFill>
                  <a:srgbClr val="009900"/>
                </a:solidFill>
              </a:rPr>
              <a:t> = 1</a:t>
            </a:r>
            <a:r>
              <a:rPr lang="en-US" sz="2400"/>
              <a:t>: linear growth – constant out degree</a:t>
            </a:r>
          </a:p>
          <a:p>
            <a:pPr lvl="1"/>
            <a:r>
              <a:rPr lang="en-US" sz="2400">
                <a:solidFill>
                  <a:srgbClr val="009900"/>
                </a:solidFill>
                <a:latin typeface="Arial" charset="0"/>
              </a:rPr>
              <a:t>α</a:t>
            </a:r>
            <a:r>
              <a:rPr lang="en-US" sz="2400">
                <a:solidFill>
                  <a:srgbClr val="009900"/>
                </a:solidFill>
              </a:rPr>
              <a:t> = 2</a:t>
            </a:r>
            <a:r>
              <a:rPr lang="en-US" sz="2400"/>
              <a:t>: quadratic growth - clique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557338"/>
            <a:ext cx="3816350" cy="3302000"/>
            <a:chOff x="2403" y="1103"/>
            <a:chExt cx="3357" cy="2790"/>
          </a:xfrm>
        </p:grpSpPr>
        <p:pic>
          <p:nvPicPr>
            <p:cNvPr id="32973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1" y="1103"/>
              <a:ext cx="3219" cy="25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329734" name="Line 6"/>
            <p:cNvSpPr>
              <a:spLocks noChangeShapeType="1"/>
            </p:cNvSpPr>
            <p:nvPr/>
          </p:nvSpPr>
          <p:spPr bwMode="auto">
            <a:xfrm flipV="1">
              <a:off x="3552" y="1728"/>
              <a:ext cx="1632" cy="143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35" name="Text Box 7"/>
            <p:cNvSpPr txBox="1">
              <a:spLocks noChangeArrowheads="1"/>
            </p:cNvSpPr>
            <p:nvPr/>
          </p:nvSpPr>
          <p:spPr bwMode="auto">
            <a:xfrm>
              <a:off x="4995" y="3557"/>
              <a:ext cx="533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N(t)</a:t>
              </a:r>
            </a:p>
          </p:txBody>
        </p:sp>
        <p:sp>
          <p:nvSpPr>
            <p:cNvPr id="329736" name="Text Box 8"/>
            <p:cNvSpPr txBox="1">
              <a:spLocks noChangeArrowheads="1"/>
            </p:cNvSpPr>
            <p:nvPr/>
          </p:nvSpPr>
          <p:spPr bwMode="auto">
            <a:xfrm>
              <a:off x="2403" y="1398"/>
              <a:ext cx="521" cy="3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E(t)</a:t>
              </a:r>
            </a:p>
          </p:txBody>
        </p:sp>
        <p:sp>
          <p:nvSpPr>
            <p:cNvPr id="329737" name="Line 9"/>
            <p:cNvSpPr>
              <a:spLocks noChangeShapeType="1"/>
            </p:cNvSpPr>
            <p:nvPr/>
          </p:nvSpPr>
          <p:spPr bwMode="auto">
            <a:xfrm>
              <a:off x="4464" y="2400"/>
              <a:ext cx="67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38" name="Text Box 10"/>
            <p:cNvSpPr txBox="1">
              <a:spLocks noChangeArrowheads="1"/>
            </p:cNvSpPr>
            <p:nvPr/>
          </p:nvSpPr>
          <p:spPr bwMode="auto">
            <a:xfrm>
              <a:off x="4829" y="2128"/>
              <a:ext cx="886" cy="3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1.66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716463" y="1628775"/>
            <a:ext cx="3851275" cy="3368675"/>
            <a:chOff x="2403" y="1056"/>
            <a:chExt cx="3357" cy="2813"/>
          </a:xfrm>
        </p:grpSpPr>
        <p:pic>
          <p:nvPicPr>
            <p:cNvPr id="329745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35" y="1056"/>
              <a:ext cx="3225" cy="25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329746" name="Line 18"/>
            <p:cNvSpPr>
              <a:spLocks noChangeShapeType="1"/>
            </p:cNvSpPr>
            <p:nvPr/>
          </p:nvSpPr>
          <p:spPr bwMode="auto">
            <a:xfrm flipV="1">
              <a:off x="3312" y="1536"/>
              <a:ext cx="2256" cy="1536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4992" y="3538"/>
              <a:ext cx="529" cy="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N(t)</a:t>
              </a:r>
            </a:p>
          </p:txBody>
        </p:sp>
        <p:sp>
          <p:nvSpPr>
            <p:cNvPr id="329748" name="Text Box 20"/>
            <p:cNvSpPr txBox="1">
              <a:spLocks noChangeArrowheads="1"/>
            </p:cNvSpPr>
            <p:nvPr/>
          </p:nvSpPr>
          <p:spPr bwMode="auto">
            <a:xfrm>
              <a:off x="2403" y="1378"/>
              <a:ext cx="516" cy="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E(t)</a:t>
              </a:r>
            </a:p>
          </p:txBody>
        </p:sp>
        <p:sp>
          <p:nvSpPr>
            <p:cNvPr id="329749" name="Line 21"/>
            <p:cNvSpPr>
              <a:spLocks noChangeShapeType="1"/>
            </p:cNvSpPr>
            <p:nvPr/>
          </p:nvSpPr>
          <p:spPr bwMode="auto">
            <a:xfrm>
              <a:off x="4320" y="2400"/>
              <a:ext cx="8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0" name="Text Box 22"/>
            <p:cNvSpPr txBox="1">
              <a:spLocks noChangeArrowheads="1"/>
            </p:cNvSpPr>
            <p:nvPr/>
          </p:nvSpPr>
          <p:spPr bwMode="auto">
            <a:xfrm>
              <a:off x="4823" y="2155"/>
              <a:ext cx="591" cy="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000">
                  <a:solidFill>
                    <a:srgbClr val="000066"/>
                  </a:solidFill>
                </a:rPr>
                <a:t>1.15</a:t>
              </a:r>
            </a:p>
          </p:txBody>
        </p:sp>
      </p:grpSp>
      <p:sp>
        <p:nvSpPr>
          <p:cNvPr id="329752" name="Text Box 24"/>
          <p:cNvSpPr txBox="1">
            <a:spLocks noChangeArrowheads="1"/>
          </p:cNvSpPr>
          <p:nvPr/>
        </p:nvSpPr>
        <p:spPr bwMode="auto">
          <a:xfrm>
            <a:off x="1403350" y="1773238"/>
            <a:ext cx="2217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patent citation network</a:t>
            </a:r>
          </a:p>
        </p:txBody>
      </p:sp>
      <p:sp>
        <p:nvSpPr>
          <p:cNvPr id="329753" name="Text Box 25"/>
          <p:cNvSpPr txBox="1">
            <a:spLocks noChangeArrowheads="1"/>
          </p:cNvSpPr>
          <p:nvPr/>
        </p:nvSpPr>
        <p:spPr bwMode="auto">
          <a:xfrm>
            <a:off x="5508625" y="1773238"/>
            <a:ext cx="2452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movies affiliation network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Linearized Chord Diagram (LCD) model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</a:t>
            </a:r>
            <a:r>
              <a:rPr lang="en-US">
                <a:solidFill>
                  <a:srgbClr val="00CC00"/>
                </a:solidFill>
              </a:rPr>
              <a:t>2n</a:t>
            </a:r>
            <a:r>
              <a:rPr lang="en-US"/>
              <a:t> nodes labeled </a:t>
            </a:r>
            <a:r>
              <a:rPr lang="en-US">
                <a:solidFill>
                  <a:srgbClr val="00CC00"/>
                </a:solidFill>
              </a:rPr>
              <a:t>{1,2,…,2n}</a:t>
            </a:r>
            <a:r>
              <a:rPr lang="en-US"/>
              <a:t> placed on a line in order. </a:t>
            </a:r>
          </a:p>
        </p:txBody>
      </p:sp>
      <p:sp>
        <p:nvSpPr>
          <p:cNvPr id="270340" name="Oval 4"/>
          <p:cNvSpPr>
            <a:spLocks noChangeArrowheads="1"/>
          </p:cNvSpPr>
          <p:nvPr/>
        </p:nvSpPr>
        <p:spPr bwMode="auto">
          <a:xfrm>
            <a:off x="862013" y="41719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1" name="Oval 5"/>
          <p:cNvSpPr>
            <a:spLocks noChangeArrowheads="1"/>
          </p:cNvSpPr>
          <p:nvPr/>
        </p:nvSpPr>
        <p:spPr bwMode="auto">
          <a:xfrm>
            <a:off x="1570038" y="41719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2" name="Oval 6"/>
          <p:cNvSpPr>
            <a:spLocks noChangeArrowheads="1"/>
          </p:cNvSpPr>
          <p:nvPr/>
        </p:nvSpPr>
        <p:spPr bwMode="auto">
          <a:xfrm>
            <a:off x="2281238" y="41719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3" name="Oval 7"/>
          <p:cNvSpPr>
            <a:spLocks noChangeArrowheads="1"/>
          </p:cNvSpPr>
          <p:nvPr/>
        </p:nvSpPr>
        <p:spPr bwMode="auto">
          <a:xfrm>
            <a:off x="3019425" y="41719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4" name="Oval 8"/>
          <p:cNvSpPr>
            <a:spLocks noChangeArrowheads="1"/>
          </p:cNvSpPr>
          <p:nvPr/>
        </p:nvSpPr>
        <p:spPr bwMode="auto">
          <a:xfrm>
            <a:off x="3729038" y="41719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5" name="Oval 9"/>
          <p:cNvSpPr>
            <a:spLocks noChangeArrowheads="1"/>
          </p:cNvSpPr>
          <p:nvPr/>
        </p:nvSpPr>
        <p:spPr bwMode="auto">
          <a:xfrm>
            <a:off x="4475163" y="41624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Oval 10"/>
          <p:cNvSpPr>
            <a:spLocks noChangeArrowheads="1"/>
          </p:cNvSpPr>
          <p:nvPr/>
        </p:nvSpPr>
        <p:spPr bwMode="auto">
          <a:xfrm>
            <a:off x="5151438" y="41640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7" name="Oval 11"/>
          <p:cNvSpPr>
            <a:spLocks noChangeArrowheads="1"/>
          </p:cNvSpPr>
          <p:nvPr/>
        </p:nvSpPr>
        <p:spPr bwMode="auto">
          <a:xfrm>
            <a:off x="5905500" y="41719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8" name="Oval 12"/>
          <p:cNvSpPr>
            <a:spLocks noChangeArrowheads="1"/>
          </p:cNvSpPr>
          <p:nvPr/>
        </p:nvSpPr>
        <p:spPr bwMode="auto">
          <a:xfrm>
            <a:off x="6615113" y="41719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9" name="Oval 13"/>
          <p:cNvSpPr>
            <a:spLocks noChangeArrowheads="1"/>
          </p:cNvSpPr>
          <p:nvPr/>
        </p:nvSpPr>
        <p:spPr bwMode="auto">
          <a:xfrm>
            <a:off x="7353300" y="41814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diameter?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diameter: the interpolated value where 90% of node pairs are reachable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4021138" y="3055938"/>
            <a:ext cx="16002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07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284538"/>
            <a:ext cx="3619500" cy="2605087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3763963" y="5783263"/>
            <a:ext cx="2466975" cy="339725"/>
          </a:xfrm>
          <a:prstGeom prst="rect">
            <a:avLst/>
          </a:prstGeom>
          <a:solidFill>
            <a:schemeClr val="bg1"/>
          </a:solidFill>
          <a:ln w="36703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hops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337050" y="3783013"/>
            <a:ext cx="1589088" cy="1711325"/>
            <a:chOff x="4567" y="1806"/>
            <a:chExt cx="1001" cy="1078"/>
          </a:xfrm>
        </p:grpSpPr>
        <p:sp>
          <p:nvSpPr>
            <p:cNvPr id="330760" name="Line 8"/>
            <p:cNvSpPr>
              <a:spLocks noChangeShapeType="1"/>
            </p:cNvSpPr>
            <p:nvPr/>
          </p:nvSpPr>
          <p:spPr bwMode="auto">
            <a:xfrm flipH="1">
              <a:off x="4567" y="1806"/>
              <a:ext cx="12" cy="1078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61" name="Text Box 9"/>
            <p:cNvSpPr txBox="1">
              <a:spLocks noChangeArrowheads="1"/>
            </p:cNvSpPr>
            <p:nvPr/>
          </p:nvSpPr>
          <p:spPr bwMode="auto">
            <a:xfrm>
              <a:off x="4656" y="2208"/>
              <a:ext cx="912" cy="428"/>
            </a:xfrm>
            <a:prstGeom prst="rect">
              <a:avLst/>
            </a:prstGeom>
            <a:noFill/>
            <a:ln w="3672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GB" sz="2400"/>
                <a:t>Effective Diameter</a:t>
              </a:r>
            </a:p>
          </p:txBody>
        </p:sp>
      </p:grpSp>
      <p:sp>
        <p:nvSpPr>
          <p:cNvPr id="330762" name="Text Box 10"/>
          <p:cNvSpPr txBox="1">
            <a:spLocks noChangeArrowheads="1"/>
          </p:cNvSpPr>
          <p:nvPr/>
        </p:nvSpPr>
        <p:spPr bwMode="auto">
          <a:xfrm rot="10800000">
            <a:off x="2616200" y="3208338"/>
            <a:ext cx="549275" cy="2743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# reachable pairs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Diameter shrinks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17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84313"/>
            <a:ext cx="3240087" cy="2636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179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484313"/>
            <a:ext cx="3311525" cy="258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1793" name="Line 17"/>
          <p:cNvSpPr>
            <a:spLocks noChangeShapeType="1"/>
          </p:cNvSpPr>
          <p:nvPr/>
        </p:nvSpPr>
        <p:spPr bwMode="auto">
          <a:xfrm flipH="1" flipV="1">
            <a:off x="5148263" y="2133600"/>
            <a:ext cx="2808287" cy="503238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31794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197350"/>
            <a:ext cx="3311525" cy="261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1796" name="Text Box 20"/>
          <p:cNvSpPr txBox="1">
            <a:spLocks noChangeArrowheads="1"/>
          </p:cNvSpPr>
          <p:nvPr/>
        </p:nvSpPr>
        <p:spPr bwMode="auto">
          <a:xfrm>
            <a:off x="2195513" y="2349500"/>
            <a:ext cx="1595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scientific</a:t>
            </a:r>
          </a:p>
          <a:p>
            <a:r>
              <a:rPr lang="en-US"/>
              <a:t>citation network</a:t>
            </a:r>
          </a:p>
        </p:txBody>
      </p:sp>
      <p:sp>
        <p:nvSpPr>
          <p:cNvPr id="331797" name="Text Box 21"/>
          <p:cNvSpPr txBox="1">
            <a:spLocks noChangeArrowheads="1"/>
          </p:cNvSpPr>
          <p:nvPr/>
        </p:nvSpPr>
        <p:spPr bwMode="auto">
          <a:xfrm>
            <a:off x="6877050" y="3141663"/>
            <a:ext cx="874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Internet</a:t>
            </a:r>
          </a:p>
        </p:txBody>
      </p:sp>
      <p:pic>
        <p:nvPicPr>
          <p:cNvPr id="331798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4221163"/>
            <a:ext cx="3168650" cy="2422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1799" name="Text Box 23"/>
          <p:cNvSpPr txBox="1">
            <a:spLocks noChangeArrowheads="1"/>
          </p:cNvSpPr>
          <p:nvPr/>
        </p:nvSpPr>
        <p:spPr bwMode="auto">
          <a:xfrm>
            <a:off x="6300788" y="4868863"/>
            <a:ext cx="2217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patent citation network</a:t>
            </a:r>
          </a:p>
        </p:txBody>
      </p:sp>
      <p:sp>
        <p:nvSpPr>
          <p:cNvPr id="331800" name="Text Box 24"/>
          <p:cNvSpPr txBox="1">
            <a:spLocks noChangeArrowheads="1"/>
          </p:cNvSpPr>
          <p:nvPr/>
        </p:nvSpPr>
        <p:spPr bwMode="auto">
          <a:xfrm>
            <a:off x="2751138" y="498475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affiliation network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77813"/>
            <a:ext cx="7488238" cy="1139825"/>
          </a:xfrm>
        </p:spPr>
        <p:txBody>
          <a:bodyPr/>
          <a:lstStyle/>
          <a:p>
            <a:r>
              <a:rPr lang="en-US" sz="3600"/>
              <a:t>Densification – Possible Explanation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953000"/>
          </a:xfrm>
        </p:spPr>
        <p:txBody>
          <a:bodyPr/>
          <a:lstStyle/>
          <a:p>
            <a:r>
              <a:rPr lang="en-US" sz="2800"/>
              <a:t>Existing graph generation models do not capture the </a:t>
            </a:r>
            <a:r>
              <a:rPr lang="en-US" sz="2800">
                <a:solidFill>
                  <a:srgbClr val="FF9933"/>
                </a:solidFill>
              </a:rPr>
              <a:t>Densification Power Law</a:t>
            </a:r>
            <a:r>
              <a:rPr lang="en-US" sz="2800"/>
              <a:t> and </a:t>
            </a:r>
            <a:r>
              <a:rPr lang="en-US" sz="2800">
                <a:solidFill>
                  <a:srgbClr val="FF9933"/>
                </a:solidFill>
              </a:rPr>
              <a:t>Shrinking diameters</a:t>
            </a:r>
          </a:p>
          <a:p>
            <a:r>
              <a:rPr lang="en-US" sz="2800"/>
              <a:t>Can we find a simple model of </a:t>
            </a:r>
            <a:r>
              <a:rPr lang="en-US" sz="2800">
                <a:solidFill>
                  <a:srgbClr val="FF9933"/>
                </a:solidFill>
              </a:rPr>
              <a:t>local</a:t>
            </a:r>
            <a:r>
              <a:rPr lang="en-US" sz="2800"/>
              <a:t> behavior, which naturally leads to observed phenomena?</a:t>
            </a:r>
          </a:p>
          <a:p>
            <a:pPr lvl="4"/>
            <a:endParaRPr lang="en-US" sz="1800"/>
          </a:p>
          <a:p>
            <a:r>
              <a:rPr lang="en-US" sz="2800"/>
              <a:t>Two proposed models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Community Guided Attachment </a:t>
            </a:r>
            <a:r>
              <a:rPr lang="en-US" sz="2400"/>
              <a:t>– obeys Densification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Forest Fire model </a:t>
            </a:r>
            <a:r>
              <a:rPr lang="en-US" sz="2400"/>
              <a:t>– obeys Densification, Shrinking diameter (and Power Law degree distribution)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AutoShape 2"/>
          <p:cNvSpPr>
            <a:spLocks noChangeArrowheads="1"/>
          </p:cNvSpPr>
          <p:nvPr/>
        </p:nvSpPr>
        <p:spPr bwMode="auto">
          <a:xfrm>
            <a:off x="4419600" y="4391025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27" name="AutoShape 3"/>
          <p:cNvSpPr>
            <a:spLocks noChangeArrowheads="1"/>
          </p:cNvSpPr>
          <p:nvPr/>
        </p:nvSpPr>
        <p:spPr bwMode="auto">
          <a:xfrm>
            <a:off x="4953000" y="4391025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28" name="AutoShape 4"/>
          <p:cNvSpPr>
            <a:spLocks noChangeArrowheads="1"/>
          </p:cNvSpPr>
          <p:nvPr/>
        </p:nvSpPr>
        <p:spPr bwMode="auto">
          <a:xfrm>
            <a:off x="5591175" y="436245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29" name="AutoShape 5"/>
          <p:cNvSpPr>
            <a:spLocks noChangeArrowheads="1"/>
          </p:cNvSpPr>
          <p:nvPr/>
        </p:nvSpPr>
        <p:spPr bwMode="auto">
          <a:xfrm>
            <a:off x="6124575" y="436245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30" name="AutoShape 6"/>
          <p:cNvSpPr>
            <a:spLocks noChangeArrowheads="1"/>
          </p:cNvSpPr>
          <p:nvPr/>
        </p:nvSpPr>
        <p:spPr bwMode="auto">
          <a:xfrm>
            <a:off x="6743700" y="43815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31" name="AutoShape 7"/>
          <p:cNvSpPr>
            <a:spLocks noChangeArrowheads="1"/>
          </p:cNvSpPr>
          <p:nvPr/>
        </p:nvSpPr>
        <p:spPr bwMode="auto">
          <a:xfrm>
            <a:off x="7277100" y="438150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32" name="AutoShape 8"/>
          <p:cNvSpPr>
            <a:spLocks noChangeArrowheads="1"/>
          </p:cNvSpPr>
          <p:nvPr/>
        </p:nvSpPr>
        <p:spPr bwMode="auto">
          <a:xfrm>
            <a:off x="7924800" y="440055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33" name="AutoShape 9"/>
          <p:cNvSpPr>
            <a:spLocks noChangeArrowheads="1"/>
          </p:cNvSpPr>
          <p:nvPr/>
        </p:nvSpPr>
        <p:spPr bwMode="auto">
          <a:xfrm>
            <a:off x="8458200" y="4400550"/>
            <a:ext cx="381000" cy="3810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Community structure</a:t>
            </a:r>
          </a:p>
        </p:txBody>
      </p:sp>
      <p:sp>
        <p:nvSpPr>
          <p:cNvPr id="333835" name="AutoShape 11"/>
          <p:cNvSpPr>
            <a:spLocks noChangeAspect="1" noChangeArrowheads="1"/>
          </p:cNvSpPr>
          <p:nvPr>
            <p:ph type="body" idx="1"/>
          </p:nvPr>
        </p:nvSpPr>
        <p:spPr>
          <a:xfrm>
            <a:off x="533400" y="1676400"/>
            <a:ext cx="3810000" cy="4800600"/>
          </a:xfrm>
        </p:spPr>
        <p:txBody>
          <a:bodyPr/>
          <a:lstStyle/>
          <a:p>
            <a:r>
              <a:rPr lang="en-US" sz="2800"/>
              <a:t>Let’s assume the </a:t>
            </a:r>
            <a:r>
              <a:rPr lang="en-US" sz="2800">
                <a:solidFill>
                  <a:schemeClr val="accent2"/>
                </a:solidFill>
              </a:rPr>
              <a:t>community structure</a:t>
            </a:r>
          </a:p>
          <a:p>
            <a:r>
              <a:rPr lang="en-US" sz="2800"/>
              <a:t>One expects many within-group friendships and fewer cross-group ones </a:t>
            </a:r>
          </a:p>
          <a:p>
            <a:pPr lvl="3"/>
            <a:endParaRPr lang="en-US" sz="1800"/>
          </a:p>
          <a:p>
            <a:r>
              <a:rPr lang="en-US" sz="2800"/>
              <a:t>How hard is it to </a:t>
            </a:r>
            <a:r>
              <a:rPr lang="en-US" sz="2800">
                <a:solidFill>
                  <a:schemeClr val="accent2"/>
                </a:solidFill>
              </a:rPr>
              <a:t>cross communities</a:t>
            </a:r>
            <a:r>
              <a:rPr lang="en-US" sz="2800"/>
              <a:t>?</a:t>
            </a:r>
          </a:p>
        </p:txBody>
      </p:sp>
      <p:sp>
        <p:nvSpPr>
          <p:cNvPr id="333836" name="Text Box 12"/>
          <p:cNvSpPr txBox="1">
            <a:spLocks noChangeArrowheads="1"/>
          </p:cNvSpPr>
          <p:nvPr/>
        </p:nvSpPr>
        <p:spPr bwMode="auto">
          <a:xfrm>
            <a:off x="5257800" y="5410200"/>
            <a:ext cx="2654300" cy="70167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Self-similar university </a:t>
            </a:r>
          </a:p>
          <a:p>
            <a:pPr algn="ctr"/>
            <a:r>
              <a:rPr lang="en-US" sz="2000"/>
              <a:t>community structure</a:t>
            </a:r>
          </a:p>
        </p:txBody>
      </p:sp>
      <p:sp>
        <p:nvSpPr>
          <p:cNvPr id="333837" name="Freeform 13"/>
          <p:cNvSpPr>
            <a:spLocks/>
          </p:cNvSpPr>
          <p:nvPr/>
        </p:nvSpPr>
        <p:spPr bwMode="auto">
          <a:xfrm rot="10800000">
            <a:off x="5715000" y="4724400"/>
            <a:ext cx="2895600" cy="381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152" y="0"/>
              </a:cxn>
              <a:cxn ang="0">
                <a:pos x="2064" y="192"/>
              </a:cxn>
            </a:cxnLst>
            <a:rect l="0" t="0" r="r" b="b"/>
            <a:pathLst>
              <a:path w="2064" h="192">
                <a:moveTo>
                  <a:pt x="0" y="192"/>
                </a:moveTo>
                <a:cubicBezTo>
                  <a:pt x="404" y="96"/>
                  <a:pt x="808" y="0"/>
                  <a:pt x="1152" y="0"/>
                </a:cubicBezTo>
                <a:cubicBezTo>
                  <a:pt x="1496" y="0"/>
                  <a:pt x="1780" y="96"/>
                  <a:pt x="2064" y="192"/>
                </a:cubicBezTo>
              </a:path>
            </a:pathLst>
          </a:custGeom>
          <a:noFill/>
          <a:ln w="25400">
            <a:solidFill>
              <a:schemeClr val="folHlink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38" name="Text Box 14"/>
          <p:cNvSpPr txBox="1">
            <a:spLocks noChangeAspect="1" noChangeArrowheads="1"/>
          </p:cNvSpPr>
          <p:nvPr/>
        </p:nvSpPr>
        <p:spPr bwMode="auto">
          <a:xfrm>
            <a:off x="4619625" y="3557588"/>
            <a:ext cx="511175" cy="3762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/>
              <a:t>CS</a:t>
            </a:r>
          </a:p>
        </p:txBody>
      </p:sp>
      <p:sp>
        <p:nvSpPr>
          <p:cNvPr id="333839" name="Text Box 15"/>
          <p:cNvSpPr txBox="1">
            <a:spLocks noChangeAspect="1" noChangeArrowheads="1"/>
          </p:cNvSpPr>
          <p:nvPr/>
        </p:nvSpPr>
        <p:spPr bwMode="auto">
          <a:xfrm>
            <a:off x="5691188" y="3562350"/>
            <a:ext cx="701675" cy="3762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/>
              <a:t>Math</a:t>
            </a:r>
          </a:p>
        </p:txBody>
      </p:sp>
      <p:sp>
        <p:nvSpPr>
          <p:cNvPr id="333840" name="Text Box 16"/>
          <p:cNvSpPr txBox="1">
            <a:spLocks noChangeAspect="1" noChangeArrowheads="1"/>
          </p:cNvSpPr>
          <p:nvPr/>
        </p:nvSpPr>
        <p:spPr bwMode="auto">
          <a:xfrm>
            <a:off x="6750050" y="3557588"/>
            <a:ext cx="879475" cy="3762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/>
              <a:t>Drama</a:t>
            </a:r>
          </a:p>
        </p:txBody>
      </p:sp>
      <p:sp>
        <p:nvSpPr>
          <p:cNvPr id="333841" name="Text Box 17"/>
          <p:cNvSpPr txBox="1">
            <a:spLocks noChangeAspect="1" noChangeArrowheads="1"/>
          </p:cNvSpPr>
          <p:nvPr/>
        </p:nvSpPr>
        <p:spPr bwMode="auto">
          <a:xfrm>
            <a:off x="7993063" y="3557588"/>
            <a:ext cx="790575" cy="3762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/>
              <a:t>Music</a:t>
            </a:r>
          </a:p>
        </p:txBody>
      </p:sp>
      <p:sp>
        <p:nvSpPr>
          <p:cNvPr id="333842" name="Line 18"/>
          <p:cNvSpPr>
            <a:spLocks noChangeAspect="1" noChangeShapeType="1"/>
          </p:cNvSpPr>
          <p:nvPr/>
        </p:nvSpPr>
        <p:spPr bwMode="auto">
          <a:xfrm flipH="1">
            <a:off x="4625975" y="3962400"/>
            <a:ext cx="177800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43" name="Line 19"/>
          <p:cNvSpPr>
            <a:spLocks noChangeAspect="1" noChangeShapeType="1"/>
          </p:cNvSpPr>
          <p:nvPr/>
        </p:nvSpPr>
        <p:spPr bwMode="auto">
          <a:xfrm>
            <a:off x="4927600" y="3962400"/>
            <a:ext cx="177800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44" name="Line 20"/>
          <p:cNvSpPr>
            <a:spLocks noChangeAspect="1" noChangeShapeType="1"/>
          </p:cNvSpPr>
          <p:nvPr/>
        </p:nvSpPr>
        <p:spPr bwMode="auto">
          <a:xfrm>
            <a:off x="6162675" y="3962400"/>
            <a:ext cx="177800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45" name="Line 21"/>
          <p:cNvSpPr>
            <a:spLocks noChangeAspect="1" noChangeShapeType="1"/>
          </p:cNvSpPr>
          <p:nvPr/>
        </p:nvSpPr>
        <p:spPr bwMode="auto">
          <a:xfrm>
            <a:off x="7329488" y="3962400"/>
            <a:ext cx="177800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46" name="Line 22"/>
          <p:cNvSpPr>
            <a:spLocks noChangeAspect="1" noChangeShapeType="1"/>
          </p:cNvSpPr>
          <p:nvPr/>
        </p:nvSpPr>
        <p:spPr bwMode="auto">
          <a:xfrm>
            <a:off x="8496300" y="3962400"/>
            <a:ext cx="177800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47" name="Line 23"/>
          <p:cNvSpPr>
            <a:spLocks noChangeAspect="1" noChangeShapeType="1"/>
          </p:cNvSpPr>
          <p:nvPr/>
        </p:nvSpPr>
        <p:spPr bwMode="auto">
          <a:xfrm flipH="1">
            <a:off x="6889750" y="3962400"/>
            <a:ext cx="179388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48" name="Line 24"/>
          <p:cNvSpPr>
            <a:spLocks noChangeAspect="1" noChangeShapeType="1"/>
          </p:cNvSpPr>
          <p:nvPr/>
        </p:nvSpPr>
        <p:spPr bwMode="auto">
          <a:xfrm flipH="1">
            <a:off x="8124825" y="3962400"/>
            <a:ext cx="179388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49" name="Text Box 25"/>
          <p:cNvSpPr txBox="1">
            <a:spLocks noChangeAspect="1" noChangeArrowheads="1"/>
          </p:cNvSpPr>
          <p:nvPr/>
        </p:nvSpPr>
        <p:spPr bwMode="auto">
          <a:xfrm>
            <a:off x="4919663" y="2738438"/>
            <a:ext cx="1006475" cy="3762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/>
              <a:t>Science</a:t>
            </a:r>
          </a:p>
        </p:txBody>
      </p:sp>
      <p:sp>
        <p:nvSpPr>
          <p:cNvPr id="333850" name="Text Box 26"/>
          <p:cNvSpPr txBox="1">
            <a:spLocks noChangeAspect="1" noChangeArrowheads="1"/>
          </p:cNvSpPr>
          <p:nvPr/>
        </p:nvSpPr>
        <p:spPr bwMode="auto">
          <a:xfrm>
            <a:off x="7467600" y="2733675"/>
            <a:ext cx="600075" cy="3762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/>
              <a:t>Arts</a:t>
            </a:r>
          </a:p>
        </p:txBody>
      </p:sp>
      <p:sp>
        <p:nvSpPr>
          <p:cNvPr id="333851" name="Text Box 27"/>
          <p:cNvSpPr txBox="1">
            <a:spLocks noChangeAspect="1" noChangeArrowheads="1"/>
          </p:cNvSpPr>
          <p:nvPr/>
        </p:nvSpPr>
        <p:spPr bwMode="auto">
          <a:xfrm>
            <a:off x="6027738" y="1909763"/>
            <a:ext cx="1196975" cy="3762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/>
              <a:t>University</a:t>
            </a:r>
          </a:p>
        </p:txBody>
      </p:sp>
      <p:sp>
        <p:nvSpPr>
          <p:cNvPr id="333852" name="Line 28"/>
          <p:cNvSpPr>
            <a:spLocks noChangeAspect="1" noChangeShapeType="1"/>
          </p:cNvSpPr>
          <p:nvPr/>
        </p:nvSpPr>
        <p:spPr bwMode="auto">
          <a:xfrm flipH="1">
            <a:off x="4900613" y="3124200"/>
            <a:ext cx="246062" cy="4333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53" name="Line 29"/>
          <p:cNvSpPr>
            <a:spLocks noChangeAspect="1" noChangeShapeType="1"/>
          </p:cNvSpPr>
          <p:nvPr/>
        </p:nvSpPr>
        <p:spPr bwMode="auto">
          <a:xfrm>
            <a:off x="5675313" y="3124200"/>
            <a:ext cx="185737" cy="4381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54" name="Line 30"/>
          <p:cNvSpPr>
            <a:spLocks noChangeAspect="1" noChangeShapeType="1"/>
          </p:cNvSpPr>
          <p:nvPr/>
        </p:nvSpPr>
        <p:spPr bwMode="auto">
          <a:xfrm>
            <a:off x="8001000" y="3124200"/>
            <a:ext cx="185738" cy="4381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55" name="Line 31"/>
          <p:cNvSpPr>
            <a:spLocks noChangeAspect="1" noChangeShapeType="1"/>
          </p:cNvSpPr>
          <p:nvPr/>
        </p:nvSpPr>
        <p:spPr bwMode="auto">
          <a:xfrm flipH="1">
            <a:off x="7302500" y="3124200"/>
            <a:ext cx="247650" cy="4333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56" name="Oval 32"/>
          <p:cNvSpPr>
            <a:spLocks noChangeAspect="1" noChangeArrowheads="1"/>
          </p:cNvSpPr>
          <p:nvPr/>
        </p:nvSpPr>
        <p:spPr bwMode="auto">
          <a:xfrm>
            <a:off x="5572125" y="4343400"/>
            <a:ext cx="419100" cy="419100"/>
          </a:xfrm>
          <a:prstGeom prst="ellipse">
            <a:avLst/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57" name="Freeform 33"/>
          <p:cNvSpPr>
            <a:spLocks/>
          </p:cNvSpPr>
          <p:nvPr/>
        </p:nvSpPr>
        <p:spPr bwMode="auto">
          <a:xfrm rot="11018102">
            <a:off x="5715000" y="4721225"/>
            <a:ext cx="533400" cy="228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152" y="0"/>
              </a:cxn>
              <a:cxn ang="0">
                <a:pos x="2064" y="192"/>
              </a:cxn>
            </a:cxnLst>
            <a:rect l="0" t="0" r="r" b="b"/>
            <a:pathLst>
              <a:path w="2064" h="192">
                <a:moveTo>
                  <a:pt x="0" y="192"/>
                </a:moveTo>
                <a:cubicBezTo>
                  <a:pt x="404" y="96"/>
                  <a:pt x="808" y="0"/>
                  <a:pt x="1152" y="0"/>
                </a:cubicBezTo>
                <a:cubicBezTo>
                  <a:pt x="1496" y="0"/>
                  <a:pt x="1780" y="96"/>
                  <a:pt x="2064" y="192"/>
                </a:cubicBezTo>
              </a:path>
            </a:pathLst>
          </a:custGeom>
          <a:noFill/>
          <a:ln w="50800">
            <a:solidFill>
              <a:schemeClr val="folHlink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58" name="Freeform 34"/>
          <p:cNvSpPr>
            <a:spLocks/>
          </p:cNvSpPr>
          <p:nvPr/>
        </p:nvSpPr>
        <p:spPr bwMode="auto">
          <a:xfrm rot="10800000">
            <a:off x="4572000" y="4724400"/>
            <a:ext cx="1141413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152" y="0"/>
              </a:cxn>
              <a:cxn ang="0">
                <a:pos x="2064" y="192"/>
              </a:cxn>
            </a:cxnLst>
            <a:rect l="0" t="0" r="r" b="b"/>
            <a:pathLst>
              <a:path w="2064" h="192">
                <a:moveTo>
                  <a:pt x="0" y="192"/>
                </a:moveTo>
                <a:cubicBezTo>
                  <a:pt x="404" y="96"/>
                  <a:pt x="808" y="0"/>
                  <a:pt x="1152" y="0"/>
                </a:cubicBezTo>
                <a:cubicBezTo>
                  <a:pt x="1496" y="0"/>
                  <a:pt x="1780" y="96"/>
                  <a:pt x="2064" y="192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59" name="Line 35"/>
          <p:cNvSpPr>
            <a:spLocks noChangeShapeType="1"/>
          </p:cNvSpPr>
          <p:nvPr/>
        </p:nvSpPr>
        <p:spPr bwMode="auto">
          <a:xfrm flipH="1">
            <a:off x="5715000" y="2286000"/>
            <a:ext cx="457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60" name="Line 36"/>
          <p:cNvSpPr>
            <a:spLocks noChangeShapeType="1"/>
          </p:cNvSpPr>
          <p:nvPr/>
        </p:nvSpPr>
        <p:spPr bwMode="auto">
          <a:xfrm>
            <a:off x="7162800" y="2286000"/>
            <a:ext cx="457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61" name="Line 37"/>
          <p:cNvSpPr>
            <a:spLocks noChangeAspect="1" noChangeShapeType="1"/>
          </p:cNvSpPr>
          <p:nvPr/>
        </p:nvSpPr>
        <p:spPr bwMode="auto">
          <a:xfrm flipH="1">
            <a:off x="5792788" y="3962400"/>
            <a:ext cx="177800" cy="419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6" grpId="0" animBg="1"/>
      <p:bldP spid="333837" grpId="0" animBg="1"/>
      <p:bldP spid="333838" grpId="0" animBg="1"/>
      <p:bldP spid="333839" grpId="0" animBg="1"/>
      <p:bldP spid="333840" grpId="0" animBg="1"/>
      <p:bldP spid="333841" grpId="0" animBg="1"/>
      <p:bldP spid="333842" grpId="0" animBg="1"/>
      <p:bldP spid="333843" grpId="0" animBg="1"/>
      <p:bldP spid="333844" grpId="0" animBg="1"/>
      <p:bldP spid="333845" grpId="0" animBg="1"/>
      <p:bldP spid="333846" grpId="0" animBg="1"/>
      <p:bldP spid="333847" grpId="0" animBg="1"/>
      <p:bldP spid="333848" grpId="0" animBg="1"/>
      <p:bldP spid="333849" grpId="0" animBg="1"/>
      <p:bldP spid="333850" grpId="0" animBg="1"/>
      <p:bldP spid="333851" grpId="0" animBg="1"/>
      <p:bldP spid="333852" grpId="0" animBg="1"/>
      <p:bldP spid="333853" grpId="0" animBg="1"/>
      <p:bldP spid="333854" grpId="0" animBg="1"/>
      <p:bldP spid="333855" grpId="0" animBg="1"/>
      <p:bldP spid="333856" grpId="0" animBg="1"/>
      <p:bldP spid="333857" grpId="0" animBg="1"/>
      <p:bldP spid="333858" grpId="0" animBg="1"/>
      <p:bldP spid="333859" grpId="0" animBg="1"/>
      <p:bldP spid="333860" grpId="0" animBg="1"/>
      <p:bldP spid="33386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35125"/>
            <a:ext cx="7924800" cy="4918075"/>
          </a:xfrm>
        </p:spPr>
        <p:txBody>
          <a:bodyPr/>
          <a:lstStyle/>
          <a:p>
            <a:r>
              <a:rPr lang="en-US" sz="2800"/>
              <a:t>If the cross-community linking probability of nodes at tree-distance </a:t>
            </a:r>
            <a:r>
              <a:rPr lang="en-US" sz="2800">
                <a:solidFill>
                  <a:srgbClr val="009900"/>
                </a:solidFill>
              </a:rPr>
              <a:t>h </a:t>
            </a:r>
            <a:r>
              <a:rPr lang="en-US" sz="2800"/>
              <a:t>is scale-free</a:t>
            </a:r>
          </a:p>
          <a:p>
            <a:r>
              <a:rPr lang="en-US" sz="2800"/>
              <a:t>We propose cross-community linking probability: </a:t>
            </a:r>
          </a:p>
          <a:p>
            <a:pPr lvl="4"/>
            <a:endParaRPr lang="en-US" sz="1800"/>
          </a:p>
          <a:p>
            <a:pPr lvl="4"/>
            <a:endParaRPr lang="en-US" sz="1800"/>
          </a:p>
          <a:p>
            <a:pPr>
              <a:buFont typeface="Wingdings" pitchFamily="2" charset="2"/>
              <a:buNone/>
            </a:pPr>
            <a:r>
              <a:rPr lang="en-US" sz="2800"/>
              <a:t>		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where: </a:t>
            </a:r>
            <a:r>
              <a:rPr lang="en-US" sz="2800">
                <a:solidFill>
                  <a:srgbClr val="009900"/>
                </a:solidFill>
              </a:rPr>
              <a:t>c ≥ 1</a:t>
            </a:r>
            <a:r>
              <a:rPr lang="en-US" sz="2800"/>
              <a:t> … the </a:t>
            </a:r>
            <a:r>
              <a:rPr lang="en-US" sz="2800">
                <a:solidFill>
                  <a:srgbClr val="0000FF"/>
                </a:solidFill>
              </a:rPr>
              <a:t>Difficulty constant</a:t>
            </a:r>
          </a:p>
          <a:p>
            <a:pPr>
              <a:buFont typeface="Wingdings" pitchFamily="2" charset="2"/>
              <a:buNone/>
            </a:pPr>
            <a:r>
              <a:rPr lang="en-US" sz="2800" i="1"/>
              <a:t>			        </a:t>
            </a:r>
            <a:r>
              <a:rPr lang="en-US" sz="2800">
                <a:solidFill>
                  <a:srgbClr val="009900"/>
                </a:solidFill>
              </a:rPr>
              <a:t>h</a:t>
            </a:r>
            <a:r>
              <a:rPr lang="en-US" sz="2800" i="1"/>
              <a:t> </a:t>
            </a:r>
            <a:r>
              <a:rPr lang="en-US" sz="2800"/>
              <a:t>… tree-distance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Assumption</a:t>
            </a: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2987675" y="3716338"/>
            <a:ext cx="2895600" cy="914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58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789363"/>
            <a:ext cx="2678112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Densification Power Law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 dirty="0"/>
              <a:t>Theorem:</a:t>
            </a:r>
            <a:r>
              <a:rPr lang="en-US" sz="2800" dirty="0"/>
              <a:t> The </a:t>
            </a:r>
            <a:r>
              <a:rPr lang="en-US" sz="2800" dirty="0">
                <a:solidFill>
                  <a:srgbClr val="FF9933"/>
                </a:solidFill>
              </a:rPr>
              <a:t>Community Guided Attachment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leads to </a:t>
            </a:r>
            <a:r>
              <a:rPr lang="en-US" sz="2800" dirty="0">
                <a:solidFill>
                  <a:srgbClr val="FF9933"/>
                </a:solidFill>
              </a:rPr>
              <a:t>Densification Power Law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with exponent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9900"/>
                </a:solidFill>
                <a:latin typeface="Arial" charset="0"/>
              </a:rPr>
              <a:t>α</a:t>
            </a:r>
            <a:r>
              <a:rPr lang="en-US" sz="2800" dirty="0"/>
              <a:t> … densification exponent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9900"/>
                </a:solidFill>
              </a:rPr>
              <a:t>b</a:t>
            </a:r>
            <a:r>
              <a:rPr lang="en-US" sz="2800" dirty="0"/>
              <a:t> … community structure branching factor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9900"/>
                </a:solidFill>
              </a:rPr>
              <a:t>c</a:t>
            </a:r>
            <a:r>
              <a:rPr lang="en-US" sz="2800" dirty="0"/>
              <a:t> … difficulty constant</a:t>
            </a:r>
          </a:p>
        </p:txBody>
      </p:sp>
      <p:pic>
        <p:nvPicPr>
          <p:cNvPr id="3379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3048000"/>
            <a:ext cx="2563813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1981200" y="2895600"/>
            <a:ext cx="2951163" cy="7493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77050" y="2565400"/>
            <a:ext cx="2016125" cy="1584325"/>
            <a:chOff x="4718" y="2484"/>
            <a:chExt cx="690" cy="605"/>
          </a:xfrm>
        </p:grpSpPr>
        <p:pic>
          <p:nvPicPr>
            <p:cNvPr id="33792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8" y="2484"/>
              <a:ext cx="690" cy="6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337928" name="Line 8"/>
            <p:cNvSpPr>
              <a:spLocks noChangeShapeType="1"/>
            </p:cNvSpPr>
            <p:nvPr/>
          </p:nvSpPr>
          <p:spPr bwMode="auto">
            <a:xfrm flipV="1">
              <a:off x="4935" y="2630"/>
              <a:ext cx="350" cy="33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9" name="Line 9"/>
            <p:cNvSpPr>
              <a:spLocks noChangeShapeType="1"/>
            </p:cNvSpPr>
            <p:nvPr/>
          </p:nvSpPr>
          <p:spPr bwMode="auto">
            <a:xfrm>
              <a:off x="5130" y="278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 noChangeAspect="1"/>
          </p:cNvGrpSpPr>
          <p:nvPr/>
        </p:nvGrpSpPr>
        <p:grpSpPr bwMode="auto">
          <a:xfrm>
            <a:off x="6804025" y="5589588"/>
            <a:ext cx="1676400" cy="1060450"/>
            <a:chOff x="2784" y="1200"/>
            <a:chExt cx="2810" cy="1776"/>
          </a:xfrm>
        </p:grpSpPr>
        <p:sp>
          <p:nvSpPr>
            <p:cNvPr id="337931" name="Oval 11"/>
            <p:cNvSpPr>
              <a:spLocks noChangeAspect="1" noChangeArrowheads="1"/>
            </p:cNvSpPr>
            <p:nvPr/>
          </p:nvSpPr>
          <p:spPr bwMode="auto">
            <a:xfrm>
              <a:off x="2784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2" name="Oval 12"/>
            <p:cNvSpPr>
              <a:spLocks noChangeAspect="1" noChangeArrowheads="1"/>
            </p:cNvSpPr>
            <p:nvPr/>
          </p:nvSpPr>
          <p:spPr bwMode="auto">
            <a:xfrm>
              <a:off x="4211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3" name="Oval 13"/>
            <p:cNvSpPr>
              <a:spLocks noChangeAspect="1" noChangeArrowheads="1"/>
            </p:cNvSpPr>
            <p:nvPr/>
          </p:nvSpPr>
          <p:spPr bwMode="auto">
            <a:xfrm>
              <a:off x="3865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4" name="Oval 14"/>
            <p:cNvSpPr>
              <a:spLocks noChangeAspect="1" noChangeArrowheads="1"/>
            </p:cNvSpPr>
            <p:nvPr/>
          </p:nvSpPr>
          <p:spPr bwMode="auto">
            <a:xfrm>
              <a:off x="3519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5" name="Oval 15"/>
            <p:cNvSpPr>
              <a:spLocks noChangeAspect="1" noChangeArrowheads="1"/>
            </p:cNvSpPr>
            <p:nvPr/>
          </p:nvSpPr>
          <p:spPr bwMode="auto">
            <a:xfrm>
              <a:off x="3130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6" name="Oval 16"/>
            <p:cNvSpPr>
              <a:spLocks noChangeAspect="1" noChangeArrowheads="1"/>
            </p:cNvSpPr>
            <p:nvPr/>
          </p:nvSpPr>
          <p:spPr bwMode="auto">
            <a:xfrm>
              <a:off x="4600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7" name="Oval 17"/>
            <p:cNvSpPr>
              <a:spLocks noChangeAspect="1" noChangeArrowheads="1"/>
            </p:cNvSpPr>
            <p:nvPr/>
          </p:nvSpPr>
          <p:spPr bwMode="auto">
            <a:xfrm>
              <a:off x="4989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8" name="Oval 18"/>
            <p:cNvSpPr>
              <a:spLocks noChangeAspect="1" noChangeArrowheads="1"/>
            </p:cNvSpPr>
            <p:nvPr/>
          </p:nvSpPr>
          <p:spPr bwMode="auto">
            <a:xfrm>
              <a:off x="5378" y="2760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39" name="Line 19"/>
            <p:cNvSpPr>
              <a:spLocks noChangeAspect="1" noChangeShapeType="1"/>
            </p:cNvSpPr>
            <p:nvPr/>
          </p:nvSpPr>
          <p:spPr bwMode="auto">
            <a:xfrm flipH="1">
              <a:off x="2914" y="2496"/>
              <a:ext cx="112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0" name="Line 20"/>
            <p:cNvSpPr>
              <a:spLocks noChangeAspect="1" noChangeShapeType="1"/>
            </p:cNvSpPr>
            <p:nvPr/>
          </p:nvSpPr>
          <p:spPr bwMode="auto">
            <a:xfrm>
              <a:off x="3104" y="2496"/>
              <a:ext cx="112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1" name="Line 21"/>
            <p:cNvSpPr>
              <a:spLocks noChangeAspect="1" noChangeShapeType="1"/>
            </p:cNvSpPr>
            <p:nvPr/>
          </p:nvSpPr>
          <p:spPr bwMode="auto">
            <a:xfrm>
              <a:off x="3882" y="2496"/>
              <a:ext cx="112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2" name="Line 22"/>
            <p:cNvSpPr>
              <a:spLocks noChangeAspect="1" noChangeShapeType="1"/>
            </p:cNvSpPr>
            <p:nvPr/>
          </p:nvSpPr>
          <p:spPr bwMode="auto">
            <a:xfrm>
              <a:off x="4617" y="2496"/>
              <a:ext cx="112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3" name="Line 23"/>
            <p:cNvSpPr>
              <a:spLocks noChangeAspect="1" noChangeShapeType="1"/>
            </p:cNvSpPr>
            <p:nvPr/>
          </p:nvSpPr>
          <p:spPr bwMode="auto">
            <a:xfrm>
              <a:off x="5352" y="2496"/>
              <a:ext cx="112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4" name="Line 24"/>
            <p:cNvSpPr>
              <a:spLocks noChangeAspect="1" noChangeShapeType="1"/>
            </p:cNvSpPr>
            <p:nvPr/>
          </p:nvSpPr>
          <p:spPr bwMode="auto">
            <a:xfrm flipH="1">
              <a:off x="3649" y="2496"/>
              <a:ext cx="112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5" name="Line 25"/>
            <p:cNvSpPr>
              <a:spLocks noChangeAspect="1" noChangeShapeType="1"/>
            </p:cNvSpPr>
            <p:nvPr/>
          </p:nvSpPr>
          <p:spPr bwMode="auto">
            <a:xfrm flipH="1">
              <a:off x="4340" y="2496"/>
              <a:ext cx="113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6" name="Line 26"/>
            <p:cNvSpPr>
              <a:spLocks noChangeAspect="1" noChangeShapeType="1"/>
            </p:cNvSpPr>
            <p:nvPr/>
          </p:nvSpPr>
          <p:spPr bwMode="auto">
            <a:xfrm flipH="1">
              <a:off x="5118" y="2496"/>
              <a:ext cx="113" cy="2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7" name="Line 27"/>
            <p:cNvSpPr>
              <a:spLocks noChangeAspect="1" noChangeShapeType="1"/>
            </p:cNvSpPr>
            <p:nvPr/>
          </p:nvSpPr>
          <p:spPr bwMode="auto">
            <a:xfrm flipH="1">
              <a:off x="3087" y="1968"/>
              <a:ext cx="155" cy="27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8" name="Line 28"/>
            <p:cNvSpPr>
              <a:spLocks noChangeAspect="1" noChangeShapeType="1"/>
            </p:cNvSpPr>
            <p:nvPr/>
          </p:nvSpPr>
          <p:spPr bwMode="auto">
            <a:xfrm>
              <a:off x="3575" y="1968"/>
              <a:ext cx="117" cy="2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49" name="Line 29"/>
            <p:cNvSpPr>
              <a:spLocks noChangeAspect="1" noChangeShapeType="1"/>
            </p:cNvSpPr>
            <p:nvPr/>
          </p:nvSpPr>
          <p:spPr bwMode="auto">
            <a:xfrm>
              <a:off x="5040" y="1968"/>
              <a:ext cx="117" cy="2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50" name="Line 30"/>
            <p:cNvSpPr>
              <a:spLocks noChangeAspect="1" noChangeShapeType="1"/>
            </p:cNvSpPr>
            <p:nvPr/>
          </p:nvSpPr>
          <p:spPr bwMode="auto">
            <a:xfrm flipH="1">
              <a:off x="4600" y="1968"/>
              <a:ext cx="156" cy="27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51" name="Line 31"/>
            <p:cNvSpPr>
              <a:spLocks noChangeAspect="1" noChangeShapeType="1"/>
            </p:cNvSpPr>
            <p:nvPr/>
          </p:nvSpPr>
          <p:spPr bwMode="auto">
            <a:xfrm flipH="1">
              <a:off x="3600" y="1440"/>
              <a:ext cx="288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52" name="Line 32"/>
            <p:cNvSpPr>
              <a:spLocks noChangeAspect="1" noChangeShapeType="1"/>
            </p:cNvSpPr>
            <p:nvPr/>
          </p:nvSpPr>
          <p:spPr bwMode="auto">
            <a:xfrm>
              <a:off x="4512" y="1440"/>
              <a:ext cx="288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53" name="Rectangle 33"/>
            <p:cNvSpPr>
              <a:spLocks noChangeAspect="1" noChangeArrowheads="1"/>
            </p:cNvSpPr>
            <p:nvPr/>
          </p:nvSpPr>
          <p:spPr bwMode="auto">
            <a:xfrm>
              <a:off x="3792" y="1200"/>
              <a:ext cx="768" cy="24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4" name="Rectangle 34"/>
            <p:cNvSpPr>
              <a:spLocks noChangeAspect="1" noChangeArrowheads="1"/>
            </p:cNvSpPr>
            <p:nvPr/>
          </p:nvSpPr>
          <p:spPr bwMode="auto">
            <a:xfrm>
              <a:off x="2832" y="2256"/>
              <a:ext cx="480" cy="24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5" name="Rectangle 35"/>
            <p:cNvSpPr>
              <a:spLocks noChangeAspect="1" noChangeArrowheads="1"/>
            </p:cNvSpPr>
            <p:nvPr/>
          </p:nvSpPr>
          <p:spPr bwMode="auto">
            <a:xfrm>
              <a:off x="3168" y="1728"/>
              <a:ext cx="480" cy="24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6" name="Rectangle 36"/>
            <p:cNvSpPr>
              <a:spLocks noChangeAspect="1" noChangeArrowheads="1"/>
            </p:cNvSpPr>
            <p:nvPr/>
          </p:nvSpPr>
          <p:spPr bwMode="auto">
            <a:xfrm>
              <a:off x="3552" y="2256"/>
              <a:ext cx="480" cy="24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7" name="Rectangle 37"/>
            <p:cNvSpPr>
              <a:spLocks noChangeAspect="1" noChangeArrowheads="1"/>
            </p:cNvSpPr>
            <p:nvPr/>
          </p:nvSpPr>
          <p:spPr bwMode="auto">
            <a:xfrm>
              <a:off x="4272" y="2256"/>
              <a:ext cx="480" cy="24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8" name="Rectangle 38"/>
            <p:cNvSpPr>
              <a:spLocks noChangeAspect="1" noChangeArrowheads="1"/>
            </p:cNvSpPr>
            <p:nvPr/>
          </p:nvSpPr>
          <p:spPr bwMode="auto">
            <a:xfrm>
              <a:off x="4656" y="1728"/>
              <a:ext cx="480" cy="24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9" name="Rectangle 39"/>
            <p:cNvSpPr>
              <a:spLocks noChangeAspect="1" noChangeArrowheads="1"/>
            </p:cNvSpPr>
            <p:nvPr/>
          </p:nvSpPr>
          <p:spPr bwMode="auto">
            <a:xfrm>
              <a:off x="5040" y="2256"/>
              <a:ext cx="384" cy="24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37960" name="Picture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590800"/>
            <a:ext cx="1874838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AutoShape 2"/>
          <p:cNvSpPr>
            <a:spLocks noChangeAspect="1" noChangeArrowheads="1"/>
          </p:cNvSpPr>
          <p:nvPr>
            <p:ph type="body" idx="1"/>
          </p:nvPr>
        </p:nvSpPr>
        <p:spPr>
          <a:xfrm>
            <a:off x="533400" y="1600200"/>
            <a:ext cx="7543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Theorem: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Gives any non-integer Densification exponent</a:t>
            </a:r>
          </a:p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>
                <a:solidFill>
                  <a:schemeClr val="accent2"/>
                </a:solidFill>
              </a:rPr>
              <a:t>c = 1</a:t>
            </a:r>
            <a:r>
              <a:rPr lang="en-US" dirty="0"/>
              <a:t>: easy to cross communities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Then: </a:t>
            </a:r>
            <a:r>
              <a:rPr lang="en-US" dirty="0">
                <a:solidFill>
                  <a:srgbClr val="009900"/>
                </a:solidFill>
                <a:latin typeface="Arial" charset="0"/>
              </a:rPr>
              <a:t>α</a:t>
            </a:r>
            <a:r>
              <a:rPr lang="en-US" dirty="0"/>
              <a:t> </a:t>
            </a:r>
            <a:r>
              <a:rPr lang="en-US" dirty="0">
                <a:solidFill>
                  <a:srgbClr val="009900"/>
                </a:solidFill>
              </a:rPr>
              <a:t>= 2</a:t>
            </a:r>
            <a:r>
              <a:rPr lang="en-US" dirty="0"/>
              <a:t>, quadratic growth of edges – near clique</a:t>
            </a:r>
          </a:p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>
                <a:solidFill>
                  <a:schemeClr val="accent2"/>
                </a:solidFill>
              </a:rPr>
              <a:t>c = b</a:t>
            </a:r>
            <a:r>
              <a:rPr lang="en-US" dirty="0"/>
              <a:t>: hard to cross communities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Then: </a:t>
            </a:r>
            <a:r>
              <a:rPr lang="en-US" dirty="0">
                <a:solidFill>
                  <a:srgbClr val="009900"/>
                </a:solidFill>
                <a:latin typeface="Arial" charset="0"/>
              </a:rPr>
              <a:t>α</a:t>
            </a:r>
            <a:r>
              <a:rPr lang="en-US" dirty="0">
                <a:solidFill>
                  <a:srgbClr val="009900"/>
                </a:solidFill>
              </a:rPr>
              <a:t> = 1</a:t>
            </a:r>
            <a:r>
              <a:rPr lang="en-US" dirty="0"/>
              <a:t>, linear growth of edges – constant out-degree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689850" cy="936625"/>
          </a:xfrm>
        </p:spPr>
        <p:txBody>
          <a:bodyPr/>
          <a:lstStyle/>
          <a:p>
            <a:r>
              <a:rPr lang="en-US"/>
              <a:t>Difficulty Constant</a:t>
            </a:r>
          </a:p>
        </p:txBody>
      </p:sp>
      <p:pic>
        <p:nvPicPr>
          <p:cNvPr id="3399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828800"/>
            <a:ext cx="3602038" cy="603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2895600" y="1676400"/>
            <a:ext cx="4572000" cy="838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Room for Improvement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Community Guided Attachment explains </a:t>
            </a:r>
            <a:r>
              <a:rPr lang="en-US">
                <a:solidFill>
                  <a:srgbClr val="FF9933"/>
                </a:solidFill>
              </a:rPr>
              <a:t>Densification Power Law</a:t>
            </a:r>
          </a:p>
          <a:p>
            <a:r>
              <a:rPr lang="en-US"/>
              <a:t>Issues:</a:t>
            </a:r>
          </a:p>
          <a:p>
            <a:pPr lvl="1"/>
            <a:r>
              <a:rPr lang="en-US"/>
              <a:t>Requires explicit </a:t>
            </a:r>
            <a:r>
              <a:rPr lang="en-US">
                <a:solidFill>
                  <a:srgbClr val="FF9933"/>
                </a:solidFill>
              </a:rPr>
              <a:t>Community structure</a:t>
            </a:r>
          </a:p>
          <a:p>
            <a:pPr lvl="1"/>
            <a:r>
              <a:rPr lang="en-US"/>
              <a:t>Does not obey </a:t>
            </a:r>
            <a:r>
              <a:rPr lang="en-US">
                <a:solidFill>
                  <a:srgbClr val="FF9933"/>
                </a:solidFill>
              </a:rPr>
              <a:t>Shrinking Diameters</a:t>
            </a:r>
          </a:p>
          <a:p>
            <a:endParaRPr lang="fi-FI"/>
          </a:p>
          <a:p>
            <a:r>
              <a:rPr lang="fi-FI"/>
              <a:t>The ”Forrest Fire” model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“Forest Fire” model – Wish List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r>
              <a:rPr lang="en-US" dirty="0"/>
              <a:t>We want:</a:t>
            </a:r>
          </a:p>
          <a:p>
            <a:pPr lvl="1"/>
            <a:r>
              <a:rPr lang="en-US" dirty="0"/>
              <a:t>no explicit Community structure</a:t>
            </a:r>
          </a:p>
          <a:p>
            <a:pPr lvl="1"/>
            <a:r>
              <a:rPr lang="en-US" dirty="0"/>
              <a:t>Shrinking diameters</a:t>
            </a:r>
          </a:p>
          <a:p>
            <a:pPr lvl="1"/>
            <a:r>
              <a:rPr lang="en-US" dirty="0"/>
              <a:t>and:</a:t>
            </a:r>
          </a:p>
          <a:p>
            <a:pPr lvl="2"/>
            <a:r>
              <a:rPr lang="en-US" dirty="0"/>
              <a:t>“Rich get richer” attachment process, to get heavy-tailed in-degrees</a:t>
            </a:r>
          </a:p>
          <a:p>
            <a:pPr lvl="2"/>
            <a:r>
              <a:rPr lang="en-US" dirty="0"/>
              <a:t>“Copying” model, to lead to communities</a:t>
            </a:r>
          </a:p>
          <a:p>
            <a:pPr lvl="2"/>
            <a:r>
              <a:rPr lang="en-US" dirty="0"/>
              <a:t>Community Guided Attachment, to produce Densification Power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“Forest Fire” model – Intuition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930400"/>
            <a:ext cx="8001000" cy="3759200"/>
          </a:xfrm>
        </p:spPr>
        <p:txBody>
          <a:bodyPr/>
          <a:lstStyle/>
          <a:p>
            <a:pPr marL="533400" indent="-533400"/>
            <a:r>
              <a:rPr lang="en-US"/>
              <a:t>How do authors identify references?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/>
              <a:t>Find first paper and cite it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/>
              <a:t>Follow a few citations, make citations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/>
              <a:t>Continue recursively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/>
              <a:t>From time to time use bibliographic tools (e.g. CiteSeer) and chase back-links</a:t>
            </a:r>
          </a:p>
          <a:p>
            <a:pPr marL="914400" lvl="1" indent="-4572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Generate a random matching of the nodes. </a:t>
            </a:r>
          </a:p>
        </p:txBody>
      </p:sp>
      <p:sp>
        <p:nvSpPr>
          <p:cNvPr id="272388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89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0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1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2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5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6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7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8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399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0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1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402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“Forest Fire” model – Intuition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930400"/>
            <a:ext cx="8001000" cy="3759200"/>
          </a:xfrm>
        </p:spPr>
        <p:txBody>
          <a:bodyPr/>
          <a:lstStyle/>
          <a:p>
            <a:pPr marL="533400" indent="-533400"/>
            <a:r>
              <a:rPr lang="en-US" sz="2800"/>
              <a:t>How do people make friends in a new environment?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400"/>
              <a:t>Find first a person and make friends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400"/>
              <a:t>From time to time get introduced to his friends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400"/>
              <a:t>Continue recursively</a:t>
            </a:r>
          </a:p>
          <a:p>
            <a:pPr marL="914400" lvl="1" indent="-457200">
              <a:buFont typeface="Wingdings" pitchFamily="2" charset="2"/>
              <a:buAutoNum type="arabicPeriod"/>
            </a:pPr>
            <a:endParaRPr lang="en-US" sz="2400"/>
          </a:p>
          <a:p>
            <a:pPr marL="914400" lvl="1" indent="-457200"/>
            <a:endParaRPr lang="en-US" sz="2400"/>
          </a:p>
          <a:p>
            <a:pPr marL="533400" indent="-533400"/>
            <a:r>
              <a:rPr lang="en-US" sz="2800"/>
              <a:t>Forest Fire model imitates exactly this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Line 2"/>
          <p:cNvSpPr>
            <a:spLocks noChangeAspect="1" noChangeShapeType="1"/>
          </p:cNvSpPr>
          <p:nvPr/>
        </p:nvSpPr>
        <p:spPr bwMode="auto">
          <a:xfrm>
            <a:off x="4800600" y="5715000"/>
            <a:ext cx="733425" cy="6127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39" name="Line 3"/>
          <p:cNvSpPr>
            <a:spLocks noChangeAspect="1" noChangeShapeType="1"/>
          </p:cNvSpPr>
          <p:nvPr/>
        </p:nvSpPr>
        <p:spPr bwMode="auto">
          <a:xfrm flipH="1">
            <a:off x="4840288" y="4862513"/>
            <a:ext cx="855662" cy="73501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0" name="Line 4"/>
          <p:cNvSpPr>
            <a:spLocks noChangeAspect="1" noChangeShapeType="1"/>
          </p:cNvSpPr>
          <p:nvPr/>
        </p:nvSpPr>
        <p:spPr bwMode="auto">
          <a:xfrm flipH="1">
            <a:off x="4876800" y="5170488"/>
            <a:ext cx="457200" cy="392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“Forest Fire” – the Model</a:t>
            </a:r>
          </a:p>
        </p:txBody>
      </p:sp>
      <p:sp>
        <p:nvSpPr>
          <p:cNvPr id="347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49313" y="1776413"/>
            <a:ext cx="7696200" cy="3068637"/>
          </a:xfrm>
        </p:spPr>
        <p:txBody>
          <a:bodyPr/>
          <a:lstStyle/>
          <a:p>
            <a:r>
              <a:rPr lang="en-US" sz="2800"/>
              <a:t>A node arrives</a:t>
            </a:r>
          </a:p>
          <a:p>
            <a:r>
              <a:rPr lang="en-US" sz="2800"/>
              <a:t>Randomly chooses an “</a:t>
            </a:r>
            <a:r>
              <a:rPr lang="en-US" sz="2800">
                <a:solidFill>
                  <a:srgbClr val="FF0000"/>
                </a:solidFill>
              </a:rPr>
              <a:t>ambassador</a:t>
            </a:r>
            <a:r>
              <a:rPr lang="en-US" sz="2800"/>
              <a:t>”</a:t>
            </a:r>
          </a:p>
          <a:p>
            <a:r>
              <a:rPr lang="en-US" sz="2800"/>
              <a:t>Starts burning nodes (with probability </a:t>
            </a:r>
            <a:r>
              <a:rPr lang="en-US" sz="2800">
                <a:solidFill>
                  <a:srgbClr val="009900"/>
                </a:solidFill>
              </a:rPr>
              <a:t>p</a:t>
            </a:r>
            <a:r>
              <a:rPr lang="en-US" sz="2800"/>
              <a:t>) and adds links to burned nodes</a:t>
            </a:r>
          </a:p>
          <a:p>
            <a:r>
              <a:rPr lang="en-US" sz="2800"/>
              <a:t>“</a:t>
            </a:r>
            <a:r>
              <a:rPr lang="en-US" sz="2800">
                <a:solidFill>
                  <a:srgbClr val="FF0000"/>
                </a:solidFill>
              </a:rPr>
              <a:t>Fire</a:t>
            </a:r>
            <a:r>
              <a:rPr lang="en-US" sz="2800"/>
              <a:t>” spreads recursively</a:t>
            </a:r>
          </a:p>
        </p:txBody>
      </p:sp>
      <p:sp>
        <p:nvSpPr>
          <p:cNvPr id="347143" name="Line 7"/>
          <p:cNvSpPr>
            <a:spLocks noChangeAspect="1" noChangeShapeType="1"/>
          </p:cNvSpPr>
          <p:nvPr/>
        </p:nvSpPr>
        <p:spPr bwMode="auto">
          <a:xfrm>
            <a:off x="4227513" y="4862513"/>
            <a:ext cx="490537" cy="73501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4" name="Line 8"/>
          <p:cNvSpPr>
            <a:spLocks noChangeAspect="1" noChangeShapeType="1"/>
          </p:cNvSpPr>
          <p:nvPr/>
        </p:nvSpPr>
        <p:spPr bwMode="auto">
          <a:xfrm>
            <a:off x="4227513" y="4862513"/>
            <a:ext cx="490537" cy="7350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5" name="Line 9"/>
          <p:cNvSpPr>
            <a:spLocks noChangeAspect="1" noChangeShapeType="1"/>
          </p:cNvSpPr>
          <p:nvPr/>
        </p:nvSpPr>
        <p:spPr bwMode="auto">
          <a:xfrm flipV="1">
            <a:off x="3983038" y="5719763"/>
            <a:ext cx="735012" cy="368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6" name="Line 10"/>
          <p:cNvSpPr>
            <a:spLocks noChangeAspect="1" noChangeShapeType="1"/>
          </p:cNvSpPr>
          <p:nvPr/>
        </p:nvSpPr>
        <p:spPr bwMode="auto">
          <a:xfrm flipV="1">
            <a:off x="3983038" y="5719763"/>
            <a:ext cx="735012" cy="368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7" name="Line 11"/>
          <p:cNvSpPr>
            <a:spLocks noChangeAspect="1" noChangeShapeType="1"/>
          </p:cNvSpPr>
          <p:nvPr/>
        </p:nvSpPr>
        <p:spPr bwMode="auto">
          <a:xfrm>
            <a:off x="4821238" y="5734050"/>
            <a:ext cx="436562" cy="365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8" name="Line 12"/>
          <p:cNvSpPr>
            <a:spLocks noChangeAspect="1" noChangeShapeType="1"/>
          </p:cNvSpPr>
          <p:nvPr/>
        </p:nvSpPr>
        <p:spPr bwMode="auto">
          <a:xfrm flipH="1">
            <a:off x="5695950" y="5597525"/>
            <a:ext cx="612775" cy="73501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9" name="Line 13"/>
          <p:cNvSpPr>
            <a:spLocks noChangeAspect="1" noChangeShapeType="1"/>
          </p:cNvSpPr>
          <p:nvPr/>
        </p:nvSpPr>
        <p:spPr bwMode="auto">
          <a:xfrm>
            <a:off x="2814638" y="5562600"/>
            <a:ext cx="842962" cy="5270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0" name="Line 14"/>
          <p:cNvSpPr>
            <a:spLocks noChangeAspect="1" noChangeShapeType="1"/>
          </p:cNvSpPr>
          <p:nvPr/>
        </p:nvSpPr>
        <p:spPr bwMode="auto">
          <a:xfrm>
            <a:off x="2743200" y="5473700"/>
            <a:ext cx="1974850" cy="123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1" name="Line 15"/>
          <p:cNvSpPr>
            <a:spLocks noChangeAspect="1" noChangeShapeType="1"/>
          </p:cNvSpPr>
          <p:nvPr/>
        </p:nvSpPr>
        <p:spPr bwMode="auto">
          <a:xfrm flipV="1">
            <a:off x="2759075" y="4740275"/>
            <a:ext cx="1223963" cy="612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2" name="Oval 16"/>
          <p:cNvSpPr>
            <a:spLocks noChangeAspect="1" noChangeArrowheads="1"/>
          </p:cNvSpPr>
          <p:nvPr/>
        </p:nvSpPr>
        <p:spPr bwMode="auto">
          <a:xfrm>
            <a:off x="3983038" y="4495800"/>
            <a:ext cx="366712" cy="366713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3" name="Oval 17"/>
          <p:cNvSpPr>
            <a:spLocks noChangeAspect="1" noChangeArrowheads="1"/>
          </p:cNvSpPr>
          <p:nvPr/>
        </p:nvSpPr>
        <p:spPr bwMode="auto">
          <a:xfrm>
            <a:off x="3616325" y="5964238"/>
            <a:ext cx="366713" cy="3683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4" name="Oval 18"/>
          <p:cNvSpPr>
            <a:spLocks noChangeAspect="1" noChangeArrowheads="1"/>
          </p:cNvSpPr>
          <p:nvPr/>
        </p:nvSpPr>
        <p:spPr bwMode="auto">
          <a:xfrm>
            <a:off x="4595813" y="5475288"/>
            <a:ext cx="366712" cy="366712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5" name="Oval 19"/>
          <p:cNvSpPr>
            <a:spLocks noChangeAspect="1" noChangeArrowheads="1"/>
          </p:cNvSpPr>
          <p:nvPr/>
        </p:nvSpPr>
        <p:spPr bwMode="auto">
          <a:xfrm>
            <a:off x="6186488" y="5353050"/>
            <a:ext cx="366712" cy="366713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6" name="Oval 20"/>
          <p:cNvSpPr>
            <a:spLocks noChangeAspect="1" noChangeArrowheads="1"/>
          </p:cNvSpPr>
          <p:nvPr/>
        </p:nvSpPr>
        <p:spPr bwMode="auto">
          <a:xfrm>
            <a:off x="5451475" y="6210300"/>
            <a:ext cx="366713" cy="366713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7" name="Oval 21"/>
          <p:cNvSpPr>
            <a:spLocks noChangeAspect="1" noChangeArrowheads="1"/>
          </p:cNvSpPr>
          <p:nvPr/>
        </p:nvSpPr>
        <p:spPr bwMode="auto">
          <a:xfrm>
            <a:off x="5573713" y="4618038"/>
            <a:ext cx="368300" cy="366712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8" name="Oval 22"/>
          <p:cNvSpPr>
            <a:spLocks noChangeAspect="1" noChangeArrowheads="1"/>
          </p:cNvSpPr>
          <p:nvPr/>
        </p:nvSpPr>
        <p:spPr bwMode="auto">
          <a:xfrm>
            <a:off x="2514600" y="5230813"/>
            <a:ext cx="366713" cy="366712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7159" name="Oval 23"/>
          <p:cNvSpPr>
            <a:spLocks noChangeAspect="1" noChangeArrowheads="1"/>
          </p:cNvSpPr>
          <p:nvPr/>
        </p:nvSpPr>
        <p:spPr bwMode="auto">
          <a:xfrm>
            <a:off x="3983038" y="4495800"/>
            <a:ext cx="366712" cy="366713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60" name="Oval 24"/>
          <p:cNvSpPr>
            <a:spLocks noChangeAspect="1" noChangeArrowheads="1"/>
          </p:cNvSpPr>
          <p:nvPr/>
        </p:nvSpPr>
        <p:spPr bwMode="auto">
          <a:xfrm>
            <a:off x="4595813" y="5475288"/>
            <a:ext cx="366712" cy="366712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61" name="Oval 25"/>
          <p:cNvSpPr>
            <a:spLocks noChangeAspect="1" noChangeArrowheads="1"/>
          </p:cNvSpPr>
          <p:nvPr/>
        </p:nvSpPr>
        <p:spPr bwMode="auto">
          <a:xfrm>
            <a:off x="3616325" y="5964238"/>
            <a:ext cx="366713" cy="368300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62" name="Line 26"/>
          <p:cNvSpPr>
            <a:spLocks noChangeShapeType="1"/>
          </p:cNvSpPr>
          <p:nvPr/>
        </p:nvSpPr>
        <p:spPr bwMode="auto">
          <a:xfrm>
            <a:off x="5257800" y="51054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3" name="Line 27"/>
          <p:cNvSpPr>
            <a:spLocks noChangeShapeType="1"/>
          </p:cNvSpPr>
          <p:nvPr/>
        </p:nvSpPr>
        <p:spPr bwMode="auto">
          <a:xfrm flipH="1">
            <a:off x="5181600" y="5943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47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47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47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 animBg="1"/>
      <p:bldP spid="347140" grpId="1" animBg="1"/>
      <p:bldP spid="347144" grpId="0" animBg="1"/>
      <p:bldP spid="347144" grpId="1" animBg="1"/>
      <p:bldP spid="347146" grpId="0" animBg="1"/>
      <p:bldP spid="347146" grpId="1" animBg="1"/>
      <p:bldP spid="347147" grpId="0" animBg="1"/>
      <p:bldP spid="347147" grpId="1" animBg="1"/>
      <p:bldP spid="347149" grpId="0" animBg="1"/>
      <p:bldP spid="347150" grpId="0" animBg="1"/>
      <p:bldP spid="347151" grpId="0" animBg="1"/>
      <p:bldP spid="347158" grpId="0" animBg="1"/>
      <p:bldP spid="347159" grpId="0" animBg="1"/>
      <p:bldP spid="347160" grpId="0" animBg="1"/>
      <p:bldP spid="347161" grpId="0" animBg="1"/>
      <p:bldP spid="347162" grpId="0" animBg="1"/>
      <p:bldP spid="347162" grpId="1" animBg="1"/>
      <p:bldP spid="347163" grpId="0" animBg="1"/>
      <p:bldP spid="347163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Forest Fire in Action (1)</a:t>
            </a:r>
          </a:p>
        </p:txBody>
      </p:sp>
      <p:sp>
        <p:nvSpPr>
          <p:cNvPr id="349187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468313" y="1700213"/>
            <a:ext cx="7543800" cy="1611312"/>
          </a:xfrm>
        </p:spPr>
        <p:txBody>
          <a:bodyPr/>
          <a:lstStyle/>
          <a:p>
            <a:r>
              <a:rPr lang="en-US"/>
              <a:t>Forest Fire generates graphs that </a:t>
            </a:r>
            <a:r>
              <a:rPr lang="en-US">
                <a:solidFill>
                  <a:srgbClr val="FF0000"/>
                </a:solidFill>
              </a:rPr>
              <a:t>Densify</a:t>
            </a:r>
            <a:r>
              <a:rPr lang="en-US"/>
              <a:t> and have </a:t>
            </a:r>
            <a:r>
              <a:rPr lang="en-US">
                <a:solidFill>
                  <a:srgbClr val="FF0000"/>
                </a:solidFill>
              </a:rPr>
              <a:t>Shrinking Diameter</a:t>
            </a:r>
          </a:p>
        </p:txBody>
      </p:sp>
      <p:pic>
        <p:nvPicPr>
          <p:cNvPr id="3491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9144000" cy="3514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49189" name="Freeform 5"/>
          <p:cNvSpPr>
            <a:spLocks/>
          </p:cNvSpPr>
          <p:nvPr/>
        </p:nvSpPr>
        <p:spPr bwMode="auto">
          <a:xfrm>
            <a:off x="5334000" y="3581400"/>
            <a:ext cx="3733800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288"/>
              </a:cxn>
              <a:cxn ang="0">
                <a:pos x="336" y="528"/>
              </a:cxn>
              <a:cxn ang="0">
                <a:pos x="768" y="720"/>
              </a:cxn>
              <a:cxn ang="0">
                <a:pos x="1344" y="864"/>
              </a:cxn>
              <a:cxn ang="0">
                <a:pos x="2352" y="1056"/>
              </a:cxn>
            </a:cxnLst>
            <a:rect l="0" t="0" r="r" b="b"/>
            <a:pathLst>
              <a:path w="2352" h="1056">
                <a:moveTo>
                  <a:pt x="0" y="0"/>
                </a:moveTo>
                <a:cubicBezTo>
                  <a:pt x="20" y="100"/>
                  <a:pt x="40" y="200"/>
                  <a:pt x="96" y="288"/>
                </a:cubicBezTo>
                <a:cubicBezTo>
                  <a:pt x="152" y="376"/>
                  <a:pt x="224" y="456"/>
                  <a:pt x="336" y="528"/>
                </a:cubicBezTo>
                <a:cubicBezTo>
                  <a:pt x="448" y="600"/>
                  <a:pt x="600" y="664"/>
                  <a:pt x="768" y="720"/>
                </a:cubicBezTo>
                <a:cubicBezTo>
                  <a:pt x="936" y="776"/>
                  <a:pt x="1080" y="808"/>
                  <a:pt x="1344" y="864"/>
                </a:cubicBezTo>
                <a:cubicBezTo>
                  <a:pt x="1608" y="920"/>
                  <a:pt x="1980" y="988"/>
                  <a:pt x="2352" y="1056"/>
                </a:cubicBezTo>
              </a:path>
            </a:pathLst>
          </a:custGeom>
          <a:noFill/>
          <a:ln w="38100" cap="flat" cmpd="sng">
            <a:solidFill>
              <a:srgbClr val="FF993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190" name="Text Box 6"/>
          <p:cNvSpPr txBox="1">
            <a:spLocks noChangeArrowheads="1"/>
          </p:cNvSpPr>
          <p:nvPr/>
        </p:nvSpPr>
        <p:spPr bwMode="auto">
          <a:xfrm>
            <a:off x="1692275" y="2924175"/>
            <a:ext cx="2165350" cy="519113"/>
          </a:xfrm>
          <a:prstGeom prst="rect">
            <a:avLst/>
          </a:prstGeom>
          <a:solidFill>
            <a:srgbClr val="FF99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densification</a:t>
            </a:r>
          </a:p>
        </p:txBody>
      </p:sp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6781800" y="2895600"/>
            <a:ext cx="1571625" cy="519113"/>
          </a:xfrm>
          <a:prstGeom prst="rect">
            <a:avLst/>
          </a:prstGeom>
          <a:solidFill>
            <a:srgbClr val="FF99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diameter</a:t>
            </a:r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 flipV="1">
            <a:off x="990600" y="3505200"/>
            <a:ext cx="2438400" cy="23622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193" name="Line 9"/>
          <p:cNvSpPr>
            <a:spLocks noChangeShapeType="1"/>
          </p:cNvSpPr>
          <p:nvPr/>
        </p:nvSpPr>
        <p:spPr bwMode="auto">
          <a:xfrm>
            <a:off x="2209800" y="4724400"/>
            <a:ext cx="91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194" name="Text Box 10"/>
          <p:cNvSpPr txBox="1">
            <a:spLocks noChangeArrowheads="1"/>
          </p:cNvSpPr>
          <p:nvPr/>
        </p:nvSpPr>
        <p:spPr bwMode="auto">
          <a:xfrm>
            <a:off x="2667000" y="4205288"/>
            <a:ext cx="8778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1.21</a:t>
            </a:r>
          </a:p>
        </p:txBody>
      </p:sp>
      <p:sp>
        <p:nvSpPr>
          <p:cNvPr id="349195" name="Text Box 11"/>
          <p:cNvSpPr txBox="1">
            <a:spLocks noChangeArrowheads="1"/>
          </p:cNvSpPr>
          <p:nvPr/>
        </p:nvSpPr>
        <p:spPr bwMode="auto">
          <a:xfrm>
            <a:off x="4098925" y="6324600"/>
            <a:ext cx="777875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N(t)</a:t>
            </a:r>
          </a:p>
        </p:txBody>
      </p:sp>
      <p:sp>
        <p:nvSpPr>
          <p:cNvPr id="349196" name="Text Box 12"/>
          <p:cNvSpPr txBox="1">
            <a:spLocks noChangeArrowheads="1"/>
          </p:cNvSpPr>
          <p:nvPr/>
        </p:nvSpPr>
        <p:spPr bwMode="auto">
          <a:xfrm>
            <a:off x="228600" y="2819400"/>
            <a:ext cx="7572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E(t)</a:t>
            </a:r>
          </a:p>
        </p:txBody>
      </p:sp>
      <p:sp>
        <p:nvSpPr>
          <p:cNvPr id="349197" name="Text Box 13"/>
          <p:cNvSpPr txBox="1">
            <a:spLocks noChangeArrowheads="1"/>
          </p:cNvSpPr>
          <p:nvPr/>
        </p:nvSpPr>
        <p:spPr bwMode="auto">
          <a:xfrm>
            <a:off x="8366125" y="6248400"/>
            <a:ext cx="777875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N(t)</a:t>
            </a:r>
          </a:p>
        </p:txBody>
      </p:sp>
      <p:sp>
        <p:nvSpPr>
          <p:cNvPr id="349198" name="Text Box 14"/>
          <p:cNvSpPr txBox="1">
            <a:spLocks noChangeArrowheads="1"/>
          </p:cNvSpPr>
          <p:nvPr/>
        </p:nvSpPr>
        <p:spPr bwMode="auto">
          <a:xfrm rot="16200000">
            <a:off x="3907631" y="4717257"/>
            <a:ext cx="1571625" cy="5191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diameter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Forest Fire in Action (2)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543800" cy="1687512"/>
          </a:xfrm>
        </p:spPr>
        <p:txBody>
          <a:bodyPr/>
          <a:lstStyle/>
          <a:p>
            <a:r>
              <a:rPr lang="en-US"/>
              <a:t>Forest Fire also generates graphs with </a:t>
            </a:r>
            <a:r>
              <a:rPr lang="en-US">
                <a:solidFill>
                  <a:srgbClr val="CC0000"/>
                </a:solidFill>
              </a:rPr>
              <a:t>heavy-tailed degree distribution</a:t>
            </a:r>
          </a:p>
        </p:txBody>
      </p:sp>
      <p:pic>
        <p:nvPicPr>
          <p:cNvPr id="3512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5463"/>
            <a:ext cx="9144000" cy="3563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1752600" y="2986088"/>
            <a:ext cx="1692275" cy="519112"/>
          </a:xfrm>
          <a:prstGeom prst="rect">
            <a:avLst/>
          </a:prstGeom>
          <a:solidFill>
            <a:srgbClr val="FF99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in-degree</a:t>
            </a:r>
          </a:p>
        </p:txBody>
      </p:sp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6319838" y="2986088"/>
            <a:ext cx="1909762" cy="519112"/>
          </a:xfrm>
          <a:prstGeom prst="rect">
            <a:avLst/>
          </a:prstGeom>
          <a:solidFill>
            <a:srgbClr val="FF99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out-degree</a:t>
            </a:r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 flipH="1" flipV="1">
            <a:off x="762000" y="3581400"/>
            <a:ext cx="2438400" cy="2590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40" name="Line 8"/>
          <p:cNvSpPr>
            <a:spLocks noChangeShapeType="1"/>
          </p:cNvSpPr>
          <p:nvPr/>
        </p:nvSpPr>
        <p:spPr bwMode="auto">
          <a:xfrm flipH="1" flipV="1">
            <a:off x="5410200" y="3505200"/>
            <a:ext cx="2438400" cy="2590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762000" y="6248400"/>
            <a:ext cx="3214688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count vs. in-degree</a:t>
            </a: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5486400" y="6248400"/>
            <a:ext cx="3432175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count vs. out-degree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Forest Fire model – Justification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Densification Power Law:</a:t>
            </a:r>
          </a:p>
          <a:p>
            <a:pPr lvl="1">
              <a:lnSpc>
                <a:spcPct val="90000"/>
              </a:lnSpc>
            </a:pPr>
            <a:r>
              <a:rPr lang="en-US"/>
              <a:t>Similar to Community Guided Attachment</a:t>
            </a:r>
          </a:p>
          <a:p>
            <a:pPr lvl="1">
              <a:lnSpc>
                <a:spcPct val="90000"/>
              </a:lnSpc>
            </a:pPr>
            <a:r>
              <a:rPr lang="en-US"/>
              <a:t>The probability of linking decays exponentially with the distance – Densification Power Law</a:t>
            </a:r>
          </a:p>
          <a:p>
            <a:pPr>
              <a:lnSpc>
                <a:spcPct val="90000"/>
              </a:lnSpc>
            </a:pPr>
            <a:r>
              <a:rPr lang="en-US"/>
              <a:t>Power law out-degrees:</a:t>
            </a:r>
          </a:p>
          <a:p>
            <a:pPr lvl="1">
              <a:lnSpc>
                <a:spcPct val="90000"/>
              </a:lnSpc>
            </a:pPr>
            <a:r>
              <a:rPr lang="en-US"/>
              <a:t>From time to time we get large fires</a:t>
            </a:r>
          </a:p>
          <a:p>
            <a:pPr>
              <a:lnSpc>
                <a:spcPct val="90000"/>
              </a:lnSpc>
            </a:pPr>
            <a:r>
              <a:rPr lang="en-US"/>
              <a:t>Power law in-degrees:</a:t>
            </a:r>
          </a:p>
          <a:p>
            <a:pPr lvl="1">
              <a:lnSpc>
                <a:spcPct val="90000"/>
              </a:lnSpc>
            </a:pPr>
            <a:r>
              <a:rPr lang="en-US"/>
              <a:t>The fire is more likely to reach hubs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Forest Fire model – Justification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54200"/>
            <a:ext cx="8229600" cy="4371975"/>
          </a:xfrm>
        </p:spPr>
        <p:txBody>
          <a:bodyPr/>
          <a:lstStyle/>
          <a:p>
            <a:r>
              <a:rPr lang="en-US"/>
              <a:t>Communities: </a:t>
            </a:r>
          </a:p>
          <a:p>
            <a:pPr lvl="1"/>
            <a:r>
              <a:rPr lang="en-US"/>
              <a:t>Newcomer copies neighbors’ links</a:t>
            </a:r>
          </a:p>
          <a:p>
            <a:r>
              <a:rPr lang="en-US"/>
              <a:t>Shrinking diameter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Information-propagation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Epidemics</a:t>
            </a:r>
            <a:endParaRPr lang="en-US" dirty="0" smtClean="0"/>
          </a:p>
          <a:p>
            <a:pPr lvl="1"/>
            <a:r>
              <a:rPr lang="en-US" dirty="0" smtClean="0"/>
              <a:t>One of the major reasons that people started studying social networks in the first place</a:t>
            </a:r>
          </a:p>
          <a:p>
            <a:pPr lvl="1"/>
            <a:r>
              <a:rPr lang="en-US" dirty="0" smtClean="0"/>
              <a:t>How do epidemic diseases propagate through society</a:t>
            </a:r>
          </a:p>
          <a:p>
            <a:r>
              <a:rPr lang="en-US" dirty="0" smtClean="0"/>
              <a:t>Consumer’s society</a:t>
            </a:r>
          </a:p>
          <a:p>
            <a:pPr lvl="1"/>
            <a:r>
              <a:rPr lang="en-US" dirty="0" smtClean="0"/>
              <a:t>How trends and products propagate?</a:t>
            </a:r>
          </a:p>
          <a:p>
            <a:pPr lvl="1"/>
            <a:r>
              <a:rPr lang="en-US" dirty="0" smtClean="0"/>
              <a:t>Major reason for studying online social networks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: susceptible</a:t>
            </a:r>
          </a:p>
          <a:p>
            <a:pPr lvl="1"/>
            <a:r>
              <a:rPr lang="en-US" dirty="0" smtClean="0"/>
              <a:t>A node in state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does not have the disease but he can, in principle, get it through someone else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: Infected</a:t>
            </a:r>
          </a:p>
          <a:p>
            <a:pPr lvl="1"/>
            <a:r>
              <a:rPr lang="en-US" dirty="0" smtClean="0"/>
              <a:t>A node in state </a:t>
            </a:r>
            <a:r>
              <a:rPr lang="en-US" b="1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has the disease and he can pass it on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: Recovered</a:t>
            </a:r>
          </a:p>
          <a:p>
            <a:pPr lvl="1"/>
            <a:r>
              <a:rPr lang="en-US" dirty="0" smtClean="0"/>
              <a:t>A node is state </a:t>
            </a:r>
            <a:r>
              <a:rPr lang="en-US" b="1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does not had the disease in the past, recovered from it and has eternal immunity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susceptible individual has uniform probability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β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catching the disease per unit time</a:t>
            </a:r>
          </a:p>
          <a:p>
            <a:r>
              <a:rPr lang="en-US" dirty="0" smtClean="0"/>
              <a:t>Any infected individual can become cured at rate </a:t>
            </a:r>
            <a:r>
              <a:rPr lang="el-GR" b="1" dirty="0" smtClean="0">
                <a:solidFill>
                  <a:schemeClr val="accent1"/>
                </a:solidFill>
              </a:rPr>
              <a:t>γ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Questions/problems:</a:t>
            </a:r>
          </a:p>
          <a:p>
            <a:pPr lvl="1"/>
            <a:r>
              <a:rPr lang="en-US" dirty="0" smtClean="0"/>
              <a:t>Given an epidemic how can we compute the parameters </a:t>
            </a:r>
            <a:r>
              <a:rPr lang="el-GR" b="1" dirty="0" smtClean="0">
                <a:solidFill>
                  <a:schemeClr val="accent1"/>
                </a:solidFill>
              </a:rPr>
              <a:t>β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γ</a:t>
            </a:r>
            <a:endParaRPr lang="en-US" b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Given a network and an epidemic, with known parameters, which are the nodes to vaccine to prevent the global explosion of the epidemic?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: susceptible</a:t>
            </a:r>
          </a:p>
          <a:p>
            <a:pPr lvl="1"/>
            <a:r>
              <a:rPr lang="en-US" dirty="0" smtClean="0"/>
              <a:t>A node in state </a:t>
            </a:r>
            <a:r>
              <a:rPr lang="en-US" b="1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 does not have the disease but he can, in principle, get it through someone else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: Infected</a:t>
            </a:r>
          </a:p>
          <a:p>
            <a:pPr lvl="1"/>
            <a:r>
              <a:rPr lang="en-US" dirty="0" smtClean="0"/>
              <a:t>A node in state </a:t>
            </a:r>
            <a:r>
              <a:rPr lang="en-US" b="1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has the disease and he can pass it on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 node can never get eternal immunity; once an infected node is cured he becomes susceptible again!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Starting from left to right identify all endpoints until the first right endpoint. This is node </a:t>
            </a:r>
            <a:r>
              <a:rPr lang="en-US" sz="2400">
                <a:solidFill>
                  <a:srgbClr val="00CC00"/>
                </a:solidFill>
              </a:rPr>
              <a:t>1</a:t>
            </a:r>
            <a:r>
              <a:rPr lang="en-US" sz="2400"/>
              <a:t>. Then identify all endpoints until the second right endpoint to obtain node </a:t>
            </a:r>
            <a:r>
              <a:rPr lang="en-US" sz="2400">
                <a:solidFill>
                  <a:srgbClr val="00CC00"/>
                </a:solidFill>
              </a:rPr>
              <a:t>2</a:t>
            </a:r>
            <a:r>
              <a:rPr lang="en-US" sz="2400"/>
              <a:t>, and so on.</a:t>
            </a:r>
          </a:p>
        </p:txBody>
      </p:sp>
      <p:sp>
        <p:nvSpPr>
          <p:cNvPr id="274436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7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8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40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41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42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43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44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45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46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47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48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49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50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51" name="Oval 19"/>
          <p:cNvSpPr>
            <a:spLocks noChangeArrowheads="1"/>
          </p:cNvSpPr>
          <p:nvPr/>
        </p:nvSpPr>
        <p:spPr bwMode="auto">
          <a:xfrm>
            <a:off x="685800" y="3833813"/>
            <a:ext cx="2813050" cy="850900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2" name="Oval 20"/>
          <p:cNvSpPr>
            <a:spLocks noChangeArrowheads="1"/>
          </p:cNvSpPr>
          <p:nvPr/>
        </p:nvSpPr>
        <p:spPr bwMode="auto">
          <a:xfrm>
            <a:off x="3579813" y="3935413"/>
            <a:ext cx="1300162" cy="657225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3" name="Oval 21"/>
          <p:cNvSpPr>
            <a:spLocks noChangeArrowheads="1"/>
          </p:cNvSpPr>
          <p:nvPr/>
        </p:nvSpPr>
        <p:spPr bwMode="auto">
          <a:xfrm>
            <a:off x="5026025" y="3921125"/>
            <a:ext cx="1300163" cy="657225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4" name="Oval 22"/>
          <p:cNvSpPr>
            <a:spLocks noChangeArrowheads="1"/>
          </p:cNvSpPr>
          <p:nvPr/>
        </p:nvSpPr>
        <p:spPr bwMode="auto">
          <a:xfrm>
            <a:off x="6472238" y="3984625"/>
            <a:ext cx="517525" cy="490538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5" name="Oval 23"/>
          <p:cNvSpPr>
            <a:spLocks noChangeArrowheads="1"/>
          </p:cNvSpPr>
          <p:nvPr/>
        </p:nvSpPr>
        <p:spPr bwMode="auto">
          <a:xfrm>
            <a:off x="7223125" y="4014788"/>
            <a:ext cx="500063" cy="490537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6" name="Oval 24"/>
          <p:cNvSpPr>
            <a:spLocks noChangeArrowheads="1"/>
          </p:cNvSpPr>
          <p:nvPr/>
        </p:nvSpPr>
        <p:spPr bwMode="auto">
          <a:xfrm>
            <a:off x="1862138" y="5811838"/>
            <a:ext cx="500062" cy="490537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7" name="Oval 25"/>
          <p:cNvSpPr>
            <a:spLocks noChangeArrowheads="1"/>
          </p:cNvSpPr>
          <p:nvPr/>
        </p:nvSpPr>
        <p:spPr bwMode="auto">
          <a:xfrm>
            <a:off x="5400675" y="5789613"/>
            <a:ext cx="500063" cy="490537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8" name="Oval 26"/>
          <p:cNvSpPr>
            <a:spLocks noChangeArrowheads="1"/>
          </p:cNvSpPr>
          <p:nvPr/>
        </p:nvSpPr>
        <p:spPr bwMode="auto">
          <a:xfrm>
            <a:off x="3821113" y="5810250"/>
            <a:ext cx="500062" cy="490538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9" name="Oval 27"/>
          <p:cNvSpPr>
            <a:spLocks noChangeArrowheads="1"/>
          </p:cNvSpPr>
          <p:nvPr/>
        </p:nvSpPr>
        <p:spPr bwMode="auto">
          <a:xfrm>
            <a:off x="7378700" y="5832475"/>
            <a:ext cx="500063" cy="490538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0" name="Oval 28"/>
          <p:cNvSpPr>
            <a:spLocks noChangeArrowheads="1"/>
          </p:cNvSpPr>
          <p:nvPr/>
        </p:nvSpPr>
        <p:spPr bwMode="auto">
          <a:xfrm>
            <a:off x="6511925" y="5818188"/>
            <a:ext cx="500063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1" name="Freeform 29"/>
          <p:cNvSpPr>
            <a:spLocks/>
          </p:cNvSpPr>
          <p:nvPr/>
        </p:nvSpPr>
        <p:spPr bwMode="auto">
          <a:xfrm>
            <a:off x="1144588" y="5707063"/>
            <a:ext cx="763587" cy="669925"/>
          </a:xfrm>
          <a:custGeom>
            <a:avLst/>
            <a:gdLst/>
            <a:ahLst/>
            <a:cxnLst>
              <a:cxn ang="0">
                <a:pos x="481" y="132"/>
              </a:cxn>
              <a:cxn ang="0">
                <a:pos x="420" y="105"/>
              </a:cxn>
              <a:cxn ang="0">
                <a:pos x="137" y="16"/>
              </a:cxn>
              <a:cxn ang="0">
                <a:pos x="5" y="199"/>
              </a:cxn>
              <a:cxn ang="0">
                <a:pos x="165" y="404"/>
              </a:cxn>
              <a:cxn ang="0">
                <a:pos x="470" y="310"/>
              </a:cxn>
            </a:cxnLst>
            <a:rect l="0" t="0" r="r" b="b"/>
            <a:pathLst>
              <a:path w="481" h="422">
                <a:moveTo>
                  <a:pt x="481" y="132"/>
                </a:moveTo>
                <a:cubicBezTo>
                  <a:pt x="479" y="128"/>
                  <a:pt x="477" y="124"/>
                  <a:pt x="420" y="105"/>
                </a:cubicBezTo>
                <a:cubicBezTo>
                  <a:pt x="363" y="86"/>
                  <a:pt x="206" y="0"/>
                  <a:pt x="137" y="16"/>
                </a:cubicBezTo>
                <a:cubicBezTo>
                  <a:pt x="68" y="32"/>
                  <a:pt x="0" y="134"/>
                  <a:pt x="5" y="199"/>
                </a:cubicBezTo>
                <a:cubicBezTo>
                  <a:pt x="10" y="264"/>
                  <a:pt x="88" y="386"/>
                  <a:pt x="165" y="404"/>
                </a:cubicBezTo>
                <a:cubicBezTo>
                  <a:pt x="242" y="422"/>
                  <a:pt x="356" y="366"/>
                  <a:pt x="470" y="31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62" name="Freeform 30"/>
          <p:cNvSpPr>
            <a:spLocks/>
          </p:cNvSpPr>
          <p:nvPr/>
        </p:nvSpPr>
        <p:spPr bwMode="auto">
          <a:xfrm>
            <a:off x="2181225" y="5222875"/>
            <a:ext cx="1854200" cy="579438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653" y="0"/>
              </a:cxn>
              <a:cxn ang="0">
                <a:pos x="1218" y="343"/>
              </a:cxn>
            </a:cxnLst>
            <a:rect l="0" t="0" r="r" b="b"/>
            <a:pathLst>
              <a:path w="1218" h="343">
                <a:moveTo>
                  <a:pt x="0" y="343"/>
                </a:moveTo>
                <a:cubicBezTo>
                  <a:pt x="225" y="171"/>
                  <a:pt x="450" y="0"/>
                  <a:pt x="653" y="0"/>
                </a:cubicBezTo>
                <a:cubicBezTo>
                  <a:pt x="856" y="0"/>
                  <a:pt x="1037" y="171"/>
                  <a:pt x="1218" y="3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63" name="Freeform 31"/>
          <p:cNvSpPr>
            <a:spLocks/>
          </p:cNvSpPr>
          <p:nvPr/>
        </p:nvSpPr>
        <p:spPr bwMode="auto">
          <a:xfrm>
            <a:off x="2154238" y="5160963"/>
            <a:ext cx="3349625" cy="658812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1119" y="0"/>
              </a:cxn>
              <a:cxn ang="0">
                <a:pos x="2110" y="415"/>
              </a:cxn>
            </a:cxnLst>
            <a:rect l="0" t="0" r="r" b="b"/>
            <a:pathLst>
              <a:path w="2110" h="415">
                <a:moveTo>
                  <a:pt x="0" y="415"/>
                </a:moveTo>
                <a:cubicBezTo>
                  <a:pt x="383" y="207"/>
                  <a:pt x="767" y="0"/>
                  <a:pt x="1119" y="0"/>
                </a:cubicBezTo>
                <a:cubicBezTo>
                  <a:pt x="1471" y="0"/>
                  <a:pt x="1790" y="207"/>
                  <a:pt x="2110" y="4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64" name="Freeform 32"/>
          <p:cNvSpPr>
            <a:spLocks/>
          </p:cNvSpPr>
          <p:nvPr/>
        </p:nvSpPr>
        <p:spPr bwMode="auto">
          <a:xfrm>
            <a:off x="4079875" y="5197475"/>
            <a:ext cx="3429000" cy="649288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008" y="5"/>
              </a:cxn>
              <a:cxn ang="0">
                <a:pos x="2160" y="409"/>
              </a:cxn>
            </a:cxnLst>
            <a:rect l="0" t="0" r="r" b="b"/>
            <a:pathLst>
              <a:path w="2160" h="409">
                <a:moveTo>
                  <a:pt x="0" y="381"/>
                </a:moveTo>
                <a:cubicBezTo>
                  <a:pt x="324" y="190"/>
                  <a:pt x="648" y="0"/>
                  <a:pt x="1008" y="5"/>
                </a:cubicBezTo>
                <a:cubicBezTo>
                  <a:pt x="1368" y="10"/>
                  <a:pt x="1764" y="209"/>
                  <a:pt x="2160" y="40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465" name="Freeform 33"/>
          <p:cNvSpPr>
            <a:spLocks/>
          </p:cNvSpPr>
          <p:nvPr/>
        </p:nvSpPr>
        <p:spPr bwMode="auto">
          <a:xfrm>
            <a:off x="5802313" y="5580063"/>
            <a:ext cx="809625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05" y="2"/>
              </a:cxn>
              <a:cxn ang="0">
                <a:pos x="532" y="157"/>
              </a:cxn>
            </a:cxnLst>
            <a:rect l="0" t="0" r="r" b="b"/>
            <a:pathLst>
              <a:path w="532" h="168">
                <a:moveTo>
                  <a:pt x="0" y="168"/>
                </a:moveTo>
                <a:cubicBezTo>
                  <a:pt x="58" y="86"/>
                  <a:pt x="116" y="4"/>
                  <a:pt x="205" y="2"/>
                </a:cubicBezTo>
                <a:cubicBezTo>
                  <a:pt x="294" y="0"/>
                  <a:pt x="413" y="78"/>
                  <a:pt x="532" y="1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deterministic propagation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independent cascade model (IC)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Linear threshold model (LT)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– consumer’s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nodes should I influence to buy a product so that the product becomes a trend?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Uniform distribution over matchings gives uniform distribution over all graphs in the preferential attachment model</a:t>
            </a:r>
          </a:p>
          <a:p>
            <a:endParaRPr lang="en-US" sz="2400"/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6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7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8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9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0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4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15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16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17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18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19" name="Oval 19"/>
          <p:cNvSpPr>
            <a:spLocks noChangeArrowheads="1"/>
          </p:cNvSpPr>
          <p:nvPr/>
        </p:nvSpPr>
        <p:spPr bwMode="auto">
          <a:xfrm>
            <a:off x="685800" y="3833813"/>
            <a:ext cx="2813050" cy="850900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0" name="Oval 20"/>
          <p:cNvSpPr>
            <a:spLocks noChangeArrowheads="1"/>
          </p:cNvSpPr>
          <p:nvPr/>
        </p:nvSpPr>
        <p:spPr bwMode="auto">
          <a:xfrm>
            <a:off x="3579813" y="3935413"/>
            <a:ext cx="1300162" cy="657225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1" name="Oval 21"/>
          <p:cNvSpPr>
            <a:spLocks noChangeArrowheads="1"/>
          </p:cNvSpPr>
          <p:nvPr/>
        </p:nvSpPr>
        <p:spPr bwMode="auto">
          <a:xfrm>
            <a:off x="5026025" y="3921125"/>
            <a:ext cx="1300163" cy="657225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2" name="Oval 22"/>
          <p:cNvSpPr>
            <a:spLocks noChangeArrowheads="1"/>
          </p:cNvSpPr>
          <p:nvPr/>
        </p:nvSpPr>
        <p:spPr bwMode="auto">
          <a:xfrm>
            <a:off x="6472238" y="3984625"/>
            <a:ext cx="517525" cy="490538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3" name="Oval 23"/>
          <p:cNvSpPr>
            <a:spLocks noChangeArrowheads="1"/>
          </p:cNvSpPr>
          <p:nvPr/>
        </p:nvSpPr>
        <p:spPr bwMode="auto">
          <a:xfrm>
            <a:off x="7223125" y="4014788"/>
            <a:ext cx="500063" cy="490537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4" name="Oval 24"/>
          <p:cNvSpPr>
            <a:spLocks noChangeArrowheads="1"/>
          </p:cNvSpPr>
          <p:nvPr/>
        </p:nvSpPr>
        <p:spPr bwMode="auto">
          <a:xfrm>
            <a:off x="1862138" y="5811838"/>
            <a:ext cx="500062" cy="490537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5" name="Oval 25"/>
          <p:cNvSpPr>
            <a:spLocks noChangeArrowheads="1"/>
          </p:cNvSpPr>
          <p:nvPr/>
        </p:nvSpPr>
        <p:spPr bwMode="auto">
          <a:xfrm>
            <a:off x="5400675" y="5789613"/>
            <a:ext cx="500063" cy="490537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6" name="Oval 26"/>
          <p:cNvSpPr>
            <a:spLocks noChangeArrowheads="1"/>
          </p:cNvSpPr>
          <p:nvPr/>
        </p:nvSpPr>
        <p:spPr bwMode="auto">
          <a:xfrm>
            <a:off x="3821113" y="5810250"/>
            <a:ext cx="500062" cy="490538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7" name="Oval 27"/>
          <p:cNvSpPr>
            <a:spLocks noChangeArrowheads="1"/>
          </p:cNvSpPr>
          <p:nvPr/>
        </p:nvSpPr>
        <p:spPr bwMode="auto">
          <a:xfrm>
            <a:off x="7378700" y="5832475"/>
            <a:ext cx="500063" cy="490538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8" name="Oval 28"/>
          <p:cNvSpPr>
            <a:spLocks noChangeArrowheads="1"/>
          </p:cNvSpPr>
          <p:nvPr/>
        </p:nvSpPr>
        <p:spPr bwMode="auto">
          <a:xfrm>
            <a:off x="6511925" y="5818188"/>
            <a:ext cx="500063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9" name="Freeform 29"/>
          <p:cNvSpPr>
            <a:spLocks/>
          </p:cNvSpPr>
          <p:nvPr/>
        </p:nvSpPr>
        <p:spPr bwMode="auto">
          <a:xfrm>
            <a:off x="1144588" y="5707063"/>
            <a:ext cx="763587" cy="669925"/>
          </a:xfrm>
          <a:custGeom>
            <a:avLst/>
            <a:gdLst/>
            <a:ahLst/>
            <a:cxnLst>
              <a:cxn ang="0">
                <a:pos x="481" y="132"/>
              </a:cxn>
              <a:cxn ang="0">
                <a:pos x="420" y="105"/>
              </a:cxn>
              <a:cxn ang="0">
                <a:pos x="137" y="16"/>
              </a:cxn>
              <a:cxn ang="0">
                <a:pos x="5" y="199"/>
              </a:cxn>
              <a:cxn ang="0">
                <a:pos x="165" y="404"/>
              </a:cxn>
              <a:cxn ang="0">
                <a:pos x="470" y="310"/>
              </a:cxn>
            </a:cxnLst>
            <a:rect l="0" t="0" r="r" b="b"/>
            <a:pathLst>
              <a:path w="481" h="422">
                <a:moveTo>
                  <a:pt x="481" y="132"/>
                </a:moveTo>
                <a:cubicBezTo>
                  <a:pt x="479" y="128"/>
                  <a:pt x="477" y="124"/>
                  <a:pt x="420" y="105"/>
                </a:cubicBezTo>
                <a:cubicBezTo>
                  <a:pt x="363" y="86"/>
                  <a:pt x="206" y="0"/>
                  <a:pt x="137" y="16"/>
                </a:cubicBezTo>
                <a:cubicBezTo>
                  <a:pt x="68" y="32"/>
                  <a:pt x="0" y="134"/>
                  <a:pt x="5" y="199"/>
                </a:cubicBezTo>
                <a:cubicBezTo>
                  <a:pt x="10" y="264"/>
                  <a:pt x="88" y="386"/>
                  <a:pt x="165" y="404"/>
                </a:cubicBezTo>
                <a:cubicBezTo>
                  <a:pt x="242" y="422"/>
                  <a:pt x="356" y="366"/>
                  <a:pt x="470" y="31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0" name="Freeform 30"/>
          <p:cNvSpPr>
            <a:spLocks/>
          </p:cNvSpPr>
          <p:nvPr/>
        </p:nvSpPr>
        <p:spPr bwMode="auto">
          <a:xfrm>
            <a:off x="2181225" y="5222875"/>
            <a:ext cx="1854200" cy="579438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653" y="0"/>
              </a:cxn>
              <a:cxn ang="0">
                <a:pos x="1218" y="343"/>
              </a:cxn>
            </a:cxnLst>
            <a:rect l="0" t="0" r="r" b="b"/>
            <a:pathLst>
              <a:path w="1218" h="343">
                <a:moveTo>
                  <a:pt x="0" y="343"/>
                </a:moveTo>
                <a:cubicBezTo>
                  <a:pt x="225" y="171"/>
                  <a:pt x="450" y="0"/>
                  <a:pt x="653" y="0"/>
                </a:cubicBezTo>
                <a:cubicBezTo>
                  <a:pt x="856" y="0"/>
                  <a:pt x="1037" y="171"/>
                  <a:pt x="1218" y="3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1" name="Freeform 31"/>
          <p:cNvSpPr>
            <a:spLocks/>
          </p:cNvSpPr>
          <p:nvPr/>
        </p:nvSpPr>
        <p:spPr bwMode="auto">
          <a:xfrm>
            <a:off x="2154238" y="5160963"/>
            <a:ext cx="3349625" cy="658812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1119" y="0"/>
              </a:cxn>
              <a:cxn ang="0">
                <a:pos x="2110" y="415"/>
              </a:cxn>
            </a:cxnLst>
            <a:rect l="0" t="0" r="r" b="b"/>
            <a:pathLst>
              <a:path w="2110" h="415">
                <a:moveTo>
                  <a:pt x="0" y="415"/>
                </a:moveTo>
                <a:cubicBezTo>
                  <a:pt x="383" y="207"/>
                  <a:pt x="767" y="0"/>
                  <a:pt x="1119" y="0"/>
                </a:cubicBezTo>
                <a:cubicBezTo>
                  <a:pt x="1471" y="0"/>
                  <a:pt x="1790" y="207"/>
                  <a:pt x="2110" y="4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2" name="Freeform 32"/>
          <p:cNvSpPr>
            <a:spLocks/>
          </p:cNvSpPr>
          <p:nvPr/>
        </p:nvSpPr>
        <p:spPr bwMode="auto">
          <a:xfrm>
            <a:off x="4079875" y="5197475"/>
            <a:ext cx="3429000" cy="649288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008" y="5"/>
              </a:cxn>
              <a:cxn ang="0">
                <a:pos x="2160" y="409"/>
              </a:cxn>
            </a:cxnLst>
            <a:rect l="0" t="0" r="r" b="b"/>
            <a:pathLst>
              <a:path w="2160" h="409">
                <a:moveTo>
                  <a:pt x="0" y="381"/>
                </a:moveTo>
                <a:cubicBezTo>
                  <a:pt x="324" y="190"/>
                  <a:pt x="648" y="0"/>
                  <a:pt x="1008" y="5"/>
                </a:cubicBezTo>
                <a:cubicBezTo>
                  <a:pt x="1368" y="10"/>
                  <a:pt x="1764" y="209"/>
                  <a:pt x="2160" y="40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3" name="Freeform 33"/>
          <p:cNvSpPr>
            <a:spLocks/>
          </p:cNvSpPr>
          <p:nvPr/>
        </p:nvSpPr>
        <p:spPr bwMode="auto">
          <a:xfrm>
            <a:off x="5802313" y="5580063"/>
            <a:ext cx="809625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05" y="2"/>
              </a:cxn>
              <a:cxn ang="0">
                <a:pos x="532" y="157"/>
              </a:cxn>
            </a:cxnLst>
            <a:rect l="0" t="0" r="r" b="b"/>
            <a:pathLst>
              <a:path w="532" h="168">
                <a:moveTo>
                  <a:pt x="0" y="168"/>
                </a:moveTo>
                <a:cubicBezTo>
                  <a:pt x="58" y="86"/>
                  <a:pt x="116" y="4"/>
                  <a:pt x="205" y="2"/>
                </a:cubicBezTo>
                <a:cubicBezTo>
                  <a:pt x="294" y="0"/>
                  <a:pt x="413" y="78"/>
                  <a:pt x="532" y="1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Create a random matching with </a:t>
            </a:r>
            <a:r>
              <a:rPr lang="en-US" sz="2000">
                <a:solidFill>
                  <a:srgbClr val="00CC00"/>
                </a:solidFill>
              </a:rPr>
              <a:t>2(n+1)</a:t>
            </a:r>
            <a:r>
              <a:rPr lang="en-US" sz="2000"/>
              <a:t> nodes by adding to a matching with </a:t>
            </a:r>
            <a:r>
              <a:rPr lang="en-US" sz="2000">
                <a:solidFill>
                  <a:srgbClr val="00CC00"/>
                </a:solidFill>
              </a:rPr>
              <a:t>2n</a:t>
            </a:r>
            <a:r>
              <a:rPr lang="en-US" sz="2000"/>
              <a:t> nodes a new cord with the right endpoint being in the rightmost position and the left being placed uniformly</a:t>
            </a:r>
          </a:p>
          <a:p>
            <a:endParaRPr lang="en-US" sz="2000"/>
          </a:p>
          <a:p>
            <a:endParaRPr lang="en-US" sz="2400"/>
          </a:p>
        </p:txBody>
      </p:sp>
      <p:sp>
        <p:nvSpPr>
          <p:cNvPr id="313348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49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0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1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2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3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4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5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6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7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58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59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0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1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2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3" name="Oval 19"/>
          <p:cNvSpPr>
            <a:spLocks noChangeArrowheads="1"/>
          </p:cNvSpPr>
          <p:nvPr/>
        </p:nvSpPr>
        <p:spPr bwMode="auto">
          <a:xfrm>
            <a:off x="685800" y="3833813"/>
            <a:ext cx="2813050" cy="850900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64" name="Oval 20"/>
          <p:cNvSpPr>
            <a:spLocks noChangeArrowheads="1"/>
          </p:cNvSpPr>
          <p:nvPr/>
        </p:nvSpPr>
        <p:spPr bwMode="auto">
          <a:xfrm>
            <a:off x="3579813" y="3935413"/>
            <a:ext cx="1300162" cy="657225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65" name="Oval 21"/>
          <p:cNvSpPr>
            <a:spLocks noChangeArrowheads="1"/>
          </p:cNvSpPr>
          <p:nvPr/>
        </p:nvSpPr>
        <p:spPr bwMode="auto">
          <a:xfrm>
            <a:off x="5026025" y="3921125"/>
            <a:ext cx="1300163" cy="657225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66" name="Oval 22"/>
          <p:cNvSpPr>
            <a:spLocks noChangeArrowheads="1"/>
          </p:cNvSpPr>
          <p:nvPr/>
        </p:nvSpPr>
        <p:spPr bwMode="auto">
          <a:xfrm>
            <a:off x="6472238" y="3984625"/>
            <a:ext cx="517525" cy="490538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67" name="Oval 23"/>
          <p:cNvSpPr>
            <a:spLocks noChangeArrowheads="1"/>
          </p:cNvSpPr>
          <p:nvPr/>
        </p:nvSpPr>
        <p:spPr bwMode="auto">
          <a:xfrm>
            <a:off x="7223125" y="4014788"/>
            <a:ext cx="500063" cy="490537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68" name="Oval 24"/>
          <p:cNvSpPr>
            <a:spLocks noChangeArrowheads="1"/>
          </p:cNvSpPr>
          <p:nvPr/>
        </p:nvSpPr>
        <p:spPr bwMode="auto">
          <a:xfrm>
            <a:off x="1862138" y="5811838"/>
            <a:ext cx="500062" cy="490537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69" name="Oval 25"/>
          <p:cNvSpPr>
            <a:spLocks noChangeArrowheads="1"/>
          </p:cNvSpPr>
          <p:nvPr/>
        </p:nvSpPr>
        <p:spPr bwMode="auto">
          <a:xfrm>
            <a:off x="5400675" y="5789613"/>
            <a:ext cx="500063" cy="490537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70" name="Oval 26"/>
          <p:cNvSpPr>
            <a:spLocks noChangeArrowheads="1"/>
          </p:cNvSpPr>
          <p:nvPr/>
        </p:nvSpPr>
        <p:spPr bwMode="auto">
          <a:xfrm>
            <a:off x="3821113" y="5810250"/>
            <a:ext cx="500062" cy="490538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71" name="Oval 27"/>
          <p:cNvSpPr>
            <a:spLocks noChangeArrowheads="1"/>
          </p:cNvSpPr>
          <p:nvPr/>
        </p:nvSpPr>
        <p:spPr bwMode="auto">
          <a:xfrm>
            <a:off x="7378700" y="5832475"/>
            <a:ext cx="500063" cy="490538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72" name="Oval 28"/>
          <p:cNvSpPr>
            <a:spLocks noChangeArrowheads="1"/>
          </p:cNvSpPr>
          <p:nvPr/>
        </p:nvSpPr>
        <p:spPr bwMode="auto">
          <a:xfrm>
            <a:off x="6511925" y="5818188"/>
            <a:ext cx="500063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73" name="Freeform 29"/>
          <p:cNvSpPr>
            <a:spLocks/>
          </p:cNvSpPr>
          <p:nvPr/>
        </p:nvSpPr>
        <p:spPr bwMode="auto">
          <a:xfrm>
            <a:off x="1144588" y="5707063"/>
            <a:ext cx="763587" cy="669925"/>
          </a:xfrm>
          <a:custGeom>
            <a:avLst/>
            <a:gdLst/>
            <a:ahLst/>
            <a:cxnLst>
              <a:cxn ang="0">
                <a:pos x="481" y="132"/>
              </a:cxn>
              <a:cxn ang="0">
                <a:pos x="420" y="105"/>
              </a:cxn>
              <a:cxn ang="0">
                <a:pos x="137" y="16"/>
              </a:cxn>
              <a:cxn ang="0">
                <a:pos x="5" y="199"/>
              </a:cxn>
              <a:cxn ang="0">
                <a:pos x="165" y="404"/>
              </a:cxn>
              <a:cxn ang="0">
                <a:pos x="470" y="310"/>
              </a:cxn>
            </a:cxnLst>
            <a:rect l="0" t="0" r="r" b="b"/>
            <a:pathLst>
              <a:path w="481" h="422">
                <a:moveTo>
                  <a:pt x="481" y="132"/>
                </a:moveTo>
                <a:cubicBezTo>
                  <a:pt x="479" y="128"/>
                  <a:pt x="477" y="124"/>
                  <a:pt x="420" y="105"/>
                </a:cubicBezTo>
                <a:cubicBezTo>
                  <a:pt x="363" y="86"/>
                  <a:pt x="206" y="0"/>
                  <a:pt x="137" y="16"/>
                </a:cubicBezTo>
                <a:cubicBezTo>
                  <a:pt x="68" y="32"/>
                  <a:pt x="0" y="134"/>
                  <a:pt x="5" y="199"/>
                </a:cubicBezTo>
                <a:cubicBezTo>
                  <a:pt x="10" y="264"/>
                  <a:pt x="88" y="386"/>
                  <a:pt x="165" y="404"/>
                </a:cubicBezTo>
                <a:cubicBezTo>
                  <a:pt x="242" y="422"/>
                  <a:pt x="356" y="366"/>
                  <a:pt x="470" y="31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74" name="Freeform 30"/>
          <p:cNvSpPr>
            <a:spLocks/>
          </p:cNvSpPr>
          <p:nvPr/>
        </p:nvSpPr>
        <p:spPr bwMode="auto">
          <a:xfrm>
            <a:off x="2181225" y="5222875"/>
            <a:ext cx="1854200" cy="579438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653" y="0"/>
              </a:cxn>
              <a:cxn ang="0">
                <a:pos x="1218" y="343"/>
              </a:cxn>
            </a:cxnLst>
            <a:rect l="0" t="0" r="r" b="b"/>
            <a:pathLst>
              <a:path w="1218" h="343">
                <a:moveTo>
                  <a:pt x="0" y="343"/>
                </a:moveTo>
                <a:cubicBezTo>
                  <a:pt x="225" y="171"/>
                  <a:pt x="450" y="0"/>
                  <a:pt x="653" y="0"/>
                </a:cubicBezTo>
                <a:cubicBezTo>
                  <a:pt x="856" y="0"/>
                  <a:pt x="1037" y="171"/>
                  <a:pt x="1218" y="3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75" name="Freeform 31"/>
          <p:cNvSpPr>
            <a:spLocks/>
          </p:cNvSpPr>
          <p:nvPr/>
        </p:nvSpPr>
        <p:spPr bwMode="auto">
          <a:xfrm>
            <a:off x="2154238" y="5160963"/>
            <a:ext cx="3349625" cy="658812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1119" y="0"/>
              </a:cxn>
              <a:cxn ang="0">
                <a:pos x="2110" y="415"/>
              </a:cxn>
            </a:cxnLst>
            <a:rect l="0" t="0" r="r" b="b"/>
            <a:pathLst>
              <a:path w="2110" h="415">
                <a:moveTo>
                  <a:pt x="0" y="415"/>
                </a:moveTo>
                <a:cubicBezTo>
                  <a:pt x="383" y="207"/>
                  <a:pt x="767" y="0"/>
                  <a:pt x="1119" y="0"/>
                </a:cubicBezTo>
                <a:cubicBezTo>
                  <a:pt x="1471" y="0"/>
                  <a:pt x="1790" y="207"/>
                  <a:pt x="2110" y="4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76" name="Freeform 32"/>
          <p:cNvSpPr>
            <a:spLocks/>
          </p:cNvSpPr>
          <p:nvPr/>
        </p:nvSpPr>
        <p:spPr bwMode="auto">
          <a:xfrm>
            <a:off x="4079875" y="5197475"/>
            <a:ext cx="3429000" cy="649288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008" y="5"/>
              </a:cxn>
              <a:cxn ang="0">
                <a:pos x="2160" y="409"/>
              </a:cxn>
            </a:cxnLst>
            <a:rect l="0" t="0" r="r" b="b"/>
            <a:pathLst>
              <a:path w="2160" h="409">
                <a:moveTo>
                  <a:pt x="0" y="381"/>
                </a:moveTo>
                <a:cubicBezTo>
                  <a:pt x="324" y="190"/>
                  <a:pt x="648" y="0"/>
                  <a:pt x="1008" y="5"/>
                </a:cubicBezTo>
                <a:cubicBezTo>
                  <a:pt x="1368" y="10"/>
                  <a:pt x="1764" y="209"/>
                  <a:pt x="2160" y="40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77" name="Freeform 33"/>
          <p:cNvSpPr>
            <a:spLocks/>
          </p:cNvSpPr>
          <p:nvPr/>
        </p:nvSpPr>
        <p:spPr bwMode="auto">
          <a:xfrm>
            <a:off x="5802313" y="5580063"/>
            <a:ext cx="809625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05" y="2"/>
              </a:cxn>
              <a:cxn ang="0">
                <a:pos x="532" y="157"/>
              </a:cxn>
            </a:cxnLst>
            <a:rect l="0" t="0" r="r" b="b"/>
            <a:pathLst>
              <a:path w="532" h="168">
                <a:moveTo>
                  <a:pt x="0" y="168"/>
                </a:moveTo>
                <a:cubicBezTo>
                  <a:pt x="58" y="86"/>
                  <a:pt x="116" y="4"/>
                  <a:pt x="205" y="2"/>
                </a:cubicBezTo>
                <a:cubicBezTo>
                  <a:pt x="294" y="0"/>
                  <a:pt x="413" y="78"/>
                  <a:pt x="532" y="1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79" name="Oval 35"/>
          <p:cNvSpPr>
            <a:spLocks noChangeArrowheads="1"/>
          </p:cNvSpPr>
          <p:nvPr/>
        </p:nvSpPr>
        <p:spPr bwMode="auto">
          <a:xfrm>
            <a:off x="8027988" y="33575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80" name="Oval 36"/>
          <p:cNvSpPr>
            <a:spLocks noChangeArrowheads="1"/>
          </p:cNvSpPr>
          <p:nvPr/>
        </p:nvSpPr>
        <p:spPr bwMode="auto">
          <a:xfrm>
            <a:off x="7164388" y="33575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3382" name="AutoShape 38"/>
          <p:cNvCxnSpPr>
            <a:cxnSpLocks noChangeShapeType="1"/>
            <a:stCxn id="313380" idx="0"/>
            <a:endCxn id="313379" idx="0"/>
          </p:cNvCxnSpPr>
          <p:nvPr/>
        </p:nvCxnSpPr>
        <p:spPr bwMode="auto">
          <a:xfrm rot="5400000" flipV="1">
            <a:off x="7703344" y="2926557"/>
            <a:ext cx="1587" cy="8636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79" grpId="0" animBg="1"/>
      <p:bldP spid="3133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new right endpoint creates a new graph node</a:t>
            </a:r>
          </a:p>
          <a:p>
            <a:endParaRPr lang="en-US" sz="2400"/>
          </a:p>
        </p:txBody>
      </p:sp>
      <p:sp>
        <p:nvSpPr>
          <p:cNvPr id="315396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97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98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99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0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1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2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3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4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5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6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07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08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09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10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11" name="Oval 19"/>
          <p:cNvSpPr>
            <a:spLocks noChangeArrowheads="1"/>
          </p:cNvSpPr>
          <p:nvPr/>
        </p:nvSpPr>
        <p:spPr bwMode="auto">
          <a:xfrm>
            <a:off x="685800" y="3833813"/>
            <a:ext cx="2813050" cy="850900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2" name="Oval 20"/>
          <p:cNvSpPr>
            <a:spLocks noChangeArrowheads="1"/>
          </p:cNvSpPr>
          <p:nvPr/>
        </p:nvSpPr>
        <p:spPr bwMode="auto">
          <a:xfrm>
            <a:off x="3579813" y="3935413"/>
            <a:ext cx="1300162" cy="657225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3" name="Oval 21"/>
          <p:cNvSpPr>
            <a:spLocks noChangeArrowheads="1"/>
          </p:cNvSpPr>
          <p:nvPr/>
        </p:nvSpPr>
        <p:spPr bwMode="auto">
          <a:xfrm>
            <a:off x="5026025" y="3921125"/>
            <a:ext cx="1300163" cy="657225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4" name="Oval 22"/>
          <p:cNvSpPr>
            <a:spLocks noChangeArrowheads="1"/>
          </p:cNvSpPr>
          <p:nvPr/>
        </p:nvSpPr>
        <p:spPr bwMode="auto">
          <a:xfrm>
            <a:off x="6472238" y="3984625"/>
            <a:ext cx="517525" cy="490538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5" name="Oval 23"/>
          <p:cNvSpPr>
            <a:spLocks noChangeArrowheads="1"/>
          </p:cNvSpPr>
          <p:nvPr/>
        </p:nvSpPr>
        <p:spPr bwMode="auto">
          <a:xfrm>
            <a:off x="7223125" y="4014788"/>
            <a:ext cx="500063" cy="490537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6" name="Oval 24"/>
          <p:cNvSpPr>
            <a:spLocks noChangeArrowheads="1"/>
          </p:cNvSpPr>
          <p:nvPr/>
        </p:nvSpPr>
        <p:spPr bwMode="auto">
          <a:xfrm>
            <a:off x="1862138" y="5811838"/>
            <a:ext cx="500062" cy="490537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7" name="Oval 25"/>
          <p:cNvSpPr>
            <a:spLocks noChangeArrowheads="1"/>
          </p:cNvSpPr>
          <p:nvPr/>
        </p:nvSpPr>
        <p:spPr bwMode="auto">
          <a:xfrm>
            <a:off x="5400675" y="5789613"/>
            <a:ext cx="500063" cy="490537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8" name="Oval 26"/>
          <p:cNvSpPr>
            <a:spLocks noChangeArrowheads="1"/>
          </p:cNvSpPr>
          <p:nvPr/>
        </p:nvSpPr>
        <p:spPr bwMode="auto">
          <a:xfrm>
            <a:off x="3821113" y="5810250"/>
            <a:ext cx="500062" cy="490538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19" name="Oval 27"/>
          <p:cNvSpPr>
            <a:spLocks noChangeArrowheads="1"/>
          </p:cNvSpPr>
          <p:nvPr/>
        </p:nvSpPr>
        <p:spPr bwMode="auto">
          <a:xfrm>
            <a:off x="7378700" y="5832475"/>
            <a:ext cx="500063" cy="490538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20" name="Oval 28"/>
          <p:cNvSpPr>
            <a:spLocks noChangeArrowheads="1"/>
          </p:cNvSpPr>
          <p:nvPr/>
        </p:nvSpPr>
        <p:spPr bwMode="auto">
          <a:xfrm>
            <a:off x="6511925" y="5818188"/>
            <a:ext cx="500063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21" name="Freeform 29"/>
          <p:cNvSpPr>
            <a:spLocks/>
          </p:cNvSpPr>
          <p:nvPr/>
        </p:nvSpPr>
        <p:spPr bwMode="auto">
          <a:xfrm>
            <a:off x="1144588" y="5707063"/>
            <a:ext cx="763587" cy="669925"/>
          </a:xfrm>
          <a:custGeom>
            <a:avLst/>
            <a:gdLst/>
            <a:ahLst/>
            <a:cxnLst>
              <a:cxn ang="0">
                <a:pos x="481" y="132"/>
              </a:cxn>
              <a:cxn ang="0">
                <a:pos x="420" y="105"/>
              </a:cxn>
              <a:cxn ang="0">
                <a:pos x="137" y="16"/>
              </a:cxn>
              <a:cxn ang="0">
                <a:pos x="5" y="199"/>
              </a:cxn>
              <a:cxn ang="0">
                <a:pos x="165" y="404"/>
              </a:cxn>
              <a:cxn ang="0">
                <a:pos x="470" y="310"/>
              </a:cxn>
            </a:cxnLst>
            <a:rect l="0" t="0" r="r" b="b"/>
            <a:pathLst>
              <a:path w="481" h="422">
                <a:moveTo>
                  <a:pt x="481" y="132"/>
                </a:moveTo>
                <a:cubicBezTo>
                  <a:pt x="479" y="128"/>
                  <a:pt x="477" y="124"/>
                  <a:pt x="420" y="105"/>
                </a:cubicBezTo>
                <a:cubicBezTo>
                  <a:pt x="363" y="86"/>
                  <a:pt x="206" y="0"/>
                  <a:pt x="137" y="16"/>
                </a:cubicBezTo>
                <a:cubicBezTo>
                  <a:pt x="68" y="32"/>
                  <a:pt x="0" y="134"/>
                  <a:pt x="5" y="199"/>
                </a:cubicBezTo>
                <a:cubicBezTo>
                  <a:pt x="10" y="264"/>
                  <a:pt x="88" y="386"/>
                  <a:pt x="165" y="404"/>
                </a:cubicBezTo>
                <a:cubicBezTo>
                  <a:pt x="242" y="422"/>
                  <a:pt x="356" y="366"/>
                  <a:pt x="470" y="31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22" name="Freeform 30"/>
          <p:cNvSpPr>
            <a:spLocks/>
          </p:cNvSpPr>
          <p:nvPr/>
        </p:nvSpPr>
        <p:spPr bwMode="auto">
          <a:xfrm>
            <a:off x="2181225" y="5222875"/>
            <a:ext cx="1854200" cy="579438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653" y="0"/>
              </a:cxn>
              <a:cxn ang="0">
                <a:pos x="1218" y="343"/>
              </a:cxn>
            </a:cxnLst>
            <a:rect l="0" t="0" r="r" b="b"/>
            <a:pathLst>
              <a:path w="1218" h="343">
                <a:moveTo>
                  <a:pt x="0" y="343"/>
                </a:moveTo>
                <a:cubicBezTo>
                  <a:pt x="225" y="171"/>
                  <a:pt x="450" y="0"/>
                  <a:pt x="653" y="0"/>
                </a:cubicBezTo>
                <a:cubicBezTo>
                  <a:pt x="856" y="0"/>
                  <a:pt x="1037" y="171"/>
                  <a:pt x="1218" y="3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23" name="Freeform 31"/>
          <p:cNvSpPr>
            <a:spLocks/>
          </p:cNvSpPr>
          <p:nvPr/>
        </p:nvSpPr>
        <p:spPr bwMode="auto">
          <a:xfrm>
            <a:off x="2154238" y="5160963"/>
            <a:ext cx="3349625" cy="658812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1119" y="0"/>
              </a:cxn>
              <a:cxn ang="0">
                <a:pos x="2110" y="415"/>
              </a:cxn>
            </a:cxnLst>
            <a:rect l="0" t="0" r="r" b="b"/>
            <a:pathLst>
              <a:path w="2110" h="415">
                <a:moveTo>
                  <a:pt x="0" y="415"/>
                </a:moveTo>
                <a:cubicBezTo>
                  <a:pt x="383" y="207"/>
                  <a:pt x="767" y="0"/>
                  <a:pt x="1119" y="0"/>
                </a:cubicBezTo>
                <a:cubicBezTo>
                  <a:pt x="1471" y="0"/>
                  <a:pt x="1790" y="207"/>
                  <a:pt x="2110" y="4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24" name="Freeform 32"/>
          <p:cNvSpPr>
            <a:spLocks/>
          </p:cNvSpPr>
          <p:nvPr/>
        </p:nvSpPr>
        <p:spPr bwMode="auto">
          <a:xfrm>
            <a:off x="4079875" y="5197475"/>
            <a:ext cx="3429000" cy="649288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008" y="5"/>
              </a:cxn>
              <a:cxn ang="0">
                <a:pos x="2160" y="409"/>
              </a:cxn>
            </a:cxnLst>
            <a:rect l="0" t="0" r="r" b="b"/>
            <a:pathLst>
              <a:path w="2160" h="409">
                <a:moveTo>
                  <a:pt x="0" y="381"/>
                </a:moveTo>
                <a:cubicBezTo>
                  <a:pt x="324" y="190"/>
                  <a:pt x="648" y="0"/>
                  <a:pt x="1008" y="5"/>
                </a:cubicBezTo>
                <a:cubicBezTo>
                  <a:pt x="1368" y="10"/>
                  <a:pt x="1764" y="209"/>
                  <a:pt x="2160" y="40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25" name="Freeform 33"/>
          <p:cNvSpPr>
            <a:spLocks/>
          </p:cNvSpPr>
          <p:nvPr/>
        </p:nvSpPr>
        <p:spPr bwMode="auto">
          <a:xfrm>
            <a:off x="5802313" y="5580063"/>
            <a:ext cx="809625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05" y="2"/>
              </a:cxn>
              <a:cxn ang="0">
                <a:pos x="532" y="157"/>
              </a:cxn>
            </a:cxnLst>
            <a:rect l="0" t="0" r="r" b="b"/>
            <a:pathLst>
              <a:path w="532" h="168">
                <a:moveTo>
                  <a:pt x="0" y="168"/>
                </a:moveTo>
                <a:cubicBezTo>
                  <a:pt x="58" y="86"/>
                  <a:pt x="116" y="4"/>
                  <a:pt x="205" y="2"/>
                </a:cubicBezTo>
                <a:cubicBezTo>
                  <a:pt x="294" y="0"/>
                  <a:pt x="413" y="78"/>
                  <a:pt x="532" y="1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26" name="Oval 34"/>
          <p:cNvSpPr>
            <a:spLocks noChangeArrowheads="1"/>
          </p:cNvSpPr>
          <p:nvPr/>
        </p:nvSpPr>
        <p:spPr bwMode="auto">
          <a:xfrm>
            <a:off x="81724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29" name="Oval 37"/>
          <p:cNvSpPr>
            <a:spLocks noChangeArrowheads="1"/>
          </p:cNvSpPr>
          <p:nvPr/>
        </p:nvSpPr>
        <p:spPr bwMode="auto">
          <a:xfrm>
            <a:off x="8243888" y="5805488"/>
            <a:ext cx="500062" cy="490537"/>
          </a:xfrm>
          <a:prstGeom prst="ellipse">
            <a:avLst/>
          </a:prstGeom>
          <a:solidFill>
            <a:schemeClr val="tx1">
              <a:alpha val="9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Linearized Chord Diagram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left endpoint may be placed within any of the existing “supernodes”</a:t>
            </a:r>
          </a:p>
          <a:p>
            <a:endParaRPr lang="en-US" sz="2400"/>
          </a:p>
        </p:txBody>
      </p:sp>
      <p:sp>
        <p:nvSpPr>
          <p:cNvPr id="317444" name="Oval 4"/>
          <p:cNvSpPr>
            <a:spLocks noChangeArrowheads="1"/>
          </p:cNvSpPr>
          <p:nvPr/>
        </p:nvSpPr>
        <p:spPr bwMode="auto">
          <a:xfrm>
            <a:off x="8699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45" name="Oval 5"/>
          <p:cNvSpPr>
            <a:spLocks noChangeArrowheads="1"/>
          </p:cNvSpPr>
          <p:nvPr/>
        </p:nvSpPr>
        <p:spPr bwMode="auto">
          <a:xfrm>
            <a:off x="1577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46" name="Oval 6"/>
          <p:cNvSpPr>
            <a:spLocks noChangeArrowheads="1"/>
          </p:cNvSpPr>
          <p:nvPr/>
        </p:nvSpPr>
        <p:spPr bwMode="auto">
          <a:xfrm>
            <a:off x="22891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47" name="Oval 7"/>
          <p:cNvSpPr>
            <a:spLocks noChangeArrowheads="1"/>
          </p:cNvSpPr>
          <p:nvPr/>
        </p:nvSpPr>
        <p:spPr bwMode="auto">
          <a:xfrm>
            <a:off x="3027363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48" name="Oval 8"/>
          <p:cNvSpPr>
            <a:spLocks noChangeArrowheads="1"/>
          </p:cNvSpPr>
          <p:nvPr/>
        </p:nvSpPr>
        <p:spPr bwMode="auto">
          <a:xfrm>
            <a:off x="3736975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49" name="Oval 9"/>
          <p:cNvSpPr>
            <a:spLocks noChangeArrowheads="1"/>
          </p:cNvSpPr>
          <p:nvPr/>
        </p:nvSpPr>
        <p:spPr bwMode="auto">
          <a:xfrm>
            <a:off x="4483100" y="414972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50" name="Oval 10"/>
          <p:cNvSpPr>
            <a:spLocks noChangeArrowheads="1"/>
          </p:cNvSpPr>
          <p:nvPr/>
        </p:nvSpPr>
        <p:spPr bwMode="auto">
          <a:xfrm>
            <a:off x="5159375" y="415131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51" name="Oval 11"/>
          <p:cNvSpPr>
            <a:spLocks noChangeArrowheads="1"/>
          </p:cNvSpPr>
          <p:nvPr/>
        </p:nvSpPr>
        <p:spPr bwMode="auto">
          <a:xfrm>
            <a:off x="5913438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52" name="Oval 12"/>
          <p:cNvSpPr>
            <a:spLocks noChangeArrowheads="1"/>
          </p:cNvSpPr>
          <p:nvPr/>
        </p:nvSpPr>
        <p:spPr bwMode="auto">
          <a:xfrm>
            <a:off x="6623050" y="41592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53" name="Oval 13"/>
          <p:cNvSpPr>
            <a:spLocks noChangeArrowheads="1"/>
          </p:cNvSpPr>
          <p:nvPr/>
        </p:nvSpPr>
        <p:spPr bwMode="auto">
          <a:xfrm>
            <a:off x="7361238" y="4168775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54" name="Freeform 14"/>
          <p:cNvSpPr>
            <a:spLocks/>
          </p:cNvSpPr>
          <p:nvPr/>
        </p:nvSpPr>
        <p:spPr bwMode="auto">
          <a:xfrm>
            <a:off x="966788" y="3684588"/>
            <a:ext cx="3560762" cy="465137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903" y="0"/>
              </a:cxn>
              <a:cxn ang="0">
                <a:pos x="1811" y="293"/>
              </a:cxn>
            </a:cxnLst>
            <a:rect l="0" t="0" r="r" b="b"/>
            <a:pathLst>
              <a:path w="1811" h="293">
                <a:moveTo>
                  <a:pt x="0" y="293"/>
                </a:moveTo>
                <a:cubicBezTo>
                  <a:pt x="300" y="146"/>
                  <a:pt x="601" y="0"/>
                  <a:pt x="903" y="0"/>
                </a:cubicBezTo>
                <a:cubicBezTo>
                  <a:pt x="1205" y="0"/>
                  <a:pt x="1508" y="146"/>
                  <a:pt x="1811" y="29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55" name="Freeform 15"/>
          <p:cNvSpPr>
            <a:spLocks/>
          </p:cNvSpPr>
          <p:nvPr/>
        </p:nvSpPr>
        <p:spPr bwMode="auto">
          <a:xfrm>
            <a:off x="2390775" y="3938588"/>
            <a:ext cx="739775" cy="211137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22" y="0"/>
              </a:cxn>
              <a:cxn ang="0">
                <a:pos x="466" y="133"/>
              </a:cxn>
            </a:cxnLst>
            <a:rect l="0" t="0" r="r" b="b"/>
            <a:pathLst>
              <a:path w="466" h="133">
                <a:moveTo>
                  <a:pt x="0" y="133"/>
                </a:moveTo>
                <a:cubicBezTo>
                  <a:pt x="72" y="66"/>
                  <a:pt x="144" y="0"/>
                  <a:pt x="222" y="0"/>
                </a:cubicBezTo>
                <a:cubicBezTo>
                  <a:pt x="300" y="0"/>
                  <a:pt x="425" y="111"/>
                  <a:pt x="466" y="1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56" name="Freeform 16"/>
          <p:cNvSpPr>
            <a:spLocks/>
          </p:cNvSpPr>
          <p:nvPr/>
        </p:nvSpPr>
        <p:spPr bwMode="auto">
          <a:xfrm>
            <a:off x="1670050" y="3560763"/>
            <a:ext cx="4343400" cy="588962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1512" y="0"/>
              </a:cxn>
              <a:cxn ang="0">
                <a:pos x="2736" y="371"/>
              </a:cxn>
            </a:cxnLst>
            <a:rect l="0" t="0" r="r" b="b"/>
            <a:pathLst>
              <a:path w="2736" h="371">
                <a:moveTo>
                  <a:pt x="0" y="371"/>
                </a:moveTo>
                <a:cubicBezTo>
                  <a:pt x="528" y="185"/>
                  <a:pt x="1056" y="0"/>
                  <a:pt x="1512" y="0"/>
                </a:cubicBezTo>
                <a:cubicBezTo>
                  <a:pt x="1968" y="0"/>
                  <a:pt x="2352" y="185"/>
                  <a:pt x="2736" y="3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57" name="Freeform 17"/>
          <p:cNvSpPr>
            <a:spLocks/>
          </p:cNvSpPr>
          <p:nvPr/>
        </p:nvSpPr>
        <p:spPr bwMode="auto">
          <a:xfrm>
            <a:off x="3841750" y="3733800"/>
            <a:ext cx="3614738" cy="417513"/>
          </a:xfrm>
          <a:custGeom>
            <a:avLst/>
            <a:gdLst/>
            <a:ahLst/>
            <a:cxnLst>
              <a:cxn ang="0">
                <a:pos x="0" y="257"/>
              </a:cxn>
              <a:cxn ang="0">
                <a:pos x="781" y="2"/>
              </a:cxn>
              <a:cxn ang="0">
                <a:pos x="1817" y="268"/>
              </a:cxn>
            </a:cxnLst>
            <a:rect l="0" t="0" r="r" b="b"/>
            <a:pathLst>
              <a:path w="1817" h="268">
                <a:moveTo>
                  <a:pt x="0" y="257"/>
                </a:moveTo>
                <a:cubicBezTo>
                  <a:pt x="239" y="128"/>
                  <a:pt x="478" y="0"/>
                  <a:pt x="781" y="2"/>
                </a:cubicBezTo>
                <a:cubicBezTo>
                  <a:pt x="1084" y="4"/>
                  <a:pt x="1450" y="136"/>
                  <a:pt x="1817" y="2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58" name="Freeform 18"/>
          <p:cNvSpPr>
            <a:spLocks/>
          </p:cNvSpPr>
          <p:nvPr/>
        </p:nvSpPr>
        <p:spPr bwMode="auto">
          <a:xfrm>
            <a:off x="5267325" y="3857625"/>
            <a:ext cx="1466850" cy="301625"/>
          </a:xfrm>
          <a:custGeom>
            <a:avLst/>
            <a:gdLst/>
            <a:ahLst/>
            <a:cxnLst>
              <a:cxn ang="0">
                <a:pos x="0" y="184"/>
              </a:cxn>
              <a:cxn ang="0">
                <a:pos x="492" y="1"/>
              </a:cxn>
              <a:cxn ang="0">
                <a:pos x="924" y="190"/>
              </a:cxn>
            </a:cxnLst>
            <a:rect l="0" t="0" r="r" b="b"/>
            <a:pathLst>
              <a:path w="924" h="190">
                <a:moveTo>
                  <a:pt x="0" y="184"/>
                </a:moveTo>
                <a:cubicBezTo>
                  <a:pt x="169" y="92"/>
                  <a:pt x="338" y="0"/>
                  <a:pt x="492" y="1"/>
                </a:cubicBezTo>
                <a:cubicBezTo>
                  <a:pt x="646" y="2"/>
                  <a:pt x="785" y="96"/>
                  <a:pt x="924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59" name="Oval 19"/>
          <p:cNvSpPr>
            <a:spLocks noChangeArrowheads="1"/>
          </p:cNvSpPr>
          <p:nvPr/>
        </p:nvSpPr>
        <p:spPr bwMode="auto">
          <a:xfrm>
            <a:off x="468313" y="3833813"/>
            <a:ext cx="2879725" cy="850900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0" name="Oval 20"/>
          <p:cNvSpPr>
            <a:spLocks noChangeArrowheads="1"/>
          </p:cNvSpPr>
          <p:nvPr/>
        </p:nvSpPr>
        <p:spPr bwMode="auto">
          <a:xfrm>
            <a:off x="3348038" y="3933825"/>
            <a:ext cx="1439862" cy="657225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1" name="Oval 21"/>
          <p:cNvSpPr>
            <a:spLocks noChangeArrowheads="1"/>
          </p:cNvSpPr>
          <p:nvPr/>
        </p:nvSpPr>
        <p:spPr bwMode="auto">
          <a:xfrm>
            <a:off x="4787900" y="3921125"/>
            <a:ext cx="1439863" cy="657225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2" name="Oval 22"/>
          <p:cNvSpPr>
            <a:spLocks noChangeArrowheads="1"/>
          </p:cNvSpPr>
          <p:nvPr/>
        </p:nvSpPr>
        <p:spPr bwMode="auto">
          <a:xfrm>
            <a:off x="6227763" y="4017963"/>
            <a:ext cx="688975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3" name="Oval 23"/>
          <p:cNvSpPr>
            <a:spLocks noChangeArrowheads="1"/>
          </p:cNvSpPr>
          <p:nvPr/>
        </p:nvSpPr>
        <p:spPr bwMode="auto">
          <a:xfrm>
            <a:off x="6948488" y="4014788"/>
            <a:ext cx="774700" cy="490537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4" name="Oval 24"/>
          <p:cNvSpPr>
            <a:spLocks noChangeArrowheads="1"/>
          </p:cNvSpPr>
          <p:nvPr/>
        </p:nvSpPr>
        <p:spPr bwMode="auto">
          <a:xfrm>
            <a:off x="1862138" y="5811838"/>
            <a:ext cx="500062" cy="490537"/>
          </a:xfrm>
          <a:prstGeom prst="ellipse">
            <a:avLst/>
          </a:prstGeom>
          <a:solidFill>
            <a:srgbClr val="0000FF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5" name="Oval 25"/>
          <p:cNvSpPr>
            <a:spLocks noChangeArrowheads="1"/>
          </p:cNvSpPr>
          <p:nvPr/>
        </p:nvSpPr>
        <p:spPr bwMode="auto">
          <a:xfrm>
            <a:off x="5400675" y="5789613"/>
            <a:ext cx="500063" cy="490537"/>
          </a:xfrm>
          <a:prstGeom prst="ellipse">
            <a:avLst/>
          </a:prstGeom>
          <a:solidFill>
            <a:srgbClr val="00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6" name="Oval 26"/>
          <p:cNvSpPr>
            <a:spLocks noChangeArrowheads="1"/>
          </p:cNvSpPr>
          <p:nvPr/>
        </p:nvSpPr>
        <p:spPr bwMode="auto">
          <a:xfrm>
            <a:off x="3821113" y="5810250"/>
            <a:ext cx="500062" cy="490538"/>
          </a:xfrm>
          <a:prstGeom prst="ellipse">
            <a:avLst/>
          </a:prstGeom>
          <a:solidFill>
            <a:srgbClr val="FF00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7" name="Oval 27"/>
          <p:cNvSpPr>
            <a:spLocks noChangeArrowheads="1"/>
          </p:cNvSpPr>
          <p:nvPr/>
        </p:nvSpPr>
        <p:spPr bwMode="auto">
          <a:xfrm>
            <a:off x="7378700" y="5832475"/>
            <a:ext cx="500063" cy="490538"/>
          </a:xfrm>
          <a:prstGeom prst="ellipse">
            <a:avLst/>
          </a:prstGeom>
          <a:solidFill>
            <a:schemeClr val="bg2">
              <a:alpha val="57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8" name="Oval 28"/>
          <p:cNvSpPr>
            <a:spLocks noChangeArrowheads="1"/>
          </p:cNvSpPr>
          <p:nvPr/>
        </p:nvSpPr>
        <p:spPr bwMode="auto">
          <a:xfrm>
            <a:off x="6511925" y="5818188"/>
            <a:ext cx="500063" cy="490537"/>
          </a:xfrm>
          <a:prstGeom prst="ellipse">
            <a:avLst/>
          </a:prstGeom>
          <a:solidFill>
            <a:srgbClr val="FFCC00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9" name="Freeform 29"/>
          <p:cNvSpPr>
            <a:spLocks/>
          </p:cNvSpPr>
          <p:nvPr/>
        </p:nvSpPr>
        <p:spPr bwMode="auto">
          <a:xfrm>
            <a:off x="1144588" y="5707063"/>
            <a:ext cx="763587" cy="669925"/>
          </a:xfrm>
          <a:custGeom>
            <a:avLst/>
            <a:gdLst/>
            <a:ahLst/>
            <a:cxnLst>
              <a:cxn ang="0">
                <a:pos x="481" y="132"/>
              </a:cxn>
              <a:cxn ang="0">
                <a:pos x="420" y="105"/>
              </a:cxn>
              <a:cxn ang="0">
                <a:pos x="137" y="16"/>
              </a:cxn>
              <a:cxn ang="0">
                <a:pos x="5" y="199"/>
              </a:cxn>
              <a:cxn ang="0">
                <a:pos x="165" y="404"/>
              </a:cxn>
              <a:cxn ang="0">
                <a:pos x="470" y="310"/>
              </a:cxn>
            </a:cxnLst>
            <a:rect l="0" t="0" r="r" b="b"/>
            <a:pathLst>
              <a:path w="481" h="422">
                <a:moveTo>
                  <a:pt x="481" y="132"/>
                </a:moveTo>
                <a:cubicBezTo>
                  <a:pt x="479" y="128"/>
                  <a:pt x="477" y="124"/>
                  <a:pt x="420" y="105"/>
                </a:cubicBezTo>
                <a:cubicBezTo>
                  <a:pt x="363" y="86"/>
                  <a:pt x="206" y="0"/>
                  <a:pt x="137" y="16"/>
                </a:cubicBezTo>
                <a:cubicBezTo>
                  <a:pt x="68" y="32"/>
                  <a:pt x="0" y="134"/>
                  <a:pt x="5" y="199"/>
                </a:cubicBezTo>
                <a:cubicBezTo>
                  <a:pt x="10" y="264"/>
                  <a:pt x="88" y="386"/>
                  <a:pt x="165" y="404"/>
                </a:cubicBezTo>
                <a:cubicBezTo>
                  <a:pt x="242" y="422"/>
                  <a:pt x="356" y="366"/>
                  <a:pt x="470" y="31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0" name="Freeform 30"/>
          <p:cNvSpPr>
            <a:spLocks/>
          </p:cNvSpPr>
          <p:nvPr/>
        </p:nvSpPr>
        <p:spPr bwMode="auto">
          <a:xfrm>
            <a:off x="2181225" y="5222875"/>
            <a:ext cx="1854200" cy="579438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653" y="0"/>
              </a:cxn>
              <a:cxn ang="0">
                <a:pos x="1218" y="343"/>
              </a:cxn>
            </a:cxnLst>
            <a:rect l="0" t="0" r="r" b="b"/>
            <a:pathLst>
              <a:path w="1218" h="343">
                <a:moveTo>
                  <a:pt x="0" y="343"/>
                </a:moveTo>
                <a:cubicBezTo>
                  <a:pt x="225" y="171"/>
                  <a:pt x="450" y="0"/>
                  <a:pt x="653" y="0"/>
                </a:cubicBezTo>
                <a:cubicBezTo>
                  <a:pt x="856" y="0"/>
                  <a:pt x="1037" y="171"/>
                  <a:pt x="1218" y="3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1" name="Freeform 31"/>
          <p:cNvSpPr>
            <a:spLocks/>
          </p:cNvSpPr>
          <p:nvPr/>
        </p:nvSpPr>
        <p:spPr bwMode="auto">
          <a:xfrm>
            <a:off x="2154238" y="5160963"/>
            <a:ext cx="3349625" cy="658812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1119" y="0"/>
              </a:cxn>
              <a:cxn ang="0">
                <a:pos x="2110" y="415"/>
              </a:cxn>
            </a:cxnLst>
            <a:rect l="0" t="0" r="r" b="b"/>
            <a:pathLst>
              <a:path w="2110" h="415">
                <a:moveTo>
                  <a:pt x="0" y="415"/>
                </a:moveTo>
                <a:cubicBezTo>
                  <a:pt x="383" y="207"/>
                  <a:pt x="767" y="0"/>
                  <a:pt x="1119" y="0"/>
                </a:cubicBezTo>
                <a:cubicBezTo>
                  <a:pt x="1471" y="0"/>
                  <a:pt x="1790" y="207"/>
                  <a:pt x="2110" y="4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2" name="Freeform 32"/>
          <p:cNvSpPr>
            <a:spLocks/>
          </p:cNvSpPr>
          <p:nvPr/>
        </p:nvSpPr>
        <p:spPr bwMode="auto">
          <a:xfrm>
            <a:off x="4079875" y="5197475"/>
            <a:ext cx="3429000" cy="649288"/>
          </a:xfrm>
          <a:custGeom>
            <a:avLst/>
            <a:gdLst/>
            <a:ahLst/>
            <a:cxnLst>
              <a:cxn ang="0">
                <a:pos x="0" y="381"/>
              </a:cxn>
              <a:cxn ang="0">
                <a:pos x="1008" y="5"/>
              </a:cxn>
              <a:cxn ang="0">
                <a:pos x="2160" y="409"/>
              </a:cxn>
            </a:cxnLst>
            <a:rect l="0" t="0" r="r" b="b"/>
            <a:pathLst>
              <a:path w="2160" h="409">
                <a:moveTo>
                  <a:pt x="0" y="381"/>
                </a:moveTo>
                <a:cubicBezTo>
                  <a:pt x="324" y="190"/>
                  <a:pt x="648" y="0"/>
                  <a:pt x="1008" y="5"/>
                </a:cubicBezTo>
                <a:cubicBezTo>
                  <a:pt x="1368" y="10"/>
                  <a:pt x="1764" y="209"/>
                  <a:pt x="2160" y="40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3" name="Freeform 33"/>
          <p:cNvSpPr>
            <a:spLocks/>
          </p:cNvSpPr>
          <p:nvPr/>
        </p:nvSpPr>
        <p:spPr bwMode="auto">
          <a:xfrm>
            <a:off x="5802313" y="5580063"/>
            <a:ext cx="809625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05" y="2"/>
              </a:cxn>
              <a:cxn ang="0">
                <a:pos x="532" y="157"/>
              </a:cxn>
            </a:cxnLst>
            <a:rect l="0" t="0" r="r" b="b"/>
            <a:pathLst>
              <a:path w="532" h="168">
                <a:moveTo>
                  <a:pt x="0" y="168"/>
                </a:moveTo>
                <a:cubicBezTo>
                  <a:pt x="58" y="86"/>
                  <a:pt x="116" y="4"/>
                  <a:pt x="205" y="2"/>
                </a:cubicBezTo>
                <a:cubicBezTo>
                  <a:pt x="294" y="0"/>
                  <a:pt x="413" y="78"/>
                  <a:pt x="532" y="1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4" name="Oval 34"/>
          <p:cNvSpPr>
            <a:spLocks noChangeArrowheads="1"/>
          </p:cNvSpPr>
          <p:nvPr/>
        </p:nvSpPr>
        <p:spPr bwMode="auto">
          <a:xfrm>
            <a:off x="81724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5" name="Oval 35"/>
          <p:cNvSpPr>
            <a:spLocks noChangeArrowheads="1"/>
          </p:cNvSpPr>
          <p:nvPr/>
        </p:nvSpPr>
        <p:spPr bwMode="auto">
          <a:xfrm>
            <a:off x="8243888" y="5805488"/>
            <a:ext cx="500062" cy="490537"/>
          </a:xfrm>
          <a:prstGeom prst="ellipse">
            <a:avLst/>
          </a:prstGeom>
          <a:solidFill>
            <a:schemeClr val="tx1">
              <a:alpha val="9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6" name="Oval 36"/>
          <p:cNvSpPr>
            <a:spLocks noChangeArrowheads="1"/>
          </p:cNvSpPr>
          <p:nvPr/>
        </p:nvSpPr>
        <p:spPr bwMode="auto">
          <a:xfrm>
            <a:off x="5397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7" name="Oval 37"/>
          <p:cNvSpPr>
            <a:spLocks noChangeArrowheads="1"/>
          </p:cNvSpPr>
          <p:nvPr/>
        </p:nvSpPr>
        <p:spPr bwMode="auto">
          <a:xfrm>
            <a:off x="414020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8" name="Oval 38"/>
          <p:cNvSpPr>
            <a:spLocks noChangeArrowheads="1"/>
          </p:cNvSpPr>
          <p:nvPr/>
        </p:nvSpPr>
        <p:spPr bwMode="auto">
          <a:xfrm>
            <a:off x="485933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9" name="Oval 39"/>
          <p:cNvSpPr>
            <a:spLocks noChangeArrowheads="1"/>
          </p:cNvSpPr>
          <p:nvPr/>
        </p:nvSpPr>
        <p:spPr bwMode="auto">
          <a:xfrm>
            <a:off x="550862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0" name="Oval 40"/>
          <p:cNvSpPr>
            <a:spLocks noChangeArrowheads="1"/>
          </p:cNvSpPr>
          <p:nvPr/>
        </p:nvSpPr>
        <p:spPr bwMode="auto">
          <a:xfrm>
            <a:off x="637222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1" name="Oval 41"/>
          <p:cNvSpPr>
            <a:spLocks noChangeArrowheads="1"/>
          </p:cNvSpPr>
          <p:nvPr/>
        </p:nvSpPr>
        <p:spPr bwMode="auto">
          <a:xfrm>
            <a:off x="7092950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2" name="Oval 42"/>
          <p:cNvSpPr>
            <a:spLocks noChangeArrowheads="1"/>
          </p:cNvSpPr>
          <p:nvPr/>
        </p:nvSpPr>
        <p:spPr bwMode="auto">
          <a:xfrm>
            <a:off x="341947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3" name="Oval 43"/>
          <p:cNvSpPr>
            <a:spLocks noChangeArrowheads="1"/>
          </p:cNvSpPr>
          <p:nvPr/>
        </p:nvSpPr>
        <p:spPr bwMode="auto">
          <a:xfrm>
            <a:off x="270033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4" name="Oval 44"/>
          <p:cNvSpPr>
            <a:spLocks noChangeArrowheads="1"/>
          </p:cNvSpPr>
          <p:nvPr/>
        </p:nvSpPr>
        <p:spPr bwMode="auto">
          <a:xfrm>
            <a:off x="1908175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5" name="Oval 45"/>
          <p:cNvSpPr>
            <a:spLocks noChangeArrowheads="1"/>
          </p:cNvSpPr>
          <p:nvPr/>
        </p:nvSpPr>
        <p:spPr bwMode="auto">
          <a:xfrm>
            <a:off x="1258888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6" name="Oval 46"/>
          <p:cNvSpPr>
            <a:spLocks noChangeArrowheads="1"/>
          </p:cNvSpPr>
          <p:nvPr/>
        </p:nvSpPr>
        <p:spPr bwMode="auto">
          <a:xfrm>
            <a:off x="7885113" y="41497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15451</TotalTime>
  <Words>2074</Words>
  <Application>Microsoft Office PowerPoint</Application>
  <PresentationFormat>On-screen Show (4:3)</PresentationFormat>
  <Paragraphs>324</Paragraphs>
  <Slides>53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Microsoft Equation 3.0</vt:lpstr>
      <vt:lpstr>What did we see in the last lecture?</vt:lpstr>
      <vt:lpstr>What are we going to talk about today?</vt:lpstr>
      <vt:lpstr>The Linearized Chord Diagram (LCD) model</vt:lpstr>
      <vt:lpstr>Linearized Chord Diagram</vt:lpstr>
      <vt:lpstr>Linearized Chord Diagram</vt:lpstr>
      <vt:lpstr>Linearized Chord Diagram</vt:lpstr>
      <vt:lpstr>Linearized Chord Diagram</vt:lpstr>
      <vt:lpstr>Linearized Chord Diagram</vt:lpstr>
      <vt:lpstr>Linearized Chord Diagram</vt:lpstr>
      <vt:lpstr>Linearized Chord Diagram</vt:lpstr>
      <vt:lpstr>Linearized Chord Diagram</vt:lpstr>
      <vt:lpstr>Milgram’s experiment revisited</vt:lpstr>
      <vt:lpstr>Kleinberg’s model</vt:lpstr>
      <vt:lpstr>The decentralized search algorithm</vt:lpstr>
      <vt:lpstr>Kleinberg results</vt:lpstr>
      <vt:lpstr>Kleinberg’s results</vt:lpstr>
      <vt:lpstr>Searching in a small world</vt:lpstr>
      <vt:lpstr>Generalization</vt:lpstr>
      <vt:lpstr>Extensions</vt:lpstr>
      <vt:lpstr>Other models</vt:lpstr>
      <vt:lpstr>Other models</vt:lpstr>
      <vt:lpstr>Other models</vt:lpstr>
      <vt:lpstr>Searching Power-law networks</vt:lpstr>
      <vt:lpstr>Evolution of graphs</vt:lpstr>
      <vt:lpstr>Measuring preferential attachment</vt:lpstr>
      <vt:lpstr>Measuring preferential attachment</vt:lpstr>
      <vt:lpstr>Network models and temporal evolution</vt:lpstr>
      <vt:lpstr>Densification laws </vt:lpstr>
      <vt:lpstr>More examples</vt:lpstr>
      <vt:lpstr>What about diameter?</vt:lpstr>
      <vt:lpstr>Diameter shrinks</vt:lpstr>
      <vt:lpstr>Densification – Possible Explanation</vt:lpstr>
      <vt:lpstr>Community structure</vt:lpstr>
      <vt:lpstr>Fundamental Assumption</vt:lpstr>
      <vt:lpstr>Densification Power Law</vt:lpstr>
      <vt:lpstr>Difficulty Constant</vt:lpstr>
      <vt:lpstr>Room for Improvement</vt:lpstr>
      <vt:lpstr>“Forest Fire” model – Wish List</vt:lpstr>
      <vt:lpstr>“Forest Fire” model – Intuition</vt:lpstr>
      <vt:lpstr>“Forest Fire” model – Intuition</vt:lpstr>
      <vt:lpstr>“Forest Fire” – the Model</vt:lpstr>
      <vt:lpstr>Forest Fire in Action (1)</vt:lpstr>
      <vt:lpstr>Forest Fire in Action (2)</vt:lpstr>
      <vt:lpstr>Forest Fire model – Justification</vt:lpstr>
      <vt:lpstr>Forest Fire model – Justification</vt:lpstr>
      <vt:lpstr>Information-propagation models</vt:lpstr>
      <vt:lpstr>SIR model</vt:lpstr>
      <vt:lpstr>SIR model</vt:lpstr>
      <vt:lpstr>SIS model</vt:lpstr>
      <vt:lpstr>The deterministic propagation model</vt:lpstr>
      <vt:lpstr>The independent cascade model (IC)</vt:lpstr>
      <vt:lpstr>The Linear threshold model (LT)</vt:lpstr>
      <vt:lpstr>Problems – consumer’s society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Windows User</cp:lastModifiedBy>
  <cp:revision>182</cp:revision>
  <dcterms:created xsi:type="dcterms:W3CDTF">2009-09-14T03:33:17Z</dcterms:created>
  <dcterms:modified xsi:type="dcterms:W3CDTF">2010-01-21T16:19:32Z</dcterms:modified>
</cp:coreProperties>
</file>