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44"/>
  </p:notesMasterIdLst>
  <p:sldIdLst>
    <p:sldId id="256" r:id="rId2"/>
    <p:sldId id="257" r:id="rId3"/>
    <p:sldId id="268" r:id="rId4"/>
    <p:sldId id="258" r:id="rId5"/>
    <p:sldId id="261" r:id="rId6"/>
    <p:sldId id="271" r:id="rId7"/>
    <p:sldId id="262" r:id="rId8"/>
    <p:sldId id="269" r:id="rId9"/>
    <p:sldId id="263" r:id="rId10"/>
    <p:sldId id="264" r:id="rId11"/>
    <p:sldId id="270" r:id="rId12"/>
    <p:sldId id="265" r:id="rId13"/>
    <p:sldId id="266" r:id="rId14"/>
    <p:sldId id="272" r:id="rId15"/>
    <p:sldId id="273" r:id="rId16"/>
    <p:sldId id="286" r:id="rId17"/>
    <p:sldId id="287" r:id="rId18"/>
    <p:sldId id="288" r:id="rId19"/>
    <p:sldId id="275" r:id="rId20"/>
    <p:sldId id="282" r:id="rId21"/>
    <p:sldId id="283" r:id="rId22"/>
    <p:sldId id="284" r:id="rId23"/>
    <p:sldId id="285" r:id="rId24"/>
    <p:sldId id="276" r:id="rId25"/>
    <p:sldId id="290" r:id="rId26"/>
    <p:sldId id="292" r:id="rId27"/>
    <p:sldId id="293" r:id="rId28"/>
    <p:sldId id="294" r:id="rId29"/>
    <p:sldId id="296" r:id="rId30"/>
    <p:sldId id="297" r:id="rId31"/>
    <p:sldId id="298" r:id="rId32"/>
    <p:sldId id="299" r:id="rId33"/>
    <p:sldId id="300" r:id="rId34"/>
    <p:sldId id="301" r:id="rId35"/>
    <p:sldId id="303" r:id="rId36"/>
    <p:sldId id="304" r:id="rId37"/>
    <p:sldId id="306" r:id="rId38"/>
    <p:sldId id="307" r:id="rId39"/>
    <p:sldId id="308" r:id="rId40"/>
    <p:sldId id="309" r:id="rId41"/>
    <p:sldId id="310" r:id="rId42"/>
    <p:sldId id="311" r:id="rId43"/>
  </p:sldIdLst>
  <p:sldSz cx="9144000" cy="6858000" type="screen4x3"/>
  <p:notesSz cx="6858000" cy="9144000"/>
  <p:embeddedFontLst>
    <p:embeddedFont>
      <p:font typeface="cmsy10" pitchFamily="34" charset="0"/>
      <p:regular r:id="rId45"/>
    </p:embeddedFont>
  </p:embeddedFontLst>
  <p:custDataLst>
    <p:tags r:id="rId46"/>
  </p:custDataLst>
  <p:defaultTextStyle>
    <a:defPPr>
      <a:defRPr lang="el-GR"/>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FF0000"/>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741" autoAdjust="0"/>
  </p:normalViewPr>
  <p:slideViewPr>
    <p:cSldViewPr>
      <p:cViewPr>
        <p:scale>
          <a:sx n="50" d="100"/>
          <a:sy n="50" d="100"/>
        </p:scale>
        <p:origin x="-1086"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l-GR"/>
          </a:p>
        </p:txBody>
      </p:sp>
      <p:sp>
        <p:nvSpPr>
          <p:cNvPr id="921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l-GR"/>
          </a:p>
        </p:txBody>
      </p:sp>
      <p:sp>
        <p:nvSpPr>
          <p:cNvPr id="9216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921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p>
        </p:txBody>
      </p:sp>
      <p:sp>
        <p:nvSpPr>
          <p:cNvPr id="921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l-GR"/>
          </a:p>
        </p:txBody>
      </p:sp>
      <p:sp>
        <p:nvSpPr>
          <p:cNvPr id="921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90BACF9-4FB1-47A2-B4BA-05C8089DE4D2}" type="slidenum">
              <a:rPr lang="el-GR"/>
              <a:pPr/>
              <a:t>‹#›</a:t>
            </a:fld>
            <a:endParaRPr lang="el-G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1EF0F5-3114-43C5-B164-DC15D7C20DEB}" type="slidenum">
              <a:rPr lang="el-GR"/>
              <a:pPr/>
              <a:t>20</a:t>
            </a:fld>
            <a:endParaRPr lang="el-GR"/>
          </a:p>
        </p:txBody>
      </p:sp>
      <p:sp>
        <p:nvSpPr>
          <p:cNvPr id="93186" name="Rectangle 2"/>
          <p:cNvSpPr>
            <a:spLocks noRot="1" noChangeArrowheads="1" noTextEdit="1"/>
          </p:cNvSpPr>
          <p:nvPr>
            <p:ph type="sldImg"/>
          </p:nvPr>
        </p:nvSpPr>
        <p:spPr>
          <a:ln/>
        </p:spPr>
      </p:sp>
      <p:sp>
        <p:nvSpPr>
          <p:cNvPr id="93187" name="Rectangle 3"/>
          <p:cNvSpPr>
            <a:spLocks noGrp="1" noChangeArrowheads="1"/>
          </p:cNvSpPr>
          <p:nvPr>
            <p:ph type="body" idx="1"/>
          </p:nvPr>
        </p:nvSpPr>
        <p:spPr/>
        <p:txBody>
          <a:bodyPr/>
          <a:lstStyle/>
          <a:p>
            <a:r>
              <a:rPr lang="en-US"/>
              <a:t>Given a random choice of thresholds, and an initial set of</a:t>
            </a:r>
          </a:p>
          <a:p>
            <a:r>
              <a:rPr lang="en-US"/>
              <a:t>active nodes A0 (with all other nodes inactive), the diffusion process</a:t>
            </a:r>
          </a:p>
          <a:p>
            <a:r>
              <a:rPr lang="en-US"/>
              <a:t>unfolds deterministically in discrete </a:t>
            </a:r>
            <a:r>
              <a:rPr lang="en-US" i="1"/>
              <a:t>steps</a:t>
            </a:r>
            <a:r>
              <a:rPr lang="en-US"/>
              <a:t>: in step t, all nodes</a:t>
            </a:r>
          </a:p>
          <a:p>
            <a:r>
              <a:rPr lang="en-US"/>
              <a:t>that were active in step t-1 remain active, and we activate any</a:t>
            </a:r>
          </a:p>
          <a:p>
            <a:r>
              <a:rPr lang="en-US"/>
              <a:t>node v for which the total weight of its active neighbors is at least</a:t>
            </a:r>
          </a:p>
          <a:p>
            <a:r>
              <a:rPr lang="en-US"/>
              <a:t>Theta(v)</a:t>
            </a:r>
          </a:p>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130FF3-E980-45CF-A39B-C86CE33A19CA}" type="slidenum">
              <a:rPr lang="en-US"/>
              <a:pPr/>
              <a:t>30</a:t>
            </a:fld>
            <a:endParaRPr lang="en-US"/>
          </a:p>
        </p:txBody>
      </p:sp>
      <p:sp>
        <p:nvSpPr>
          <p:cNvPr id="190466" name="Rectangle 2"/>
          <p:cNvSpPr>
            <a:spLocks noRot="1" noChangeArrowheads="1" noTextEdit="1"/>
          </p:cNvSpPr>
          <p:nvPr>
            <p:ph type="sldImg"/>
          </p:nvPr>
        </p:nvSpPr>
        <p:spPr>
          <a:ln/>
        </p:spPr>
      </p:sp>
      <p:sp>
        <p:nvSpPr>
          <p:cNvPr id="190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75B9EF-2EAF-4520-B669-B5E5F2C6D19D}" type="slidenum">
              <a:rPr lang="en-US"/>
              <a:pPr/>
              <a:t>31</a:t>
            </a:fld>
            <a:endParaRPr lang="en-US"/>
          </a:p>
        </p:txBody>
      </p:sp>
      <p:sp>
        <p:nvSpPr>
          <p:cNvPr id="202754" name="Rectangle 2"/>
          <p:cNvSpPr>
            <a:spLocks noRot="1" noChangeArrowheads="1" noTextEdit="1"/>
          </p:cNvSpPr>
          <p:nvPr>
            <p:ph type="sldImg"/>
          </p:nvPr>
        </p:nvSpPr>
        <p:spPr>
          <a:ln/>
        </p:spPr>
      </p:sp>
      <p:sp>
        <p:nvSpPr>
          <p:cNvPr id="202755" name="Rectangle 3"/>
          <p:cNvSpPr>
            <a:spLocks noGrp="1" noChangeArrowheads="1"/>
          </p:cNvSpPr>
          <p:nvPr>
            <p:ph type="body" idx="1"/>
          </p:nvPr>
        </p:nvSpPr>
        <p:spPr/>
        <p:txBody>
          <a:bodyPr/>
          <a:lstStyle/>
          <a:p>
            <a:pPr>
              <a:lnSpc>
                <a:spcPct val="90000"/>
              </a:lnSpc>
            </a:pPr>
            <a:r>
              <a:rPr lang="en-US"/>
              <a:t>Our proof deals with these difficulties by formulating an equivalent</a:t>
            </a:r>
          </a:p>
          <a:p>
            <a:pPr>
              <a:lnSpc>
                <a:spcPct val="90000"/>
              </a:lnSpc>
            </a:pPr>
            <a:r>
              <a:rPr lang="en-US"/>
              <a:t>view of the process, which makes it easier to see that there</a:t>
            </a:r>
          </a:p>
          <a:p>
            <a:pPr>
              <a:lnSpc>
                <a:spcPct val="90000"/>
              </a:lnSpc>
            </a:pPr>
            <a:r>
              <a:rPr lang="en-US"/>
              <a:t>is an order-independent outcome, and which provides an alternate</a:t>
            </a:r>
          </a:p>
          <a:p>
            <a:pPr>
              <a:lnSpc>
                <a:spcPct val="90000"/>
              </a:lnSpc>
            </a:pPr>
            <a:r>
              <a:rPr lang="en-US"/>
              <a:t>way to reason about the submodularity property.</a:t>
            </a:r>
          </a:p>
          <a:p>
            <a:pPr>
              <a:lnSpc>
                <a:spcPct val="90000"/>
              </a:lnSpc>
            </a:pPr>
            <a:endParaRPr lang="en-US"/>
          </a:p>
          <a:p>
            <a:pPr>
              <a:lnSpc>
                <a:spcPct val="90000"/>
              </a:lnSpc>
            </a:pPr>
            <a:r>
              <a:rPr lang="en-US"/>
              <a:t>From the point of view of the process, it clearly does not matter whether the</a:t>
            </a:r>
          </a:p>
          <a:p>
            <a:pPr>
              <a:lnSpc>
                <a:spcPct val="90000"/>
              </a:lnSpc>
            </a:pPr>
            <a:r>
              <a:rPr lang="en-US"/>
              <a:t>coin was flipped at the moment that v became active, or whether it</a:t>
            </a:r>
          </a:p>
          <a:p>
            <a:pPr>
              <a:lnSpc>
                <a:spcPct val="90000"/>
              </a:lnSpc>
            </a:pPr>
            <a:r>
              <a:rPr lang="en-US"/>
              <a:t>was flipped at the very beginning of the whole process and is only</a:t>
            </a:r>
          </a:p>
          <a:p>
            <a:pPr>
              <a:lnSpc>
                <a:spcPct val="90000"/>
              </a:lnSpc>
            </a:pPr>
            <a:r>
              <a:rPr lang="en-US"/>
              <a:t>being revealed now. With all the coins flipped in advance, the process can be viewed</a:t>
            </a:r>
          </a:p>
          <a:p>
            <a:pPr>
              <a:lnSpc>
                <a:spcPct val="90000"/>
              </a:lnSpc>
            </a:pPr>
            <a:r>
              <a:rPr lang="en-US"/>
              <a:t>as follows. The edges in G for which the coin flip indicated an</a:t>
            </a:r>
          </a:p>
          <a:p>
            <a:pPr>
              <a:lnSpc>
                <a:spcPct val="90000"/>
              </a:lnSpc>
            </a:pPr>
            <a:r>
              <a:rPr lang="en-US"/>
              <a:t>activation will be successful are declared to be </a:t>
            </a:r>
            <a:r>
              <a:rPr lang="en-US" i="1"/>
              <a:t>live</a:t>
            </a:r>
            <a:r>
              <a:rPr lang="en-US"/>
              <a:t>; the remaining</a:t>
            </a:r>
          </a:p>
          <a:p>
            <a:pPr>
              <a:lnSpc>
                <a:spcPct val="90000"/>
              </a:lnSpc>
            </a:pPr>
            <a:r>
              <a:rPr lang="en-US"/>
              <a:t>edges are declared to be </a:t>
            </a:r>
            <a:r>
              <a:rPr lang="en-US" i="1"/>
              <a:t>blocked</a:t>
            </a:r>
            <a:r>
              <a:rPr lang="en-US"/>
              <a:t>. If we fix the outcomes of the coin</a:t>
            </a:r>
          </a:p>
          <a:p>
            <a:pPr>
              <a:lnSpc>
                <a:spcPct val="90000"/>
              </a:lnSpc>
            </a:pPr>
            <a:r>
              <a:rPr lang="en-US"/>
              <a:t>flips and then initially activate a set A, it is clear how to determine</a:t>
            </a:r>
          </a:p>
          <a:p>
            <a:pPr>
              <a:lnSpc>
                <a:spcPct val="90000"/>
              </a:lnSpc>
            </a:pPr>
            <a:r>
              <a:rPr lang="en-US"/>
              <a:t>the full set of active nodes at the end of the cascade process:</a:t>
            </a:r>
          </a:p>
          <a:p>
            <a:pPr>
              <a:lnSpc>
                <a:spcPct val="90000"/>
              </a:lnSpc>
            </a:pPr>
            <a:r>
              <a:rPr lang="en-US"/>
              <a:t>CLAIM 2.3. </a:t>
            </a:r>
            <a:r>
              <a:rPr lang="en-US" i="1"/>
              <a:t>A node </a:t>
            </a:r>
            <a:r>
              <a:rPr lang="en-US"/>
              <a:t>x </a:t>
            </a:r>
            <a:r>
              <a:rPr lang="en-US" i="1"/>
              <a:t>ends up active if and only if there is a</a:t>
            </a:r>
          </a:p>
          <a:p>
            <a:pPr>
              <a:lnSpc>
                <a:spcPct val="90000"/>
              </a:lnSpc>
            </a:pPr>
            <a:r>
              <a:rPr lang="en-US" i="1"/>
              <a:t>path from some node in </a:t>
            </a:r>
            <a:r>
              <a:rPr lang="en-US"/>
              <a:t>A </a:t>
            </a:r>
            <a:r>
              <a:rPr lang="en-US" i="1"/>
              <a:t>to </a:t>
            </a:r>
            <a:r>
              <a:rPr lang="en-US"/>
              <a:t>x </a:t>
            </a:r>
            <a:r>
              <a:rPr lang="en-US" i="1"/>
              <a:t>consisting entirely of live edges.</a:t>
            </a:r>
          </a:p>
          <a:p>
            <a:pPr>
              <a:lnSpc>
                <a:spcPct val="90000"/>
              </a:lnSpc>
            </a:pPr>
            <a:r>
              <a:rPr lang="en-US" i="1"/>
              <a:t>(We will call such a path a </a:t>
            </a:r>
            <a:r>
              <a:rPr lang="en-US"/>
              <a:t>live-edge path</a:t>
            </a:r>
            <a:r>
              <a:rPr lang="en-US" i="1"/>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B93957-453D-4466-93E2-0003AD34F855}" type="slidenum">
              <a:rPr lang="en-US"/>
              <a:pPr/>
              <a:t>32</a:t>
            </a:fld>
            <a:endParaRPr lang="en-US"/>
          </a:p>
        </p:txBody>
      </p:sp>
      <p:sp>
        <p:nvSpPr>
          <p:cNvPr id="192514" name="Rectangle 2"/>
          <p:cNvSpPr>
            <a:spLocks noRot="1" noChangeArrowheads="1" noTextEdit="1"/>
          </p:cNvSpPr>
          <p:nvPr>
            <p:ph type="sldImg"/>
          </p:nvPr>
        </p:nvSpPr>
        <p:spPr>
          <a:ln/>
        </p:spPr>
      </p:sp>
      <p:sp>
        <p:nvSpPr>
          <p:cNvPr id="192515" name="Rectangle 3"/>
          <p:cNvSpPr>
            <a:spLocks noGrp="1" noChangeArrowheads="1"/>
          </p:cNvSpPr>
          <p:nvPr>
            <p:ph type="body" idx="1"/>
          </p:nvPr>
        </p:nvSpPr>
        <p:spPr/>
        <p:txBody>
          <a:bodyPr/>
          <a:lstStyle/>
          <a:p>
            <a:r>
              <a:rPr lang="en-US" i="1"/>
              <a:t>g(S +v) - g(S): </a:t>
            </a:r>
            <a:r>
              <a:rPr lang="en-US"/>
              <a:t>Exactly nodes reachable from v, but not from S.</a:t>
            </a:r>
            <a:endParaRPr lang="en-US" i="1"/>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DEDED0-DCE1-4D9F-B686-B820500AF130}" type="slidenum">
              <a:rPr lang="en-US"/>
              <a:pPr/>
              <a:t>33</a:t>
            </a:fld>
            <a:endParaRPr lang="en-US"/>
          </a:p>
        </p:txBody>
      </p:sp>
      <p:sp>
        <p:nvSpPr>
          <p:cNvPr id="194562" name="Rectangle 2"/>
          <p:cNvSpPr>
            <a:spLocks noRot="1" noChangeArrowheads="1" noTextEdit="1"/>
          </p:cNvSpPr>
          <p:nvPr>
            <p:ph type="sldImg"/>
          </p:nvPr>
        </p:nvSpPr>
        <p:spPr>
          <a:ln/>
        </p:spPr>
      </p:sp>
      <p:sp>
        <p:nvSpPr>
          <p:cNvPr id="194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7A8919-C5B6-4846-8103-AB97C6E81B44}" type="slidenum">
              <a:rPr lang="en-US"/>
              <a:pPr/>
              <a:t>34</a:t>
            </a:fld>
            <a:endParaRPr lang="en-US"/>
          </a:p>
        </p:txBody>
      </p:sp>
      <p:sp>
        <p:nvSpPr>
          <p:cNvPr id="30722" name="Rectangle 2"/>
          <p:cNvSpPr>
            <a:spLocks noRot="1" noChangeArrowheads="1" noTextEdit="1"/>
          </p:cNvSpPr>
          <p:nvPr>
            <p:ph type="sldImg"/>
          </p:nvPr>
        </p:nvSpPr>
        <p:spPr>
          <a:ln/>
        </p:spPr>
      </p:sp>
      <p:sp>
        <p:nvSpPr>
          <p:cNvPr id="30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0325ED-C704-455D-B9D7-DCE19779907C}" type="slidenum">
              <a:rPr lang="en-US"/>
              <a:pPr/>
              <a:t>35</a:t>
            </a:fld>
            <a:endParaRPr lang="en-US"/>
          </a:p>
        </p:txBody>
      </p:sp>
      <p:sp>
        <p:nvSpPr>
          <p:cNvPr id="224258" name="Rectangle 2"/>
          <p:cNvSpPr>
            <a:spLocks noRot="1" noChangeArrowheads="1" noTextEdit="1"/>
          </p:cNvSpPr>
          <p:nvPr>
            <p:ph type="sldImg"/>
          </p:nvPr>
        </p:nvSpPr>
        <p:spPr>
          <a:ln/>
        </p:spPr>
      </p:sp>
      <p:sp>
        <p:nvSpPr>
          <p:cNvPr id="224259" name="Rectangle 3"/>
          <p:cNvSpPr>
            <a:spLocks noGrp="1" noChangeArrowheads="1"/>
          </p:cNvSpPr>
          <p:nvPr>
            <p:ph type="body" idx="1"/>
          </p:nvPr>
        </p:nvSpPr>
        <p:spPr/>
        <p:txBody>
          <a:bodyPr/>
          <a:lstStyle/>
          <a:p>
            <a:r>
              <a:rPr lang="en-US"/>
              <a:t>Both in choosing the nodes to target with the greedy algorithm,</a:t>
            </a:r>
          </a:p>
          <a:p>
            <a:r>
              <a:rPr lang="en-US"/>
              <a:t>and in evaluating the performance of the algorithms, we need to</a:t>
            </a:r>
          </a:p>
          <a:p>
            <a:r>
              <a:rPr lang="en-US"/>
              <a:t>compute the value (A). It is an open question to compute this</a:t>
            </a:r>
          </a:p>
          <a:p>
            <a:r>
              <a:rPr lang="en-US"/>
              <a:t>quantity exactly by an efficient method, but very good estimates</a:t>
            </a:r>
          </a:p>
          <a:p>
            <a:r>
              <a:rPr lang="en-US"/>
              <a:t>can be obtained by simulating the random process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B7E90B-4CC9-48B8-98DA-A48CDEDB8EBF}" type="slidenum">
              <a:rPr lang="en-US"/>
              <a:pPr/>
              <a:t>36</a:t>
            </a:fld>
            <a:endParaRPr lang="en-US"/>
          </a:p>
        </p:txBody>
      </p:sp>
      <p:sp>
        <p:nvSpPr>
          <p:cNvPr id="32770" name="Rectangle 2"/>
          <p:cNvSpPr>
            <a:spLocks noRo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0FCFF7-A484-42BC-BD5B-3716E231DE44}" type="slidenum">
              <a:rPr lang="en-US"/>
              <a:pPr/>
              <a:t>37</a:t>
            </a:fld>
            <a:endParaRPr lang="en-US"/>
          </a:p>
        </p:txBody>
      </p:sp>
      <p:sp>
        <p:nvSpPr>
          <p:cNvPr id="34818" name="Rectangle 2"/>
          <p:cNvSpPr>
            <a:spLocks noRot="1"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7E5CF7-C17F-4E59-9035-C467ED94EA09}" type="slidenum">
              <a:rPr lang="en-US"/>
              <a:pPr/>
              <a:t>38</a:t>
            </a:fld>
            <a:endParaRPr lang="en-US"/>
          </a:p>
        </p:txBody>
      </p:sp>
      <p:sp>
        <p:nvSpPr>
          <p:cNvPr id="36866" name="Rectangle 2"/>
          <p:cNvSpPr>
            <a:spLocks noRot="1" noChangeArrowheads="1" noTextEdit="1"/>
          </p:cNvSpPr>
          <p:nvPr>
            <p:ph type="sldImg"/>
          </p:nvPr>
        </p:nvSpPr>
        <p:spPr>
          <a:ln/>
        </p:spPr>
      </p:sp>
      <p:sp>
        <p:nvSpPr>
          <p:cNvPr id="36867" name="Rectangle 3"/>
          <p:cNvSpPr>
            <a:spLocks noGrp="1" noChangeArrowheads="1"/>
          </p:cNvSpPr>
          <p:nvPr>
            <p:ph type="body" idx="1"/>
          </p:nvPr>
        </p:nvSpPr>
        <p:spPr/>
        <p:txBody>
          <a:bodyPr/>
          <a:lstStyle/>
          <a:p>
            <a:pPr>
              <a:lnSpc>
                <a:spcPct val="80000"/>
              </a:lnSpc>
            </a:pPr>
            <a:r>
              <a:rPr lang="en-US" sz="800" dirty="0"/>
              <a:t>Independent Cascade Model:</a:t>
            </a:r>
          </a:p>
          <a:p>
            <a:pPr>
              <a:lnSpc>
                <a:spcPct val="80000"/>
              </a:lnSpc>
            </a:pPr>
            <a:r>
              <a:rPr lang="en-US" sz="800" dirty="0"/>
              <a:t>If nodes u and v have </a:t>
            </a:r>
            <a:r>
              <a:rPr lang="en-US" sz="800" dirty="0" err="1"/>
              <a:t>cu;v</a:t>
            </a:r>
            <a:r>
              <a:rPr lang="en-US" sz="800" dirty="0"/>
              <a:t> parallel edges, then</a:t>
            </a:r>
          </a:p>
          <a:p>
            <a:pPr>
              <a:lnSpc>
                <a:spcPct val="80000"/>
              </a:lnSpc>
            </a:pPr>
            <a:r>
              <a:rPr lang="en-US" sz="800" dirty="0"/>
              <a:t>we assume that for each of those </a:t>
            </a:r>
            <a:r>
              <a:rPr lang="en-US" sz="800" dirty="0" err="1"/>
              <a:t>cu;v</a:t>
            </a:r>
            <a:r>
              <a:rPr lang="en-US" sz="800" dirty="0"/>
              <a:t> edges, u has a chance of p</a:t>
            </a:r>
          </a:p>
          <a:p>
            <a:pPr>
              <a:lnSpc>
                <a:spcPct val="80000"/>
              </a:lnSpc>
            </a:pPr>
            <a:r>
              <a:rPr lang="en-US" sz="800" dirty="0"/>
              <a:t>to activate v, i.e. u has a total probability of 1 - (1 - p)</a:t>
            </a:r>
            <a:r>
              <a:rPr lang="en-US" sz="800" dirty="0" err="1"/>
              <a:t>cu;v</a:t>
            </a:r>
            <a:r>
              <a:rPr lang="en-US" sz="800" dirty="0"/>
              <a:t> of</a:t>
            </a:r>
          </a:p>
          <a:p>
            <a:pPr>
              <a:lnSpc>
                <a:spcPct val="80000"/>
              </a:lnSpc>
            </a:pPr>
            <a:r>
              <a:rPr lang="en-US" sz="800" dirty="0"/>
              <a:t>activating v once it becomes active.</a:t>
            </a:r>
          </a:p>
          <a:p>
            <a:pPr>
              <a:lnSpc>
                <a:spcPct val="80000"/>
              </a:lnSpc>
            </a:pPr>
            <a:endParaRPr lang="en-US" sz="800" dirty="0"/>
          </a:p>
          <a:p>
            <a:pPr>
              <a:lnSpc>
                <a:spcPct val="80000"/>
              </a:lnSpc>
            </a:pPr>
            <a:r>
              <a:rPr lang="en-US" sz="800" dirty="0"/>
              <a:t>The independent cascade model with uniform probabilities p on</a:t>
            </a:r>
          </a:p>
          <a:p>
            <a:pPr>
              <a:lnSpc>
                <a:spcPct val="80000"/>
              </a:lnSpc>
            </a:pPr>
            <a:r>
              <a:rPr lang="en-US" sz="800" dirty="0"/>
              <a:t>the edges has the property that high-degree nodes not only have</a:t>
            </a:r>
          </a:p>
          <a:p>
            <a:pPr>
              <a:lnSpc>
                <a:spcPct val="80000"/>
              </a:lnSpc>
            </a:pPr>
            <a:r>
              <a:rPr lang="en-US" sz="800" dirty="0"/>
              <a:t>a chance to influence many other nodes, but also to be influenced</a:t>
            </a:r>
          </a:p>
          <a:p>
            <a:pPr>
              <a:lnSpc>
                <a:spcPct val="80000"/>
              </a:lnSpc>
            </a:pPr>
            <a:r>
              <a:rPr lang="en-US" sz="800" dirty="0"/>
              <a:t>by them.  Motivated by this, we chose to also consider an alternative interpretation, where edges</a:t>
            </a:r>
          </a:p>
          <a:p>
            <a:pPr>
              <a:lnSpc>
                <a:spcPct val="80000"/>
              </a:lnSpc>
            </a:pPr>
            <a:r>
              <a:rPr lang="en-US" sz="800" dirty="0"/>
              <a:t>into high-degree nodes are assigned smaller probabilities. We study</a:t>
            </a:r>
          </a:p>
          <a:p>
            <a:pPr>
              <a:lnSpc>
                <a:spcPct val="80000"/>
              </a:lnSpc>
            </a:pPr>
            <a:r>
              <a:rPr lang="en-US" sz="800" dirty="0"/>
              <a:t>a special case of the Independent Cascade Model that we term</a:t>
            </a:r>
          </a:p>
          <a:p>
            <a:pPr>
              <a:lnSpc>
                <a:spcPct val="80000"/>
              </a:lnSpc>
            </a:pPr>
            <a:r>
              <a:rPr lang="en-US" sz="800" dirty="0"/>
              <a:t>“weighted cascade”, in which each edge from node u to v is assigned</a:t>
            </a:r>
          </a:p>
          <a:p>
            <a:pPr>
              <a:lnSpc>
                <a:spcPct val="80000"/>
              </a:lnSpc>
            </a:pPr>
            <a:r>
              <a:rPr lang="en-US" sz="800" dirty="0"/>
              <a:t>probability 1/</a:t>
            </a:r>
            <a:r>
              <a:rPr lang="en-US" sz="800" dirty="0" err="1"/>
              <a:t>dv</a:t>
            </a:r>
            <a:r>
              <a:rPr lang="en-US" sz="800" dirty="0"/>
              <a:t> of activating v.</a:t>
            </a:r>
          </a:p>
          <a:p>
            <a:pPr>
              <a:lnSpc>
                <a:spcPct val="80000"/>
              </a:lnSpc>
            </a:pPr>
            <a:endParaRPr lang="en-US" sz="800" dirty="0"/>
          </a:p>
          <a:p>
            <a:pPr>
              <a:lnSpc>
                <a:spcPct val="80000"/>
              </a:lnSpc>
            </a:pPr>
            <a:r>
              <a:rPr lang="en-US" sz="800" dirty="0"/>
              <a:t>The high-degree heuristic chooses nodes v in order of decreasing</a:t>
            </a:r>
          </a:p>
          <a:p>
            <a:pPr>
              <a:lnSpc>
                <a:spcPct val="80000"/>
              </a:lnSpc>
            </a:pPr>
            <a:r>
              <a:rPr lang="en-US" sz="800" dirty="0"/>
              <a:t>degrees </a:t>
            </a:r>
            <a:r>
              <a:rPr lang="en-US" sz="800" dirty="0" err="1"/>
              <a:t>dv</a:t>
            </a:r>
            <a:r>
              <a:rPr lang="en-US" sz="800" dirty="0"/>
              <a:t>. </a:t>
            </a:r>
          </a:p>
          <a:p>
            <a:pPr>
              <a:lnSpc>
                <a:spcPct val="80000"/>
              </a:lnSpc>
            </a:pPr>
            <a:endParaRPr lang="en-US" sz="800" dirty="0"/>
          </a:p>
          <a:p>
            <a:pPr>
              <a:lnSpc>
                <a:spcPct val="80000"/>
              </a:lnSpc>
            </a:pPr>
            <a:r>
              <a:rPr lang="en-US" sz="800" dirty="0"/>
              <a:t>“Distance centrality” </a:t>
            </a:r>
            <a:r>
              <a:rPr lang="en-US" sz="800" dirty="0" err="1"/>
              <a:t>buildg</a:t>
            </a:r>
            <a:r>
              <a:rPr lang="en-US" sz="800" dirty="0"/>
              <a:t> on the assumption that a node with short</a:t>
            </a:r>
          </a:p>
          <a:p>
            <a:pPr>
              <a:lnSpc>
                <a:spcPct val="80000"/>
              </a:lnSpc>
            </a:pPr>
            <a:r>
              <a:rPr lang="en-US" sz="800" dirty="0"/>
              <a:t>paths to other nodes in a network will have a higher chance of influencing</a:t>
            </a:r>
          </a:p>
          <a:p>
            <a:pPr>
              <a:lnSpc>
                <a:spcPct val="80000"/>
              </a:lnSpc>
            </a:pPr>
            <a:r>
              <a:rPr lang="en-US" sz="800" dirty="0"/>
              <a:t>them. Hence, we select nodes in order of increasing average</a:t>
            </a:r>
          </a:p>
          <a:p>
            <a:pPr>
              <a:lnSpc>
                <a:spcPct val="80000"/>
              </a:lnSpc>
            </a:pPr>
            <a:r>
              <a:rPr lang="en-US" sz="800" dirty="0"/>
              <a:t>distance to other nodes in the network. As the </a:t>
            </a:r>
            <a:r>
              <a:rPr lang="en-US" sz="800" dirty="0" err="1"/>
              <a:t>arXiv</a:t>
            </a:r>
            <a:r>
              <a:rPr lang="en-US" sz="800" dirty="0"/>
              <a:t> collaboration</a:t>
            </a:r>
          </a:p>
          <a:p>
            <a:pPr>
              <a:lnSpc>
                <a:spcPct val="80000"/>
              </a:lnSpc>
            </a:pPr>
            <a:r>
              <a:rPr lang="en-US" sz="800" dirty="0"/>
              <a:t>graph is not connected, we assigned a distance of n — the number</a:t>
            </a:r>
          </a:p>
          <a:p>
            <a:pPr>
              <a:lnSpc>
                <a:spcPct val="80000"/>
              </a:lnSpc>
            </a:pPr>
            <a:r>
              <a:rPr lang="en-US" sz="800" dirty="0"/>
              <a:t>of nodes in the graph — for any pair of unconnected nodes. This</a:t>
            </a:r>
          </a:p>
          <a:p>
            <a:pPr>
              <a:lnSpc>
                <a:spcPct val="80000"/>
              </a:lnSpc>
            </a:pPr>
            <a:r>
              <a:rPr lang="en-US" sz="800" dirty="0"/>
              <a:t>value is significantly larger than any actual distance, and thus can</a:t>
            </a:r>
          </a:p>
          <a:p>
            <a:pPr>
              <a:lnSpc>
                <a:spcPct val="80000"/>
              </a:lnSpc>
            </a:pPr>
            <a:r>
              <a:rPr lang="en-US" sz="800" dirty="0"/>
              <a:t>be considered to play the role of an infinite distance. In particular,</a:t>
            </a:r>
          </a:p>
          <a:p>
            <a:pPr>
              <a:lnSpc>
                <a:spcPct val="80000"/>
              </a:lnSpc>
            </a:pPr>
            <a:r>
              <a:rPr lang="en-US" sz="800" dirty="0"/>
              <a:t>nodes in the largest connected component will have smallest</a:t>
            </a:r>
          </a:p>
          <a:p>
            <a:pPr>
              <a:lnSpc>
                <a:spcPct val="80000"/>
              </a:lnSpc>
            </a:pPr>
            <a:r>
              <a:rPr lang="en-US" sz="800" dirty="0"/>
              <a:t>average distance.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64956B-DBBB-4068-8A89-70019C565125}" type="slidenum">
              <a:rPr lang="en-US"/>
              <a:pPr/>
              <a:t>39</a:t>
            </a:fld>
            <a:endParaRPr lang="en-US"/>
          </a:p>
        </p:txBody>
      </p:sp>
      <p:sp>
        <p:nvSpPr>
          <p:cNvPr id="354306" name="Rectangle 2"/>
          <p:cNvSpPr>
            <a:spLocks noRot="1" noChangeArrowheads="1" noTextEdit="1"/>
          </p:cNvSpPr>
          <p:nvPr>
            <p:ph type="sldImg"/>
          </p:nvPr>
        </p:nvSpPr>
        <p:spPr>
          <a:ln/>
        </p:spPr>
      </p:sp>
      <p:sp>
        <p:nvSpPr>
          <p:cNvPr id="354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336D5E-A85C-467D-B0D1-B267EF4B3FEB}" type="slidenum">
              <a:rPr lang="el-GR"/>
              <a:pPr/>
              <a:t>21</a:t>
            </a:fld>
            <a:endParaRPr lang="el-GR"/>
          </a:p>
        </p:txBody>
      </p:sp>
      <p:sp>
        <p:nvSpPr>
          <p:cNvPr id="95234" name="Rectangle 2"/>
          <p:cNvSpPr>
            <a:spLocks noRot="1" noChangeArrowheads="1" noTextEdit="1"/>
          </p:cNvSpPr>
          <p:nvPr>
            <p:ph type="sldImg"/>
          </p:nvPr>
        </p:nvSpPr>
        <p:spPr>
          <a:ln/>
        </p:spPr>
      </p:sp>
      <p:sp>
        <p:nvSpPr>
          <p:cNvPr id="95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1C316D-E6A3-4244-8C42-901FAA390CAE}" type="slidenum">
              <a:rPr lang="en-US"/>
              <a:pPr/>
              <a:t>40</a:t>
            </a:fld>
            <a:endParaRPr lang="en-US"/>
          </a:p>
        </p:txBody>
      </p:sp>
      <p:sp>
        <p:nvSpPr>
          <p:cNvPr id="180226" name="Rectangle 2"/>
          <p:cNvSpPr>
            <a:spLocks noRot="1" noChangeArrowheads="1" noTextEdit="1"/>
          </p:cNvSpPr>
          <p:nvPr>
            <p:ph type="sldImg"/>
          </p:nvPr>
        </p:nvSpPr>
        <p:spPr>
          <a:ln/>
        </p:spPr>
      </p:sp>
      <p:sp>
        <p:nvSpPr>
          <p:cNvPr id="180227" name="Rectangle 3"/>
          <p:cNvSpPr>
            <a:spLocks noGrp="1" noChangeArrowheads="1"/>
          </p:cNvSpPr>
          <p:nvPr>
            <p:ph type="body" idx="1"/>
          </p:nvPr>
        </p:nvSpPr>
        <p:spPr/>
        <p:txBody>
          <a:bodyPr/>
          <a:lstStyle/>
          <a:p>
            <a:r>
              <a:rPr lang="en-US"/>
              <a:t>The greedy algorithm outperforms the high-degree node heuristic by about 18%, and the central node</a:t>
            </a:r>
          </a:p>
          <a:p>
            <a:r>
              <a:rPr lang="en-US"/>
              <a:t>heuristic by over 40%. (As expected, choosing random nodes is</a:t>
            </a:r>
          </a:p>
          <a:p>
            <a:r>
              <a:rPr lang="en-US"/>
              <a:t>not a good idea.) This shows that significantly better marketing</a:t>
            </a:r>
          </a:p>
          <a:p>
            <a:r>
              <a:rPr lang="en-US"/>
              <a:t>results can be obtained by explicitly considering the dynamics of</a:t>
            </a:r>
          </a:p>
          <a:p>
            <a:r>
              <a:rPr lang="en-US"/>
              <a:t>information in a network, rather than relying solely on structural</a:t>
            </a:r>
          </a:p>
          <a:p>
            <a:r>
              <a:rPr lang="en-US"/>
              <a:t>properties of the graph.</a:t>
            </a:r>
          </a:p>
          <a:p>
            <a:endParaRPr lang="en-US"/>
          </a:p>
          <a:p>
            <a:r>
              <a:rPr lang="en-US"/>
              <a:t>When investigating the reason why the high-degree and centrality</a:t>
            </a:r>
          </a:p>
          <a:p>
            <a:r>
              <a:rPr lang="en-US"/>
              <a:t>heuristics do not perform as well, one sees that they ignore such</a:t>
            </a:r>
          </a:p>
          <a:p>
            <a:r>
              <a:rPr lang="en-US"/>
              <a:t>network effects. In particular, neither of the heuristics incorporates</a:t>
            </a:r>
          </a:p>
          <a:p>
            <a:r>
              <a:rPr lang="en-US"/>
              <a:t>the fact that many of the most central (or highest-degree) nodes</a:t>
            </a:r>
          </a:p>
          <a:p>
            <a:r>
              <a:rPr lang="en-US"/>
              <a:t>may be clustered, so that targeting all of them is unnecessary.</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05851F-CEC6-45AF-BCE7-BC78CA7AFA4E}" type="slidenum">
              <a:rPr lang="en-US"/>
              <a:pPr/>
              <a:t>41</a:t>
            </a:fld>
            <a:endParaRPr lang="en-US"/>
          </a:p>
        </p:txBody>
      </p:sp>
      <p:sp>
        <p:nvSpPr>
          <p:cNvPr id="178178" name="Rectangle 2"/>
          <p:cNvSpPr>
            <a:spLocks noRot="1" noChangeArrowheads="1" noTextEdit="1"/>
          </p:cNvSpPr>
          <p:nvPr>
            <p:ph type="sldImg"/>
          </p:nvPr>
        </p:nvSpPr>
        <p:spPr>
          <a:ln/>
        </p:spPr>
      </p:sp>
      <p:sp>
        <p:nvSpPr>
          <p:cNvPr id="178179" name="Rectangle 3"/>
          <p:cNvSpPr>
            <a:spLocks noGrp="1" noChangeArrowheads="1"/>
          </p:cNvSpPr>
          <p:nvPr>
            <p:ph type="body" idx="1"/>
          </p:nvPr>
        </p:nvSpPr>
        <p:spPr/>
        <p:txBody>
          <a:bodyPr/>
          <a:lstStyle/>
          <a:p>
            <a:pPr>
              <a:lnSpc>
                <a:spcPct val="90000"/>
              </a:lnSpc>
            </a:pPr>
            <a:r>
              <a:rPr lang="en-US" sz="1000" dirty="0"/>
              <a:t>The graph for the independent cascade model with probability 1%, seems very similar to the previous two at</a:t>
            </a:r>
          </a:p>
          <a:p>
            <a:pPr>
              <a:lnSpc>
                <a:spcPct val="90000"/>
              </a:lnSpc>
            </a:pPr>
            <a:r>
              <a:rPr lang="en-US" sz="1000" dirty="0"/>
              <a:t>first glance. Notice, however, the very different scale: on average, each targeted node only activates three additional nodes. Hence, the network effects in the independent cascade model with very</a:t>
            </a:r>
          </a:p>
          <a:p>
            <a:pPr>
              <a:lnSpc>
                <a:spcPct val="90000"/>
              </a:lnSpc>
            </a:pPr>
            <a:r>
              <a:rPr lang="en-US" sz="1000" dirty="0"/>
              <a:t>small probabilities are much weaker than in the other models.</a:t>
            </a:r>
          </a:p>
          <a:p>
            <a:pPr>
              <a:lnSpc>
                <a:spcPct val="90000"/>
              </a:lnSpc>
            </a:pPr>
            <a:endParaRPr lang="en-US" sz="1000" dirty="0"/>
          </a:p>
          <a:p>
            <a:pPr>
              <a:lnSpc>
                <a:spcPct val="90000"/>
              </a:lnSpc>
            </a:pPr>
            <a:r>
              <a:rPr lang="en-US" sz="1000" dirty="0"/>
              <a:t>This suggests that the network effects observed for the linear threshold and weighted cascade models rely heavily on</a:t>
            </a:r>
          </a:p>
          <a:p>
            <a:pPr>
              <a:lnSpc>
                <a:spcPct val="90000"/>
              </a:lnSpc>
            </a:pPr>
            <a:r>
              <a:rPr lang="en-US" sz="1000" dirty="0"/>
              <a:t>low-degree nodes as multipliers, even though targeting high-degree nodes is a reasonable heuristic. Also notice that in the independent cascade model, the heuristic of choosing random nodes performs significantly better than in the previous two models.</a:t>
            </a:r>
          </a:p>
          <a:p>
            <a:pPr>
              <a:lnSpc>
                <a:spcPct val="90000"/>
              </a:lnSpc>
            </a:pPr>
            <a:endParaRPr lang="en-US" sz="1000" dirty="0"/>
          </a:p>
          <a:p>
            <a:pPr>
              <a:lnSpc>
                <a:spcPct val="90000"/>
              </a:lnSpc>
            </a:pPr>
            <a:r>
              <a:rPr lang="en-US" sz="1000" dirty="0"/>
              <a:t>The improvement in performance of the “random nodes” heuristic is even more pronounced for the independent cascade model with probabilities equal to 10%. In that model, it starts to outperform both the high-degree and the central nodes heuristics when more than 12 nodes are targeted. The first targeted node, if chosen somewhat judiciously, will activate a large fraction of the network, in our case almost 25%. However, any additional nodes will only reach a small additional fraction of the network. In particular, other central or high-degree nodes are very likely to be activated by the initially chosen one, and thus have hardly any marginal gain. This explains the shapes of the</a:t>
            </a:r>
          </a:p>
          <a:p>
            <a:pPr>
              <a:lnSpc>
                <a:spcPct val="90000"/>
              </a:lnSpc>
            </a:pPr>
            <a:r>
              <a:rPr lang="en-US" sz="1000" dirty="0"/>
              <a:t>curves for the high-degree and centrality heuristics, which leap up to about 2415 activated nodes, but make virtually no progress afterwards. The greedy algorithm, on the other hand, takes the effect of the first chosen node into account, and targets nodes with smaller marginal gain afterwards. Hence, its active set keeps growing, although</a:t>
            </a:r>
          </a:p>
          <a:p>
            <a:pPr>
              <a:lnSpc>
                <a:spcPct val="90000"/>
              </a:lnSpc>
            </a:pPr>
            <a:r>
              <a:rPr lang="en-US" sz="1000" dirty="0"/>
              <a:t>at a much smaller slope than in other models.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0C7DDB-6BD2-49C8-BDC2-12C3BE92A195}" type="slidenum">
              <a:rPr lang="en-US"/>
              <a:pPr/>
              <a:t>42</a:t>
            </a:fld>
            <a:endParaRPr lang="en-US"/>
          </a:p>
        </p:txBody>
      </p:sp>
      <p:sp>
        <p:nvSpPr>
          <p:cNvPr id="184322" name="Rectangle 2"/>
          <p:cNvSpPr>
            <a:spLocks noRot="1" noChangeArrowheads="1" noTextEdit="1"/>
          </p:cNvSpPr>
          <p:nvPr>
            <p:ph type="sldImg"/>
          </p:nvPr>
        </p:nvSpPr>
        <p:spPr>
          <a:ln/>
        </p:spPr>
      </p:sp>
      <p:sp>
        <p:nvSpPr>
          <p:cNvPr id="184323" name="Rectangle 3"/>
          <p:cNvSpPr>
            <a:spLocks noGrp="1" noChangeArrowheads="1"/>
          </p:cNvSpPr>
          <p:nvPr>
            <p:ph type="body" idx="1"/>
          </p:nvPr>
        </p:nvSpPr>
        <p:spPr/>
        <p:txBody>
          <a:bodyPr/>
          <a:lstStyle/>
          <a:p>
            <a:r>
              <a:rPr lang="en-US"/>
              <a:t>Notice the striking similarity to the linear threshold model; the scale</a:t>
            </a:r>
          </a:p>
          <a:p>
            <a:r>
              <a:rPr lang="en-US"/>
              <a:t>is slightly different (all values are about 25% smaller), but the</a:t>
            </a:r>
          </a:p>
          <a:p>
            <a:r>
              <a:rPr lang="en-US"/>
              <a:t>behavior is qualitatively the same, even with respect to the exact</a:t>
            </a:r>
          </a:p>
          <a:p>
            <a:r>
              <a:rPr lang="en-US"/>
              <a:t>nodes whose network influence is not reflected accurately by their</a:t>
            </a:r>
          </a:p>
          <a:p>
            <a:r>
              <a:rPr lang="en-US"/>
              <a:t>degree or centrality. The reason is that in expectation, each node is</a:t>
            </a:r>
          </a:p>
          <a:p>
            <a:r>
              <a:rPr lang="en-US"/>
              <a:t>influenced by the same number of other nodes in both models (see</a:t>
            </a:r>
          </a:p>
          <a:p>
            <a:r>
              <a:rPr lang="en-US"/>
              <a:t>Section 2), and the degrees are relatively concentrated around their</a:t>
            </a:r>
          </a:p>
          <a:p>
            <a:r>
              <a:rPr lang="en-US"/>
              <a:t>expectation of 1.</a:t>
            </a:r>
          </a:p>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9D2DF3-1434-4682-90D9-68897BB4A6CB}" type="slidenum">
              <a:rPr lang="el-GR"/>
              <a:pPr/>
              <a:t>22</a:t>
            </a:fld>
            <a:endParaRPr lang="el-GR"/>
          </a:p>
        </p:txBody>
      </p:sp>
      <p:sp>
        <p:nvSpPr>
          <p:cNvPr id="97282" name="Rectangle 2"/>
          <p:cNvSpPr>
            <a:spLocks noRot="1" noChangeArrowheads="1" noTextEdit="1"/>
          </p:cNvSpPr>
          <p:nvPr>
            <p:ph type="sldImg"/>
          </p:nvPr>
        </p:nvSpPr>
        <p:spPr>
          <a:ln/>
        </p:spPr>
      </p:sp>
      <p:sp>
        <p:nvSpPr>
          <p:cNvPr id="97283" name="Rectangle 3"/>
          <p:cNvSpPr>
            <a:spLocks noGrp="1" noChangeArrowheads="1"/>
          </p:cNvSpPr>
          <p:nvPr>
            <p:ph type="body" idx="1"/>
          </p:nvPr>
        </p:nvSpPr>
        <p:spPr/>
        <p:txBody>
          <a:bodyPr/>
          <a:lstStyle/>
          <a:p>
            <a:r>
              <a:rPr lang="en-US"/>
              <a:t>We again start with an initial set of active nodes A0, and the process unfolds in discrete steps according to</a:t>
            </a:r>
          </a:p>
          <a:p>
            <a:r>
              <a:rPr lang="en-US"/>
              <a:t>the following randomized rule. When node v first becomes active</a:t>
            </a:r>
          </a:p>
          <a:p>
            <a:r>
              <a:rPr lang="en-US"/>
              <a:t>in step t, it is given a single chance to activate each currently inactive</a:t>
            </a:r>
          </a:p>
          <a:p>
            <a:r>
              <a:rPr lang="en-US"/>
              <a:t>neighbor w; it succeeds with a probability pv;w —a parameter</a:t>
            </a:r>
          </a:p>
          <a:p>
            <a:r>
              <a:rPr lang="en-US"/>
              <a:t>of the system — independently of the history thus far. (If w has</a:t>
            </a:r>
          </a:p>
          <a:p>
            <a:r>
              <a:rPr lang="en-US"/>
              <a:t>multiple newly activated neighbors, their attempts are sequenced in</a:t>
            </a:r>
          </a:p>
          <a:p>
            <a:r>
              <a:rPr lang="en-US"/>
              <a:t>an arbitrary order.) If v succeeds, then w will become active in step</a:t>
            </a:r>
          </a:p>
          <a:p>
            <a:r>
              <a:rPr lang="en-US"/>
              <a:t>t+1; but whether or not v succeeds, it cannot make any further attempts</a:t>
            </a:r>
          </a:p>
          <a:p>
            <a:r>
              <a:rPr lang="en-US"/>
              <a:t>to activate w in subsequent rounds. Again, the process runs</a:t>
            </a:r>
          </a:p>
          <a:p>
            <a:r>
              <a:rPr lang="en-US"/>
              <a:t>until no more activations are possible.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FD0493-B8B0-4294-834B-8CCA53F7D671}" type="slidenum">
              <a:rPr lang="el-GR"/>
              <a:pPr/>
              <a:t>23</a:t>
            </a:fld>
            <a:endParaRPr lang="el-GR"/>
          </a:p>
        </p:txBody>
      </p:sp>
      <p:sp>
        <p:nvSpPr>
          <p:cNvPr id="99330" name="Rectangle 2"/>
          <p:cNvSpPr>
            <a:spLocks noRot="1" noChangeArrowheads="1" noTextEdit="1"/>
          </p:cNvSpPr>
          <p:nvPr>
            <p:ph type="sldImg"/>
          </p:nvPr>
        </p:nvSpPr>
        <p:spPr>
          <a:ln/>
        </p:spPr>
      </p:sp>
      <p:sp>
        <p:nvSpPr>
          <p:cNvPr id="99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7C484C-B707-4A36-B651-4922557C6268}" type="slidenum">
              <a:rPr lang="en-US"/>
              <a:pPr/>
              <a:t>25</a:t>
            </a:fld>
            <a:endParaRPr lang="en-US"/>
          </a:p>
        </p:txBody>
      </p:sp>
      <p:sp>
        <p:nvSpPr>
          <p:cNvPr id="131074" name="Rectangle 2"/>
          <p:cNvSpPr>
            <a:spLocks noRot="1" noChangeArrowheads="1" noTextEdit="1"/>
          </p:cNvSpPr>
          <p:nvPr>
            <p:ph type="sldImg"/>
          </p:nvPr>
        </p:nvSpPr>
        <p:spPr>
          <a:ln/>
        </p:spPr>
      </p:sp>
      <p:sp>
        <p:nvSpPr>
          <p:cNvPr id="131075" name="Rectangle 3"/>
          <p:cNvSpPr>
            <a:spLocks noGrp="1" noChangeArrowheads="1"/>
          </p:cNvSpPr>
          <p:nvPr>
            <p:ph type="body" idx="1"/>
          </p:nvPr>
        </p:nvSpPr>
        <p:spPr/>
        <p:txBody>
          <a:bodyPr/>
          <a:lstStyle/>
          <a:p>
            <a:r>
              <a:rPr lang="en-US"/>
              <a:t>the influence of a set of nodes </a:t>
            </a:r>
            <a:r>
              <a:rPr lang="en-US" i="1"/>
              <a:t>A: </a:t>
            </a:r>
            <a:r>
              <a:rPr lang="en-US"/>
              <a:t>the expected number of active nodes at the end of the process. </a:t>
            </a:r>
          </a:p>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F6A88F-3D04-4D41-9DC9-F0553D05AABF}" type="slidenum">
              <a:rPr lang="en-US"/>
              <a:pPr/>
              <a:t>26</a:t>
            </a:fld>
            <a:endParaRPr lang="en-US"/>
          </a:p>
        </p:txBody>
      </p:sp>
      <p:sp>
        <p:nvSpPr>
          <p:cNvPr id="26626" name="Rectangle 2"/>
          <p:cNvSpPr>
            <a:spLocks noRot="1" noChangeArrowheads="1" noTextEdit="1"/>
          </p:cNvSpPr>
          <p:nvPr>
            <p:ph type="sldImg"/>
          </p:nvPr>
        </p:nvSpPr>
        <p:spPr>
          <a:ln/>
        </p:spPr>
      </p:sp>
      <p:sp>
        <p:nvSpPr>
          <p:cNvPr id="26627" name="Rectangle 3"/>
          <p:cNvSpPr>
            <a:spLocks noGrp="1" noChangeArrowheads="1"/>
          </p:cNvSpPr>
          <p:nvPr>
            <p:ph type="body" idx="1"/>
          </p:nvPr>
        </p:nvSpPr>
        <p:spPr/>
        <p:txBody>
          <a:bodyPr/>
          <a:lstStyle/>
          <a:p>
            <a:r>
              <a:rPr lang="en-US" sz="1300" dirty="0"/>
              <a:t>A function </a:t>
            </a:r>
            <a:r>
              <a:rPr lang="en-US" sz="1300" i="1" dirty="0"/>
              <a:t>f</a:t>
            </a:r>
            <a:r>
              <a:rPr lang="en-US" sz="1300" dirty="0"/>
              <a:t> maps a finite ground set </a:t>
            </a:r>
            <a:r>
              <a:rPr lang="en-US" sz="1300" i="1" dirty="0"/>
              <a:t>U</a:t>
            </a:r>
            <a:r>
              <a:rPr lang="en-US" sz="1300" dirty="0"/>
              <a:t> to non-negative real numbers, and satisfies a natural “diminishing returns” property, then </a:t>
            </a:r>
            <a:r>
              <a:rPr lang="en-US" sz="1300" i="1" dirty="0"/>
              <a:t>f</a:t>
            </a:r>
            <a:r>
              <a:rPr lang="en-US" sz="1300" dirty="0"/>
              <a:t> is a </a:t>
            </a:r>
            <a:r>
              <a:rPr lang="en-US" sz="1300" dirty="0" err="1"/>
              <a:t>submodular</a:t>
            </a:r>
            <a:r>
              <a:rPr lang="en-US" sz="1300" dirty="0"/>
              <a:t> function.  </a:t>
            </a:r>
          </a:p>
          <a:p>
            <a:r>
              <a:rPr lang="en-US" sz="1300" dirty="0"/>
              <a:t>Diminishing returns property: </a:t>
            </a:r>
          </a:p>
          <a:p>
            <a:pPr lvl="1"/>
            <a:r>
              <a:rPr lang="en-US" sz="1300" dirty="0"/>
              <a:t>The marginal gain from adding an element to a set </a:t>
            </a:r>
            <a:r>
              <a:rPr lang="en-US" sz="1300" i="1" dirty="0"/>
              <a:t>S</a:t>
            </a:r>
            <a:r>
              <a:rPr lang="en-US" sz="1300" dirty="0"/>
              <a:t> is at least as high as the marginal gain from adding the same element to a superset  of </a:t>
            </a:r>
            <a:r>
              <a:rPr lang="en-US" sz="1300" i="1" dirty="0"/>
              <a:t>S</a:t>
            </a:r>
            <a:r>
              <a:rPr lang="en-US" sz="1300" dirty="0"/>
              <a:t>.</a:t>
            </a:r>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066271-2330-4A59-859E-5AEC1F602198}" type="slidenum">
              <a:rPr lang="en-US"/>
              <a:pPr/>
              <a:t>27</a:t>
            </a:fld>
            <a:endParaRPr lang="en-US"/>
          </a:p>
        </p:txBody>
      </p:sp>
      <p:sp>
        <p:nvSpPr>
          <p:cNvPr id="18434" name="Rectangle 2"/>
          <p:cNvSpPr>
            <a:spLocks noRot="1" noChangeArrowheads="1" noTextEdit="1"/>
          </p:cNvSpPr>
          <p:nvPr>
            <p:ph type="sldImg"/>
          </p:nvPr>
        </p:nvSpPr>
        <p:spPr>
          <a:ln/>
        </p:spPr>
      </p:sp>
      <p:sp>
        <p:nvSpPr>
          <p:cNvPr id="18435" name="Rectangle 3"/>
          <p:cNvSpPr>
            <a:spLocks noGrp="1" noChangeArrowheads="1"/>
          </p:cNvSpPr>
          <p:nvPr>
            <p:ph type="body" idx="1"/>
          </p:nvPr>
        </p:nvSpPr>
        <p:spPr/>
        <p:txBody>
          <a:bodyPr/>
          <a:lstStyle/>
          <a:p>
            <a:r>
              <a:rPr lang="en-US" dirty="0"/>
              <a:t>Known results:</a:t>
            </a:r>
          </a:p>
          <a:p>
            <a:r>
              <a:rPr lang="en-US" sz="1300" dirty="0"/>
              <a:t>For a </a:t>
            </a:r>
            <a:r>
              <a:rPr lang="en-US" sz="1300" dirty="0" err="1"/>
              <a:t>submodular</a:t>
            </a:r>
            <a:r>
              <a:rPr lang="en-US" sz="1300" dirty="0"/>
              <a:t> function </a:t>
            </a:r>
            <a:r>
              <a:rPr lang="en-US" sz="1300" i="1" dirty="0"/>
              <a:t>f</a:t>
            </a:r>
            <a:r>
              <a:rPr lang="en-US" sz="1300" dirty="0"/>
              <a:t>, if </a:t>
            </a:r>
            <a:r>
              <a:rPr lang="en-US" sz="1300" i="1" dirty="0"/>
              <a:t>f</a:t>
            </a:r>
            <a:r>
              <a:rPr lang="en-US" sz="1300" dirty="0"/>
              <a:t> only takes non-negative value, and is monotone. </a:t>
            </a:r>
          </a:p>
          <a:p>
            <a:r>
              <a:rPr lang="en-US" sz="1300" dirty="0"/>
              <a:t>Finding a </a:t>
            </a:r>
            <a:r>
              <a:rPr lang="en-US" sz="1300" i="1" dirty="0"/>
              <a:t>k</a:t>
            </a:r>
            <a:r>
              <a:rPr lang="en-US" sz="1300" dirty="0"/>
              <a:t>-element set </a:t>
            </a:r>
            <a:r>
              <a:rPr lang="en-US" sz="1300" i="1" dirty="0"/>
              <a:t>S</a:t>
            </a:r>
            <a:r>
              <a:rPr lang="en-US" sz="1300" dirty="0"/>
              <a:t> for which </a:t>
            </a:r>
            <a:r>
              <a:rPr lang="en-US" sz="1300" i="1" dirty="0"/>
              <a:t>f(S) </a:t>
            </a:r>
            <a:r>
              <a:rPr lang="en-US" sz="1300" dirty="0"/>
              <a:t>is maximized is an NP-hard optimization problem[GFN77, NWF78].</a:t>
            </a:r>
            <a:endParaRPr lang="en-US" sz="1300" i="1"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8765A7-C1A3-4243-B370-193035F99198}" type="slidenum">
              <a:rPr lang="en-US"/>
              <a:pPr/>
              <a:t>28</a:t>
            </a:fld>
            <a:endParaRPr lang="en-US"/>
          </a:p>
        </p:txBody>
      </p:sp>
      <p:sp>
        <p:nvSpPr>
          <p:cNvPr id="24578" name="Rectangle 2"/>
          <p:cNvSpPr>
            <a:spLocks noRot="1" noChangeArrowheads="1" noTextEdit="1"/>
          </p:cNvSpPr>
          <p:nvPr>
            <p:ph type="sldImg"/>
          </p:nvPr>
        </p:nvSpPr>
        <p:spPr>
          <a:ln/>
        </p:spPr>
      </p:sp>
      <p:sp>
        <p:nvSpPr>
          <p:cNvPr id="24579" name="Rectangle 3"/>
          <p:cNvSpPr>
            <a:spLocks noGrp="1" noChangeArrowheads="1"/>
          </p:cNvSpPr>
          <p:nvPr>
            <p:ph type="body" idx="1"/>
          </p:nvPr>
        </p:nvSpPr>
        <p:spPr/>
        <p:txBody>
          <a:bodyPr/>
          <a:lstStyle/>
          <a:p>
            <a:r>
              <a:rPr lang="en-US" dirty="0"/>
              <a:t>The algorithm that achieves this performance guarantee is a natural greedy hill-climbing strategy</a:t>
            </a:r>
          </a:p>
          <a:p>
            <a:r>
              <a:rPr lang="en-US" i="1" dirty="0"/>
              <a:t>selecting elements one at a time, each time choosing an element that provides</a:t>
            </a:r>
          </a:p>
          <a:p>
            <a:r>
              <a:rPr lang="en-US" i="1" dirty="0"/>
              <a:t>the largest marginal increase in the function value.</a:t>
            </a:r>
          </a:p>
          <a:p>
            <a:r>
              <a:rPr lang="en-US" dirty="0"/>
              <a:t>f(S) &gt;= (1-1/e) f(S*)</a:t>
            </a:r>
          </a:p>
          <a:p>
            <a:endParaRPr lang="en-US" sz="1300" i="1" dirty="0"/>
          </a:p>
          <a:p>
            <a:r>
              <a:rPr lang="en-US" sz="1300" dirty="0"/>
              <a:t>This algorithm approximate the optimum within a factor of (1-1/</a:t>
            </a:r>
            <a:r>
              <a:rPr lang="en-US" sz="1300" i="1" dirty="0"/>
              <a:t>e</a:t>
            </a:r>
            <a:r>
              <a:rPr lang="en-US" sz="1300" dirty="0"/>
              <a:t>) ( where </a:t>
            </a:r>
            <a:r>
              <a:rPr lang="en-US" sz="1300" i="1" dirty="0"/>
              <a:t>e</a:t>
            </a:r>
            <a:r>
              <a:rPr lang="en-US" sz="1300" dirty="0"/>
              <a:t> is the base of the natural logarithm).</a:t>
            </a:r>
          </a:p>
          <a:p>
            <a:endParaRPr lang="en-US" dirty="0"/>
          </a:p>
          <a:p>
            <a:endParaRPr lang="en-US" sz="1300" i="1" dirty="0"/>
          </a:p>
          <a:p>
            <a:endParaRPr lang="en-US" dirty="0"/>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6A125D-404D-4635-8DB2-B5852DBCC889}" type="slidenum">
              <a:rPr lang="en-US"/>
              <a:pPr/>
              <a:t>29</a:t>
            </a:fld>
            <a:endParaRPr lang="en-US"/>
          </a:p>
        </p:txBody>
      </p:sp>
      <p:sp>
        <p:nvSpPr>
          <p:cNvPr id="214018" name="Rectangle 2"/>
          <p:cNvSpPr>
            <a:spLocks noRot="1" noChangeArrowheads="1" noTextEdit="1"/>
          </p:cNvSpPr>
          <p:nvPr>
            <p:ph type="sldImg"/>
          </p:nvPr>
        </p:nvSpPr>
        <p:spPr>
          <a:ln/>
        </p:spPr>
      </p:sp>
      <p:sp>
        <p:nvSpPr>
          <p:cNvPr id="21401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l-GR"/>
          </a:p>
        </p:txBody>
      </p:sp>
      <p:sp>
        <p:nvSpPr>
          <p:cNvPr id="5" name="Footer Placeholder 4"/>
          <p:cNvSpPr>
            <a:spLocks noGrp="1"/>
          </p:cNvSpPr>
          <p:nvPr>
            <p:ph type="ftr" sz="quarter" idx="11"/>
          </p:nvPr>
        </p:nvSpPr>
        <p:spPr/>
        <p:txBody>
          <a:bodyPr/>
          <a:lstStyle>
            <a:lvl1pPr>
              <a:defRPr/>
            </a:lvl1pPr>
          </a:lstStyle>
          <a:p>
            <a:endParaRPr lang="el-GR"/>
          </a:p>
        </p:txBody>
      </p:sp>
      <p:sp>
        <p:nvSpPr>
          <p:cNvPr id="6" name="Slide Number Placeholder 5"/>
          <p:cNvSpPr>
            <a:spLocks noGrp="1"/>
          </p:cNvSpPr>
          <p:nvPr>
            <p:ph type="sldNum" sz="quarter" idx="12"/>
          </p:nvPr>
        </p:nvSpPr>
        <p:spPr/>
        <p:txBody>
          <a:bodyPr/>
          <a:lstStyle>
            <a:lvl1pPr>
              <a:defRPr/>
            </a:lvl1pPr>
          </a:lstStyle>
          <a:p>
            <a:fld id="{07E3BAB3-83E5-433B-B55B-9C352E081AAF}" type="slidenum">
              <a:rPr lang="el-G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l-GR"/>
          </a:p>
        </p:txBody>
      </p:sp>
      <p:sp>
        <p:nvSpPr>
          <p:cNvPr id="5" name="Footer Placeholder 4"/>
          <p:cNvSpPr>
            <a:spLocks noGrp="1"/>
          </p:cNvSpPr>
          <p:nvPr>
            <p:ph type="ftr" sz="quarter" idx="11"/>
          </p:nvPr>
        </p:nvSpPr>
        <p:spPr/>
        <p:txBody>
          <a:bodyPr/>
          <a:lstStyle>
            <a:lvl1pPr>
              <a:defRPr/>
            </a:lvl1pPr>
          </a:lstStyle>
          <a:p>
            <a:endParaRPr lang="el-GR"/>
          </a:p>
        </p:txBody>
      </p:sp>
      <p:sp>
        <p:nvSpPr>
          <p:cNvPr id="6" name="Slide Number Placeholder 5"/>
          <p:cNvSpPr>
            <a:spLocks noGrp="1"/>
          </p:cNvSpPr>
          <p:nvPr>
            <p:ph type="sldNum" sz="quarter" idx="12"/>
          </p:nvPr>
        </p:nvSpPr>
        <p:spPr/>
        <p:txBody>
          <a:bodyPr/>
          <a:lstStyle>
            <a:lvl1pPr>
              <a:defRPr/>
            </a:lvl1pPr>
          </a:lstStyle>
          <a:p>
            <a:fld id="{92D54E6D-6890-4294-ADE4-F240DF20C4A7}" type="slidenum">
              <a:rPr lang="el-G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l-GR"/>
          </a:p>
        </p:txBody>
      </p:sp>
      <p:sp>
        <p:nvSpPr>
          <p:cNvPr id="5" name="Footer Placeholder 4"/>
          <p:cNvSpPr>
            <a:spLocks noGrp="1"/>
          </p:cNvSpPr>
          <p:nvPr>
            <p:ph type="ftr" sz="quarter" idx="11"/>
          </p:nvPr>
        </p:nvSpPr>
        <p:spPr/>
        <p:txBody>
          <a:bodyPr/>
          <a:lstStyle>
            <a:lvl1pPr>
              <a:defRPr/>
            </a:lvl1pPr>
          </a:lstStyle>
          <a:p>
            <a:endParaRPr lang="el-GR"/>
          </a:p>
        </p:txBody>
      </p:sp>
      <p:sp>
        <p:nvSpPr>
          <p:cNvPr id="6" name="Slide Number Placeholder 5"/>
          <p:cNvSpPr>
            <a:spLocks noGrp="1"/>
          </p:cNvSpPr>
          <p:nvPr>
            <p:ph type="sldNum" sz="quarter" idx="12"/>
          </p:nvPr>
        </p:nvSpPr>
        <p:spPr/>
        <p:txBody>
          <a:bodyPr/>
          <a:lstStyle>
            <a:lvl1pPr>
              <a:defRPr/>
            </a:lvl1pPr>
          </a:lstStyle>
          <a:p>
            <a:fld id="{2BAF9C42-5C31-41B2-AD6F-F7DF87000974}" type="slidenum">
              <a:rPr lang="el-GR"/>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l-G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l-G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FE19A5D3-4306-4037-A7F5-15F219444E2F}" type="slidenum">
              <a:rPr lang="el-GR"/>
              <a:pPr/>
              <a:t>‹#›</a:t>
            </a:fld>
            <a:endParaRPr lang="el-G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l-G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l-G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0735ED16-5426-4E5F-894C-FFE28D6694A2}" type="slidenum">
              <a:rPr lang="el-GR"/>
              <a:pPr/>
              <a:t>‹#›</a:t>
            </a:fld>
            <a:endParaRPr lang="el-G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47800"/>
            <a:ext cx="4038600" cy="4683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447800"/>
            <a:ext cx="4038600" cy="2265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65563"/>
            <a:ext cx="4038600" cy="2265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3638"/>
            <a:ext cx="2133600" cy="457200"/>
          </a:xfrm>
        </p:spPr>
        <p:txBody>
          <a:bodyPr/>
          <a:lstStyle>
            <a:lvl1pPr>
              <a:defRPr/>
            </a:lvl1pPr>
          </a:lstStyle>
          <a:p>
            <a:endParaRPr lang="en-US" alt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6553200" y="6243638"/>
            <a:ext cx="2133600" cy="457200"/>
          </a:xfrm>
        </p:spPr>
        <p:txBody>
          <a:bodyPr/>
          <a:lstStyle>
            <a:lvl1pPr>
              <a:defRPr/>
            </a:lvl1pPr>
          </a:lstStyle>
          <a:p>
            <a:fld id="{70B078F7-528E-4D98-B07B-EB219A41B7A4}"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l-GR"/>
          </a:p>
        </p:txBody>
      </p:sp>
      <p:sp>
        <p:nvSpPr>
          <p:cNvPr id="5" name="Footer Placeholder 4"/>
          <p:cNvSpPr>
            <a:spLocks noGrp="1"/>
          </p:cNvSpPr>
          <p:nvPr>
            <p:ph type="ftr" sz="quarter" idx="11"/>
          </p:nvPr>
        </p:nvSpPr>
        <p:spPr/>
        <p:txBody>
          <a:bodyPr/>
          <a:lstStyle>
            <a:lvl1pPr>
              <a:defRPr/>
            </a:lvl1pPr>
          </a:lstStyle>
          <a:p>
            <a:endParaRPr lang="el-GR"/>
          </a:p>
        </p:txBody>
      </p:sp>
      <p:sp>
        <p:nvSpPr>
          <p:cNvPr id="6" name="Slide Number Placeholder 5"/>
          <p:cNvSpPr>
            <a:spLocks noGrp="1"/>
          </p:cNvSpPr>
          <p:nvPr>
            <p:ph type="sldNum" sz="quarter" idx="12"/>
          </p:nvPr>
        </p:nvSpPr>
        <p:spPr/>
        <p:txBody>
          <a:bodyPr/>
          <a:lstStyle>
            <a:lvl1pPr>
              <a:defRPr/>
            </a:lvl1pPr>
          </a:lstStyle>
          <a:p>
            <a:fld id="{14DF747E-D945-420B-A3F0-998A9CB20A75}" type="slidenum">
              <a:rPr lang="el-G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l-GR"/>
          </a:p>
        </p:txBody>
      </p:sp>
      <p:sp>
        <p:nvSpPr>
          <p:cNvPr id="5" name="Footer Placeholder 4"/>
          <p:cNvSpPr>
            <a:spLocks noGrp="1"/>
          </p:cNvSpPr>
          <p:nvPr>
            <p:ph type="ftr" sz="quarter" idx="11"/>
          </p:nvPr>
        </p:nvSpPr>
        <p:spPr/>
        <p:txBody>
          <a:bodyPr/>
          <a:lstStyle>
            <a:lvl1pPr>
              <a:defRPr/>
            </a:lvl1pPr>
          </a:lstStyle>
          <a:p>
            <a:endParaRPr lang="el-GR"/>
          </a:p>
        </p:txBody>
      </p:sp>
      <p:sp>
        <p:nvSpPr>
          <p:cNvPr id="6" name="Slide Number Placeholder 5"/>
          <p:cNvSpPr>
            <a:spLocks noGrp="1"/>
          </p:cNvSpPr>
          <p:nvPr>
            <p:ph type="sldNum" sz="quarter" idx="12"/>
          </p:nvPr>
        </p:nvSpPr>
        <p:spPr/>
        <p:txBody>
          <a:bodyPr/>
          <a:lstStyle>
            <a:lvl1pPr>
              <a:defRPr/>
            </a:lvl1pPr>
          </a:lstStyle>
          <a:p>
            <a:fld id="{75AA929D-C549-409F-9045-D3A8336F78DA}" type="slidenum">
              <a:rPr lang="el-G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l-GR"/>
          </a:p>
        </p:txBody>
      </p:sp>
      <p:sp>
        <p:nvSpPr>
          <p:cNvPr id="6" name="Footer Placeholder 5"/>
          <p:cNvSpPr>
            <a:spLocks noGrp="1"/>
          </p:cNvSpPr>
          <p:nvPr>
            <p:ph type="ftr" sz="quarter" idx="11"/>
          </p:nvPr>
        </p:nvSpPr>
        <p:spPr/>
        <p:txBody>
          <a:bodyPr/>
          <a:lstStyle>
            <a:lvl1pPr>
              <a:defRPr/>
            </a:lvl1pPr>
          </a:lstStyle>
          <a:p>
            <a:endParaRPr lang="el-GR"/>
          </a:p>
        </p:txBody>
      </p:sp>
      <p:sp>
        <p:nvSpPr>
          <p:cNvPr id="7" name="Slide Number Placeholder 6"/>
          <p:cNvSpPr>
            <a:spLocks noGrp="1"/>
          </p:cNvSpPr>
          <p:nvPr>
            <p:ph type="sldNum" sz="quarter" idx="12"/>
          </p:nvPr>
        </p:nvSpPr>
        <p:spPr/>
        <p:txBody>
          <a:bodyPr/>
          <a:lstStyle>
            <a:lvl1pPr>
              <a:defRPr/>
            </a:lvl1pPr>
          </a:lstStyle>
          <a:p>
            <a:fld id="{C8CA9D14-A4E2-40E8-A8E9-54B71620C73C}" type="slidenum">
              <a:rPr lang="el-G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l-GR"/>
          </a:p>
        </p:txBody>
      </p:sp>
      <p:sp>
        <p:nvSpPr>
          <p:cNvPr id="8" name="Footer Placeholder 7"/>
          <p:cNvSpPr>
            <a:spLocks noGrp="1"/>
          </p:cNvSpPr>
          <p:nvPr>
            <p:ph type="ftr" sz="quarter" idx="11"/>
          </p:nvPr>
        </p:nvSpPr>
        <p:spPr/>
        <p:txBody>
          <a:bodyPr/>
          <a:lstStyle>
            <a:lvl1pPr>
              <a:defRPr/>
            </a:lvl1pPr>
          </a:lstStyle>
          <a:p>
            <a:endParaRPr lang="el-GR"/>
          </a:p>
        </p:txBody>
      </p:sp>
      <p:sp>
        <p:nvSpPr>
          <p:cNvPr id="9" name="Slide Number Placeholder 8"/>
          <p:cNvSpPr>
            <a:spLocks noGrp="1"/>
          </p:cNvSpPr>
          <p:nvPr>
            <p:ph type="sldNum" sz="quarter" idx="12"/>
          </p:nvPr>
        </p:nvSpPr>
        <p:spPr/>
        <p:txBody>
          <a:bodyPr/>
          <a:lstStyle>
            <a:lvl1pPr>
              <a:defRPr/>
            </a:lvl1pPr>
          </a:lstStyle>
          <a:p>
            <a:fld id="{3B2B2FFF-04A0-42CD-A247-A8337BC10216}" type="slidenum">
              <a:rPr lang="el-G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l-GR"/>
          </a:p>
        </p:txBody>
      </p:sp>
      <p:sp>
        <p:nvSpPr>
          <p:cNvPr id="4" name="Footer Placeholder 3"/>
          <p:cNvSpPr>
            <a:spLocks noGrp="1"/>
          </p:cNvSpPr>
          <p:nvPr>
            <p:ph type="ftr" sz="quarter" idx="11"/>
          </p:nvPr>
        </p:nvSpPr>
        <p:spPr/>
        <p:txBody>
          <a:bodyPr/>
          <a:lstStyle>
            <a:lvl1pPr>
              <a:defRPr/>
            </a:lvl1pPr>
          </a:lstStyle>
          <a:p>
            <a:endParaRPr lang="el-GR"/>
          </a:p>
        </p:txBody>
      </p:sp>
      <p:sp>
        <p:nvSpPr>
          <p:cNvPr id="5" name="Slide Number Placeholder 4"/>
          <p:cNvSpPr>
            <a:spLocks noGrp="1"/>
          </p:cNvSpPr>
          <p:nvPr>
            <p:ph type="sldNum" sz="quarter" idx="12"/>
          </p:nvPr>
        </p:nvSpPr>
        <p:spPr/>
        <p:txBody>
          <a:bodyPr/>
          <a:lstStyle>
            <a:lvl1pPr>
              <a:defRPr/>
            </a:lvl1pPr>
          </a:lstStyle>
          <a:p>
            <a:fld id="{345B50D7-7AA3-409D-8E8E-30A135248216}" type="slidenum">
              <a:rPr lang="el-G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l-GR"/>
          </a:p>
        </p:txBody>
      </p:sp>
      <p:sp>
        <p:nvSpPr>
          <p:cNvPr id="3" name="Footer Placeholder 2"/>
          <p:cNvSpPr>
            <a:spLocks noGrp="1"/>
          </p:cNvSpPr>
          <p:nvPr>
            <p:ph type="ftr" sz="quarter" idx="11"/>
          </p:nvPr>
        </p:nvSpPr>
        <p:spPr/>
        <p:txBody>
          <a:bodyPr/>
          <a:lstStyle>
            <a:lvl1pPr>
              <a:defRPr/>
            </a:lvl1pPr>
          </a:lstStyle>
          <a:p>
            <a:endParaRPr lang="el-GR"/>
          </a:p>
        </p:txBody>
      </p:sp>
      <p:sp>
        <p:nvSpPr>
          <p:cNvPr id="4" name="Slide Number Placeholder 3"/>
          <p:cNvSpPr>
            <a:spLocks noGrp="1"/>
          </p:cNvSpPr>
          <p:nvPr>
            <p:ph type="sldNum" sz="quarter" idx="12"/>
          </p:nvPr>
        </p:nvSpPr>
        <p:spPr/>
        <p:txBody>
          <a:bodyPr/>
          <a:lstStyle>
            <a:lvl1pPr>
              <a:defRPr/>
            </a:lvl1pPr>
          </a:lstStyle>
          <a:p>
            <a:fld id="{1E8D78BD-AC1E-47DB-8FFE-52F4CC143C2B}" type="slidenum">
              <a:rPr lang="el-G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l-GR"/>
          </a:p>
        </p:txBody>
      </p:sp>
      <p:sp>
        <p:nvSpPr>
          <p:cNvPr id="6" name="Footer Placeholder 5"/>
          <p:cNvSpPr>
            <a:spLocks noGrp="1"/>
          </p:cNvSpPr>
          <p:nvPr>
            <p:ph type="ftr" sz="quarter" idx="11"/>
          </p:nvPr>
        </p:nvSpPr>
        <p:spPr/>
        <p:txBody>
          <a:bodyPr/>
          <a:lstStyle>
            <a:lvl1pPr>
              <a:defRPr/>
            </a:lvl1pPr>
          </a:lstStyle>
          <a:p>
            <a:endParaRPr lang="el-GR"/>
          </a:p>
        </p:txBody>
      </p:sp>
      <p:sp>
        <p:nvSpPr>
          <p:cNvPr id="7" name="Slide Number Placeholder 6"/>
          <p:cNvSpPr>
            <a:spLocks noGrp="1"/>
          </p:cNvSpPr>
          <p:nvPr>
            <p:ph type="sldNum" sz="quarter" idx="12"/>
          </p:nvPr>
        </p:nvSpPr>
        <p:spPr/>
        <p:txBody>
          <a:bodyPr/>
          <a:lstStyle>
            <a:lvl1pPr>
              <a:defRPr/>
            </a:lvl1pPr>
          </a:lstStyle>
          <a:p>
            <a:fld id="{9AFF95CC-FB7A-4C06-97C5-9E628CAFCE8A}" type="slidenum">
              <a:rPr lang="el-G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l-GR"/>
          </a:p>
        </p:txBody>
      </p:sp>
      <p:sp>
        <p:nvSpPr>
          <p:cNvPr id="6" name="Footer Placeholder 5"/>
          <p:cNvSpPr>
            <a:spLocks noGrp="1"/>
          </p:cNvSpPr>
          <p:nvPr>
            <p:ph type="ftr" sz="quarter" idx="11"/>
          </p:nvPr>
        </p:nvSpPr>
        <p:spPr/>
        <p:txBody>
          <a:bodyPr/>
          <a:lstStyle>
            <a:lvl1pPr>
              <a:defRPr/>
            </a:lvl1pPr>
          </a:lstStyle>
          <a:p>
            <a:endParaRPr lang="el-GR"/>
          </a:p>
        </p:txBody>
      </p:sp>
      <p:sp>
        <p:nvSpPr>
          <p:cNvPr id="7" name="Slide Number Placeholder 6"/>
          <p:cNvSpPr>
            <a:spLocks noGrp="1"/>
          </p:cNvSpPr>
          <p:nvPr>
            <p:ph type="sldNum" sz="quarter" idx="12"/>
          </p:nvPr>
        </p:nvSpPr>
        <p:spPr/>
        <p:txBody>
          <a:bodyPr/>
          <a:lstStyle>
            <a:lvl1pPr>
              <a:defRPr/>
            </a:lvl1pPr>
          </a:lstStyle>
          <a:p>
            <a:fld id="{00937997-C573-4A5B-AA80-5EA6746FA209}" type="slidenum">
              <a:rPr lang="el-G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l-GR"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l-G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l-G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971EF3E-5BD6-41AB-9165-F116B9F8F6AE}" type="slidenum">
              <a:rPr lang="el-GR"/>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eg"/><Relationship Id="rId16"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4.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6.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12.xml"/><Relationship Id="rId7" Type="http://schemas.openxmlformats.org/officeDocument/2006/relationships/oleObject" Target="../embeddings/oleObject10.bin"/><Relationship Id="rId2" Type="http://schemas.openxmlformats.org/officeDocument/2006/relationships/slideLayout" Target="../slideLayouts/slideLayout14.xml"/><Relationship Id="rId1" Type="http://schemas.openxmlformats.org/officeDocument/2006/relationships/vmlDrawing" Target="../drawings/vmlDrawing4.vml"/><Relationship Id="rId6" Type="http://schemas.openxmlformats.org/officeDocument/2006/relationships/oleObject" Target="../embeddings/oleObject9.bin"/><Relationship Id="rId5" Type="http://schemas.openxmlformats.org/officeDocument/2006/relationships/oleObject" Target="../embeddings/oleObject8.bin"/><Relationship Id="rId4" Type="http://schemas.openxmlformats.org/officeDocument/2006/relationships/oleObject" Target="../embeddings/oleObject7.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vmlDrawing" Target="../drawings/vmlDrawing5.vml"/><Relationship Id="rId4" Type="http://schemas.openxmlformats.org/officeDocument/2006/relationships/oleObject" Target="../embeddings/oleObject12.bin"/></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6.wmf"/></Relationships>
</file>

<file path=ppt/slides/_rels/slide42.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4.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8.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 y="838200"/>
            <a:ext cx="8305800" cy="1470025"/>
          </a:xfrm>
        </p:spPr>
        <p:txBody>
          <a:bodyPr/>
          <a:lstStyle/>
          <a:p>
            <a:r>
              <a:rPr lang="en-US" sz="4800" b="1"/>
              <a:t>Epidemics in Social Networks</a:t>
            </a:r>
            <a:endParaRPr lang="el-GR" sz="4800" b="1"/>
          </a:p>
        </p:txBody>
      </p:sp>
      <p:pic>
        <p:nvPicPr>
          <p:cNvPr id="4106" name="Picture 10" descr="hi5-logo"/>
          <p:cNvPicPr>
            <a:picLocks noChangeAspect="1" noChangeArrowheads="1"/>
          </p:cNvPicPr>
          <p:nvPr/>
        </p:nvPicPr>
        <p:blipFill>
          <a:blip r:embed="rId2" cstate="print"/>
          <a:srcRect/>
          <a:stretch>
            <a:fillRect/>
          </a:stretch>
        </p:blipFill>
        <p:spPr bwMode="auto">
          <a:xfrm>
            <a:off x="8305800" y="5943600"/>
            <a:ext cx="600075" cy="428625"/>
          </a:xfrm>
          <a:prstGeom prst="rect">
            <a:avLst/>
          </a:prstGeom>
          <a:noFill/>
        </p:spPr>
      </p:pic>
      <p:pic>
        <p:nvPicPr>
          <p:cNvPr id="4109" name="Picture 13" descr="msn-logo"/>
          <p:cNvPicPr>
            <a:picLocks noChangeAspect="1" noChangeArrowheads="1"/>
          </p:cNvPicPr>
          <p:nvPr/>
        </p:nvPicPr>
        <p:blipFill>
          <a:blip r:embed="rId3" cstate="print"/>
          <a:srcRect/>
          <a:stretch>
            <a:fillRect/>
          </a:stretch>
        </p:blipFill>
        <p:spPr bwMode="auto">
          <a:xfrm>
            <a:off x="7086600" y="3348038"/>
            <a:ext cx="1819275" cy="338137"/>
          </a:xfrm>
          <a:prstGeom prst="rect">
            <a:avLst/>
          </a:prstGeom>
          <a:noFill/>
        </p:spPr>
      </p:pic>
      <p:pic>
        <p:nvPicPr>
          <p:cNvPr id="4117" name="Picture 21" descr="answers-logo"/>
          <p:cNvPicPr>
            <a:picLocks noChangeAspect="1" noChangeArrowheads="1"/>
          </p:cNvPicPr>
          <p:nvPr/>
        </p:nvPicPr>
        <p:blipFill>
          <a:blip r:embed="rId4" cstate="print"/>
          <a:srcRect/>
          <a:stretch>
            <a:fillRect/>
          </a:stretch>
        </p:blipFill>
        <p:spPr bwMode="auto">
          <a:xfrm>
            <a:off x="6324600" y="6477000"/>
            <a:ext cx="2524125" cy="381000"/>
          </a:xfrm>
          <a:prstGeom prst="rect">
            <a:avLst/>
          </a:prstGeom>
          <a:noFill/>
        </p:spPr>
      </p:pic>
      <p:pic>
        <p:nvPicPr>
          <p:cNvPr id="4123" name="Picture 27" descr="googletalk-logo"/>
          <p:cNvPicPr>
            <a:picLocks noChangeAspect="1" noChangeArrowheads="1"/>
          </p:cNvPicPr>
          <p:nvPr/>
        </p:nvPicPr>
        <p:blipFill>
          <a:blip r:embed="rId5" cstate="print"/>
          <a:srcRect/>
          <a:stretch>
            <a:fillRect/>
          </a:stretch>
        </p:blipFill>
        <p:spPr bwMode="auto">
          <a:xfrm>
            <a:off x="5257800" y="3810000"/>
            <a:ext cx="1228725" cy="657225"/>
          </a:xfrm>
          <a:prstGeom prst="rect">
            <a:avLst/>
          </a:prstGeom>
          <a:noFill/>
        </p:spPr>
      </p:pic>
      <p:pic>
        <p:nvPicPr>
          <p:cNvPr id="4141" name="Picture 45" descr="fb"/>
          <p:cNvPicPr>
            <a:picLocks noChangeAspect="1" noChangeArrowheads="1"/>
          </p:cNvPicPr>
          <p:nvPr/>
        </p:nvPicPr>
        <p:blipFill>
          <a:blip r:embed="rId6" cstate="print"/>
          <a:srcRect/>
          <a:stretch>
            <a:fillRect/>
          </a:stretch>
        </p:blipFill>
        <p:spPr bwMode="auto">
          <a:xfrm>
            <a:off x="7543800" y="4191000"/>
            <a:ext cx="1128713" cy="606425"/>
          </a:xfrm>
          <a:prstGeom prst="rect">
            <a:avLst/>
          </a:prstGeom>
          <a:noFill/>
        </p:spPr>
      </p:pic>
      <p:pic>
        <p:nvPicPr>
          <p:cNvPr id="4142" name="Picture 46" descr="delicious"/>
          <p:cNvPicPr>
            <a:picLocks noChangeAspect="1" noChangeArrowheads="1"/>
          </p:cNvPicPr>
          <p:nvPr/>
        </p:nvPicPr>
        <p:blipFill>
          <a:blip r:embed="rId7" cstate="print"/>
          <a:srcRect/>
          <a:stretch>
            <a:fillRect/>
          </a:stretch>
        </p:blipFill>
        <p:spPr bwMode="auto">
          <a:xfrm>
            <a:off x="6924675" y="5162550"/>
            <a:ext cx="1100138" cy="376238"/>
          </a:xfrm>
          <a:prstGeom prst="rect">
            <a:avLst/>
          </a:prstGeom>
          <a:noFill/>
        </p:spPr>
      </p:pic>
      <p:pic>
        <p:nvPicPr>
          <p:cNvPr id="4143" name="Picture 47" descr="orkut"/>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219700" y="5000625"/>
            <a:ext cx="1190625" cy="395288"/>
          </a:xfrm>
          <a:prstGeom prst="rect">
            <a:avLst/>
          </a:prstGeom>
          <a:noFill/>
        </p:spPr>
      </p:pic>
      <p:pic>
        <p:nvPicPr>
          <p:cNvPr id="4144" name="Picture 48" descr="myspace"/>
          <p:cNvPicPr>
            <a:picLocks noChangeAspect="1" noChangeArrowheads="1"/>
          </p:cNvPicPr>
          <p:nvPr/>
        </p:nvPicPr>
        <p:blipFill>
          <a:blip r:embed="rId9" cstate="print"/>
          <a:srcRect/>
          <a:stretch>
            <a:fillRect/>
          </a:stretch>
        </p:blipFill>
        <p:spPr bwMode="auto">
          <a:xfrm>
            <a:off x="5353050" y="5391150"/>
            <a:ext cx="1600200" cy="406400"/>
          </a:xfrm>
          <a:prstGeom prst="rect">
            <a:avLst/>
          </a:prstGeom>
          <a:noFill/>
        </p:spPr>
      </p:pic>
      <p:pic>
        <p:nvPicPr>
          <p:cNvPr id="4145" name="Picture 49" descr="flickr-logo"/>
          <p:cNvPicPr>
            <a:picLocks noChangeAspect="1" noChangeArrowheads="1"/>
          </p:cNvPicPr>
          <p:nvPr/>
        </p:nvPicPr>
        <p:blipFill>
          <a:blip r:embed="rId10" cstate="print"/>
          <a:srcRect/>
          <a:stretch>
            <a:fillRect/>
          </a:stretch>
        </p:blipFill>
        <p:spPr bwMode="auto">
          <a:xfrm>
            <a:off x="7534275" y="5543550"/>
            <a:ext cx="1047750" cy="381000"/>
          </a:xfrm>
          <a:prstGeom prst="rect">
            <a:avLst/>
          </a:prstGeom>
          <a:noFill/>
        </p:spPr>
      </p:pic>
      <p:pic>
        <p:nvPicPr>
          <p:cNvPr id="4146" name="Picture 50" descr="linkedin"/>
          <p:cNvPicPr>
            <a:picLocks noChangeAspect="1" noChangeArrowheads="1"/>
          </p:cNvPicPr>
          <p:nvPr/>
        </p:nvPicPr>
        <p:blipFill>
          <a:blip r:embed="rId11" cstate="print"/>
          <a:srcRect/>
          <a:stretch>
            <a:fillRect/>
          </a:stretch>
        </p:blipFill>
        <p:spPr bwMode="auto">
          <a:xfrm>
            <a:off x="6553200" y="3733800"/>
            <a:ext cx="1076325" cy="414338"/>
          </a:xfrm>
          <a:prstGeom prst="rect">
            <a:avLst/>
          </a:prstGeom>
          <a:noFill/>
        </p:spPr>
      </p:pic>
      <p:pic>
        <p:nvPicPr>
          <p:cNvPr id="4147" name="Picture 51" descr="twitter"/>
          <p:cNvPicPr>
            <a:picLocks noChangeAspect="1" noChangeArrowheads="1"/>
          </p:cNvPicPr>
          <p:nvPr/>
        </p:nvPicPr>
        <p:blipFill>
          <a:blip r:embed="rId12" cstate="print"/>
          <a:srcRect/>
          <a:stretch>
            <a:fillRect/>
          </a:stretch>
        </p:blipFill>
        <p:spPr bwMode="auto">
          <a:xfrm>
            <a:off x="5610225" y="5943600"/>
            <a:ext cx="1319213" cy="385763"/>
          </a:xfrm>
          <a:prstGeom prst="rect">
            <a:avLst/>
          </a:prstGeom>
          <a:noFill/>
        </p:spPr>
      </p:pic>
      <p:pic>
        <p:nvPicPr>
          <p:cNvPr id="4148" name="Picture 52" descr="wikipedia"/>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7000875" y="5907088"/>
            <a:ext cx="1295400" cy="350837"/>
          </a:xfrm>
          <a:prstGeom prst="rect">
            <a:avLst/>
          </a:prstGeom>
          <a:noFill/>
        </p:spPr>
      </p:pic>
      <p:pic>
        <p:nvPicPr>
          <p:cNvPr id="4149" name="Picture 53" descr="youtube"/>
          <p:cNvPicPr>
            <a:picLocks noChangeAspect="1" noChangeArrowheads="1"/>
          </p:cNvPicPr>
          <p:nvPr/>
        </p:nvPicPr>
        <p:blipFill>
          <a:blip r:embed="rId14" cstate="print"/>
          <a:srcRect/>
          <a:stretch>
            <a:fillRect/>
          </a:stretch>
        </p:blipFill>
        <p:spPr bwMode="auto">
          <a:xfrm>
            <a:off x="8010525" y="5010150"/>
            <a:ext cx="819150" cy="438150"/>
          </a:xfrm>
          <a:prstGeom prst="rect">
            <a:avLst/>
          </a:prstGeom>
          <a:noFill/>
        </p:spPr>
      </p:pic>
      <p:pic>
        <p:nvPicPr>
          <p:cNvPr id="4150" name="Picture 54" descr="ym"/>
          <p:cNvPicPr>
            <a:picLocks noChangeAspect="1" noChangeArrowheads="1"/>
          </p:cNvPicPr>
          <p:nvPr/>
        </p:nvPicPr>
        <p:blipFill>
          <a:blip r:embed="rId15" cstate="print"/>
          <a:srcRect/>
          <a:stretch>
            <a:fillRect/>
          </a:stretch>
        </p:blipFill>
        <p:spPr bwMode="auto">
          <a:xfrm>
            <a:off x="5410200" y="4572000"/>
            <a:ext cx="1790700" cy="242888"/>
          </a:xfrm>
          <a:prstGeom prst="rect">
            <a:avLst/>
          </a:prstGeom>
          <a:noFill/>
        </p:spPr>
      </p:pic>
      <p:pic>
        <p:nvPicPr>
          <p:cNvPr id="4151" name="Picture 55"/>
          <p:cNvPicPr>
            <a:picLocks noChangeAspect="1" noChangeArrowheads="1"/>
          </p:cNvPicPr>
          <p:nvPr/>
        </p:nvPicPr>
        <p:blipFill>
          <a:blip r:embed="rId16" cstate="print"/>
          <a:srcRect/>
          <a:stretch>
            <a:fillRect/>
          </a:stretch>
        </p:blipFill>
        <p:spPr bwMode="auto">
          <a:xfrm>
            <a:off x="0" y="3200400"/>
            <a:ext cx="4648200" cy="31416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sz="4000" b="1"/>
              <a:t>Example: Black Death (Plague)</a:t>
            </a:r>
            <a:endParaRPr lang="el-GR" sz="4000" b="1"/>
          </a:p>
        </p:txBody>
      </p:sp>
      <p:sp>
        <p:nvSpPr>
          <p:cNvPr id="71683" name="Rectangle 3"/>
          <p:cNvSpPr>
            <a:spLocks noGrp="1" noChangeArrowheads="1"/>
          </p:cNvSpPr>
          <p:nvPr>
            <p:ph type="body" idx="1"/>
          </p:nvPr>
        </p:nvSpPr>
        <p:spPr>
          <a:xfrm>
            <a:off x="457200" y="1600200"/>
            <a:ext cx="8229600" cy="4800600"/>
          </a:xfrm>
        </p:spPr>
        <p:txBody>
          <a:bodyPr/>
          <a:lstStyle/>
          <a:p>
            <a:r>
              <a:rPr lang="en-US" sz="2400" dirty="0"/>
              <a:t>Started in 1347 in a village in South Italy from a ship that arrived from China</a:t>
            </a:r>
          </a:p>
          <a:p>
            <a:r>
              <a:rPr lang="en-US" sz="2400" dirty="0"/>
              <a:t>Propagated through rats, etc.</a:t>
            </a:r>
          </a:p>
        </p:txBody>
      </p:sp>
      <p:pic>
        <p:nvPicPr>
          <p:cNvPr id="71684" name="Picture 4" descr="bd-map"/>
          <p:cNvPicPr>
            <a:picLocks noChangeAspect="1" noChangeArrowheads="1"/>
          </p:cNvPicPr>
          <p:nvPr/>
        </p:nvPicPr>
        <p:blipFill>
          <a:blip r:embed="rId2" cstate="print"/>
          <a:srcRect/>
          <a:stretch>
            <a:fillRect/>
          </a:stretch>
        </p:blipFill>
        <p:spPr bwMode="auto">
          <a:xfrm>
            <a:off x="2590800" y="3124200"/>
            <a:ext cx="4724400" cy="3417888"/>
          </a:xfrm>
          <a:prstGeom prst="rect">
            <a:avLst/>
          </a:prstGeom>
          <a:noFill/>
        </p:spPr>
      </p:pic>
      <p:sp>
        <p:nvSpPr>
          <p:cNvPr id="71685" name="Text Box 5"/>
          <p:cNvSpPr txBox="1">
            <a:spLocks noChangeArrowheads="1"/>
          </p:cNvSpPr>
          <p:nvPr/>
        </p:nvSpPr>
        <p:spPr bwMode="auto">
          <a:xfrm>
            <a:off x="5181600" y="6045200"/>
            <a:ext cx="546100" cy="152400"/>
          </a:xfrm>
          <a:prstGeom prst="rect">
            <a:avLst/>
          </a:prstGeom>
          <a:solidFill>
            <a:schemeClr val="bg1"/>
          </a:solidFill>
          <a:ln w="9525">
            <a:noFill/>
            <a:miter lim="800000"/>
            <a:headEnd/>
            <a:tailEnd/>
          </a:ln>
          <a:effectLst/>
        </p:spPr>
        <p:txBody>
          <a:bodyPr wrap="none" lIns="0" tIns="0" rIns="0" bIns="0">
            <a:spAutoFit/>
          </a:bodyPr>
          <a:lstStyle/>
          <a:p>
            <a:r>
              <a:rPr lang="en-US" sz="1000" b="1">
                <a:solidFill>
                  <a:srgbClr val="FF0000"/>
                </a:solidFill>
              </a:rPr>
              <a:t>Dec 1347</a:t>
            </a:r>
            <a:endParaRPr lang="el-GR" sz="1000" b="1">
              <a:solidFill>
                <a:srgbClr val="FF0000"/>
              </a:solidFill>
            </a:endParaRPr>
          </a:p>
        </p:txBody>
      </p:sp>
      <p:sp>
        <p:nvSpPr>
          <p:cNvPr id="71686" name="Text Box 6"/>
          <p:cNvSpPr txBox="1">
            <a:spLocks noChangeArrowheads="1"/>
          </p:cNvSpPr>
          <p:nvPr/>
        </p:nvSpPr>
        <p:spPr bwMode="auto">
          <a:xfrm>
            <a:off x="5257800" y="5257800"/>
            <a:ext cx="539750" cy="152400"/>
          </a:xfrm>
          <a:prstGeom prst="rect">
            <a:avLst/>
          </a:prstGeom>
          <a:solidFill>
            <a:schemeClr val="bg1"/>
          </a:solidFill>
          <a:ln w="9525">
            <a:noFill/>
            <a:miter lim="800000"/>
            <a:headEnd/>
            <a:tailEnd/>
          </a:ln>
          <a:effectLst/>
        </p:spPr>
        <p:txBody>
          <a:bodyPr wrap="none" lIns="0" tIns="0" rIns="0" bIns="0">
            <a:spAutoFit/>
          </a:bodyPr>
          <a:lstStyle/>
          <a:p>
            <a:r>
              <a:rPr lang="en-US" sz="1000" b="1">
                <a:solidFill>
                  <a:srgbClr val="FF0000"/>
                </a:solidFill>
              </a:rPr>
              <a:t>Jun 1348</a:t>
            </a:r>
            <a:endParaRPr lang="el-GR" sz="1000" b="1">
              <a:solidFill>
                <a:srgbClr val="FF0000"/>
              </a:solidFill>
            </a:endParaRPr>
          </a:p>
        </p:txBody>
      </p:sp>
      <p:sp>
        <p:nvSpPr>
          <p:cNvPr id="71687" name="Text Box 7"/>
          <p:cNvSpPr txBox="1">
            <a:spLocks noChangeArrowheads="1"/>
          </p:cNvSpPr>
          <p:nvPr/>
        </p:nvSpPr>
        <p:spPr bwMode="auto">
          <a:xfrm>
            <a:off x="5029200" y="4724400"/>
            <a:ext cx="539750" cy="152400"/>
          </a:xfrm>
          <a:prstGeom prst="rect">
            <a:avLst/>
          </a:prstGeom>
          <a:solidFill>
            <a:schemeClr val="bg1"/>
          </a:solidFill>
          <a:ln w="9525">
            <a:noFill/>
            <a:miter lim="800000"/>
            <a:headEnd/>
            <a:tailEnd/>
          </a:ln>
          <a:effectLst/>
        </p:spPr>
        <p:txBody>
          <a:bodyPr wrap="none" lIns="0" tIns="0" rIns="0" bIns="0">
            <a:spAutoFit/>
          </a:bodyPr>
          <a:lstStyle/>
          <a:p>
            <a:r>
              <a:rPr lang="en-US" sz="1000" b="1">
                <a:solidFill>
                  <a:srgbClr val="FF0000"/>
                </a:solidFill>
              </a:rPr>
              <a:t>Jun 1349</a:t>
            </a:r>
            <a:endParaRPr lang="el-GR" sz="1000" b="1">
              <a:solidFill>
                <a:srgbClr val="FF0000"/>
              </a:solidFill>
            </a:endParaRPr>
          </a:p>
        </p:txBody>
      </p:sp>
      <p:sp>
        <p:nvSpPr>
          <p:cNvPr id="71688" name="Text Box 8"/>
          <p:cNvSpPr txBox="1">
            <a:spLocks noChangeArrowheads="1"/>
          </p:cNvSpPr>
          <p:nvPr/>
        </p:nvSpPr>
        <p:spPr bwMode="auto">
          <a:xfrm>
            <a:off x="4953000" y="4572000"/>
            <a:ext cx="546100" cy="152400"/>
          </a:xfrm>
          <a:prstGeom prst="rect">
            <a:avLst/>
          </a:prstGeom>
          <a:solidFill>
            <a:schemeClr val="bg1"/>
          </a:solidFill>
          <a:ln w="9525">
            <a:noFill/>
            <a:miter lim="800000"/>
            <a:headEnd/>
            <a:tailEnd/>
          </a:ln>
          <a:effectLst/>
        </p:spPr>
        <p:txBody>
          <a:bodyPr wrap="none" lIns="0" tIns="0" rIns="0" bIns="0">
            <a:spAutoFit/>
          </a:bodyPr>
          <a:lstStyle/>
          <a:p>
            <a:r>
              <a:rPr lang="en-US" sz="1000" b="1">
                <a:solidFill>
                  <a:srgbClr val="FF0000"/>
                </a:solidFill>
              </a:rPr>
              <a:t>Dec 1349</a:t>
            </a:r>
            <a:endParaRPr lang="el-GR" sz="1000" b="1">
              <a:solidFill>
                <a:srgbClr val="FF0000"/>
              </a:solidFill>
            </a:endParaRPr>
          </a:p>
        </p:txBody>
      </p:sp>
      <p:sp>
        <p:nvSpPr>
          <p:cNvPr id="71689" name="Text Box 9"/>
          <p:cNvSpPr txBox="1">
            <a:spLocks noChangeArrowheads="1"/>
          </p:cNvSpPr>
          <p:nvPr/>
        </p:nvSpPr>
        <p:spPr bwMode="auto">
          <a:xfrm>
            <a:off x="5029200" y="4343400"/>
            <a:ext cx="539750" cy="152400"/>
          </a:xfrm>
          <a:prstGeom prst="rect">
            <a:avLst/>
          </a:prstGeom>
          <a:solidFill>
            <a:schemeClr val="bg1"/>
          </a:solidFill>
          <a:ln w="9525">
            <a:noFill/>
            <a:miter lim="800000"/>
            <a:headEnd/>
            <a:tailEnd/>
          </a:ln>
          <a:effectLst/>
        </p:spPr>
        <p:txBody>
          <a:bodyPr wrap="none" lIns="0" tIns="0" rIns="0" bIns="0">
            <a:spAutoFit/>
          </a:bodyPr>
          <a:lstStyle/>
          <a:p>
            <a:r>
              <a:rPr lang="en-US" sz="1000" b="1">
                <a:solidFill>
                  <a:srgbClr val="FF0000"/>
                </a:solidFill>
              </a:rPr>
              <a:t>Jun 1350</a:t>
            </a:r>
            <a:endParaRPr lang="el-GR" sz="1000" b="1">
              <a:solidFill>
                <a:srgbClr val="FF0000"/>
              </a:solidFill>
            </a:endParaRPr>
          </a:p>
        </p:txBody>
      </p:sp>
      <p:sp>
        <p:nvSpPr>
          <p:cNvPr id="71690" name="Text Box 10"/>
          <p:cNvSpPr txBox="1">
            <a:spLocks noChangeArrowheads="1"/>
          </p:cNvSpPr>
          <p:nvPr/>
        </p:nvSpPr>
        <p:spPr bwMode="auto">
          <a:xfrm>
            <a:off x="5562600" y="4114800"/>
            <a:ext cx="546100" cy="152400"/>
          </a:xfrm>
          <a:prstGeom prst="rect">
            <a:avLst/>
          </a:prstGeom>
          <a:solidFill>
            <a:schemeClr val="bg1"/>
          </a:solidFill>
          <a:ln w="9525">
            <a:noFill/>
            <a:miter lim="800000"/>
            <a:headEnd/>
            <a:tailEnd/>
          </a:ln>
          <a:effectLst/>
        </p:spPr>
        <p:txBody>
          <a:bodyPr wrap="none" lIns="0" tIns="0" rIns="0" bIns="0">
            <a:spAutoFit/>
          </a:bodyPr>
          <a:lstStyle/>
          <a:p>
            <a:r>
              <a:rPr lang="en-US" sz="1000" b="1">
                <a:solidFill>
                  <a:srgbClr val="FF0000"/>
                </a:solidFill>
              </a:rPr>
              <a:t>Dec 1350</a:t>
            </a:r>
            <a:endParaRPr lang="el-GR" sz="1000" b="1">
              <a:solidFill>
                <a:srgbClr val="FF0000"/>
              </a:solidFill>
            </a:endParaRPr>
          </a:p>
        </p:txBody>
      </p:sp>
      <p:sp>
        <p:nvSpPr>
          <p:cNvPr id="71691" name="Text Box 11"/>
          <p:cNvSpPr txBox="1">
            <a:spLocks noChangeArrowheads="1"/>
          </p:cNvSpPr>
          <p:nvPr/>
        </p:nvSpPr>
        <p:spPr bwMode="auto">
          <a:xfrm>
            <a:off x="5638800" y="5029200"/>
            <a:ext cx="546100" cy="152400"/>
          </a:xfrm>
          <a:prstGeom prst="rect">
            <a:avLst/>
          </a:prstGeom>
          <a:solidFill>
            <a:schemeClr val="bg1"/>
          </a:solidFill>
          <a:ln w="9525">
            <a:noFill/>
            <a:miter lim="800000"/>
            <a:headEnd/>
            <a:tailEnd/>
          </a:ln>
          <a:effectLst/>
        </p:spPr>
        <p:txBody>
          <a:bodyPr wrap="none" lIns="0" tIns="0" rIns="0" bIns="0">
            <a:spAutoFit/>
          </a:bodyPr>
          <a:lstStyle/>
          <a:p>
            <a:r>
              <a:rPr lang="en-US" sz="1000" b="1">
                <a:solidFill>
                  <a:srgbClr val="FF0000"/>
                </a:solidFill>
              </a:rPr>
              <a:t>Dec 1348</a:t>
            </a:r>
            <a:endParaRPr lang="el-GR" sz="1000" b="1">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b="1"/>
              <a:t>Example: Mad-cow disease</a:t>
            </a:r>
            <a:endParaRPr lang="el-GR" b="1"/>
          </a:p>
        </p:txBody>
      </p:sp>
      <p:sp>
        <p:nvSpPr>
          <p:cNvPr id="77827" name="Rectangle 3"/>
          <p:cNvSpPr>
            <a:spLocks noGrp="1" noChangeArrowheads="1"/>
          </p:cNvSpPr>
          <p:nvPr>
            <p:ph type="body" idx="1"/>
          </p:nvPr>
        </p:nvSpPr>
        <p:spPr>
          <a:xfrm>
            <a:off x="457200" y="1600200"/>
            <a:ext cx="8229600" cy="4800600"/>
          </a:xfrm>
        </p:spPr>
        <p:txBody>
          <a:bodyPr/>
          <a:lstStyle/>
          <a:p>
            <a:r>
              <a:rPr lang="en-US"/>
              <a:t>Jan. 2001: First cases observed in UK</a:t>
            </a:r>
          </a:p>
          <a:p>
            <a:r>
              <a:rPr lang="en-US"/>
              <a:t>Feb. 2001: 43 farms infected</a:t>
            </a:r>
          </a:p>
          <a:p>
            <a:r>
              <a:rPr lang="en-US"/>
              <a:t>Sep. 2001: 9000 farms infected</a:t>
            </a:r>
          </a:p>
          <a:p>
            <a:endParaRPr lang="en-US"/>
          </a:p>
          <a:p>
            <a:r>
              <a:rPr lang="en-US"/>
              <a:t>Measures to stop: Banned movement, killed millions of animals</a:t>
            </a:r>
            <a:endParaRPr lang="el-G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b="1"/>
              <a:t>Network Impact</a:t>
            </a:r>
            <a:endParaRPr lang="el-GR" b="1"/>
          </a:p>
        </p:txBody>
      </p:sp>
      <p:sp>
        <p:nvSpPr>
          <p:cNvPr id="72707" name="Rectangle 3"/>
          <p:cNvSpPr>
            <a:spLocks noGrp="1" noChangeArrowheads="1"/>
          </p:cNvSpPr>
          <p:nvPr>
            <p:ph type="body" idx="1"/>
          </p:nvPr>
        </p:nvSpPr>
        <p:spPr>
          <a:xfrm>
            <a:off x="457200" y="1600200"/>
            <a:ext cx="8229600" cy="4800600"/>
          </a:xfrm>
        </p:spPr>
        <p:txBody>
          <a:bodyPr/>
          <a:lstStyle/>
          <a:p>
            <a:r>
              <a:rPr lang="en-US" sz="2800"/>
              <a:t>In the case of the plague it is like moving in a lattice</a:t>
            </a:r>
          </a:p>
          <a:p>
            <a:r>
              <a:rPr lang="en-US" sz="2800"/>
              <a:t>In the mad cow we have </a:t>
            </a:r>
            <a:r>
              <a:rPr lang="en-US" sz="2800">
                <a:solidFill>
                  <a:srgbClr val="FF0000"/>
                </a:solidFill>
              </a:rPr>
              <a:t>weak ties</a:t>
            </a:r>
            <a:r>
              <a:rPr lang="en-US" sz="2800"/>
              <a:t>, so we have a small world</a:t>
            </a:r>
          </a:p>
          <a:p>
            <a:pPr lvl="1"/>
            <a:r>
              <a:rPr lang="en-US" sz="2400"/>
              <a:t>Animals being bought and sold</a:t>
            </a:r>
          </a:p>
          <a:p>
            <a:pPr lvl="1"/>
            <a:r>
              <a:rPr lang="en-US" sz="2400"/>
              <a:t>Soil from tourists, etc.</a:t>
            </a:r>
          </a:p>
          <a:p>
            <a:endParaRPr lang="en-US" sz="2400"/>
          </a:p>
          <a:p>
            <a:r>
              <a:rPr lang="en-US" sz="2800"/>
              <a:t>To protect:</a:t>
            </a:r>
          </a:p>
          <a:p>
            <a:pPr lvl="1"/>
            <a:r>
              <a:rPr lang="en-US" sz="2400"/>
              <a:t>Make contagion harder</a:t>
            </a:r>
          </a:p>
          <a:p>
            <a:pPr lvl="1"/>
            <a:r>
              <a:rPr lang="en-US" sz="2400"/>
              <a:t>Remove weak ties (e.g., mad cows, HIV)</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sz="4000" b="1"/>
              <a:t>Example: Join an online group</a:t>
            </a:r>
            <a:endParaRPr lang="el-GR" sz="4000" b="1"/>
          </a:p>
        </p:txBody>
      </p:sp>
      <p:pic>
        <p:nvPicPr>
          <p:cNvPr id="73732" name="Picture 4" descr="group-joining"/>
          <p:cNvPicPr>
            <a:picLocks noChangeAspect="1" noChangeArrowheads="1"/>
          </p:cNvPicPr>
          <p:nvPr>
            <p:ph type="body" idx="1"/>
          </p:nvPr>
        </p:nvPicPr>
        <p:blipFill>
          <a:blip r:embed="rId2" cstate="print"/>
          <a:srcRect/>
          <a:stretch>
            <a:fillRect/>
          </a:stretch>
        </p:blipFill>
        <p:spPr>
          <a:xfrm>
            <a:off x="1066800" y="1905000"/>
            <a:ext cx="6753225" cy="4675188"/>
          </a:xfrm>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sz="4000" b="1"/>
              <a:t>Example: Publish in a conference</a:t>
            </a:r>
            <a:endParaRPr lang="el-GR" sz="4000" b="1"/>
          </a:p>
        </p:txBody>
      </p:sp>
      <p:pic>
        <p:nvPicPr>
          <p:cNvPr id="79877" name="Picture 5"/>
          <p:cNvPicPr>
            <a:picLocks noChangeAspect="1" noChangeArrowheads="1"/>
          </p:cNvPicPr>
          <p:nvPr>
            <p:ph type="body" idx="1"/>
          </p:nvPr>
        </p:nvPicPr>
        <p:blipFill>
          <a:blip r:embed="rId2" cstate="print"/>
          <a:srcRect/>
          <a:stretch>
            <a:fillRect/>
          </a:stretch>
        </p:blipFill>
        <p:spPr>
          <a:xfrm>
            <a:off x="1295400" y="1905000"/>
            <a:ext cx="6591300" cy="4525963"/>
          </a:xfrm>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b="1"/>
              <a:t>Example: Use the same tag</a:t>
            </a:r>
            <a:endParaRPr lang="el-GR" b="1"/>
          </a:p>
        </p:txBody>
      </p:sp>
      <p:pic>
        <p:nvPicPr>
          <p:cNvPr id="80901" name="Picture 5" descr="flickrtags"/>
          <p:cNvPicPr>
            <a:picLocks noChangeAspect="1" noChangeArrowheads="1"/>
          </p:cNvPicPr>
          <p:nvPr>
            <p:ph type="body" idx="1"/>
          </p:nvPr>
        </p:nvPicPr>
        <p:blipFill>
          <a:blip r:embed="rId2" cstate="print"/>
          <a:srcRect/>
          <a:stretch>
            <a:fillRect/>
          </a:stretch>
        </p:blipFill>
        <p:spPr>
          <a:xfrm>
            <a:off x="1295400" y="2133600"/>
            <a:ext cx="6664325" cy="4525963"/>
          </a:xfrm>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457200" y="274638"/>
            <a:ext cx="8229600" cy="944562"/>
          </a:xfrm>
        </p:spPr>
        <p:txBody>
          <a:bodyPr/>
          <a:lstStyle/>
          <a:p>
            <a:r>
              <a:rPr lang="en-US"/>
              <a:t>Obesity study</a:t>
            </a:r>
          </a:p>
        </p:txBody>
      </p:sp>
      <p:pic>
        <p:nvPicPr>
          <p:cNvPr id="100355" name="Picture 3" descr="obesity"/>
          <p:cNvPicPr>
            <a:picLocks noChangeAspect="1" noChangeArrowheads="1"/>
          </p:cNvPicPr>
          <p:nvPr>
            <p:ph idx="1"/>
          </p:nvPr>
        </p:nvPicPr>
        <p:blipFill>
          <a:blip r:embed="rId2" cstate="print">
            <a:clrChange>
              <a:clrFrom>
                <a:srgbClr val="FFFFFF"/>
              </a:clrFrom>
              <a:clrTo>
                <a:srgbClr val="FFFFFF">
                  <a:alpha val="0"/>
                </a:srgbClr>
              </a:clrTo>
            </a:clrChange>
          </a:blip>
          <a:srcRect/>
          <a:stretch>
            <a:fillRect/>
          </a:stretch>
        </p:blipFill>
        <p:spPr>
          <a:xfrm>
            <a:off x="533400" y="1295400"/>
            <a:ext cx="7924800" cy="5403850"/>
          </a:xfrm>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a:t>Example: obesity study</a:t>
            </a:r>
          </a:p>
        </p:txBody>
      </p:sp>
      <p:sp>
        <p:nvSpPr>
          <p:cNvPr id="101379" name="Rectangle 3"/>
          <p:cNvSpPr>
            <a:spLocks noGrp="1" noChangeArrowheads="1"/>
          </p:cNvSpPr>
          <p:nvPr>
            <p:ph type="body" idx="1"/>
          </p:nvPr>
        </p:nvSpPr>
        <p:spPr/>
        <p:txBody>
          <a:bodyPr/>
          <a:lstStyle/>
          <a:p>
            <a:pPr>
              <a:lnSpc>
                <a:spcPct val="90000"/>
              </a:lnSpc>
              <a:buFontTx/>
              <a:buNone/>
            </a:pPr>
            <a:r>
              <a:rPr lang="en-US" sz="2000" dirty="0"/>
              <a:t>	</a:t>
            </a:r>
            <a:r>
              <a:rPr lang="en-US" sz="1800" dirty="0"/>
              <a:t>Christakis and Fowler, “The Spread of Obesity in a Large Social Network over 32 Years”, New England Journal of Medicine, 2007.</a:t>
            </a:r>
          </a:p>
          <a:p>
            <a:pPr>
              <a:lnSpc>
                <a:spcPct val="90000"/>
              </a:lnSpc>
              <a:buFontTx/>
              <a:buNone/>
            </a:pPr>
            <a:endParaRPr lang="en-US" sz="1500" dirty="0"/>
          </a:p>
          <a:p>
            <a:pPr>
              <a:lnSpc>
                <a:spcPct val="90000"/>
              </a:lnSpc>
            </a:pPr>
            <a:r>
              <a:rPr lang="en-US" sz="2400" dirty="0"/>
              <a:t>Data set of 12,067 people from 1971 to 2003 as part of Framingham Heart Study</a:t>
            </a:r>
          </a:p>
          <a:p>
            <a:pPr>
              <a:lnSpc>
                <a:spcPct val="90000"/>
              </a:lnSpc>
            </a:pPr>
            <a:endParaRPr lang="en-US" sz="1100" dirty="0"/>
          </a:p>
          <a:p>
            <a:pPr>
              <a:lnSpc>
                <a:spcPct val="90000"/>
              </a:lnSpc>
            </a:pPr>
            <a:r>
              <a:rPr lang="en-US" sz="2400" dirty="0"/>
              <a:t>Results</a:t>
            </a:r>
          </a:p>
          <a:p>
            <a:pPr lvl="1">
              <a:lnSpc>
                <a:spcPct val="90000"/>
              </a:lnSpc>
            </a:pPr>
            <a:r>
              <a:rPr lang="en-US" sz="2200" dirty="0"/>
              <a:t>Having an obese friend increases chance of obesity by 57%.</a:t>
            </a:r>
          </a:p>
          <a:p>
            <a:pPr lvl="1">
              <a:lnSpc>
                <a:spcPct val="90000"/>
              </a:lnSpc>
            </a:pPr>
            <a:r>
              <a:rPr lang="en-US" sz="2200" dirty="0"/>
              <a:t>obese sibling </a:t>
            </a:r>
            <a:r>
              <a:rPr lang="en-US" sz="2200" dirty="0">
                <a:latin typeface="cmsy10" pitchFamily="34" charset="0"/>
              </a:rPr>
              <a:t>!</a:t>
            </a:r>
            <a:r>
              <a:rPr lang="en-US" sz="2200" dirty="0"/>
              <a:t> 40%, obese spouse </a:t>
            </a:r>
            <a:r>
              <a:rPr lang="en-US" sz="2200" dirty="0">
                <a:latin typeface="cmsy10" pitchFamily="34" charset="0"/>
              </a:rPr>
              <a:t>!</a:t>
            </a:r>
            <a:r>
              <a:rPr lang="en-US" sz="2200" dirty="0"/>
              <a:t> 37%</a:t>
            </a:r>
          </a:p>
          <a:p>
            <a:pPr lvl="1">
              <a:lnSpc>
                <a:spcPct val="90000"/>
              </a:lnSpc>
            </a:pPr>
            <a:endParaRPr lang="en-US" sz="1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1379">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1379">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1379">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13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US"/>
              <a:t>Obesity study</a:t>
            </a:r>
          </a:p>
        </p:txBody>
      </p:sp>
      <p:pic>
        <p:nvPicPr>
          <p:cNvPr id="102403" name="Picture 3" descr="obesity-result"/>
          <p:cNvPicPr>
            <a:picLocks noChangeAspect="1" noChangeArrowheads="1"/>
          </p:cNvPicPr>
          <p:nvPr>
            <p:ph idx="1"/>
          </p:nvPr>
        </p:nvPicPr>
        <p:blipFill>
          <a:blip r:embed="rId2" cstate="print"/>
          <a:srcRect/>
          <a:stretch>
            <a:fillRect/>
          </a:stretch>
        </p:blipFill>
        <p:spPr>
          <a:xfrm>
            <a:off x="685800" y="1752600"/>
            <a:ext cx="7667625" cy="4281488"/>
          </a:xfrm>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b="1"/>
              <a:t>Models of Influence</a:t>
            </a:r>
            <a:endParaRPr lang="el-GR" b="1"/>
          </a:p>
        </p:txBody>
      </p:sp>
      <p:sp>
        <p:nvSpPr>
          <p:cNvPr id="83971" name="Rectangle 3"/>
          <p:cNvSpPr>
            <a:spLocks noGrp="1" noChangeArrowheads="1"/>
          </p:cNvSpPr>
          <p:nvPr>
            <p:ph type="body" idx="1"/>
          </p:nvPr>
        </p:nvSpPr>
        <p:spPr>
          <a:xfrm>
            <a:off x="457200" y="1600200"/>
            <a:ext cx="8229600" cy="4800600"/>
          </a:xfrm>
        </p:spPr>
        <p:txBody>
          <a:bodyPr/>
          <a:lstStyle/>
          <a:p>
            <a:r>
              <a:rPr lang="en-US"/>
              <a:t>We saw that often decision is correlated with the number/fraction of friends</a:t>
            </a:r>
          </a:p>
          <a:p>
            <a:r>
              <a:rPr lang="en-US"/>
              <a:t>This suggests that there might be influence: the more the number of friends, the higher the influence</a:t>
            </a:r>
          </a:p>
          <a:p>
            <a:r>
              <a:rPr lang="en-US"/>
              <a:t>Models to capture that behavior:</a:t>
            </a:r>
          </a:p>
          <a:p>
            <a:pPr lvl="1"/>
            <a:r>
              <a:rPr lang="en-US"/>
              <a:t>Linear threshold model</a:t>
            </a:r>
          </a:p>
          <a:p>
            <a:pPr lvl="1"/>
            <a:r>
              <a:rPr lang="en-US"/>
              <a:t>Independent cascade model</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b="1"/>
              <a:t>Epidemic Processes</a:t>
            </a:r>
            <a:endParaRPr lang="el-GR" b="1"/>
          </a:p>
        </p:txBody>
      </p:sp>
      <p:sp>
        <p:nvSpPr>
          <p:cNvPr id="5123" name="Rectangle 3"/>
          <p:cNvSpPr>
            <a:spLocks noGrp="1" noChangeArrowheads="1"/>
          </p:cNvSpPr>
          <p:nvPr>
            <p:ph type="body" idx="1"/>
          </p:nvPr>
        </p:nvSpPr>
        <p:spPr>
          <a:xfrm>
            <a:off x="457200" y="1600200"/>
            <a:ext cx="8229600" cy="4800600"/>
          </a:xfrm>
        </p:spPr>
        <p:txBody>
          <a:bodyPr/>
          <a:lstStyle/>
          <a:p>
            <a:r>
              <a:rPr lang="en-US"/>
              <a:t>Viruses, diseases</a:t>
            </a:r>
          </a:p>
          <a:p>
            <a:r>
              <a:rPr lang="en-US"/>
              <a:t>Online viruses, worms</a:t>
            </a:r>
          </a:p>
          <a:p>
            <a:r>
              <a:rPr lang="en-US"/>
              <a:t>Fashion</a:t>
            </a:r>
          </a:p>
          <a:p>
            <a:r>
              <a:rPr lang="en-US"/>
              <a:t>Adoption of technologies</a:t>
            </a:r>
          </a:p>
          <a:p>
            <a:r>
              <a:rPr lang="en-US"/>
              <a:t>Behavior</a:t>
            </a:r>
          </a:p>
          <a:p>
            <a:r>
              <a:rPr lang="en-US"/>
              <a:t>Ideas</a:t>
            </a:r>
          </a:p>
          <a:p>
            <a:pPr>
              <a:buFontTx/>
              <a:buNone/>
            </a:pPr>
            <a:endParaRPr lang="en-US"/>
          </a:p>
          <a:p>
            <a:endParaRPr lang="en-US"/>
          </a:p>
          <a:p>
            <a:endParaRPr lang="el-G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a:t>Linear Threshold Model</a:t>
            </a:r>
          </a:p>
        </p:txBody>
      </p:sp>
      <p:sp>
        <p:nvSpPr>
          <p:cNvPr id="91139" name="Rectangle 3"/>
          <p:cNvSpPr>
            <a:spLocks noGrp="1" noChangeArrowheads="1"/>
          </p:cNvSpPr>
          <p:nvPr>
            <p:ph type="body" sz="half" idx="1"/>
          </p:nvPr>
        </p:nvSpPr>
        <p:spPr>
          <a:xfrm>
            <a:off x="533400" y="1295400"/>
            <a:ext cx="8285163" cy="5105400"/>
          </a:xfrm>
        </p:spPr>
        <p:txBody>
          <a:bodyPr/>
          <a:lstStyle/>
          <a:p>
            <a:pPr>
              <a:lnSpc>
                <a:spcPct val="90000"/>
              </a:lnSpc>
              <a:spcBef>
                <a:spcPct val="30000"/>
              </a:spcBef>
            </a:pPr>
            <a:r>
              <a:rPr lang="en-US" sz="2800" dirty="0"/>
              <a:t>A node </a:t>
            </a:r>
            <a:r>
              <a:rPr lang="en-US" sz="2800" i="1" dirty="0"/>
              <a:t>v </a:t>
            </a:r>
            <a:r>
              <a:rPr lang="en-US" sz="2800" dirty="0"/>
              <a:t>has threshold </a:t>
            </a:r>
            <a:r>
              <a:rPr lang="el-GR" sz="2800" i="1" dirty="0">
                <a:cs typeface="Arial" pitchFamily="34" charset="0"/>
              </a:rPr>
              <a:t>θ</a:t>
            </a:r>
            <a:r>
              <a:rPr lang="en-US" sz="2800" i="1" baseline="-25000" dirty="0">
                <a:cs typeface="Arial" pitchFamily="34" charset="0"/>
              </a:rPr>
              <a:t>v  </a:t>
            </a:r>
            <a:r>
              <a:rPr lang="en-US" sz="2800" i="1" dirty="0">
                <a:cs typeface="Arial" pitchFamily="34" charset="0"/>
              </a:rPr>
              <a:t>~ U[0,1]</a:t>
            </a:r>
          </a:p>
          <a:p>
            <a:pPr>
              <a:lnSpc>
                <a:spcPct val="90000"/>
              </a:lnSpc>
              <a:spcBef>
                <a:spcPct val="30000"/>
              </a:spcBef>
            </a:pPr>
            <a:r>
              <a:rPr lang="en-US" sz="2800" dirty="0"/>
              <a:t>A node </a:t>
            </a:r>
            <a:r>
              <a:rPr lang="en-US" sz="2800" i="1" dirty="0"/>
              <a:t>v</a:t>
            </a:r>
            <a:r>
              <a:rPr lang="en-US" sz="2800" dirty="0"/>
              <a:t> is influenced by each neighbor </a:t>
            </a:r>
            <a:r>
              <a:rPr lang="en-US" sz="2800" i="1" dirty="0"/>
              <a:t>w</a:t>
            </a:r>
            <a:r>
              <a:rPr lang="en-US" sz="2800" dirty="0"/>
              <a:t> according to a </a:t>
            </a:r>
            <a:r>
              <a:rPr lang="en-US" sz="2800" i="1" dirty="0"/>
              <a:t>weight </a:t>
            </a:r>
            <a:r>
              <a:rPr lang="en-US" sz="2800" i="1" dirty="0" err="1">
                <a:cs typeface="Arial" pitchFamily="34" charset="0"/>
              </a:rPr>
              <a:t>b</a:t>
            </a:r>
            <a:r>
              <a:rPr lang="en-US" sz="2800" i="1" baseline="-25000" dirty="0" err="1">
                <a:cs typeface="Arial" pitchFamily="34" charset="0"/>
              </a:rPr>
              <a:t>vw</a:t>
            </a:r>
            <a:r>
              <a:rPr lang="en-US" sz="2800" i="1" baseline="-25000" dirty="0">
                <a:cs typeface="Arial" pitchFamily="34" charset="0"/>
              </a:rPr>
              <a:t> </a:t>
            </a:r>
            <a:r>
              <a:rPr lang="en-US" sz="2800" dirty="0"/>
              <a:t>such that </a:t>
            </a:r>
          </a:p>
          <a:p>
            <a:pPr>
              <a:lnSpc>
                <a:spcPct val="90000"/>
              </a:lnSpc>
              <a:spcBef>
                <a:spcPct val="30000"/>
              </a:spcBef>
            </a:pPr>
            <a:endParaRPr lang="en-US" sz="2800" dirty="0"/>
          </a:p>
          <a:p>
            <a:pPr>
              <a:lnSpc>
                <a:spcPct val="90000"/>
              </a:lnSpc>
              <a:spcBef>
                <a:spcPct val="30000"/>
              </a:spcBef>
            </a:pPr>
            <a:endParaRPr lang="en-US" sz="2800" dirty="0"/>
          </a:p>
          <a:p>
            <a:pPr>
              <a:lnSpc>
                <a:spcPct val="90000"/>
              </a:lnSpc>
              <a:spcBef>
                <a:spcPct val="30000"/>
              </a:spcBef>
            </a:pPr>
            <a:r>
              <a:rPr lang="en-US" sz="2800" dirty="0"/>
              <a:t>A node </a:t>
            </a:r>
            <a:r>
              <a:rPr lang="en-US" sz="2800" i="1" dirty="0"/>
              <a:t>v</a:t>
            </a:r>
            <a:r>
              <a:rPr lang="en-US" sz="2800" dirty="0"/>
              <a:t> becomes active when at least</a:t>
            </a:r>
          </a:p>
          <a:p>
            <a:pPr>
              <a:lnSpc>
                <a:spcPct val="90000"/>
              </a:lnSpc>
              <a:spcBef>
                <a:spcPct val="30000"/>
              </a:spcBef>
              <a:buFontTx/>
              <a:buNone/>
            </a:pPr>
            <a:r>
              <a:rPr lang="en-US" sz="2800" dirty="0"/>
              <a:t> (weighted) </a:t>
            </a:r>
            <a:r>
              <a:rPr lang="el-GR" sz="2800" i="1" dirty="0">
                <a:cs typeface="Arial" pitchFamily="34" charset="0"/>
              </a:rPr>
              <a:t>θ</a:t>
            </a:r>
            <a:r>
              <a:rPr lang="en-US" sz="2800" i="1" baseline="-25000" dirty="0">
                <a:cs typeface="Arial" pitchFamily="34" charset="0"/>
              </a:rPr>
              <a:t>v</a:t>
            </a:r>
            <a:r>
              <a:rPr lang="en-US" sz="2800" dirty="0"/>
              <a:t> fraction of its neighbors are active</a:t>
            </a:r>
          </a:p>
          <a:p>
            <a:pPr>
              <a:lnSpc>
                <a:spcPct val="90000"/>
              </a:lnSpc>
              <a:spcBef>
                <a:spcPct val="30000"/>
              </a:spcBef>
              <a:buFontTx/>
              <a:buNone/>
            </a:pPr>
            <a:endParaRPr lang="en-US" sz="2800" dirty="0"/>
          </a:p>
          <a:p>
            <a:pPr>
              <a:lnSpc>
                <a:spcPct val="90000"/>
              </a:lnSpc>
              <a:spcBef>
                <a:spcPct val="30000"/>
              </a:spcBef>
              <a:buFontTx/>
              <a:buNone/>
            </a:pPr>
            <a:endParaRPr lang="en-US" sz="2800" dirty="0"/>
          </a:p>
          <a:p>
            <a:pPr>
              <a:lnSpc>
                <a:spcPct val="90000"/>
              </a:lnSpc>
              <a:spcBef>
                <a:spcPct val="30000"/>
              </a:spcBef>
              <a:buFontTx/>
              <a:buNone/>
            </a:pPr>
            <a:r>
              <a:rPr lang="en-US" sz="2800" dirty="0"/>
              <a:t>Examples: riots, </a:t>
            </a:r>
            <a:r>
              <a:rPr lang="en-US" sz="2800" dirty="0" smtClean="0"/>
              <a:t>mobile phone networks</a:t>
            </a:r>
            <a:endParaRPr lang="en-US" sz="2800" dirty="0"/>
          </a:p>
        </p:txBody>
      </p:sp>
      <p:graphicFrame>
        <p:nvGraphicFramePr>
          <p:cNvPr id="91140" name="Object 4"/>
          <p:cNvGraphicFramePr>
            <a:graphicFrameLocks noChangeAspect="1"/>
          </p:cNvGraphicFramePr>
          <p:nvPr>
            <p:ph sz="half" idx="2"/>
          </p:nvPr>
        </p:nvGraphicFramePr>
        <p:xfrm>
          <a:off x="3581400" y="4724400"/>
          <a:ext cx="3124200" cy="863600"/>
        </p:xfrm>
        <a:graphic>
          <a:graphicData uri="http://schemas.openxmlformats.org/presentationml/2006/ole">
            <p:oleObj spid="_x0000_s91140" name="Equation" r:id="rId4" imgW="1346040" imgH="355320" progId="Equation.DSMT4">
              <p:embed/>
            </p:oleObj>
          </a:graphicData>
        </a:graphic>
      </p:graphicFrame>
      <p:graphicFrame>
        <p:nvGraphicFramePr>
          <p:cNvPr id="91141" name="Object 5"/>
          <p:cNvGraphicFramePr>
            <a:graphicFrameLocks noChangeAspect="1"/>
          </p:cNvGraphicFramePr>
          <p:nvPr/>
        </p:nvGraphicFramePr>
        <p:xfrm>
          <a:off x="3962400" y="2743200"/>
          <a:ext cx="2414588" cy="863600"/>
        </p:xfrm>
        <a:graphic>
          <a:graphicData uri="http://schemas.openxmlformats.org/presentationml/2006/ole">
            <p:oleObj spid="_x0000_s91141" name="Equation" r:id="rId5" imgW="1041120" imgH="35532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113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114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113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1139">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114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113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a:t>Example</a:t>
            </a:r>
          </a:p>
        </p:txBody>
      </p:sp>
      <p:sp>
        <p:nvSpPr>
          <p:cNvPr id="94211" name="Oval 3"/>
          <p:cNvSpPr>
            <a:spLocks noChangeArrowheads="1"/>
          </p:cNvSpPr>
          <p:nvPr/>
        </p:nvSpPr>
        <p:spPr bwMode="auto">
          <a:xfrm>
            <a:off x="2052638" y="3794125"/>
            <a:ext cx="658812" cy="509588"/>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94212" name="Rectangle 4"/>
          <p:cNvSpPr>
            <a:spLocks noChangeArrowheads="1"/>
          </p:cNvSpPr>
          <p:nvPr/>
        </p:nvSpPr>
        <p:spPr bwMode="auto">
          <a:xfrm>
            <a:off x="5486400" y="1371600"/>
            <a:ext cx="3276600" cy="2514600"/>
          </a:xfrm>
          <a:prstGeom prst="rect">
            <a:avLst/>
          </a:prstGeom>
          <a:noFill/>
          <a:ln w="9525">
            <a:solidFill>
              <a:schemeClr val="tx1"/>
            </a:solidFill>
            <a:miter lim="800000"/>
            <a:headEnd/>
            <a:tailEnd/>
          </a:ln>
          <a:effectLst/>
        </p:spPr>
        <p:txBody>
          <a:bodyPr wrap="none" anchor="ctr"/>
          <a:lstStyle/>
          <a:p>
            <a:endParaRPr lang="en-US"/>
          </a:p>
        </p:txBody>
      </p:sp>
      <p:sp>
        <p:nvSpPr>
          <p:cNvPr id="94213" name="Text Box 5"/>
          <p:cNvSpPr txBox="1">
            <a:spLocks noChangeArrowheads="1"/>
          </p:cNvSpPr>
          <p:nvPr/>
        </p:nvSpPr>
        <p:spPr bwMode="auto">
          <a:xfrm>
            <a:off x="6564313" y="1657350"/>
            <a:ext cx="1670050" cy="366713"/>
          </a:xfrm>
          <a:prstGeom prst="rect">
            <a:avLst/>
          </a:prstGeom>
          <a:noFill/>
          <a:ln w="9525">
            <a:noFill/>
            <a:miter lim="800000"/>
            <a:headEnd/>
            <a:tailEnd/>
          </a:ln>
          <a:effectLst/>
        </p:spPr>
        <p:txBody>
          <a:bodyPr wrap="none">
            <a:spAutoFit/>
          </a:bodyPr>
          <a:lstStyle/>
          <a:p>
            <a:pPr eaLnBrk="0" hangingPunct="0"/>
            <a:r>
              <a:rPr lang="en-US" b="1"/>
              <a:t>Inactive Node</a:t>
            </a:r>
          </a:p>
        </p:txBody>
      </p:sp>
      <p:sp>
        <p:nvSpPr>
          <p:cNvPr id="94214" name="Text Box 6"/>
          <p:cNvSpPr txBox="1">
            <a:spLocks noChangeArrowheads="1"/>
          </p:cNvSpPr>
          <p:nvPr/>
        </p:nvSpPr>
        <p:spPr bwMode="auto">
          <a:xfrm>
            <a:off x="6540500" y="2324100"/>
            <a:ext cx="1504950" cy="366713"/>
          </a:xfrm>
          <a:prstGeom prst="rect">
            <a:avLst/>
          </a:prstGeom>
          <a:noFill/>
          <a:ln w="9525">
            <a:noFill/>
            <a:miter lim="800000"/>
            <a:headEnd/>
            <a:tailEnd/>
          </a:ln>
          <a:effectLst/>
        </p:spPr>
        <p:txBody>
          <a:bodyPr wrap="none">
            <a:spAutoFit/>
          </a:bodyPr>
          <a:lstStyle/>
          <a:p>
            <a:pPr eaLnBrk="0" hangingPunct="0"/>
            <a:r>
              <a:rPr lang="en-US" b="1"/>
              <a:t>Active Node</a:t>
            </a:r>
          </a:p>
        </p:txBody>
      </p:sp>
      <p:sp>
        <p:nvSpPr>
          <p:cNvPr id="94215" name="Text Box 7"/>
          <p:cNvSpPr txBox="1">
            <a:spLocks noChangeArrowheads="1"/>
          </p:cNvSpPr>
          <p:nvPr/>
        </p:nvSpPr>
        <p:spPr bwMode="auto">
          <a:xfrm>
            <a:off x="6535738" y="2894013"/>
            <a:ext cx="1289050" cy="366712"/>
          </a:xfrm>
          <a:prstGeom prst="rect">
            <a:avLst/>
          </a:prstGeom>
          <a:noFill/>
          <a:ln w="9525">
            <a:noFill/>
            <a:miter lim="800000"/>
            <a:headEnd/>
            <a:tailEnd/>
          </a:ln>
          <a:effectLst/>
        </p:spPr>
        <p:txBody>
          <a:bodyPr wrap="none">
            <a:spAutoFit/>
          </a:bodyPr>
          <a:lstStyle/>
          <a:p>
            <a:pPr eaLnBrk="0" hangingPunct="0"/>
            <a:r>
              <a:rPr lang="en-US" b="1"/>
              <a:t>Threshold</a:t>
            </a:r>
          </a:p>
        </p:txBody>
      </p:sp>
      <p:sp>
        <p:nvSpPr>
          <p:cNvPr id="94216" name="Text Box 8"/>
          <p:cNvSpPr txBox="1">
            <a:spLocks noChangeArrowheads="1"/>
          </p:cNvSpPr>
          <p:nvPr/>
        </p:nvSpPr>
        <p:spPr bwMode="auto">
          <a:xfrm>
            <a:off x="6569075" y="3408363"/>
            <a:ext cx="2038350" cy="366712"/>
          </a:xfrm>
          <a:prstGeom prst="rect">
            <a:avLst/>
          </a:prstGeom>
          <a:noFill/>
          <a:ln w="9525">
            <a:noFill/>
            <a:miter lim="800000"/>
            <a:headEnd/>
            <a:tailEnd/>
          </a:ln>
          <a:effectLst/>
        </p:spPr>
        <p:txBody>
          <a:bodyPr wrap="none">
            <a:spAutoFit/>
          </a:bodyPr>
          <a:lstStyle/>
          <a:p>
            <a:pPr eaLnBrk="0" hangingPunct="0"/>
            <a:r>
              <a:rPr lang="en-US" b="1"/>
              <a:t>Active neighbors</a:t>
            </a:r>
          </a:p>
        </p:txBody>
      </p:sp>
      <p:sp>
        <p:nvSpPr>
          <p:cNvPr id="94217" name="Oval 9"/>
          <p:cNvSpPr>
            <a:spLocks noChangeArrowheads="1"/>
          </p:cNvSpPr>
          <p:nvPr/>
        </p:nvSpPr>
        <p:spPr bwMode="auto">
          <a:xfrm>
            <a:off x="2103438" y="5160963"/>
            <a:ext cx="628650" cy="509587"/>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94218" name="Oval 10"/>
          <p:cNvSpPr>
            <a:spLocks noChangeArrowheads="1"/>
          </p:cNvSpPr>
          <p:nvPr/>
        </p:nvSpPr>
        <p:spPr bwMode="auto">
          <a:xfrm>
            <a:off x="4616450" y="3778250"/>
            <a:ext cx="628650" cy="509588"/>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94219" name="Oval 11"/>
          <p:cNvSpPr>
            <a:spLocks noChangeArrowheads="1"/>
          </p:cNvSpPr>
          <p:nvPr/>
        </p:nvSpPr>
        <p:spPr bwMode="auto">
          <a:xfrm>
            <a:off x="4638675" y="5191125"/>
            <a:ext cx="628650" cy="509588"/>
          </a:xfrm>
          <a:prstGeom prst="ellipse">
            <a:avLst/>
          </a:prstGeom>
          <a:noFill/>
          <a:ln w="9525">
            <a:solidFill>
              <a:schemeClr val="tx1"/>
            </a:solidFill>
            <a:round/>
            <a:headEnd/>
            <a:tailEnd/>
          </a:ln>
          <a:effectLst/>
        </p:spPr>
        <p:txBody>
          <a:bodyPr wrap="none" anchor="ctr"/>
          <a:lstStyle/>
          <a:p>
            <a:endParaRPr lang="en-US"/>
          </a:p>
        </p:txBody>
      </p:sp>
      <p:sp>
        <p:nvSpPr>
          <p:cNvPr id="94220" name="Oval 12"/>
          <p:cNvSpPr>
            <a:spLocks noChangeArrowheads="1"/>
          </p:cNvSpPr>
          <p:nvPr/>
        </p:nvSpPr>
        <p:spPr bwMode="auto">
          <a:xfrm>
            <a:off x="5673725" y="1546225"/>
            <a:ext cx="493713" cy="509588"/>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94221" name="Oval 13"/>
          <p:cNvSpPr>
            <a:spLocks noChangeArrowheads="1"/>
          </p:cNvSpPr>
          <p:nvPr/>
        </p:nvSpPr>
        <p:spPr bwMode="auto">
          <a:xfrm>
            <a:off x="5708650" y="2273300"/>
            <a:ext cx="493713" cy="509588"/>
          </a:xfrm>
          <a:prstGeom prst="ellipse">
            <a:avLst/>
          </a:prstGeom>
          <a:solidFill>
            <a:srgbClr val="00FF00"/>
          </a:solidFill>
          <a:ln w="9525">
            <a:solidFill>
              <a:schemeClr val="tx1"/>
            </a:solidFill>
            <a:round/>
            <a:headEnd/>
            <a:tailEnd/>
          </a:ln>
          <a:effectLst/>
        </p:spPr>
        <p:txBody>
          <a:bodyPr wrap="none" anchor="ctr"/>
          <a:lstStyle/>
          <a:p>
            <a:pPr algn="ctr"/>
            <a:endParaRPr lang="en-US">
              <a:solidFill>
                <a:srgbClr val="00FF00"/>
              </a:solidFill>
            </a:endParaRPr>
          </a:p>
        </p:txBody>
      </p:sp>
      <p:sp>
        <p:nvSpPr>
          <p:cNvPr id="94222" name="Rectangle 14"/>
          <p:cNvSpPr>
            <a:spLocks noChangeArrowheads="1"/>
          </p:cNvSpPr>
          <p:nvPr/>
        </p:nvSpPr>
        <p:spPr bwMode="auto">
          <a:xfrm>
            <a:off x="5832475" y="2916238"/>
            <a:ext cx="239713" cy="346075"/>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94223" name="Rectangle 15"/>
          <p:cNvSpPr>
            <a:spLocks noChangeArrowheads="1"/>
          </p:cNvSpPr>
          <p:nvPr/>
        </p:nvSpPr>
        <p:spPr bwMode="auto">
          <a:xfrm>
            <a:off x="5853113" y="3417888"/>
            <a:ext cx="239712" cy="346075"/>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4224" name="Oval 16"/>
          <p:cNvSpPr>
            <a:spLocks noChangeArrowheads="1"/>
          </p:cNvSpPr>
          <p:nvPr/>
        </p:nvSpPr>
        <p:spPr bwMode="auto">
          <a:xfrm>
            <a:off x="614363" y="2198688"/>
            <a:ext cx="612775" cy="509587"/>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94225" name="Oval 17"/>
          <p:cNvSpPr>
            <a:spLocks noChangeArrowheads="1"/>
          </p:cNvSpPr>
          <p:nvPr/>
        </p:nvSpPr>
        <p:spPr bwMode="auto">
          <a:xfrm>
            <a:off x="3616325" y="2174875"/>
            <a:ext cx="673100" cy="509588"/>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94226" name="Line 18"/>
          <p:cNvSpPr>
            <a:spLocks noChangeShapeType="1"/>
          </p:cNvSpPr>
          <p:nvPr/>
        </p:nvSpPr>
        <p:spPr bwMode="auto">
          <a:xfrm>
            <a:off x="2713038" y="5486400"/>
            <a:ext cx="1919287" cy="14288"/>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94227" name="Line 19"/>
          <p:cNvSpPr>
            <a:spLocks noChangeShapeType="1"/>
          </p:cNvSpPr>
          <p:nvPr/>
        </p:nvSpPr>
        <p:spPr bwMode="auto">
          <a:xfrm flipV="1">
            <a:off x="2652713" y="4167188"/>
            <a:ext cx="1979612" cy="1049337"/>
          </a:xfrm>
          <a:prstGeom prst="line">
            <a:avLst/>
          </a:prstGeom>
          <a:noFill/>
          <a:ln w="9525">
            <a:solidFill>
              <a:schemeClr val="tx1"/>
            </a:solidFill>
            <a:round/>
            <a:headEnd/>
            <a:tailEnd type="triangle" w="med" len="med"/>
          </a:ln>
          <a:effectLst/>
        </p:spPr>
        <p:txBody>
          <a:bodyPr/>
          <a:lstStyle/>
          <a:p>
            <a:endParaRPr lang="en-US"/>
          </a:p>
        </p:txBody>
      </p:sp>
      <p:sp>
        <p:nvSpPr>
          <p:cNvPr id="94228" name="Line 20"/>
          <p:cNvSpPr>
            <a:spLocks noChangeShapeType="1"/>
          </p:cNvSpPr>
          <p:nvPr/>
        </p:nvSpPr>
        <p:spPr bwMode="auto">
          <a:xfrm flipV="1">
            <a:off x="2487613" y="4316413"/>
            <a:ext cx="0" cy="839787"/>
          </a:xfrm>
          <a:prstGeom prst="line">
            <a:avLst/>
          </a:prstGeom>
          <a:noFill/>
          <a:ln w="9525">
            <a:solidFill>
              <a:schemeClr val="tx1"/>
            </a:solidFill>
            <a:round/>
            <a:headEnd/>
            <a:tailEnd type="triangle" w="med" len="med"/>
          </a:ln>
          <a:effectLst/>
        </p:spPr>
        <p:txBody>
          <a:bodyPr/>
          <a:lstStyle/>
          <a:p>
            <a:endParaRPr lang="en-US"/>
          </a:p>
        </p:txBody>
      </p:sp>
      <p:sp>
        <p:nvSpPr>
          <p:cNvPr id="94229" name="Line 21"/>
          <p:cNvSpPr>
            <a:spLocks noChangeShapeType="1"/>
          </p:cNvSpPr>
          <p:nvPr/>
        </p:nvSpPr>
        <p:spPr bwMode="auto">
          <a:xfrm flipH="1">
            <a:off x="2698750" y="3971925"/>
            <a:ext cx="1917700" cy="0"/>
          </a:xfrm>
          <a:prstGeom prst="line">
            <a:avLst/>
          </a:prstGeom>
          <a:noFill/>
          <a:ln w="9525">
            <a:solidFill>
              <a:schemeClr val="tx1"/>
            </a:solidFill>
            <a:round/>
            <a:headEnd/>
            <a:tailEnd type="triangle" w="med" len="med"/>
          </a:ln>
          <a:effectLst/>
        </p:spPr>
        <p:txBody>
          <a:bodyPr/>
          <a:lstStyle/>
          <a:p>
            <a:endParaRPr lang="en-US"/>
          </a:p>
        </p:txBody>
      </p:sp>
      <p:sp>
        <p:nvSpPr>
          <p:cNvPr id="94230" name="Line 22"/>
          <p:cNvSpPr>
            <a:spLocks noChangeShapeType="1"/>
          </p:cNvSpPr>
          <p:nvPr/>
        </p:nvSpPr>
        <p:spPr bwMode="auto">
          <a:xfrm>
            <a:off x="974725" y="2728913"/>
            <a:ext cx="1273175" cy="2532062"/>
          </a:xfrm>
          <a:prstGeom prst="line">
            <a:avLst/>
          </a:prstGeom>
          <a:noFill/>
          <a:ln w="9525">
            <a:solidFill>
              <a:schemeClr val="tx1"/>
            </a:solidFill>
            <a:round/>
            <a:headEnd/>
            <a:tailEnd type="triangle" w="med" len="med"/>
          </a:ln>
          <a:effectLst/>
        </p:spPr>
        <p:txBody>
          <a:bodyPr/>
          <a:lstStyle/>
          <a:p>
            <a:endParaRPr lang="en-US"/>
          </a:p>
        </p:txBody>
      </p:sp>
      <p:sp>
        <p:nvSpPr>
          <p:cNvPr id="94231" name="Line 23"/>
          <p:cNvSpPr>
            <a:spLocks noChangeShapeType="1"/>
          </p:cNvSpPr>
          <p:nvPr/>
        </p:nvSpPr>
        <p:spPr bwMode="auto">
          <a:xfrm>
            <a:off x="1093788" y="2682875"/>
            <a:ext cx="1109662" cy="1154113"/>
          </a:xfrm>
          <a:prstGeom prst="line">
            <a:avLst/>
          </a:prstGeom>
          <a:noFill/>
          <a:ln w="9525">
            <a:solidFill>
              <a:schemeClr val="tx1"/>
            </a:solidFill>
            <a:round/>
            <a:headEnd/>
            <a:tailEnd type="triangle" w="med" len="med"/>
          </a:ln>
          <a:effectLst/>
        </p:spPr>
        <p:txBody>
          <a:bodyPr/>
          <a:lstStyle/>
          <a:p>
            <a:endParaRPr lang="en-US"/>
          </a:p>
        </p:txBody>
      </p:sp>
      <p:sp>
        <p:nvSpPr>
          <p:cNvPr id="94232" name="Line 24"/>
          <p:cNvSpPr>
            <a:spLocks noChangeShapeType="1"/>
          </p:cNvSpPr>
          <p:nvPr/>
        </p:nvSpPr>
        <p:spPr bwMode="auto">
          <a:xfrm flipV="1">
            <a:off x="2517775" y="2622550"/>
            <a:ext cx="1154113" cy="1169988"/>
          </a:xfrm>
          <a:prstGeom prst="line">
            <a:avLst/>
          </a:prstGeom>
          <a:noFill/>
          <a:ln w="9525">
            <a:solidFill>
              <a:schemeClr val="tx1"/>
            </a:solidFill>
            <a:round/>
            <a:headEnd/>
            <a:tailEnd type="triangle" w="med" len="med"/>
          </a:ln>
          <a:effectLst/>
        </p:spPr>
        <p:txBody>
          <a:bodyPr/>
          <a:lstStyle/>
          <a:p>
            <a:endParaRPr lang="en-US"/>
          </a:p>
        </p:txBody>
      </p:sp>
      <p:sp>
        <p:nvSpPr>
          <p:cNvPr id="94233" name="Line 25"/>
          <p:cNvSpPr>
            <a:spLocks noChangeShapeType="1"/>
          </p:cNvSpPr>
          <p:nvPr/>
        </p:nvSpPr>
        <p:spPr bwMode="auto">
          <a:xfrm flipV="1">
            <a:off x="1228725" y="2459038"/>
            <a:ext cx="2368550" cy="14287"/>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94234" name="Line 26"/>
          <p:cNvSpPr>
            <a:spLocks noChangeShapeType="1"/>
          </p:cNvSpPr>
          <p:nvPr/>
        </p:nvSpPr>
        <p:spPr bwMode="auto">
          <a:xfrm>
            <a:off x="4017963" y="2638425"/>
            <a:ext cx="719137" cy="1168400"/>
          </a:xfrm>
          <a:prstGeom prst="line">
            <a:avLst/>
          </a:prstGeom>
          <a:noFill/>
          <a:ln w="9525">
            <a:solidFill>
              <a:schemeClr val="tx1"/>
            </a:solidFill>
            <a:round/>
            <a:headEnd type="triangle" w="med" len="med"/>
            <a:tailEnd/>
          </a:ln>
          <a:effectLst/>
        </p:spPr>
        <p:txBody>
          <a:bodyPr/>
          <a:lstStyle/>
          <a:p>
            <a:endParaRPr lang="en-US"/>
          </a:p>
        </p:txBody>
      </p:sp>
      <p:sp>
        <p:nvSpPr>
          <p:cNvPr id="94235" name="Line 27"/>
          <p:cNvSpPr>
            <a:spLocks noChangeShapeType="1"/>
          </p:cNvSpPr>
          <p:nvPr/>
        </p:nvSpPr>
        <p:spPr bwMode="auto">
          <a:xfrm flipH="1">
            <a:off x="4841875" y="4302125"/>
            <a:ext cx="14288" cy="884238"/>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94236" name="Text Box 28"/>
          <p:cNvSpPr txBox="1">
            <a:spLocks noChangeArrowheads="1"/>
          </p:cNvSpPr>
          <p:nvPr/>
        </p:nvSpPr>
        <p:spPr bwMode="auto">
          <a:xfrm>
            <a:off x="5200650" y="5260975"/>
            <a:ext cx="314325" cy="442913"/>
          </a:xfrm>
          <a:prstGeom prst="rect">
            <a:avLst/>
          </a:prstGeom>
          <a:noFill/>
          <a:ln w="9525">
            <a:noFill/>
            <a:miter lim="800000"/>
            <a:headEnd/>
            <a:tailEnd/>
          </a:ln>
          <a:effectLst/>
        </p:spPr>
        <p:txBody>
          <a:bodyPr>
            <a:spAutoFit/>
          </a:bodyPr>
          <a:lstStyle/>
          <a:p>
            <a:pPr eaLnBrk="0" hangingPunct="0">
              <a:spcBef>
                <a:spcPct val="50000"/>
              </a:spcBef>
            </a:pPr>
            <a:r>
              <a:rPr lang="en-US" sz="2300" b="1" i="1"/>
              <a:t>v</a:t>
            </a:r>
          </a:p>
        </p:txBody>
      </p:sp>
      <p:sp>
        <p:nvSpPr>
          <p:cNvPr id="94237" name="Text Box 29"/>
          <p:cNvSpPr txBox="1">
            <a:spLocks noChangeArrowheads="1"/>
          </p:cNvSpPr>
          <p:nvPr/>
        </p:nvSpPr>
        <p:spPr bwMode="auto">
          <a:xfrm>
            <a:off x="1730375" y="5251450"/>
            <a:ext cx="344488" cy="442913"/>
          </a:xfrm>
          <a:prstGeom prst="rect">
            <a:avLst/>
          </a:prstGeom>
          <a:noFill/>
          <a:ln w="9525">
            <a:noFill/>
            <a:miter lim="800000"/>
            <a:headEnd/>
            <a:tailEnd/>
          </a:ln>
          <a:effectLst/>
        </p:spPr>
        <p:txBody>
          <a:bodyPr>
            <a:spAutoFit/>
          </a:bodyPr>
          <a:lstStyle/>
          <a:p>
            <a:pPr eaLnBrk="0" hangingPunct="0">
              <a:spcBef>
                <a:spcPct val="50000"/>
              </a:spcBef>
            </a:pPr>
            <a:r>
              <a:rPr lang="en-US" sz="2300" b="1" i="1"/>
              <a:t>w</a:t>
            </a:r>
          </a:p>
        </p:txBody>
      </p:sp>
      <p:sp>
        <p:nvSpPr>
          <p:cNvPr id="94238" name="Text Box 30"/>
          <p:cNvSpPr txBox="1">
            <a:spLocks noChangeArrowheads="1"/>
          </p:cNvSpPr>
          <p:nvPr/>
        </p:nvSpPr>
        <p:spPr bwMode="auto">
          <a:xfrm>
            <a:off x="3297238" y="5157788"/>
            <a:ext cx="614362" cy="366712"/>
          </a:xfrm>
          <a:prstGeom prst="rect">
            <a:avLst/>
          </a:prstGeom>
          <a:noFill/>
          <a:ln w="9525">
            <a:noFill/>
            <a:miter lim="800000"/>
            <a:headEnd/>
            <a:tailEnd/>
          </a:ln>
          <a:effectLst/>
        </p:spPr>
        <p:txBody>
          <a:bodyPr>
            <a:spAutoFit/>
          </a:bodyPr>
          <a:lstStyle/>
          <a:p>
            <a:pPr eaLnBrk="0" hangingPunct="0">
              <a:spcBef>
                <a:spcPct val="50000"/>
              </a:spcBef>
            </a:pPr>
            <a:r>
              <a:rPr lang="en-US" b="1"/>
              <a:t>0.5</a:t>
            </a:r>
          </a:p>
        </p:txBody>
      </p:sp>
      <p:sp>
        <p:nvSpPr>
          <p:cNvPr id="94239" name="Text Box 31"/>
          <p:cNvSpPr txBox="1">
            <a:spLocks noChangeArrowheads="1"/>
          </p:cNvSpPr>
          <p:nvPr/>
        </p:nvSpPr>
        <p:spPr bwMode="auto">
          <a:xfrm>
            <a:off x="3141663" y="4445000"/>
            <a:ext cx="614362" cy="366713"/>
          </a:xfrm>
          <a:prstGeom prst="rect">
            <a:avLst/>
          </a:prstGeom>
          <a:noFill/>
          <a:ln w="9525">
            <a:noFill/>
            <a:miter lim="800000"/>
            <a:headEnd/>
            <a:tailEnd/>
          </a:ln>
          <a:effectLst/>
        </p:spPr>
        <p:txBody>
          <a:bodyPr>
            <a:spAutoFit/>
          </a:bodyPr>
          <a:lstStyle/>
          <a:p>
            <a:pPr eaLnBrk="0" hangingPunct="0">
              <a:spcBef>
                <a:spcPct val="50000"/>
              </a:spcBef>
            </a:pPr>
            <a:r>
              <a:rPr lang="en-US" b="1"/>
              <a:t>0.3</a:t>
            </a:r>
          </a:p>
        </p:txBody>
      </p:sp>
      <p:sp>
        <p:nvSpPr>
          <p:cNvPr id="94240" name="Text Box 32"/>
          <p:cNvSpPr txBox="1">
            <a:spLocks noChangeArrowheads="1"/>
          </p:cNvSpPr>
          <p:nvPr/>
        </p:nvSpPr>
        <p:spPr bwMode="auto">
          <a:xfrm>
            <a:off x="4829175" y="4660900"/>
            <a:ext cx="614363" cy="366713"/>
          </a:xfrm>
          <a:prstGeom prst="rect">
            <a:avLst/>
          </a:prstGeom>
          <a:noFill/>
          <a:ln w="9525">
            <a:noFill/>
            <a:miter lim="800000"/>
            <a:headEnd/>
            <a:tailEnd/>
          </a:ln>
          <a:effectLst/>
        </p:spPr>
        <p:txBody>
          <a:bodyPr>
            <a:spAutoFit/>
          </a:bodyPr>
          <a:lstStyle/>
          <a:p>
            <a:pPr eaLnBrk="0" hangingPunct="0">
              <a:spcBef>
                <a:spcPct val="50000"/>
              </a:spcBef>
            </a:pPr>
            <a:r>
              <a:rPr lang="en-US" b="1"/>
              <a:t>0.2</a:t>
            </a:r>
          </a:p>
        </p:txBody>
      </p:sp>
      <p:sp>
        <p:nvSpPr>
          <p:cNvPr id="94241" name="Text Box 33"/>
          <p:cNvSpPr txBox="1">
            <a:spLocks noChangeArrowheads="1"/>
          </p:cNvSpPr>
          <p:nvPr/>
        </p:nvSpPr>
        <p:spPr bwMode="auto">
          <a:xfrm>
            <a:off x="2443163" y="4503738"/>
            <a:ext cx="614362" cy="366712"/>
          </a:xfrm>
          <a:prstGeom prst="rect">
            <a:avLst/>
          </a:prstGeom>
          <a:noFill/>
          <a:ln w="9525">
            <a:noFill/>
            <a:miter lim="800000"/>
            <a:headEnd/>
            <a:tailEnd/>
          </a:ln>
          <a:effectLst/>
        </p:spPr>
        <p:txBody>
          <a:bodyPr>
            <a:spAutoFit/>
          </a:bodyPr>
          <a:lstStyle/>
          <a:p>
            <a:pPr eaLnBrk="0" hangingPunct="0">
              <a:spcBef>
                <a:spcPct val="50000"/>
              </a:spcBef>
            </a:pPr>
            <a:r>
              <a:rPr lang="en-US" b="1"/>
              <a:t>0.5</a:t>
            </a:r>
          </a:p>
        </p:txBody>
      </p:sp>
      <p:sp>
        <p:nvSpPr>
          <p:cNvPr id="94242" name="Text Box 34"/>
          <p:cNvSpPr txBox="1">
            <a:spLocks noChangeArrowheads="1"/>
          </p:cNvSpPr>
          <p:nvPr/>
        </p:nvSpPr>
        <p:spPr bwMode="auto">
          <a:xfrm>
            <a:off x="3357563" y="3617913"/>
            <a:ext cx="614362" cy="366712"/>
          </a:xfrm>
          <a:prstGeom prst="rect">
            <a:avLst/>
          </a:prstGeom>
          <a:noFill/>
          <a:ln w="9525">
            <a:noFill/>
            <a:miter lim="800000"/>
            <a:headEnd/>
            <a:tailEnd/>
          </a:ln>
          <a:effectLst/>
        </p:spPr>
        <p:txBody>
          <a:bodyPr>
            <a:spAutoFit/>
          </a:bodyPr>
          <a:lstStyle/>
          <a:p>
            <a:pPr eaLnBrk="0" hangingPunct="0">
              <a:spcBef>
                <a:spcPct val="50000"/>
              </a:spcBef>
            </a:pPr>
            <a:r>
              <a:rPr lang="en-US" b="1"/>
              <a:t>0.1</a:t>
            </a:r>
          </a:p>
        </p:txBody>
      </p:sp>
      <p:sp>
        <p:nvSpPr>
          <p:cNvPr id="94243" name="Text Box 35"/>
          <p:cNvSpPr txBox="1">
            <a:spLocks noChangeArrowheads="1"/>
          </p:cNvSpPr>
          <p:nvPr/>
        </p:nvSpPr>
        <p:spPr bwMode="auto">
          <a:xfrm>
            <a:off x="1171575" y="3917950"/>
            <a:ext cx="614363" cy="366713"/>
          </a:xfrm>
          <a:prstGeom prst="rect">
            <a:avLst/>
          </a:prstGeom>
          <a:noFill/>
          <a:ln w="9525">
            <a:noFill/>
            <a:miter lim="800000"/>
            <a:headEnd/>
            <a:tailEnd/>
          </a:ln>
          <a:effectLst/>
        </p:spPr>
        <p:txBody>
          <a:bodyPr>
            <a:spAutoFit/>
          </a:bodyPr>
          <a:lstStyle/>
          <a:p>
            <a:pPr eaLnBrk="0" hangingPunct="0">
              <a:spcBef>
                <a:spcPct val="50000"/>
              </a:spcBef>
            </a:pPr>
            <a:r>
              <a:rPr lang="en-US" b="1"/>
              <a:t>0.4</a:t>
            </a:r>
          </a:p>
        </p:txBody>
      </p:sp>
      <p:sp>
        <p:nvSpPr>
          <p:cNvPr id="94244" name="Text Box 36"/>
          <p:cNvSpPr txBox="1">
            <a:spLocks noChangeArrowheads="1"/>
          </p:cNvSpPr>
          <p:nvPr/>
        </p:nvSpPr>
        <p:spPr bwMode="auto">
          <a:xfrm>
            <a:off x="1616075" y="2990850"/>
            <a:ext cx="614363" cy="366713"/>
          </a:xfrm>
          <a:prstGeom prst="rect">
            <a:avLst/>
          </a:prstGeom>
          <a:noFill/>
          <a:ln w="9525">
            <a:noFill/>
            <a:miter lim="800000"/>
            <a:headEnd/>
            <a:tailEnd/>
          </a:ln>
          <a:effectLst/>
        </p:spPr>
        <p:txBody>
          <a:bodyPr>
            <a:spAutoFit/>
          </a:bodyPr>
          <a:lstStyle/>
          <a:p>
            <a:pPr eaLnBrk="0" hangingPunct="0">
              <a:spcBef>
                <a:spcPct val="50000"/>
              </a:spcBef>
            </a:pPr>
            <a:r>
              <a:rPr lang="en-US" b="1"/>
              <a:t>0.3</a:t>
            </a:r>
          </a:p>
        </p:txBody>
      </p:sp>
      <p:sp>
        <p:nvSpPr>
          <p:cNvPr id="94245" name="Text Box 37"/>
          <p:cNvSpPr txBox="1">
            <a:spLocks noChangeArrowheads="1"/>
          </p:cNvSpPr>
          <p:nvPr/>
        </p:nvSpPr>
        <p:spPr bwMode="auto">
          <a:xfrm>
            <a:off x="2703513" y="2906713"/>
            <a:ext cx="614362" cy="366712"/>
          </a:xfrm>
          <a:prstGeom prst="rect">
            <a:avLst/>
          </a:prstGeom>
          <a:noFill/>
          <a:ln w="9525">
            <a:noFill/>
            <a:miter lim="800000"/>
            <a:headEnd/>
            <a:tailEnd/>
          </a:ln>
          <a:effectLst/>
        </p:spPr>
        <p:txBody>
          <a:bodyPr>
            <a:spAutoFit/>
          </a:bodyPr>
          <a:lstStyle/>
          <a:p>
            <a:pPr eaLnBrk="0" hangingPunct="0">
              <a:spcBef>
                <a:spcPct val="50000"/>
              </a:spcBef>
            </a:pPr>
            <a:r>
              <a:rPr lang="en-US" b="1"/>
              <a:t>0.2</a:t>
            </a:r>
          </a:p>
        </p:txBody>
      </p:sp>
      <p:sp>
        <p:nvSpPr>
          <p:cNvPr id="94246" name="Text Box 38"/>
          <p:cNvSpPr txBox="1">
            <a:spLocks noChangeArrowheads="1"/>
          </p:cNvSpPr>
          <p:nvPr/>
        </p:nvSpPr>
        <p:spPr bwMode="auto">
          <a:xfrm>
            <a:off x="2246313" y="2106613"/>
            <a:ext cx="614362" cy="366712"/>
          </a:xfrm>
          <a:prstGeom prst="rect">
            <a:avLst/>
          </a:prstGeom>
          <a:noFill/>
          <a:ln w="9525">
            <a:noFill/>
            <a:miter lim="800000"/>
            <a:headEnd/>
            <a:tailEnd/>
          </a:ln>
          <a:effectLst/>
        </p:spPr>
        <p:txBody>
          <a:bodyPr>
            <a:spAutoFit/>
          </a:bodyPr>
          <a:lstStyle/>
          <a:p>
            <a:pPr eaLnBrk="0" hangingPunct="0">
              <a:spcBef>
                <a:spcPct val="50000"/>
              </a:spcBef>
            </a:pPr>
            <a:r>
              <a:rPr lang="en-US" b="1"/>
              <a:t>0.6</a:t>
            </a:r>
          </a:p>
        </p:txBody>
      </p:sp>
      <p:sp>
        <p:nvSpPr>
          <p:cNvPr id="94247" name="Text Box 39"/>
          <p:cNvSpPr txBox="1">
            <a:spLocks noChangeArrowheads="1"/>
          </p:cNvSpPr>
          <p:nvPr/>
        </p:nvSpPr>
        <p:spPr bwMode="auto">
          <a:xfrm>
            <a:off x="4318000" y="2921000"/>
            <a:ext cx="614363" cy="366713"/>
          </a:xfrm>
          <a:prstGeom prst="rect">
            <a:avLst/>
          </a:prstGeom>
          <a:noFill/>
          <a:ln w="9525">
            <a:noFill/>
            <a:miter lim="800000"/>
            <a:headEnd/>
            <a:tailEnd/>
          </a:ln>
          <a:effectLst/>
        </p:spPr>
        <p:txBody>
          <a:bodyPr>
            <a:spAutoFit/>
          </a:bodyPr>
          <a:lstStyle/>
          <a:p>
            <a:pPr eaLnBrk="0" hangingPunct="0">
              <a:spcBef>
                <a:spcPct val="50000"/>
              </a:spcBef>
            </a:pPr>
            <a:r>
              <a:rPr lang="en-US" b="1"/>
              <a:t>0.2</a:t>
            </a:r>
          </a:p>
        </p:txBody>
      </p:sp>
      <p:sp>
        <p:nvSpPr>
          <p:cNvPr id="94248" name="Rectangle 40"/>
          <p:cNvSpPr>
            <a:spLocks noChangeArrowheads="1"/>
          </p:cNvSpPr>
          <p:nvPr/>
        </p:nvSpPr>
        <p:spPr bwMode="auto">
          <a:xfrm>
            <a:off x="4724400" y="5334000"/>
            <a:ext cx="222250" cy="227013"/>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94249" name="Rectangle 41"/>
          <p:cNvSpPr>
            <a:spLocks noChangeArrowheads="1"/>
          </p:cNvSpPr>
          <p:nvPr/>
        </p:nvSpPr>
        <p:spPr bwMode="auto">
          <a:xfrm>
            <a:off x="3716338" y="2324100"/>
            <a:ext cx="222250" cy="180975"/>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94250" name="Rectangle 42"/>
          <p:cNvSpPr>
            <a:spLocks noChangeArrowheads="1"/>
          </p:cNvSpPr>
          <p:nvPr/>
        </p:nvSpPr>
        <p:spPr bwMode="auto">
          <a:xfrm>
            <a:off x="2132013" y="3963988"/>
            <a:ext cx="222250" cy="150812"/>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94251" name="Rectangle 43"/>
          <p:cNvSpPr>
            <a:spLocks noChangeArrowheads="1"/>
          </p:cNvSpPr>
          <p:nvPr/>
        </p:nvSpPr>
        <p:spPr bwMode="auto">
          <a:xfrm>
            <a:off x="4711700" y="3979863"/>
            <a:ext cx="222250" cy="120650"/>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94252" name="Rectangle 44"/>
          <p:cNvSpPr>
            <a:spLocks noChangeArrowheads="1"/>
          </p:cNvSpPr>
          <p:nvPr/>
        </p:nvSpPr>
        <p:spPr bwMode="auto">
          <a:xfrm>
            <a:off x="2184400" y="5454650"/>
            <a:ext cx="252413" cy="44450"/>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94253" name="Rectangle 45"/>
          <p:cNvSpPr>
            <a:spLocks noChangeArrowheads="1"/>
          </p:cNvSpPr>
          <p:nvPr/>
        </p:nvSpPr>
        <p:spPr bwMode="auto">
          <a:xfrm>
            <a:off x="661988" y="2433638"/>
            <a:ext cx="252412" cy="44450"/>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94254" name="Rectangle 46"/>
          <p:cNvSpPr>
            <a:spLocks noChangeArrowheads="1"/>
          </p:cNvSpPr>
          <p:nvPr/>
        </p:nvSpPr>
        <p:spPr bwMode="auto">
          <a:xfrm>
            <a:off x="2452688" y="5365750"/>
            <a:ext cx="269875" cy="120650"/>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4255" name="Rectangle 47"/>
          <p:cNvSpPr>
            <a:spLocks noChangeArrowheads="1"/>
          </p:cNvSpPr>
          <p:nvPr/>
        </p:nvSpPr>
        <p:spPr bwMode="auto">
          <a:xfrm>
            <a:off x="4964113" y="4038600"/>
            <a:ext cx="211137" cy="60325"/>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4256" name="Rectangle 48"/>
          <p:cNvSpPr>
            <a:spLocks noChangeArrowheads="1"/>
          </p:cNvSpPr>
          <p:nvPr/>
        </p:nvSpPr>
        <p:spPr bwMode="auto">
          <a:xfrm>
            <a:off x="2373313" y="3995738"/>
            <a:ext cx="239712" cy="120650"/>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4257" name="Rectangle 49"/>
          <p:cNvSpPr>
            <a:spLocks noChangeArrowheads="1"/>
          </p:cNvSpPr>
          <p:nvPr/>
        </p:nvSpPr>
        <p:spPr bwMode="auto">
          <a:xfrm>
            <a:off x="4953000" y="3962400"/>
            <a:ext cx="239713" cy="150813"/>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4258" name="Rectangle 50"/>
          <p:cNvSpPr>
            <a:spLocks noChangeArrowheads="1"/>
          </p:cNvSpPr>
          <p:nvPr/>
        </p:nvSpPr>
        <p:spPr bwMode="auto">
          <a:xfrm>
            <a:off x="2373313" y="3914775"/>
            <a:ext cx="238125" cy="201613"/>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4259" name="Rectangle 51"/>
          <p:cNvSpPr>
            <a:spLocks noChangeArrowheads="1"/>
          </p:cNvSpPr>
          <p:nvPr/>
        </p:nvSpPr>
        <p:spPr bwMode="auto">
          <a:xfrm>
            <a:off x="3959225" y="2427288"/>
            <a:ext cx="238125" cy="80962"/>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4260" name="Text Box 52"/>
          <p:cNvSpPr txBox="1">
            <a:spLocks noChangeArrowheads="1"/>
          </p:cNvSpPr>
          <p:nvPr/>
        </p:nvSpPr>
        <p:spPr bwMode="auto">
          <a:xfrm>
            <a:off x="6070600" y="4557713"/>
            <a:ext cx="1303338" cy="549275"/>
          </a:xfrm>
          <a:prstGeom prst="rect">
            <a:avLst/>
          </a:prstGeom>
          <a:noFill/>
          <a:ln w="9525">
            <a:noFill/>
            <a:miter lim="800000"/>
            <a:headEnd/>
            <a:tailEnd/>
          </a:ln>
          <a:effectLst/>
        </p:spPr>
        <p:txBody>
          <a:bodyPr>
            <a:spAutoFit/>
          </a:bodyPr>
          <a:lstStyle/>
          <a:p>
            <a:pPr eaLnBrk="0" hangingPunct="0">
              <a:spcBef>
                <a:spcPct val="50000"/>
              </a:spcBef>
            </a:pPr>
            <a:r>
              <a:rPr lang="en-US" altLang="zh-CN" sz="3000" b="1" i="1">
                <a:ea typeface="宋体" pitchFamily="2" charset="-122"/>
              </a:rPr>
              <a:t>Stop!</a:t>
            </a:r>
            <a:endParaRPr lang="en-US" sz="3000" b="1" i="1"/>
          </a:p>
        </p:txBody>
      </p:sp>
      <p:sp>
        <p:nvSpPr>
          <p:cNvPr id="94261" name="Text Box 53"/>
          <p:cNvSpPr txBox="1">
            <a:spLocks noChangeArrowheads="1"/>
          </p:cNvSpPr>
          <p:nvPr/>
        </p:nvSpPr>
        <p:spPr bwMode="auto">
          <a:xfrm>
            <a:off x="5313363" y="3989388"/>
            <a:ext cx="398462" cy="366712"/>
          </a:xfrm>
          <a:prstGeom prst="rect">
            <a:avLst/>
          </a:prstGeom>
          <a:noFill/>
          <a:ln w="9525">
            <a:noFill/>
            <a:miter lim="800000"/>
            <a:headEnd/>
            <a:tailEnd/>
          </a:ln>
          <a:effectLst/>
        </p:spPr>
        <p:txBody>
          <a:bodyPr>
            <a:spAutoFit/>
          </a:bodyPr>
          <a:lstStyle/>
          <a:p>
            <a:pPr eaLnBrk="0" hangingPunct="0">
              <a:spcBef>
                <a:spcPct val="50000"/>
              </a:spcBef>
            </a:pPr>
            <a:r>
              <a:rPr lang="en-US" b="1"/>
              <a:t>U</a:t>
            </a:r>
          </a:p>
        </p:txBody>
      </p:sp>
      <p:sp>
        <p:nvSpPr>
          <p:cNvPr id="94262" name="Rectangle 54"/>
          <p:cNvSpPr>
            <a:spLocks noChangeArrowheads="1"/>
          </p:cNvSpPr>
          <p:nvPr/>
        </p:nvSpPr>
        <p:spPr bwMode="auto">
          <a:xfrm>
            <a:off x="3962400" y="2371725"/>
            <a:ext cx="238125" cy="136525"/>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4263" name="Text Box 55"/>
          <p:cNvSpPr txBox="1">
            <a:spLocks noChangeArrowheads="1"/>
          </p:cNvSpPr>
          <p:nvPr/>
        </p:nvSpPr>
        <p:spPr bwMode="auto">
          <a:xfrm>
            <a:off x="2743200" y="3505200"/>
            <a:ext cx="398463" cy="366713"/>
          </a:xfrm>
          <a:prstGeom prst="rect">
            <a:avLst/>
          </a:prstGeom>
          <a:noFill/>
          <a:ln w="9525">
            <a:noFill/>
            <a:miter lim="800000"/>
            <a:headEnd/>
            <a:tailEnd/>
          </a:ln>
          <a:effectLst/>
        </p:spPr>
        <p:txBody>
          <a:bodyPr>
            <a:spAutoFit/>
          </a:bodyPr>
          <a:lstStyle/>
          <a:p>
            <a:pPr eaLnBrk="0" hangingPunct="0">
              <a:spcBef>
                <a:spcPct val="50000"/>
              </a:spcBef>
            </a:pPr>
            <a:r>
              <a:rPr lang="en-US" b="1"/>
              <a:t>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2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424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425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425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425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424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mph" presetSubtype="1" nodeType="clickEffect">
                                  <p:stCondLst>
                                    <p:cond delay="0"/>
                                  </p:stCondLst>
                                  <p:childTnLst>
                                    <p:set>
                                      <p:cBhvr>
                                        <p:cTn id="20" dur="indefinite"/>
                                        <p:tgtEl>
                                          <p:spTgt spid="94219"/>
                                        </p:tgtEl>
                                        <p:attrNameLst>
                                          <p:attrName>fillcolor</p:attrName>
                                        </p:attrNameLst>
                                      </p:cBhvr>
                                      <p:to>
                                        <p:clrVal>
                                          <a:srgbClr val="00FF00"/>
                                        </p:clrVal>
                                      </p:to>
                                    </p:set>
                                    <p:set>
                                      <p:cBhvr>
                                        <p:cTn id="21" dur="indefinite"/>
                                        <p:tgtEl>
                                          <p:spTgt spid="94219"/>
                                        </p:tgtEl>
                                        <p:attrNameLst>
                                          <p:attrName>fill.type</p:attrName>
                                        </p:attrNameLst>
                                      </p:cBhvr>
                                      <p:to>
                                        <p:strVal val="solid"/>
                                      </p:to>
                                    </p:set>
                                    <p:set>
                                      <p:cBhvr>
                                        <p:cTn id="22" dur="indefinite"/>
                                        <p:tgtEl>
                                          <p:spTgt spid="94219"/>
                                        </p:tgtEl>
                                        <p:attrNameLst>
                                          <p:attrName>fill.on</p:attrName>
                                        </p:attrNameLst>
                                      </p:cBhvr>
                                      <p:to>
                                        <p:strVal val="tru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425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425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mph" presetSubtype="1" nodeType="clickEffect">
                                  <p:stCondLst>
                                    <p:cond delay="0"/>
                                  </p:stCondLst>
                                  <p:childTnLst>
                                    <p:set>
                                      <p:cBhvr>
                                        <p:cTn id="32" dur="indefinite"/>
                                        <p:tgtEl>
                                          <p:spTgt spid="94217"/>
                                        </p:tgtEl>
                                        <p:attrNameLst>
                                          <p:attrName>fillcolor</p:attrName>
                                        </p:attrNameLst>
                                      </p:cBhvr>
                                      <p:to>
                                        <p:clrVal>
                                          <a:srgbClr val="00FF00"/>
                                        </p:clrVal>
                                      </p:to>
                                    </p:set>
                                    <p:set>
                                      <p:cBhvr>
                                        <p:cTn id="33" dur="indefinite"/>
                                        <p:tgtEl>
                                          <p:spTgt spid="94217"/>
                                        </p:tgtEl>
                                        <p:attrNameLst>
                                          <p:attrName>fill.type</p:attrName>
                                        </p:attrNameLst>
                                      </p:cBhvr>
                                      <p:to>
                                        <p:strVal val="solid"/>
                                      </p:to>
                                    </p:set>
                                    <p:set>
                                      <p:cBhvr>
                                        <p:cTn id="34" dur="indefinite"/>
                                        <p:tgtEl>
                                          <p:spTgt spid="94217"/>
                                        </p:tgtEl>
                                        <p:attrNameLst>
                                          <p:attrName>fill.on</p:attrName>
                                        </p:attrNameLst>
                                      </p:cBhvr>
                                      <p:to>
                                        <p:strVal val="tru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425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425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mph" presetSubtype="1" nodeType="clickEffect">
                                  <p:stCondLst>
                                    <p:cond delay="0"/>
                                  </p:stCondLst>
                                  <p:childTnLst>
                                    <p:set>
                                      <p:cBhvr>
                                        <p:cTn id="44" dur="indefinite"/>
                                        <p:tgtEl>
                                          <p:spTgt spid="94218"/>
                                        </p:tgtEl>
                                        <p:attrNameLst>
                                          <p:attrName>fillcolor</p:attrName>
                                        </p:attrNameLst>
                                      </p:cBhvr>
                                      <p:to>
                                        <p:clrVal>
                                          <a:srgbClr val="00FF00"/>
                                        </p:clrVal>
                                      </p:to>
                                    </p:set>
                                    <p:set>
                                      <p:cBhvr>
                                        <p:cTn id="45" dur="indefinite"/>
                                        <p:tgtEl>
                                          <p:spTgt spid="94218"/>
                                        </p:tgtEl>
                                        <p:attrNameLst>
                                          <p:attrName>fill.type</p:attrName>
                                        </p:attrNameLst>
                                      </p:cBhvr>
                                      <p:to>
                                        <p:strVal val="solid"/>
                                      </p:to>
                                    </p:set>
                                    <p:set>
                                      <p:cBhvr>
                                        <p:cTn id="46" dur="indefinite"/>
                                        <p:tgtEl>
                                          <p:spTgt spid="94218"/>
                                        </p:tgtEl>
                                        <p:attrNameLst>
                                          <p:attrName>fill.on</p:attrName>
                                        </p:attrNameLst>
                                      </p:cBhvr>
                                      <p:to>
                                        <p:strVal val="tru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425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9425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mph" presetSubtype="1" nodeType="clickEffect">
                                  <p:stCondLst>
                                    <p:cond delay="0"/>
                                  </p:stCondLst>
                                  <p:childTnLst>
                                    <p:set>
                                      <p:cBhvr>
                                        <p:cTn id="56" dur="indefinite"/>
                                        <p:tgtEl>
                                          <p:spTgt spid="94211"/>
                                        </p:tgtEl>
                                        <p:attrNameLst>
                                          <p:attrName>fillcolor</p:attrName>
                                        </p:attrNameLst>
                                      </p:cBhvr>
                                      <p:to>
                                        <p:clrVal>
                                          <a:srgbClr val="00FF00"/>
                                        </p:clrVal>
                                      </p:to>
                                    </p:set>
                                    <p:set>
                                      <p:cBhvr>
                                        <p:cTn id="57" dur="indefinite"/>
                                        <p:tgtEl>
                                          <p:spTgt spid="94211"/>
                                        </p:tgtEl>
                                        <p:attrNameLst>
                                          <p:attrName>fill.type</p:attrName>
                                        </p:attrNameLst>
                                      </p:cBhvr>
                                      <p:to>
                                        <p:strVal val="solid"/>
                                      </p:to>
                                    </p:set>
                                    <p:set>
                                      <p:cBhvr>
                                        <p:cTn id="58" dur="indefinite"/>
                                        <p:tgtEl>
                                          <p:spTgt spid="94211"/>
                                        </p:tgtEl>
                                        <p:attrNameLst>
                                          <p:attrName>fill.on</p:attrName>
                                        </p:attrNameLst>
                                      </p:cBhvr>
                                      <p:to>
                                        <p:strVal val="tru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1" nodeType="clickEffect">
                                  <p:stCondLst>
                                    <p:cond delay="0"/>
                                  </p:stCondLst>
                                  <p:childTnLst>
                                    <p:set>
                                      <p:cBhvr>
                                        <p:cTn id="62" dur="1" fill="hold">
                                          <p:stCondLst>
                                            <p:cond delay="0"/>
                                          </p:stCondLst>
                                        </p:cTn>
                                        <p:tgtEl>
                                          <p:spTgt spid="9425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9426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942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48" grpId="0" animBg="1"/>
      <p:bldP spid="94249" grpId="0" animBg="1"/>
      <p:bldP spid="94250" grpId="0" animBg="1"/>
      <p:bldP spid="94251" grpId="0" animBg="1"/>
      <p:bldP spid="94252" grpId="0" animBg="1"/>
      <p:bldP spid="94253" grpId="0" animBg="1"/>
      <p:bldP spid="94254" grpId="0" animBg="1"/>
      <p:bldP spid="94255" grpId="0" animBg="1"/>
      <p:bldP spid="94256" grpId="0" animBg="1"/>
      <p:bldP spid="94257" grpId="0" animBg="1"/>
      <p:bldP spid="94258" grpId="0" animBg="1"/>
      <p:bldP spid="94259" grpId="0" animBg="1"/>
      <p:bldP spid="94259" grpId="1" animBg="1"/>
      <p:bldP spid="94260" grpId="0"/>
      <p:bldP spid="942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a:t>Independent Cascade Model</a:t>
            </a:r>
          </a:p>
        </p:txBody>
      </p:sp>
      <p:sp>
        <p:nvSpPr>
          <p:cNvPr id="96259" name="Rectangle 3"/>
          <p:cNvSpPr>
            <a:spLocks noGrp="1" noChangeArrowheads="1"/>
          </p:cNvSpPr>
          <p:nvPr>
            <p:ph type="body" idx="1"/>
          </p:nvPr>
        </p:nvSpPr>
        <p:spPr/>
        <p:txBody>
          <a:bodyPr/>
          <a:lstStyle/>
          <a:p>
            <a:r>
              <a:rPr lang="en-US"/>
              <a:t>When node </a:t>
            </a:r>
            <a:r>
              <a:rPr lang="en-US" i="1"/>
              <a:t>v</a:t>
            </a:r>
            <a:r>
              <a:rPr lang="en-US"/>
              <a:t> becomes active, it has a </a:t>
            </a:r>
            <a:r>
              <a:rPr lang="en-US">
                <a:solidFill>
                  <a:srgbClr val="0000FF"/>
                </a:solidFill>
              </a:rPr>
              <a:t>single</a:t>
            </a:r>
            <a:r>
              <a:rPr lang="en-US"/>
              <a:t> chance of activating each currently inactive neighbor </a:t>
            </a:r>
            <a:r>
              <a:rPr lang="en-US" i="1"/>
              <a:t>w.</a:t>
            </a:r>
          </a:p>
          <a:p>
            <a:r>
              <a:rPr lang="en-US"/>
              <a:t>The activation attempt succeeds with probability </a:t>
            </a:r>
            <a:r>
              <a:rPr lang="en-US" i="1">
                <a:cs typeface="Arial" pitchFamily="34" charset="0"/>
              </a:rPr>
              <a:t>p</a:t>
            </a:r>
            <a:r>
              <a:rPr lang="en-US" i="1" baseline="-25000">
                <a:cs typeface="Arial" pitchFamily="34" charset="0"/>
              </a:rPr>
              <a:t>vw </a:t>
            </a:r>
            <a:r>
              <a:rPr lang="en-US"/>
              <a:t>.</a:t>
            </a:r>
          </a:p>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625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altLang="zh-CN">
                <a:ea typeface="宋体" pitchFamily="2" charset="-122"/>
              </a:rPr>
              <a:t>Example</a:t>
            </a:r>
            <a:endParaRPr lang="en-US"/>
          </a:p>
        </p:txBody>
      </p:sp>
      <p:sp>
        <p:nvSpPr>
          <p:cNvPr id="98307" name="Oval 3"/>
          <p:cNvSpPr>
            <a:spLocks noChangeArrowheads="1"/>
          </p:cNvSpPr>
          <p:nvPr/>
        </p:nvSpPr>
        <p:spPr bwMode="auto">
          <a:xfrm>
            <a:off x="2351088" y="4770438"/>
            <a:ext cx="366712" cy="334962"/>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98308" name="Line 4"/>
          <p:cNvSpPr>
            <a:spLocks noChangeShapeType="1"/>
          </p:cNvSpPr>
          <p:nvPr/>
        </p:nvSpPr>
        <p:spPr bwMode="auto">
          <a:xfrm>
            <a:off x="2698750" y="4921250"/>
            <a:ext cx="1919288" cy="14288"/>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98309" name="Line 5"/>
          <p:cNvSpPr>
            <a:spLocks noChangeShapeType="1"/>
          </p:cNvSpPr>
          <p:nvPr/>
        </p:nvSpPr>
        <p:spPr bwMode="auto">
          <a:xfrm flipV="1">
            <a:off x="2711450" y="3675063"/>
            <a:ext cx="1979613" cy="1150937"/>
          </a:xfrm>
          <a:prstGeom prst="line">
            <a:avLst/>
          </a:prstGeom>
          <a:noFill/>
          <a:ln w="9525">
            <a:solidFill>
              <a:schemeClr val="tx1"/>
            </a:solidFill>
            <a:round/>
            <a:headEnd/>
            <a:tailEnd type="triangle" w="med" len="med"/>
          </a:ln>
          <a:effectLst/>
        </p:spPr>
        <p:txBody>
          <a:bodyPr/>
          <a:lstStyle/>
          <a:p>
            <a:endParaRPr lang="en-US"/>
          </a:p>
        </p:txBody>
      </p:sp>
      <p:sp>
        <p:nvSpPr>
          <p:cNvPr id="98310" name="Line 6"/>
          <p:cNvSpPr>
            <a:spLocks noChangeShapeType="1"/>
          </p:cNvSpPr>
          <p:nvPr/>
        </p:nvSpPr>
        <p:spPr bwMode="auto">
          <a:xfrm flipH="1" flipV="1">
            <a:off x="2503488" y="3692525"/>
            <a:ext cx="28575" cy="1042988"/>
          </a:xfrm>
          <a:prstGeom prst="line">
            <a:avLst/>
          </a:prstGeom>
          <a:noFill/>
          <a:ln w="9525">
            <a:solidFill>
              <a:schemeClr val="tx1"/>
            </a:solidFill>
            <a:round/>
            <a:headEnd/>
            <a:tailEnd type="triangle" w="med" len="med"/>
          </a:ln>
          <a:effectLst/>
        </p:spPr>
        <p:txBody>
          <a:bodyPr/>
          <a:lstStyle/>
          <a:p>
            <a:endParaRPr lang="en-US"/>
          </a:p>
        </p:txBody>
      </p:sp>
      <p:sp>
        <p:nvSpPr>
          <p:cNvPr id="98311" name="Line 7"/>
          <p:cNvSpPr>
            <a:spLocks noChangeShapeType="1"/>
          </p:cNvSpPr>
          <p:nvPr/>
        </p:nvSpPr>
        <p:spPr bwMode="auto">
          <a:xfrm flipH="1">
            <a:off x="2684463" y="3536950"/>
            <a:ext cx="1917700" cy="0"/>
          </a:xfrm>
          <a:prstGeom prst="line">
            <a:avLst/>
          </a:prstGeom>
          <a:noFill/>
          <a:ln w="9525">
            <a:solidFill>
              <a:schemeClr val="tx1"/>
            </a:solidFill>
            <a:round/>
            <a:headEnd/>
            <a:tailEnd type="triangle" w="med" len="med"/>
          </a:ln>
          <a:effectLst/>
        </p:spPr>
        <p:txBody>
          <a:bodyPr/>
          <a:lstStyle/>
          <a:p>
            <a:endParaRPr lang="en-US"/>
          </a:p>
        </p:txBody>
      </p:sp>
      <p:sp>
        <p:nvSpPr>
          <p:cNvPr id="98312" name="Line 8"/>
          <p:cNvSpPr>
            <a:spLocks noChangeShapeType="1"/>
          </p:cNvSpPr>
          <p:nvPr/>
        </p:nvSpPr>
        <p:spPr bwMode="auto">
          <a:xfrm>
            <a:off x="960438" y="2163763"/>
            <a:ext cx="1447800" cy="2662237"/>
          </a:xfrm>
          <a:prstGeom prst="line">
            <a:avLst/>
          </a:prstGeom>
          <a:noFill/>
          <a:ln w="9525">
            <a:solidFill>
              <a:schemeClr val="tx1"/>
            </a:solidFill>
            <a:round/>
            <a:headEnd/>
            <a:tailEnd type="triangle" w="med" len="med"/>
          </a:ln>
          <a:effectLst/>
        </p:spPr>
        <p:txBody>
          <a:bodyPr/>
          <a:lstStyle/>
          <a:p>
            <a:endParaRPr lang="en-US"/>
          </a:p>
        </p:txBody>
      </p:sp>
      <p:sp>
        <p:nvSpPr>
          <p:cNvPr id="98313" name="Line 9"/>
          <p:cNvSpPr>
            <a:spLocks noChangeShapeType="1"/>
          </p:cNvSpPr>
          <p:nvPr/>
        </p:nvSpPr>
        <p:spPr bwMode="auto">
          <a:xfrm>
            <a:off x="1079500" y="2117725"/>
            <a:ext cx="1254125" cy="1312863"/>
          </a:xfrm>
          <a:prstGeom prst="line">
            <a:avLst/>
          </a:prstGeom>
          <a:noFill/>
          <a:ln w="9525">
            <a:solidFill>
              <a:schemeClr val="tx1"/>
            </a:solidFill>
            <a:round/>
            <a:headEnd/>
            <a:tailEnd type="triangle" w="med" len="med"/>
          </a:ln>
          <a:effectLst/>
        </p:spPr>
        <p:txBody>
          <a:bodyPr/>
          <a:lstStyle/>
          <a:p>
            <a:endParaRPr lang="en-US"/>
          </a:p>
        </p:txBody>
      </p:sp>
      <p:sp>
        <p:nvSpPr>
          <p:cNvPr id="98314" name="Line 10"/>
          <p:cNvSpPr>
            <a:spLocks noChangeShapeType="1"/>
          </p:cNvSpPr>
          <p:nvPr/>
        </p:nvSpPr>
        <p:spPr bwMode="auto">
          <a:xfrm flipV="1">
            <a:off x="2633663" y="2173288"/>
            <a:ext cx="1154112" cy="1169987"/>
          </a:xfrm>
          <a:prstGeom prst="line">
            <a:avLst/>
          </a:prstGeom>
          <a:noFill/>
          <a:ln w="9525">
            <a:solidFill>
              <a:schemeClr val="tx1"/>
            </a:solidFill>
            <a:round/>
            <a:headEnd/>
            <a:tailEnd type="triangle" w="med" len="med"/>
          </a:ln>
          <a:effectLst/>
        </p:spPr>
        <p:txBody>
          <a:bodyPr/>
          <a:lstStyle/>
          <a:p>
            <a:endParaRPr lang="en-US"/>
          </a:p>
        </p:txBody>
      </p:sp>
      <p:sp>
        <p:nvSpPr>
          <p:cNvPr id="98315" name="Line 11"/>
          <p:cNvSpPr>
            <a:spLocks noChangeShapeType="1"/>
          </p:cNvSpPr>
          <p:nvPr/>
        </p:nvSpPr>
        <p:spPr bwMode="auto">
          <a:xfrm flipV="1">
            <a:off x="1098550" y="1995488"/>
            <a:ext cx="2616200" cy="14287"/>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98316" name="Line 12"/>
          <p:cNvSpPr>
            <a:spLocks noChangeShapeType="1"/>
          </p:cNvSpPr>
          <p:nvPr/>
        </p:nvSpPr>
        <p:spPr bwMode="auto">
          <a:xfrm>
            <a:off x="3960813" y="2160588"/>
            <a:ext cx="749300" cy="1211262"/>
          </a:xfrm>
          <a:prstGeom prst="line">
            <a:avLst/>
          </a:prstGeom>
          <a:noFill/>
          <a:ln w="9525">
            <a:solidFill>
              <a:schemeClr val="tx1"/>
            </a:solidFill>
            <a:round/>
            <a:headEnd type="triangle" w="med" len="med"/>
            <a:tailEnd/>
          </a:ln>
          <a:effectLst/>
        </p:spPr>
        <p:txBody>
          <a:bodyPr/>
          <a:lstStyle/>
          <a:p>
            <a:endParaRPr lang="en-US"/>
          </a:p>
        </p:txBody>
      </p:sp>
      <p:sp>
        <p:nvSpPr>
          <p:cNvPr id="98317" name="Line 13"/>
          <p:cNvSpPr>
            <a:spLocks noChangeShapeType="1"/>
          </p:cNvSpPr>
          <p:nvPr/>
        </p:nvSpPr>
        <p:spPr bwMode="auto">
          <a:xfrm flipH="1">
            <a:off x="4797425" y="3736975"/>
            <a:ext cx="14288" cy="1044575"/>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98318" name="Text Box 14"/>
          <p:cNvSpPr txBox="1">
            <a:spLocks noChangeArrowheads="1"/>
          </p:cNvSpPr>
          <p:nvPr/>
        </p:nvSpPr>
        <p:spPr bwMode="auto">
          <a:xfrm>
            <a:off x="4370388" y="5078413"/>
            <a:ext cx="314325" cy="442912"/>
          </a:xfrm>
          <a:prstGeom prst="rect">
            <a:avLst/>
          </a:prstGeom>
          <a:noFill/>
          <a:ln w="9525">
            <a:noFill/>
            <a:miter lim="800000"/>
            <a:headEnd/>
            <a:tailEnd/>
          </a:ln>
          <a:effectLst/>
        </p:spPr>
        <p:txBody>
          <a:bodyPr>
            <a:spAutoFit/>
          </a:bodyPr>
          <a:lstStyle/>
          <a:p>
            <a:pPr eaLnBrk="0" hangingPunct="0">
              <a:spcBef>
                <a:spcPct val="50000"/>
              </a:spcBef>
            </a:pPr>
            <a:r>
              <a:rPr lang="en-US" sz="2300" b="1" i="1"/>
              <a:t>v</a:t>
            </a:r>
          </a:p>
        </p:txBody>
      </p:sp>
      <p:sp>
        <p:nvSpPr>
          <p:cNvPr id="98319" name="Text Box 15"/>
          <p:cNvSpPr txBox="1">
            <a:spLocks noChangeArrowheads="1"/>
          </p:cNvSpPr>
          <p:nvPr/>
        </p:nvSpPr>
        <p:spPr bwMode="auto">
          <a:xfrm>
            <a:off x="1716088" y="4686300"/>
            <a:ext cx="344487" cy="442913"/>
          </a:xfrm>
          <a:prstGeom prst="rect">
            <a:avLst/>
          </a:prstGeom>
          <a:noFill/>
          <a:ln w="9525">
            <a:noFill/>
            <a:miter lim="800000"/>
            <a:headEnd/>
            <a:tailEnd/>
          </a:ln>
          <a:effectLst/>
        </p:spPr>
        <p:txBody>
          <a:bodyPr>
            <a:spAutoFit/>
          </a:bodyPr>
          <a:lstStyle/>
          <a:p>
            <a:pPr eaLnBrk="0" hangingPunct="0">
              <a:spcBef>
                <a:spcPct val="50000"/>
              </a:spcBef>
            </a:pPr>
            <a:r>
              <a:rPr lang="en-US" sz="2300" b="1" i="1"/>
              <a:t>w</a:t>
            </a:r>
          </a:p>
        </p:txBody>
      </p:sp>
      <p:sp>
        <p:nvSpPr>
          <p:cNvPr id="98320" name="Text Box 16"/>
          <p:cNvSpPr txBox="1">
            <a:spLocks noChangeArrowheads="1"/>
          </p:cNvSpPr>
          <p:nvPr/>
        </p:nvSpPr>
        <p:spPr bwMode="auto">
          <a:xfrm>
            <a:off x="3282950" y="4592638"/>
            <a:ext cx="614363" cy="366712"/>
          </a:xfrm>
          <a:prstGeom prst="rect">
            <a:avLst/>
          </a:prstGeom>
          <a:noFill/>
          <a:ln w="9525">
            <a:noFill/>
            <a:miter lim="800000"/>
            <a:headEnd/>
            <a:tailEnd/>
          </a:ln>
          <a:effectLst/>
        </p:spPr>
        <p:txBody>
          <a:bodyPr>
            <a:spAutoFit/>
          </a:bodyPr>
          <a:lstStyle/>
          <a:p>
            <a:pPr eaLnBrk="0" hangingPunct="0">
              <a:spcBef>
                <a:spcPct val="50000"/>
              </a:spcBef>
            </a:pPr>
            <a:r>
              <a:rPr lang="en-US" b="1"/>
              <a:t>0.5</a:t>
            </a:r>
          </a:p>
        </p:txBody>
      </p:sp>
      <p:sp>
        <p:nvSpPr>
          <p:cNvPr id="98321" name="Text Box 17"/>
          <p:cNvSpPr txBox="1">
            <a:spLocks noChangeArrowheads="1"/>
          </p:cNvSpPr>
          <p:nvPr/>
        </p:nvSpPr>
        <p:spPr bwMode="auto">
          <a:xfrm>
            <a:off x="3243263" y="3981450"/>
            <a:ext cx="614362" cy="366713"/>
          </a:xfrm>
          <a:prstGeom prst="rect">
            <a:avLst/>
          </a:prstGeom>
          <a:noFill/>
          <a:ln w="9525">
            <a:noFill/>
            <a:miter lim="800000"/>
            <a:headEnd/>
            <a:tailEnd/>
          </a:ln>
          <a:effectLst/>
        </p:spPr>
        <p:txBody>
          <a:bodyPr>
            <a:spAutoFit/>
          </a:bodyPr>
          <a:lstStyle/>
          <a:p>
            <a:pPr eaLnBrk="0" hangingPunct="0">
              <a:spcBef>
                <a:spcPct val="50000"/>
              </a:spcBef>
            </a:pPr>
            <a:r>
              <a:rPr lang="en-US" b="1"/>
              <a:t>0.3</a:t>
            </a:r>
          </a:p>
        </p:txBody>
      </p:sp>
      <p:sp>
        <p:nvSpPr>
          <p:cNvPr id="98322" name="Text Box 18"/>
          <p:cNvSpPr txBox="1">
            <a:spLocks noChangeArrowheads="1"/>
          </p:cNvSpPr>
          <p:nvPr/>
        </p:nvSpPr>
        <p:spPr bwMode="auto">
          <a:xfrm>
            <a:off x="4814888" y="4095750"/>
            <a:ext cx="614362" cy="366713"/>
          </a:xfrm>
          <a:prstGeom prst="rect">
            <a:avLst/>
          </a:prstGeom>
          <a:noFill/>
          <a:ln w="9525">
            <a:noFill/>
            <a:miter lim="800000"/>
            <a:headEnd/>
            <a:tailEnd/>
          </a:ln>
          <a:effectLst/>
        </p:spPr>
        <p:txBody>
          <a:bodyPr>
            <a:spAutoFit/>
          </a:bodyPr>
          <a:lstStyle/>
          <a:p>
            <a:pPr eaLnBrk="0" hangingPunct="0">
              <a:spcBef>
                <a:spcPct val="50000"/>
              </a:spcBef>
            </a:pPr>
            <a:r>
              <a:rPr lang="en-US" b="1"/>
              <a:t>0.2</a:t>
            </a:r>
          </a:p>
        </p:txBody>
      </p:sp>
      <p:sp>
        <p:nvSpPr>
          <p:cNvPr id="98323" name="Text Box 19"/>
          <p:cNvSpPr txBox="1">
            <a:spLocks noChangeArrowheads="1"/>
          </p:cNvSpPr>
          <p:nvPr/>
        </p:nvSpPr>
        <p:spPr bwMode="auto">
          <a:xfrm>
            <a:off x="2486025" y="3968750"/>
            <a:ext cx="614363" cy="366713"/>
          </a:xfrm>
          <a:prstGeom prst="rect">
            <a:avLst/>
          </a:prstGeom>
          <a:noFill/>
          <a:ln w="9525">
            <a:noFill/>
            <a:miter lim="800000"/>
            <a:headEnd/>
            <a:tailEnd/>
          </a:ln>
          <a:effectLst/>
        </p:spPr>
        <p:txBody>
          <a:bodyPr>
            <a:spAutoFit/>
          </a:bodyPr>
          <a:lstStyle/>
          <a:p>
            <a:pPr eaLnBrk="0" hangingPunct="0">
              <a:spcBef>
                <a:spcPct val="50000"/>
              </a:spcBef>
            </a:pPr>
            <a:r>
              <a:rPr lang="en-US" b="1"/>
              <a:t>0.5</a:t>
            </a:r>
          </a:p>
        </p:txBody>
      </p:sp>
      <p:sp>
        <p:nvSpPr>
          <p:cNvPr id="98324" name="Text Box 20"/>
          <p:cNvSpPr txBox="1">
            <a:spLocks noChangeArrowheads="1"/>
          </p:cNvSpPr>
          <p:nvPr/>
        </p:nvSpPr>
        <p:spPr bwMode="auto">
          <a:xfrm>
            <a:off x="3343275" y="3211513"/>
            <a:ext cx="614363" cy="366712"/>
          </a:xfrm>
          <a:prstGeom prst="rect">
            <a:avLst/>
          </a:prstGeom>
          <a:noFill/>
          <a:ln w="9525">
            <a:noFill/>
            <a:miter lim="800000"/>
            <a:headEnd/>
            <a:tailEnd/>
          </a:ln>
          <a:effectLst/>
        </p:spPr>
        <p:txBody>
          <a:bodyPr>
            <a:spAutoFit/>
          </a:bodyPr>
          <a:lstStyle/>
          <a:p>
            <a:pPr eaLnBrk="0" hangingPunct="0">
              <a:spcBef>
                <a:spcPct val="50000"/>
              </a:spcBef>
            </a:pPr>
            <a:r>
              <a:rPr lang="en-US" b="1"/>
              <a:t>0.1</a:t>
            </a:r>
          </a:p>
        </p:txBody>
      </p:sp>
      <p:sp>
        <p:nvSpPr>
          <p:cNvPr id="98325" name="Text Box 21"/>
          <p:cNvSpPr txBox="1">
            <a:spLocks noChangeArrowheads="1"/>
          </p:cNvSpPr>
          <p:nvPr/>
        </p:nvSpPr>
        <p:spPr bwMode="auto">
          <a:xfrm>
            <a:off x="1157288" y="3352800"/>
            <a:ext cx="614362" cy="366713"/>
          </a:xfrm>
          <a:prstGeom prst="rect">
            <a:avLst/>
          </a:prstGeom>
          <a:noFill/>
          <a:ln w="9525">
            <a:noFill/>
            <a:miter lim="800000"/>
            <a:headEnd/>
            <a:tailEnd/>
          </a:ln>
          <a:effectLst/>
        </p:spPr>
        <p:txBody>
          <a:bodyPr>
            <a:spAutoFit/>
          </a:bodyPr>
          <a:lstStyle/>
          <a:p>
            <a:pPr eaLnBrk="0" hangingPunct="0">
              <a:spcBef>
                <a:spcPct val="50000"/>
              </a:spcBef>
            </a:pPr>
            <a:r>
              <a:rPr lang="en-US" b="1"/>
              <a:t>0.4</a:t>
            </a:r>
          </a:p>
        </p:txBody>
      </p:sp>
      <p:sp>
        <p:nvSpPr>
          <p:cNvPr id="98326" name="Text Box 22"/>
          <p:cNvSpPr txBox="1">
            <a:spLocks noChangeArrowheads="1"/>
          </p:cNvSpPr>
          <p:nvPr/>
        </p:nvSpPr>
        <p:spPr bwMode="auto">
          <a:xfrm>
            <a:off x="1601788" y="2425700"/>
            <a:ext cx="614362" cy="366713"/>
          </a:xfrm>
          <a:prstGeom prst="rect">
            <a:avLst/>
          </a:prstGeom>
          <a:noFill/>
          <a:ln w="9525">
            <a:noFill/>
            <a:miter lim="800000"/>
            <a:headEnd/>
            <a:tailEnd/>
          </a:ln>
          <a:effectLst/>
        </p:spPr>
        <p:txBody>
          <a:bodyPr>
            <a:spAutoFit/>
          </a:bodyPr>
          <a:lstStyle/>
          <a:p>
            <a:pPr eaLnBrk="0" hangingPunct="0">
              <a:spcBef>
                <a:spcPct val="50000"/>
              </a:spcBef>
            </a:pPr>
            <a:r>
              <a:rPr lang="en-US" b="1"/>
              <a:t>0.3</a:t>
            </a:r>
          </a:p>
        </p:txBody>
      </p:sp>
      <p:sp>
        <p:nvSpPr>
          <p:cNvPr id="98327" name="Text Box 23"/>
          <p:cNvSpPr txBox="1">
            <a:spLocks noChangeArrowheads="1"/>
          </p:cNvSpPr>
          <p:nvPr/>
        </p:nvSpPr>
        <p:spPr bwMode="auto">
          <a:xfrm>
            <a:off x="2689225" y="2341563"/>
            <a:ext cx="614363" cy="366712"/>
          </a:xfrm>
          <a:prstGeom prst="rect">
            <a:avLst/>
          </a:prstGeom>
          <a:noFill/>
          <a:ln w="9525">
            <a:noFill/>
            <a:miter lim="800000"/>
            <a:headEnd/>
            <a:tailEnd/>
          </a:ln>
          <a:effectLst/>
        </p:spPr>
        <p:txBody>
          <a:bodyPr>
            <a:spAutoFit/>
          </a:bodyPr>
          <a:lstStyle/>
          <a:p>
            <a:pPr eaLnBrk="0" hangingPunct="0">
              <a:spcBef>
                <a:spcPct val="50000"/>
              </a:spcBef>
            </a:pPr>
            <a:r>
              <a:rPr lang="en-US" b="1"/>
              <a:t>0.2</a:t>
            </a:r>
          </a:p>
        </p:txBody>
      </p:sp>
      <p:sp>
        <p:nvSpPr>
          <p:cNvPr id="98328" name="Text Box 24"/>
          <p:cNvSpPr txBox="1">
            <a:spLocks noChangeArrowheads="1"/>
          </p:cNvSpPr>
          <p:nvPr/>
        </p:nvSpPr>
        <p:spPr bwMode="auto">
          <a:xfrm>
            <a:off x="2232025" y="1541463"/>
            <a:ext cx="614363" cy="366712"/>
          </a:xfrm>
          <a:prstGeom prst="rect">
            <a:avLst/>
          </a:prstGeom>
          <a:noFill/>
          <a:ln w="9525">
            <a:noFill/>
            <a:miter lim="800000"/>
            <a:headEnd/>
            <a:tailEnd/>
          </a:ln>
          <a:effectLst/>
        </p:spPr>
        <p:txBody>
          <a:bodyPr>
            <a:spAutoFit/>
          </a:bodyPr>
          <a:lstStyle/>
          <a:p>
            <a:pPr eaLnBrk="0" hangingPunct="0">
              <a:spcBef>
                <a:spcPct val="50000"/>
              </a:spcBef>
            </a:pPr>
            <a:r>
              <a:rPr lang="en-US" b="1"/>
              <a:t>0.6</a:t>
            </a:r>
          </a:p>
        </p:txBody>
      </p:sp>
      <p:sp>
        <p:nvSpPr>
          <p:cNvPr id="98329" name="Text Box 25"/>
          <p:cNvSpPr txBox="1">
            <a:spLocks noChangeArrowheads="1"/>
          </p:cNvSpPr>
          <p:nvPr/>
        </p:nvSpPr>
        <p:spPr bwMode="auto">
          <a:xfrm>
            <a:off x="4303713" y="2355850"/>
            <a:ext cx="614362" cy="366713"/>
          </a:xfrm>
          <a:prstGeom prst="rect">
            <a:avLst/>
          </a:prstGeom>
          <a:noFill/>
          <a:ln w="9525">
            <a:noFill/>
            <a:miter lim="800000"/>
            <a:headEnd/>
            <a:tailEnd/>
          </a:ln>
          <a:effectLst/>
        </p:spPr>
        <p:txBody>
          <a:bodyPr>
            <a:spAutoFit/>
          </a:bodyPr>
          <a:lstStyle/>
          <a:p>
            <a:pPr eaLnBrk="0" hangingPunct="0">
              <a:spcBef>
                <a:spcPct val="50000"/>
              </a:spcBef>
            </a:pPr>
            <a:r>
              <a:rPr lang="en-US" b="1"/>
              <a:t>0.2</a:t>
            </a:r>
          </a:p>
        </p:txBody>
      </p:sp>
      <p:sp>
        <p:nvSpPr>
          <p:cNvPr id="98330" name="Oval 26"/>
          <p:cNvSpPr>
            <a:spLocks noChangeArrowheads="1"/>
          </p:cNvSpPr>
          <p:nvPr/>
        </p:nvSpPr>
        <p:spPr bwMode="auto">
          <a:xfrm>
            <a:off x="4629150" y="4783138"/>
            <a:ext cx="366713" cy="334962"/>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98331" name="Oval 27"/>
          <p:cNvSpPr>
            <a:spLocks noChangeArrowheads="1"/>
          </p:cNvSpPr>
          <p:nvPr/>
        </p:nvSpPr>
        <p:spPr bwMode="auto">
          <a:xfrm>
            <a:off x="752475" y="1808163"/>
            <a:ext cx="366713" cy="334962"/>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98332" name="Oval 28"/>
          <p:cNvSpPr>
            <a:spLocks noChangeArrowheads="1"/>
          </p:cNvSpPr>
          <p:nvPr/>
        </p:nvSpPr>
        <p:spPr bwMode="auto">
          <a:xfrm>
            <a:off x="3697288" y="1820863"/>
            <a:ext cx="366712" cy="334962"/>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98333" name="Oval 29"/>
          <p:cNvSpPr>
            <a:spLocks noChangeArrowheads="1"/>
          </p:cNvSpPr>
          <p:nvPr/>
        </p:nvSpPr>
        <p:spPr bwMode="auto">
          <a:xfrm>
            <a:off x="2317750" y="3357563"/>
            <a:ext cx="366713" cy="334962"/>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98334" name="Oval 30"/>
          <p:cNvSpPr>
            <a:spLocks noChangeArrowheads="1"/>
          </p:cNvSpPr>
          <p:nvPr/>
        </p:nvSpPr>
        <p:spPr bwMode="auto">
          <a:xfrm>
            <a:off x="4637088" y="3398838"/>
            <a:ext cx="366712" cy="334962"/>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98335" name="Rectangle 31"/>
          <p:cNvSpPr>
            <a:spLocks noChangeArrowheads="1"/>
          </p:cNvSpPr>
          <p:nvPr/>
        </p:nvSpPr>
        <p:spPr bwMode="auto">
          <a:xfrm>
            <a:off x="6110288" y="1703388"/>
            <a:ext cx="2500312" cy="3421062"/>
          </a:xfrm>
          <a:prstGeom prst="rect">
            <a:avLst/>
          </a:prstGeom>
          <a:noFill/>
          <a:ln w="9525">
            <a:solidFill>
              <a:schemeClr val="tx1"/>
            </a:solidFill>
            <a:miter lim="800000"/>
            <a:headEnd/>
            <a:tailEnd/>
          </a:ln>
          <a:effectLst/>
        </p:spPr>
        <p:txBody>
          <a:bodyPr wrap="none" anchor="ctr"/>
          <a:lstStyle/>
          <a:p>
            <a:endParaRPr lang="en-US"/>
          </a:p>
        </p:txBody>
      </p:sp>
      <p:sp>
        <p:nvSpPr>
          <p:cNvPr id="98336" name="Text Box 32"/>
          <p:cNvSpPr txBox="1">
            <a:spLocks noChangeArrowheads="1"/>
          </p:cNvSpPr>
          <p:nvPr/>
        </p:nvSpPr>
        <p:spPr bwMode="auto">
          <a:xfrm>
            <a:off x="6896100" y="2012950"/>
            <a:ext cx="1504950" cy="336550"/>
          </a:xfrm>
          <a:prstGeom prst="rect">
            <a:avLst/>
          </a:prstGeom>
          <a:noFill/>
          <a:ln w="9525">
            <a:noFill/>
            <a:miter lim="800000"/>
            <a:headEnd/>
            <a:tailEnd/>
          </a:ln>
          <a:effectLst/>
        </p:spPr>
        <p:txBody>
          <a:bodyPr wrap="none">
            <a:spAutoFit/>
          </a:bodyPr>
          <a:lstStyle/>
          <a:p>
            <a:pPr eaLnBrk="0" hangingPunct="0"/>
            <a:r>
              <a:rPr lang="en-US" sz="1600" b="1"/>
              <a:t>Inactive Node</a:t>
            </a:r>
          </a:p>
        </p:txBody>
      </p:sp>
      <p:sp>
        <p:nvSpPr>
          <p:cNvPr id="98337" name="Text Box 33"/>
          <p:cNvSpPr txBox="1">
            <a:spLocks noChangeArrowheads="1"/>
          </p:cNvSpPr>
          <p:nvPr/>
        </p:nvSpPr>
        <p:spPr bwMode="auto">
          <a:xfrm>
            <a:off x="6872288" y="2509838"/>
            <a:ext cx="1433512" cy="350837"/>
          </a:xfrm>
          <a:prstGeom prst="rect">
            <a:avLst/>
          </a:prstGeom>
          <a:noFill/>
          <a:ln w="9525">
            <a:noFill/>
            <a:miter lim="800000"/>
            <a:headEnd/>
            <a:tailEnd/>
          </a:ln>
          <a:effectLst/>
        </p:spPr>
        <p:txBody>
          <a:bodyPr wrap="none">
            <a:spAutoFit/>
          </a:bodyPr>
          <a:lstStyle/>
          <a:p>
            <a:pPr eaLnBrk="0" hangingPunct="0"/>
            <a:r>
              <a:rPr lang="en-US" sz="1700" b="1"/>
              <a:t>Active Node</a:t>
            </a:r>
          </a:p>
        </p:txBody>
      </p:sp>
      <p:sp>
        <p:nvSpPr>
          <p:cNvPr id="98338" name="Text Box 34"/>
          <p:cNvSpPr txBox="1">
            <a:spLocks noChangeArrowheads="1"/>
          </p:cNvSpPr>
          <p:nvPr/>
        </p:nvSpPr>
        <p:spPr bwMode="auto">
          <a:xfrm>
            <a:off x="6856413" y="3021013"/>
            <a:ext cx="1544637" cy="609600"/>
          </a:xfrm>
          <a:prstGeom prst="rect">
            <a:avLst/>
          </a:prstGeom>
          <a:noFill/>
          <a:ln w="9525">
            <a:noFill/>
            <a:miter lim="800000"/>
            <a:headEnd/>
            <a:tailEnd/>
          </a:ln>
          <a:effectLst/>
        </p:spPr>
        <p:txBody>
          <a:bodyPr wrap="none">
            <a:spAutoFit/>
          </a:bodyPr>
          <a:lstStyle/>
          <a:p>
            <a:pPr eaLnBrk="0" hangingPunct="0"/>
            <a:r>
              <a:rPr lang="en-US" sz="1700" b="1"/>
              <a:t>Newly active </a:t>
            </a:r>
          </a:p>
          <a:p>
            <a:pPr eaLnBrk="0" hangingPunct="0"/>
            <a:r>
              <a:rPr lang="en-US" sz="1700" b="1"/>
              <a:t>node</a:t>
            </a:r>
          </a:p>
        </p:txBody>
      </p:sp>
      <p:sp>
        <p:nvSpPr>
          <p:cNvPr id="98339" name="Text Box 35"/>
          <p:cNvSpPr txBox="1">
            <a:spLocks noChangeArrowheads="1"/>
          </p:cNvSpPr>
          <p:nvPr/>
        </p:nvSpPr>
        <p:spPr bwMode="auto">
          <a:xfrm>
            <a:off x="6872288" y="3679825"/>
            <a:ext cx="1387475" cy="609600"/>
          </a:xfrm>
          <a:prstGeom prst="rect">
            <a:avLst/>
          </a:prstGeom>
          <a:noFill/>
          <a:ln w="9525">
            <a:noFill/>
            <a:miter lim="800000"/>
            <a:headEnd/>
            <a:tailEnd/>
          </a:ln>
          <a:effectLst/>
        </p:spPr>
        <p:txBody>
          <a:bodyPr wrap="none">
            <a:spAutoFit/>
          </a:bodyPr>
          <a:lstStyle/>
          <a:p>
            <a:pPr eaLnBrk="0" hangingPunct="0"/>
            <a:r>
              <a:rPr lang="en-US" sz="1700" b="1"/>
              <a:t>Successful </a:t>
            </a:r>
          </a:p>
          <a:p>
            <a:pPr eaLnBrk="0" hangingPunct="0"/>
            <a:r>
              <a:rPr lang="en-US" sz="1700" b="1"/>
              <a:t>attempt</a:t>
            </a:r>
          </a:p>
        </p:txBody>
      </p:sp>
      <p:sp>
        <p:nvSpPr>
          <p:cNvPr id="98340" name="Oval 36"/>
          <p:cNvSpPr>
            <a:spLocks noChangeArrowheads="1"/>
          </p:cNvSpPr>
          <p:nvPr/>
        </p:nvSpPr>
        <p:spPr bwMode="auto">
          <a:xfrm>
            <a:off x="6340475" y="1993900"/>
            <a:ext cx="366713" cy="334963"/>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98341" name="Oval 37"/>
          <p:cNvSpPr>
            <a:spLocks noChangeArrowheads="1"/>
          </p:cNvSpPr>
          <p:nvPr/>
        </p:nvSpPr>
        <p:spPr bwMode="auto">
          <a:xfrm>
            <a:off x="6340475" y="2540000"/>
            <a:ext cx="366713" cy="334963"/>
          </a:xfrm>
          <a:prstGeom prst="ellipse">
            <a:avLst/>
          </a:prstGeom>
          <a:solidFill>
            <a:srgbClr val="008000"/>
          </a:solidFill>
          <a:ln w="9525">
            <a:solidFill>
              <a:schemeClr val="tx1"/>
            </a:solidFill>
            <a:round/>
            <a:headEnd/>
            <a:tailEnd/>
          </a:ln>
          <a:effectLst/>
        </p:spPr>
        <p:txBody>
          <a:bodyPr wrap="none" anchor="ctr"/>
          <a:lstStyle/>
          <a:p>
            <a:endParaRPr lang="en-US"/>
          </a:p>
        </p:txBody>
      </p:sp>
      <p:sp>
        <p:nvSpPr>
          <p:cNvPr id="98342" name="Oval 38"/>
          <p:cNvSpPr>
            <a:spLocks noChangeArrowheads="1"/>
          </p:cNvSpPr>
          <p:nvPr/>
        </p:nvSpPr>
        <p:spPr bwMode="auto">
          <a:xfrm>
            <a:off x="6340475" y="3135313"/>
            <a:ext cx="366713" cy="334962"/>
          </a:xfrm>
          <a:prstGeom prst="ellipse">
            <a:avLst/>
          </a:prstGeom>
          <a:solidFill>
            <a:srgbClr val="00FF00"/>
          </a:solidFill>
          <a:ln w="9525">
            <a:solidFill>
              <a:schemeClr val="tx1"/>
            </a:solidFill>
            <a:round/>
            <a:headEnd/>
            <a:tailEnd/>
          </a:ln>
          <a:effectLst/>
        </p:spPr>
        <p:txBody>
          <a:bodyPr wrap="none" anchor="ctr"/>
          <a:lstStyle/>
          <a:p>
            <a:endParaRPr lang="en-US"/>
          </a:p>
        </p:txBody>
      </p:sp>
      <p:sp>
        <p:nvSpPr>
          <p:cNvPr id="98343" name="Line 39"/>
          <p:cNvSpPr>
            <a:spLocks noChangeShapeType="1"/>
          </p:cNvSpPr>
          <p:nvPr/>
        </p:nvSpPr>
        <p:spPr bwMode="auto">
          <a:xfrm>
            <a:off x="6242050" y="3976688"/>
            <a:ext cx="508000" cy="0"/>
          </a:xfrm>
          <a:prstGeom prst="line">
            <a:avLst/>
          </a:prstGeom>
          <a:noFill/>
          <a:ln w="9525">
            <a:solidFill>
              <a:srgbClr val="00CC00"/>
            </a:solidFill>
            <a:round/>
            <a:headEnd/>
            <a:tailEnd type="triangle" w="med" len="med"/>
          </a:ln>
          <a:effectLst/>
        </p:spPr>
        <p:txBody>
          <a:bodyPr/>
          <a:lstStyle/>
          <a:p>
            <a:endParaRPr lang="en-US"/>
          </a:p>
        </p:txBody>
      </p:sp>
      <p:sp>
        <p:nvSpPr>
          <p:cNvPr id="98344" name="Line 40"/>
          <p:cNvSpPr>
            <a:spLocks noChangeShapeType="1"/>
          </p:cNvSpPr>
          <p:nvPr/>
        </p:nvSpPr>
        <p:spPr bwMode="auto">
          <a:xfrm>
            <a:off x="6238875" y="4629150"/>
            <a:ext cx="508000" cy="0"/>
          </a:xfrm>
          <a:prstGeom prst="line">
            <a:avLst/>
          </a:prstGeom>
          <a:noFill/>
          <a:ln w="9525">
            <a:solidFill>
              <a:srgbClr val="FF0000"/>
            </a:solidFill>
            <a:round/>
            <a:headEnd/>
            <a:tailEnd type="triangle" w="med" len="med"/>
          </a:ln>
          <a:effectLst/>
        </p:spPr>
        <p:txBody>
          <a:bodyPr/>
          <a:lstStyle/>
          <a:p>
            <a:endParaRPr lang="en-US"/>
          </a:p>
        </p:txBody>
      </p:sp>
      <p:sp>
        <p:nvSpPr>
          <p:cNvPr id="98345" name="Text Box 41"/>
          <p:cNvSpPr txBox="1">
            <a:spLocks noChangeArrowheads="1"/>
          </p:cNvSpPr>
          <p:nvPr/>
        </p:nvSpPr>
        <p:spPr bwMode="auto">
          <a:xfrm>
            <a:off x="6829425" y="4316413"/>
            <a:ext cx="1590675" cy="609600"/>
          </a:xfrm>
          <a:prstGeom prst="rect">
            <a:avLst/>
          </a:prstGeom>
          <a:noFill/>
          <a:ln w="9525">
            <a:noFill/>
            <a:miter lim="800000"/>
            <a:headEnd/>
            <a:tailEnd/>
          </a:ln>
          <a:effectLst/>
        </p:spPr>
        <p:txBody>
          <a:bodyPr wrap="none">
            <a:spAutoFit/>
          </a:bodyPr>
          <a:lstStyle/>
          <a:p>
            <a:pPr eaLnBrk="0" hangingPunct="0"/>
            <a:r>
              <a:rPr lang="en-US" sz="1700" b="1"/>
              <a:t>Unsuccessful</a:t>
            </a:r>
          </a:p>
          <a:p>
            <a:pPr eaLnBrk="0" hangingPunct="0"/>
            <a:r>
              <a:rPr lang="en-US" sz="1700" b="1"/>
              <a:t>attempt</a:t>
            </a:r>
          </a:p>
        </p:txBody>
      </p:sp>
      <p:grpSp>
        <p:nvGrpSpPr>
          <p:cNvPr id="98346" name="Group 42"/>
          <p:cNvGrpSpPr>
            <a:grpSpLocks/>
          </p:cNvGrpSpPr>
          <p:nvPr/>
        </p:nvGrpSpPr>
        <p:grpSpPr bwMode="auto">
          <a:xfrm>
            <a:off x="5445125" y="4181475"/>
            <a:ext cx="457200" cy="339725"/>
            <a:chOff x="3182" y="2807"/>
            <a:chExt cx="406" cy="637"/>
          </a:xfrm>
        </p:grpSpPr>
        <p:pic>
          <p:nvPicPr>
            <p:cNvPr id="98347" name="Picture 43" descr="flipcoin"/>
            <p:cNvPicPr>
              <a:picLocks noChangeAspect="1" noChangeArrowheads="1"/>
            </p:cNvPicPr>
            <p:nvPr/>
          </p:nvPicPr>
          <p:blipFill>
            <a:blip r:embed="rId3" cstate="print"/>
            <a:srcRect/>
            <a:stretch>
              <a:fillRect/>
            </a:stretch>
          </p:blipFill>
          <p:spPr bwMode="auto">
            <a:xfrm>
              <a:off x="3209" y="3013"/>
              <a:ext cx="379" cy="431"/>
            </a:xfrm>
            <a:prstGeom prst="rect">
              <a:avLst/>
            </a:prstGeom>
            <a:noFill/>
            <a:ln/>
            <a:effectLst/>
          </p:spPr>
        </p:pic>
        <p:sp>
          <p:nvSpPr>
            <p:cNvPr id="98348" name="Rectangle 44"/>
            <p:cNvSpPr>
              <a:spLocks noChangeArrowheads="1"/>
            </p:cNvSpPr>
            <p:nvPr/>
          </p:nvSpPr>
          <p:spPr bwMode="auto">
            <a:xfrm>
              <a:off x="3182" y="2813"/>
              <a:ext cx="45" cy="554"/>
            </a:xfrm>
            <a:prstGeom prst="rect">
              <a:avLst/>
            </a:prstGeom>
            <a:solidFill>
              <a:schemeClr val="bg1"/>
            </a:solidFill>
            <a:ln w="9525">
              <a:noFill/>
              <a:miter lim="800000"/>
              <a:headEnd/>
              <a:tailEnd/>
            </a:ln>
            <a:effectLst/>
          </p:spPr>
          <p:txBody>
            <a:bodyPr wrap="none" anchor="ctr"/>
            <a:lstStyle/>
            <a:p>
              <a:endParaRPr lang="en-US"/>
            </a:p>
          </p:txBody>
        </p:sp>
        <p:sp>
          <p:nvSpPr>
            <p:cNvPr id="98349" name="Rectangle 45"/>
            <p:cNvSpPr>
              <a:spLocks noChangeArrowheads="1"/>
            </p:cNvSpPr>
            <p:nvPr/>
          </p:nvSpPr>
          <p:spPr bwMode="auto">
            <a:xfrm>
              <a:off x="3216" y="2807"/>
              <a:ext cx="357" cy="56"/>
            </a:xfrm>
            <a:prstGeom prst="rect">
              <a:avLst/>
            </a:prstGeom>
            <a:solidFill>
              <a:schemeClr val="bg1"/>
            </a:solidFill>
            <a:ln w="9525">
              <a:noFill/>
              <a:miter lim="800000"/>
              <a:headEnd/>
              <a:tailEnd/>
            </a:ln>
            <a:effectLst/>
          </p:spPr>
          <p:txBody>
            <a:bodyPr wrap="none" anchor="ctr"/>
            <a:lstStyle/>
            <a:p>
              <a:endParaRPr lang="en-US"/>
            </a:p>
          </p:txBody>
        </p:sp>
      </p:grpSp>
      <p:sp>
        <p:nvSpPr>
          <p:cNvPr id="98350" name="Text Box 46"/>
          <p:cNvSpPr txBox="1">
            <a:spLocks noChangeArrowheads="1"/>
          </p:cNvSpPr>
          <p:nvPr/>
        </p:nvSpPr>
        <p:spPr bwMode="auto">
          <a:xfrm>
            <a:off x="2789238" y="5589588"/>
            <a:ext cx="1303337" cy="549275"/>
          </a:xfrm>
          <a:prstGeom prst="rect">
            <a:avLst/>
          </a:prstGeom>
          <a:noFill/>
          <a:ln w="9525">
            <a:noFill/>
            <a:miter lim="800000"/>
            <a:headEnd/>
            <a:tailEnd/>
          </a:ln>
          <a:effectLst/>
        </p:spPr>
        <p:txBody>
          <a:bodyPr>
            <a:spAutoFit/>
          </a:bodyPr>
          <a:lstStyle/>
          <a:p>
            <a:pPr eaLnBrk="0" hangingPunct="0">
              <a:spcBef>
                <a:spcPct val="50000"/>
              </a:spcBef>
            </a:pPr>
            <a:r>
              <a:rPr lang="en-US" altLang="zh-CN" sz="3000" b="1" i="1">
                <a:ea typeface="宋体" pitchFamily="2" charset="-122"/>
              </a:rPr>
              <a:t>Stop!</a:t>
            </a:r>
            <a:endParaRPr lang="en-US" sz="3000" b="1" i="1"/>
          </a:p>
        </p:txBody>
      </p:sp>
      <p:sp>
        <p:nvSpPr>
          <p:cNvPr id="98351" name="Text Box 47"/>
          <p:cNvSpPr txBox="1">
            <a:spLocks noChangeArrowheads="1"/>
          </p:cNvSpPr>
          <p:nvPr/>
        </p:nvSpPr>
        <p:spPr bwMode="auto">
          <a:xfrm>
            <a:off x="4829175" y="3117850"/>
            <a:ext cx="433388" cy="366713"/>
          </a:xfrm>
          <a:prstGeom prst="rect">
            <a:avLst/>
          </a:prstGeom>
          <a:noFill/>
          <a:ln w="9525">
            <a:noFill/>
            <a:miter lim="800000"/>
            <a:headEnd/>
            <a:tailEnd/>
          </a:ln>
          <a:effectLst/>
        </p:spPr>
        <p:txBody>
          <a:bodyPr>
            <a:spAutoFit/>
          </a:bodyPr>
          <a:lstStyle/>
          <a:p>
            <a:pPr eaLnBrk="0" hangingPunct="0">
              <a:spcBef>
                <a:spcPct val="50000"/>
              </a:spcBef>
            </a:pPr>
            <a:r>
              <a:rPr lang="en-US" b="1" i="1"/>
              <a:t>U</a:t>
            </a:r>
          </a:p>
        </p:txBody>
      </p:sp>
      <p:sp>
        <p:nvSpPr>
          <p:cNvPr id="98352" name="Text Box 48"/>
          <p:cNvSpPr txBox="1">
            <a:spLocks noChangeArrowheads="1"/>
          </p:cNvSpPr>
          <p:nvPr/>
        </p:nvSpPr>
        <p:spPr bwMode="auto">
          <a:xfrm>
            <a:off x="2667000" y="3124200"/>
            <a:ext cx="433388" cy="366713"/>
          </a:xfrm>
          <a:prstGeom prst="rect">
            <a:avLst/>
          </a:prstGeom>
          <a:noFill/>
          <a:ln w="9525">
            <a:noFill/>
            <a:miter lim="800000"/>
            <a:headEnd/>
            <a:tailEnd/>
          </a:ln>
          <a:effectLst/>
        </p:spPr>
        <p:txBody>
          <a:bodyPr>
            <a:spAutoFit/>
          </a:bodyPr>
          <a:lstStyle/>
          <a:p>
            <a:pPr eaLnBrk="0" hangingPunct="0">
              <a:spcBef>
                <a:spcPct val="50000"/>
              </a:spcBef>
            </a:pPr>
            <a:r>
              <a:rPr lang="en-US" b="1" i="1"/>
              <a:t>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1" nodeType="clickEffect">
                                  <p:stCondLst>
                                    <p:cond delay="0"/>
                                  </p:stCondLst>
                                  <p:childTnLst>
                                    <p:set>
                                      <p:cBhvr>
                                        <p:cTn id="6" dur="indefinite"/>
                                        <p:tgtEl>
                                          <p:spTgt spid="98330"/>
                                        </p:tgtEl>
                                        <p:attrNameLst>
                                          <p:attrName>fillcolor</p:attrName>
                                        </p:attrNameLst>
                                      </p:cBhvr>
                                      <p:to>
                                        <p:clrVal>
                                          <a:srgbClr val="00FF00"/>
                                        </p:clrVal>
                                      </p:to>
                                    </p:set>
                                    <p:set>
                                      <p:cBhvr>
                                        <p:cTn id="7" dur="indefinite"/>
                                        <p:tgtEl>
                                          <p:spTgt spid="98330"/>
                                        </p:tgtEl>
                                        <p:attrNameLst>
                                          <p:attrName>fill.type</p:attrName>
                                        </p:attrNameLst>
                                      </p:cBhvr>
                                      <p:to>
                                        <p:strVal val="solid"/>
                                      </p:to>
                                    </p:set>
                                    <p:set>
                                      <p:cBhvr>
                                        <p:cTn id="8" dur="indefinite"/>
                                        <p:tgtEl>
                                          <p:spTgt spid="98330"/>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834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7" presetClass="emph" presetSubtype="1" nodeType="clickEffect">
                                  <p:stCondLst>
                                    <p:cond delay="0"/>
                                  </p:stCondLst>
                                  <p:childTnLst>
                                    <p:set>
                                      <p:cBhvr>
                                        <p:cTn id="16" dur="indefinite"/>
                                        <p:tgtEl>
                                          <p:spTgt spid="98317"/>
                                        </p:tgtEl>
                                        <p:attrNameLst>
                                          <p:attrName>stroke.color</p:attrName>
                                        </p:attrNameLst>
                                      </p:cBhvr>
                                      <p:to>
                                        <p:clrVal>
                                          <a:srgbClr val="FF0000"/>
                                        </p:clrVal>
                                      </p:to>
                                    </p:set>
                                    <p:set>
                                      <p:cBhvr>
                                        <p:cTn id="17" dur="indefinite"/>
                                        <p:tgtEl>
                                          <p:spTgt spid="98317"/>
                                        </p:tgtEl>
                                        <p:attrNameLst>
                                          <p:attrName>stroke.on</p:attrName>
                                        </p:attrNameLst>
                                      </p:cBhvr>
                                      <p:to>
                                        <p:strVal val="true"/>
                                      </p:to>
                                    </p:set>
                                  </p:childTnLst>
                                </p:cTn>
                              </p:par>
                              <p:par>
                                <p:cTn id="18" presetID="7" presetClass="emph" presetSubtype="1" nodeType="withEffect">
                                  <p:stCondLst>
                                    <p:cond delay="0"/>
                                  </p:stCondLst>
                                  <p:childTnLst>
                                    <p:set>
                                      <p:cBhvr>
                                        <p:cTn id="19" dur="indefinite"/>
                                        <p:tgtEl>
                                          <p:spTgt spid="98308"/>
                                        </p:tgtEl>
                                        <p:attrNameLst>
                                          <p:attrName>stroke.color</p:attrName>
                                        </p:attrNameLst>
                                      </p:cBhvr>
                                      <p:to>
                                        <p:clrVal>
                                          <a:srgbClr val="00CC00"/>
                                        </p:clrVal>
                                      </p:to>
                                    </p:set>
                                    <p:set>
                                      <p:cBhvr>
                                        <p:cTn id="20" dur="indefinite"/>
                                        <p:tgtEl>
                                          <p:spTgt spid="98308"/>
                                        </p:tgtEl>
                                        <p:attrNameLst>
                                          <p:attrName>stroke.on</p:attrName>
                                        </p:attrNameLst>
                                      </p:cBhvr>
                                      <p:to>
                                        <p:strVal val="true"/>
                                      </p:to>
                                    </p:set>
                                  </p:childTnLst>
                                </p:cTn>
                              </p:par>
                            </p:childTnLst>
                          </p:cTn>
                        </p:par>
                      </p:childTnLst>
                    </p:cTn>
                  </p:par>
                  <p:par>
                    <p:cTn id="21" fill="hold">
                      <p:stCondLst>
                        <p:cond delay="indefinite"/>
                      </p:stCondLst>
                      <p:childTnLst>
                        <p:par>
                          <p:cTn id="22" fill="hold">
                            <p:stCondLst>
                              <p:cond delay="0"/>
                            </p:stCondLst>
                            <p:childTnLst>
                              <p:par>
                                <p:cTn id="23" presetID="1" presetClass="emph" presetSubtype="1" nodeType="clickEffect">
                                  <p:stCondLst>
                                    <p:cond delay="0"/>
                                  </p:stCondLst>
                                  <p:childTnLst>
                                    <p:set>
                                      <p:cBhvr>
                                        <p:cTn id="24" dur="indefinite"/>
                                        <p:tgtEl>
                                          <p:spTgt spid="98307"/>
                                        </p:tgtEl>
                                        <p:attrNameLst>
                                          <p:attrName>fillcolor</p:attrName>
                                        </p:attrNameLst>
                                      </p:cBhvr>
                                      <p:to>
                                        <p:clrVal>
                                          <a:srgbClr val="00FF00"/>
                                        </p:clrVal>
                                      </p:to>
                                    </p:set>
                                    <p:set>
                                      <p:cBhvr>
                                        <p:cTn id="25" dur="indefinite"/>
                                        <p:tgtEl>
                                          <p:spTgt spid="98307"/>
                                        </p:tgtEl>
                                        <p:attrNameLst>
                                          <p:attrName>fill.type</p:attrName>
                                        </p:attrNameLst>
                                      </p:cBhvr>
                                      <p:to>
                                        <p:strVal val="solid"/>
                                      </p:to>
                                    </p:set>
                                    <p:set>
                                      <p:cBhvr>
                                        <p:cTn id="26" dur="indefinite"/>
                                        <p:tgtEl>
                                          <p:spTgt spid="98307"/>
                                        </p:tgtEl>
                                        <p:attrNameLst>
                                          <p:attrName>fill.on</p:attrName>
                                        </p:attrNameLst>
                                      </p:cBhvr>
                                      <p:to>
                                        <p:strVal val="true"/>
                                      </p:to>
                                    </p:set>
                                  </p:childTnLst>
                                </p:cTn>
                              </p:par>
                              <p:par>
                                <p:cTn id="27" presetID="1" presetClass="emph" presetSubtype="1" nodeType="withEffect">
                                  <p:stCondLst>
                                    <p:cond delay="0"/>
                                  </p:stCondLst>
                                  <p:childTnLst>
                                    <p:set>
                                      <p:cBhvr>
                                        <p:cTn id="28" dur="indefinite"/>
                                        <p:tgtEl>
                                          <p:spTgt spid="98330"/>
                                        </p:tgtEl>
                                        <p:attrNameLst>
                                          <p:attrName>fillcolor</p:attrName>
                                        </p:attrNameLst>
                                      </p:cBhvr>
                                      <p:to>
                                        <p:clrVal>
                                          <a:srgbClr val="009900"/>
                                        </p:clrVal>
                                      </p:to>
                                    </p:set>
                                    <p:set>
                                      <p:cBhvr>
                                        <p:cTn id="29" dur="indefinite"/>
                                        <p:tgtEl>
                                          <p:spTgt spid="98330"/>
                                        </p:tgtEl>
                                        <p:attrNameLst>
                                          <p:attrName>fill.type</p:attrName>
                                        </p:attrNameLst>
                                      </p:cBhvr>
                                      <p:to>
                                        <p:strVal val="solid"/>
                                      </p:to>
                                    </p:set>
                                    <p:set>
                                      <p:cBhvr>
                                        <p:cTn id="30" dur="indefinite"/>
                                        <p:tgtEl>
                                          <p:spTgt spid="98330"/>
                                        </p:tgtEl>
                                        <p:attrNameLst>
                                          <p:attrName>fill.on</p:attrName>
                                        </p:attrNameLst>
                                      </p:cBhvr>
                                      <p:to>
                                        <p:strVal val="true"/>
                                      </p:to>
                                    </p:set>
                                  </p:childTnLst>
                                </p:cTn>
                              </p:par>
                            </p:childTnLst>
                          </p:cTn>
                        </p:par>
                      </p:childTnLst>
                    </p:cTn>
                  </p:par>
                  <p:par>
                    <p:cTn id="31" fill="hold">
                      <p:stCondLst>
                        <p:cond delay="indefinite"/>
                      </p:stCondLst>
                      <p:childTnLst>
                        <p:par>
                          <p:cTn id="32" fill="hold">
                            <p:stCondLst>
                              <p:cond delay="0"/>
                            </p:stCondLst>
                            <p:childTnLst>
                              <p:par>
                                <p:cTn id="33" presetID="7" presetClass="emph" presetSubtype="1" nodeType="clickEffect">
                                  <p:stCondLst>
                                    <p:cond delay="0"/>
                                  </p:stCondLst>
                                  <p:childTnLst>
                                    <p:set>
                                      <p:cBhvr>
                                        <p:cTn id="34" dur="indefinite"/>
                                        <p:tgtEl>
                                          <p:spTgt spid="98310"/>
                                        </p:tgtEl>
                                        <p:attrNameLst>
                                          <p:attrName>stroke.color</p:attrName>
                                        </p:attrNameLst>
                                      </p:cBhvr>
                                      <p:to>
                                        <p:clrVal>
                                          <a:srgbClr val="00CC00"/>
                                        </p:clrVal>
                                      </p:to>
                                    </p:set>
                                    <p:set>
                                      <p:cBhvr>
                                        <p:cTn id="35" dur="indefinite"/>
                                        <p:tgtEl>
                                          <p:spTgt spid="98310"/>
                                        </p:tgtEl>
                                        <p:attrNameLst>
                                          <p:attrName>stroke.on</p:attrName>
                                        </p:attrNameLst>
                                      </p:cBhvr>
                                      <p:to>
                                        <p:strVal val="true"/>
                                      </p:to>
                                    </p:set>
                                  </p:childTnLst>
                                </p:cTn>
                              </p:par>
                              <p:par>
                                <p:cTn id="36" presetID="7" presetClass="emph" presetSubtype="1" nodeType="withEffect">
                                  <p:stCondLst>
                                    <p:cond delay="0"/>
                                  </p:stCondLst>
                                  <p:childTnLst>
                                    <p:set>
                                      <p:cBhvr>
                                        <p:cTn id="37" dur="indefinite"/>
                                        <p:tgtEl>
                                          <p:spTgt spid="98309"/>
                                        </p:tgtEl>
                                        <p:attrNameLst>
                                          <p:attrName>stroke.color</p:attrName>
                                        </p:attrNameLst>
                                      </p:cBhvr>
                                      <p:to>
                                        <p:clrVal>
                                          <a:srgbClr val="00CC00"/>
                                        </p:clrVal>
                                      </p:to>
                                    </p:set>
                                    <p:set>
                                      <p:cBhvr>
                                        <p:cTn id="38" dur="indefinite"/>
                                        <p:tgtEl>
                                          <p:spTgt spid="98309"/>
                                        </p:tgtEl>
                                        <p:attrNameLst>
                                          <p:attrName>stroke.on</p:attrName>
                                        </p:attrNameLst>
                                      </p:cBhvr>
                                      <p:to>
                                        <p:strVal val="true"/>
                                      </p:to>
                                    </p:set>
                                  </p:childTnLst>
                                </p:cTn>
                              </p:par>
                            </p:childTnLst>
                          </p:cTn>
                        </p:par>
                      </p:childTnLst>
                    </p:cTn>
                  </p:par>
                  <p:par>
                    <p:cTn id="39" fill="hold">
                      <p:stCondLst>
                        <p:cond delay="indefinite"/>
                      </p:stCondLst>
                      <p:childTnLst>
                        <p:par>
                          <p:cTn id="40" fill="hold">
                            <p:stCondLst>
                              <p:cond delay="0"/>
                            </p:stCondLst>
                            <p:childTnLst>
                              <p:par>
                                <p:cTn id="41" presetID="1" presetClass="emph" presetSubtype="1" nodeType="clickEffect">
                                  <p:stCondLst>
                                    <p:cond delay="0"/>
                                  </p:stCondLst>
                                  <p:childTnLst>
                                    <p:set>
                                      <p:cBhvr>
                                        <p:cTn id="42" dur="indefinite"/>
                                        <p:tgtEl>
                                          <p:spTgt spid="98333"/>
                                        </p:tgtEl>
                                        <p:attrNameLst>
                                          <p:attrName>fillcolor</p:attrName>
                                        </p:attrNameLst>
                                      </p:cBhvr>
                                      <p:to>
                                        <p:clrVal>
                                          <a:srgbClr val="00FF00"/>
                                        </p:clrVal>
                                      </p:to>
                                    </p:set>
                                    <p:set>
                                      <p:cBhvr>
                                        <p:cTn id="43" dur="indefinite"/>
                                        <p:tgtEl>
                                          <p:spTgt spid="98333"/>
                                        </p:tgtEl>
                                        <p:attrNameLst>
                                          <p:attrName>fill.type</p:attrName>
                                        </p:attrNameLst>
                                      </p:cBhvr>
                                      <p:to>
                                        <p:strVal val="solid"/>
                                      </p:to>
                                    </p:set>
                                    <p:set>
                                      <p:cBhvr>
                                        <p:cTn id="44" dur="indefinite"/>
                                        <p:tgtEl>
                                          <p:spTgt spid="98333"/>
                                        </p:tgtEl>
                                        <p:attrNameLst>
                                          <p:attrName>fill.on</p:attrName>
                                        </p:attrNameLst>
                                      </p:cBhvr>
                                      <p:to>
                                        <p:strVal val="true"/>
                                      </p:to>
                                    </p:set>
                                  </p:childTnLst>
                                </p:cTn>
                              </p:par>
                              <p:par>
                                <p:cTn id="45" presetID="1" presetClass="emph" presetSubtype="1" nodeType="withEffect">
                                  <p:stCondLst>
                                    <p:cond delay="0"/>
                                  </p:stCondLst>
                                  <p:childTnLst>
                                    <p:set>
                                      <p:cBhvr>
                                        <p:cTn id="46" dur="indefinite"/>
                                        <p:tgtEl>
                                          <p:spTgt spid="98334"/>
                                        </p:tgtEl>
                                        <p:attrNameLst>
                                          <p:attrName>fillcolor</p:attrName>
                                        </p:attrNameLst>
                                      </p:cBhvr>
                                      <p:to>
                                        <p:clrVal>
                                          <a:srgbClr val="00FF00"/>
                                        </p:clrVal>
                                      </p:to>
                                    </p:set>
                                    <p:set>
                                      <p:cBhvr>
                                        <p:cTn id="47" dur="indefinite"/>
                                        <p:tgtEl>
                                          <p:spTgt spid="98334"/>
                                        </p:tgtEl>
                                        <p:attrNameLst>
                                          <p:attrName>fill.type</p:attrName>
                                        </p:attrNameLst>
                                      </p:cBhvr>
                                      <p:to>
                                        <p:strVal val="solid"/>
                                      </p:to>
                                    </p:set>
                                    <p:set>
                                      <p:cBhvr>
                                        <p:cTn id="48" dur="indefinite"/>
                                        <p:tgtEl>
                                          <p:spTgt spid="98334"/>
                                        </p:tgtEl>
                                        <p:attrNameLst>
                                          <p:attrName>fill.on</p:attrName>
                                        </p:attrNameLst>
                                      </p:cBhvr>
                                      <p:to>
                                        <p:strVal val="true"/>
                                      </p:to>
                                    </p:set>
                                  </p:childTnLst>
                                </p:cTn>
                              </p:par>
                              <p:par>
                                <p:cTn id="49" presetID="1" presetClass="emph" presetSubtype="1" nodeType="withEffect">
                                  <p:stCondLst>
                                    <p:cond delay="0"/>
                                  </p:stCondLst>
                                  <p:childTnLst>
                                    <p:set>
                                      <p:cBhvr>
                                        <p:cTn id="50" dur="indefinite"/>
                                        <p:tgtEl>
                                          <p:spTgt spid="98307"/>
                                        </p:tgtEl>
                                        <p:attrNameLst>
                                          <p:attrName>fillcolor</p:attrName>
                                        </p:attrNameLst>
                                      </p:cBhvr>
                                      <p:to>
                                        <p:clrVal>
                                          <a:srgbClr val="009900"/>
                                        </p:clrVal>
                                      </p:to>
                                    </p:set>
                                    <p:set>
                                      <p:cBhvr>
                                        <p:cTn id="51" dur="indefinite"/>
                                        <p:tgtEl>
                                          <p:spTgt spid="98307"/>
                                        </p:tgtEl>
                                        <p:attrNameLst>
                                          <p:attrName>fill.type</p:attrName>
                                        </p:attrNameLst>
                                      </p:cBhvr>
                                      <p:to>
                                        <p:strVal val="solid"/>
                                      </p:to>
                                    </p:set>
                                    <p:set>
                                      <p:cBhvr>
                                        <p:cTn id="52" dur="indefinite"/>
                                        <p:tgtEl>
                                          <p:spTgt spid="98307"/>
                                        </p:tgtEl>
                                        <p:attrNameLst>
                                          <p:attrName>fill.on</p:attrName>
                                        </p:attrNameLst>
                                      </p:cBhvr>
                                      <p:to>
                                        <p:strVal val="true"/>
                                      </p:to>
                                    </p:set>
                                  </p:childTnLst>
                                </p:cTn>
                              </p:par>
                            </p:childTnLst>
                          </p:cTn>
                        </p:par>
                      </p:childTnLst>
                    </p:cTn>
                  </p:par>
                  <p:par>
                    <p:cTn id="53" fill="hold">
                      <p:stCondLst>
                        <p:cond delay="indefinite"/>
                      </p:stCondLst>
                      <p:childTnLst>
                        <p:par>
                          <p:cTn id="54" fill="hold">
                            <p:stCondLst>
                              <p:cond delay="0"/>
                            </p:stCondLst>
                            <p:childTnLst>
                              <p:par>
                                <p:cTn id="55" presetID="7" presetClass="emph" presetSubtype="1" nodeType="clickEffect">
                                  <p:stCondLst>
                                    <p:cond delay="0"/>
                                  </p:stCondLst>
                                  <p:childTnLst>
                                    <p:set>
                                      <p:cBhvr>
                                        <p:cTn id="56" dur="indefinite"/>
                                        <p:tgtEl>
                                          <p:spTgt spid="98314"/>
                                        </p:tgtEl>
                                        <p:attrNameLst>
                                          <p:attrName>stroke.color</p:attrName>
                                        </p:attrNameLst>
                                      </p:cBhvr>
                                      <p:to>
                                        <p:clrVal>
                                          <a:srgbClr val="FF0000"/>
                                        </p:clrVal>
                                      </p:to>
                                    </p:set>
                                    <p:set>
                                      <p:cBhvr>
                                        <p:cTn id="57" dur="indefinite"/>
                                        <p:tgtEl>
                                          <p:spTgt spid="98314"/>
                                        </p:tgtEl>
                                        <p:attrNameLst>
                                          <p:attrName>stroke.on</p:attrName>
                                        </p:attrNameLst>
                                      </p:cBhvr>
                                      <p:to>
                                        <p:strVal val="true"/>
                                      </p:to>
                                    </p:set>
                                  </p:childTnLst>
                                </p:cTn>
                              </p:par>
                              <p:par>
                                <p:cTn id="58" presetID="7" presetClass="emph" presetSubtype="1" nodeType="withEffect">
                                  <p:stCondLst>
                                    <p:cond delay="0"/>
                                  </p:stCondLst>
                                  <p:childTnLst>
                                    <p:set>
                                      <p:cBhvr>
                                        <p:cTn id="59" dur="indefinite"/>
                                        <p:tgtEl>
                                          <p:spTgt spid="98316"/>
                                        </p:tgtEl>
                                        <p:attrNameLst>
                                          <p:attrName>stroke.color</p:attrName>
                                        </p:attrNameLst>
                                      </p:cBhvr>
                                      <p:to>
                                        <p:clrVal>
                                          <a:srgbClr val="FF0000"/>
                                        </p:clrVal>
                                      </p:to>
                                    </p:set>
                                    <p:set>
                                      <p:cBhvr>
                                        <p:cTn id="60" dur="indefinite"/>
                                        <p:tgtEl>
                                          <p:spTgt spid="98316"/>
                                        </p:tgtEl>
                                        <p:attrNameLst>
                                          <p:attrName>stroke.on</p:attrName>
                                        </p:attrNameLst>
                                      </p:cBhvr>
                                      <p:to>
                                        <p:strVal val="true"/>
                                      </p:to>
                                    </p:set>
                                  </p:childTnLst>
                                </p:cTn>
                              </p:par>
                            </p:childTnLst>
                          </p:cTn>
                        </p:par>
                      </p:childTnLst>
                    </p:cTn>
                  </p:par>
                  <p:par>
                    <p:cTn id="61" fill="hold">
                      <p:stCondLst>
                        <p:cond delay="indefinite"/>
                      </p:stCondLst>
                      <p:childTnLst>
                        <p:par>
                          <p:cTn id="62" fill="hold">
                            <p:stCondLst>
                              <p:cond delay="0"/>
                            </p:stCondLst>
                            <p:childTnLst>
                              <p:par>
                                <p:cTn id="63" presetID="1" presetClass="emph" presetSubtype="1" nodeType="clickEffect">
                                  <p:stCondLst>
                                    <p:cond delay="0"/>
                                  </p:stCondLst>
                                  <p:childTnLst>
                                    <p:set>
                                      <p:cBhvr>
                                        <p:cTn id="64" dur="indefinite"/>
                                        <p:tgtEl>
                                          <p:spTgt spid="98333"/>
                                        </p:tgtEl>
                                        <p:attrNameLst>
                                          <p:attrName>fillcolor</p:attrName>
                                        </p:attrNameLst>
                                      </p:cBhvr>
                                      <p:to>
                                        <p:clrVal>
                                          <a:srgbClr val="009900"/>
                                        </p:clrVal>
                                      </p:to>
                                    </p:set>
                                    <p:set>
                                      <p:cBhvr>
                                        <p:cTn id="65" dur="indefinite"/>
                                        <p:tgtEl>
                                          <p:spTgt spid="98333"/>
                                        </p:tgtEl>
                                        <p:attrNameLst>
                                          <p:attrName>fill.type</p:attrName>
                                        </p:attrNameLst>
                                      </p:cBhvr>
                                      <p:to>
                                        <p:strVal val="solid"/>
                                      </p:to>
                                    </p:set>
                                    <p:set>
                                      <p:cBhvr>
                                        <p:cTn id="66" dur="indefinite"/>
                                        <p:tgtEl>
                                          <p:spTgt spid="98333"/>
                                        </p:tgtEl>
                                        <p:attrNameLst>
                                          <p:attrName>fill.on</p:attrName>
                                        </p:attrNameLst>
                                      </p:cBhvr>
                                      <p:to>
                                        <p:strVal val="true"/>
                                      </p:to>
                                    </p:set>
                                  </p:childTnLst>
                                </p:cTn>
                              </p:par>
                              <p:par>
                                <p:cTn id="67" presetID="1" presetClass="emph" presetSubtype="1" nodeType="withEffect">
                                  <p:stCondLst>
                                    <p:cond delay="0"/>
                                  </p:stCondLst>
                                  <p:childTnLst>
                                    <p:set>
                                      <p:cBhvr>
                                        <p:cTn id="68" dur="indefinite"/>
                                        <p:tgtEl>
                                          <p:spTgt spid="98334"/>
                                        </p:tgtEl>
                                        <p:attrNameLst>
                                          <p:attrName>fillcolor</p:attrName>
                                        </p:attrNameLst>
                                      </p:cBhvr>
                                      <p:to>
                                        <p:clrVal>
                                          <a:srgbClr val="009900"/>
                                        </p:clrVal>
                                      </p:to>
                                    </p:set>
                                    <p:set>
                                      <p:cBhvr>
                                        <p:cTn id="69" dur="indefinite"/>
                                        <p:tgtEl>
                                          <p:spTgt spid="98334"/>
                                        </p:tgtEl>
                                        <p:attrNameLst>
                                          <p:attrName>fill.type</p:attrName>
                                        </p:attrNameLst>
                                      </p:cBhvr>
                                      <p:to>
                                        <p:strVal val="solid"/>
                                      </p:to>
                                    </p:set>
                                    <p:set>
                                      <p:cBhvr>
                                        <p:cTn id="70" dur="indefinite"/>
                                        <p:tgtEl>
                                          <p:spTgt spid="98334"/>
                                        </p:tgtEl>
                                        <p:attrNameLst>
                                          <p:attrName>fill.on</p:attrName>
                                        </p:attrNameLst>
                                      </p:cBhvr>
                                      <p:to>
                                        <p:strVal val="tru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983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5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b="1"/>
              <a:t>Optimization problems</a:t>
            </a:r>
            <a:endParaRPr lang="el-GR" b="1"/>
          </a:p>
        </p:txBody>
      </p:sp>
      <p:sp>
        <p:nvSpPr>
          <p:cNvPr id="84995" name="Rectangle 3"/>
          <p:cNvSpPr>
            <a:spLocks noGrp="1" noChangeArrowheads="1"/>
          </p:cNvSpPr>
          <p:nvPr>
            <p:ph type="body" idx="1"/>
          </p:nvPr>
        </p:nvSpPr>
        <p:spPr>
          <a:xfrm>
            <a:off x="457200" y="1600200"/>
            <a:ext cx="8229600" cy="4800600"/>
          </a:xfrm>
        </p:spPr>
        <p:txBody>
          <a:bodyPr/>
          <a:lstStyle/>
          <a:p>
            <a:pPr marL="609600" indent="-609600">
              <a:lnSpc>
                <a:spcPct val="90000"/>
              </a:lnSpc>
            </a:pPr>
            <a:r>
              <a:rPr lang="en-US"/>
              <a:t>Given a particular model, there are some natural optimization problems.</a:t>
            </a:r>
          </a:p>
          <a:p>
            <a:pPr marL="609600" indent="-609600">
              <a:lnSpc>
                <a:spcPct val="90000"/>
              </a:lnSpc>
            </a:pPr>
            <a:endParaRPr lang="en-US"/>
          </a:p>
          <a:p>
            <a:pPr marL="990600" lvl="1" indent="-533400">
              <a:lnSpc>
                <a:spcPct val="90000"/>
              </a:lnSpc>
              <a:buFontTx/>
              <a:buAutoNum type="arabicPeriod"/>
            </a:pPr>
            <a:r>
              <a:rPr lang="en-US"/>
              <a:t>How do I select a set of users to give coupons to in order to maximize the total number of users infected?</a:t>
            </a:r>
          </a:p>
          <a:p>
            <a:pPr marL="990600" lvl="1" indent="-533400">
              <a:lnSpc>
                <a:spcPct val="90000"/>
              </a:lnSpc>
              <a:buFontTx/>
              <a:buAutoNum type="arabicPeriod"/>
            </a:pPr>
            <a:r>
              <a:rPr lang="en-US"/>
              <a:t>How do I select a set of people to vaccinate in order to minimize influence/infection?</a:t>
            </a:r>
          </a:p>
          <a:p>
            <a:pPr marL="990600" lvl="1" indent="-533400">
              <a:lnSpc>
                <a:spcPct val="90000"/>
              </a:lnSpc>
              <a:buFontTx/>
              <a:buAutoNum type="arabicPeriod"/>
            </a:pPr>
            <a:r>
              <a:rPr lang="en-US"/>
              <a:t>If I have some sensors, where do I place them to detect an epidemic ASAP?</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r>
              <a:rPr lang="en-US"/>
              <a:t>Influence Maximization Problem</a:t>
            </a:r>
          </a:p>
        </p:txBody>
      </p:sp>
      <p:sp>
        <p:nvSpPr>
          <p:cNvPr id="130051" name="Rectangle 3"/>
          <p:cNvSpPr>
            <a:spLocks noGrp="1" noChangeArrowheads="1"/>
          </p:cNvSpPr>
          <p:nvPr>
            <p:ph type="body" idx="1"/>
          </p:nvPr>
        </p:nvSpPr>
        <p:spPr/>
        <p:txBody>
          <a:bodyPr/>
          <a:lstStyle/>
          <a:p>
            <a:r>
              <a:rPr lang="en-US"/>
              <a:t>Influence of node set S: f(S)</a:t>
            </a:r>
          </a:p>
          <a:p>
            <a:pPr lvl="1"/>
            <a:r>
              <a:rPr lang="en-US">
                <a:solidFill>
                  <a:srgbClr val="0000FF"/>
                </a:solidFill>
              </a:rPr>
              <a:t>expected</a:t>
            </a:r>
            <a:r>
              <a:rPr lang="en-US"/>
              <a:t> number of active nodes at the end, if set S is the initial active set</a:t>
            </a:r>
          </a:p>
          <a:p>
            <a:r>
              <a:rPr lang="en-US"/>
              <a:t>Problem:</a:t>
            </a:r>
          </a:p>
          <a:p>
            <a:pPr lvl="1"/>
            <a:r>
              <a:rPr lang="en-US"/>
              <a:t>Given a parameter </a:t>
            </a:r>
            <a:r>
              <a:rPr lang="en-US" i="1"/>
              <a:t>k </a:t>
            </a:r>
            <a:r>
              <a:rPr lang="en-US"/>
              <a:t>(budget), find a </a:t>
            </a:r>
            <a:r>
              <a:rPr lang="en-US" i="1"/>
              <a:t>k</a:t>
            </a:r>
            <a:r>
              <a:rPr lang="en-US"/>
              <a:t>-node set </a:t>
            </a:r>
            <a:r>
              <a:rPr lang="en-US" i="1"/>
              <a:t>S</a:t>
            </a:r>
            <a:r>
              <a:rPr lang="en-US"/>
              <a:t> to maximize f(S)</a:t>
            </a:r>
          </a:p>
          <a:p>
            <a:pPr lvl="1"/>
            <a:r>
              <a:rPr lang="en-US"/>
              <a:t>Constrained optimization problem with f(S) as the objective function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005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005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005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005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00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1"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t>f(S): properties </a:t>
            </a:r>
            <a:r>
              <a:rPr lang="en-US" sz="2500"/>
              <a:t>(to be demonstrated)</a:t>
            </a:r>
          </a:p>
        </p:txBody>
      </p:sp>
      <p:sp>
        <p:nvSpPr>
          <p:cNvPr id="25603" name="Rectangle 3"/>
          <p:cNvSpPr>
            <a:spLocks noGrp="1" noChangeArrowheads="1"/>
          </p:cNvSpPr>
          <p:nvPr>
            <p:ph type="body" sz="half" idx="1"/>
          </p:nvPr>
        </p:nvSpPr>
        <p:spPr>
          <a:xfrm>
            <a:off x="457200" y="1371600"/>
            <a:ext cx="8305800" cy="4754563"/>
          </a:xfrm>
        </p:spPr>
        <p:txBody>
          <a:bodyPr/>
          <a:lstStyle/>
          <a:p>
            <a:r>
              <a:rPr lang="en-US"/>
              <a:t>Non-negative (obviously)</a:t>
            </a:r>
          </a:p>
          <a:p>
            <a:r>
              <a:rPr lang="en-US"/>
              <a:t>Monotone: </a:t>
            </a:r>
          </a:p>
          <a:p>
            <a:r>
              <a:rPr lang="en-US"/>
              <a:t>Submodular:</a:t>
            </a:r>
          </a:p>
          <a:p>
            <a:pPr lvl="1"/>
            <a:r>
              <a:rPr lang="en-US" sz="3100"/>
              <a:t>Let </a:t>
            </a:r>
            <a:r>
              <a:rPr lang="en-US" sz="3100" i="1"/>
              <a:t>N</a:t>
            </a:r>
            <a:r>
              <a:rPr lang="en-US" sz="3100"/>
              <a:t> be a finite set</a:t>
            </a:r>
          </a:p>
          <a:p>
            <a:pPr lvl="1"/>
            <a:r>
              <a:rPr lang="en-US" sz="3100"/>
              <a:t>A set function                is  submodular </a:t>
            </a:r>
            <a:r>
              <a:rPr lang="en-US" sz="3100" i="1"/>
              <a:t>iff</a:t>
            </a:r>
            <a:r>
              <a:rPr lang="en-US" sz="3100"/>
              <a:t> </a:t>
            </a:r>
          </a:p>
          <a:p>
            <a:pPr lvl="1"/>
            <a:endParaRPr lang="en-US" sz="3100"/>
          </a:p>
          <a:p>
            <a:pPr lvl="1">
              <a:buFont typeface="Wingdings" pitchFamily="2" charset="2"/>
              <a:buNone/>
            </a:pPr>
            <a:endParaRPr lang="en-US" sz="3100"/>
          </a:p>
          <a:p>
            <a:pPr lvl="1">
              <a:buFont typeface="Wingdings" pitchFamily="2" charset="2"/>
              <a:buNone/>
            </a:pPr>
            <a:r>
              <a:rPr lang="en-US" sz="3100"/>
              <a:t>(diminishing returns)</a:t>
            </a:r>
          </a:p>
        </p:txBody>
      </p:sp>
      <p:graphicFrame>
        <p:nvGraphicFramePr>
          <p:cNvPr id="25604" name="Object 4"/>
          <p:cNvGraphicFramePr>
            <a:graphicFrameLocks noChangeAspect="1"/>
          </p:cNvGraphicFramePr>
          <p:nvPr>
            <p:ph sz="quarter" idx="2"/>
          </p:nvPr>
        </p:nvGraphicFramePr>
        <p:xfrm>
          <a:off x="3429000" y="3657600"/>
          <a:ext cx="1612900" cy="474663"/>
        </p:xfrm>
        <a:graphic>
          <a:graphicData uri="http://schemas.openxmlformats.org/presentationml/2006/ole">
            <p:oleObj spid="_x0000_s177154" name="Equation" r:id="rId4" imgW="749160" imgH="228600" progId="Equation.DSMT4">
              <p:embed/>
            </p:oleObj>
          </a:graphicData>
        </a:graphic>
      </p:graphicFrame>
      <p:graphicFrame>
        <p:nvGraphicFramePr>
          <p:cNvPr id="25606" name="Object 6"/>
          <p:cNvGraphicFramePr>
            <a:graphicFrameLocks noChangeAspect="1"/>
          </p:cNvGraphicFramePr>
          <p:nvPr>
            <p:ph sz="quarter" idx="3"/>
          </p:nvPr>
        </p:nvGraphicFramePr>
        <p:xfrm>
          <a:off x="1792288" y="4286250"/>
          <a:ext cx="4643437" cy="960438"/>
        </p:xfrm>
        <a:graphic>
          <a:graphicData uri="http://schemas.openxmlformats.org/presentationml/2006/ole">
            <p:oleObj spid="_x0000_s177155" name="Equation" r:id="rId5" imgW="2158920" imgH="431640" progId="Equation.DSMT4">
              <p:embed/>
            </p:oleObj>
          </a:graphicData>
        </a:graphic>
      </p:graphicFrame>
      <p:graphicFrame>
        <p:nvGraphicFramePr>
          <p:cNvPr id="25608" name="Object 8"/>
          <p:cNvGraphicFramePr>
            <a:graphicFrameLocks noChangeAspect="1"/>
          </p:cNvGraphicFramePr>
          <p:nvPr/>
        </p:nvGraphicFramePr>
        <p:xfrm>
          <a:off x="2895600" y="1981200"/>
          <a:ext cx="2743200" cy="558800"/>
        </p:xfrm>
        <a:graphic>
          <a:graphicData uri="http://schemas.openxmlformats.org/presentationml/2006/ole">
            <p:oleObj spid="_x0000_s177156" name="Equation" r:id="rId6" imgW="1028520" imgH="203040" progId="Equation.DSMT4">
              <p:embed/>
            </p:oleObj>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t>Bad News</a:t>
            </a:r>
          </a:p>
        </p:txBody>
      </p:sp>
      <p:sp>
        <p:nvSpPr>
          <p:cNvPr id="17411" name="Rectangle 3"/>
          <p:cNvSpPr>
            <a:spLocks noGrp="1" noChangeArrowheads="1"/>
          </p:cNvSpPr>
          <p:nvPr>
            <p:ph type="body" idx="1"/>
          </p:nvPr>
        </p:nvSpPr>
        <p:spPr>
          <a:xfrm>
            <a:off x="457200" y="1371600"/>
            <a:ext cx="8229600" cy="4800600"/>
          </a:xfrm>
        </p:spPr>
        <p:txBody>
          <a:bodyPr/>
          <a:lstStyle/>
          <a:p>
            <a:pPr>
              <a:spcBef>
                <a:spcPct val="40000"/>
              </a:spcBef>
            </a:pPr>
            <a:r>
              <a:rPr lang="en-US" sz="2800"/>
              <a:t>For a submodular function </a:t>
            </a:r>
            <a:r>
              <a:rPr lang="en-US" sz="2800" i="1"/>
              <a:t>f</a:t>
            </a:r>
            <a:r>
              <a:rPr lang="en-US" sz="2800"/>
              <a:t>, if </a:t>
            </a:r>
            <a:r>
              <a:rPr lang="en-US" sz="2800" i="1"/>
              <a:t>f</a:t>
            </a:r>
            <a:r>
              <a:rPr lang="en-US" sz="2800"/>
              <a:t> only takes non-negative value, and is monotone, finding a </a:t>
            </a:r>
            <a:r>
              <a:rPr lang="en-US" sz="2800" i="1"/>
              <a:t>k</a:t>
            </a:r>
            <a:r>
              <a:rPr lang="en-US" sz="2800"/>
              <a:t>-element set </a:t>
            </a:r>
            <a:r>
              <a:rPr lang="en-US" sz="2800" i="1"/>
              <a:t>S</a:t>
            </a:r>
            <a:r>
              <a:rPr lang="en-US" sz="2800"/>
              <a:t> for which </a:t>
            </a:r>
            <a:r>
              <a:rPr lang="en-US" sz="2800" i="1"/>
              <a:t>f(S) </a:t>
            </a:r>
            <a:r>
              <a:rPr lang="en-US" sz="2800"/>
              <a:t>is maximized is an NP-hard optimization problem[GFN77, NWF78]. </a:t>
            </a:r>
          </a:p>
          <a:p>
            <a:pPr>
              <a:spcBef>
                <a:spcPct val="40000"/>
              </a:spcBef>
            </a:pPr>
            <a:r>
              <a:rPr lang="en-US" sz="2800"/>
              <a:t>It is NP-hard to determine the optimum for influence maximization for both independent cascade model and linear threshold model.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t>Good News</a:t>
            </a:r>
          </a:p>
        </p:txBody>
      </p:sp>
      <p:sp>
        <p:nvSpPr>
          <p:cNvPr id="23555" name="Rectangle 3"/>
          <p:cNvSpPr>
            <a:spLocks noGrp="1" noChangeArrowheads="1"/>
          </p:cNvSpPr>
          <p:nvPr>
            <p:ph type="body" idx="1"/>
          </p:nvPr>
        </p:nvSpPr>
        <p:spPr/>
        <p:txBody>
          <a:bodyPr/>
          <a:lstStyle/>
          <a:p>
            <a:r>
              <a:rPr lang="en-US"/>
              <a:t>We can use Greedy Algorithm!</a:t>
            </a:r>
          </a:p>
          <a:p>
            <a:pPr lvl="1"/>
            <a:r>
              <a:rPr lang="en-US"/>
              <a:t>Start with an empty set S</a:t>
            </a:r>
          </a:p>
          <a:p>
            <a:pPr lvl="1"/>
            <a:r>
              <a:rPr lang="en-US"/>
              <a:t>For k iterations:</a:t>
            </a:r>
          </a:p>
          <a:p>
            <a:pPr lvl="2">
              <a:buFont typeface="Wingdings" pitchFamily="2" charset="2"/>
              <a:buNone/>
            </a:pPr>
            <a:r>
              <a:rPr lang="en-US"/>
              <a:t>	Add node v to S that maximizes </a:t>
            </a:r>
            <a:r>
              <a:rPr lang="en-US" i="1"/>
              <a:t>f(S +v) - f(S).</a:t>
            </a:r>
          </a:p>
          <a:p>
            <a:r>
              <a:rPr lang="en-US"/>
              <a:t>How good (bad) it is?</a:t>
            </a:r>
          </a:p>
          <a:p>
            <a:pPr lvl="1"/>
            <a:r>
              <a:rPr lang="en-US"/>
              <a:t>Theorem: The greedy algorithm is a (1 – 1/</a:t>
            </a:r>
            <a:r>
              <a:rPr lang="en-US" i="1"/>
              <a:t>e</a:t>
            </a:r>
            <a:r>
              <a:rPr lang="en-US"/>
              <a:t>) approximation.</a:t>
            </a:r>
          </a:p>
          <a:p>
            <a:pPr lvl="1"/>
            <a:r>
              <a:rPr lang="en-US"/>
              <a:t>The resulting set S activates at least (1- 1/</a:t>
            </a:r>
            <a:r>
              <a:rPr lang="en-US" i="1"/>
              <a:t>e</a:t>
            </a:r>
            <a:r>
              <a:rPr lang="en-US"/>
              <a:t>) &gt; 63% of the number of nodes that any size-k set S could activate.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55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55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55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55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55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55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6" name="Rectangle 4"/>
          <p:cNvSpPr>
            <a:spLocks noGrp="1" noChangeArrowheads="1"/>
          </p:cNvSpPr>
          <p:nvPr>
            <p:ph type="title"/>
          </p:nvPr>
        </p:nvSpPr>
        <p:spPr>
          <a:xfrm>
            <a:off x="457200" y="1981200"/>
            <a:ext cx="8229600" cy="1143000"/>
          </a:xfrm>
        </p:spPr>
        <p:txBody>
          <a:bodyPr/>
          <a:lstStyle/>
          <a:p>
            <a:r>
              <a:rPr lang="en-US"/>
              <a:t>Key 1: Prove submodularity</a:t>
            </a:r>
          </a:p>
        </p:txBody>
      </p:sp>
      <p:graphicFrame>
        <p:nvGraphicFramePr>
          <p:cNvPr id="212997" name="Object 5"/>
          <p:cNvGraphicFramePr>
            <a:graphicFrameLocks noChangeAspect="1"/>
          </p:cNvGraphicFramePr>
          <p:nvPr>
            <p:ph idx="1"/>
          </p:nvPr>
        </p:nvGraphicFramePr>
        <p:xfrm>
          <a:off x="1905000" y="3576638"/>
          <a:ext cx="4876800" cy="1025525"/>
        </p:xfrm>
        <a:graphic>
          <a:graphicData uri="http://schemas.openxmlformats.org/presentationml/2006/ole">
            <p:oleObj spid="_x0000_s178178" name="Equation" r:id="rId4" imgW="2158920" imgH="431640" progId="Equation.DSMT4">
              <p:embed/>
            </p:oleObj>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b="1"/>
              <a:t>Example: Ebola virus</a:t>
            </a:r>
            <a:endParaRPr lang="el-GR" b="1"/>
          </a:p>
        </p:txBody>
      </p:sp>
      <p:sp>
        <p:nvSpPr>
          <p:cNvPr id="75779" name="Rectangle 3"/>
          <p:cNvSpPr>
            <a:spLocks noGrp="1" noChangeArrowheads="1"/>
          </p:cNvSpPr>
          <p:nvPr>
            <p:ph type="body" idx="1"/>
          </p:nvPr>
        </p:nvSpPr>
        <p:spPr>
          <a:xfrm>
            <a:off x="457200" y="1600200"/>
            <a:ext cx="8229600" cy="4800600"/>
          </a:xfrm>
        </p:spPr>
        <p:txBody>
          <a:bodyPr/>
          <a:lstStyle/>
          <a:p>
            <a:r>
              <a:rPr lang="en-US" dirty="0"/>
              <a:t>First emerged in Zaire 1976 (now Democratic Republic of </a:t>
            </a:r>
            <a:r>
              <a:rPr lang="en-US" dirty="0" err="1"/>
              <a:t>Kongo</a:t>
            </a:r>
            <a:r>
              <a:rPr lang="en-US" dirty="0"/>
              <a:t>)</a:t>
            </a:r>
          </a:p>
          <a:p>
            <a:r>
              <a:rPr lang="en-US" dirty="0"/>
              <a:t>Very lethal: it can kill somebody within a few days</a:t>
            </a:r>
          </a:p>
          <a:p>
            <a:r>
              <a:rPr lang="en-US" dirty="0"/>
              <a:t>A small outbreak in 2000</a:t>
            </a:r>
          </a:p>
          <a:p>
            <a:r>
              <a:rPr lang="en-US" dirty="0"/>
              <a:t>From 10/2000 – 01/2009 173 people died in African villages</a:t>
            </a:r>
            <a:endParaRPr lang="el-G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381000" y="228600"/>
            <a:ext cx="8763000" cy="639763"/>
          </a:xfrm>
        </p:spPr>
        <p:txBody>
          <a:bodyPr/>
          <a:lstStyle/>
          <a:p>
            <a:r>
              <a:rPr lang="en-US" sz="3800"/>
              <a:t>Submodularity for Independent Cascade</a:t>
            </a:r>
          </a:p>
        </p:txBody>
      </p:sp>
      <p:sp>
        <p:nvSpPr>
          <p:cNvPr id="189443" name="Rectangle 3"/>
          <p:cNvSpPr>
            <a:spLocks noGrp="1" noChangeArrowheads="1"/>
          </p:cNvSpPr>
          <p:nvPr>
            <p:ph type="body" idx="1"/>
          </p:nvPr>
        </p:nvSpPr>
        <p:spPr>
          <a:xfrm>
            <a:off x="381000" y="1524000"/>
            <a:ext cx="3962400" cy="1477963"/>
          </a:xfrm>
        </p:spPr>
        <p:txBody>
          <a:bodyPr/>
          <a:lstStyle/>
          <a:p>
            <a:r>
              <a:rPr lang="en-US"/>
              <a:t>Coins for edges are flipped during activation attempts.</a:t>
            </a:r>
          </a:p>
        </p:txBody>
      </p:sp>
      <p:grpSp>
        <p:nvGrpSpPr>
          <p:cNvPr id="2" name="Group 32"/>
          <p:cNvGrpSpPr>
            <a:grpSpLocks/>
          </p:cNvGrpSpPr>
          <p:nvPr/>
        </p:nvGrpSpPr>
        <p:grpSpPr bwMode="auto">
          <a:xfrm>
            <a:off x="4572000" y="1143000"/>
            <a:ext cx="4251325" cy="3576638"/>
            <a:chOff x="604" y="432"/>
            <a:chExt cx="2678" cy="2253"/>
          </a:xfrm>
        </p:grpSpPr>
        <p:sp>
          <p:nvSpPr>
            <p:cNvPr id="189444" name="Oval 4"/>
            <p:cNvSpPr>
              <a:spLocks noChangeArrowheads="1"/>
            </p:cNvSpPr>
            <p:nvPr/>
          </p:nvSpPr>
          <p:spPr bwMode="auto">
            <a:xfrm>
              <a:off x="1611" y="2466"/>
              <a:ext cx="231" cy="211"/>
            </a:xfrm>
            <a:prstGeom prst="ellipse">
              <a:avLst/>
            </a:prstGeom>
            <a:solidFill>
              <a:srgbClr val="009900"/>
            </a:solidFill>
            <a:ln w="9525">
              <a:solidFill>
                <a:schemeClr val="tx1"/>
              </a:solidFill>
              <a:round/>
              <a:headEnd/>
              <a:tailEnd/>
            </a:ln>
            <a:effectLst/>
          </p:spPr>
          <p:txBody>
            <a:bodyPr wrap="none" anchor="ctr"/>
            <a:lstStyle/>
            <a:p>
              <a:endParaRPr lang="en-US"/>
            </a:p>
          </p:txBody>
        </p:sp>
        <p:sp>
          <p:nvSpPr>
            <p:cNvPr id="189445" name="Line 5"/>
            <p:cNvSpPr>
              <a:spLocks noChangeShapeType="1"/>
            </p:cNvSpPr>
            <p:nvPr/>
          </p:nvSpPr>
          <p:spPr bwMode="auto">
            <a:xfrm>
              <a:off x="1830" y="2561"/>
              <a:ext cx="1209" cy="9"/>
            </a:xfrm>
            <a:prstGeom prst="line">
              <a:avLst/>
            </a:prstGeom>
            <a:noFill/>
            <a:ln w="9525">
              <a:solidFill>
                <a:srgbClr val="00FF00"/>
              </a:solidFill>
              <a:round/>
              <a:headEnd type="triangle" w="med" len="med"/>
              <a:tailEnd type="triangle" w="med" len="med"/>
            </a:ln>
            <a:effectLst/>
          </p:spPr>
          <p:txBody>
            <a:bodyPr/>
            <a:lstStyle/>
            <a:p>
              <a:endParaRPr lang="en-US"/>
            </a:p>
          </p:txBody>
        </p:sp>
        <p:sp>
          <p:nvSpPr>
            <p:cNvPr id="189446" name="Line 6"/>
            <p:cNvSpPr>
              <a:spLocks noChangeShapeType="1"/>
            </p:cNvSpPr>
            <p:nvPr/>
          </p:nvSpPr>
          <p:spPr bwMode="auto">
            <a:xfrm flipV="1">
              <a:off x="1838" y="1776"/>
              <a:ext cx="1247" cy="725"/>
            </a:xfrm>
            <a:prstGeom prst="line">
              <a:avLst/>
            </a:prstGeom>
            <a:noFill/>
            <a:ln w="9525">
              <a:solidFill>
                <a:srgbClr val="00FF00"/>
              </a:solidFill>
              <a:round/>
              <a:headEnd/>
              <a:tailEnd type="triangle" w="med" len="med"/>
            </a:ln>
            <a:effectLst/>
          </p:spPr>
          <p:txBody>
            <a:bodyPr/>
            <a:lstStyle/>
            <a:p>
              <a:endParaRPr lang="en-US"/>
            </a:p>
          </p:txBody>
        </p:sp>
        <p:sp>
          <p:nvSpPr>
            <p:cNvPr id="189447" name="Line 7"/>
            <p:cNvSpPr>
              <a:spLocks noChangeShapeType="1"/>
            </p:cNvSpPr>
            <p:nvPr/>
          </p:nvSpPr>
          <p:spPr bwMode="auto">
            <a:xfrm flipH="1" flipV="1">
              <a:off x="1707" y="1787"/>
              <a:ext cx="18" cy="657"/>
            </a:xfrm>
            <a:prstGeom prst="line">
              <a:avLst/>
            </a:prstGeom>
            <a:noFill/>
            <a:ln w="9525">
              <a:solidFill>
                <a:srgbClr val="00FF00"/>
              </a:solidFill>
              <a:round/>
              <a:headEnd/>
              <a:tailEnd type="triangle" w="med" len="med"/>
            </a:ln>
            <a:effectLst/>
          </p:spPr>
          <p:txBody>
            <a:bodyPr/>
            <a:lstStyle/>
            <a:p>
              <a:endParaRPr lang="en-US"/>
            </a:p>
          </p:txBody>
        </p:sp>
        <p:sp>
          <p:nvSpPr>
            <p:cNvPr id="189448" name="Line 8"/>
            <p:cNvSpPr>
              <a:spLocks noChangeShapeType="1"/>
            </p:cNvSpPr>
            <p:nvPr/>
          </p:nvSpPr>
          <p:spPr bwMode="auto">
            <a:xfrm flipH="1">
              <a:off x="1821" y="1689"/>
              <a:ext cx="1208" cy="0"/>
            </a:xfrm>
            <a:prstGeom prst="line">
              <a:avLst/>
            </a:prstGeom>
            <a:noFill/>
            <a:ln w="9525">
              <a:solidFill>
                <a:schemeClr val="tx1"/>
              </a:solidFill>
              <a:round/>
              <a:headEnd/>
              <a:tailEnd type="triangle" w="med" len="med"/>
            </a:ln>
            <a:effectLst/>
          </p:spPr>
          <p:txBody>
            <a:bodyPr/>
            <a:lstStyle/>
            <a:p>
              <a:endParaRPr lang="en-US"/>
            </a:p>
          </p:txBody>
        </p:sp>
        <p:sp>
          <p:nvSpPr>
            <p:cNvPr id="189449" name="Line 9"/>
            <p:cNvSpPr>
              <a:spLocks noChangeShapeType="1"/>
            </p:cNvSpPr>
            <p:nvPr/>
          </p:nvSpPr>
          <p:spPr bwMode="auto">
            <a:xfrm>
              <a:off x="735" y="824"/>
              <a:ext cx="912" cy="1677"/>
            </a:xfrm>
            <a:prstGeom prst="line">
              <a:avLst/>
            </a:prstGeom>
            <a:noFill/>
            <a:ln w="9525">
              <a:solidFill>
                <a:schemeClr val="tx1"/>
              </a:solidFill>
              <a:round/>
              <a:headEnd/>
              <a:tailEnd type="triangle" w="med" len="med"/>
            </a:ln>
            <a:effectLst/>
          </p:spPr>
          <p:txBody>
            <a:bodyPr/>
            <a:lstStyle/>
            <a:p>
              <a:endParaRPr lang="en-US"/>
            </a:p>
          </p:txBody>
        </p:sp>
        <p:sp>
          <p:nvSpPr>
            <p:cNvPr id="189450" name="Line 10"/>
            <p:cNvSpPr>
              <a:spLocks noChangeShapeType="1"/>
            </p:cNvSpPr>
            <p:nvPr/>
          </p:nvSpPr>
          <p:spPr bwMode="auto">
            <a:xfrm>
              <a:off x="810" y="795"/>
              <a:ext cx="790" cy="827"/>
            </a:xfrm>
            <a:prstGeom prst="line">
              <a:avLst/>
            </a:prstGeom>
            <a:noFill/>
            <a:ln w="9525">
              <a:solidFill>
                <a:schemeClr val="tx1"/>
              </a:solidFill>
              <a:round/>
              <a:headEnd/>
              <a:tailEnd type="triangle" w="med" len="med"/>
            </a:ln>
            <a:effectLst/>
          </p:spPr>
          <p:txBody>
            <a:bodyPr/>
            <a:lstStyle/>
            <a:p>
              <a:endParaRPr lang="en-US"/>
            </a:p>
          </p:txBody>
        </p:sp>
        <p:sp>
          <p:nvSpPr>
            <p:cNvPr id="189451" name="Line 11"/>
            <p:cNvSpPr>
              <a:spLocks noChangeShapeType="1"/>
            </p:cNvSpPr>
            <p:nvPr/>
          </p:nvSpPr>
          <p:spPr bwMode="auto">
            <a:xfrm flipV="1">
              <a:off x="1789" y="830"/>
              <a:ext cx="727" cy="737"/>
            </a:xfrm>
            <a:prstGeom prst="line">
              <a:avLst/>
            </a:prstGeom>
            <a:noFill/>
            <a:ln w="9525">
              <a:solidFill>
                <a:srgbClr val="FF0000"/>
              </a:solidFill>
              <a:round/>
              <a:headEnd/>
              <a:tailEnd type="triangle" w="med" len="med"/>
            </a:ln>
            <a:effectLst/>
          </p:spPr>
          <p:txBody>
            <a:bodyPr/>
            <a:lstStyle/>
            <a:p>
              <a:endParaRPr lang="en-US"/>
            </a:p>
          </p:txBody>
        </p:sp>
        <p:sp>
          <p:nvSpPr>
            <p:cNvPr id="189452" name="Line 12"/>
            <p:cNvSpPr>
              <a:spLocks noChangeShapeType="1"/>
            </p:cNvSpPr>
            <p:nvPr/>
          </p:nvSpPr>
          <p:spPr bwMode="auto">
            <a:xfrm flipV="1">
              <a:off x="822" y="718"/>
              <a:ext cx="1648" cy="9"/>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189453" name="Line 13"/>
            <p:cNvSpPr>
              <a:spLocks noChangeShapeType="1"/>
            </p:cNvSpPr>
            <p:nvPr/>
          </p:nvSpPr>
          <p:spPr bwMode="auto">
            <a:xfrm>
              <a:off x="2625" y="822"/>
              <a:ext cx="472" cy="763"/>
            </a:xfrm>
            <a:prstGeom prst="line">
              <a:avLst/>
            </a:prstGeom>
            <a:noFill/>
            <a:ln w="9525">
              <a:solidFill>
                <a:srgbClr val="FF0000"/>
              </a:solidFill>
              <a:round/>
              <a:headEnd type="triangle" w="med" len="med"/>
              <a:tailEnd/>
            </a:ln>
            <a:effectLst/>
          </p:spPr>
          <p:txBody>
            <a:bodyPr/>
            <a:lstStyle/>
            <a:p>
              <a:endParaRPr lang="en-US"/>
            </a:p>
          </p:txBody>
        </p:sp>
        <p:sp>
          <p:nvSpPr>
            <p:cNvPr id="189454" name="Line 14"/>
            <p:cNvSpPr>
              <a:spLocks noChangeShapeType="1"/>
            </p:cNvSpPr>
            <p:nvPr/>
          </p:nvSpPr>
          <p:spPr bwMode="auto">
            <a:xfrm flipH="1">
              <a:off x="3152" y="1815"/>
              <a:ext cx="9" cy="658"/>
            </a:xfrm>
            <a:prstGeom prst="line">
              <a:avLst/>
            </a:prstGeom>
            <a:noFill/>
            <a:ln w="9525">
              <a:solidFill>
                <a:srgbClr val="FF0000"/>
              </a:solidFill>
              <a:round/>
              <a:headEnd type="triangle" w="med" len="med"/>
              <a:tailEnd type="triangle" w="med" len="med"/>
            </a:ln>
            <a:effectLst/>
          </p:spPr>
          <p:txBody>
            <a:bodyPr/>
            <a:lstStyle/>
            <a:p>
              <a:endParaRPr lang="en-US"/>
            </a:p>
          </p:txBody>
        </p:sp>
        <p:sp>
          <p:nvSpPr>
            <p:cNvPr id="189457" name="Text Box 17"/>
            <p:cNvSpPr txBox="1">
              <a:spLocks noChangeArrowheads="1"/>
            </p:cNvSpPr>
            <p:nvPr/>
          </p:nvSpPr>
          <p:spPr bwMode="auto">
            <a:xfrm>
              <a:off x="2198" y="2354"/>
              <a:ext cx="387" cy="231"/>
            </a:xfrm>
            <a:prstGeom prst="rect">
              <a:avLst/>
            </a:prstGeom>
            <a:noFill/>
            <a:ln w="9525">
              <a:noFill/>
              <a:miter lim="800000"/>
              <a:headEnd/>
              <a:tailEnd/>
            </a:ln>
            <a:effectLst/>
          </p:spPr>
          <p:txBody>
            <a:bodyPr>
              <a:spAutoFit/>
            </a:bodyPr>
            <a:lstStyle/>
            <a:p>
              <a:pPr eaLnBrk="0" hangingPunct="0">
                <a:spcBef>
                  <a:spcPct val="50000"/>
                </a:spcBef>
              </a:pPr>
              <a:r>
                <a:rPr lang="en-US" b="1"/>
                <a:t>0.5</a:t>
              </a:r>
            </a:p>
          </p:txBody>
        </p:sp>
        <p:sp>
          <p:nvSpPr>
            <p:cNvPr id="189458" name="Text Box 18"/>
            <p:cNvSpPr txBox="1">
              <a:spLocks noChangeArrowheads="1"/>
            </p:cNvSpPr>
            <p:nvPr/>
          </p:nvSpPr>
          <p:spPr bwMode="auto">
            <a:xfrm>
              <a:off x="2173" y="1969"/>
              <a:ext cx="387" cy="231"/>
            </a:xfrm>
            <a:prstGeom prst="rect">
              <a:avLst/>
            </a:prstGeom>
            <a:noFill/>
            <a:ln w="9525">
              <a:noFill/>
              <a:miter lim="800000"/>
              <a:headEnd/>
              <a:tailEnd/>
            </a:ln>
            <a:effectLst/>
          </p:spPr>
          <p:txBody>
            <a:bodyPr>
              <a:spAutoFit/>
            </a:bodyPr>
            <a:lstStyle/>
            <a:p>
              <a:pPr eaLnBrk="0" hangingPunct="0">
                <a:spcBef>
                  <a:spcPct val="50000"/>
                </a:spcBef>
              </a:pPr>
              <a:r>
                <a:rPr lang="en-US" b="1"/>
                <a:t>0.3</a:t>
              </a:r>
            </a:p>
          </p:txBody>
        </p:sp>
        <p:sp>
          <p:nvSpPr>
            <p:cNvPr id="189459" name="Text Box 19"/>
            <p:cNvSpPr txBox="1">
              <a:spLocks noChangeArrowheads="1"/>
            </p:cNvSpPr>
            <p:nvPr/>
          </p:nvSpPr>
          <p:spPr bwMode="auto">
            <a:xfrm>
              <a:off x="1696" y="1961"/>
              <a:ext cx="387" cy="231"/>
            </a:xfrm>
            <a:prstGeom prst="rect">
              <a:avLst/>
            </a:prstGeom>
            <a:noFill/>
            <a:ln w="9525">
              <a:noFill/>
              <a:miter lim="800000"/>
              <a:headEnd/>
              <a:tailEnd/>
            </a:ln>
            <a:effectLst/>
          </p:spPr>
          <p:txBody>
            <a:bodyPr>
              <a:spAutoFit/>
            </a:bodyPr>
            <a:lstStyle/>
            <a:p>
              <a:pPr eaLnBrk="0" hangingPunct="0">
                <a:spcBef>
                  <a:spcPct val="50000"/>
                </a:spcBef>
              </a:pPr>
              <a:r>
                <a:rPr lang="en-US" b="1"/>
                <a:t>0.5</a:t>
              </a:r>
            </a:p>
          </p:txBody>
        </p:sp>
        <p:sp>
          <p:nvSpPr>
            <p:cNvPr id="189460" name="Text Box 20"/>
            <p:cNvSpPr txBox="1">
              <a:spLocks noChangeArrowheads="1"/>
            </p:cNvSpPr>
            <p:nvPr/>
          </p:nvSpPr>
          <p:spPr bwMode="auto">
            <a:xfrm>
              <a:off x="2236" y="1484"/>
              <a:ext cx="387" cy="231"/>
            </a:xfrm>
            <a:prstGeom prst="rect">
              <a:avLst/>
            </a:prstGeom>
            <a:noFill/>
            <a:ln w="9525">
              <a:noFill/>
              <a:miter lim="800000"/>
              <a:headEnd/>
              <a:tailEnd/>
            </a:ln>
            <a:effectLst/>
          </p:spPr>
          <p:txBody>
            <a:bodyPr>
              <a:spAutoFit/>
            </a:bodyPr>
            <a:lstStyle/>
            <a:p>
              <a:pPr eaLnBrk="0" hangingPunct="0">
                <a:spcBef>
                  <a:spcPct val="50000"/>
                </a:spcBef>
              </a:pPr>
              <a:r>
                <a:rPr lang="en-US" b="1"/>
                <a:t>0.1</a:t>
              </a:r>
            </a:p>
          </p:txBody>
        </p:sp>
        <p:sp>
          <p:nvSpPr>
            <p:cNvPr id="189461" name="Text Box 21"/>
            <p:cNvSpPr txBox="1">
              <a:spLocks noChangeArrowheads="1"/>
            </p:cNvSpPr>
            <p:nvPr/>
          </p:nvSpPr>
          <p:spPr bwMode="auto">
            <a:xfrm>
              <a:off x="859" y="1573"/>
              <a:ext cx="387" cy="231"/>
            </a:xfrm>
            <a:prstGeom prst="rect">
              <a:avLst/>
            </a:prstGeom>
            <a:noFill/>
            <a:ln w="9525">
              <a:noFill/>
              <a:miter lim="800000"/>
              <a:headEnd/>
              <a:tailEnd/>
            </a:ln>
            <a:effectLst/>
          </p:spPr>
          <p:txBody>
            <a:bodyPr>
              <a:spAutoFit/>
            </a:bodyPr>
            <a:lstStyle/>
            <a:p>
              <a:pPr eaLnBrk="0" hangingPunct="0">
                <a:spcBef>
                  <a:spcPct val="50000"/>
                </a:spcBef>
              </a:pPr>
              <a:r>
                <a:rPr lang="en-US" b="1"/>
                <a:t>0.4</a:t>
              </a:r>
            </a:p>
          </p:txBody>
        </p:sp>
        <p:sp>
          <p:nvSpPr>
            <p:cNvPr id="189462" name="Text Box 22"/>
            <p:cNvSpPr txBox="1">
              <a:spLocks noChangeArrowheads="1"/>
            </p:cNvSpPr>
            <p:nvPr/>
          </p:nvSpPr>
          <p:spPr bwMode="auto">
            <a:xfrm>
              <a:off x="1139" y="989"/>
              <a:ext cx="387" cy="231"/>
            </a:xfrm>
            <a:prstGeom prst="rect">
              <a:avLst/>
            </a:prstGeom>
            <a:noFill/>
            <a:ln w="9525">
              <a:noFill/>
              <a:miter lim="800000"/>
              <a:headEnd/>
              <a:tailEnd/>
            </a:ln>
            <a:effectLst/>
          </p:spPr>
          <p:txBody>
            <a:bodyPr>
              <a:spAutoFit/>
            </a:bodyPr>
            <a:lstStyle/>
            <a:p>
              <a:pPr eaLnBrk="0" hangingPunct="0">
                <a:spcBef>
                  <a:spcPct val="50000"/>
                </a:spcBef>
              </a:pPr>
              <a:r>
                <a:rPr lang="en-US" b="1"/>
                <a:t>0.3</a:t>
              </a:r>
            </a:p>
          </p:txBody>
        </p:sp>
        <p:sp>
          <p:nvSpPr>
            <p:cNvPr id="189463" name="Text Box 23"/>
            <p:cNvSpPr txBox="1">
              <a:spLocks noChangeArrowheads="1"/>
            </p:cNvSpPr>
            <p:nvPr/>
          </p:nvSpPr>
          <p:spPr bwMode="auto">
            <a:xfrm>
              <a:off x="1824" y="936"/>
              <a:ext cx="387" cy="231"/>
            </a:xfrm>
            <a:prstGeom prst="rect">
              <a:avLst/>
            </a:prstGeom>
            <a:noFill/>
            <a:ln w="9525">
              <a:noFill/>
              <a:miter lim="800000"/>
              <a:headEnd/>
              <a:tailEnd/>
            </a:ln>
            <a:effectLst/>
          </p:spPr>
          <p:txBody>
            <a:bodyPr>
              <a:spAutoFit/>
            </a:bodyPr>
            <a:lstStyle/>
            <a:p>
              <a:pPr eaLnBrk="0" hangingPunct="0">
                <a:spcBef>
                  <a:spcPct val="50000"/>
                </a:spcBef>
              </a:pPr>
              <a:r>
                <a:rPr lang="en-US" b="1"/>
                <a:t>0.2</a:t>
              </a:r>
            </a:p>
          </p:txBody>
        </p:sp>
        <p:sp>
          <p:nvSpPr>
            <p:cNvPr id="189464" name="Text Box 24"/>
            <p:cNvSpPr txBox="1">
              <a:spLocks noChangeArrowheads="1"/>
            </p:cNvSpPr>
            <p:nvPr/>
          </p:nvSpPr>
          <p:spPr bwMode="auto">
            <a:xfrm>
              <a:off x="1536" y="432"/>
              <a:ext cx="387" cy="231"/>
            </a:xfrm>
            <a:prstGeom prst="rect">
              <a:avLst/>
            </a:prstGeom>
            <a:noFill/>
            <a:ln w="9525">
              <a:noFill/>
              <a:miter lim="800000"/>
              <a:headEnd/>
              <a:tailEnd/>
            </a:ln>
            <a:effectLst/>
          </p:spPr>
          <p:txBody>
            <a:bodyPr>
              <a:spAutoFit/>
            </a:bodyPr>
            <a:lstStyle/>
            <a:p>
              <a:pPr eaLnBrk="0" hangingPunct="0">
                <a:spcBef>
                  <a:spcPct val="50000"/>
                </a:spcBef>
              </a:pPr>
              <a:r>
                <a:rPr lang="en-US" b="1"/>
                <a:t>0.6</a:t>
              </a:r>
            </a:p>
          </p:txBody>
        </p:sp>
        <p:sp>
          <p:nvSpPr>
            <p:cNvPr id="189465" name="Text Box 25"/>
            <p:cNvSpPr txBox="1">
              <a:spLocks noChangeArrowheads="1"/>
            </p:cNvSpPr>
            <p:nvPr/>
          </p:nvSpPr>
          <p:spPr bwMode="auto">
            <a:xfrm>
              <a:off x="2841" y="945"/>
              <a:ext cx="387" cy="231"/>
            </a:xfrm>
            <a:prstGeom prst="rect">
              <a:avLst/>
            </a:prstGeom>
            <a:noFill/>
            <a:ln w="9525">
              <a:noFill/>
              <a:miter lim="800000"/>
              <a:headEnd/>
              <a:tailEnd/>
            </a:ln>
            <a:effectLst/>
          </p:spPr>
          <p:txBody>
            <a:bodyPr>
              <a:spAutoFit/>
            </a:bodyPr>
            <a:lstStyle/>
            <a:p>
              <a:pPr eaLnBrk="0" hangingPunct="0">
                <a:spcBef>
                  <a:spcPct val="50000"/>
                </a:spcBef>
              </a:pPr>
              <a:r>
                <a:rPr lang="en-US" b="1"/>
                <a:t>0.2</a:t>
              </a:r>
            </a:p>
          </p:txBody>
        </p:sp>
        <p:sp>
          <p:nvSpPr>
            <p:cNvPr id="189466" name="Oval 26"/>
            <p:cNvSpPr>
              <a:spLocks noChangeArrowheads="1"/>
            </p:cNvSpPr>
            <p:nvPr/>
          </p:nvSpPr>
          <p:spPr bwMode="auto">
            <a:xfrm>
              <a:off x="3046" y="2474"/>
              <a:ext cx="231" cy="211"/>
            </a:xfrm>
            <a:prstGeom prst="ellipse">
              <a:avLst/>
            </a:prstGeom>
            <a:solidFill>
              <a:srgbClr val="009900"/>
            </a:solidFill>
            <a:ln w="9525">
              <a:solidFill>
                <a:schemeClr val="tx1"/>
              </a:solidFill>
              <a:round/>
              <a:headEnd/>
              <a:tailEnd/>
            </a:ln>
            <a:effectLst/>
          </p:spPr>
          <p:txBody>
            <a:bodyPr wrap="none" anchor="ctr"/>
            <a:lstStyle/>
            <a:p>
              <a:endParaRPr lang="en-US"/>
            </a:p>
          </p:txBody>
        </p:sp>
        <p:sp>
          <p:nvSpPr>
            <p:cNvPr id="189467" name="Oval 27"/>
            <p:cNvSpPr>
              <a:spLocks noChangeArrowheads="1"/>
            </p:cNvSpPr>
            <p:nvPr/>
          </p:nvSpPr>
          <p:spPr bwMode="auto">
            <a:xfrm>
              <a:off x="604" y="600"/>
              <a:ext cx="231" cy="211"/>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89468" name="Oval 28"/>
            <p:cNvSpPr>
              <a:spLocks noChangeArrowheads="1"/>
            </p:cNvSpPr>
            <p:nvPr/>
          </p:nvSpPr>
          <p:spPr bwMode="auto">
            <a:xfrm>
              <a:off x="2459" y="608"/>
              <a:ext cx="231" cy="211"/>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89469" name="Oval 29"/>
            <p:cNvSpPr>
              <a:spLocks noChangeArrowheads="1"/>
            </p:cNvSpPr>
            <p:nvPr/>
          </p:nvSpPr>
          <p:spPr bwMode="auto">
            <a:xfrm>
              <a:off x="1590" y="1576"/>
              <a:ext cx="231" cy="211"/>
            </a:xfrm>
            <a:prstGeom prst="ellipse">
              <a:avLst/>
            </a:prstGeom>
            <a:solidFill>
              <a:srgbClr val="00FF00"/>
            </a:solidFill>
            <a:ln w="9525">
              <a:solidFill>
                <a:schemeClr val="tx1"/>
              </a:solidFill>
              <a:round/>
              <a:headEnd/>
              <a:tailEnd/>
            </a:ln>
            <a:effectLst/>
          </p:spPr>
          <p:txBody>
            <a:bodyPr wrap="none" anchor="ctr"/>
            <a:lstStyle/>
            <a:p>
              <a:endParaRPr lang="en-US"/>
            </a:p>
          </p:txBody>
        </p:sp>
        <p:sp>
          <p:nvSpPr>
            <p:cNvPr id="189470" name="Oval 30"/>
            <p:cNvSpPr>
              <a:spLocks noChangeArrowheads="1"/>
            </p:cNvSpPr>
            <p:nvPr/>
          </p:nvSpPr>
          <p:spPr bwMode="auto">
            <a:xfrm>
              <a:off x="3051" y="1602"/>
              <a:ext cx="231" cy="211"/>
            </a:xfrm>
            <a:prstGeom prst="ellipse">
              <a:avLst/>
            </a:prstGeom>
            <a:solidFill>
              <a:srgbClr val="00FF00"/>
            </a:solidFill>
            <a:ln w="9525">
              <a:solidFill>
                <a:schemeClr val="tx1"/>
              </a:solidFill>
              <a:round/>
              <a:headEnd/>
              <a:tailEnd/>
            </a:ln>
            <a:effec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381000" y="274638"/>
            <a:ext cx="8839200" cy="639762"/>
          </a:xfrm>
        </p:spPr>
        <p:txBody>
          <a:bodyPr/>
          <a:lstStyle/>
          <a:p>
            <a:r>
              <a:rPr lang="en-US" sz="3800"/>
              <a:t>Submodularity for Independent Cascade</a:t>
            </a:r>
          </a:p>
        </p:txBody>
      </p:sp>
      <p:sp>
        <p:nvSpPr>
          <p:cNvPr id="201731" name="Rectangle 3"/>
          <p:cNvSpPr>
            <a:spLocks noGrp="1" noChangeArrowheads="1"/>
          </p:cNvSpPr>
          <p:nvPr>
            <p:ph type="body" idx="1"/>
          </p:nvPr>
        </p:nvSpPr>
        <p:spPr>
          <a:xfrm>
            <a:off x="381000" y="990600"/>
            <a:ext cx="3962400" cy="3505200"/>
          </a:xfrm>
        </p:spPr>
        <p:txBody>
          <a:bodyPr/>
          <a:lstStyle/>
          <a:p>
            <a:r>
              <a:rPr lang="en-US" dirty="0"/>
              <a:t>Coins for edges are flipped during activation attempts.</a:t>
            </a:r>
          </a:p>
          <a:p>
            <a:r>
              <a:rPr lang="en-US" dirty="0"/>
              <a:t>Can pre-flip all coins and reveal results immediately.</a:t>
            </a:r>
          </a:p>
        </p:txBody>
      </p:sp>
      <p:sp>
        <p:nvSpPr>
          <p:cNvPr id="201733" name="Oval 5"/>
          <p:cNvSpPr>
            <a:spLocks noChangeArrowheads="1"/>
          </p:cNvSpPr>
          <p:nvPr/>
        </p:nvSpPr>
        <p:spPr bwMode="auto">
          <a:xfrm>
            <a:off x="6170613" y="4371975"/>
            <a:ext cx="366712" cy="334963"/>
          </a:xfrm>
          <a:prstGeom prst="ellipse">
            <a:avLst/>
          </a:prstGeom>
          <a:solidFill>
            <a:srgbClr val="009900"/>
          </a:solidFill>
          <a:ln w="9525">
            <a:solidFill>
              <a:schemeClr val="tx1"/>
            </a:solidFill>
            <a:round/>
            <a:headEnd/>
            <a:tailEnd/>
          </a:ln>
          <a:effectLst/>
        </p:spPr>
        <p:txBody>
          <a:bodyPr wrap="none" anchor="ctr"/>
          <a:lstStyle/>
          <a:p>
            <a:endParaRPr lang="en-US"/>
          </a:p>
        </p:txBody>
      </p:sp>
      <p:sp>
        <p:nvSpPr>
          <p:cNvPr id="201734" name="Line 6"/>
          <p:cNvSpPr>
            <a:spLocks noChangeShapeType="1"/>
          </p:cNvSpPr>
          <p:nvPr/>
        </p:nvSpPr>
        <p:spPr bwMode="auto">
          <a:xfrm>
            <a:off x="6518275" y="4522788"/>
            <a:ext cx="1919288" cy="14287"/>
          </a:xfrm>
          <a:prstGeom prst="line">
            <a:avLst/>
          </a:prstGeom>
          <a:noFill/>
          <a:ln w="9525">
            <a:solidFill>
              <a:srgbClr val="00FF00"/>
            </a:solidFill>
            <a:round/>
            <a:headEnd type="triangle" w="med" len="med"/>
            <a:tailEnd type="triangle" w="med" len="med"/>
          </a:ln>
          <a:effectLst/>
        </p:spPr>
        <p:txBody>
          <a:bodyPr/>
          <a:lstStyle/>
          <a:p>
            <a:endParaRPr lang="en-US"/>
          </a:p>
        </p:txBody>
      </p:sp>
      <p:sp>
        <p:nvSpPr>
          <p:cNvPr id="201735" name="Line 7"/>
          <p:cNvSpPr>
            <a:spLocks noChangeShapeType="1"/>
          </p:cNvSpPr>
          <p:nvPr/>
        </p:nvSpPr>
        <p:spPr bwMode="auto">
          <a:xfrm flipV="1">
            <a:off x="6530975" y="3276600"/>
            <a:ext cx="1979613" cy="1150938"/>
          </a:xfrm>
          <a:prstGeom prst="line">
            <a:avLst/>
          </a:prstGeom>
          <a:noFill/>
          <a:ln w="9525">
            <a:solidFill>
              <a:srgbClr val="00FF00"/>
            </a:solidFill>
            <a:round/>
            <a:headEnd/>
            <a:tailEnd type="triangle" w="med" len="med"/>
          </a:ln>
          <a:effectLst/>
        </p:spPr>
        <p:txBody>
          <a:bodyPr/>
          <a:lstStyle/>
          <a:p>
            <a:endParaRPr lang="en-US"/>
          </a:p>
        </p:txBody>
      </p:sp>
      <p:sp>
        <p:nvSpPr>
          <p:cNvPr id="201736" name="Line 8"/>
          <p:cNvSpPr>
            <a:spLocks noChangeShapeType="1"/>
          </p:cNvSpPr>
          <p:nvPr/>
        </p:nvSpPr>
        <p:spPr bwMode="auto">
          <a:xfrm flipH="1" flipV="1">
            <a:off x="6323013" y="3294063"/>
            <a:ext cx="28575" cy="1042987"/>
          </a:xfrm>
          <a:prstGeom prst="line">
            <a:avLst/>
          </a:prstGeom>
          <a:noFill/>
          <a:ln w="9525">
            <a:solidFill>
              <a:srgbClr val="00FF00"/>
            </a:solidFill>
            <a:round/>
            <a:headEnd/>
            <a:tailEnd type="triangle" w="med" len="med"/>
          </a:ln>
          <a:effectLst/>
        </p:spPr>
        <p:txBody>
          <a:bodyPr/>
          <a:lstStyle/>
          <a:p>
            <a:endParaRPr lang="en-US"/>
          </a:p>
        </p:txBody>
      </p:sp>
      <p:sp>
        <p:nvSpPr>
          <p:cNvPr id="201737" name="Line 9"/>
          <p:cNvSpPr>
            <a:spLocks noChangeShapeType="1"/>
          </p:cNvSpPr>
          <p:nvPr/>
        </p:nvSpPr>
        <p:spPr bwMode="auto">
          <a:xfrm flipH="1">
            <a:off x="6553200" y="3124200"/>
            <a:ext cx="1917700" cy="0"/>
          </a:xfrm>
          <a:prstGeom prst="line">
            <a:avLst/>
          </a:prstGeom>
          <a:noFill/>
          <a:ln w="9525">
            <a:solidFill>
              <a:srgbClr val="FF0000"/>
            </a:solidFill>
            <a:round/>
            <a:headEnd/>
            <a:tailEnd type="triangle" w="med" len="med"/>
          </a:ln>
          <a:effectLst/>
        </p:spPr>
        <p:txBody>
          <a:bodyPr/>
          <a:lstStyle/>
          <a:p>
            <a:endParaRPr lang="en-US"/>
          </a:p>
        </p:txBody>
      </p:sp>
      <p:sp>
        <p:nvSpPr>
          <p:cNvPr id="201738" name="Line 10"/>
          <p:cNvSpPr>
            <a:spLocks noChangeShapeType="1"/>
          </p:cNvSpPr>
          <p:nvPr/>
        </p:nvSpPr>
        <p:spPr bwMode="auto">
          <a:xfrm>
            <a:off x="4779963" y="1765300"/>
            <a:ext cx="1447800" cy="2662238"/>
          </a:xfrm>
          <a:prstGeom prst="line">
            <a:avLst/>
          </a:prstGeom>
          <a:noFill/>
          <a:ln w="9525">
            <a:solidFill>
              <a:srgbClr val="FF0000"/>
            </a:solidFill>
            <a:round/>
            <a:headEnd/>
            <a:tailEnd type="triangle" w="med" len="med"/>
          </a:ln>
          <a:effectLst/>
        </p:spPr>
        <p:txBody>
          <a:bodyPr/>
          <a:lstStyle/>
          <a:p>
            <a:endParaRPr lang="en-US"/>
          </a:p>
        </p:txBody>
      </p:sp>
      <p:sp>
        <p:nvSpPr>
          <p:cNvPr id="201739" name="Line 11"/>
          <p:cNvSpPr>
            <a:spLocks noChangeShapeType="1"/>
          </p:cNvSpPr>
          <p:nvPr/>
        </p:nvSpPr>
        <p:spPr bwMode="auto">
          <a:xfrm>
            <a:off x="4899025" y="1719263"/>
            <a:ext cx="1254125" cy="1312862"/>
          </a:xfrm>
          <a:prstGeom prst="line">
            <a:avLst/>
          </a:prstGeom>
          <a:noFill/>
          <a:ln w="9525">
            <a:solidFill>
              <a:srgbClr val="00FF00"/>
            </a:solidFill>
            <a:round/>
            <a:headEnd/>
            <a:tailEnd type="triangle" w="med" len="med"/>
          </a:ln>
          <a:effectLst/>
        </p:spPr>
        <p:txBody>
          <a:bodyPr/>
          <a:lstStyle/>
          <a:p>
            <a:endParaRPr lang="en-US"/>
          </a:p>
        </p:txBody>
      </p:sp>
      <p:sp>
        <p:nvSpPr>
          <p:cNvPr id="201740" name="Line 12"/>
          <p:cNvSpPr>
            <a:spLocks noChangeShapeType="1"/>
          </p:cNvSpPr>
          <p:nvPr/>
        </p:nvSpPr>
        <p:spPr bwMode="auto">
          <a:xfrm flipV="1">
            <a:off x="6453188" y="1774825"/>
            <a:ext cx="1154112" cy="1169988"/>
          </a:xfrm>
          <a:prstGeom prst="line">
            <a:avLst/>
          </a:prstGeom>
          <a:noFill/>
          <a:ln w="9525">
            <a:solidFill>
              <a:srgbClr val="FF0000"/>
            </a:solidFill>
            <a:round/>
            <a:headEnd/>
            <a:tailEnd type="triangle" w="med" len="med"/>
          </a:ln>
          <a:effectLst/>
        </p:spPr>
        <p:txBody>
          <a:bodyPr/>
          <a:lstStyle/>
          <a:p>
            <a:endParaRPr lang="en-US"/>
          </a:p>
        </p:txBody>
      </p:sp>
      <p:sp>
        <p:nvSpPr>
          <p:cNvPr id="201741" name="Line 13"/>
          <p:cNvSpPr>
            <a:spLocks noChangeShapeType="1"/>
          </p:cNvSpPr>
          <p:nvPr/>
        </p:nvSpPr>
        <p:spPr bwMode="auto">
          <a:xfrm flipV="1">
            <a:off x="4953000" y="1597025"/>
            <a:ext cx="2590800" cy="3175"/>
          </a:xfrm>
          <a:prstGeom prst="line">
            <a:avLst/>
          </a:prstGeom>
          <a:noFill/>
          <a:ln w="9525">
            <a:solidFill>
              <a:srgbClr val="00FF00"/>
            </a:solidFill>
            <a:round/>
            <a:headEnd type="triangle" w="med" len="med"/>
            <a:tailEnd type="triangle" w="med" len="med"/>
          </a:ln>
          <a:effectLst/>
        </p:spPr>
        <p:txBody>
          <a:bodyPr/>
          <a:lstStyle/>
          <a:p>
            <a:endParaRPr lang="en-US"/>
          </a:p>
        </p:txBody>
      </p:sp>
      <p:sp>
        <p:nvSpPr>
          <p:cNvPr id="201742" name="Line 14"/>
          <p:cNvSpPr>
            <a:spLocks noChangeShapeType="1"/>
          </p:cNvSpPr>
          <p:nvPr/>
        </p:nvSpPr>
        <p:spPr bwMode="auto">
          <a:xfrm>
            <a:off x="7780338" y="1762125"/>
            <a:ext cx="749300" cy="1211263"/>
          </a:xfrm>
          <a:prstGeom prst="line">
            <a:avLst/>
          </a:prstGeom>
          <a:noFill/>
          <a:ln w="9525">
            <a:solidFill>
              <a:srgbClr val="FF0000"/>
            </a:solidFill>
            <a:round/>
            <a:headEnd type="triangle" w="med" len="med"/>
            <a:tailEnd/>
          </a:ln>
          <a:effectLst/>
        </p:spPr>
        <p:txBody>
          <a:bodyPr/>
          <a:lstStyle/>
          <a:p>
            <a:endParaRPr lang="en-US"/>
          </a:p>
        </p:txBody>
      </p:sp>
      <p:sp>
        <p:nvSpPr>
          <p:cNvPr id="201743" name="Line 15"/>
          <p:cNvSpPr>
            <a:spLocks noChangeShapeType="1"/>
          </p:cNvSpPr>
          <p:nvPr/>
        </p:nvSpPr>
        <p:spPr bwMode="auto">
          <a:xfrm flipH="1">
            <a:off x="8616950" y="3338513"/>
            <a:ext cx="14288" cy="1044575"/>
          </a:xfrm>
          <a:prstGeom prst="line">
            <a:avLst/>
          </a:prstGeom>
          <a:noFill/>
          <a:ln w="9525">
            <a:solidFill>
              <a:srgbClr val="FF0000"/>
            </a:solidFill>
            <a:round/>
            <a:headEnd type="triangle" w="med" len="med"/>
            <a:tailEnd type="triangle" w="med" len="med"/>
          </a:ln>
          <a:effectLst/>
        </p:spPr>
        <p:txBody>
          <a:bodyPr/>
          <a:lstStyle/>
          <a:p>
            <a:endParaRPr lang="en-US"/>
          </a:p>
        </p:txBody>
      </p:sp>
      <p:sp>
        <p:nvSpPr>
          <p:cNvPr id="201744" name="Text Box 16"/>
          <p:cNvSpPr txBox="1">
            <a:spLocks noChangeArrowheads="1"/>
          </p:cNvSpPr>
          <p:nvPr/>
        </p:nvSpPr>
        <p:spPr bwMode="auto">
          <a:xfrm>
            <a:off x="7102475" y="4194175"/>
            <a:ext cx="614363" cy="366713"/>
          </a:xfrm>
          <a:prstGeom prst="rect">
            <a:avLst/>
          </a:prstGeom>
          <a:noFill/>
          <a:ln w="9525">
            <a:noFill/>
            <a:miter lim="800000"/>
            <a:headEnd/>
            <a:tailEnd/>
          </a:ln>
          <a:effectLst/>
        </p:spPr>
        <p:txBody>
          <a:bodyPr>
            <a:spAutoFit/>
          </a:bodyPr>
          <a:lstStyle/>
          <a:p>
            <a:pPr eaLnBrk="0" hangingPunct="0">
              <a:spcBef>
                <a:spcPct val="50000"/>
              </a:spcBef>
            </a:pPr>
            <a:r>
              <a:rPr lang="en-US" b="1"/>
              <a:t>0.5</a:t>
            </a:r>
          </a:p>
        </p:txBody>
      </p:sp>
      <p:sp>
        <p:nvSpPr>
          <p:cNvPr id="201745" name="Text Box 17"/>
          <p:cNvSpPr txBox="1">
            <a:spLocks noChangeArrowheads="1"/>
          </p:cNvSpPr>
          <p:nvPr/>
        </p:nvSpPr>
        <p:spPr bwMode="auto">
          <a:xfrm>
            <a:off x="7062788" y="3582988"/>
            <a:ext cx="614362" cy="366712"/>
          </a:xfrm>
          <a:prstGeom prst="rect">
            <a:avLst/>
          </a:prstGeom>
          <a:noFill/>
          <a:ln w="9525">
            <a:noFill/>
            <a:miter lim="800000"/>
            <a:headEnd/>
            <a:tailEnd/>
          </a:ln>
          <a:effectLst/>
        </p:spPr>
        <p:txBody>
          <a:bodyPr>
            <a:spAutoFit/>
          </a:bodyPr>
          <a:lstStyle/>
          <a:p>
            <a:pPr eaLnBrk="0" hangingPunct="0">
              <a:spcBef>
                <a:spcPct val="50000"/>
              </a:spcBef>
            </a:pPr>
            <a:r>
              <a:rPr lang="en-US" b="1"/>
              <a:t>0.3</a:t>
            </a:r>
          </a:p>
        </p:txBody>
      </p:sp>
      <p:sp>
        <p:nvSpPr>
          <p:cNvPr id="201746" name="Text Box 18"/>
          <p:cNvSpPr txBox="1">
            <a:spLocks noChangeArrowheads="1"/>
          </p:cNvSpPr>
          <p:nvPr/>
        </p:nvSpPr>
        <p:spPr bwMode="auto">
          <a:xfrm>
            <a:off x="6305550" y="3570288"/>
            <a:ext cx="614363" cy="366712"/>
          </a:xfrm>
          <a:prstGeom prst="rect">
            <a:avLst/>
          </a:prstGeom>
          <a:noFill/>
          <a:ln w="9525">
            <a:noFill/>
            <a:miter lim="800000"/>
            <a:headEnd/>
            <a:tailEnd/>
          </a:ln>
          <a:effectLst/>
        </p:spPr>
        <p:txBody>
          <a:bodyPr>
            <a:spAutoFit/>
          </a:bodyPr>
          <a:lstStyle/>
          <a:p>
            <a:pPr eaLnBrk="0" hangingPunct="0">
              <a:spcBef>
                <a:spcPct val="50000"/>
              </a:spcBef>
            </a:pPr>
            <a:r>
              <a:rPr lang="en-US" b="1"/>
              <a:t>0.5</a:t>
            </a:r>
          </a:p>
        </p:txBody>
      </p:sp>
      <p:sp>
        <p:nvSpPr>
          <p:cNvPr id="201747" name="Text Box 19"/>
          <p:cNvSpPr txBox="1">
            <a:spLocks noChangeArrowheads="1"/>
          </p:cNvSpPr>
          <p:nvPr/>
        </p:nvSpPr>
        <p:spPr bwMode="auto">
          <a:xfrm>
            <a:off x="7162800" y="2813050"/>
            <a:ext cx="614363" cy="366713"/>
          </a:xfrm>
          <a:prstGeom prst="rect">
            <a:avLst/>
          </a:prstGeom>
          <a:noFill/>
          <a:ln w="9525">
            <a:noFill/>
            <a:miter lim="800000"/>
            <a:headEnd/>
            <a:tailEnd/>
          </a:ln>
          <a:effectLst/>
        </p:spPr>
        <p:txBody>
          <a:bodyPr>
            <a:spAutoFit/>
          </a:bodyPr>
          <a:lstStyle/>
          <a:p>
            <a:pPr eaLnBrk="0" hangingPunct="0">
              <a:spcBef>
                <a:spcPct val="50000"/>
              </a:spcBef>
            </a:pPr>
            <a:r>
              <a:rPr lang="en-US" b="1"/>
              <a:t>0.1</a:t>
            </a:r>
          </a:p>
        </p:txBody>
      </p:sp>
      <p:sp>
        <p:nvSpPr>
          <p:cNvPr id="201748" name="Text Box 20"/>
          <p:cNvSpPr txBox="1">
            <a:spLocks noChangeArrowheads="1"/>
          </p:cNvSpPr>
          <p:nvPr/>
        </p:nvSpPr>
        <p:spPr bwMode="auto">
          <a:xfrm>
            <a:off x="4976813" y="2954338"/>
            <a:ext cx="614362" cy="366712"/>
          </a:xfrm>
          <a:prstGeom prst="rect">
            <a:avLst/>
          </a:prstGeom>
          <a:noFill/>
          <a:ln w="9525">
            <a:noFill/>
            <a:miter lim="800000"/>
            <a:headEnd/>
            <a:tailEnd/>
          </a:ln>
          <a:effectLst/>
        </p:spPr>
        <p:txBody>
          <a:bodyPr>
            <a:spAutoFit/>
          </a:bodyPr>
          <a:lstStyle/>
          <a:p>
            <a:pPr eaLnBrk="0" hangingPunct="0">
              <a:spcBef>
                <a:spcPct val="50000"/>
              </a:spcBef>
            </a:pPr>
            <a:r>
              <a:rPr lang="en-US" b="1"/>
              <a:t>0.4</a:t>
            </a:r>
          </a:p>
        </p:txBody>
      </p:sp>
      <p:sp>
        <p:nvSpPr>
          <p:cNvPr id="201749" name="Text Box 21"/>
          <p:cNvSpPr txBox="1">
            <a:spLocks noChangeArrowheads="1"/>
          </p:cNvSpPr>
          <p:nvPr/>
        </p:nvSpPr>
        <p:spPr bwMode="auto">
          <a:xfrm>
            <a:off x="5421313" y="2027238"/>
            <a:ext cx="614362" cy="366712"/>
          </a:xfrm>
          <a:prstGeom prst="rect">
            <a:avLst/>
          </a:prstGeom>
          <a:noFill/>
          <a:ln w="9525">
            <a:noFill/>
            <a:miter lim="800000"/>
            <a:headEnd/>
            <a:tailEnd/>
          </a:ln>
          <a:effectLst/>
        </p:spPr>
        <p:txBody>
          <a:bodyPr>
            <a:spAutoFit/>
          </a:bodyPr>
          <a:lstStyle/>
          <a:p>
            <a:pPr eaLnBrk="0" hangingPunct="0">
              <a:spcBef>
                <a:spcPct val="50000"/>
              </a:spcBef>
            </a:pPr>
            <a:r>
              <a:rPr lang="en-US" b="1"/>
              <a:t>0.3</a:t>
            </a:r>
          </a:p>
        </p:txBody>
      </p:sp>
      <p:sp>
        <p:nvSpPr>
          <p:cNvPr id="201750" name="Text Box 22"/>
          <p:cNvSpPr txBox="1">
            <a:spLocks noChangeArrowheads="1"/>
          </p:cNvSpPr>
          <p:nvPr/>
        </p:nvSpPr>
        <p:spPr bwMode="auto">
          <a:xfrm>
            <a:off x="6508750" y="1943100"/>
            <a:ext cx="614363" cy="366713"/>
          </a:xfrm>
          <a:prstGeom prst="rect">
            <a:avLst/>
          </a:prstGeom>
          <a:noFill/>
          <a:ln w="9525">
            <a:noFill/>
            <a:miter lim="800000"/>
            <a:headEnd/>
            <a:tailEnd/>
          </a:ln>
          <a:effectLst/>
        </p:spPr>
        <p:txBody>
          <a:bodyPr>
            <a:spAutoFit/>
          </a:bodyPr>
          <a:lstStyle/>
          <a:p>
            <a:pPr eaLnBrk="0" hangingPunct="0">
              <a:spcBef>
                <a:spcPct val="50000"/>
              </a:spcBef>
            </a:pPr>
            <a:r>
              <a:rPr lang="en-US" b="1"/>
              <a:t>0.2</a:t>
            </a:r>
          </a:p>
        </p:txBody>
      </p:sp>
      <p:sp>
        <p:nvSpPr>
          <p:cNvPr id="201751" name="Text Box 23"/>
          <p:cNvSpPr txBox="1">
            <a:spLocks noChangeArrowheads="1"/>
          </p:cNvSpPr>
          <p:nvPr/>
        </p:nvSpPr>
        <p:spPr bwMode="auto">
          <a:xfrm>
            <a:off x="6051550" y="1143000"/>
            <a:ext cx="614363" cy="366713"/>
          </a:xfrm>
          <a:prstGeom prst="rect">
            <a:avLst/>
          </a:prstGeom>
          <a:noFill/>
          <a:ln w="9525">
            <a:noFill/>
            <a:miter lim="800000"/>
            <a:headEnd/>
            <a:tailEnd/>
          </a:ln>
          <a:effectLst/>
        </p:spPr>
        <p:txBody>
          <a:bodyPr>
            <a:spAutoFit/>
          </a:bodyPr>
          <a:lstStyle/>
          <a:p>
            <a:pPr eaLnBrk="0" hangingPunct="0">
              <a:spcBef>
                <a:spcPct val="50000"/>
              </a:spcBef>
            </a:pPr>
            <a:r>
              <a:rPr lang="en-US" b="1"/>
              <a:t>0.6</a:t>
            </a:r>
          </a:p>
        </p:txBody>
      </p:sp>
      <p:sp>
        <p:nvSpPr>
          <p:cNvPr id="201752" name="Text Box 24"/>
          <p:cNvSpPr txBox="1">
            <a:spLocks noChangeArrowheads="1"/>
          </p:cNvSpPr>
          <p:nvPr/>
        </p:nvSpPr>
        <p:spPr bwMode="auto">
          <a:xfrm>
            <a:off x="8123238" y="1957388"/>
            <a:ext cx="614362" cy="366712"/>
          </a:xfrm>
          <a:prstGeom prst="rect">
            <a:avLst/>
          </a:prstGeom>
          <a:noFill/>
          <a:ln w="9525">
            <a:noFill/>
            <a:miter lim="800000"/>
            <a:headEnd/>
            <a:tailEnd/>
          </a:ln>
          <a:effectLst/>
        </p:spPr>
        <p:txBody>
          <a:bodyPr>
            <a:spAutoFit/>
          </a:bodyPr>
          <a:lstStyle/>
          <a:p>
            <a:pPr eaLnBrk="0" hangingPunct="0">
              <a:spcBef>
                <a:spcPct val="50000"/>
              </a:spcBef>
            </a:pPr>
            <a:r>
              <a:rPr lang="en-US" b="1"/>
              <a:t>0.2</a:t>
            </a:r>
          </a:p>
        </p:txBody>
      </p:sp>
      <p:sp>
        <p:nvSpPr>
          <p:cNvPr id="201753" name="Oval 25"/>
          <p:cNvSpPr>
            <a:spLocks noChangeArrowheads="1"/>
          </p:cNvSpPr>
          <p:nvPr/>
        </p:nvSpPr>
        <p:spPr bwMode="auto">
          <a:xfrm>
            <a:off x="8448675" y="4384675"/>
            <a:ext cx="366713" cy="334963"/>
          </a:xfrm>
          <a:prstGeom prst="ellipse">
            <a:avLst/>
          </a:prstGeom>
          <a:solidFill>
            <a:srgbClr val="009900"/>
          </a:solidFill>
          <a:ln w="9525">
            <a:solidFill>
              <a:schemeClr val="tx1"/>
            </a:solidFill>
            <a:round/>
            <a:headEnd/>
            <a:tailEnd/>
          </a:ln>
          <a:effectLst/>
        </p:spPr>
        <p:txBody>
          <a:bodyPr wrap="none" anchor="ctr"/>
          <a:lstStyle/>
          <a:p>
            <a:endParaRPr lang="en-US"/>
          </a:p>
        </p:txBody>
      </p:sp>
      <p:sp>
        <p:nvSpPr>
          <p:cNvPr id="201754" name="Oval 26"/>
          <p:cNvSpPr>
            <a:spLocks noChangeArrowheads="1"/>
          </p:cNvSpPr>
          <p:nvPr/>
        </p:nvSpPr>
        <p:spPr bwMode="auto">
          <a:xfrm>
            <a:off x="4572000" y="1409700"/>
            <a:ext cx="366713" cy="334963"/>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01755" name="Oval 27"/>
          <p:cNvSpPr>
            <a:spLocks noChangeArrowheads="1"/>
          </p:cNvSpPr>
          <p:nvPr/>
        </p:nvSpPr>
        <p:spPr bwMode="auto">
          <a:xfrm>
            <a:off x="7516813" y="1422400"/>
            <a:ext cx="366712" cy="334963"/>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01756" name="Oval 28"/>
          <p:cNvSpPr>
            <a:spLocks noChangeArrowheads="1"/>
          </p:cNvSpPr>
          <p:nvPr/>
        </p:nvSpPr>
        <p:spPr bwMode="auto">
          <a:xfrm>
            <a:off x="6137275" y="2959100"/>
            <a:ext cx="366713" cy="334963"/>
          </a:xfrm>
          <a:prstGeom prst="ellipse">
            <a:avLst/>
          </a:prstGeom>
          <a:solidFill>
            <a:srgbClr val="00FF00"/>
          </a:solidFill>
          <a:ln w="9525">
            <a:solidFill>
              <a:schemeClr val="tx1"/>
            </a:solidFill>
            <a:round/>
            <a:headEnd/>
            <a:tailEnd/>
          </a:ln>
          <a:effectLst/>
        </p:spPr>
        <p:txBody>
          <a:bodyPr wrap="none" anchor="ctr"/>
          <a:lstStyle/>
          <a:p>
            <a:endParaRPr lang="en-US"/>
          </a:p>
        </p:txBody>
      </p:sp>
      <p:sp>
        <p:nvSpPr>
          <p:cNvPr id="201757" name="Oval 29"/>
          <p:cNvSpPr>
            <a:spLocks noChangeArrowheads="1"/>
          </p:cNvSpPr>
          <p:nvPr/>
        </p:nvSpPr>
        <p:spPr bwMode="auto">
          <a:xfrm>
            <a:off x="8456613" y="3000375"/>
            <a:ext cx="366712" cy="334963"/>
          </a:xfrm>
          <a:prstGeom prst="ellipse">
            <a:avLst/>
          </a:prstGeom>
          <a:solidFill>
            <a:srgbClr val="00FF00"/>
          </a:solidFill>
          <a:ln w="9525">
            <a:solidFill>
              <a:schemeClr val="tx1"/>
            </a:solidFill>
            <a:round/>
            <a:headEnd/>
            <a:tailEnd/>
          </a:ln>
          <a:effectLst/>
        </p:spPr>
        <p:txBody>
          <a:bodyPr wrap="none" anchor="ctr"/>
          <a:lstStyle/>
          <a:p>
            <a:endParaRPr lang="en-US"/>
          </a:p>
        </p:txBody>
      </p:sp>
      <p:sp>
        <p:nvSpPr>
          <p:cNvPr id="201759" name="Rectangle 31"/>
          <p:cNvSpPr>
            <a:spLocks noChangeArrowheads="1"/>
          </p:cNvSpPr>
          <p:nvPr/>
        </p:nvSpPr>
        <p:spPr bwMode="auto">
          <a:xfrm>
            <a:off x="457200" y="5105400"/>
            <a:ext cx="7620000" cy="1371600"/>
          </a:xfrm>
          <a:prstGeom prst="rect">
            <a:avLst/>
          </a:prstGeom>
          <a:noFill/>
          <a:ln w="9525">
            <a:noFill/>
            <a:miter lim="800000"/>
            <a:headEnd/>
            <a:tailEnd/>
          </a:ln>
          <a:effectLst/>
        </p:spPr>
        <p:txBody>
          <a:bodyPr/>
          <a:lstStyle/>
          <a:p>
            <a:pPr marL="342900" indent="-342900">
              <a:spcBef>
                <a:spcPct val="20000"/>
              </a:spcBef>
              <a:buClr>
                <a:schemeClr val="accent1"/>
              </a:buClr>
              <a:buSzPct val="65000"/>
              <a:buFont typeface="Wingdings" pitchFamily="2" charset="2"/>
              <a:buChar char="n"/>
            </a:pPr>
            <a:r>
              <a:rPr lang="en-US" sz="3000" dirty="0">
                <a:latin typeface="Times New Roman" pitchFamily="18" charset="0"/>
              </a:rPr>
              <a:t>Active nodes in the end are reachable via green paths from initially targeted nodes.</a:t>
            </a:r>
          </a:p>
          <a:p>
            <a:pPr marL="342900" indent="-342900">
              <a:spcBef>
                <a:spcPct val="20000"/>
              </a:spcBef>
              <a:buClr>
                <a:schemeClr val="accent1"/>
              </a:buClr>
              <a:buSzPct val="65000"/>
              <a:buFont typeface="Wingdings" pitchFamily="2" charset="2"/>
              <a:buChar char="n"/>
            </a:pPr>
            <a:r>
              <a:rPr lang="en-US" sz="3000" dirty="0">
                <a:latin typeface="Times New Roman" pitchFamily="18" charset="0"/>
              </a:rPr>
              <a:t>Study </a:t>
            </a:r>
            <a:r>
              <a:rPr lang="en-US" sz="3000" dirty="0" err="1">
                <a:latin typeface="Times New Roman" pitchFamily="18" charset="0"/>
              </a:rPr>
              <a:t>reachability</a:t>
            </a:r>
            <a:r>
              <a:rPr lang="en-US" sz="3000" dirty="0">
                <a:latin typeface="Times New Roman" pitchFamily="18" charset="0"/>
              </a:rPr>
              <a:t> in green graphs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17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5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lstStyle/>
          <a:p>
            <a:r>
              <a:rPr lang="en-US"/>
              <a:t>Submodularity, Fixed Graph</a:t>
            </a:r>
          </a:p>
        </p:txBody>
      </p:sp>
      <p:sp>
        <p:nvSpPr>
          <p:cNvPr id="191491" name="Rectangle 3"/>
          <p:cNvSpPr>
            <a:spLocks noGrp="1" noChangeArrowheads="1"/>
          </p:cNvSpPr>
          <p:nvPr>
            <p:ph type="body" sz="half" idx="1"/>
          </p:nvPr>
        </p:nvSpPr>
        <p:spPr>
          <a:xfrm>
            <a:off x="381000" y="1447801"/>
            <a:ext cx="4495800" cy="2743200"/>
          </a:xfrm>
        </p:spPr>
        <p:txBody>
          <a:bodyPr/>
          <a:lstStyle/>
          <a:p>
            <a:r>
              <a:rPr lang="en-US" sz="2600" dirty="0"/>
              <a:t>Fix “green graph”  </a:t>
            </a:r>
            <a:r>
              <a:rPr lang="en-US" sz="2600" i="1" dirty="0"/>
              <a:t>G. g(S)</a:t>
            </a:r>
            <a:r>
              <a:rPr lang="en-US" sz="2600" dirty="0"/>
              <a:t> are nodes reachable from </a:t>
            </a:r>
            <a:r>
              <a:rPr lang="en-US" sz="2600" i="1" dirty="0"/>
              <a:t>S</a:t>
            </a:r>
            <a:r>
              <a:rPr lang="en-US" sz="2600" dirty="0"/>
              <a:t> in </a:t>
            </a:r>
            <a:r>
              <a:rPr lang="en-US" sz="2600" i="1" dirty="0"/>
              <a:t>G</a:t>
            </a:r>
            <a:r>
              <a:rPr lang="en-US" sz="2600" dirty="0"/>
              <a:t>.</a:t>
            </a:r>
          </a:p>
          <a:p>
            <a:r>
              <a:rPr lang="en-US" sz="2600" dirty="0" err="1"/>
              <a:t>Submodularity</a:t>
            </a:r>
            <a:r>
              <a:rPr lang="en-US" sz="2600" dirty="0"/>
              <a:t>: </a:t>
            </a:r>
            <a:r>
              <a:rPr lang="en-US" sz="2600" i="1" dirty="0"/>
              <a:t>g(T +v) - g(T)     g(S +v) - g(S) </a:t>
            </a:r>
            <a:r>
              <a:rPr lang="en-US" sz="2600" dirty="0"/>
              <a:t>when</a:t>
            </a:r>
            <a:r>
              <a:rPr lang="en-US" sz="2600" i="1" dirty="0"/>
              <a:t> S    T</a:t>
            </a:r>
            <a:r>
              <a:rPr lang="en-US" sz="2600" dirty="0"/>
              <a:t>.</a:t>
            </a:r>
          </a:p>
        </p:txBody>
      </p:sp>
      <p:graphicFrame>
        <p:nvGraphicFramePr>
          <p:cNvPr id="191492" name="Object 4"/>
          <p:cNvGraphicFramePr>
            <a:graphicFrameLocks noChangeAspect="1"/>
          </p:cNvGraphicFramePr>
          <p:nvPr>
            <p:ph sz="quarter" idx="2"/>
          </p:nvPr>
        </p:nvGraphicFramePr>
        <p:xfrm>
          <a:off x="4495800" y="1800225"/>
          <a:ext cx="4267200" cy="2085975"/>
        </p:xfrm>
        <a:graphic>
          <a:graphicData uri="http://schemas.openxmlformats.org/presentationml/2006/ole">
            <p:oleObj spid="_x0000_s179202" name="Visio" r:id="rId4" imgW="4201357" imgH="1855072" progId="Visio.Drawing.11">
              <p:embed/>
            </p:oleObj>
          </a:graphicData>
        </a:graphic>
      </p:graphicFrame>
      <p:graphicFrame>
        <p:nvGraphicFramePr>
          <p:cNvPr id="191496" name="Object 8"/>
          <p:cNvGraphicFramePr>
            <a:graphicFrameLocks noChangeAspect="1"/>
          </p:cNvGraphicFramePr>
          <p:nvPr/>
        </p:nvGraphicFramePr>
        <p:xfrm>
          <a:off x="1447800" y="3200400"/>
          <a:ext cx="381000" cy="352425"/>
        </p:xfrm>
        <a:graphic>
          <a:graphicData uri="http://schemas.openxmlformats.org/presentationml/2006/ole">
            <p:oleObj spid="_x0000_s179203" name="Equation" r:id="rId5" imgW="164880" imgH="152280" progId="Equation.DSMT4">
              <p:embed/>
            </p:oleObj>
          </a:graphicData>
        </a:graphic>
      </p:graphicFrame>
      <p:sp>
        <p:nvSpPr>
          <p:cNvPr id="191497" name="Rectangle 9"/>
          <p:cNvSpPr>
            <a:spLocks noChangeArrowheads="1"/>
          </p:cNvSpPr>
          <p:nvPr/>
        </p:nvSpPr>
        <p:spPr bwMode="auto">
          <a:xfrm>
            <a:off x="457200" y="4114800"/>
            <a:ext cx="8077200" cy="2362200"/>
          </a:xfrm>
          <a:prstGeom prst="rect">
            <a:avLst/>
          </a:prstGeom>
          <a:noFill/>
          <a:ln w="9525">
            <a:noFill/>
            <a:miter lim="800000"/>
            <a:headEnd/>
            <a:tailEnd/>
          </a:ln>
          <a:effectLst/>
        </p:spPr>
        <p:txBody>
          <a:bodyPr/>
          <a:lstStyle/>
          <a:p>
            <a:pPr marL="342900" indent="-342900">
              <a:spcBef>
                <a:spcPct val="20000"/>
              </a:spcBef>
              <a:buClr>
                <a:schemeClr val="accent1"/>
              </a:buClr>
              <a:buSzPct val="65000"/>
              <a:buFont typeface="Wingdings" pitchFamily="2" charset="2"/>
              <a:buChar char="n"/>
            </a:pPr>
            <a:r>
              <a:rPr lang="en-US" sz="2600" i="1">
                <a:latin typeface="Times New Roman" pitchFamily="18" charset="0"/>
              </a:rPr>
              <a:t>g(S +v) - g(S):</a:t>
            </a:r>
            <a:r>
              <a:rPr lang="en-US" sz="2600">
                <a:latin typeface="Times New Roman" pitchFamily="18" charset="0"/>
              </a:rPr>
              <a:t> nodes reachable from </a:t>
            </a:r>
            <a:r>
              <a:rPr lang="en-US" sz="2600" i="1">
                <a:latin typeface="Times New Roman" pitchFamily="18" charset="0"/>
              </a:rPr>
              <a:t>S + v</a:t>
            </a:r>
            <a:r>
              <a:rPr lang="en-US" sz="2600">
                <a:latin typeface="Times New Roman" pitchFamily="18" charset="0"/>
              </a:rPr>
              <a:t>, but not from </a:t>
            </a:r>
            <a:r>
              <a:rPr lang="en-US" sz="2600" i="1">
                <a:latin typeface="Times New Roman" pitchFamily="18" charset="0"/>
              </a:rPr>
              <a:t>S</a:t>
            </a:r>
            <a:r>
              <a:rPr lang="en-US" sz="2600">
                <a:latin typeface="Times New Roman" pitchFamily="18" charset="0"/>
              </a:rPr>
              <a:t>.</a:t>
            </a:r>
          </a:p>
          <a:p>
            <a:pPr marL="342900" indent="-342900">
              <a:spcBef>
                <a:spcPct val="20000"/>
              </a:spcBef>
              <a:buClr>
                <a:schemeClr val="accent1"/>
              </a:buClr>
              <a:buSzPct val="65000"/>
              <a:buFont typeface="Wingdings" pitchFamily="2" charset="2"/>
              <a:buChar char="n"/>
            </a:pPr>
            <a:r>
              <a:rPr lang="en-US" sz="2600">
                <a:latin typeface="Times New Roman" pitchFamily="18" charset="0"/>
              </a:rPr>
              <a:t>From the picture: </a:t>
            </a:r>
            <a:r>
              <a:rPr lang="en-US" sz="2600" i="1">
                <a:latin typeface="Times New Roman" pitchFamily="18" charset="0"/>
              </a:rPr>
              <a:t>g(T +v) - g(T)     g(S +v) - g(S) </a:t>
            </a:r>
            <a:r>
              <a:rPr lang="en-US" sz="2600">
                <a:latin typeface="Times New Roman" pitchFamily="18" charset="0"/>
              </a:rPr>
              <a:t>when</a:t>
            </a:r>
            <a:r>
              <a:rPr lang="en-US" sz="2600" i="1">
                <a:latin typeface="Times New Roman" pitchFamily="18" charset="0"/>
              </a:rPr>
              <a:t> S       	T (indeed!)</a:t>
            </a:r>
            <a:r>
              <a:rPr lang="en-US" sz="2600">
                <a:latin typeface="Times New Roman" pitchFamily="18" charset="0"/>
              </a:rPr>
              <a:t>.</a:t>
            </a:r>
          </a:p>
        </p:txBody>
      </p:sp>
      <p:graphicFrame>
        <p:nvGraphicFramePr>
          <p:cNvPr id="191499" name="Object 11"/>
          <p:cNvGraphicFramePr>
            <a:graphicFrameLocks noChangeAspect="1"/>
          </p:cNvGraphicFramePr>
          <p:nvPr/>
        </p:nvGraphicFramePr>
        <p:xfrm>
          <a:off x="990600" y="3581400"/>
          <a:ext cx="381000" cy="352425"/>
        </p:xfrm>
        <a:graphic>
          <a:graphicData uri="http://schemas.openxmlformats.org/presentationml/2006/ole">
            <p:oleObj spid="_x0000_s179204" name="Equation" r:id="rId6" imgW="164880" imgH="152280" progId="Equation.DSMT4">
              <p:embed/>
            </p:oleObj>
          </a:graphicData>
        </a:graphic>
      </p:graphicFrame>
      <p:graphicFrame>
        <p:nvGraphicFramePr>
          <p:cNvPr id="191500" name="Object 12"/>
          <p:cNvGraphicFramePr>
            <a:graphicFrameLocks noChangeAspect="1"/>
          </p:cNvGraphicFramePr>
          <p:nvPr/>
        </p:nvGraphicFramePr>
        <p:xfrm>
          <a:off x="5181600" y="5105400"/>
          <a:ext cx="381000" cy="352425"/>
        </p:xfrm>
        <a:graphic>
          <a:graphicData uri="http://schemas.openxmlformats.org/presentationml/2006/ole">
            <p:oleObj spid="_x0000_s179205" name="Equation" r:id="rId7" imgW="164880" imgH="152280" progId="Equation.DSMT4">
              <p:embed/>
            </p:oleObj>
          </a:graphicData>
        </a:graphic>
      </p:graphicFrame>
      <p:graphicFrame>
        <p:nvGraphicFramePr>
          <p:cNvPr id="191501" name="Object 13"/>
          <p:cNvGraphicFramePr>
            <a:graphicFrameLocks noChangeAspect="1"/>
          </p:cNvGraphicFramePr>
          <p:nvPr/>
        </p:nvGraphicFramePr>
        <p:xfrm>
          <a:off x="990600" y="5486400"/>
          <a:ext cx="381000" cy="352425"/>
        </p:xfrm>
        <a:graphic>
          <a:graphicData uri="http://schemas.openxmlformats.org/presentationml/2006/ole">
            <p:oleObj spid="_x0000_s179206" name="Equation" r:id="rId8" imgW="164880" imgH="15228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14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1491">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149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149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149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150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15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1" grpId="0" build="p"/>
      <p:bldP spid="19149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r>
              <a:rPr lang="en-US"/>
              <a:t>Submodularity of the Function</a:t>
            </a:r>
          </a:p>
        </p:txBody>
      </p:sp>
      <p:sp>
        <p:nvSpPr>
          <p:cNvPr id="193541" name="Rectangle 5"/>
          <p:cNvSpPr>
            <a:spLocks noGrp="1" noChangeArrowheads="1"/>
          </p:cNvSpPr>
          <p:nvPr>
            <p:ph type="body" sz="half" idx="1"/>
          </p:nvPr>
        </p:nvSpPr>
        <p:spPr>
          <a:xfrm>
            <a:off x="609600" y="3962400"/>
            <a:ext cx="7696200" cy="2316163"/>
          </a:xfrm>
        </p:spPr>
        <p:txBody>
          <a:bodyPr/>
          <a:lstStyle/>
          <a:p>
            <a:r>
              <a:rPr lang="en-US" sz="2600"/>
              <a:t>g</a:t>
            </a:r>
            <a:r>
              <a:rPr lang="en-US" sz="2600" baseline="-25000"/>
              <a:t>G</a:t>
            </a:r>
            <a:r>
              <a:rPr lang="en-US" sz="2600"/>
              <a:t>(S): nodes reachable from S in G.</a:t>
            </a:r>
          </a:p>
          <a:p>
            <a:r>
              <a:rPr lang="en-US" sz="2600"/>
              <a:t>Each g</a:t>
            </a:r>
            <a:r>
              <a:rPr lang="en-US" sz="2600" baseline="-25000"/>
              <a:t>G</a:t>
            </a:r>
            <a:r>
              <a:rPr lang="en-US" sz="2600"/>
              <a:t>(S): is submodular (previous slide).</a:t>
            </a:r>
          </a:p>
          <a:p>
            <a:r>
              <a:rPr lang="en-US" sz="2600"/>
              <a:t>Probabilities are non-negative.</a:t>
            </a:r>
          </a:p>
          <a:p>
            <a:endParaRPr lang="en-US" sz="2600"/>
          </a:p>
        </p:txBody>
      </p:sp>
      <p:sp>
        <p:nvSpPr>
          <p:cNvPr id="193542" name="Rectangle 6"/>
          <p:cNvSpPr>
            <a:spLocks noChangeArrowheads="1"/>
          </p:cNvSpPr>
          <p:nvPr>
            <p:ph type="body" sz="half" idx="2"/>
          </p:nvPr>
        </p:nvSpPr>
        <p:spPr>
          <a:xfrm>
            <a:off x="1905000" y="1295400"/>
            <a:ext cx="4800600" cy="1371600"/>
          </a:xfrm>
          <a:solidFill>
            <a:srgbClr val="FFCC99"/>
          </a:solidFill>
          <a:ln w="19050">
            <a:solidFill>
              <a:srgbClr val="FF6600"/>
            </a:solidFill>
          </a:ln>
        </p:spPr>
        <p:txBody>
          <a:bodyPr/>
          <a:lstStyle/>
          <a:p>
            <a:pPr>
              <a:buFont typeface="Wingdings" pitchFamily="2" charset="2"/>
              <a:buNone/>
            </a:pPr>
            <a:r>
              <a:rPr lang="en-US" sz="2600">
                <a:latin typeface="Goudy Old Style" pitchFamily="18" charset="0"/>
              </a:rPr>
              <a:t>Fact: A non-negative linear combination of submodular functions is submodular</a:t>
            </a:r>
          </a:p>
        </p:txBody>
      </p:sp>
      <p:graphicFrame>
        <p:nvGraphicFramePr>
          <p:cNvPr id="193544" name="Object 8"/>
          <p:cNvGraphicFramePr>
            <a:graphicFrameLocks noChangeAspect="1"/>
          </p:cNvGraphicFramePr>
          <p:nvPr/>
        </p:nvGraphicFramePr>
        <p:xfrm>
          <a:off x="1447800" y="2971800"/>
          <a:ext cx="6248400" cy="838200"/>
        </p:xfrm>
        <a:graphic>
          <a:graphicData uri="http://schemas.openxmlformats.org/presentationml/2006/ole">
            <p:oleObj spid="_x0000_s180226" name="Equation" r:id="rId4" imgW="2616120" imgH="342720" progId="Equation.DSMT4">
              <p:embed/>
            </p:oleObj>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t>Submodularity for Linear Threshold</a:t>
            </a:r>
          </a:p>
        </p:txBody>
      </p:sp>
      <p:sp>
        <p:nvSpPr>
          <p:cNvPr id="29699" name="Rectangle 3"/>
          <p:cNvSpPr>
            <a:spLocks noGrp="1" noChangeArrowheads="1"/>
          </p:cNvSpPr>
          <p:nvPr>
            <p:ph type="body" idx="1"/>
          </p:nvPr>
        </p:nvSpPr>
        <p:spPr/>
        <p:txBody>
          <a:bodyPr/>
          <a:lstStyle/>
          <a:p>
            <a:r>
              <a:rPr lang="en-US"/>
              <a:t>Use similar “green graph” idea.</a:t>
            </a:r>
          </a:p>
          <a:p>
            <a:r>
              <a:rPr lang="en-US"/>
              <a:t>Once a graph is fixed, “reachability” argument is identical.</a:t>
            </a:r>
          </a:p>
          <a:p>
            <a:r>
              <a:rPr lang="en-US"/>
              <a:t>How do we fix a green graph now?</a:t>
            </a:r>
          </a:p>
          <a:p>
            <a:r>
              <a:rPr lang="en-US"/>
              <a:t>Each node picks at most one incoming edge, with probabilities proportional to edge weights.</a:t>
            </a:r>
          </a:p>
          <a:p>
            <a:r>
              <a:rPr lang="en-US"/>
              <a:t>Equivalent to linear threshold model (trickier proof).</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a:xfrm>
            <a:off x="457200" y="1981200"/>
            <a:ext cx="8229600" cy="1143000"/>
          </a:xfrm>
        </p:spPr>
        <p:txBody>
          <a:bodyPr/>
          <a:lstStyle/>
          <a:p>
            <a:r>
              <a:rPr lang="en-US"/>
              <a:t>Key 2: Evaluating  </a:t>
            </a:r>
            <a:r>
              <a:rPr lang="en-US" i="1"/>
              <a:t>f(S)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t>Evaluating </a:t>
            </a:r>
            <a:r>
              <a:rPr lang="en-US" i="1"/>
              <a:t>ƒ(S)</a:t>
            </a:r>
          </a:p>
        </p:txBody>
      </p:sp>
      <p:sp>
        <p:nvSpPr>
          <p:cNvPr id="31747" name="Rectangle 3"/>
          <p:cNvSpPr>
            <a:spLocks noGrp="1" noChangeArrowheads="1"/>
          </p:cNvSpPr>
          <p:nvPr>
            <p:ph type="body" idx="1"/>
          </p:nvPr>
        </p:nvSpPr>
        <p:spPr/>
        <p:txBody>
          <a:bodyPr/>
          <a:lstStyle/>
          <a:p>
            <a:pPr>
              <a:lnSpc>
                <a:spcPct val="90000"/>
              </a:lnSpc>
            </a:pPr>
            <a:r>
              <a:rPr lang="en-US"/>
              <a:t>How to evaluate ƒ(</a:t>
            </a:r>
            <a:r>
              <a:rPr lang="en-US" i="1"/>
              <a:t>S</a:t>
            </a:r>
            <a:r>
              <a:rPr lang="en-US"/>
              <a:t>)?</a:t>
            </a:r>
          </a:p>
          <a:p>
            <a:pPr>
              <a:lnSpc>
                <a:spcPct val="90000"/>
              </a:lnSpc>
            </a:pPr>
            <a:r>
              <a:rPr lang="en-US"/>
              <a:t>Still an open question of how to compute efficiently</a:t>
            </a:r>
          </a:p>
          <a:p>
            <a:pPr>
              <a:lnSpc>
                <a:spcPct val="90000"/>
              </a:lnSpc>
            </a:pPr>
            <a:r>
              <a:rPr lang="en-US"/>
              <a:t>But: very good estimates by simulation</a:t>
            </a:r>
          </a:p>
          <a:p>
            <a:pPr lvl="1">
              <a:lnSpc>
                <a:spcPct val="90000"/>
              </a:lnSpc>
            </a:pPr>
            <a:r>
              <a:rPr lang="en-US"/>
              <a:t>repeating the diffusion process often enough (polynomial in </a:t>
            </a:r>
            <a:r>
              <a:rPr lang="en-US" i="1"/>
              <a:t>n</a:t>
            </a:r>
            <a:r>
              <a:rPr lang="en-US"/>
              <a:t>; 1/</a:t>
            </a:r>
            <a:r>
              <a:rPr lang="el-GR">
                <a:cs typeface="Times New Roman" pitchFamily="18" charset="0"/>
              </a:rPr>
              <a:t>ε</a:t>
            </a:r>
            <a:r>
              <a:rPr lang="en-US">
                <a:cs typeface="Times New Roman" pitchFamily="18" charset="0"/>
              </a:rPr>
              <a:t>)</a:t>
            </a:r>
          </a:p>
          <a:p>
            <a:pPr lvl="1">
              <a:lnSpc>
                <a:spcPct val="90000"/>
              </a:lnSpc>
            </a:pPr>
            <a:r>
              <a:rPr lang="en-US">
                <a:cs typeface="Times New Roman" pitchFamily="18" charset="0"/>
              </a:rPr>
              <a:t>Achieve </a:t>
            </a:r>
            <a:r>
              <a:rPr lang="en-US" i="1"/>
              <a:t>(1</a:t>
            </a:r>
            <a:r>
              <a:rPr lang="en-US" i="1">
                <a:cs typeface="Times New Roman" pitchFamily="18" charset="0"/>
              </a:rPr>
              <a:t>± </a:t>
            </a:r>
            <a:r>
              <a:rPr lang="el-GR" i="1">
                <a:cs typeface="Times New Roman" pitchFamily="18" charset="0"/>
              </a:rPr>
              <a:t>ε</a:t>
            </a:r>
            <a:r>
              <a:rPr lang="en-US" i="1"/>
              <a:t>)-</a:t>
            </a:r>
            <a:r>
              <a:rPr lang="en-US"/>
              <a:t>approximation to </a:t>
            </a:r>
            <a:r>
              <a:rPr lang="en-US" i="1"/>
              <a:t>f(S)</a:t>
            </a:r>
            <a:r>
              <a:rPr lang="en-US"/>
              <a:t>.</a:t>
            </a:r>
          </a:p>
          <a:p>
            <a:pPr>
              <a:lnSpc>
                <a:spcPct val="90000"/>
              </a:lnSpc>
            </a:pPr>
            <a:r>
              <a:rPr lang="en-US"/>
              <a:t>Generalization of Nemhauser/Wolsey proof shows: Greedy algorithm is now a </a:t>
            </a:r>
            <a:r>
              <a:rPr lang="en-US" i="1"/>
              <a:t>(1-1/e- </a:t>
            </a:r>
            <a:r>
              <a:rPr lang="el-GR" i="1">
                <a:cs typeface="Times New Roman" pitchFamily="18" charset="0"/>
              </a:rPr>
              <a:t>ε</a:t>
            </a:r>
            <a:r>
              <a:rPr lang="en-US" i="1">
                <a:cs typeface="Times New Roman" pitchFamily="18" charset="0"/>
              </a:rPr>
              <a:t>′</a:t>
            </a:r>
            <a:r>
              <a:rPr lang="en-US" i="1"/>
              <a:t>)-</a:t>
            </a:r>
            <a:r>
              <a:rPr lang="en-US"/>
              <a:t>approximation.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4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74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74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7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t>Experiment Data</a:t>
            </a:r>
          </a:p>
        </p:txBody>
      </p:sp>
      <p:sp>
        <p:nvSpPr>
          <p:cNvPr id="33795" name="Rectangle 3"/>
          <p:cNvSpPr>
            <a:spLocks noGrp="1" noChangeArrowheads="1"/>
          </p:cNvSpPr>
          <p:nvPr>
            <p:ph type="body" idx="1"/>
          </p:nvPr>
        </p:nvSpPr>
        <p:spPr/>
        <p:txBody>
          <a:bodyPr/>
          <a:lstStyle/>
          <a:p>
            <a:r>
              <a:rPr lang="en-US"/>
              <a:t>A collaboration graph obtained from co-authorships in papers of the arXiv high-energy physics theory section</a:t>
            </a:r>
          </a:p>
          <a:p>
            <a:r>
              <a:rPr lang="en-US"/>
              <a:t>co-authorship networks arguably capture many of the key features of social networks more generally</a:t>
            </a:r>
          </a:p>
          <a:p>
            <a:r>
              <a:rPr lang="en-US"/>
              <a:t>Resulting graph: 10748 nodes, 53000 distinct edges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t>Experiment Settings</a:t>
            </a:r>
          </a:p>
        </p:txBody>
      </p:sp>
      <p:sp>
        <p:nvSpPr>
          <p:cNvPr id="35843" name="Rectangle 3"/>
          <p:cNvSpPr>
            <a:spLocks noGrp="1" noChangeArrowheads="1"/>
          </p:cNvSpPr>
          <p:nvPr>
            <p:ph type="body" idx="1"/>
          </p:nvPr>
        </p:nvSpPr>
        <p:spPr>
          <a:xfrm>
            <a:off x="457200" y="1295400"/>
            <a:ext cx="8229600" cy="5486400"/>
          </a:xfrm>
        </p:spPr>
        <p:txBody>
          <a:bodyPr/>
          <a:lstStyle/>
          <a:p>
            <a:pPr>
              <a:spcBef>
                <a:spcPct val="30000"/>
              </a:spcBef>
            </a:pPr>
            <a:r>
              <a:rPr lang="en-US" sz="2600"/>
              <a:t> Linear Threshold Model: multiplicity of edges as weights</a:t>
            </a:r>
          </a:p>
          <a:p>
            <a:pPr lvl="1">
              <a:spcBef>
                <a:spcPct val="30000"/>
              </a:spcBef>
            </a:pPr>
            <a:r>
              <a:rPr lang="en-US" sz="2200"/>
              <a:t>weight(v</a:t>
            </a:r>
            <a:r>
              <a:rPr lang="en-US" sz="2200">
                <a:cs typeface="Times New Roman" pitchFamily="18" charset="0"/>
              </a:rPr>
              <a:t>→</a:t>
            </a:r>
            <a:r>
              <a:rPr lang="en-US" sz="2200"/>
              <a:t>ω) = </a:t>
            </a:r>
            <a:r>
              <a:rPr lang="en-US" sz="2200" i="1"/>
              <a:t>C</a:t>
            </a:r>
            <a:r>
              <a:rPr lang="en-US" sz="2200" i="1" baseline="-25000"/>
              <a:t>vw</a:t>
            </a:r>
            <a:r>
              <a:rPr lang="en-US" sz="2200" i="1"/>
              <a:t> / dv</a:t>
            </a:r>
            <a:r>
              <a:rPr lang="en-US" sz="2200"/>
              <a:t>, weight(ω</a:t>
            </a:r>
            <a:r>
              <a:rPr lang="en-US" sz="2200">
                <a:cs typeface="Times New Roman" pitchFamily="18" charset="0"/>
              </a:rPr>
              <a:t>→</a:t>
            </a:r>
            <a:r>
              <a:rPr lang="en-US" sz="2200"/>
              <a:t>v) = </a:t>
            </a:r>
            <a:r>
              <a:rPr lang="en-US" sz="2200" i="1"/>
              <a:t>C</a:t>
            </a:r>
            <a:r>
              <a:rPr lang="en-US" sz="2200" i="1" baseline="-25000"/>
              <a:t>wv</a:t>
            </a:r>
            <a:r>
              <a:rPr lang="en-US" sz="2200" i="1"/>
              <a:t> / dw</a:t>
            </a:r>
            <a:endParaRPr lang="en-US" sz="2200"/>
          </a:p>
          <a:p>
            <a:pPr>
              <a:spcBef>
                <a:spcPct val="30000"/>
              </a:spcBef>
            </a:pPr>
            <a:r>
              <a:rPr lang="en-US" sz="2600"/>
              <a:t>Independent Cascade Model:</a:t>
            </a:r>
          </a:p>
          <a:p>
            <a:pPr lvl="1">
              <a:spcBef>
                <a:spcPct val="30000"/>
              </a:spcBef>
            </a:pPr>
            <a:r>
              <a:rPr lang="en-US" sz="2200"/>
              <a:t>Case 1: uniform probabilities </a:t>
            </a:r>
            <a:r>
              <a:rPr lang="en-US" sz="2200" i="1"/>
              <a:t>p </a:t>
            </a:r>
            <a:r>
              <a:rPr lang="en-US" sz="2200"/>
              <a:t>on each edge</a:t>
            </a:r>
          </a:p>
          <a:p>
            <a:pPr lvl="1">
              <a:spcBef>
                <a:spcPct val="30000"/>
              </a:spcBef>
            </a:pPr>
            <a:r>
              <a:rPr lang="en-US" sz="2200"/>
              <a:t>Case 2: edge from </a:t>
            </a:r>
            <a:r>
              <a:rPr lang="en-US" sz="2200" i="1"/>
              <a:t>v</a:t>
            </a:r>
            <a:r>
              <a:rPr lang="en-US" sz="2200"/>
              <a:t> to </a:t>
            </a:r>
            <a:r>
              <a:rPr lang="en-US" sz="2200" i="1"/>
              <a:t>ω</a:t>
            </a:r>
            <a:r>
              <a:rPr lang="en-US" sz="2200"/>
              <a:t> has probability </a:t>
            </a:r>
            <a:r>
              <a:rPr lang="en-US" sz="2200" i="1"/>
              <a:t>1/ dω</a:t>
            </a:r>
            <a:r>
              <a:rPr lang="en-US" sz="2200"/>
              <a:t> of activating </a:t>
            </a:r>
            <a:r>
              <a:rPr lang="en-US" sz="2200" i="1"/>
              <a:t>ω</a:t>
            </a:r>
            <a:r>
              <a:rPr lang="en-US" sz="2200"/>
              <a:t>.</a:t>
            </a:r>
          </a:p>
          <a:p>
            <a:pPr>
              <a:spcBef>
                <a:spcPct val="30000"/>
              </a:spcBef>
            </a:pPr>
            <a:r>
              <a:rPr lang="en-US" sz="2600"/>
              <a:t>Simulate the process 10000 times for each targeted set, re-choosing thresholds or edge outcomes pseudo-randomly from [0, 1] every time</a:t>
            </a:r>
          </a:p>
          <a:p>
            <a:pPr>
              <a:spcBef>
                <a:spcPct val="30000"/>
              </a:spcBef>
            </a:pPr>
            <a:r>
              <a:rPr lang="en-US" sz="2600"/>
              <a:t>Compare with other 3 common heuristics </a:t>
            </a:r>
          </a:p>
          <a:p>
            <a:pPr lvl="1">
              <a:spcBef>
                <a:spcPct val="30000"/>
              </a:spcBef>
            </a:pPr>
            <a:r>
              <a:rPr lang="en-US" sz="2200"/>
              <a:t>(in)degree centrality, distance centrality, random nodes.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84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584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84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84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584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584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584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ChangeArrowheads="1"/>
          </p:cNvSpPr>
          <p:nvPr>
            <p:ph type="title"/>
          </p:nvPr>
        </p:nvSpPr>
        <p:spPr/>
        <p:txBody>
          <a:bodyPr/>
          <a:lstStyle/>
          <a:p>
            <a:r>
              <a:rPr lang="en-US"/>
              <a:t>Outline</a:t>
            </a:r>
          </a:p>
        </p:txBody>
      </p:sp>
      <p:sp>
        <p:nvSpPr>
          <p:cNvPr id="353283" name="Rectangle 3"/>
          <p:cNvSpPr>
            <a:spLocks noGrp="1" noChangeArrowheads="1"/>
          </p:cNvSpPr>
          <p:nvPr>
            <p:ph type="body" idx="1"/>
          </p:nvPr>
        </p:nvSpPr>
        <p:spPr/>
        <p:txBody>
          <a:bodyPr/>
          <a:lstStyle/>
          <a:p>
            <a:pPr>
              <a:lnSpc>
                <a:spcPct val="90000"/>
              </a:lnSpc>
            </a:pPr>
            <a:r>
              <a:rPr lang="en-US"/>
              <a:t>Models of influence</a:t>
            </a:r>
          </a:p>
          <a:p>
            <a:pPr lvl="1">
              <a:lnSpc>
                <a:spcPct val="90000"/>
              </a:lnSpc>
            </a:pPr>
            <a:r>
              <a:rPr lang="en-US"/>
              <a:t>Linear Threshold</a:t>
            </a:r>
          </a:p>
          <a:p>
            <a:pPr lvl="1">
              <a:lnSpc>
                <a:spcPct val="90000"/>
              </a:lnSpc>
            </a:pPr>
            <a:r>
              <a:rPr lang="en-US"/>
              <a:t>Independent Cascade</a:t>
            </a:r>
          </a:p>
          <a:p>
            <a:pPr>
              <a:lnSpc>
                <a:spcPct val="90000"/>
              </a:lnSpc>
            </a:pPr>
            <a:r>
              <a:rPr lang="en-US"/>
              <a:t>Influence maximization problem</a:t>
            </a:r>
          </a:p>
          <a:p>
            <a:pPr lvl="1">
              <a:lnSpc>
                <a:spcPct val="90000"/>
              </a:lnSpc>
            </a:pPr>
            <a:r>
              <a:rPr lang="en-US"/>
              <a:t>Algorithm </a:t>
            </a:r>
          </a:p>
          <a:p>
            <a:pPr lvl="1">
              <a:lnSpc>
                <a:spcPct val="90000"/>
              </a:lnSpc>
            </a:pPr>
            <a:r>
              <a:rPr lang="en-US"/>
              <a:t>Proof of performance bound</a:t>
            </a:r>
          </a:p>
          <a:p>
            <a:pPr lvl="1">
              <a:lnSpc>
                <a:spcPct val="90000"/>
              </a:lnSpc>
            </a:pPr>
            <a:r>
              <a:rPr lang="en-US"/>
              <a:t>Compute objective function</a:t>
            </a:r>
          </a:p>
          <a:p>
            <a:pPr>
              <a:lnSpc>
                <a:spcPct val="90000"/>
              </a:lnSpc>
            </a:pPr>
            <a:r>
              <a:rPr lang="en-US"/>
              <a:t>Experiments</a:t>
            </a:r>
          </a:p>
          <a:p>
            <a:pPr lvl="1">
              <a:lnSpc>
                <a:spcPct val="90000"/>
              </a:lnSpc>
            </a:pPr>
            <a:r>
              <a:rPr lang="en-US"/>
              <a:t>Data and setting</a:t>
            </a:r>
          </a:p>
          <a:p>
            <a:pPr lvl="1">
              <a:lnSpc>
                <a:spcPct val="90000"/>
              </a:lnSpc>
            </a:pPr>
            <a:r>
              <a:rPr lang="en-US">
                <a:solidFill>
                  <a:srgbClr val="FF0000"/>
                </a:solidFill>
              </a:rPr>
              <a:t>Results</a:t>
            </a:r>
          </a:p>
          <a:p>
            <a:pPr lvl="1">
              <a:lnSpc>
                <a:spcPct val="90000"/>
              </a:lnSpc>
            </a:pP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b="1"/>
              <a:t>Example: HIV</a:t>
            </a:r>
            <a:endParaRPr lang="el-GR" b="1"/>
          </a:p>
        </p:txBody>
      </p:sp>
      <p:sp>
        <p:nvSpPr>
          <p:cNvPr id="65539" name="Rectangle 3"/>
          <p:cNvSpPr>
            <a:spLocks noGrp="1" noChangeArrowheads="1"/>
          </p:cNvSpPr>
          <p:nvPr>
            <p:ph type="body" idx="1"/>
          </p:nvPr>
        </p:nvSpPr>
        <p:spPr>
          <a:xfrm>
            <a:off x="457200" y="1600200"/>
            <a:ext cx="8229600" cy="4800600"/>
          </a:xfrm>
        </p:spPr>
        <p:txBody>
          <a:bodyPr/>
          <a:lstStyle/>
          <a:p>
            <a:r>
              <a:rPr lang="en-US"/>
              <a:t>Less lethal than Ebola</a:t>
            </a:r>
          </a:p>
          <a:p>
            <a:r>
              <a:rPr lang="en-US"/>
              <a:t>Takes time to act, lots of time to infect</a:t>
            </a:r>
          </a:p>
          <a:p>
            <a:r>
              <a:rPr lang="en-US"/>
              <a:t>First appeared in the 70s</a:t>
            </a:r>
          </a:p>
          <a:p>
            <a:r>
              <a:rPr lang="en-US"/>
              <a:t>Initially confined in special groups: homosexual men, drug users, prostitutes</a:t>
            </a:r>
          </a:p>
          <a:p>
            <a:r>
              <a:rPr lang="en-US"/>
              <a:t>Eventually escaped to the entire population</a:t>
            </a:r>
          </a:p>
          <a:p>
            <a:endParaRPr lang="el-G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lstStyle/>
          <a:p>
            <a:r>
              <a:rPr lang="en-US"/>
              <a:t>Results: linear threshold model</a:t>
            </a:r>
          </a:p>
        </p:txBody>
      </p:sp>
      <p:pic>
        <p:nvPicPr>
          <p:cNvPr id="179213" name="Picture 13"/>
          <p:cNvPicPr>
            <a:picLocks noChangeAspect="1" noChangeArrowheads="1"/>
          </p:cNvPicPr>
          <p:nvPr/>
        </p:nvPicPr>
        <p:blipFill>
          <a:blip r:embed="rId3" cstate="print"/>
          <a:srcRect/>
          <a:stretch>
            <a:fillRect/>
          </a:stretch>
        </p:blipFill>
        <p:spPr bwMode="auto">
          <a:xfrm>
            <a:off x="1600200" y="1752600"/>
            <a:ext cx="5867400" cy="3886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r>
              <a:rPr lang="en-US"/>
              <a:t>Independent Cascade Model – Case 1</a:t>
            </a:r>
          </a:p>
        </p:txBody>
      </p:sp>
      <p:pic>
        <p:nvPicPr>
          <p:cNvPr id="177156" name="Picture 4"/>
          <p:cNvPicPr>
            <a:picLocks noChangeAspect="1" noChangeArrowheads="1"/>
          </p:cNvPicPr>
          <p:nvPr/>
        </p:nvPicPr>
        <p:blipFill>
          <a:blip r:embed="rId3" cstate="print"/>
          <a:srcRect/>
          <a:stretch>
            <a:fillRect/>
          </a:stretch>
        </p:blipFill>
        <p:spPr bwMode="auto">
          <a:xfrm>
            <a:off x="0" y="1524000"/>
            <a:ext cx="4343400" cy="3810000"/>
          </a:xfrm>
          <a:prstGeom prst="rect">
            <a:avLst/>
          </a:prstGeom>
          <a:noFill/>
          <a:ln w="9525">
            <a:noFill/>
            <a:miter lim="800000"/>
            <a:headEnd/>
            <a:tailEnd/>
          </a:ln>
          <a:effectLst/>
        </p:spPr>
      </p:pic>
      <p:pic>
        <p:nvPicPr>
          <p:cNvPr id="177157" name="Picture 5"/>
          <p:cNvPicPr>
            <a:picLocks noChangeAspect="1" noChangeArrowheads="1"/>
          </p:cNvPicPr>
          <p:nvPr/>
        </p:nvPicPr>
        <p:blipFill>
          <a:blip r:embed="rId4" cstate="print"/>
          <a:srcRect/>
          <a:stretch>
            <a:fillRect/>
          </a:stretch>
        </p:blipFill>
        <p:spPr bwMode="auto">
          <a:xfrm>
            <a:off x="4343400" y="1524000"/>
            <a:ext cx="4648200" cy="3886200"/>
          </a:xfrm>
          <a:prstGeom prst="rect">
            <a:avLst/>
          </a:prstGeom>
          <a:noFill/>
          <a:ln w="9525">
            <a:noFill/>
            <a:miter lim="800000"/>
            <a:headEnd/>
            <a:tailEnd/>
          </a:ln>
          <a:effectLst/>
        </p:spPr>
      </p:pic>
      <p:sp>
        <p:nvSpPr>
          <p:cNvPr id="177158" name="Text Box 6"/>
          <p:cNvSpPr txBox="1">
            <a:spLocks noChangeArrowheads="1"/>
          </p:cNvSpPr>
          <p:nvPr/>
        </p:nvSpPr>
        <p:spPr bwMode="auto">
          <a:xfrm>
            <a:off x="1828800" y="5486400"/>
            <a:ext cx="1143000" cy="457200"/>
          </a:xfrm>
          <a:prstGeom prst="rect">
            <a:avLst/>
          </a:prstGeom>
          <a:noFill/>
          <a:ln w="9525">
            <a:noFill/>
            <a:miter lim="800000"/>
            <a:headEnd/>
            <a:tailEnd/>
          </a:ln>
          <a:effectLst/>
        </p:spPr>
        <p:txBody>
          <a:bodyPr>
            <a:spAutoFit/>
          </a:bodyPr>
          <a:lstStyle/>
          <a:p>
            <a:pPr>
              <a:spcBef>
                <a:spcPct val="50000"/>
              </a:spcBef>
            </a:pPr>
            <a:r>
              <a:rPr lang="en-US" sz="2400">
                <a:latin typeface="Goudy Old Style" pitchFamily="18" charset="0"/>
              </a:rPr>
              <a:t>P = 1%</a:t>
            </a:r>
          </a:p>
        </p:txBody>
      </p:sp>
      <p:sp>
        <p:nvSpPr>
          <p:cNvPr id="177159" name="Text Box 7"/>
          <p:cNvSpPr txBox="1">
            <a:spLocks noChangeArrowheads="1"/>
          </p:cNvSpPr>
          <p:nvPr/>
        </p:nvSpPr>
        <p:spPr bwMode="auto">
          <a:xfrm>
            <a:off x="6324600" y="5410200"/>
            <a:ext cx="1524000" cy="457200"/>
          </a:xfrm>
          <a:prstGeom prst="rect">
            <a:avLst/>
          </a:prstGeom>
          <a:noFill/>
          <a:ln w="9525">
            <a:noFill/>
            <a:miter lim="800000"/>
            <a:headEnd/>
            <a:tailEnd/>
          </a:ln>
          <a:effectLst/>
        </p:spPr>
        <p:txBody>
          <a:bodyPr>
            <a:spAutoFit/>
          </a:bodyPr>
          <a:lstStyle/>
          <a:p>
            <a:pPr>
              <a:spcBef>
                <a:spcPct val="50000"/>
              </a:spcBef>
            </a:pPr>
            <a:r>
              <a:rPr lang="en-US" sz="2400">
                <a:latin typeface="Goudy Old Style" pitchFamily="18" charset="0"/>
              </a:rPr>
              <a:t>P = 10%</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r>
              <a:rPr lang="en-US"/>
              <a:t>Independent Cascade Model – Case 2</a:t>
            </a:r>
          </a:p>
        </p:txBody>
      </p:sp>
      <p:pic>
        <p:nvPicPr>
          <p:cNvPr id="183301" name="Picture 5"/>
          <p:cNvPicPr>
            <a:picLocks noChangeAspect="1" noChangeArrowheads="1"/>
          </p:cNvPicPr>
          <p:nvPr/>
        </p:nvPicPr>
        <p:blipFill>
          <a:blip r:embed="rId3" cstate="print"/>
          <a:srcRect/>
          <a:stretch>
            <a:fillRect/>
          </a:stretch>
        </p:blipFill>
        <p:spPr bwMode="auto">
          <a:xfrm>
            <a:off x="533400" y="1905000"/>
            <a:ext cx="5715000" cy="4038600"/>
          </a:xfrm>
          <a:prstGeom prst="rect">
            <a:avLst/>
          </a:prstGeom>
          <a:noFill/>
          <a:ln w="9525">
            <a:noFill/>
            <a:miter lim="800000"/>
            <a:headEnd/>
            <a:tailEnd/>
          </a:ln>
          <a:effectLst/>
        </p:spPr>
      </p:pic>
      <p:pic>
        <p:nvPicPr>
          <p:cNvPr id="183302" name="Picture 6"/>
          <p:cNvPicPr>
            <a:picLocks noChangeAspect="1" noChangeArrowheads="1"/>
          </p:cNvPicPr>
          <p:nvPr/>
        </p:nvPicPr>
        <p:blipFill>
          <a:blip r:embed="rId4" cstate="print"/>
          <a:srcRect/>
          <a:stretch>
            <a:fillRect/>
          </a:stretch>
        </p:blipFill>
        <p:spPr bwMode="auto">
          <a:xfrm>
            <a:off x="6477000" y="1828800"/>
            <a:ext cx="2590800" cy="1219200"/>
          </a:xfrm>
          <a:prstGeom prst="rect">
            <a:avLst/>
          </a:prstGeom>
          <a:noFill/>
          <a:ln w="9525">
            <a:noFill/>
            <a:miter lim="800000"/>
            <a:headEnd/>
            <a:tailEnd/>
          </a:ln>
          <a:effectLst/>
        </p:spPr>
      </p:pic>
      <p:sp>
        <p:nvSpPr>
          <p:cNvPr id="183303" name="Text Box 7"/>
          <p:cNvSpPr txBox="1">
            <a:spLocks noChangeArrowheads="1"/>
          </p:cNvSpPr>
          <p:nvPr/>
        </p:nvSpPr>
        <p:spPr bwMode="auto">
          <a:xfrm>
            <a:off x="6629400" y="1219200"/>
            <a:ext cx="2133600" cy="641350"/>
          </a:xfrm>
          <a:prstGeom prst="rect">
            <a:avLst/>
          </a:prstGeom>
          <a:noFill/>
          <a:ln w="9525">
            <a:noFill/>
            <a:miter lim="800000"/>
            <a:headEnd/>
            <a:tailEnd/>
          </a:ln>
          <a:effectLst/>
        </p:spPr>
        <p:txBody>
          <a:bodyPr>
            <a:spAutoFit/>
          </a:bodyPr>
          <a:lstStyle/>
          <a:p>
            <a:pPr>
              <a:spcBef>
                <a:spcPct val="50000"/>
              </a:spcBef>
            </a:pPr>
            <a:r>
              <a:rPr lang="en-US">
                <a:solidFill>
                  <a:schemeClr val="tx2"/>
                </a:solidFill>
                <a:latin typeface="Goudy Old Style" pitchFamily="18" charset="0"/>
              </a:rPr>
              <a:t>Reminder: linear threshold model</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274638"/>
            <a:ext cx="8382000" cy="1143000"/>
          </a:xfrm>
        </p:spPr>
        <p:txBody>
          <a:bodyPr/>
          <a:lstStyle/>
          <a:p>
            <a:r>
              <a:rPr lang="en-US" sz="4000" b="1"/>
              <a:t>Example: Melissa computer worm</a:t>
            </a:r>
            <a:endParaRPr lang="el-GR" sz="4000" b="1"/>
          </a:p>
        </p:txBody>
      </p:sp>
      <p:sp>
        <p:nvSpPr>
          <p:cNvPr id="68611" name="Rectangle 3"/>
          <p:cNvSpPr>
            <a:spLocks noGrp="1" noChangeArrowheads="1"/>
          </p:cNvSpPr>
          <p:nvPr>
            <p:ph type="body" idx="1"/>
          </p:nvPr>
        </p:nvSpPr>
        <p:spPr>
          <a:xfrm>
            <a:off x="457200" y="1600200"/>
            <a:ext cx="8382000" cy="4800600"/>
          </a:xfrm>
        </p:spPr>
        <p:txBody>
          <a:bodyPr/>
          <a:lstStyle/>
          <a:p>
            <a:r>
              <a:rPr lang="en-US" dirty="0"/>
              <a:t>Started on March 1999</a:t>
            </a:r>
          </a:p>
          <a:p>
            <a:r>
              <a:rPr lang="en-US" dirty="0"/>
              <a:t>Infected MS Outlook users</a:t>
            </a:r>
          </a:p>
          <a:p>
            <a:r>
              <a:rPr lang="en-US" dirty="0"/>
              <a:t>The user</a:t>
            </a:r>
          </a:p>
          <a:p>
            <a:pPr lvl="1"/>
            <a:r>
              <a:rPr lang="en-US" dirty="0"/>
              <a:t>Receives email with a word document with a virus</a:t>
            </a:r>
          </a:p>
          <a:p>
            <a:pPr lvl="1"/>
            <a:r>
              <a:rPr lang="en-US" dirty="0"/>
              <a:t>Once opened, the virus sends itself to the first 50 users in the outlook address book</a:t>
            </a:r>
          </a:p>
          <a:p>
            <a:r>
              <a:rPr lang="en-US" dirty="0"/>
              <a:t>First detected on Friday, March 26</a:t>
            </a:r>
          </a:p>
          <a:p>
            <a:r>
              <a:rPr lang="en-US" dirty="0"/>
              <a:t>On Monday had infected &gt;100K computers</a:t>
            </a:r>
            <a:endParaRPr lang="el-G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b="1"/>
              <a:t>Example: Hotmail</a:t>
            </a:r>
            <a:endParaRPr lang="el-GR" b="1"/>
          </a:p>
        </p:txBody>
      </p:sp>
      <p:sp>
        <p:nvSpPr>
          <p:cNvPr id="78851" name="Rectangle 3"/>
          <p:cNvSpPr>
            <a:spLocks noGrp="1" noChangeArrowheads="1"/>
          </p:cNvSpPr>
          <p:nvPr>
            <p:ph type="body" idx="1"/>
          </p:nvPr>
        </p:nvSpPr>
        <p:spPr>
          <a:xfrm>
            <a:off x="457200" y="1600200"/>
            <a:ext cx="8229600" cy="4800600"/>
          </a:xfrm>
        </p:spPr>
        <p:txBody>
          <a:bodyPr/>
          <a:lstStyle/>
          <a:p>
            <a:pPr>
              <a:lnSpc>
                <a:spcPct val="80000"/>
              </a:lnSpc>
              <a:tabLst>
                <a:tab pos="1549400" algn="l"/>
              </a:tabLst>
            </a:pPr>
            <a:r>
              <a:rPr lang="en-US" sz="2400"/>
              <a:t>Example of Viral Marketing: Hotmail.com</a:t>
            </a:r>
          </a:p>
          <a:p>
            <a:pPr>
              <a:lnSpc>
                <a:spcPct val="80000"/>
              </a:lnSpc>
              <a:tabLst>
                <a:tab pos="1549400" algn="l"/>
              </a:tabLst>
            </a:pPr>
            <a:endParaRPr lang="en-US" sz="2400"/>
          </a:p>
          <a:p>
            <a:pPr>
              <a:lnSpc>
                <a:spcPct val="80000"/>
              </a:lnSpc>
              <a:tabLst>
                <a:tab pos="1549400" algn="l"/>
              </a:tabLst>
            </a:pPr>
            <a:r>
              <a:rPr lang="en-US" sz="2400"/>
              <a:t>Jul 1996: Hotmail.com started service</a:t>
            </a:r>
          </a:p>
          <a:p>
            <a:pPr>
              <a:lnSpc>
                <a:spcPct val="80000"/>
              </a:lnSpc>
              <a:tabLst>
                <a:tab pos="1549400" algn="l"/>
              </a:tabLst>
            </a:pPr>
            <a:r>
              <a:rPr lang="en-US" sz="2400"/>
              <a:t>Aug 1996: 20K subscribers</a:t>
            </a:r>
          </a:p>
          <a:p>
            <a:pPr>
              <a:lnSpc>
                <a:spcPct val="80000"/>
              </a:lnSpc>
              <a:tabLst>
                <a:tab pos="1549400" algn="l"/>
              </a:tabLst>
            </a:pPr>
            <a:r>
              <a:rPr lang="en-US" sz="2400"/>
              <a:t>Dec 1996: 100K</a:t>
            </a:r>
          </a:p>
          <a:p>
            <a:pPr>
              <a:lnSpc>
                <a:spcPct val="80000"/>
              </a:lnSpc>
              <a:tabLst>
                <a:tab pos="1549400" algn="l"/>
              </a:tabLst>
            </a:pPr>
            <a:r>
              <a:rPr lang="en-US" sz="2400"/>
              <a:t>Jan 1997: 1 million</a:t>
            </a:r>
          </a:p>
          <a:p>
            <a:pPr>
              <a:lnSpc>
                <a:spcPct val="80000"/>
              </a:lnSpc>
              <a:tabLst>
                <a:tab pos="1549400" algn="l"/>
              </a:tabLst>
            </a:pPr>
            <a:r>
              <a:rPr lang="en-US" sz="2400"/>
              <a:t>Jul 1998: 12 million</a:t>
            </a:r>
          </a:p>
          <a:p>
            <a:pPr>
              <a:lnSpc>
                <a:spcPct val="80000"/>
              </a:lnSpc>
              <a:buFontTx/>
              <a:buNone/>
              <a:tabLst>
                <a:tab pos="1549400" algn="l"/>
              </a:tabLst>
            </a:pPr>
            <a:endParaRPr lang="en-US" sz="2400"/>
          </a:p>
          <a:p>
            <a:pPr>
              <a:lnSpc>
                <a:spcPct val="80000"/>
              </a:lnSpc>
              <a:buFontTx/>
              <a:buNone/>
              <a:tabLst>
                <a:tab pos="1549400" algn="l"/>
              </a:tabLst>
            </a:pPr>
            <a:r>
              <a:rPr lang="en-US" sz="2400"/>
              <a:t>Bought by Microsoft for $400 million</a:t>
            </a:r>
          </a:p>
          <a:p>
            <a:pPr>
              <a:lnSpc>
                <a:spcPct val="80000"/>
              </a:lnSpc>
              <a:buFontTx/>
              <a:buNone/>
              <a:tabLst>
                <a:tab pos="1549400" algn="l"/>
              </a:tabLst>
            </a:pPr>
            <a:endParaRPr lang="en-US" sz="2400"/>
          </a:p>
          <a:p>
            <a:pPr>
              <a:lnSpc>
                <a:spcPct val="80000"/>
              </a:lnSpc>
              <a:buFontTx/>
              <a:buNone/>
              <a:tabLst>
                <a:tab pos="1549400" algn="l"/>
              </a:tabLst>
            </a:pPr>
            <a:r>
              <a:rPr lang="en-US" sz="2400"/>
              <a:t>Marketing: At the end of each email sent there was</a:t>
            </a:r>
          </a:p>
          <a:p>
            <a:pPr>
              <a:lnSpc>
                <a:spcPct val="80000"/>
              </a:lnSpc>
              <a:buFontTx/>
              <a:buNone/>
              <a:tabLst>
                <a:tab pos="1549400" algn="l"/>
              </a:tabLst>
            </a:pPr>
            <a:r>
              <a:rPr lang="en-US" sz="2400"/>
              <a:t>		a message to subscribe to Hotmail.com</a:t>
            </a:r>
          </a:p>
          <a:p>
            <a:pPr>
              <a:lnSpc>
                <a:spcPct val="80000"/>
              </a:lnSpc>
              <a:buFontTx/>
              <a:buNone/>
              <a:tabLst>
                <a:tab pos="1549400" algn="l"/>
              </a:tabLst>
            </a:pPr>
            <a:r>
              <a:rPr lang="en-US" sz="2400"/>
              <a:t>		“Get your free email at Hotmail" </a:t>
            </a:r>
            <a:endParaRPr lang="el-GR" sz="24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b="1"/>
              <a:t>The Bass model</a:t>
            </a:r>
            <a:endParaRPr lang="el-GR" b="1"/>
          </a:p>
        </p:txBody>
      </p:sp>
      <p:sp>
        <p:nvSpPr>
          <p:cNvPr id="69635" name="Rectangle 3"/>
          <p:cNvSpPr>
            <a:spLocks noGrp="1" noChangeArrowheads="1"/>
          </p:cNvSpPr>
          <p:nvPr>
            <p:ph type="body" idx="1"/>
          </p:nvPr>
        </p:nvSpPr>
        <p:spPr>
          <a:xfrm>
            <a:off x="457200" y="1600200"/>
            <a:ext cx="8229600" cy="4800600"/>
          </a:xfrm>
        </p:spPr>
        <p:txBody>
          <a:bodyPr/>
          <a:lstStyle/>
          <a:p>
            <a:r>
              <a:rPr lang="en-US" sz="2400"/>
              <a:t>Introduced in the 60s to describe product adoption</a:t>
            </a:r>
          </a:p>
          <a:p>
            <a:r>
              <a:rPr lang="en-US" sz="2400"/>
              <a:t>Can be applied for viruses</a:t>
            </a:r>
          </a:p>
          <a:p>
            <a:r>
              <a:rPr lang="en-US" sz="2400"/>
              <a:t>No network structure</a:t>
            </a:r>
          </a:p>
          <a:p>
            <a:endParaRPr lang="en-US" sz="2400"/>
          </a:p>
          <a:p>
            <a:endParaRPr lang="en-US" sz="2400"/>
          </a:p>
          <a:p>
            <a:r>
              <a:rPr lang="en-US" sz="2400"/>
              <a:t>F(t): Ratio of infected at time t</a:t>
            </a:r>
          </a:p>
          <a:p>
            <a:r>
              <a:rPr lang="en-US" sz="2400"/>
              <a:t>p: Rate of infection by outside</a:t>
            </a:r>
          </a:p>
          <a:p>
            <a:r>
              <a:rPr lang="en-US" sz="2400"/>
              <a:t>q: Rate of contagion</a:t>
            </a:r>
          </a:p>
          <a:p>
            <a:endParaRPr lang="en-US"/>
          </a:p>
          <a:p>
            <a:endParaRPr lang="en-US"/>
          </a:p>
          <a:p>
            <a:endParaRPr lang="el-GR"/>
          </a:p>
        </p:txBody>
      </p:sp>
      <p:pic>
        <p:nvPicPr>
          <p:cNvPr id="69643" name="Picture 11" descr="TP_tmp"/>
          <p:cNvPicPr>
            <a:picLocks noChangeAspect="1" noChangeArrowheads="1"/>
          </p:cNvPicPr>
          <p:nvPr>
            <p:custDataLst>
              <p:tags r:id="rId1"/>
            </p:custDataLst>
          </p:nvPr>
        </p:nvPicPr>
        <p:blipFill>
          <a:blip r:embed="rId3" cstate="print"/>
          <a:srcRect/>
          <a:stretch>
            <a:fillRect/>
          </a:stretch>
        </p:blipFill>
        <p:spPr bwMode="auto">
          <a:xfrm>
            <a:off x="838200" y="3276600"/>
            <a:ext cx="7467600" cy="3905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b="1"/>
              <a:t>The Bass model</a:t>
            </a:r>
            <a:endParaRPr lang="el-GR" b="1"/>
          </a:p>
        </p:txBody>
      </p:sp>
      <p:sp>
        <p:nvSpPr>
          <p:cNvPr id="76803" name="Rectangle 3"/>
          <p:cNvSpPr>
            <a:spLocks noGrp="1" noChangeArrowheads="1"/>
          </p:cNvSpPr>
          <p:nvPr>
            <p:ph type="body" idx="1"/>
          </p:nvPr>
        </p:nvSpPr>
        <p:spPr>
          <a:xfrm>
            <a:off x="457200" y="1600200"/>
            <a:ext cx="8229600" cy="4800600"/>
          </a:xfrm>
        </p:spPr>
        <p:txBody>
          <a:bodyPr/>
          <a:lstStyle/>
          <a:p>
            <a:r>
              <a:rPr lang="en-US" sz="2400"/>
              <a:t>F(t): Ratio of infected at time t</a:t>
            </a:r>
          </a:p>
          <a:p>
            <a:r>
              <a:rPr lang="en-US" sz="2400"/>
              <a:t>p: Rate of infection by outside</a:t>
            </a:r>
          </a:p>
          <a:p>
            <a:r>
              <a:rPr lang="en-US" sz="2400"/>
              <a:t>q: Rate of contagion</a:t>
            </a:r>
          </a:p>
          <a:p>
            <a:endParaRPr lang="en-US"/>
          </a:p>
          <a:p>
            <a:endParaRPr lang="en-US"/>
          </a:p>
          <a:p>
            <a:endParaRPr lang="el-GR"/>
          </a:p>
        </p:txBody>
      </p:sp>
      <p:pic>
        <p:nvPicPr>
          <p:cNvPr id="76810" name="Picture 10" descr="TP_tmp"/>
          <p:cNvPicPr>
            <a:picLocks noChangeAspect="1" noChangeArrowheads="1"/>
          </p:cNvPicPr>
          <p:nvPr>
            <p:custDataLst>
              <p:tags r:id="rId1"/>
            </p:custDataLst>
          </p:nvPr>
        </p:nvPicPr>
        <p:blipFill>
          <a:blip r:embed="rId3" cstate="print"/>
          <a:srcRect/>
          <a:stretch>
            <a:fillRect/>
          </a:stretch>
        </p:blipFill>
        <p:spPr bwMode="auto">
          <a:xfrm>
            <a:off x="595313" y="4081463"/>
            <a:ext cx="3306762" cy="1031875"/>
          </a:xfrm>
          <a:prstGeom prst="rect">
            <a:avLst/>
          </a:prstGeom>
          <a:noFill/>
          <a:ln w="9525">
            <a:noFill/>
            <a:miter lim="800000"/>
            <a:headEnd/>
            <a:tailEnd/>
          </a:ln>
          <a:effectLst/>
        </p:spPr>
      </p:pic>
      <p:pic>
        <p:nvPicPr>
          <p:cNvPr id="76811" name="Picture 11"/>
          <p:cNvPicPr>
            <a:picLocks noChangeAspect="1" noChangeArrowheads="1"/>
          </p:cNvPicPr>
          <p:nvPr/>
        </p:nvPicPr>
        <p:blipFill>
          <a:blip r:embed="rId4" cstate="print"/>
          <a:srcRect/>
          <a:stretch>
            <a:fillRect/>
          </a:stretch>
        </p:blipFill>
        <p:spPr bwMode="auto">
          <a:xfrm>
            <a:off x="5105400" y="4343400"/>
            <a:ext cx="3582988" cy="2268538"/>
          </a:xfrm>
          <a:prstGeom prst="rect">
            <a:avLst/>
          </a:prstGeom>
          <a:noFill/>
          <a:ln w="9525">
            <a:noFill/>
            <a:miter lim="800000"/>
            <a:headEnd/>
            <a:tailEnd/>
          </a:ln>
          <a:effectLst/>
        </p:spPr>
      </p:pic>
      <p:sp>
        <p:nvSpPr>
          <p:cNvPr id="76812" name="Line 12"/>
          <p:cNvSpPr>
            <a:spLocks noChangeShapeType="1"/>
          </p:cNvSpPr>
          <p:nvPr/>
        </p:nvSpPr>
        <p:spPr bwMode="auto">
          <a:xfrm>
            <a:off x="6019800" y="3886200"/>
            <a:ext cx="0" cy="2743200"/>
          </a:xfrm>
          <a:prstGeom prst="line">
            <a:avLst/>
          </a:prstGeom>
          <a:noFill/>
          <a:ln w="25400">
            <a:solidFill>
              <a:schemeClr val="tx1"/>
            </a:solidFill>
            <a:prstDash val="dash"/>
            <a:round/>
            <a:headEnd/>
            <a:tailEnd/>
          </a:ln>
          <a:effectLst/>
        </p:spPr>
        <p:txBody>
          <a:bodyPr/>
          <a:lstStyle/>
          <a:p>
            <a:endParaRPr lang="en-US"/>
          </a:p>
        </p:txBody>
      </p:sp>
      <p:sp>
        <p:nvSpPr>
          <p:cNvPr id="76813" name="Line 13"/>
          <p:cNvSpPr>
            <a:spLocks noChangeShapeType="1"/>
          </p:cNvSpPr>
          <p:nvPr/>
        </p:nvSpPr>
        <p:spPr bwMode="auto">
          <a:xfrm>
            <a:off x="7010400" y="3886200"/>
            <a:ext cx="0" cy="2743200"/>
          </a:xfrm>
          <a:prstGeom prst="line">
            <a:avLst/>
          </a:prstGeom>
          <a:noFill/>
          <a:ln w="25400">
            <a:solidFill>
              <a:schemeClr val="tx1"/>
            </a:solidFill>
            <a:prstDash val="dash"/>
            <a:round/>
            <a:headEnd/>
            <a:tailEnd/>
          </a:ln>
          <a:effectLst/>
        </p:spPr>
        <p:txBody>
          <a:bodyPr/>
          <a:lstStyle/>
          <a:p>
            <a:endParaRPr lang="en-US"/>
          </a:p>
        </p:txBody>
      </p:sp>
      <p:sp>
        <p:nvSpPr>
          <p:cNvPr id="76815" name="Text Box 15"/>
          <p:cNvSpPr txBox="1">
            <a:spLocks noChangeArrowheads="1"/>
          </p:cNvSpPr>
          <p:nvPr/>
        </p:nvSpPr>
        <p:spPr bwMode="auto">
          <a:xfrm>
            <a:off x="5410200" y="2438400"/>
            <a:ext cx="1428750" cy="641350"/>
          </a:xfrm>
          <a:prstGeom prst="rect">
            <a:avLst/>
          </a:prstGeom>
          <a:noFill/>
          <a:ln w="9525">
            <a:noFill/>
            <a:miter lim="800000"/>
            <a:headEnd/>
            <a:tailEnd/>
          </a:ln>
          <a:effectLst/>
        </p:spPr>
        <p:txBody>
          <a:bodyPr wrap="none">
            <a:spAutoFit/>
          </a:bodyPr>
          <a:lstStyle/>
          <a:p>
            <a:r>
              <a:rPr lang="en-US"/>
              <a:t>Slow growth</a:t>
            </a:r>
          </a:p>
          <a:p>
            <a:r>
              <a:rPr lang="en-US"/>
              <a:t>phase</a:t>
            </a:r>
            <a:endParaRPr lang="el-GR"/>
          </a:p>
        </p:txBody>
      </p:sp>
      <p:sp>
        <p:nvSpPr>
          <p:cNvPr id="76816" name="Text Box 16"/>
          <p:cNvSpPr txBox="1">
            <a:spLocks noChangeArrowheads="1"/>
          </p:cNvSpPr>
          <p:nvPr/>
        </p:nvSpPr>
        <p:spPr bwMode="auto">
          <a:xfrm>
            <a:off x="6781800" y="1524000"/>
            <a:ext cx="1162050" cy="641350"/>
          </a:xfrm>
          <a:prstGeom prst="rect">
            <a:avLst/>
          </a:prstGeom>
          <a:noFill/>
          <a:ln w="9525">
            <a:noFill/>
            <a:miter lim="800000"/>
            <a:headEnd/>
            <a:tailEnd/>
          </a:ln>
          <a:effectLst/>
        </p:spPr>
        <p:txBody>
          <a:bodyPr wrap="none">
            <a:spAutoFit/>
          </a:bodyPr>
          <a:lstStyle/>
          <a:p>
            <a:r>
              <a:rPr lang="en-US"/>
              <a:t>Explosive</a:t>
            </a:r>
          </a:p>
          <a:p>
            <a:r>
              <a:rPr lang="en-US"/>
              <a:t>phase</a:t>
            </a:r>
            <a:endParaRPr lang="el-GR"/>
          </a:p>
        </p:txBody>
      </p:sp>
      <p:sp>
        <p:nvSpPr>
          <p:cNvPr id="76817" name="Text Box 17"/>
          <p:cNvSpPr txBox="1">
            <a:spLocks noChangeArrowheads="1"/>
          </p:cNvSpPr>
          <p:nvPr/>
        </p:nvSpPr>
        <p:spPr bwMode="auto">
          <a:xfrm>
            <a:off x="7391400" y="2743200"/>
            <a:ext cx="984250" cy="641350"/>
          </a:xfrm>
          <a:prstGeom prst="rect">
            <a:avLst/>
          </a:prstGeom>
          <a:noFill/>
          <a:ln w="9525">
            <a:noFill/>
            <a:miter lim="800000"/>
            <a:headEnd/>
            <a:tailEnd/>
          </a:ln>
          <a:effectLst/>
        </p:spPr>
        <p:txBody>
          <a:bodyPr wrap="none">
            <a:spAutoFit/>
          </a:bodyPr>
          <a:lstStyle/>
          <a:p>
            <a:r>
              <a:rPr lang="en-US"/>
              <a:t>Burnout</a:t>
            </a:r>
          </a:p>
          <a:p>
            <a:r>
              <a:rPr lang="en-US"/>
              <a:t>phase</a:t>
            </a:r>
            <a:endParaRPr lang="el-GR"/>
          </a:p>
        </p:txBody>
      </p:sp>
      <p:sp>
        <p:nvSpPr>
          <p:cNvPr id="76818" name="Line 18"/>
          <p:cNvSpPr>
            <a:spLocks noChangeShapeType="1"/>
          </p:cNvSpPr>
          <p:nvPr/>
        </p:nvSpPr>
        <p:spPr bwMode="auto">
          <a:xfrm flipH="1">
            <a:off x="5638800" y="3048000"/>
            <a:ext cx="152400" cy="1524000"/>
          </a:xfrm>
          <a:prstGeom prst="line">
            <a:avLst/>
          </a:prstGeom>
          <a:noFill/>
          <a:ln w="25400">
            <a:solidFill>
              <a:schemeClr val="tx1"/>
            </a:solidFill>
            <a:round/>
            <a:headEnd/>
            <a:tailEnd type="oval" w="lg" len="lg"/>
          </a:ln>
          <a:effectLst/>
        </p:spPr>
        <p:txBody>
          <a:bodyPr/>
          <a:lstStyle/>
          <a:p>
            <a:endParaRPr lang="en-US"/>
          </a:p>
        </p:txBody>
      </p:sp>
      <p:sp>
        <p:nvSpPr>
          <p:cNvPr id="76819" name="Line 19"/>
          <p:cNvSpPr>
            <a:spLocks noChangeShapeType="1"/>
          </p:cNvSpPr>
          <p:nvPr/>
        </p:nvSpPr>
        <p:spPr bwMode="auto">
          <a:xfrm flipH="1">
            <a:off x="6400800" y="2133600"/>
            <a:ext cx="838200" cy="2438400"/>
          </a:xfrm>
          <a:prstGeom prst="line">
            <a:avLst/>
          </a:prstGeom>
          <a:noFill/>
          <a:ln w="25400">
            <a:solidFill>
              <a:schemeClr val="tx1"/>
            </a:solidFill>
            <a:round/>
            <a:headEnd/>
            <a:tailEnd type="oval" w="lg" len="lg"/>
          </a:ln>
          <a:effectLst/>
        </p:spPr>
        <p:txBody>
          <a:bodyPr/>
          <a:lstStyle/>
          <a:p>
            <a:endParaRPr lang="en-US"/>
          </a:p>
        </p:txBody>
      </p:sp>
      <p:sp>
        <p:nvSpPr>
          <p:cNvPr id="76820" name="Line 20"/>
          <p:cNvSpPr>
            <a:spLocks noChangeShapeType="1"/>
          </p:cNvSpPr>
          <p:nvPr/>
        </p:nvSpPr>
        <p:spPr bwMode="auto">
          <a:xfrm flipH="1">
            <a:off x="7543800" y="3429000"/>
            <a:ext cx="228600" cy="1143000"/>
          </a:xfrm>
          <a:prstGeom prst="line">
            <a:avLst/>
          </a:prstGeom>
          <a:noFill/>
          <a:ln w="25400">
            <a:solidFill>
              <a:schemeClr val="tx1"/>
            </a:solidFill>
            <a:round/>
            <a:headEnd/>
            <a:tailEnd type="oval" w="lg" len="lg"/>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8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68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68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68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68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68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68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68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12" grpId="0" animBg="1"/>
      <p:bldP spid="76813" grpId="0" animBg="1"/>
      <p:bldP spid="76815" grpId="0"/>
      <p:bldP spid="76816" grpId="0"/>
      <p:bldP spid="76817" grpId="0"/>
      <p:bldP spid="76818" grpId="0" animBg="1"/>
      <p:bldP spid="76819" grpId="0" animBg="1"/>
      <p:bldP spid="768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b="1"/>
              <a:t>Network Structure</a:t>
            </a:r>
            <a:endParaRPr lang="el-GR" b="1"/>
          </a:p>
        </p:txBody>
      </p:sp>
      <p:sp>
        <p:nvSpPr>
          <p:cNvPr id="70659" name="Rectangle 3"/>
          <p:cNvSpPr>
            <a:spLocks noGrp="1" noChangeArrowheads="1"/>
          </p:cNvSpPr>
          <p:nvPr>
            <p:ph type="body" idx="1"/>
          </p:nvPr>
        </p:nvSpPr>
        <p:spPr>
          <a:xfrm>
            <a:off x="457200" y="1600200"/>
            <a:ext cx="8229600" cy="4800600"/>
          </a:xfrm>
        </p:spPr>
        <p:txBody>
          <a:bodyPr/>
          <a:lstStyle/>
          <a:p>
            <a:r>
              <a:rPr lang="en-US"/>
              <a:t>The Bass model does not take into account network structure</a:t>
            </a:r>
          </a:p>
          <a:p>
            <a:r>
              <a:rPr lang="en-US"/>
              <a:t>Let’s see some examples</a:t>
            </a:r>
            <a:endParaRPr lang="el-G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IRSTUSER@8KFKKGRU1B8BCMRV" val="3350"/>
  <p:tag name="USEAMSFONTS" val="0"/>
  <p:tag name="EMBEDFONTS" val="1"/>
  <p:tag name="USEBOLDAMS" val="0"/>
  <p:tag name="DEFAULTDISPLAYSOURCE" val="\documentclass{article}\pagestyle{empty}&#10;\usepackage{amsmath}&#10;\begin{document}&#10;&#10;\end{document}&#10;"/>
  <p:tag name="TEX2PS" val="latex $(base).tex; dvips -D $(res) -E -o $(base).ps $(base).dvi"/>
  <p:tag name="EXTERNALEDITCOMMAND" val="notepad %"/>
  <p:tag name="GHOSTSCRIPTCOMMAND" val="gswin32c"/>
  <p:tag name="DEFAULTBITMAP" val="pngmono"/>
  <p:tag name="DEFAULTBLEND" val="0"/>
  <p:tag name="DEFAULTTRANSPARENT" val="0"/>
  <p:tag name="DEFAULTWORKAROUNDTRANSPARENCYBUG" val="0"/>
  <p:tag name="DEFAULTRESOLUTION" val="1200"/>
  <p:tag name="DEFAULTMAGNIFICATION" val="2000"/>
  <p:tag name="DEFAULTFONTSIZE" val="10"/>
  <p:tag name="DEFAULTWORDWRAP" val="0"/>
  <p:tag name="DEFAULTWIDTH" val="348"/>
  <p:tag name="DEFAULTHEIGHT" val="250"/>
</p:tagLst>
</file>

<file path=ppt/tags/tag2.xml><?xml version="1.0" encoding="utf-8"?>
<p:tagLst xmlns:a="http://schemas.openxmlformats.org/drawingml/2006/main" xmlns:r="http://schemas.openxmlformats.org/officeDocument/2006/relationships" xmlns:p="http://schemas.openxmlformats.org/presentationml/2006/main">
  <p:tag name="SOURCE" val="\documentclass{article}\pagestyle{empty}&#10;\usepackage{amsmath}&#10;\begin{document}&#10;\[F(t+1)=F(t)+p(1-F(t))+q(1-F(t))F(t)\]&#10;\end{document}&#10;"/>
  <p:tag name="EXTERNALNAME" val="TP_tmp"/>
  <p:tag name="BLEND" val="0"/>
  <p:tag name="TRANSPARENT" val="0"/>
  <p:tag name="RESOLUTION" val="1200"/>
  <p:tag name="WORKAROUNDTRANSPARENCYBUG" val="0"/>
  <p:tag name="ALLOWFONTSUBSTITUTION" val="0"/>
  <p:tag name="BITMAPFORMAT" val="pngmono"/>
  <p:tag name="ORIGWIDTH" val="210"/>
  <p:tag name="PICTUREFILESIZE" val="7301"/>
</p:tagLst>
</file>

<file path=ppt/tags/tag3.xml><?xml version="1.0" encoding="utf-8"?>
<p:tagLst xmlns:a="http://schemas.openxmlformats.org/drawingml/2006/main" xmlns:r="http://schemas.openxmlformats.org/officeDocument/2006/relationships" xmlns:p="http://schemas.openxmlformats.org/presentationml/2006/main">
  <p:tag name="SOURCE" val="\documentclass{article}\pagestyle{empty}&#10;\usepackage{amsmath}&#10;\begin{document}&#10;\[F(t)=\frac{1-e^{-(p+q)t}}{1+\frac qpe^{-(p+q)t}}\]&#10;\end{document}&#10;"/>
  <p:tag name="EXTERNALNAME" val="TP_tmp"/>
  <p:tag name="BLEND" val="0"/>
  <p:tag name="TRANSPARENT" val="0"/>
  <p:tag name="RESOLUTION" val="1200"/>
  <p:tag name="WORKAROUNDTRANSPARENCYBUG" val="0"/>
  <p:tag name="ALLOWFONTSUBSTITUTION" val="0"/>
  <p:tag name="BITMAPFORMAT" val="pngmono"/>
  <p:tag name="ORIGWIDTH" val="93"/>
  <p:tag name="PICTUREFILESIZE" val="5754"/>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3300</TotalTime>
  <Words>2913</Words>
  <Application>Microsoft Office PowerPoint</Application>
  <PresentationFormat>On-screen Show (4:3)</PresentationFormat>
  <Paragraphs>413</Paragraphs>
  <Slides>42</Slides>
  <Notes>22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42</vt:i4>
      </vt:variant>
    </vt:vector>
  </HeadingPairs>
  <TitlesOfParts>
    <vt:vector size="51" baseType="lpstr">
      <vt:lpstr>Arial</vt:lpstr>
      <vt:lpstr>cmsy10</vt:lpstr>
      <vt:lpstr>宋体</vt:lpstr>
      <vt:lpstr>Wingdings</vt:lpstr>
      <vt:lpstr>Times New Roman</vt:lpstr>
      <vt:lpstr>Goudy Old Style</vt:lpstr>
      <vt:lpstr>Default Design</vt:lpstr>
      <vt:lpstr>MathType 5.0 Equation</vt:lpstr>
      <vt:lpstr>Microsoft Office Visio Drawing</vt:lpstr>
      <vt:lpstr>Epidemics in Social Networks</vt:lpstr>
      <vt:lpstr>Epidemic Processes</vt:lpstr>
      <vt:lpstr>Example: Ebola virus</vt:lpstr>
      <vt:lpstr>Example: HIV</vt:lpstr>
      <vt:lpstr>Example: Melissa computer worm</vt:lpstr>
      <vt:lpstr>Example: Hotmail</vt:lpstr>
      <vt:lpstr>The Bass model</vt:lpstr>
      <vt:lpstr>The Bass model</vt:lpstr>
      <vt:lpstr>Network Structure</vt:lpstr>
      <vt:lpstr>Example: Black Death (Plague)</vt:lpstr>
      <vt:lpstr>Example: Mad-cow disease</vt:lpstr>
      <vt:lpstr>Network Impact</vt:lpstr>
      <vt:lpstr>Example: Join an online group</vt:lpstr>
      <vt:lpstr>Example: Publish in a conference</vt:lpstr>
      <vt:lpstr>Example: Use the same tag</vt:lpstr>
      <vt:lpstr>Obesity study</vt:lpstr>
      <vt:lpstr>Example: obesity study</vt:lpstr>
      <vt:lpstr>Obesity study</vt:lpstr>
      <vt:lpstr>Models of Influence</vt:lpstr>
      <vt:lpstr>Linear Threshold Model</vt:lpstr>
      <vt:lpstr>Example</vt:lpstr>
      <vt:lpstr>Independent Cascade Model</vt:lpstr>
      <vt:lpstr>Example</vt:lpstr>
      <vt:lpstr>Optimization problems</vt:lpstr>
      <vt:lpstr>Influence Maximization Problem</vt:lpstr>
      <vt:lpstr>f(S): properties (to be demonstrated)</vt:lpstr>
      <vt:lpstr>Bad News</vt:lpstr>
      <vt:lpstr>Good News</vt:lpstr>
      <vt:lpstr>Key 1: Prove submodularity</vt:lpstr>
      <vt:lpstr>Submodularity for Independent Cascade</vt:lpstr>
      <vt:lpstr>Submodularity for Independent Cascade</vt:lpstr>
      <vt:lpstr>Submodularity, Fixed Graph</vt:lpstr>
      <vt:lpstr>Submodularity of the Function</vt:lpstr>
      <vt:lpstr>Submodularity for Linear Threshold</vt:lpstr>
      <vt:lpstr>Key 2: Evaluating  f(S)</vt:lpstr>
      <vt:lpstr>Evaluating ƒ(S)</vt:lpstr>
      <vt:lpstr>Experiment Data</vt:lpstr>
      <vt:lpstr>Experiment Settings</vt:lpstr>
      <vt:lpstr>Outline</vt:lpstr>
      <vt:lpstr>Results: linear threshold model</vt:lpstr>
      <vt:lpstr>Independent Cascade Model – Case 1</vt:lpstr>
      <vt:lpstr>Independent Cascade Model – Case 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Evimaria</cp:lastModifiedBy>
  <cp:revision>130</cp:revision>
  <cp:lastPrinted>1601-01-01T00:00:00Z</cp:lastPrinted>
  <dcterms:created xsi:type="dcterms:W3CDTF">1601-01-01T00:00:00Z</dcterms:created>
  <dcterms:modified xsi:type="dcterms:W3CDTF">2010-01-26T15:17:10Z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