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537" r:id="rId2"/>
    <p:sldId id="538" r:id="rId3"/>
    <p:sldId id="539" r:id="rId4"/>
    <p:sldId id="540" r:id="rId5"/>
    <p:sldId id="541" r:id="rId6"/>
    <p:sldId id="542" r:id="rId7"/>
    <p:sldId id="543" r:id="rId8"/>
    <p:sldId id="544" r:id="rId9"/>
    <p:sldId id="545" r:id="rId10"/>
    <p:sldId id="546" r:id="rId11"/>
    <p:sldId id="547" r:id="rId12"/>
    <p:sldId id="548" r:id="rId13"/>
    <p:sldId id="549" r:id="rId14"/>
    <p:sldId id="550" r:id="rId15"/>
    <p:sldId id="551" r:id="rId16"/>
    <p:sldId id="552" r:id="rId17"/>
    <p:sldId id="553" r:id="rId18"/>
    <p:sldId id="554" r:id="rId19"/>
    <p:sldId id="555" r:id="rId20"/>
    <p:sldId id="556" r:id="rId21"/>
    <p:sldId id="557" r:id="rId22"/>
    <p:sldId id="55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06C98-5102-42DA-AD02-3D724A6EB4E0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4CCB5-1C59-425B-B776-F81C9EB1B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188913"/>
            <a:ext cx="7705725" cy="1008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700213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700213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C4FB00D-7ED3-49A5-9983-62C4ADD293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8" y="871538"/>
            <a:ext cx="8245475" cy="498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76413"/>
            <a:ext cx="7775575" cy="39020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</p:spPr>
        <p:txBody>
          <a:bodyPr/>
          <a:lstStyle>
            <a:lvl1pPr>
              <a:defRPr/>
            </a:lvl1pPr>
          </a:lstStyle>
          <a:p>
            <a:fld id="{9EEB360B-3648-4683-A886-4C547D0AE9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500813"/>
            <a:ext cx="3811588" cy="2460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Evimaria Terzi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5456238" y="6500813"/>
            <a:ext cx="1946275" cy="246062"/>
          </a:xfrm>
        </p:spPr>
        <p:txBody>
          <a:bodyPr/>
          <a:lstStyle>
            <a:lvl1pPr>
              <a:defRPr/>
            </a:lvl1pPr>
          </a:lstStyle>
          <a:p>
            <a:fld id="{9370404B-0AF1-47F9-B053-D0BE0B19FBE6}" type="datetime1">
              <a:rPr lang="en-US"/>
              <a:pPr/>
              <a:t>1/28/2010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3988" y="871538"/>
            <a:ext cx="8245475" cy="498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776413"/>
            <a:ext cx="3811588" cy="1874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788" y="1776413"/>
            <a:ext cx="3811587" cy="1874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803650"/>
            <a:ext cx="3811588" cy="1874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9788" y="3803650"/>
            <a:ext cx="3811587" cy="1874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</p:spPr>
        <p:txBody>
          <a:bodyPr/>
          <a:lstStyle>
            <a:lvl1pPr>
              <a:defRPr/>
            </a:lvl1pPr>
          </a:lstStyle>
          <a:p>
            <a:fld id="{2A380B8E-75A4-46DB-92F9-F07F77C2400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47800" y="6500813"/>
            <a:ext cx="3811588" cy="2460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Evimaria Terzi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>
          <a:xfrm>
            <a:off x="5456238" y="6500813"/>
            <a:ext cx="1946275" cy="246062"/>
          </a:xfrm>
        </p:spPr>
        <p:txBody>
          <a:bodyPr/>
          <a:lstStyle>
            <a:lvl1pPr>
              <a:defRPr/>
            </a:lvl1pPr>
          </a:lstStyle>
          <a:p>
            <a:fld id="{FB2DC99C-30B5-4349-BDB0-EC7ED0BE6D9A}" type="datetime1">
              <a:rPr lang="en-US"/>
              <a:pPr/>
              <a:t>1/28/2010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8" y="871538"/>
            <a:ext cx="8245475" cy="498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6413"/>
            <a:ext cx="3811588" cy="3902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788" y="1776413"/>
            <a:ext cx="3811587" cy="1874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9788" y="3803650"/>
            <a:ext cx="3811587" cy="1874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</p:spPr>
        <p:txBody>
          <a:bodyPr/>
          <a:lstStyle>
            <a:lvl1pPr>
              <a:defRPr/>
            </a:lvl1pPr>
          </a:lstStyle>
          <a:p>
            <a:fld id="{DF771860-8FA1-4147-9D22-339589164F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447800" y="6500813"/>
            <a:ext cx="3811588" cy="2460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Evimaria Terzi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5456238" y="6500813"/>
            <a:ext cx="1946275" cy="246062"/>
          </a:xfrm>
        </p:spPr>
        <p:txBody>
          <a:bodyPr/>
          <a:lstStyle>
            <a:lvl1pPr>
              <a:defRPr/>
            </a:lvl1pPr>
          </a:lstStyle>
          <a:p>
            <a:fld id="{15D1DD44-6615-46E0-8B36-7C7612F30B93}" type="datetime1">
              <a:rPr lang="en-US"/>
              <a:pPr/>
              <a:t>1/28/2010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37A3D-E757-46E1-B329-C789A5991ABD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  <p:sldLayoutId id="2147483664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30.jpeg"/><Relationship Id="rId7" Type="http://schemas.openxmlformats.org/officeDocument/2006/relationships/image" Target="../media/image23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png"/><Relationship Id="rId10" Type="http://schemas.openxmlformats.org/officeDocument/2006/relationships/image" Target="../media/image26.png"/><Relationship Id="rId4" Type="http://schemas.openxmlformats.org/officeDocument/2006/relationships/image" Target="../media/image31.jpeg"/><Relationship Id="rId9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30.jpeg"/><Relationship Id="rId7" Type="http://schemas.openxmlformats.org/officeDocument/2006/relationships/image" Target="../media/image23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1.jpeg"/><Relationship Id="rId10" Type="http://schemas.openxmlformats.org/officeDocument/2006/relationships/image" Target="../media/image35.jpeg"/><Relationship Id="rId4" Type="http://schemas.openxmlformats.org/officeDocument/2006/relationships/image" Target="../media/image32.png"/><Relationship Id="rId9" Type="http://schemas.openxmlformats.org/officeDocument/2006/relationships/image" Target="../media/image3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94811-3222-4412-8619-F050F0EE86AB}" type="slidenum">
              <a:rPr lang="en-US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Evimaria Terzi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9A8CD42-CBE1-493A-8356-4B7595C8A1FD}" type="datetime1">
              <a:rPr lang="en-US"/>
              <a:pPr/>
              <a:t>1/28/2010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the talk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/>
              <a:t>Finding links and initiators: a graph-reconstruction problem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H</a:t>
            </a:r>
            <a:r>
              <a:rPr lang="en-US" dirty="0"/>
              <a:t>. </a:t>
            </a:r>
            <a:r>
              <a:rPr lang="en-US" dirty="0" err="1" smtClean="0"/>
              <a:t>Mannila</a:t>
            </a:r>
            <a:r>
              <a:rPr lang="en-US" dirty="0" smtClean="0"/>
              <a:t> &amp; E. </a:t>
            </a:r>
            <a:r>
              <a:rPr lang="en-US" dirty="0" err="1" smtClean="0"/>
              <a:t>Terzi</a:t>
            </a:r>
            <a:r>
              <a:rPr lang="en-US" dirty="0" smtClean="0"/>
              <a:t>, </a:t>
            </a:r>
            <a:r>
              <a:rPr lang="en-US" dirty="0"/>
              <a:t>SDM </a:t>
            </a:r>
            <a:r>
              <a:rPr lang="en-US" dirty="0" smtClean="0"/>
              <a:t>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68E75-7550-45E8-A5BB-4D3BD2EBA3A9}" type="slidenum">
              <a:rPr lang="en-US"/>
              <a:pPr/>
              <a:t>10</a:t>
            </a:fld>
            <a:endParaRPr lang="en-US"/>
          </a:p>
        </p:txBody>
      </p:sp>
      <p:sp>
        <p:nvSpPr>
          <p:cNvPr id="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Evimaria Terzi</a:t>
            </a:r>
          </a:p>
        </p:txBody>
      </p:sp>
      <p:sp>
        <p:nvSpPr>
          <p:cNvPr id="35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243E375-E83B-4972-A057-F05534FFB591}" type="datetime1">
              <a:rPr lang="en-US"/>
              <a:pPr/>
              <a:t>1/28/2010</a:t>
            </a:fld>
            <a:endParaRPr lang="en-US"/>
          </a:p>
        </p:txBody>
      </p:sp>
      <p:pic>
        <p:nvPicPr>
          <p:cNvPr id="250882" name="Picture 2" descr="cann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876800"/>
            <a:ext cx="6080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0883" name="Picture 3" descr="cann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429000"/>
            <a:ext cx="6080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0884" name="Picture 4" descr="cann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667000"/>
            <a:ext cx="6080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08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find links and </a:t>
            </a:r>
            <a:r>
              <a:rPr lang="en-US" b="1"/>
              <a:t>initiators</a:t>
            </a:r>
            <a:r>
              <a:rPr lang="en-US"/>
              <a:t>?</a:t>
            </a:r>
          </a:p>
        </p:txBody>
      </p:sp>
      <p:sp>
        <p:nvSpPr>
          <p:cNvPr id="25088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76413"/>
            <a:ext cx="8001000" cy="3902075"/>
          </a:xfrm>
        </p:spPr>
        <p:txBody>
          <a:bodyPr/>
          <a:lstStyle/>
          <a:p>
            <a:r>
              <a:rPr lang="en-US" sz="2000"/>
              <a:t>Assume we know the graph (links) and we only want to find the initiators</a:t>
            </a:r>
          </a:p>
        </p:txBody>
      </p:sp>
      <p:sp>
        <p:nvSpPr>
          <p:cNvPr id="250887" name="Rectangle 7"/>
          <p:cNvSpPr>
            <a:spLocks noChangeArrowheads="1"/>
          </p:cNvSpPr>
          <p:nvPr/>
        </p:nvSpPr>
        <p:spPr bwMode="auto">
          <a:xfrm>
            <a:off x="3048000" y="3657600"/>
            <a:ext cx="685800" cy="4572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Alice</a:t>
            </a:r>
          </a:p>
        </p:txBody>
      </p:sp>
      <p:sp>
        <p:nvSpPr>
          <p:cNvPr id="250888" name="Rectangle 8"/>
          <p:cNvSpPr>
            <a:spLocks noChangeArrowheads="1"/>
          </p:cNvSpPr>
          <p:nvPr/>
        </p:nvSpPr>
        <p:spPr bwMode="auto">
          <a:xfrm>
            <a:off x="1828800" y="2819400"/>
            <a:ext cx="685800" cy="4572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Bob</a:t>
            </a:r>
          </a:p>
        </p:txBody>
      </p:sp>
      <p:sp>
        <p:nvSpPr>
          <p:cNvPr id="250889" name="Rectangle 9"/>
          <p:cNvSpPr>
            <a:spLocks noChangeArrowheads="1"/>
          </p:cNvSpPr>
          <p:nvPr/>
        </p:nvSpPr>
        <p:spPr bwMode="auto">
          <a:xfrm>
            <a:off x="1828800" y="4648200"/>
            <a:ext cx="685800" cy="457200"/>
          </a:xfrm>
          <a:prstGeom prst="rect">
            <a:avLst/>
          </a:prstGeom>
          <a:solidFill>
            <a:srgbClr val="00FF0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baseline="0"/>
              <a:t>Cynthia</a:t>
            </a:r>
          </a:p>
        </p:txBody>
      </p:sp>
      <p:sp>
        <p:nvSpPr>
          <p:cNvPr id="250890" name="Line 10"/>
          <p:cNvSpPr>
            <a:spLocks noChangeShapeType="1"/>
          </p:cNvSpPr>
          <p:nvPr/>
        </p:nvSpPr>
        <p:spPr bwMode="auto">
          <a:xfrm flipV="1">
            <a:off x="1143000" y="3124200"/>
            <a:ext cx="685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0891" name="Line 11"/>
          <p:cNvSpPr>
            <a:spLocks noChangeShapeType="1"/>
          </p:cNvSpPr>
          <p:nvPr/>
        </p:nvSpPr>
        <p:spPr bwMode="auto">
          <a:xfrm flipV="1">
            <a:off x="1371600" y="38862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50892" name="Picture 12" descr="cannon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3429000"/>
            <a:ext cx="608013" cy="431800"/>
          </a:xfrm>
          <a:noFill/>
          <a:ln/>
        </p:spPr>
      </p:pic>
      <p:sp>
        <p:nvSpPr>
          <p:cNvPr id="250893" name="Rectangle 13"/>
          <p:cNvSpPr>
            <a:spLocks noChangeArrowheads="1"/>
          </p:cNvSpPr>
          <p:nvPr/>
        </p:nvSpPr>
        <p:spPr bwMode="auto">
          <a:xfrm>
            <a:off x="685800" y="3657600"/>
            <a:ext cx="685800" cy="4572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David</a:t>
            </a:r>
          </a:p>
        </p:txBody>
      </p:sp>
      <p:sp>
        <p:nvSpPr>
          <p:cNvPr id="250894" name="Oval 14"/>
          <p:cNvSpPr>
            <a:spLocks noChangeArrowheads="1"/>
          </p:cNvSpPr>
          <p:nvPr/>
        </p:nvSpPr>
        <p:spPr bwMode="auto">
          <a:xfrm>
            <a:off x="381000" y="3429000"/>
            <a:ext cx="1295400" cy="914400"/>
          </a:xfrm>
          <a:prstGeom prst="ellipse">
            <a:avLst/>
          </a:prstGeom>
          <a:noFill/>
          <a:ln w="508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895" name="Oval 15"/>
          <p:cNvSpPr>
            <a:spLocks noChangeArrowheads="1"/>
          </p:cNvSpPr>
          <p:nvPr/>
        </p:nvSpPr>
        <p:spPr bwMode="auto">
          <a:xfrm>
            <a:off x="1524000" y="4419600"/>
            <a:ext cx="1295400" cy="914400"/>
          </a:xfrm>
          <a:prstGeom prst="ellipse">
            <a:avLst/>
          </a:prstGeom>
          <a:noFill/>
          <a:ln w="508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896" name="Line 16"/>
          <p:cNvSpPr>
            <a:spLocks noChangeShapeType="1"/>
          </p:cNvSpPr>
          <p:nvPr/>
        </p:nvSpPr>
        <p:spPr bwMode="auto">
          <a:xfrm flipV="1">
            <a:off x="990600" y="2971800"/>
            <a:ext cx="838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0897" name="AutoShape 17"/>
          <p:cNvSpPr>
            <a:spLocks noChangeArrowheads="1"/>
          </p:cNvSpPr>
          <p:nvPr/>
        </p:nvSpPr>
        <p:spPr bwMode="auto">
          <a:xfrm>
            <a:off x="5486400" y="990600"/>
            <a:ext cx="3429000" cy="838200"/>
          </a:xfrm>
          <a:prstGeom prst="wedgeRoundRectCallout">
            <a:avLst>
              <a:gd name="adj1" fmla="val -34352"/>
              <a:gd name="adj2" fmla="val 46782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/>
            <a:r>
              <a:rPr lang="en-US" sz="1600" baseline="0"/>
              <a:t>Influence depends on the length of the path connecting two nodes in the graph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649788" y="2667000"/>
            <a:ext cx="3429000" cy="2641600"/>
            <a:chOff x="2929" y="1680"/>
            <a:chExt cx="2160" cy="1664"/>
          </a:xfrm>
        </p:grpSpPr>
        <p:pic>
          <p:nvPicPr>
            <p:cNvPr id="250899" name="Picture 19" descr="canno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25" y="3072"/>
              <a:ext cx="38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0900" name="Picture 20" descr="canno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01" y="1680"/>
              <a:ext cx="38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0901" name="Rectangle 21"/>
            <p:cNvSpPr>
              <a:spLocks noChangeArrowheads="1"/>
            </p:cNvSpPr>
            <p:nvPr/>
          </p:nvSpPr>
          <p:spPr bwMode="auto">
            <a:xfrm>
              <a:off x="4657" y="2304"/>
              <a:ext cx="432" cy="288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Alice</a:t>
              </a:r>
            </a:p>
          </p:txBody>
        </p:sp>
        <p:sp>
          <p:nvSpPr>
            <p:cNvPr id="250902" name="Rectangle 22"/>
            <p:cNvSpPr>
              <a:spLocks noChangeArrowheads="1"/>
            </p:cNvSpPr>
            <p:nvPr/>
          </p:nvSpPr>
          <p:spPr bwMode="auto">
            <a:xfrm>
              <a:off x="3889" y="1776"/>
              <a:ext cx="432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Bob</a:t>
              </a:r>
            </a:p>
          </p:txBody>
        </p:sp>
        <p:sp>
          <p:nvSpPr>
            <p:cNvPr id="250903" name="Rectangle 23"/>
            <p:cNvSpPr>
              <a:spLocks noChangeArrowheads="1"/>
            </p:cNvSpPr>
            <p:nvPr/>
          </p:nvSpPr>
          <p:spPr bwMode="auto">
            <a:xfrm>
              <a:off x="3889" y="2928"/>
              <a:ext cx="432" cy="288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aseline="0"/>
                <a:t>Cynthia</a:t>
              </a:r>
            </a:p>
          </p:txBody>
        </p:sp>
        <p:sp>
          <p:nvSpPr>
            <p:cNvPr id="250904" name="Line 24"/>
            <p:cNvSpPr>
              <a:spLocks noChangeShapeType="1"/>
            </p:cNvSpPr>
            <p:nvPr/>
          </p:nvSpPr>
          <p:spPr bwMode="auto">
            <a:xfrm flipV="1">
              <a:off x="3457" y="1968"/>
              <a:ext cx="43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0905" name="Line 25"/>
            <p:cNvSpPr>
              <a:spLocks noChangeShapeType="1"/>
            </p:cNvSpPr>
            <p:nvPr/>
          </p:nvSpPr>
          <p:spPr bwMode="auto">
            <a:xfrm flipV="1">
              <a:off x="3601" y="2448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250906" name="Picture 26" descr="canno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29" y="2160"/>
              <a:ext cx="38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0907" name="Rectangle 27"/>
            <p:cNvSpPr>
              <a:spLocks noChangeArrowheads="1"/>
            </p:cNvSpPr>
            <p:nvPr/>
          </p:nvSpPr>
          <p:spPr bwMode="auto">
            <a:xfrm>
              <a:off x="3169" y="2304"/>
              <a:ext cx="432" cy="288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David</a:t>
              </a:r>
            </a:p>
          </p:txBody>
        </p:sp>
        <p:sp>
          <p:nvSpPr>
            <p:cNvPr id="250908" name="Line 28"/>
            <p:cNvSpPr>
              <a:spLocks noChangeShapeType="1"/>
            </p:cNvSpPr>
            <p:nvPr/>
          </p:nvSpPr>
          <p:spPr bwMode="auto">
            <a:xfrm flipV="1">
              <a:off x="3361" y="1872"/>
              <a:ext cx="528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0909" name="Oval 29"/>
          <p:cNvSpPr>
            <a:spLocks noChangeArrowheads="1"/>
          </p:cNvSpPr>
          <p:nvPr/>
        </p:nvSpPr>
        <p:spPr bwMode="auto">
          <a:xfrm>
            <a:off x="5867400" y="2590800"/>
            <a:ext cx="1295400" cy="914400"/>
          </a:xfrm>
          <a:prstGeom prst="ellipse">
            <a:avLst/>
          </a:prstGeom>
          <a:noFill/>
          <a:ln w="508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910" name="Oval 30"/>
          <p:cNvSpPr>
            <a:spLocks noChangeArrowheads="1"/>
          </p:cNvSpPr>
          <p:nvPr/>
        </p:nvSpPr>
        <p:spPr bwMode="auto">
          <a:xfrm>
            <a:off x="5867400" y="4419600"/>
            <a:ext cx="1295400" cy="914400"/>
          </a:xfrm>
          <a:prstGeom prst="ellipse">
            <a:avLst/>
          </a:prstGeom>
          <a:noFill/>
          <a:ln w="508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911" name="Text Box 31"/>
          <p:cNvSpPr txBox="1">
            <a:spLocks noChangeArrowheads="1"/>
          </p:cNvSpPr>
          <p:nvPr/>
        </p:nvSpPr>
        <p:spPr bwMode="auto">
          <a:xfrm>
            <a:off x="304800" y="5715000"/>
            <a:ext cx="3657600" cy="396875"/>
          </a:xfrm>
          <a:prstGeom prst="rect">
            <a:avLst/>
          </a:prstGeom>
          <a:solidFill>
            <a:srgbClr val="9933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aseline="0">
                <a:solidFill>
                  <a:srgbClr val="FFFF00"/>
                </a:solidFill>
              </a:rPr>
              <a:t>Finding k initiators is NP-hard</a:t>
            </a:r>
          </a:p>
        </p:txBody>
      </p:sp>
      <p:sp>
        <p:nvSpPr>
          <p:cNvPr id="250912" name="Text Box 32"/>
          <p:cNvSpPr txBox="1">
            <a:spLocks noChangeArrowheads="1"/>
          </p:cNvSpPr>
          <p:nvPr/>
        </p:nvSpPr>
        <p:spPr bwMode="auto">
          <a:xfrm>
            <a:off x="4724400" y="5715000"/>
            <a:ext cx="3657600" cy="701675"/>
          </a:xfrm>
          <a:prstGeom prst="rect">
            <a:avLst/>
          </a:prstGeom>
          <a:solidFill>
            <a:srgbClr val="9933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aseline="0">
                <a:solidFill>
                  <a:srgbClr val="FFFF00"/>
                </a:solidFill>
              </a:rPr>
              <a:t>Finding k initiators is NP-hard and NP-hard to approximate!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50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50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94" grpId="0" animBg="1"/>
      <p:bldP spid="250895" grpId="0" animBg="1"/>
      <p:bldP spid="250897" grpId="0" animBg="1"/>
      <p:bldP spid="250909" grpId="0" animBg="1"/>
      <p:bldP spid="250910" grpId="0" animBg="1"/>
      <p:bldP spid="250911" grpId="0" animBg="1"/>
      <p:bldP spid="2509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09619-7988-4F2B-84A8-D9B806D150B7}" type="slidenum">
              <a:rPr lang="en-US"/>
              <a:pPr/>
              <a:t>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Evimaria</a:t>
            </a:r>
            <a:r>
              <a:rPr lang="en-US" dirty="0"/>
              <a:t> </a:t>
            </a:r>
            <a:r>
              <a:rPr lang="en-US" dirty="0" err="1"/>
              <a:t>Terzi</a:t>
            </a:r>
            <a:endParaRPr lang="en-US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3327A8A-9440-4022-AD8E-3BB72742A7CF}" type="datetime1">
              <a:rPr lang="en-US"/>
              <a:pPr/>
              <a:t>1/28/2010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find links </a:t>
            </a:r>
            <a:r>
              <a:rPr lang="en-US" b="1"/>
              <a:t>and</a:t>
            </a:r>
            <a:r>
              <a:rPr lang="en-US"/>
              <a:t> initiators?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problem is even harder!!</a:t>
            </a:r>
          </a:p>
          <a:p>
            <a:pPr lvl="1"/>
            <a:r>
              <a:rPr lang="en-US" dirty="0"/>
              <a:t>We don’t know the initiators</a:t>
            </a:r>
          </a:p>
          <a:p>
            <a:pPr lvl="1"/>
            <a:r>
              <a:rPr lang="en-US" dirty="0"/>
              <a:t>Neither do we know the </a:t>
            </a:r>
            <a:r>
              <a:rPr lang="en-US" dirty="0" smtClean="0"/>
              <a:t>graph</a:t>
            </a:r>
            <a:endParaRPr lang="en-US" dirty="0"/>
          </a:p>
          <a:p>
            <a:r>
              <a:rPr lang="en-US" dirty="0">
                <a:solidFill>
                  <a:schemeClr val="hlink"/>
                </a:solidFill>
              </a:rPr>
              <a:t>Candidate problem definition:</a:t>
            </a:r>
            <a:r>
              <a:rPr lang="en-US" dirty="0"/>
              <a:t> Given observation matrix </a:t>
            </a:r>
            <a:r>
              <a:rPr lang="en-US" dirty="0">
                <a:solidFill>
                  <a:schemeClr val="hlink"/>
                </a:solidFill>
              </a:rPr>
              <a:t>D</a:t>
            </a:r>
            <a:r>
              <a:rPr lang="en-US" dirty="0"/>
              <a:t> find graph-initiator pair </a:t>
            </a:r>
            <a:r>
              <a:rPr lang="en-US" dirty="0">
                <a:solidFill>
                  <a:schemeClr val="hlink"/>
                </a:solidFill>
              </a:rPr>
              <a:t>G</a:t>
            </a:r>
            <a:r>
              <a:rPr lang="en-US" dirty="0"/>
              <a:t>,</a:t>
            </a:r>
            <a:r>
              <a:rPr lang="en-US" dirty="0">
                <a:solidFill>
                  <a:schemeClr val="hlink"/>
                </a:solidFill>
              </a:rPr>
              <a:t> I</a:t>
            </a:r>
            <a:r>
              <a:rPr lang="en-US" dirty="0"/>
              <a:t> such that</a:t>
            </a:r>
          </a:p>
          <a:p>
            <a:pPr lvl="1">
              <a:buFont typeface="Arial" charset="0"/>
              <a:buNone/>
            </a:pPr>
            <a:r>
              <a:rPr lang="en-US" dirty="0"/>
              <a:t>		</a:t>
            </a:r>
            <a:r>
              <a:rPr lang="en-US" sz="2600" dirty="0">
                <a:solidFill>
                  <a:schemeClr val="hlink"/>
                </a:solidFill>
              </a:rPr>
              <a:t>{G,I} = </a:t>
            </a:r>
            <a:r>
              <a:rPr lang="en-US" sz="2600" dirty="0" err="1">
                <a:solidFill>
                  <a:schemeClr val="hlink"/>
                </a:solidFill>
              </a:rPr>
              <a:t>argmax</a:t>
            </a:r>
            <a:r>
              <a:rPr lang="en-US" sz="2600" baseline="-25000" dirty="0">
                <a:solidFill>
                  <a:schemeClr val="hlink"/>
                </a:solidFill>
              </a:rPr>
              <a:t>{G’,I’}</a:t>
            </a:r>
            <a:r>
              <a:rPr lang="en-US" sz="2600" dirty="0">
                <a:solidFill>
                  <a:schemeClr val="hlink"/>
                </a:solidFill>
              </a:rPr>
              <a:t> Pr(G’,I’|D)</a:t>
            </a:r>
            <a:r>
              <a:rPr lang="en-US" sz="2600" dirty="0">
                <a:solidFill>
                  <a:srgbClr val="33CC33"/>
                </a:solidFill>
              </a:rPr>
              <a:t> </a:t>
            </a:r>
          </a:p>
          <a:p>
            <a:pPr lvl="1">
              <a:buFont typeface="Arial" charset="0"/>
              <a:buNone/>
            </a:pPr>
            <a:endParaRPr lang="en-US" dirty="0">
              <a:solidFill>
                <a:srgbClr val="33CC33"/>
              </a:solidFill>
            </a:endParaRPr>
          </a:p>
        </p:txBody>
      </p:sp>
      <p:sp>
        <p:nvSpPr>
          <p:cNvPr id="251908" name="AutoShape 4"/>
          <p:cNvSpPr>
            <a:spLocks/>
          </p:cNvSpPr>
          <p:nvPr/>
        </p:nvSpPr>
        <p:spPr bwMode="auto">
          <a:xfrm rot="5400000">
            <a:off x="4610100" y="4610100"/>
            <a:ext cx="152400" cy="1600200"/>
          </a:xfrm>
          <a:prstGeom prst="rightBrace">
            <a:avLst>
              <a:gd name="adj1" fmla="val 87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3733800" y="5514975"/>
            <a:ext cx="2057400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baseline="0" dirty="0"/>
              <a:t>Posterior probability of graph-initiator pair</a:t>
            </a:r>
          </a:p>
        </p:txBody>
      </p:sp>
      <p:sp>
        <p:nvSpPr>
          <p:cNvPr id="251910" name="AutoShape 6"/>
          <p:cNvSpPr>
            <a:spLocks noChangeArrowheads="1"/>
          </p:cNvSpPr>
          <p:nvPr/>
        </p:nvSpPr>
        <p:spPr bwMode="auto">
          <a:xfrm>
            <a:off x="6172200" y="4724400"/>
            <a:ext cx="2819400" cy="1524000"/>
          </a:xfrm>
          <a:prstGeom prst="wedgeRoundRectCallout">
            <a:avLst>
              <a:gd name="adj1" fmla="val -73389"/>
              <a:gd name="adj2" fmla="val -12874"/>
              <a:gd name="adj3" fmla="val 16667"/>
            </a:avLst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r>
              <a:rPr lang="en-US" sz="1600" b="1" baseline="0"/>
              <a:t>Disadvantages</a:t>
            </a:r>
          </a:p>
          <a:p>
            <a:r>
              <a:rPr lang="en-US" sz="1600" baseline="0"/>
              <a:t>The best solution is:</a:t>
            </a:r>
          </a:p>
          <a:p>
            <a:r>
              <a:rPr lang="en-US" sz="1600" baseline="0">
                <a:sym typeface="Wingdings" pitchFamily="2" charset="2"/>
              </a:rPr>
              <a:t></a:t>
            </a:r>
            <a:r>
              <a:rPr lang="en-US" sz="1600" baseline="0"/>
              <a:t>G has no edges</a:t>
            </a:r>
          </a:p>
          <a:p>
            <a:r>
              <a:rPr lang="en-US" sz="1600" baseline="0">
                <a:sym typeface="Wingdings" pitchFamily="2" charset="2"/>
              </a:rPr>
              <a:t> </a:t>
            </a:r>
            <a:r>
              <a:rPr lang="en-US" sz="1600" baseline="0"/>
              <a:t>I=D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1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8" grpId="0" animBg="1"/>
      <p:bldP spid="251909" grpId="0"/>
      <p:bldP spid="2519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6A08B-E278-441C-83BC-E0BEB1157CA2}" type="slidenum">
              <a:rPr lang="en-US"/>
              <a:pPr/>
              <a:t>12</a:t>
            </a:fld>
            <a:endParaRPr lang="en-US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Evimaria Terzi</a:t>
            </a:r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F99A6A3-80EE-4A7E-804A-2DEEF6572F9F}" type="datetime1">
              <a:rPr lang="en-US"/>
              <a:pPr/>
              <a:t>1/28/2010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Posterior probability of a graph-initiator pair</a:t>
            </a:r>
          </a:p>
        </p:txBody>
      </p:sp>
      <p:graphicFrame>
        <p:nvGraphicFramePr>
          <p:cNvPr id="252931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685800" y="1752600"/>
          <a:ext cx="5334000" cy="457200"/>
        </p:xfrm>
        <a:graphic>
          <a:graphicData uri="http://schemas.openxmlformats.org/presentationml/2006/ole">
            <p:oleObj spid="_x0000_s370690" name="Equation" r:id="rId3" imgW="2209680" imgH="215640" progId="Equation.3">
              <p:embed/>
            </p:oleObj>
          </a:graphicData>
        </a:graphic>
      </p:graphicFrame>
      <p:sp>
        <p:nvSpPr>
          <p:cNvPr id="252932" name="AutoShape 4"/>
          <p:cNvSpPr>
            <a:spLocks noChangeArrowheads="1"/>
          </p:cNvSpPr>
          <p:nvPr/>
        </p:nvSpPr>
        <p:spPr bwMode="auto">
          <a:xfrm>
            <a:off x="4419600" y="2514600"/>
            <a:ext cx="4572000" cy="838200"/>
          </a:xfrm>
          <a:prstGeom prst="wedgeRoundRectCallout">
            <a:avLst>
              <a:gd name="adj1" fmla="val -45866"/>
              <a:gd name="adj2" fmla="val -77653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r>
              <a:rPr lang="en-US" sz="1600" baseline="0"/>
              <a:t>Penalize for complex </a:t>
            </a:r>
            <a:r>
              <a:rPr lang="en-US" sz="1600" baseline="0">
                <a:solidFill>
                  <a:srgbClr val="FF0000"/>
                </a:solidFill>
              </a:rPr>
              <a:t>G</a:t>
            </a:r>
            <a:r>
              <a:rPr lang="en-US" sz="1600" baseline="0"/>
              <a:t>: </a:t>
            </a:r>
            <a:r>
              <a:rPr lang="en-US" sz="1600" baseline="0">
                <a:solidFill>
                  <a:srgbClr val="FF0000"/>
                </a:solidFill>
              </a:rPr>
              <a:t>Pr(G) = exp{-c1|E|}</a:t>
            </a:r>
          </a:p>
          <a:p>
            <a:r>
              <a:rPr lang="en-US" sz="1600" baseline="0"/>
              <a:t>Penalize for complex</a:t>
            </a:r>
            <a:r>
              <a:rPr lang="en-US" sz="1600" baseline="0">
                <a:solidFill>
                  <a:srgbClr val="FF0000"/>
                </a:solidFill>
              </a:rPr>
              <a:t> I</a:t>
            </a:r>
            <a:r>
              <a:rPr lang="en-US" sz="1600" baseline="0"/>
              <a:t> : </a:t>
            </a:r>
            <a:r>
              <a:rPr lang="en-US" sz="1600" baseline="0">
                <a:solidFill>
                  <a:srgbClr val="FF0000"/>
                </a:solidFill>
              </a:rPr>
              <a:t>Pr(I) = exp{-c2|I|}</a:t>
            </a:r>
          </a:p>
          <a:p>
            <a:pPr algn="ctr"/>
            <a:endParaRPr lang="en-US" sz="1600" baseline="0">
              <a:solidFill>
                <a:srgbClr val="FF0000"/>
              </a:solidFill>
            </a:endParaRPr>
          </a:p>
        </p:txBody>
      </p:sp>
      <p:sp>
        <p:nvSpPr>
          <p:cNvPr id="252933" name="Rectangle 5"/>
          <p:cNvSpPr>
            <a:spLocks noChangeArrowheads="1"/>
          </p:cNvSpPr>
          <p:nvPr/>
        </p:nvSpPr>
        <p:spPr bwMode="auto">
          <a:xfrm>
            <a:off x="457200" y="3529013"/>
            <a:ext cx="7775575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 b="1" baseline="0" dirty="0"/>
              <a:t>Pr(D|G,I)</a:t>
            </a:r>
            <a:r>
              <a:rPr lang="en-US" sz="2000" b="1" baseline="0" dirty="0"/>
              <a:t> = </a:t>
            </a:r>
            <a:r>
              <a:rPr lang="en-US" sz="2800" b="1" baseline="0" dirty="0"/>
              <a:t>∏</a:t>
            </a:r>
            <a:r>
              <a:rPr lang="en-US" sz="2800" b="1" baseline="-25000" dirty="0" err="1"/>
              <a:t>i</a:t>
            </a:r>
            <a:r>
              <a:rPr lang="en-US" sz="2800" b="1" baseline="-25000" dirty="0"/>
              <a:t>=1…n</a:t>
            </a:r>
            <a:r>
              <a:rPr lang="en-US" sz="2000" b="1" dirty="0"/>
              <a:t> </a:t>
            </a:r>
            <a:r>
              <a:rPr lang="en-US" sz="2800" b="1" baseline="0" dirty="0"/>
              <a:t>∏</a:t>
            </a:r>
            <a:r>
              <a:rPr lang="en-US" sz="2800" b="1" baseline="-25000" dirty="0"/>
              <a:t>u=1…m</a:t>
            </a:r>
            <a:r>
              <a:rPr lang="en-US" sz="2000" b="1" baseline="0" dirty="0"/>
              <a:t> </a:t>
            </a:r>
            <a:r>
              <a:rPr lang="en-US" sz="2800" b="1" baseline="0" dirty="0"/>
              <a:t>Pr(D</a:t>
            </a:r>
            <a:r>
              <a:rPr lang="en-US" sz="2000" b="1" baseline="0" dirty="0"/>
              <a:t>(</a:t>
            </a:r>
            <a:r>
              <a:rPr lang="en-US" sz="2000" b="1" baseline="0" dirty="0" err="1"/>
              <a:t>i,u</a:t>
            </a:r>
            <a:r>
              <a:rPr lang="en-US" sz="2000" b="1" baseline="0" dirty="0"/>
              <a:t>)</a:t>
            </a:r>
            <a:r>
              <a:rPr lang="en-US" sz="2800" b="1" baseline="0" dirty="0"/>
              <a:t>|G</a:t>
            </a:r>
            <a:r>
              <a:rPr lang="en-US" sz="2000" b="1" baseline="0" dirty="0"/>
              <a:t>,</a:t>
            </a:r>
            <a:r>
              <a:rPr lang="en-US" sz="2800" b="1" baseline="0" dirty="0"/>
              <a:t>I)</a:t>
            </a:r>
          </a:p>
          <a:p>
            <a:pPr marL="342900" indent="-34290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000" b="1" baseline="0" dirty="0"/>
              <a:t>D(</a:t>
            </a:r>
            <a:r>
              <a:rPr lang="en-US" sz="2000" b="1" baseline="0" dirty="0" err="1"/>
              <a:t>i,u</a:t>
            </a:r>
            <a:r>
              <a:rPr lang="en-US" sz="2000" b="1" baseline="0" dirty="0"/>
              <a:t>) = 0</a:t>
            </a:r>
          </a:p>
          <a:p>
            <a:pPr marL="742950" lvl="1" indent="-28575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</a:pPr>
            <a:r>
              <a:rPr lang="en-US" sz="2500" baseline="0" dirty="0"/>
              <a:t>Pr(D</a:t>
            </a:r>
            <a:r>
              <a:rPr lang="en-US" sz="2000" baseline="0" dirty="0"/>
              <a:t>(</a:t>
            </a:r>
            <a:r>
              <a:rPr lang="en-US" sz="2000" baseline="0" dirty="0" err="1"/>
              <a:t>i,u</a:t>
            </a:r>
            <a:r>
              <a:rPr lang="en-US" sz="2000" baseline="0" dirty="0"/>
              <a:t>)=0</a:t>
            </a:r>
            <a:r>
              <a:rPr lang="en-US" sz="2500" baseline="0" dirty="0"/>
              <a:t>|</a:t>
            </a:r>
            <a:r>
              <a:rPr lang="en-US" sz="2000" baseline="0" dirty="0"/>
              <a:t>G,I</a:t>
            </a:r>
            <a:r>
              <a:rPr lang="en-US" sz="2500" baseline="0" dirty="0"/>
              <a:t>)</a:t>
            </a:r>
            <a:r>
              <a:rPr lang="en-US" sz="2000" baseline="0" dirty="0"/>
              <a:t> = </a:t>
            </a:r>
            <a:r>
              <a:rPr lang="en-US" sz="2500" baseline="0" dirty="0"/>
              <a:t>(</a:t>
            </a:r>
            <a:r>
              <a:rPr lang="en-US" sz="2000" baseline="0" dirty="0"/>
              <a:t>1-I(</a:t>
            </a:r>
            <a:r>
              <a:rPr lang="en-US" sz="2000" baseline="0" dirty="0" err="1"/>
              <a:t>i,u</a:t>
            </a:r>
            <a:r>
              <a:rPr lang="en-US" sz="2000" baseline="0" dirty="0"/>
              <a:t>)</a:t>
            </a:r>
            <a:r>
              <a:rPr lang="en-US" sz="2500" baseline="0" dirty="0"/>
              <a:t>)</a:t>
            </a:r>
            <a:r>
              <a:rPr lang="en-US" sz="2000" baseline="0" dirty="0"/>
              <a:t>    x    </a:t>
            </a:r>
            <a:r>
              <a:rPr lang="en-US" sz="2900" baseline="0" dirty="0"/>
              <a:t>∏</a:t>
            </a:r>
            <a:r>
              <a:rPr lang="en-US" sz="2900" baseline="-25000" dirty="0" err="1"/>
              <a:t>j≠i</a:t>
            </a:r>
            <a:r>
              <a:rPr lang="en-US" sz="2500" baseline="0" dirty="0"/>
              <a:t>(</a:t>
            </a:r>
            <a:r>
              <a:rPr lang="en-US" sz="2000" baseline="0" dirty="0"/>
              <a:t>1-I(</a:t>
            </a:r>
            <a:r>
              <a:rPr lang="en-US" sz="2000" baseline="0" dirty="0" err="1"/>
              <a:t>j,u</a:t>
            </a:r>
            <a:r>
              <a:rPr lang="en-US" sz="2000" baseline="0" dirty="0"/>
              <a:t>)</a:t>
            </a:r>
            <a:r>
              <a:rPr lang="en-US" sz="2500" baseline="0" dirty="0"/>
              <a:t>)</a:t>
            </a:r>
            <a:r>
              <a:rPr lang="en-US" sz="2000" baseline="0" dirty="0"/>
              <a:t> b(</a:t>
            </a:r>
            <a:r>
              <a:rPr lang="en-US" sz="2000" baseline="0" dirty="0" err="1"/>
              <a:t>j,i,G</a:t>
            </a:r>
            <a:r>
              <a:rPr lang="en-US" sz="2000" baseline="0" dirty="0"/>
              <a:t>)</a:t>
            </a:r>
          </a:p>
          <a:p>
            <a:pPr marL="342900" indent="-34290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000" b="1" baseline="0" dirty="0"/>
              <a:t>D(</a:t>
            </a:r>
            <a:r>
              <a:rPr lang="en-US" sz="2000" b="1" baseline="0" dirty="0" err="1"/>
              <a:t>i,u</a:t>
            </a:r>
            <a:r>
              <a:rPr lang="en-US" sz="2000" b="1" baseline="0" dirty="0"/>
              <a:t>) = 1</a:t>
            </a:r>
          </a:p>
          <a:p>
            <a:pPr marL="742950" lvl="1" indent="-28575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</a:pPr>
            <a:r>
              <a:rPr lang="en-US" sz="2500" baseline="0" dirty="0"/>
              <a:t>Pr(</a:t>
            </a:r>
            <a:r>
              <a:rPr lang="en-US" sz="2000" baseline="0" dirty="0"/>
              <a:t>D(</a:t>
            </a:r>
            <a:r>
              <a:rPr lang="en-US" sz="2000" baseline="0" dirty="0" err="1"/>
              <a:t>i,u</a:t>
            </a:r>
            <a:r>
              <a:rPr lang="en-US" sz="2000" baseline="0" dirty="0"/>
              <a:t>)=1</a:t>
            </a:r>
            <a:r>
              <a:rPr lang="en-US" sz="2500" baseline="0" dirty="0"/>
              <a:t>|</a:t>
            </a:r>
            <a:r>
              <a:rPr lang="en-US" sz="2000" baseline="0" dirty="0"/>
              <a:t>G,I</a:t>
            </a:r>
            <a:r>
              <a:rPr lang="en-US" sz="2500" baseline="0" dirty="0"/>
              <a:t>)</a:t>
            </a:r>
            <a:r>
              <a:rPr lang="en-US" sz="2000" baseline="0" dirty="0"/>
              <a:t> = </a:t>
            </a:r>
            <a:r>
              <a:rPr lang="en-US" sz="2500" baseline="0" dirty="0"/>
              <a:t>1 -</a:t>
            </a:r>
            <a:r>
              <a:rPr lang="en-US" sz="2000" baseline="0" dirty="0"/>
              <a:t> </a:t>
            </a:r>
            <a:r>
              <a:rPr lang="en-US" sz="2500" baseline="0" dirty="0"/>
              <a:t>Pr(</a:t>
            </a:r>
            <a:r>
              <a:rPr lang="en-US" sz="2000" baseline="0" dirty="0"/>
              <a:t>D(</a:t>
            </a:r>
            <a:r>
              <a:rPr lang="en-US" sz="2000" baseline="0" dirty="0" err="1"/>
              <a:t>i,u</a:t>
            </a:r>
            <a:r>
              <a:rPr lang="en-US" sz="2000" baseline="0" dirty="0"/>
              <a:t>)=0</a:t>
            </a:r>
            <a:r>
              <a:rPr lang="en-US" sz="2500" baseline="0" dirty="0"/>
              <a:t>|</a:t>
            </a:r>
            <a:r>
              <a:rPr lang="en-US" sz="2000" baseline="0" dirty="0"/>
              <a:t>G,I</a:t>
            </a:r>
            <a:r>
              <a:rPr lang="en-US" sz="2500" baseline="0" dirty="0"/>
              <a:t>)</a:t>
            </a: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762000" y="2435225"/>
            <a:ext cx="3657600" cy="1069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600" baseline="0"/>
              <a:t>D: observation matrix [nxm]</a:t>
            </a:r>
          </a:p>
          <a:p>
            <a:r>
              <a:rPr lang="en-US" sz="1600" baseline="0"/>
              <a:t>G: social graph (directed) [nxn]</a:t>
            </a:r>
          </a:p>
          <a:p>
            <a:r>
              <a:rPr lang="en-US" sz="1600" baseline="0"/>
              <a:t>I: initiator matrix [nxm]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2" grpId="0" animBg="1"/>
      <p:bldP spid="2529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9FAB3-82E6-4E38-BC2A-25F9BC80B285}" type="slidenum">
              <a:rPr lang="en-US"/>
              <a:pPr/>
              <a:t>13</a:t>
            </a:fld>
            <a:endParaRPr 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Evimaria Terzi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15925B2-A2BC-439F-9B4F-790EB8ACE01E}" type="datetime1">
              <a:rPr lang="en-US"/>
              <a:pPr/>
              <a:t>1/28/2010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Problem definition v.2</a:t>
            </a: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152400" y="1905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000" b="1" baseline="0"/>
              <a:t>Given observation matrix </a:t>
            </a:r>
            <a:r>
              <a:rPr lang="en-US" sz="2000" b="1" baseline="0">
                <a:solidFill>
                  <a:schemeClr val="hlink"/>
                </a:solidFill>
              </a:rPr>
              <a:t>D</a:t>
            </a:r>
            <a:r>
              <a:rPr lang="en-US" sz="2000" b="1" baseline="0"/>
              <a:t> find graph initiator pair </a:t>
            </a:r>
            <a:r>
              <a:rPr lang="en-US" sz="2000" b="1" baseline="0">
                <a:solidFill>
                  <a:schemeClr val="hlink"/>
                </a:solidFill>
              </a:rPr>
              <a:t>G, I</a:t>
            </a:r>
            <a:r>
              <a:rPr lang="en-US" sz="2000" b="1" baseline="0"/>
              <a:t> such that</a:t>
            </a:r>
          </a:p>
          <a:p>
            <a:pPr marL="742950" lvl="1" indent="-28575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None/>
            </a:pPr>
            <a:r>
              <a:rPr lang="en-US" sz="2000" baseline="0"/>
              <a:t>		    </a:t>
            </a:r>
            <a:r>
              <a:rPr lang="en-US" baseline="0">
                <a:solidFill>
                  <a:schemeClr val="hlink"/>
                </a:solidFill>
              </a:rPr>
              <a:t>{G,I} = argmax</a:t>
            </a:r>
            <a:r>
              <a:rPr lang="en-US">
                <a:solidFill>
                  <a:schemeClr val="hlink"/>
                </a:solidFill>
              </a:rPr>
              <a:t>{G’,I’}</a:t>
            </a:r>
            <a:r>
              <a:rPr lang="en-US" baseline="0">
                <a:solidFill>
                  <a:schemeClr val="hlink"/>
                </a:solidFill>
              </a:rPr>
              <a:t> Pr(D|G’,I’)Pr(G’)Pr(I’)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BD57F-DD81-4749-B93D-3542B40370CB}" type="slidenum">
              <a:rPr lang="en-US"/>
              <a:pPr/>
              <a:t>14</a:t>
            </a:fld>
            <a:endParaRPr lang="en-US"/>
          </a:p>
        </p:txBody>
      </p:sp>
      <p:sp>
        <p:nvSpPr>
          <p:cNvPr id="7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Evimaria Terzi</a:t>
            </a:r>
          </a:p>
        </p:txBody>
      </p:sp>
      <p:sp>
        <p:nvSpPr>
          <p:cNvPr id="71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8A39452-B2B9-4DCD-A8F6-BCE31FF9F764}" type="datetime1">
              <a:rPr lang="en-US"/>
              <a:pPr/>
              <a:t>1/28/2010</a:t>
            </a:fld>
            <a:endParaRPr 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No unique solution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2209800"/>
            <a:ext cx="3429000" cy="2514600"/>
            <a:chOff x="96" y="1104"/>
            <a:chExt cx="3072" cy="2208"/>
          </a:xfrm>
        </p:grpSpPr>
        <p:pic>
          <p:nvPicPr>
            <p:cNvPr id="254980" name="Picture 4" descr="iphon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29" y="1143"/>
              <a:ext cx="302" cy="474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254981" name="Rectangle 5"/>
            <p:cNvSpPr>
              <a:spLocks noChangeArrowheads="1"/>
            </p:cNvSpPr>
            <p:nvPr/>
          </p:nvSpPr>
          <p:spPr bwMode="auto">
            <a:xfrm>
              <a:off x="886" y="1104"/>
              <a:ext cx="570" cy="220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982" name="Rectangle 6"/>
            <p:cNvSpPr>
              <a:spLocks noChangeArrowheads="1"/>
            </p:cNvSpPr>
            <p:nvPr/>
          </p:nvSpPr>
          <p:spPr bwMode="auto">
            <a:xfrm rot="16200000">
              <a:off x="1751" y="239"/>
              <a:ext cx="552" cy="2282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54983" name="Picture 7" descr="ipod-nan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71" y="1183"/>
              <a:ext cx="439" cy="434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254984" name="Picture 8" descr="nokia623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18" y="1143"/>
              <a:ext cx="263" cy="474"/>
            </a:xfrm>
            <a:prstGeom prst="rect">
              <a:avLst/>
            </a:prstGeom>
            <a:noFill/>
          </p:spPr>
        </p:pic>
        <p:sp>
          <p:nvSpPr>
            <p:cNvPr id="254985" name="Rectangle 9"/>
            <p:cNvSpPr>
              <a:spLocks noChangeArrowheads="1"/>
            </p:cNvSpPr>
            <p:nvPr/>
          </p:nvSpPr>
          <p:spPr bwMode="auto">
            <a:xfrm>
              <a:off x="1456" y="1104"/>
              <a:ext cx="571" cy="220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986" name="Rectangle 10"/>
            <p:cNvSpPr>
              <a:spLocks noChangeArrowheads="1"/>
            </p:cNvSpPr>
            <p:nvPr/>
          </p:nvSpPr>
          <p:spPr bwMode="auto">
            <a:xfrm>
              <a:off x="2027" y="1104"/>
              <a:ext cx="570" cy="220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987" name="Rectangle 11"/>
            <p:cNvSpPr>
              <a:spLocks noChangeArrowheads="1"/>
            </p:cNvSpPr>
            <p:nvPr/>
          </p:nvSpPr>
          <p:spPr bwMode="auto">
            <a:xfrm>
              <a:off x="2597" y="1104"/>
              <a:ext cx="571" cy="220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988" name="Rectangle 12"/>
            <p:cNvSpPr>
              <a:spLocks noChangeArrowheads="1"/>
            </p:cNvSpPr>
            <p:nvPr/>
          </p:nvSpPr>
          <p:spPr bwMode="auto">
            <a:xfrm rot="16200000">
              <a:off x="1751" y="791"/>
              <a:ext cx="552" cy="2282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54989" name="Picture 13" descr="ipod-nan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5" y="1735"/>
              <a:ext cx="439" cy="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4990" name="Picture 14" descr="nokia623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61" y="1695"/>
              <a:ext cx="264" cy="474"/>
            </a:xfrm>
            <a:prstGeom prst="rect">
              <a:avLst/>
            </a:prstGeom>
            <a:noFill/>
          </p:spPr>
        </p:pic>
        <p:pic>
          <p:nvPicPr>
            <p:cNvPr id="254991" name="Picture 15" descr="canno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00" y="2287"/>
              <a:ext cx="483" cy="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4992" name="Rectangle 16"/>
            <p:cNvSpPr>
              <a:spLocks noChangeArrowheads="1"/>
            </p:cNvSpPr>
            <p:nvPr/>
          </p:nvSpPr>
          <p:spPr bwMode="auto">
            <a:xfrm rot="16200000">
              <a:off x="1751" y="1343"/>
              <a:ext cx="552" cy="2282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54993" name="Picture 17" descr="nokia623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61" y="2799"/>
              <a:ext cx="264" cy="474"/>
            </a:xfrm>
            <a:prstGeom prst="rect">
              <a:avLst/>
            </a:prstGeom>
            <a:noFill/>
          </p:spPr>
        </p:pic>
        <p:sp>
          <p:nvSpPr>
            <p:cNvPr id="254994" name="Rectangle 18"/>
            <p:cNvSpPr>
              <a:spLocks noChangeArrowheads="1"/>
            </p:cNvSpPr>
            <p:nvPr/>
          </p:nvSpPr>
          <p:spPr bwMode="auto">
            <a:xfrm rot="16200000">
              <a:off x="1751" y="1895"/>
              <a:ext cx="552" cy="2282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54995" name="Picture 19" descr="nokia623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61" y="2247"/>
              <a:ext cx="264" cy="474"/>
            </a:xfrm>
            <a:prstGeom prst="rect">
              <a:avLst/>
            </a:prstGeom>
            <a:noFill/>
          </p:spPr>
        </p:pic>
        <p:pic>
          <p:nvPicPr>
            <p:cNvPr id="254996" name="Picture 20" descr="canno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00" y="1695"/>
              <a:ext cx="483" cy="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4997" name="Picture 21" descr="canno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00" y="1183"/>
              <a:ext cx="483" cy="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4998" name="Rectangle 22"/>
            <p:cNvSpPr>
              <a:spLocks noChangeArrowheads="1"/>
            </p:cNvSpPr>
            <p:nvPr/>
          </p:nvSpPr>
          <p:spPr bwMode="auto">
            <a:xfrm>
              <a:off x="96" y="1656"/>
              <a:ext cx="790" cy="552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Cynthia</a:t>
              </a:r>
            </a:p>
          </p:txBody>
        </p:sp>
        <p:sp>
          <p:nvSpPr>
            <p:cNvPr id="254999" name="Rectangle 23"/>
            <p:cNvSpPr>
              <a:spLocks noChangeArrowheads="1"/>
            </p:cNvSpPr>
            <p:nvPr/>
          </p:nvSpPr>
          <p:spPr bwMode="auto">
            <a:xfrm>
              <a:off x="96" y="2208"/>
              <a:ext cx="790" cy="55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Bob</a:t>
              </a:r>
            </a:p>
          </p:txBody>
        </p:sp>
        <p:sp>
          <p:nvSpPr>
            <p:cNvPr id="255000" name="Rectangle 24"/>
            <p:cNvSpPr>
              <a:spLocks noChangeArrowheads="1"/>
            </p:cNvSpPr>
            <p:nvPr/>
          </p:nvSpPr>
          <p:spPr bwMode="auto">
            <a:xfrm>
              <a:off x="96" y="2760"/>
              <a:ext cx="790" cy="552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Alice</a:t>
              </a:r>
            </a:p>
          </p:txBody>
        </p:sp>
        <p:sp>
          <p:nvSpPr>
            <p:cNvPr id="255001" name="Rectangle 25"/>
            <p:cNvSpPr>
              <a:spLocks noChangeArrowheads="1"/>
            </p:cNvSpPr>
            <p:nvPr/>
          </p:nvSpPr>
          <p:spPr bwMode="auto">
            <a:xfrm>
              <a:off x="96" y="1104"/>
              <a:ext cx="790" cy="552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David</a:t>
              </a: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105400" y="457200"/>
            <a:ext cx="3581400" cy="2590800"/>
            <a:chOff x="1008" y="432"/>
            <a:chExt cx="2544" cy="1968"/>
          </a:xfrm>
        </p:grpSpPr>
        <p:pic>
          <p:nvPicPr>
            <p:cNvPr id="255003" name="Picture 27" descr="iphone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188" y="467"/>
              <a:ext cx="251" cy="422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255004" name="Rectangle 28"/>
            <p:cNvSpPr>
              <a:spLocks noChangeArrowheads="1"/>
            </p:cNvSpPr>
            <p:nvPr/>
          </p:nvSpPr>
          <p:spPr bwMode="auto">
            <a:xfrm>
              <a:off x="1662" y="432"/>
              <a:ext cx="472" cy="196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005" name="Rectangle 29"/>
            <p:cNvSpPr>
              <a:spLocks noChangeArrowheads="1"/>
            </p:cNvSpPr>
            <p:nvPr/>
          </p:nvSpPr>
          <p:spPr bwMode="auto">
            <a:xfrm rot="16200000">
              <a:off x="2361" y="-267"/>
              <a:ext cx="492" cy="1890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006" name="Rectangle 30"/>
            <p:cNvSpPr>
              <a:spLocks noChangeArrowheads="1"/>
            </p:cNvSpPr>
            <p:nvPr/>
          </p:nvSpPr>
          <p:spPr bwMode="auto">
            <a:xfrm>
              <a:off x="2134" y="432"/>
              <a:ext cx="473" cy="196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007" name="Rectangle 31"/>
            <p:cNvSpPr>
              <a:spLocks noChangeArrowheads="1"/>
            </p:cNvSpPr>
            <p:nvPr/>
          </p:nvSpPr>
          <p:spPr bwMode="auto">
            <a:xfrm>
              <a:off x="2607" y="432"/>
              <a:ext cx="472" cy="196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008" name="Rectangle 32"/>
            <p:cNvSpPr>
              <a:spLocks noChangeArrowheads="1"/>
            </p:cNvSpPr>
            <p:nvPr/>
          </p:nvSpPr>
          <p:spPr bwMode="auto">
            <a:xfrm>
              <a:off x="3079" y="432"/>
              <a:ext cx="473" cy="196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009" name="Rectangle 33"/>
            <p:cNvSpPr>
              <a:spLocks noChangeArrowheads="1"/>
            </p:cNvSpPr>
            <p:nvPr/>
          </p:nvSpPr>
          <p:spPr bwMode="auto">
            <a:xfrm rot="16200000">
              <a:off x="2361" y="225"/>
              <a:ext cx="492" cy="1890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55010" name="Picture 34" descr="ipod-nano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680" y="994"/>
              <a:ext cx="364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5011" name="Picture 35" descr="cannon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171" y="1486"/>
              <a:ext cx="400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5012" name="Rectangle 36"/>
            <p:cNvSpPr>
              <a:spLocks noChangeArrowheads="1"/>
            </p:cNvSpPr>
            <p:nvPr/>
          </p:nvSpPr>
          <p:spPr bwMode="auto">
            <a:xfrm rot="16200000">
              <a:off x="2361" y="717"/>
              <a:ext cx="492" cy="1890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55013" name="Picture 37" descr="nokia6230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807" y="1943"/>
              <a:ext cx="219" cy="422"/>
            </a:xfrm>
            <a:prstGeom prst="rect">
              <a:avLst/>
            </a:prstGeom>
            <a:noFill/>
          </p:spPr>
        </p:pic>
        <p:sp>
          <p:nvSpPr>
            <p:cNvPr id="255014" name="Rectangle 38"/>
            <p:cNvSpPr>
              <a:spLocks noChangeArrowheads="1"/>
            </p:cNvSpPr>
            <p:nvPr/>
          </p:nvSpPr>
          <p:spPr bwMode="auto">
            <a:xfrm rot="16200000">
              <a:off x="2361" y="1209"/>
              <a:ext cx="492" cy="1890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015" name="Rectangle 39"/>
            <p:cNvSpPr>
              <a:spLocks noChangeArrowheads="1"/>
            </p:cNvSpPr>
            <p:nvPr/>
          </p:nvSpPr>
          <p:spPr bwMode="auto">
            <a:xfrm>
              <a:off x="1008" y="924"/>
              <a:ext cx="654" cy="492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Cynthia</a:t>
              </a:r>
            </a:p>
          </p:txBody>
        </p:sp>
        <p:sp>
          <p:nvSpPr>
            <p:cNvPr id="255016" name="Rectangle 40"/>
            <p:cNvSpPr>
              <a:spLocks noChangeArrowheads="1"/>
            </p:cNvSpPr>
            <p:nvPr/>
          </p:nvSpPr>
          <p:spPr bwMode="auto">
            <a:xfrm>
              <a:off x="1008" y="1416"/>
              <a:ext cx="654" cy="49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Bob</a:t>
              </a:r>
            </a:p>
          </p:txBody>
        </p:sp>
        <p:sp>
          <p:nvSpPr>
            <p:cNvPr id="255017" name="Rectangle 41"/>
            <p:cNvSpPr>
              <a:spLocks noChangeArrowheads="1"/>
            </p:cNvSpPr>
            <p:nvPr/>
          </p:nvSpPr>
          <p:spPr bwMode="auto">
            <a:xfrm>
              <a:off x="1008" y="1908"/>
              <a:ext cx="654" cy="492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Alice</a:t>
              </a:r>
            </a:p>
          </p:txBody>
        </p:sp>
        <p:sp>
          <p:nvSpPr>
            <p:cNvPr id="255018" name="Rectangle 42"/>
            <p:cNvSpPr>
              <a:spLocks noChangeArrowheads="1"/>
            </p:cNvSpPr>
            <p:nvPr/>
          </p:nvSpPr>
          <p:spPr bwMode="auto">
            <a:xfrm>
              <a:off x="1008" y="432"/>
              <a:ext cx="654" cy="492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David</a:t>
              </a:r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4419600" y="3810000"/>
            <a:ext cx="4578350" cy="2590800"/>
            <a:chOff x="2784" y="2400"/>
            <a:chExt cx="2884" cy="1632"/>
          </a:xfrm>
        </p:grpSpPr>
        <p:sp>
          <p:nvSpPr>
            <p:cNvPr id="255020" name="Rectangle 44"/>
            <p:cNvSpPr>
              <a:spLocks noChangeArrowheads="1"/>
            </p:cNvSpPr>
            <p:nvPr/>
          </p:nvSpPr>
          <p:spPr bwMode="auto">
            <a:xfrm>
              <a:off x="3360" y="2400"/>
              <a:ext cx="576" cy="1632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45"/>
            <p:cNvGrpSpPr>
              <a:grpSpLocks/>
            </p:cNvGrpSpPr>
            <p:nvPr/>
          </p:nvGrpSpPr>
          <p:grpSpPr bwMode="auto">
            <a:xfrm>
              <a:off x="2784" y="2400"/>
              <a:ext cx="2884" cy="1632"/>
              <a:chOff x="2784" y="2400"/>
              <a:chExt cx="2884" cy="1632"/>
            </a:xfrm>
          </p:grpSpPr>
          <p:sp>
            <p:nvSpPr>
              <p:cNvPr id="255022" name="Rectangle 46"/>
              <p:cNvSpPr>
                <a:spLocks noChangeArrowheads="1"/>
              </p:cNvSpPr>
              <p:nvPr/>
            </p:nvSpPr>
            <p:spPr bwMode="auto">
              <a:xfrm>
                <a:off x="2784" y="3060"/>
                <a:ext cx="580" cy="324"/>
              </a:xfrm>
              <a:prstGeom prst="rect">
                <a:avLst/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aseline="0"/>
                  <a:t>Cynthia</a:t>
                </a:r>
              </a:p>
            </p:txBody>
          </p:sp>
          <p:sp>
            <p:nvSpPr>
              <p:cNvPr id="255023" name="Rectangle 47"/>
              <p:cNvSpPr>
                <a:spLocks noChangeArrowheads="1"/>
              </p:cNvSpPr>
              <p:nvPr/>
            </p:nvSpPr>
            <p:spPr bwMode="auto">
              <a:xfrm>
                <a:off x="2784" y="3384"/>
                <a:ext cx="580" cy="32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aseline="0"/>
                  <a:t>Bob</a:t>
                </a:r>
              </a:p>
            </p:txBody>
          </p:sp>
          <p:sp>
            <p:nvSpPr>
              <p:cNvPr id="255024" name="Rectangle 48"/>
              <p:cNvSpPr>
                <a:spLocks noChangeArrowheads="1"/>
              </p:cNvSpPr>
              <p:nvPr/>
            </p:nvSpPr>
            <p:spPr bwMode="auto">
              <a:xfrm>
                <a:off x="2784" y="3708"/>
                <a:ext cx="580" cy="324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aseline="0"/>
                  <a:t>Alice</a:t>
                </a:r>
              </a:p>
            </p:txBody>
          </p:sp>
          <p:sp>
            <p:nvSpPr>
              <p:cNvPr id="255025" name="Rectangle 49"/>
              <p:cNvSpPr>
                <a:spLocks noChangeArrowheads="1"/>
              </p:cNvSpPr>
              <p:nvPr/>
            </p:nvSpPr>
            <p:spPr bwMode="auto">
              <a:xfrm>
                <a:off x="2784" y="2736"/>
                <a:ext cx="580" cy="324"/>
              </a:xfrm>
              <a:prstGeom prst="rect">
                <a:avLst/>
              </a:prstGeom>
              <a:solidFill>
                <a:srgbClr val="FF00FF"/>
              </a:solid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aseline="0"/>
                  <a:t>David</a:t>
                </a:r>
              </a:p>
            </p:txBody>
          </p:sp>
          <p:sp>
            <p:nvSpPr>
              <p:cNvPr id="255026" name="Rectangle 50"/>
              <p:cNvSpPr>
                <a:spLocks noChangeArrowheads="1"/>
              </p:cNvSpPr>
              <p:nvPr/>
            </p:nvSpPr>
            <p:spPr bwMode="auto">
              <a:xfrm>
                <a:off x="3356" y="2412"/>
                <a:ext cx="580" cy="324"/>
              </a:xfrm>
              <a:prstGeom prst="rect">
                <a:avLst/>
              </a:prstGeom>
              <a:solidFill>
                <a:srgbClr val="FF00FF"/>
              </a:solid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aseline="0"/>
                  <a:t>David</a:t>
                </a:r>
              </a:p>
            </p:txBody>
          </p:sp>
          <p:sp>
            <p:nvSpPr>
              <p:cNvPr id="255027" name="Rectangle 51"/>
              <p:cNvSpPr>
                <a:spLocks noChangeArrowheads="1"/>
              </p:cNvSpPr>
              <p:nvPr/>
            </p:nvSpPr>
            <p:spPr bwMode="auto">
              <a:xfrm>
                <a:off x="3936" y="2412"/>
                <a:ext cx="580" cy="324"/>
              </a:xfrm>
              <a:prstGeom prst="rect">
                <a:avLst/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aseline="0"/>
                  <a:t>Cynthia</a:t>
                </a:r>
              </a:p>
            </p:txBody>
          </p:sp>
          <p:sp>
            <p:nvSpPr>
              <p:cNvPr id="255028" name="Rectangle 52"/>
              <p:cNvSpPr>
                <a:spLocks noChangeArrowheads="1"/>
              </p:cNvSpPr>
              <p:nvPr/>
            </p:nvSpPr>
            <p:spPr bwMode="auto">
              <a:xfrm>
                <a:off x="4512" y="2412"/>
                <a:ext cx="580" cy="32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aseline="0"/>
                  <a:t>Bob</a:t>
                </a:r>
              </a:p>
            </p:txBody>
          </p:sp>
          <p:sp>
            <p:nvSpPr>
              <p:cNvPr id="255029" name="Rectangle 53"/>
              <p:cNvSpPr>
                <a:spLocks noChangeArrowheads="1"/>
              </p:cNvSpPr>
              <p:nvPr/>
            </p:nvSpPr>
            <p:spPr bwMode="auto">
              <a:xfrm>
                <a:off x="5088" y="2412"/>
                <a:ext cx="580" cy="324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aseline="0"/>
                  <a:t>Alice</a:t>
                </a:r>
              </a:p>
            </p:txBody>
          </p:sp>
          <p:sp>
            <p:nvSpPr>
              <p:cNvPr id="255030" name="Rectangle 54"/>
              <p:cNvSpPr>
                <a:spLocks noChangeArrowheads="1"/>
              </p:cNvSpPr>
              <p:nvPr/>
            </p:nvSpPr>
            <p:spPr bwMode="auto">
              <a:xfrm>
                <a:off x="3936" y="2400"/>
                <a:ext cx="576" cy="1632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031" name="Rectangle 55"/>
              <p:cNvSpPr>
                <a:spLocks noChangeArrowheads="1"/>
              </p:cNvSpPr>
              <p:nvPr/>
            </p:nvSpPr>
            <p:spPr bwMode="auto">
              <a:xfrm>
                <a:off x="4512" y="2400"/>
                <a:ext cx="576" cy="1632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032" name="Rectangle 56"/>
              <p:cNvSpPr>
                <a:spLocks noChangeArrowheads="1"/>
              </p:cNvSpPr>
              <p:nvPr/>
            </p:nvSpPr>
            <p:spPr bwMode="auto">
              <a:xfrm>
                <a:off x="5088" y="2400"/>
                <a:ext cx="576" cy="1632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033" name="Rectangle 57"/>
              <p:cNvSpPr>
                <a:spLocks noChangeArrowheads="1"/>
              </p:cNvSpPr>
              <p:nvPr/>
            </p:nvSpPr>
            <p:spPr bwMode="auto">
              <a:xfrm>
                <a:off x="2784" y="2736"/>
                <a:ext cx="2880" cy="336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034" name="Rectangle 58"/>
              <p:cNvSpPr>
                <a:spLocks noChangeArrowheads="1"/>
              </p:cNvSpPr>
              <p:nvPr/>
            </p:nvSpPr>
            <p:spPr bwMode="auto">
              <a:xfrm>
                <a:off x="2784" y="3072"/>
                <a:ext cx="2880" cy="288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035" name="Rectangle 59"/>
              <p:cNvSpPr>
                <a:spLocks noChangeArrowheads="1"/>
              </p:cNvSpPr>
              <p:nvPr/>
            </p:nvSpPr>
            <p:spPr bwMode="auto">
              <a:xfrm>
                <a:off x="2784" y="3360"/>
                <a:ext cx="2880" cy="336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036" name="Rectangle 60"/>
              <p:cNvSpPr>
                <a:spLocks noChangeArrowheads="1"/>
              </p:cNvSpPr>
              <p:nvPr/>
            </p:nvSpPr>
            <p:spPr bwMode="auto">
              <a:xfrm>
                <a:off x="2784" y="3696"/>
                <a:ext cx="2880" cy="336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037" name="Rectangle 61"/>
              <p:cNvSpPr>
                <a:spLocks noChangeArrowheads="1"/>
              </p:cNvSpPr>
              <p:nvPr/>
            </p:nvSpPr>
            <p:spPr bwMode="auto">
              <a:xfrm>
                <a:off x="3408" y="2784"/>
                <a:ext cx="480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038" name="Rectangle 62"/>
              <p:cNvSpPr>
                <a:spLocks noChangeArrowheads="1"/>
              </p:cNvSpPr>
              <p:nvPr/>
            </p:nvSpPr>
            <p:spPr bwMode="auto">
              <a:xfrm>
                <a:off x="3984" y="3072"/>
                <a:ext cx="480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039" name="Rectangle 63"/>
              <p:cNvSpPr>
                <a:spLocks noChangeArrowheads="1"/>
              </p:cNvSpPr>
              <p:nvPr/>
            </p:nvSpPr>
            <p:spPr bwMode="auto">
              <a:xfrm>
                <a:off x="4560" y="3408"/>
                <a:ext cx="480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040" name="Rectangle 64"/>
              <p:cNvSpPr>
                <a:spLocks noChangeArrowheads="1"/>
              </p:cNvSpPr>
              <p:nvPr/>
            </p:nvSpPr>
            <p:spPr bwMode="auto">
              <a:xfrm>
                <a:off x="5136" y="3744"/>
                <a:ext cx="480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041" name="Rectangle 65"/>
              <p:cNvSpPr>
                <a:spLocks noChangeArrowheads="1"/>
              </p:cNvSpPr>
              <p:nvPr/>
            </p:nvSpPr>
            <p:spPr bwMode="auto">
              <a:xfrm>
                <a:off x="4560" y="3744"/>
                <a:ext cx="480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042" name="Rectangle 66"/>
              <p:cNvSpPr>
                <a:spLocks noChangeArrowheads="1"/>
              </p:cNvSpPr>
              <p:nvPr/>
            </p:nvSpPr>
            <p:spPr bwMode="auto">
              <a:xfrm>
                <a:off x="3984" y="3408"/>
                <a:ext cx="480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043" name="Rectangle 67"/>
              <p:cNvSpPr>
                <a:spLocks noChangeArrowheads="1"/>
              </p:cNvSpPr>
              <p:nvPr/>
            </p:nvSpPr>
            <p:spPr bwMode="auto">
              <a:xfrm>
                <a:off x="3408" y="3072"/>
                <a:ext cx="480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55044" name="AutoShape 68"/>
          <p:cNvSpPr>
            <a:spLocks/>
          </p:cNvSpPr>
          <p:nvPr/>
        </p:nvSpPr>
        <p:spPr bwMode="auto">
          <a:xfrm>
            <a:off x="3733800" y="1295400"/>
            <a:ext cx="533400" cy="4876800"/>
          </a:xfrm>
          <a:prstGeom prst="leftBrace">
            <a:avLst>
              <a:gd name="adj1" fmla="val 83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2971C-B0B6-4000-9239-0AF35AE8D3EB}" type="slidenum">
              <a:rPr lang="en-US"/>
              <a:pPr/>
              <a:t>15</a:t>
            </a:fld>
            <a:endParaRPr lang="en-US"/>
          </a:p>
        </p:txBody>
      </p:sp>
      <p:sp>
        <p:nvSpPr>
          <p:cNvPr id="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Evimaria Terzi</a:t>
            </a:r>
          </a:p>
        </p:txBody>
      </p:sp>
      <p:sp>
        <p:nvSpPr>
          <p:cNvPr id="68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BE047CB-7D64-45F5-9489-79A55476A884}" type="datetime1">
              <a:rPr lang="en-US"/>
              <a:pPr/>
              <a:t>1/28/2010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No unique solution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2209800"/>
            <a:ext cx="3429000" cy="2514600"/>
            <a:chOff x="96" y="1104"/>
            <a:chExt cx="3072" cy="2208"/>
          </a:xfrm>
        </p:grpSpPr>
        <p:pic>
          <p:nvPicPr>
            <p:cNvPr id="256004" name="Picture 4" descr="iphon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29" y="1143"/>
              <a:ext cx="302" cy="474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256005" name="Rectangle 5"/>
            <p:cNvSpPr>
              <a:spLocks noChangeArrowheads="1"/>
            </p:cNvSpPr>
            <p:nvPr/>
          </p:nvSpPr>
          <p:spPr bwMode="auto">
            <a:xfrm>
              <a:off x="886" y="1104"/>
              <a:ext cx="570" cy="220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06" name="Rectangle 6"/>
            <p:cNvSpPr>
              <a:spLocks noChangeArrowheads="1"/>
            </p:cNvSpPr>
            <p:nvPr/>
          </p:nvSpPr>
          <p:spPr bwMode="auto">
            <a:xfrm rot="16200000">
              <a:off x="1751" y="239"/>
              <a:ext cx="552" cy="2282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56007" name="Picture 7" descr="ipod-nan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71" y="1183"/>
              <a:ext cx="439" cy="434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256008" name="Picture 8" descr="nokia623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18" y="1143"/>
              <a:ext cx="263" cy="474"/>
            </a:xfrm>
            <a:prstGeom prst="rect">
              <a:avLst/>
            </a:prstGeom>
            <a:noFill/>
          </p:spPr>
        </p:pic>
        <p:sp>
          <p:nvSpPr>
            <p:cNvPr id="256009" name="Rectangle 9"/>
            <p:cNvSpPr>
              <a:spLocks noChangeArrowheads="1"/>
            </p:cNvSpPr>
            <p:nvPr/>
          </p:nvSpPr>
          <p:spPr bwMode="auto">
            <a:xfrm>
              <a:off x="1456" y="1104"/>
              <a:ext cx="571" cy="220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10" name="Rectangle 10"/>
            <p:cNvSpPr>
              <a:spLocks noChangeArrowheads="1"/>
            </p:cNvSpPr>
            <p:nvPr/>
          </p:nvSpPr>
          <p:spPr bwMode="auto">
            <a:xfrm>
              <a:off x="2027" y="1104"/>
              <a:ext cx="570" cy="220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11" name="Rectangle 11"/>
            <p:cNvSpPr>
              <a:spLocks noChangeArrowheads="1"/>
            </p:cNvSpPr>
            <p:nvPr/>
          </p:nvSpPr>
          <p:spPr bwMode="auto">
            <a:xfrm>
              <a:off x="2597" y="1104"/>
              <a:ext cx="571" cy="220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12" name="Rectangle 12"/>
            <p:cNvSpPr>
              <a:spLocks noChangeArrowheads="1"/>
            </p:cNvSpPr>
            <p:nvPr/>
          </p:nvSpPr>
          <p:spPr bwMode="auto">
            <a:xfrm rot="16200000">
              <a:off x="1751" y="791"/>
              <a:ext cx="552" cy="2282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56013" name="Picture 13" descr="ipod-nan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5" y="1735"/>
              <a:ext cx="439" cy="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6014" name="Picture 14" descr="nokia623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61" y="1695"/>
              <a:ext cx="264" cy="474"/>
            </a:xfrm>
            <a:prstGeom prst="rect">
              <a:avLst/>
            </a:prstGeom>
            <a:noFill/>
          </p:spPr>
        </p:pic>
        <p:pic>
          <p:nvPicPr>
            <p:cNvPr id="256015" name="Picture 15" descr="canno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00" y="2287"/>
              <a:ext cx="483" cy="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6016" name="Rectangle 16"/>
            <p:cNvSpPr>
              <a:spLocks noChangeArrowheads="1"/>
            </p:cNvSpPr>
            <p:nvPr/>
          </p:nvSpPr>
          <p:spPr bwMode="auto">
            <a:xfrm rot="16200000">
              <a:off x="1751" y="1343"/>
              <a:ext cx="552" cy="2282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56017" name="Picture 17" descr="nokia623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61" y="2799"/>
              <a:ext cx="264" cy="474"/>
            </a:xfrm>
            <a:prstGeom prst="rect">
              <a:avLst/>
            </a:prstGeom>
            <a:noFill/>
          </p:spPr>
        </p:pic>
        <p:sp>
          <p:nvSpPr>
            <p:cNvPr id="256018" name="Rectangle 18"/>
            <p:cNvSpPr>
              <a:spLocks noChangeArrowheads="1"/>
            </p:cNvSpPr>
            <p:nvPr/>
          </p:nvSpPr>
          <p:spPr bwMode="auto">
            <a:xfrm rot="16200000">
              <a:off x="1751" y="1895"/>
              <a:ext cx="552" cy="2282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56019" name="Picture 19" descr="nokia623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61" y="2247"/>
              <a:ext cx="264" cy="474"/>
            </a:xfrm>
            <a:prstGeom prst="rect">
              <a:avLst/>
            </a:prstGeom>
            <a:noFill/>
          </p:spPr>
        </p:pic>
        <p:pic>
          <p:nvPicPr>
            <p:cNvPr id="256020" name="Picture 20" descr="canno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00" y="1695"/>
              <a:ext cx="483" cy="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6021" name="Picture 21" descr="canno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00" y="1183"/>
              <a:ext cx="483" cy="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6022" name="Rectangle 22"/>
            <p:cNvSpPr>
              <a:spLocks noChangeArrowheads="1"/>
            </p:cNvSpPr>
            <p:nvPr/>
          </p:nvSpPr>
          <p:spPr bwMode="auto">
            <a:xfrm>
              <a:off x="96" y="1656"/>
              <a:ext cx="790" cy="552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Cynthia</a:t>
              </a:r>
            </a:p>
          </p:txBody>
        </p:sp>
        <p:sp>
          <p:nvSpPr>
            <p:cNvPr id="256023" name="Rectangle 23"/>
            <p:cNvSpPr>
              <a:spLocks noChangeArrowheads="1"/>
            </p:cNvSpPr>
            <p:nvPr/>
          </p:nvSpPr>
          <p:spPr bwMode="auto">
            <a:xfrm>
              <a:off x="96" y="2208"/>
              <a:ext cx="790" cy="55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Bob</a:t>
              </a:r>
            </a:p>
          </p:txBody>
        </p:sp>
        <p:sp>
          <p:nvSpPr>
            <p:cNvPr id="256024" name="Rectangle 24"/>
            <p:cNvSpPr>
              <a:spLocks noChangeArrowheads="1"/>
            </p:cNvSpPr>
            <p:nvPr/>
          </p:nvSpPr>
          <p:spPr bwMode="auto">
            <a:xfrm>
              <a:off x="96" y="2760"/>
              <a:ext cx="790" cy="552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Alice</a:t>
              </a:r>
            </a:p>
          </p:txBody>
        </p:sp>
        <p:sp>
          <p:nvSpPr>
            <p:cNvPr id="256025" name="Rectangle 25"/>
            <p:cNvSpPr>
              <a:spLocks noChangeArrowheads="1"/>
            </p:cNvSpPr>
            <p:nvPr/>
          </p:nvSpPr>
          <p:spPr bwMode="auto">
            <a:xfrm>
              <a:off x="96" y="1104"/>
              <a:ext cx="790" cy="552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David</a:t>
              </a:r>
            </a:p>
          </p:txBody>
        </p:sp>
      </p:grpSp>
      <p:pic>
        <p:nvPicPr>
          <p:cNvPr id="256026" name="Picture 26" descr="iphone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74038" y="503238"/>
            <a:ext cx="354012" cy="555625"/>
          </a:xfrm>
          <a:prstGeom prst="rect">
            <a:avLst/>
          </a:prstGeom>
          <a:noFill/>
          <a:ln/>
        </p:spPr>
      </p:pic>
      <p:sp>
        <p:nvSpPr>
          <p:cNvPr id="256027" name="Rectangle 27"/>
          <p:cNvSpPr>
            <a:spLocks noChangeArrowheads="1"/>
          </p:cNvSpPr>
          <p:nvPr/>
        </p:nvSpPr>
        <p:spPr bwMode="auto">
          <a:xfrm>
            <a:off x="6026150" y="457200"/>
            <a:ext cx="665163" cy="2590800"/>
          </a:xfrm>
          <a:prstGeom prst="rect">
            <a:avLst/>
          </a:prstGeom>
          <a:noFill/>
          <a:ln w="25400">
            <a:solidFill>
              <a:srgbClr val="33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28" name="Rectangle 28"/>
          <p:cNvSpPr>
            <a:spLocks noChangeArrowheads="1"/>
          </p:cNvSpPr>
          <p:nvPr/>
        </p:nvSpPr>
        <p:spPr bwMode="auto">
          <a:xfrm rot="16200000">
            <a:off x="7032625" y="-549275"/>
            <a:ext cx="647700" cy="2660650"/>
          </a:xfrm>
          <a:prstGeom prst="rect">
            <a:avLst/>
          </a:prstGeom>
          <a:noFill/>
          <a:ln w="25400">
            <a:solidFill>
              <a:srgbClr val="33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29" name="Rectangle 29"/>
          <p:cNvSpPr>
            <a:spLocks noChangeArrowheads="1"/>
          </p:cNvSpPr>
          <p:nvPr/>
        </p:nvSpPr>
        <p:spPr bwMode="auto">
          <a:xfrm>
            <a:off x="6691313" y="457200"/>
            <a:ext cx="665162" cy="2590800"/>
          </a:xfrm>
          <a:prstGeom prst="rect">
            <a:avLst/>
          </a:prstGeom>
          <a:noFill/>
          <a:ln w="25400">
            <a:solidFill>
              <a:srgbClr val="33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30" name="Rectangle 30"/>
          <p:cNvSpPr>
            <a:spLocks noChangeArrowheads="1"/>
          </p:cNvSpPr>
          <p:nvPr/>
        </p:nvSpPr>
        <p:spPr bwMode="auto">
          <a:xfrm>
            <a:off x="7356475" y="457200"/>
            <a:ext cx="665163" cy="2590800"/>
          </a:xfrm>
          <a:prstGeom prst="rect">
            <a:avLst/>
          </a:prstGeom>
          <a:noFill/>
          <a:ln w="25400">
            <a:solidFill>
              <a:srgbClr val="33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31" name="Rectangle 31"/>
          <p:cNvSpPr>
            <a:spLocks noChangeArrowheads="1"/>
          </p:cNvSpPr>
          <p:nvPr/>
        </p:nvSpPr>
        <p:spPr bwMode="auto">
          <a:xfrm>
            <a:off x="8021638" y="457200"/>
            <a:ext cx="665162" cy="2590800"/>
          </a:xfrm>
          <a:prstGeom prst="rect">
            <a:avLst/>
          </a:prstGeom>
          <a:noFill/>
          <a:ln w="25400">
            <a:solidFill>
              <a:srgbClr val="33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32" name="Rectangle 32"/>
          <p:cNvSpPr>
            <a:spLocks noChangeArrowheads="1"/>
          </p:cNvSpPr>
          <p:nvPr/>
        </p:nvSpPr>
        <p:spPr bwMode="auto">
          <a:xfrm rot="16200000">
            <a:off x="7032625" y="98425"/>
            <a:ext cx="647700" cy="2660650"/>
          </a:xfrm>
          <a:prstGeom prst="rect">
            <a:avLst/>
          </a:prstGeom>
          <a:noFill/>
          <a:ln w="25400">
            <a:solidFill>
              <a:srgbClr val="33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56033" name="Picture 33" descr="ipod-nan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67600" y="533400"/>
            <a:ext cx="512763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4" name="Picture 34" descr="canno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533400"/>
            <a:ext cx="563563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35" name="Rectangle 35"/>
          <p:cNvSpPr>
            <a:spLocks noChangeArrowheads="1"/>
          </p:cNvSpPr>
          <p:nvPr/>
        </p:nvSpPr>
        <p:spPr bwMode="auto">
          <a:xfrm rot="16200000">
            <a:off x="7032625" y="746125"/>
            <a:ext cx="647700" cy="2660650"/>
          </a:xfrm>
          <a:prstGeom prst="rect">
            <a:avLst/>
          </a:prstGeom>
          <a:noFill/>
          <a:ln w="25400">
            <a:solidFill>
              <a:srgbClr val="33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56036" name="Picture 36" descr="nokia623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72200" y="533400"/>
            <a:ext cx="307975" cy="555625"/>
          </a:xfrm>
          <a:prstGeom prst="rect">
            <a:avLst/>
          </a:prstGeom>
          <a:noFill/>
        </p:spPr>
      </p:pic>
      <p:sp>
        <p:nvSpPr>
          <p:cNvPr id="256037" name="Rectangle 37"/>
          <p:cNvSpPr>
            <a:spLocks noChangeArrowheads="1"/>
          </p:cNvSpPr>
          <p:nvPr/>
        </p:nvSpPr>
        <p:spPr bwMode="auto">
          <a:xfrm rot="16200000">
            <a:off x="7032625" y="1393825"/>
            <a:ext cx="647700" cy="2660650"/>
          </a:xfrm>
          <a:prstGeom prst="rect">
            <a:avLst/>
          </a:prstGeom>
          <a:noFill/>
          <a:ln w="25400">
            <a:solidFill>
              <a:srgbClr val="33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38" name="Rectangle 38"/>
          <p:cNvSpPr>
            <a:spLocks noChangeArrowheads="1"/>
          </p:cNvSpPr>
          <p:nvPr/>
        </p:nvSpPr>
        <p:spPr bwMode="auto">
          <a:xfrm>
            <a:off x="5105400" y="1104900"/>
            <a:ext cx="920750" cy="647700"/>
          </a:xfrm>
          <a:prstGeom prst="rect">
            <a:avLst/>
          </a:prstGeom>
          <a:solidFill>
            <a:srgbClr val="00FF0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Cynthia</a:t>
            </a:r>
          </a:p>
        </p:txBody>
      </p:sp>
      <p:sp>
        <p:nvSpPr>
          <p:cNvPr id="256039" name="Rectangle 39"/>
          <p:cNvSpPr>
            <a:spLocks noChangeArrowheads="1"/>
          </p:cNvSpPr>
          <p:nvPr/>
        </p:nvSpPr>
        <p:spPr bwMode="auto">
          <a:xfrm>
            <a:off x="5105400" y="1752600"/>
            <a:ext cx="920750" cy="6477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Bob</a:t>
            </a:r>
          </a:p>
        </p:txBody>
      </p:sp>
      <p:sp>
        <p:nvSpPr>
          <p:cNvPr id="256040" name="Rectangle 40"/>
          <p:cNvSpPr>
            <a:spLocks noChangeArrowheads="1"/>
          </p:cNvSpPr>
          <p:nvPr/>
        </p:nvSpPr>
        <p:spPr bwMode="auto">
          <a:xfrm>
            <a:off x="5105400" y="2400300"/>
            <a:ext cx="920750" cy="6477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Alice</a:t>
            </a:r>
          </a:p>
        </p:txBody>
      </p:sp>
      <p:sp>
        <p:nvSpPr>
          <p:cNvPr id="256041" name="Rectangle 41"/>
          <p:cNvSpPr>
            <a:spLocks noChangeArrowheads="1"/>
          </p:cNvSpPr>
          <p:nvPr/>
        </p:nvSpPr>
        <p:spPr bwMode="auto">
          <a:xfrm>
            <a:off x="5105400" y="457200"/>
            <a:ext cx="920750" cy="6477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David</a:t>
            </a:r>
          </a:p>
        </p:txBody>
      </p:sp>
      <p:sp>
        <p:nvSpPr>
          <p:cNvPr id="256042" name="Rectangle 42"/>
          <p:cNvSpPr>
            <a:spLocks noChangeArrowheads="1"/>
          </p:cNvSpPr>
          <p:nvPr/>
        </p:nvSpPr>
        <p:spPr bwMode="auto">
          <a:xfrm>
            <a:off x="5334000" y="3810000"/>
            <a:ext cx="914400" cy="25908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43" name="Rectangle 43"/>
          <p:cNvSpPr>
            <a:spLocks noChangeArrowheads="1"/>
          </p:cNvSpPr>
          <p:nvPr/>
        </p:nvSpPr>
        <p:spPr bwMode="auto">
          <a:xfrm>
            <a:off x="4419600" y="4857750"/>
            <a:ext cx="920750" cy="514350"/>
          </a:xfrm>
          <a:prstGeom prst="rect">
            <a:avLst/>
          </a:prstGeom>
          <a:solidFill>
            <a:srgbClr val="00FF0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Cynthia</a:t>
            </a:r>
          </a:p>
        </p:txBody>
      </p:sp>
      <p:sp>
        <p:nvSpPr>
          <p:cNvPr id="256044" name="Rectangle 44"/>
          <p:cNvSpPr>
            <a:spLocks noChangeArrowheads="1"/>
          </p:cNvSpPr>
          <p:nvPr/>
        </p:nvSpPr>
        <p:spPr bwMode="auto">
          <a:xfrm>
            <a:off x="4419600" y="5372100"/>
            <a:ext cx="920750" cy="5143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Bob</a:t>
            </a:r>
          </a:p>
        </p:txBody>
      </p:sp>
      <p:sp>
        <p:nvSpPr>
          <p:cNvPr id="256045" name="Rectangle 45"/>
          <p:cNvSpPr>
            <a:spLocks noChangeArrowheads="1"/>
          </p:cNvSpPr>
          <p:nvPr/>
        </p:nvSpPr>
        <p:spPr bwMode="auto">
          <a:xfrm>
            <a:off x="4419600" y="5886450"/>
            <a:ext cx="920750" cy="51435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Alice</a:t>
            </a:r>
          </a:p>
        </p:txBody>
      </p:sp>
      <p:sp>
        <p:nvSpPr>
          <p:cNvPr id="256046" name="Rectangle 46"/>
          <p:cNvSpPr>
            <a:spLocks noChangeArrowheads="1"/>
          </p:cNvSpPr>
          <p:nvPr/>
        </p:nvSpPr>
        <p:spPr bwMode="auto">
          <a:xfrm>
            <a:off x="4419600" y="4343400"/>
            <a:ext cx="920750" cy="51435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David</a:t>
            </a:r>
          </a:p>
        </p:txBody>
      </p:sp>
      <p:sp>
        <p:nvSpPr>
          <p:cNvPr id="256047" name="Rectangle 47"/>
          <p:cNvSpPr>
            <a:spLocks noChangeArrowheads="1"/>
          </p:cNvSpPr>
          <p:nvPr/>
        </p:nvSpPr>
        <p:spPr bwMode="auto">
          <a:xfrm>
            <a:off x="5327650" y="3829050"/>
            <a:ext cx="920750" cy="51435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David</a:t>
            </a:r>
          </a:p>
        </p:txBody>
      </p:sp>
      <p:sp>
        <p:nvSpPr>
          <p:cNvPr id="256048" name="Rectangle 48"/>
          <p:cNvSpPr>
            <a:spLocks noChangeArrowheads="1"/>
          </p:cNvSpPr>
          <p:nvPr/>
        </p:nvSpPr>
        <p:spPr bwMode="auto">
          <a:xfrm>
            <a:off x="6248400" y="3829050"/>
            <a:ext cx="920750" cy="514350"/>
          </a:xfrm>
          <a:prstGeom prst="rect">
            <a:avLst/>
          </a:prstGeom>
          <a:solidFill>
            <a:srgbClr val="00FF0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Cynthia</a:t>
            </a:r>
          </a:p>
        </p:txBody>
      </p:sp>
      <p:sp>
        <p:nvSpPr>
          <p:cNvPr id="256049" name="Rectangle 49"/>
          <p:cNvSpPr>
            <a:spLocks noChangeArrowheads="1"/>
          </p:cNvSpPr>
          <p:nvPr/>
        </p:nvSpPr>
        <p:spPr bwMode="auto">
          <a:xfrm>
            <a:off x="7162800" y="3829050"/>
            <a:ext cx="920750" cy="5143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Bob</a:t>
            </a:r>
          </a:p>
        </p:txBody>
      </p:sp>
      <p:sp>
        <p:nvSpPr>
          <p:cNvPr id="256050" name="Rectangle 50"/>
          <p:cNvSpPr>
            <a:spLocks noChangeArrowheads="1"/>
          </p:cNvSpPr>
          <p:nvPr/>
        </p:nvSpPr>
        <p:spPr bwMode="auto">
          <a:xfrm>
            <a:off x="8077200" y="3829050"/>
            <a:ext cx="920750" cy="51435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Alice</a:t>
            </a:r>
          </a:p>
        </p:txBody>
      </p:sp>
      <p:sp>
        <p:nvSpPr>
          <p:cNvPr id="256051" name="Rectangle 51"/>
          <p:cNvSpPr>
            <a:spLocks noChangeArrowheads="1"/>
          </p:cNvSpPr>
          <p:nvPr/>
        </p:nvSpPr>
        <p:spPr bwMode="auto">
          <a:xfrm>
            <a:off x="6248400" y="3810000"/>
            <a:ext cx="914400" cy="25908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2" name="Rectangle 52"/>
          <p:cNvSpPr>
            <a:spLocks noChangeArrowheads="1"/>
          </p:cNvSpPr>
          <p:nvPr/>
        </p:nvSpPr>
        <p:spPr bwMode="auto">
          <a:xfrm>
            <a:off x="7162800" y="3810000"/>
            <a:ext cx="914400" cy="25908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3" name="Rectangle 53"/>
          <p:cNvSpPr>
            <a:spLocks noChangeArrowheads="1"/>
          </p:cNvSpPr>
          <p:nvPr/>
        </p:nvSpPr>
        <p:spPr bwMode="auto">
          <a:xfrm>
            <a:off x="8077200" y="3810000"/>
            <a:ext cx="914400" cy="25908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4" name="Rectangle 54"/>
          <p:cNvSpPr>
            <a:spLocks noChangeArrowheads="1"/>
          </p:cNvSpPr>
          <p:nvPr/>
        </p:nvSpPr>
        <p:spPr bwMode="auto">
          <a:xfrm>
            <a:off x="4419600" y="4343400"/>
            <a:ext cx="4572000" cy="5334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5" name="Rectangle 55"/>
          <p:cNvSpPr>
            <a:spLocks noChangeArrowheads="1"/>
          </p:cNvSpPr>
          <p:nvPr/>
        </p:nvSpPr>
        <p:spPr bwMode="auto">
          <a:xfrm>
            <a:off x="4419600" y="4876800"/>
            <a:ext cx="4572000" cy="4572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6" name="Rectangle 56"/>
          <p:cNvSpPr>
            <a:spLocks noChangeArrowheads="1"/>
          </p:cNvSpPr>
          <p:nvPr/>
        </p:nvSpPr>
        <p:spPr bwMode="auto">
          <a:xfrm>
            <a:off x="4419600" y="5334000"/>
            <a:ext cx="4572000" cy="5334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7" name="Rectangle 57"/>
          <p:cNvSpPr>
            <a:spLocks noChangeArrowheads="1"/>
          </p:cNvSpPr>
          <p:nvPr/>
        </p:nvSpPr>
        <p:spPr bwMode="auto">
          <a:xfrm>
            <a:off x="4419600" y="5867400"/>
            <a:ext cx="4572000" cy="5334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8" name="Rectangle 58"/>
          <p:cNvSpPr>
            <a:spLocks noChangeArrowheads="1"/>
          </p:cNvSpPr>
          <p:nvPr/>
        </p:nvSpPr>
        <p:spPr bwMode="auto">
          <a:xfrm>
            <a:off x="5410200" y="4419600"/>
            <a:ext cx="762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9" name="Rectangle 59"/>
          <p:cNvSpPr>
            <a:spLocks noChangeArrowheads="1"/>
          </p:cNvSpPr>
          <p:nvPr/>
        </p:nvSpPr>
        <p:spPr bwMode="auto">
          <a:xfrm>
            <a:off x="6324600" y="4876800"/>
            <a:ext cx="762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0" name="Rectangle 60"/>
          <p:cNvSpPr>
            <a:spLocks noChangeArrowheads="1"/>
          </p:cNvSpPr>
          <p:nvPr/>
        </p:nvSpPr>
        <p:spPr bwMode="auto">
          <a:xfrm>
            <a:off x="7239000" y="5410200"/>
            <a:ext cx="762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1" name="Rectangle 61"/>
          <p:cNvSpPr>
            <a:spLocks noChangeArrowheads="1"/>
          </p:cNvSpPr>
          <p:nvPr/>
        </p:nvSpPr>
        <p:spPr bwMode="auto">
          <a:xfrm>
            <a:off x="8153400" y="5943600"/>
            <a:ext cx="762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2" name="Rectangle 62"/>
          <p:cNvSpPr>
            <a:spLocks noChangeArrowheads="1"/>
          </p:cNvSpPr>
          <p:nvPr/>
        </p:nvSpPr>
        <p:spPr bwMode="auto">
          <a:xfrm>
            <a:off x="8153400" y="4419600"/>
            <a:ext cx="762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3" name="Rectangle 63"/>
          <p:cNvSpPr>
            <a:spLocks noChangeArrowheads="1"/>
          </p:cNvSpPr>
          <p:nvPr/>
        </p:nvSpPr>
        <p:spPr bwMode="auto">
          <a:xfrm>
            <a:off x="7239000" y="4419600"/>
            <a:ext cx="762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4" name="Rectangle 64"/>
          <p:cNvSpPr>
            <a:spLocks noChangeArrowheads="1"/>
          </p:cNvSpPr>
          <p:nvPr/>
        </p:nvSpPr>
        <p:spPr bwMode="auto">
          <a:xfrm>
            <a:off x="6324600" y="4419600"/>
            <a:ext cx="762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5" name="AutoShape 65"/>
          <p:cNvSpPr>
            <a:spLocks/>
          </p:cNvSpPr>
          <p:nvPr/>
        </p:nvSpPr>
        <p:spPr bwMode="auto">
          <a:xfrm>
            <a:off x="3810000" y="1295400"/>
            <a:ext cx="533400" cy="5029200"/>
          </a:xfrm>
          <a:prstGeom prst="leftBrace">
            <a:avLst>
              <a:gd name="adj1" fmla="val 83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88A48-8ED4-4D1A-A9E6-93DA91A3F827}" type="slidenum">
              <a:rPr lang="en-US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Evimaria Terzi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BDC2DB7-AC5B-49C1-9A7C-B05A52879C28}" type="datetime1">
              <a:rPr lang="en-US"/>
              <a:pPr/>
              <a:t>1/28/2010</a:t>
            </a:fld>
            <a:endParaRPr 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Sampling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is no unique good solution to the maximum likelihood problem</a:t>
            </a:r>
          </a:p>
          <a:p>
            <a:pPr lvl="1"/>
            <a:r>
              <a:rPr lang="en-US"/>
              <a:t>The number of bits of the input are less than the number of bits in the output</a:t>
            </a:r>
          </a:p>
          <a:p>
            <a:endParaRPr lang="en-US"/>
          </a:p>
          <a:p>
            <a:r>
              <a:rPr lang="en-US"/>
              <a:t>Sample the space of solutions instead of finding a unique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776AE-E2F7-4D47-994D-BC886CE5FE4C}" type="slidenum">
              <a:rPr lang="en-US"/>
              <a:pPr/>
              <a:t>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Evimaria Terzi</a:t>
            </a:r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52E2853-F56B-4F55-B7FD-FB93FE0302A4}" type="datetime1">
              <a:rPr lang="en-US"/>
              <a:pPr/>
              <a:t>1/28/2010</a:t>
            </a:fld>
            <a:endParaRPr 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MCMC algorithm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Sample the space of graph initiator pairs {G,N}</a:t>
            </a:r>
          </a:p>
          <a:p>
            <a:endParaRPr lang="en-US" sz="2000"/>
          </a:p>
          <a:p>
            <a:r>
              <a:rPr lang="en-US" sz="2000"/>
              <a:t>Start with a random pair {G,N}</a:t>
            </a:r>
          </a:p>
          <a:p>
            <a:r>
              <a:rPr lang="en-US" sz="2000"/>
              <a:t>For i = 1 to N do</a:t>
            </a:r>
          </a:p>
          <a:p>
            <a:pPr lvl="1"/>
            <a:r>
              <a:rPr lang="en-US" sz="2000"/>
              <a:t>{G’,I’} = </a:t>
            </a:r>
            <a:r>
              <a:rPr lang="en-US" sz="2000">
                <a:solidFill>
                  <a:srgbClr val="FF0000"/>
                </a:solidFill>
              </a:rPr>
              <a:t>LocalMove</a:t>
            </a:r>
            <a:r>
              <a:rPr lang="en-US" sz="2000"/>
              <a:t> ({G,I})</a:t>
            </a:r>
          </a:p>
          <a:p>
            <a:pPr lvl="1"/>
            <a:r>
              <a:rPr lang="en-US" sz="2000"/>
              <a:t>{G,I} = {G’,I’} with Prob = min{1,Pr(G’,I’|D)/Pr(G,I|D)}</a:t>
            </a:r>
          </a:p>
          <a:p>
            <a:endParaRPr lang="en-US" sz="2000"/>
          </a:p>
          <a:p>
            <a:r>
              <a:rPr lang="en-US" sz="2000"/>
              <a:t>Count how many times an edge exists and a client initiates a product – report these counts</a:t>
            </a:r>
          </a:p>
          <a:p>
            <a:pPr lvl="1"/>
            <a:endParaRPr lang="en-US" sz="2000"/>
          </a:p>
          <a:p>
            <a:endParaRPr lang="en-US" sz="2000"/>
          </a:p>
        </p:txBody>
      </p:sp>
      <p:sp>
        <p:nvSpPr>
          <p:cNvPr id="258052" name="AutoShape 4"/>
          <p:cNvSpPr>
            <a:spLocks noChangeArrowheads="1"/>
          </p:cNvSpPr>
          <p:nvPr/>
        </p:nvSpPr>
        <p:spPr bwMode="auto">
          <a:xfrm>
            <a:off x="4343400" y="2362200"/>
            <a:ext cx="1981200" cy="685800"/>
          </a:xfrm>
          <a:prstGeom prst="wedgeRoundRectCallout">
            <a:avLst>
              <a:gd name="adj1" fmla="val -118269"/>
              <a:gd name="adj2" fmla="val 50000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/>
            <a:r>
              <a:rPr lang="en-US" sz="2000" baseline="0" dirty="0"/>
              <a:t>Flip entries in G and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F8C34-02AE-44DC-B3B2-C667AC47C10A}" type="slidenum">
              <a:rPr lang="en-US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Evimaria Terzi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24F6188-3430-4176-91B6-B289C0AEB547}" type="datetime1">
              <a:rPr lang="en-US"/>
              <a:pPr/>
              <a:t>1/28/2010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Incorporating temporal information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One can take into account an ordered sequence of observation matrices </a:t>
            </a:r>
            <a:r>
              <a:rPr lang="en-US">
                <a:solidFill>
                  <a:schemeClr val="hlink"/>
                </a:solidFill>
              </a:rPr>
              <a:t>D</a:t>
            </a:r>
            <a:r>
              <a:rPr lang="en-US" baseline="-25000">
                <a:solidFill>
                  <a:schemeClr val="hlink"/>
                </a:solidFill>
              </a:rPr>
              <a:t>1</a:t>
            </a:r>
            <a:r>
              <a:rPr lang="en-US">
                <a:solidFill>
                  <a:schemeClr val="hlink"/>
                </a:solidFill>
              </a:rPr>
              <a:t>,D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</a:rPr>
              <a:t>,…,D</a:t>
            </a:r>
            <a:r>
              <a:rPr lang="en-US" baseline="-25000">
                <a:solidFill>
                  <a:schemeClr val="hlink"/>
                </a:solidFill>
              </a:rPr>
              <a:t>k</a:t>
            </a:r>
          </a:p>
          <a:p>
            <a:endParaRPr lang="en-US" baseline="-25000">
              <a:solidFill>
                <a:schemeClr val="hlink"/>
              </a:solidFill>
            </a:endParaRPr>
          </a:p>
          <a:p>
            <a:r>
              <a:rPr lang="en-US"/>
              <a:t>Framework extents to this setting easily</a:t>
            </a:r>
          </a:p>
          <a:p>
            <a:pPr lvl="1"/>
            <a:r>
              <a:rPr lang="en-US"/>
              <a:t>Just a more difficult way to compute </a:t>
            </a:r>
            <a:r>
              <a:rPr lang="en-US" sz="2400" b="1">
                <a:solidFill>
                  <a:schemeClr val="hlink"/>
                </a:solidFill>
              </a:rPr>
              <a:t>Pr(</a:t>
            </a:r>
            <a:r>
              <a:rPr lang="en-US" b="1">
                <a:solidFill>
                  <a:schemeClr val="hlink"/>
                </a:solidFill>
              </a:rPr>
              <a:t>G,I</a:t>
            </a:r>
            <a:r>
              <a:rPr lang="en-US" sz="2400" b="1">
                <a:solidFill>
                  <a:schemeClr val="hlink"/>
                </a:solidFill>
              </a:rPr>
              <a:t>|</a:t>
            </a:r>
            <a:r>
              <a:rPr lang="en-US" b="1">
                <a:solidFill>
                  <a:schemeClr val="hlink"/>
                </a:solidFill>
              </a:rPr>
              <a:t>D</a:t>
            </a:r>
            <a:r>
              <a:rPr lang="en-US" b="1" baseline="-25000">
                <a:solidFill>
                  <a:schemeClr val="hlink"/>
                </a:solidFill>
              </a:rPr>
              <a:t>1</a:t>
            </a:r>
            <a:r>
              <a:rPr lang="en-US" b="1">
                <a:solidFill>
                  <a:schemeClr val="hlink"/>
                </a:solidFill>
              </a:rPr>
              <a:t>,…,D</a:t>
            </a:r>
            <a:r>
              <a:rPr lang="en-US" b="1" baseline="-25000">
                <a:solidFill>
                  <a:schemeClr val="hlink"/>
                </a:solidFill>
              </a:rPr>
              <a:t>k</a:t>
            </a:r>
            <a:r>
              <a:rPr lang="en-US" sz="2400" b="1">
                <a:solidFill>
                  <a:schemeClr val="hlink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B2407-1BA6-4F77-9A61-5A686384DA3A}" type="slidenum">
              <a:rPr lang="en-US"/>
              <a:pPr/>
              <a:t>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Evimaria Terzi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C99ABEA-B590-48FC-BF18-1C4F51DDA3EB}" type="datetime1">
              <a:rPr lang="en-US"/>
              <a:pPr/>
              <a:t>1/28/2010</a:t>
            </a:fld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Ecological dataset: Rocky Mountain</a:t>
            </a:r>
          </a:p>
        </p:txBody>
      </p:sp>
      <p:graphicFrame>
        <p:nvGraphicFramePr>
          <p:cNvPr id="260099" name="Object 3"/>
          <p:cNvGraphicFramePr>
            <a:graphicFrameLocks noChangeAspect="1"/>
          </p:cNvGraphicFramePr>
          <p:nvPr>
            <p:ph idx="1"/>
          </p:nvPr>
        </p:nvGraphicFramePr>
        <p:xfrm>
          <a:off x="2101850" y="2193925"/>
          <a:ext cx="4943475" cy="3902075"/>
        </p:xfrm>
        <a:graphic>
          <a:graphicData uri="http://schemas.openxmlformats.org/presentationml/2006/ole">
            <p:oleObj spid="_x0000_s371714" name="Bitmap Image" r:id="rId3" imgW="5792008" imgH="4571429" progId="Paint.Picture">
              <p:embed/>
            </p:oleObj>
          </a:graphicData>
        </a:graphic>
      </p:graphicFrame>
      <p:sp>
        <p:nvSpPr>
          <p:cNvPr id="260100" name="AutoShape 4"/>
          <p:cNvSpPr>
            <a:spLocks/>
          </p:cNvSpPr>
          <p:nvPr/>
        </p:nvSpPr>
        <p:spPr bwMode="auto">
          <a:xfrm>
            <a:off x="1600200" y="2209800"/>
            <a:ext cx="304800" cy="3886200"/>
          </a:xfrm>
          <a:prstGeom prst="leftBrace">
            <a:avLst>
              <a:gd name="adj1" fmla="val 10625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01" name="AutoShape 5"/>
          <p:cNvSpPr>
            <a:spLocks/>
          </p:cNvSpPr>
          <p:nvPr/>
        </p:nvSpPr>
        <p:spPr bwMode="auto">
          <a:xfrm rot="5400000">
            <a:off x="4419600" y="-533400"/>
            <a:ext cx="304800" cy="4876800"/>
          </a:xfrm>
          <a:prstGeom prst="leftBrace">
            <a:avLst>
              <a:gd name="adj1" fmla="val 1333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02" name="Text Box 6"/>
          <p:cNvSpPr txBox="1">
            <a:spLocks noChangeArrowheads="1"/>
          </p:cNvSpPr>
          <p:nvPr/>
        </p:nvSpPr>
        <p:spPr bwMode="auto">
          <a:xfrm rot="16200000">
            <a:off x="533400" y="3886200"/>
            <a:ext cx="1219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baseline="0"/>
              <a:t>sites</a:t>
            </a:r>
          </a:p>
        </p:txBody>
      </p:sp>
      <p:sp>
        <p:nvSpPr>
          <p:cNvPr id="260103" name="Text Box 7"/>
          <p:cNvSpPr txBox="1">
            <a:spLocks noChangeArrowheads="1"/>
          </p:cNvSpPr>
          <p:nvPr/>
        </p:nvSpPr>
        <p:spPr bwMode="auto">
          <a:xfrm>
            <a:off x="3962400" y="1295400"/>
            <a:ext cx="1219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baseline="0"/>
              <a:t>species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1067A-0C25-46E2-AB89-A769F7DC95EE}" type="slidenum">
              <a:rPr lang="en-US"/>
              <a:pPr/>
              <a:t>2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Evimaria Terzi</a:t>
            </a:r>
          </a:p>
        </p:txBody>
      </p:sp>
      <p:sp>
        <p:nvSpPr>
          <p:cNvPr id="22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998760A-D59E-48FA-BFB8-8046C42BDC0B}" type="datetime1">
              <a:rPr lang="en-US"/>
              <a:pPr/>
              <a:t>1/28/2010</a:t>
            </a:fld>
            <a:endParaRPr lang="en-US"/>
          </a:p>
        </p:txBody>
      </p:sp>
      <p:graphicFrame>
        <p:nvGraphicFramePr>
          <p:cNvPr id="273410" name="Group 2"/>
          <p:cNvGraphicFramePr>
            <a:graphicFrameLocks noGrp="1"/>
          </p:cNvGraphicFramePr>
          <p:nvPr>
            <p:ph idx="1"/>
          </p:nvPr>
        </p:nvGraphicFramePr>
        <p:xfrm>
          <a:off x="838200" y="2386013"/>
          <a:ext cx="7394575" cy="2414589"/>
        </p:xfrm>
        <a:graphic>
          <a:graphicData uri="http://schemas.openxmlformats.org/drawingml/2006/table">
            <a:tbl>
              <a:tblPr/>
              <a:tblGrid>
                <a:gridCol w="2465388"/>
                <a:gridCol w="2463800"/>
                <a:gridCol w="2465387"/>
              </a:tblGrid>
              <a:tr h="804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Finding experts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Finding links and initiators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Network structure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Known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Unknown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Nodes’ features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Known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Known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44566-1474-4594-9EEE-32DA82D7BF6D}" type="slidenum">
              <a:rPr lang="en-US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Evimaria Terzi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904A787-7708-4B28-A940-23A1A0960309}" type="datetime1">
              <a:rPr lang="en-US"/>
              <a:pPr/>
              <a:t>1/28/2010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Ecological dataset: links between sites inferred by MCMC</a:t>
            </a:r>
          </a:p>
        </p:txBody>
      </p:sp>
      <p:pic>
        <p:nvPicPr>
          <p:cNvPr id="261123" name="Picture 3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2222500"/>
            <a:ext cx="3811588" cy="3035300"/>
          </a:xfrm>
          <a:noFill/>
          <a:ln/>
        </p:spPr>
      </p:pic>
      <p:graphicFrame>
        <p:nvGraphicFramePr>
          <p:cNvPr id="26112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649788" y="2209800"/>
          <a:ext cx="3811587" cy="3086100"/>
        </p:xfrm>
        <a:graphic>
          <a:graphicData uri="http://schemas.openxmlformats.org/presentationml/2006/ole">
            <p:oleObj spid="_x0000_s372738" name="Bitmap Image" r:id="rId4" imgW="3982006" imgH="3277057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8DC25-6BC2-478B-980E-3CF94554347F}" type="slidenum">
              <a:rPr lang="en-US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Evimaria Terzi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30EBE9F-E508-42A3-AA38-97D243EC6D26}" type="datetime1">
              <a:rPr lang="en-US"/>
              <a:pPr/>
              <a:t>1/28/2010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Ecological dataset: initiators inferred by MCMC</a:t>
            </a:r>
          </a:p>
        </p:txBody>
      </p:sp>
      <p:pic>
        <p:nvPicPr>
          <p:cNvPr id="262147" name="Picture 3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2222500"/>
            <a:ext cx="3811588" cy="3035300"/>
          </a:xfrm>
          <a:noFill/>
          <a:ln/>
        </p:spPr>
      </p:pic>
      <p:graphicFrame>
        <p:nvGraphicFramePr>
          <p:cNvPr id="26214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649788" y="2165350"/>
          <a:ext cx="3811587" cy="3124200"/>
        </p:xfrm>
        <a:graphic>
          <a:graphicData uri="http://schemas.openxmlformats.org/presentationml/2006/ole">
            <p:oleObj spid="_x0000_s373762" name="Bitmap Image" r:id="rId4" imgW="3962953" imgH="3247619" progId="Paint.Picture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2CBE-9730-41D5-8F36-C36D58143C39}" type="slidenum">
              <a:rPr lang="en-US"/>
              <a:pPr/>
              <a:t>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Evimaria Terzi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DC4A305-87B6-45BC-B8B5-B2999A089863}" type="datetime1">
              <a:rPr lang="en-US"/>
              <a:pPr/>
              <a:t>1/28/2010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Ecological dataset: convergence</a:t>
            </a:r>
          </a:p>
        </p:txBody>
      </p:sp>
      <p:graphicFrame>
        <p:nvGraphicFramePr>
          <p:cNvPr id="263171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4953000" y="1981200"/>
          <a:ext cx="3811588" cy="2824163"/>
        </p:xfrm>
        <a:graphic>
          <a:graphicData uri="http://schemas.openxmlformats.org/presentationml/2006/ole">
            <p:oleObj spid="_x0000_s374786" name="Bitmap Image" r:id="rId3" imgW="8802329" imgH="6523810" progId="Paint.Picture">
              <p:embed/>
            </p:oleObj>
          </a:graphicData>
        </a:graphic>
      </p:graphicFrame>
      <p:pic>
        <p:nvPicPr>
          <p:cNvPr id="263172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33400" y="2057400"/>
            <a:ext cx="3811588" cy="2797175"/>
          </a:xfrm>
          <a:noFill/>
          <a:ln/>
        </p:spPr>
      </p:pic>
      <p:sp>
        <p:nvSpPr>
          <p:cNvPr id="263173" name="Text Box 5"/>
          <p:cNvSpPr txBox="1">
            <a:spLocks noChangeArrowheads="1"/>
          </p:cNvSpPr>
          <p:nvPr/>
        </p:nvSpPr>
        <p:spPr bwMode="auto">
          <a:xfrm>
            <a:off x="914400" y="5029200"/>
            <a:ext cx="2667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baseline="0"/>
              <a:t>links</a:t>
            </a:r>
          </a:p>
        </p:txBody>
      </p:sp>
      <p:sp>
        <p:nvSpPr>
          <p:cNvPr id="263174" name="Text Box 6"/>
          <p:cNvSpPr txBox="1">
            <a:spLocks noChangeArrowheads="1"/>
          </p:cNvSpPr>
          <p:nvPr/>
        </p:nvSpPr>
        <p:spPr bwMode="auto">
          <a:xfrm>
            <a:off x="5334000" y="5029200"/>
            <a:ext cx="2667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baseline="0"/>
              <a:t>initiators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015D6-C06C-4BD7-9495-EE9D6CB74B4F}" type="slidenum">
              <a:rPr lang="en-US"/>
              <a:pPr/>
              <a:t>3</a:t>
            </a:fld>
            <a:endParaRPr lang="en-US"/>
          </a:p>
        </p:txBody>
      </p:sp>
      <p:sp>
        <p:nvSpPr>
          <p:cNvPr id="3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Evimaria Terzi</a:t>
            </a:r>
          </a:p>
        </p:txBody>
      </p:sp>
      <p:sp>
        <p:nvSpPr>
          <p:cNvPr id="40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205EF1D-911F-4EDA-B528-4C875C63BF43}" type="datetime1">
              <a:rPr lang="en-US"/>
              <a:pPr/>
              <a:t>1/28/2010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Why care?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1905000"/>
            <a:ext cx="5105400" cy="3200400"/>
            <a:chOff x="96" y="1200"/>
            <a:chExt cx="3888" cy="211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72" y="1200"/>
              <a:ext cx="3312" cy="2112"/>
              <a:chOff x="864" y="1296"/>
              <a:chExt cx="3312" cy="2160"/>
            </a:xfrm>
          </p:grpSpPr>
          <p:pic>
            <p:nvPicPr>
              <p:cNvPr id="243717" name="Picture 5" descr="MPj04410500000[1]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526" y="1870"/>
                <a:ext cx="368" cy="459"/>
              </a:xfrm>
              <a:prstGeom prst="rect">
                <a:avLst/>
              </a:prstGeom>
              <a:noFill/>
              <a:ln/>
              <a:effectLst/>
            </p:spPr>
          </p:pic>
          <p:pic>
            <p:nvPicPr>
              <p:cNvPr id="243718" name="Picture 6" descr="MPj04412480000[1]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146" y="1870"/>
                <a:ext cx="404" cy="439"/>
              </a:xfrm>
              <a:prstGeom prst="rect">
                <a:avLst/>
              </a:prstGeom>
              <a:noFill/>
              <a:ln/>
              <a:effectLst/>
            </p:spPr>
          </p:pic>
          <p:pic>
            <p:nvPicPr>
              <p:cNvPr id="243719" name="Picture 7" descr="MPj04410810000[1]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042" y="1870"/>
                <a:ext cx="404" cy="472"/>
              </a:xfrm>
              <a:prstGeom prst="rect">
                <a:avLst/>
              </a:prstGeom>
              <a:noFill/>
              <a:ln/>
              <a:effectLst/>
            </p:spPr>
          </p:pic>
          <p:pic>
            <p:nvPicPr>
              <p:cNvPr id="243720" name="Picture 8" descr="MPj04410850000[1]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938" y="1870"/>
                <a:ext cx="404" cy="472"/>
              </a:xfrm>
              <a:prstGeom prst="rect">
                <a:avLst/>
              </a:prstGeom>
              <a:noFill/>
            </p:spPr>
          </p:pic>
          <p:pic>
            <p:nvPicPr>
              <p:cNvPr id="243721" name="Picture 9" descr="MPj04411020000[1]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698" y="1870"/>
                <a:ext cx="404" cy="439"/>
              </a:xfrm>
              <a:prstGeom prst="rect">
                <a:avLst/>
              </a:prstGeom>
              <a:noFill/>
            </p:spPr>
          </p:pic>
          <p:pic>
            <p:nvPicPr>
              <p:cNvPr id="243722" name="Picture 10" descr="MPj04392700000[1]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557" y="1870"/>
                <a:ext cx="478" cy="439"/>
              </a:xfrm>
              <a:prstGeom prst="rect">
                <a:avLst/>
              </a:prstGeom>
              <a:noFill/>
            </p:spPr>
          </p:pic>
          <p:sp>
            <p:nvSpPr>
              <p:cNvPr id="243723" name="Rectangle 11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52" cy="2160"/>
              </a:xfrm>
              <a:prstGeom prst="rect">
                <a:avLst/>
              </a:prstGeom>
              <a:noFill/>
              <a:ln w="25400">
                <a:solidFill>
                  <a:srgbClr val="3333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724" name="Rectangle 12"/>
              <p:cNvSpPr>
                <a:spLocks noChangeArrowheads="1"/>
              </p:cNvSpPr>
              <p:nvPr/>
            </p:nvSpPr>
            <p:spPr bwMode="auto">
              <a:xfrm rot="16200000">
                <a:off x="2250" y="450"/>
                <a:ext cx="540" cy="3312"/>
              </a:xfrm>
              <a:prstGeom prst="rect">
                <a:avLst/>
              </a:prstGeom>
              <a:noFill/>
              <a:ln w="25400">
                <a:solidFill>
                  <a:srgbClr val="3333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725" name="Rectangle 13"/>
              <p:cNvSpPr>
                <a:spLocks noChangeArrowheads="1"/>
              </p:cNvSpPr>
              <p:nvPr/>
            </p:nvSpPr>
            <p:spPr bwMode="auto">
              <a:xfrm>
                <a:off x="1416" y="1296"/>
                <a:ext cx="552" cy="2160"/>
              </a:xfrm>
              <a:prstGeom prst="rect">
                <a:avLst/>
              </a:prstGeom>
              <a:noFill/>
              <a:ln w="25400">
                <a:solidFill>
                  <a:srgbClr val="3333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726" name="Rectangle 14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552" cy="2160"/>
              </a:xfrm>
              <a:prstGeom prst="rect">
                <a:avLst/>
              </a:prstGeom>
              <a:noFill/>
              <a:ln w="25400">
                <a:solidFill>
                  <a:srgbClr val="3333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727" name="Rectangle 15"/>
              <p:cNvSpPr>
                <a:spLocks noChangeArrowheads="1"/>
              </p:cNvSpPr>
              <p:nvPr/>
            </p:nvSpPr>
            <p:spPr bwMode="auto">
              <a:xfrm>
                <a:off x="2520" y="1296"/>
                <a:ext cx="552" cy="2160"/>
              </a:xfrm>
              <a:prstGeom prst="rect">
                <a:avLst/>
              </a:prstGeom>
              <a:noFill/>
              <a:ln w="25400">
                <a:solidFill>
                  <a:srgbClr val="3333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728" name="Rectangle 16"/>
              <p:cNvSpPr>
                <a:spLocks noChangeArrowheads="1"/>
              </p:cNvSpPr>
              <p:nvPr/>
            </p:nvSpPr>
            <p:spPr bwMode="auto">
              <a:xfrm>
                <a:off x="3072" y="1296"/>
                <a:ext cx="552" cy="2160"/>
              </a:xfrm>
              <a:prstGeom prst="rect">
                <a:avLst/>
              </a:prstGeom>
              <a:noFill/>
              <a:ln w="25400">
                <a:solidFill>
                  <a:srgbClr val="3333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729" name="Rectangle 17"/>
              <p:cNvSpPr>
                <a:spLocks noChangeArrowheads="1"/>
              </p:cNvSpPr>
              <p:nvPr/>
            </p:nvSpPr>
            <p:spPr bwMode="auto">
              <a:xfrm>
                <a:off x="3624" y="1296"/>
                <a:ext cx="552" cy="2160"/>
              </a:xfrm>
              <a:prstGeom prst="rect">
                <a:avLst/>
              </a:prstGeom>
              <a:noFill/>
              <a:ln w="25400">
                <a:solidFill>
                  <a:srgbClr val="3333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243730" name="Picture 18" descr="MPj04410500000[1]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526" y="2410"/>
                <a:ext cx="368" cy="4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43731" name="Picture 19" descr="MPj04412480000[1]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146" y="2410"/>
                <a:ext cx="404" cy="4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43732" name="Picture 20" descr="MPj04410810000[1]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042" y="2410"/>
                <a:ext cx="404" cy="4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43733" name="Picture 21" descr="MPj04410850000[1]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938" y="2410"/>
                <a:ext cx="404" cy="472"/>
              </a:xfrm>
              <a:prstGeom prst="rect">
                <a:avLst/>
              </a:prstGeom>
              <a:noFill/>
            </p:spPr>
          </p:pic>
          <p:pic>
            <p:nvPicPr>
              <p:cNvPr id="243734" name="Picture 22" descr="MPj04411020000[1]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698" y="2410"/>
                <a:ext cx="404" cy="439"/>
              </a:xfrm>
              <a:prstGeom prst="rect">
                <a:avLst/>
              </a:prstGeom>
              <a:noFill/>
            </p:spPr>
          </p:pic>
          <p:pic>
            <p:nvPicPr>
              <p:cNvPr id="243735" name="Picture 23" descr="MPj04392700000[1]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557" y="2410"/>
                <a:ext cx="478" cy="439"/>
              </a:xfrm>
              <a:prstGeom prst="rect">
                <a:avLst/>
              </a:prstGeom>
              <a:noFill/>
            </p:spPr>
          </p:pic>
          <p:sp>
            <p:nvSpPr>
              <p:cNvPr id="243736" name="Rectangle 24"/>
              <p:cNvSpPr>
                <a:spLocks noChangeArrowheads="1"/>
              </p:cNvSpPr>
              <p:nvPr/>
            </p:nvSpPr>
            <p:spPr bwMode="auto">
              <a:xfrm rot="16200000">
                <a:off x="2250" y="990"/>
                <a:ext cx="540" cy="3312"/>
              </a:xfrm>
              <a:prstGeom prst="rect">
                <a:avLst/>
              </a:prstGeom>
              <a:noFill/>
              <a:ln w="25400">
                <a:solidFill>
                  <a:srgbClr val="3333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243737" name="Picture 25" descr="MPj04410500000[1]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526" y="2950"/>
                <a:ext cx="368" cy="4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43738" name="Picture 26" descr="MPj04410810000[1]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042" y="2950"/>
                <a:ext cx="404" cy="4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43739" name="Picture 27" descr="MPj04410850000[1]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938" y="2950"/>
                <a:ext cx="404" cy="472"/>
              </a:xfrm>
              <a:prstGeom prst="rect">
                <a:avLst/>
              </a:prstGeom>
              <a:noFill/>
            </p:spPr>
          </p:pic>
          <p:sp>
            <p:nvSpPr>
              <p:cNvPr id="243740" name="Rectangle 28"/>
              <p:cNvSpPr>
                <a:spLocks noChangeArrowheads="1"/>
              </p:cNvSpPr>
              <p:nvPr/>
            </p:nvSpPr>
            <p:spPr bwMode="auto">
              <a:xfrm rot="16200000">
                <a:off x="2250" y="1530"/>
                <a:ext cx="540" cy="3312"/>
              </a:xfrm>
              <a:prstGeom prst="rect">
                <a:avLst/>
              </a:prstGeom>
              <a:noFill/>
              <a:ln w="25400">
                <a:solidFill>
                  <a:srgbClr val="3333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243741" name="Picture 29" descr="MPj04412480000[1]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146" y="1330"/>
                <a:ext cx="404" cy="4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43742" name="Picture 30" descr="MPj04411020000[1]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698" y="1330"/>
                <a:ext cx="404" cy="439"/>
              </a:xfrm>
              <a:prstGeom prst="rect">
                <a:avLst/>
              </a:prstGeom>
              <a:noFill/>
            </p:spPr>
          </p:pic>
          <p:pic>
            <p:nvPicPr>
              <p:cNvPr id="243743" name="Picture 31" descr="MPj04392700000[1]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557" y="1330"/>
                <a:ext cx="478" cy="439"/>
              </a:xfrm>
              <a:prstGeom prst="rect">
                <a:avLst/>
              </a:prstGeom>
              <a:noFill/>
            </p:spPr>
          </p:pic>
          <p:sp>
            <p:nvSpPr>
              <p:cNvPr id="243744" name="Rectangle 32"/>
              <p:cNvSpPr>
                <a:spLocks noChangeArrowheads="1"/>
              </p:cNvSpPr>
              <p:nvPr/>
            </p:nvSpPr>
            <p:spPr bwMode="auto">
              <a:xfrm rot="16200000">
                <a:off x="2250" y="-90"/>
                <a:ext cx="540" cy="3312"/>
              </a:xfrm>
              <a:prstGeom prst="rect">
                <a:avLst/>
              </a:prstGeom>
              <a:noFill/>
              <a:ln w="25400">
                <a:solidFill>
                  <a:srgbClr val="3333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3745" name="Rectangle 33"/>
            <p:cNvSpPr>
              <a:spLocks noChangeArrowheads="1"/>
            </p:cNvSpPr>
            <p:nvPr/>
          </p:nvSpPr>
          <p:spPr bwMode="auto">
            <a:xfrm>
              <a:off x="96" y="1200"/>
              <a:ext cx="576" cy="528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S-1</a:t>
              </a:r>
            </a:p>
          </p:txBody>
        </p:sp>
        <p:sp>
          <p:nvSpPr>
            <p:cNvPr id="243746" name="Rectangle 34"/>
            <p:cNvSpPr>
              <a:spLocks noChangeArrowheads="1"/>
            </p:cNvSpPr>
            <p:nvPr/>
          </p:nvSpPr>
          <p:spPr bwMode="auto">
            <a:xfrm>
              <a:off x="96" y="1728"/>
              <a:ext cx="576" cy="528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S-2</a:t>
              </a:r>
            </a:p>
          </p:txBody>
        </p:sp>
        <p:sp>
          <p:nvSpPr>
            <p:cNvPr id="243747" name="Rectangle 35"/>
            <p:cNvSpPr>
              <a:spLocks noChangeArrowheads="1"/>
            </p:cNvSpPr>
            <p:nvPr/>
          </p:nvSpPr>
          <p:spPr bwMode="auto">
            <a:xfrm>
              <a:off x="96" y="2256"/>
              <a:ext cx="576" cy="52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S-3</a:t>
              </a:r>
            </a:p>
          </p:txBody>
        </p:sp>
        <p:sp>
          <p:nvSpPr>
            <p:cNvPr id="243748" name="Rectangle 36"/>
            <p:cNvSpPr>
              <a:spLocks noChangeArrowheads="1"/>
            </p:cNvSpPr>
            <p:nvPr/>
          </p:nvSpPr>
          <p:spPr bwMode="auto">
            <a:xfrm>
              <a:off x="96" y="2784"/>
              <a:ext cx="576" cy="528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S-4</a:t>
              </a:r>
            </a:p>
          </p:txBody>
        </p:sp>
      </p:grpSp>
      <p:sp>
        <p:nvSpPr>
          <p:cNvPr id="243749" name="Rectangle 37"/>
          <p:cNvSpPr>
            <a:spLocks noChangeArrowheads="1"/>
          </p:cNvSpPr>
          <p:nvPr/>
        </p:nvSpPr>
        <p:spPr bwMode="auto">
          <a:xfrm>
            <a:off x="5334000" y="1776413"/>
            <a:ext cx="35814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baseline="0"/>
              <a:t>Which was the site in which a species first appeared?</a:t>
            </a:r>
          </a:p>
          <a:p>
            <a:pPr marL="342900" indent="-34290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</a:pPr>
            <a:endParaRPr lang="en-US" baseline="0"/>
          </a:p>
          <a:p>
            <a:pPr marL="342900" indent="-34290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baseline="0"/>
              <a:t>How do species migrate from site to site?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74098-F75D-432B-B9DC-E66F40BEB097}" type="slidenum">
              <a:rPr lang="en-US"/>
              <a:pPr/>
              <a:t>4</a:t>
            </a:fld>
            <a:endParaRPr lang="en-US"/>
          </a:p>
        </p:txBody>
      </p:sp>
      <p:sp>
        <p:nvSpPr>
          <p:cNvPr id="2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Evimaria Terzi</a:t>
            </a:r>
          </a:p>
        </p:txBody>
      </p:sp>
      <p:sp>
        <p:nvSpPr>
          <p:cNvPr id="2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A49FA74-BAF6-4A23-998E-96DA3361C8EE}" type="datetime1">
              <a:rPr lang="en-US"/>
              <a:pPr/>
              <a:t>1/28/2010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Why care?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1752600"/>
            <a:ext cx="4876800" cy="3505200"/>
            <a:chOff x="96" y="1104"/>
            <a:chExt cx="3360" cy="2688"/>
          </a:xfrm>
        </p:grpSpPr>
        <p:pic>
          <p:nvPicPr>
            <p:cNvPr id="244740" name="Picture 4" descr="iphon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76" y="1152"/>
              <a:ext cx="330" cy="576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244741" name="Rectangle 5"/>
            <p:cNvSpPr>
              <a:spLocks noChangeArrowheads="1"/>
            </p:cNvSpPr>
            <p:nvPr/>
          </p:nvSpPr>
          <p:spPr bwMode="auto">
            <a:xfrm>
              <a:off x="960" y="1104"/>
              <a:ext cx="624" cy="268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42" name="Rectangle 6"/>
            <p:cNvSpPr>
              <a:spLocks noChangeArrowheads="1"/>
            </p:cNvSpPr>
            <p:nvPr/>
          </p:nvSpPr>
          <p:spPr bwMode="auto">
            <a:xfrm rot="16200000">
              <a:off x="1872" y="192"/>
              <a:ext cx="672" cy="2496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4743" name="Picture 7" descr="ipod-nan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56" y="1200"/>
              <a:ext cx="480" cy="528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244744" name="Picture 8" descr="nokia623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04" y="1152"/>
              <a:ext cx="288" cy="576"/>
            </a:xfrm>
            <a:prstGeom prst="rect">
              <a:avLst/>
            </a:prstGeom>
            <a:noFill/>
          </p:spPr>
        </p:pic>
        <p:sp>
          <p:nvSpPr>
            <p:cNvPr id="244745" name="Rectangle 9"/>
            <p:cNvSpPr>
              <a:spLocks noChangeArrowheads="1"/>
            </p:cNvSpPr>
            <p:nvPr/>
          </p:nvSpPr>
          <p:spPr bwMode="auto">
            <a:xfrm>
              <a:off x="1584" y="1104"/>
              <a:ext cx="624" cy="268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46" name="Rectangle 10"/>
            <p:cNvSpPr>
              <a:spLocks noChangeArrowheads="1"/>
            </p:cNvSpPr>
            <p:nvPr/>
          </p:nvSpPr>
          <p:spPr bwMode="auto">
            <a:xfrm>
              <a:off x="2208" y="1104"/>
              <a:ext cx="624" cy="268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47" name="Rectangle 11"/>
            <p:cNvSpPr>
              <a:spLocks noChangeArrowheads="1"/>
            </p:cNvSpPr>
            <p:nvPr/>
          </p:nvSpPr>
          <p:spPr bwMode="auto">
            <a:xfrm>
              <a:off x="2832" y="1104"/>
              <a:ext cx="624" cy="268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48" name="Rectangle 12"/>
            <p:cNvSpPr>
              <a:spLocks noChangeArrowheads="1"/>
            </p:cNvSpPr>
            <p:nvPr/>
          </p:nvSpPr>
          <p:spPr bwMode="auto">
            <a:xfrm rot="16200000">
              <a:off x="1872" y="864"/>
              <a:ext cx="672" cy="2496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4749" name="Picture 13" descr="ipod-nan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04" y="1872"/>
              <a:ext cx="48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4750" name="Picture 14" descr="nokia623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152" y="1824"/>
              <a:ext cx="288" cy="576"/>
            </a:xfrm>
            <a:prstGeom prst="rect">
              <a:avLst/>
            </a:prstGeom>
            <a:noFill/>
          </p:spPr>
        </p:pic>
        <p:pic>
          <p:nvPicPr>
            <p:cNvPr id="244751" name="Picture 15" descr="canno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32" y="2544"/>
              <a:ext cx="528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4752" name="Rectangle 16"/>
            <p:cNvSpPr>
              <a:spLocks noChangeArrowheads="1"/>
            </p:cNvSpPr>
            <p:nvPr/>
          </p:nvSpPr>
          <p:spPr bwMode="auto">
            <a:xfrm rot="16200000">
              <a:off x="1872" y="1536"/>
              <a:ext cx="672" cy="2496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4753" name="Picture 17" descr="nokia623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52" y="3168"/>
              <a:ext cx="288" cy="576"/>
            </a:xfrm>
            <a:prstGeom prst="rect">
              <a:avLst/>
            </a:prstGeom>
            <a:noFill/>
          </p:spPr>
        </p:pic>
        <p:sp>
          <p:nvSpPr>
            <p:cNvPr id="244754" name="Rectangle 18"/>
            <p:cNvSpPr>
              <a:spLocks noChangeArrowheads="1"/>
            </p:cNvSpPr>
            <p:nvPr/>
          </p:nvSpPr>
          <p:spPr bwMode="auto">
            <a:xfrm rot="16200000">
              <a:off x="1872" y="2208"/>
              <a:ext cx="672" cy="2496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4755" name="Picture 19" descr="nokia623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152" y="2496"/>
              <a:ext cx="288" cy="576"/>
            </a:xfrm>
            <a:prstGeom prst="rect">
              <a:avLst/>
            </a:prstGeom>
            <a:noFill/>
          </p:spPr>
        </p:pic>
        <p:pic>
          <p:nvPicPr>
            <p:cNvPr id="244756" name="Picture 20" descr="canno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32" y="1824"/>
              <a:ext cx="528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4757" name="Picture 21" descr="canno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32" y="1200"/>
              <a:ext cx="528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4758" name="Rectangle 22"/>
            <p:cNvSpPr>
              <a:spLocks noChangeArrowheads="1"/>
            </p:cNvSpPr>
            <p:nvPr/>
          </p:nvSpPr>
          <p:spPr bwMode="auto">
            <a:xfrm>
              <a:off x="96" y="1776"/>
              <a:ext cx="864" cy="672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Cynthia</a:t>
              </a:r>
            </a:p>
          </p:txBody>
        </p:sp>
        <p:sp>
          <p:nvSpPr>
            <p:cNvPr id="244759" name="Rectangle 23"/>
            <p:cNvSpPr>
              <a:spLocks noChangeArrowheads="1"/>
            </p:cNvSpPr>
            <p:nvPr/>
          </p:nvSpPr>
          <p:spPr bwMode="auto">
            <a:xfrm>
              <a:off x="96" y="2448"/>
              <a:ext cx="864" cy="67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Bob</a:t>
              </a:r>
            </a:p>
          </p:txBody>
        </p:sp>
        <p:sp>
          <p:nvSpPr>
            <p:cNvPr id="244760" name="Rectangle 24"/>
            <p:cNvSpPr>
              <a:spLocks noChangeArrowheads="1"/>
            </p:cNvSpPr>
            <p:nvPr/>
          </p:nvSpPr>
          <p:spPr bwMode="auto">
            <a:xfrm>
              <a:off x="96" y="3120"/>
              <a:ext cx="864" cy="672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Alice</a:t>
              </a:r>
            </a:p>
          </p:txBody>
        </p:sp>
        <p:sp>
          <p:nvSpPr>
            <p:cNvPr id="244761" name="Rectangle 25"/>
            <p:cNvSpPr>
              <a:spLocks noChangeArrowheads="1"/>
            </p:cNvSpPr>
            <p:nvPr/>
          </p:nvSpPr>
          <p:spPr bwMode="auto">
            <a:xfrm>
              <a:off x="96" y="1104"/>
              <a:ext cx="864" cy="672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David</a:t>
              </a:r>
            </a:p>
          </p:txBody>
        </p:sp>
      </p:grpSp>
      <p:sp>
        <p:nvSpPr>
          <p:cNvPr id="244762" name="Rectangle 26"/>
          <p:cNvSpPr>
            <a:spLocks noChangeArrowheads="1"/>
          </p:cNvSpPr>
          <p:nvPr/>
        </p:nvSpPr>
        <p:spPr bwMode="auto">
          <a:xfrm>
            <a:off x="5334000" y="1776413"/>
            <a:ext cx="35814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baseline="0"/>
              <a:t>Who introduced the Nokia phone?</a:t>
            </a:r>
          </a:p>
          <a:p>
            <a:pPr marL="342900" indent="-34290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baseline="0"/>
              <a:t>Who introduced the iPhone?</a:t>
            </a:r>
          </a:p>
          <a:p>
            <a:pPr marL="342900" indent="-34290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baseline="0"/>
              <a:t>How are </a:t>
            </a:r>
            <a:r>
              <a:rPr lang="en-US" baseline="0">
                <a:solidFill>
                  <a:srgbClr val="FF0000"/>
                </a:solidFill>
              </a:rPr>
              <a:t>Alice</a:t>
            </a:r>
            <a:r>
              <a:rPr lang="en-US" baseline="0"/>
              <a:t>, </a:t>
            </a:r>
            <a:r>
              <a:rPr lang="en-US" baseline="0">
                <a:solidFill>
                  <a:schemeClr val="hlink"/>
                </a:solidFill>
              </a:rPr>
              <a:t>Bob</a:t>
            </a:r>
            <a:r>
              <a:rPr lang="en-US" baseline="0"/>
              <a:t>, </a:t>
            </a:r>
            <a:r>
              <a:rPr lang="en-US" baseline="0">
                <a:solidFill>
                  <a:srgbClr val="33CC33"/>
                </a:solidFill>
              </a:rPr>
              <a:t>Cynthia</a:t>
            </a:r>
            <a:r>
              <a:rPr lang="en-US" baseline="0"/>
              <a:t> and </a:t>
            </a:r>
            <a:r>
              <a:rPr lang="en-US" baseline="0">
                <a:solidFill>
                  <a:srgbClr val="CC00FF"/>
                </a:solidFill>
              </a:rPr>
              <a:t>David</a:t>
            </a:r>
            <a:r>
              <a:rPr lang="en-US" baseline="0"/>
              <a:t> influencing each other’s purchases?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FD31E-2D45-4387-967D-C99767B423B2}" type="slidenum">
              <a:rPr lang="en-US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Evimaria Terzi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AE17742-FD6E-4632-8404-CBED05B3E48B}" type="datetime1">
              <a:rPr lang="en-US"/>
              <a:pPr/>
              <a:t>1/28/2010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Framework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5575" cy="3902075"/>
          </a:xfrm>
        </p:spPr>
        <p:txBody>
          <a:bodyPr>
            <a:normAutofit fontScale="92500" lnSpcReduction="20000"/>
          </a:bodyPr>
          <a:lstStyle/>
          <a:p>
            <a:pPr marL="342900" indent="-342900"/>
            <a:r>
              <a:rPr lang="en-US"/>
              <a:t>Data (</a:t>
            </a:r>
            <a:r>
              <a:rPr lang="en-US">
                <a:solidFill>
                  <a:srgbClr val="33CC33"/>
                </a:solidFill>
              </a:rPr>
              <a:t>D</a:t>
            </a:r>
            <a:r>
              <a:rPr lang="en-US"/>
              <a:t>): </a:t>
            </a:r>
            <a:r>
              <a:rPr lang="en-US">
                <a:solidFill>
                  <a:srgbClr val="33CC33"/>
                </a:solidFill>
              </a:rPr>
              <a:t>0/1</a:t>
            </a:r>
            <a:r>
              <a:rPr lang="en-US"/>
              <a:t> (presence/absence) matrices of </a:t>
            </a:r>
            <a:r>
              <a:rPr lang="en-US">
                <a:solidFill>
                  <a:schemeClr val="hlink"/>
                </a:solidFill>
              </a:rPr>
              <a:t>signals</a:t>
            </a:r>
            <a:r>
              <a:rPr lang="en-US"/>
              <a:t> (columns) that appear to </a:t>
            </a:r>
            <a:r>
              <a:rPr lang="en-US">
                <a:solidFill>
                  <a:schemeClr val="hlink"/>
                </a:solidFill>
              </a:rPr>
              <a:t>entities</a:t>
            </a:r>
            <a:r>
              <a:rPr lang="en-US"/>
              <a:t> (rows)</a:t>
            </a:r>
          </a:p>
          <a:p>
            <a:pPr marL="342900" indent="-342900"/>
            <a:r>
              <a:rPr lang="en-US"/>
              <a:t>Given </a:t>
            </a:r>
            <a:r>
              <a:rPr lang="en-US">
                <a:solidFill>
                  <a:srgbClr val="33CC33"/>
                </a:solidFill>
              </a:rPr>
              <a:t>D [n</a:t>
            </a:r>
            <a:r>
              <a:rPr lang="en-US" sz="1600">
                <a:solidFill>
                  <a:srgbClr val="33CC33"/>
                </a:solidFill>
              </a:rPr>
              <a:t>x</a:t>
            </a:r>
            <a:r>
              <a:rPr lang="en-US">
                <a:solidFill>
                  <a:srgbClr val="33CC33"/>
                </a:solidFill>
              </a:rPr>
              <a:t>m]</a:t>
            </a:r>
            <a:r>
              <a:rPr lang="en-US"/>
              <a:t> and a </a:t>
            </a:r>
            <a:r>
              <a:rPr lang="en-US">
                <a:solidFill>
                  <a:schemeClr val="hlink"/>
                </a:solidFill>
              </a:rPr>
              <a:t>propagation model</a:t>
            </a:r>
            <a:r>
              <a:rPr lang="en-US"/>
              <a:t> of signals from one entity to another find:</a:t>
            </a:r>
          </a:p>
          <a:p>
            <a:pPr marL="342900" indent="-342900"/>
            <a:endParaRPr lang="en-US"/>
          </a:p>
          <a:p>
            <a:pPr marL="742950" lvl="1" indent="-285750"/>
            <a:r>
              <a:rPr lang="en-US" b="1">
                <a:solidFill>
                  <a:schemeClr val="hlink"/>
                </a:solidFill>
              </a:rPr>
              <a:t>Connections/links</a:t>
            </a:r>
            <a:r>
              <a:rPr lang="en-US"/>
              <a:t> between </a:t>
            </a:r>
            <a:r>
              <a:rPr lang="en-US" b="1">
                <a:solidFill>
                  <a:schemeClr val="hlink"/>
                </a:solidFill>
              </a:rPr>
              <a:t>entities (G [n</a:t>
            </a:r>
            <a:r>
              <a:rPr lang="en-US" sz="1600" b="1">
                <a:solidFill>
                  <a:schemeClr val="hlink"/>
                </a:solidFill>
              </a:rPr>
              <a:t>x</a:t>
            </a:r>
            <a:r>
              <a:rPr lang="en-US" b="1">
                <a:solidFill>
                  <a:schemeClr val="hlink"/>
                </a:solidFill>
              </a:rPr>
              <a:t>n])</a:t>
            </a:r>
          </a:p>
          <a:p>
            <a:pPr marL="742950" lvl="1" indent="-285750"/>
            <a:endParaRPr lang="en-US" b="1">
              <a:solidFill>
                <a:schemeClr val="bg2"/>
              </a:solidFill>
            </a:endParaRPr>
          </a:p>
          <a:p>
            <a:pPr marL="742950" lvl="1" indent="-285750"/>
            <a:r>
              <a:rPr lang="en-US" b="1">
                <a:solidFill>
                  <a:schemeClr val="hlink"/>
                </a:solidFill>
              </a:rPr>
              <a:t>Initiator entities</a:t>
            </a:r>
            <a:r>
              <a:rPr lang="en-US"/>
              <a:t> for the different signals (</a:t>
            </a:r>
            <a:r>
              <a:rPr lang="en-US" b="1">
                <a:solidFill>
                  <a:schemeClr val="hlink"/>
                </a:solidFill>
              </a:rPr>
              <a:t>I [n</a:t>
            </a:r>
            <a:r>
              <a:rPr lang="en-US" sz="1600" b="1">
                <a:solidFill>
                  <a:schemeClr val="hlink"/>
                </a:solidFill>
              </a:rPr>
              <a:t>x</a:t>
            </a:r>
            <a:r>
              <a:rPr lang="en-US" b="1">
                <a:solidFill>
                  <a:schemeClr val="hlink"/>
                </a:solidFill>
              </a:rPr>
              <a:t>m]</a:t>
            </a:r>
            <a:r>
              <a:rPr lang="en-US"/>
              <a:t>)</a:t>
            </a:r>
          </a:p>
          <a:p>
            <a:pPr marL="342900" indent="-34290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3D2A1-D613-4B72-8DE0-C771B2F95B48}" type="slidenum">
              <a:rPr lang="en-US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Evimaria Terzi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78932F9-391B-4FB7-A8AE-1559F250F70D}" type="datetime1">
              <a:rPr lang="en-US"/>
              <a:pPr/>
              <a:t>1/28/2010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Ecology</a:t>
            </a:r>
          </a:p>
          <a:p>
            <a:pPr lvl="1"/>
            <a:r>
              <a:rPr lang="en-US" b="1"/>
              <a:t>Input:</a:t>
            </a:r>
            <a:r>
              <a:rPr lang="en-US"/>
              <a:t> Presence/absence matrices for species and sites</a:t>
            </a:r>
          </a:p>
          <a:p>
            <a:pPr lvl="1"/>
            <a:r>
              <a:rPr lang="en-US" b="1"/>
              <a:t>Output:</a:t>
            </a:r>
            <a:r>
              <a:rPr lang="en-US"/>
              <a:t> Migration patterns of species across sites + sites where species first appeared</a:t>
            </a:r>
          </a:p>
          <a:p>
            <a:r>
              <a:rPr lang="en-US"/>
              <a:t>Social networks/Customer transactions</a:t>
            </a:r>
          </a:p>
          <a:p>
            <a:pPr lvl="1"/>
            <a:r>
              <a:rPr lang="en-US" b="1"/>
              <a:t>Input:</a:t>
            </a:r>
            <a:r>
              <a:rPr lang="en-US"/>
              <a:t> Transactions of customers “who bought what”</a:t>
            </a:r>
          </a:p>
          <a:p>
            <a:pPr lvl="1"/>
            <a:r>
              <a:rPr lang="en-US" b="1"/>
              <a:t>Output:</a:t>
            </a:r>
            <a:r>
              <a:rPr lang="en-US"/>
              <a:t> Social network of customers + inference of customers that created trends (initiators)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E04B-8E69-469A-BD0B-3D53FADC8E5B}" type="slidenum">
              <a:rPr lang="en-US"/>
              <a:pPr/>
              <a:t>7</a:t>
            </a:fld>
            <a:endParaRPr lang="en-US"/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Evimaria Terzi</a:t>
            </a:r>
          </a:p>
        </p:txBody>
      </p:sp>
      <p:sp>
        <p:nvSpPr>
          <p:cNvPr id="42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161572B-18AC-4D3F-AB82-127A8BA1DD51}" type="datetime1">
              <a:rPr lang="en-US"/>
              <a:pPr/>
              <a:t>1/28/2010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Links and initiators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1905000"/>
            <a:ext cx="4038600" cy="3124200"/>
            <a:chOff x="96" y="1104"/>
            <a:chExt cx="3072" cy="2208"/>
          </a:xfrm>
        </p:grpSpPr>
        <p:pic>
          <p:nvPicPr>
            <p:cNvPr id="247812" name="Picture 4" descr="iphon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29" y="1143"/>
              <a:ext cx="302" cy="474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247813" name="Rectangle 5"/>
            <p:cNvSpPr>
              <a:spLocks noChangeArrowheads="1"/>
            </p:cNvSpPr>
            <p:nvPr/>
          </p:nvSpPr>
          <p:spPr bwMode="auto">
            <a:xfrm>
              <a:off x="886" y="1104"/>
              <a:ext cx="570" cy="220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14" name="Rectangle 6"/>
            <p:cNvSpPr>
              <a:spLocks noChangeArrowheads="1"/>
            </p:cNvSpPr>
            <p:nvPr/>
          </p:nvSpPr>
          <p:spPr bwMode="auto">
            <a:xfrm rot="16200000">
              <a:off x="1751" y="239"/>
              <a:ext cx="552" cy="2282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7815" name="Picture 7" descr="ipod-nan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71" y="1183"/>
              <a:ext cx="439" cy="434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247816" name="Picture 8" descr="nokia623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18" y="1143"/>
              <a:ext cx="263" cy="474"/>
            </a:xfrm>
            <a:prstGeom prst="rect">
              <a:avLst/>
            </a:prstGeom>
            <a:noFill/>
          </p:spPr>
        </p:pic>
        <p:sp>
          <p:nvSpPr>
            <p:cNvPr id="247817" name="Rectangle 9"/>
            <p:cNvSpPr>
              <a:spLocks noChangeArrowheads="1"/>
            </p:cNvSpPr>
            <p:nvPr/>
          </p:nvSpPr>
          <p:spPr bwMode="auto">
            <a:xfrm>
              <a:off x="1456" y="1104"/>
              <a:ext cx="571" cy="220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18" name="Rectangle 10"/>
            <p:cNvSpPr>
              <a:spLocks noChangeArrowheads="1"/>
            </p:cNvSpPr>
            <p:nvPr/>
          </p:nvSpPr>
          <p:spPr bwMode="auto">
            <a:xfrm>
              <a:off x="2027" y="1104"/>
              <a:ext cx="570" cy="220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19" name="Rectangle 11"/>
            <p:cNvSpPr>
              <a:spLocks noChangeArrowheads="1"/>
            </p:cNvSpPr>
            <p:nvPr/>
          </p:nvSpPr>
          <p:spPr bwMode="auto">
            <a:xfrm>
              <a:off x="2597" y="1104"/>
              <a:ext cx="571" cy="220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20" name="Rectangle 12"/>
            <p:cNvSpPr>
              <a:spLocks noChangeArrowheads="1"/>
            </p:cNvSpPr>
            <p:nvPr/>
          </p:nvSpPr>
          <p:spPr bwMode="auto">
            <a:xfrm rot="16200000">
              <a:off x="1751" y="791"/>
              <a:ext cx="552" cy="2282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7821" name="Picture 13" descr="ipod-nan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5" y="1735"/>
              <a:ext cx="439" cy="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7822" name="Picture 14" descr="nokia623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61" y="1695"/>
              <a:ext cx="264" cy="474"/>
            </a:xfrm>
            <a:prstGeom prst="rect">
              <a:avLst/>
            </a:prstGeom>
            <a:noFill/>
          </p:spPr>
        </p:pic>
        <p:pic>
          <p:nvPicPr>
            <p:cNvPr id="247823" name="Picture 15" descr="canno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00" y="2287"/>
              <a:ext cx="483" cy="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7824" name="Rectangle 16"/>
            <p:cNvSpPr>
              <a:spLocks noChangeArrowheads="1"/>
            </p:cNvSpPr>
            <p:nvPr/>
          </p:nvSpPr>
          <p:spPr bwMode="auto">
            <a:xfrm rot="16200000">
              <a:off x="1751" y="1343"/>
              <a:ext cx="552" cy="2282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7825" name="Picture 17" descr="nokia6230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61" y="2799"/>
              <a:ext cx="264" cy="474"/>
            </a:xfrm>
            <a:prstGeom prst="rect">
              <a:avLst/>
            </a:prstGeom>
            <a:noFill/>
          </p:spPr>
        </p:pic>
        <p:sp>
          <p:nvSpPr>
            <p:cNvPr id="247826" name="Rectangle 18"/>
            <p:cNvSpPr>
              <a:spLocks noChangeArrowheads="1"/>
            </p:cNvSpPr>
            <p:nvPr/>
          </p:nvSpPr>
          <p:spPr bwMode="auto">
            <a:xfrm rot="16200000">
              <a:off x="1751" y="1895"/>
              <a:ext cx="552" cy="2282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7827" name="Picture 19" descr="nokia623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61" y="2247"/>
              <a:ext cx="264" cy="474"/>
            </a:xfrm>
            <a:prstGeom prst="rect">
              <a:avLst/>
            </a:prstGeom>
            <a:noFill/>
          </p:spPr>
        </p:pic>
        <p:pic>
          <p:nvPicPr>
            <p:cNvPr id="247828" name="Picture 20" descr="canno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00" y="1695"/>
              <a:ext cx="483" cy="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7829" name="Picture 21" descr="canno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00" y="1183"/>
              <a:ext cx="483" cy="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7830" name="Rectangle 22"/>
            <p:cNvSpPr>
              <a:spLocks noChangeArrowheads="1"/>
            </p:cNvSpPr>
            <p:nvPr/>
          </p:nvSpPr>
          <p:spPr bwMode="auto">
            <a:xfrm>
              <a:off x="96" y="1656"/>
              <a:ext cx="790" cy="552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Cynthia</a:t>
              </a:r>
            </a:p>
          </p:txBody>
        </p:sp>
        <p:sp>
          <p:nvSpPr>
            <p:cNvPr id="247831" name="Rectangle 23"/>
            <p:cNvSpPr>
              <a:spLocks noChangeArrowheads="1"/>
            </p:cNvSpPr>
            <p:nvPr/>
          </p:nvSpPr>
          <p:spPr bwMode="auto">
            <a:xfrm>
              <a:off x="96" y="2208"/>
              <a:ext cx="790" cy="55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Bob</a:t>
              </a:r>
            </a:p>
          </p:txBody>
        </p:sp>
        <p:sp>
          <p:nvSpPr>
            <p:cNvPr id="247832" name="Rectangle 24"/>
            <p:cNvSpPr>
              <a:spLocks noChangeArrowheads="1"/>
            </p:cNvSpPr>
            <p:nvPr/>
          </p:nvSpPr>
          <p:spPr bwMode="auto">
            <a:xfrm>
              <a:off x="96" y="2760"/>
              <a:ext cx="790" cy="552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Alice</a:t>
              </a:r>
            </a:p>
          </p:txBody>
        </p:sp>
        <p:sp>
          <p:nvSpPr>
            <p:cNvPr id="247833" name="Rectangle 25"/>
            <p:cNvSpPr>
              <a:spLocks noChangeArrowheads="1"/>
            </p:cNvSpPr>
            <p:nvPr/>
          </p:nvSpPr>
          <p:spPr bwMode="auto">
            <a:xfrm>
              <a:off x="96" y="1104"/>
              <a:ext cx="790" cy="552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David</a:t>
              </a:r>
            </a:p>
          </p:txBody>
        </p:sp>
      </p:grpSp>
      <p:sp>
        <p:nvSpPr>
          <p:cNvPr id="247834" name="Rectangle 26"/>
          <p:cNvSpPr>
            <a:spLocks noChangeArrowheads="1"/>
          </p:cNvSpPr>
          <p:nvPr/>
        </p:nvSpPr>
        <p:spPr bwMode="auto">
          <a:xfrm>
            <a:off x="5908675" y="5524500"/>
            <a:ext cx="1254125" cy="5715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Alice</a:t>
            </a:r>
          </a:p>
        </p:txBody>
      </p:sp>
      <p:sp>
        <p:nvSpPr>
          <p:cNvPr id="247835" name="Rectangle 27"/>
          <p:cNvSpPr>
            <a:spLocks noChangeArrowheads="1"/>
          </p:cNvSpPr>
          <p:nvPr/>
        </p:nvSpPr>
        <p:spPr bwMode="auto">
          <a:xfrm>
            <a:off x="5867400" y="3886200"/>
            <a:ext cx="1254125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Bob</a:t>
            </a:r>
          </a:p>
        </p:txBody>
      </p:sp>
      <p:sp>
        <p:nvSpPr>
          <p:cNvPr id="247836" name="Rectangle 28"/>
          <p:cNvSpPr>
            <a:spLocks noChangeArrowheads="1"/>
          </p:cNvSpPr>
          <p:nvPr/>
        </p:nvSpPr>
        <p:spPr bwMode="auto">
          <a:xfrm>
            <a:off x="5867400" y="2438400"/>
            <a:ext cx="1254125" cy="609600"/>
          </a:xfrm>
          <a:prstGeom prst="rect">
            <a:avLst/>
          </a:prstGeom>
          <a:solidFill>
            <a:srgbClr val="00FF0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Cynthia</a:t>
            </a:r>
          </a:p>
        </p:txBody>
      </p:sp>
      <p:sp>
        <p:nvSpPr>
          <p:cNvPr id="247837" name="Rectangle 29"/>
          <p:cNvSpPr>
            <a:spLocks noChangeArrowheads="1"/>
          </p:cNvSpPr>
          <p:nvPr/>
        </p:nvSpPr>
        <p:spPr bwMode="auto">
          <a:xfrm>
            <a:off x="5832475" y="876300"/>
            <a:ext cx="1254125" cy="6477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David</a:t>
            </a:r>
          </a:p>
        </p:txBody>
      </p:sp>
      <p:sp>
        <p:nvSpPr>
          <p:cNvPr id="247838" name="Line 30"/>
          <p:cNvSpPr>
            <a:spLocks noChangeShapeType="1"/>
          </p:cNvSpPr>
          <p:nvPr/>
        </p:nvSpPr>
        <p:spPr bwMode="auto">
          <a:xfrm flipV="1">
            <a:off x="6477000" y="16002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39" name="AutoShape 31"/>
          <p:cNvSpPr>
            <a:spLocks noChangeArrowheads="1"/>
          </p:cNvSpPr>
          <p:nvPr/>
        </p:nvSpPr>
        <p:spPr bwMode="auto">
          <a:xfrm rot="-10800000">
            <a:off x="7239000" y="3810000"/>
            <a:ext cx="1676400" cy="838200"/>
          </a:xfrm>
          <a:prstGeom prst="homePlate">
            <a:avLst>
              <a:gd name="adj" fmla="val 50000"/>
            </a:avLst>
          </a:prstGeom>
          <a:noFill/>
          <a:ln w="38100">
            <a:solidFill>
              <a:srgbClr val="3366FF"/>
            </a:solidFill>
            <a:miter lim="800000"/>
            <a:headEnd type="none" w="sm" len="sm"/>
            <a:tailEnd type="none" w="sm" len="sm"/>
          </a:ln>
          <a:effectLst/>
        </p:spPr>
        <p:txBody>
          <a:bodyPr rot="10800000" wrap="none" anchor="ctr"/>
          <a:lstStyle/>
          <a:p>
            <a:pPr algn="ctr"/>
            <a:r>
              <a:rPr lang="en-US" sz="1600" b="1" baseline="0">
                <a:solidFill>
                  <a:schemeClr val="hlink"/>
                </a:solidFill>
              </a:rPr>
              <a:t>B</a:t>
            </a:r>
            <a:r>
              <a:rPr lang="en-US" sz="1600" b="1" baseline="0"/>
              <a:t> initiates </a:t>
            </a:r>
          </a:p>
          <a:p>
            <a:pPr algn="ctr"/>
            <a:r>
              <a:rPr lang="en-US" sz="1600" b="1" baseline="0"/>
              <a:t>Powershot</a:t>
            </a:r>
          </a:p>
        </p:txBody>
      </p:sp>
      <p:sp>
        <p:nvSpPr>
          <p:cNvPr id="247840" name="AutoShape 32"/>
          <p:cNvSpPr>
            <a:spLocks noChangeArrowheads="1"/>
          </p:cNvSpPr>
          <p:nvPr/>
        </p:nvSpPr>
        <p:spPr bwMode="auto">
          <a:xfrm rot="-10800000">
            <a:off x="7239000" y="2286000"/>
            <a:ext cx="1676400" cy="838200"/>
          </a:xfrm>
          <a:prstGeom prst="homePlate">
            <a:avLst>
              <a:gd name="adj" fmla="val 50000"/>
            </a:avLst>
          </a:prstGeom>
          <a:noFill/>
          <a:ln w="38100">
            <a:solidFill>
              <a:srgbClr val="00FF00"/>
            </a:solidFill>
            <a:miter lim="800000"/>
            <a:headEnd type="none" w="sm" len="sm"/>
            <a:tailEnd type="none" w="sm" len="sm"/>
          </a:ln>
          <a:effectLst/>
        </p:spPr>
        <p:txBody>
          <a:bodyPr rot="10800000" wrap="none" anchor="ctr"/>
          <a:lstStyle/>
          <a:p>
            <a:pPr algn="ctr"/>
            <a:r>
              <a:rPr lang="en-US" sz="1600" b="1" baseline="0">
                <a:solidFill>
                  <a:srgbClr val="33CC33"/>
                </a:solidFill>
              </a:rPr>
              <a:t>C</a:t>
            </a:r>
            <a:r>
              <a:rPr lang="en-US" sz="1600" b="1" baseline="0"/>
              <a:t> initiates </a:t>
            </a:r>
          </a:p>
          <a:p>
            <a:pPr algn="ctr"/>
            <a:r>
              <a:rPr lang="en-US" sz="1600" b="1" baseline="0"/>
              <a:t>iPod</a:t>
            </a:r>
          </a:p>
        </p:txBody>
      </p:sp>
      <p:sp>
        <p:nvSpPr>
          <p:cNvPr id="247841" name="AutoShape 33"/>
          <p:cNvSpPr>
            <a:spLocks noChangeArrowheads="1"/>
          </p:cNvSpPr>
          <p:nvPr/>
        </p:nvSpPr>
        <p:spPr bwMode="auto">
          <a:xfrm rot="-10800000">
            <a:off x="7239000" y="762000"/>
            <a:ext cx="1676400" cy="838200"/>
          </a:xfrm>
          <a:prstGeom prst="homePlate">
            <a:avLst>
              <a:gd name="adj" fmla="val 50000"/>
            </a:avLst>
          </a:prstGeom>
          <a:noFill/>
          <a:ln w="38100">
            <a:solidFill>
              <a:srgbClr val="CC00FF"/>
            </a:solidFill>
            <a:miter lim="800000"/>
            <a:headEnd type="none" w="sm" len="sm"/>
            <a:tailEnd type="none" w="sm" len="sm"/>
          </a:ln>
          <a:effectLst/>
        </p:spPr>
        <p:txBody>
          <a:bodyPr rot="10800000" wrap="none" anchor="ctr"/>
          <a:lstStyle/>
          <a:p>
            <a:pPr algn="ctr"/>
            <a:r>
              <a:rPr lang="en-US" sz="1600" b="1" baseline="0">
                <a:solidFill>
                  <a:srgbClr val="CC00FF"/>
                </a:solidFill>
              </a:rPr>
              <a:t>D</a:t>
            </a:r>
            <a:r>
              <a:rPr lang="en-US" sz="1600" b="1" baseline="0"/>
              <a:t> initiates </a:t>
            </a:r>
          </a:p>
          <a:p>
            <a:pPr algn="ctr"/>
            <a:r>
              <a:rPr lang="en-US" sz="1600" b="1" baseline="0"/>
              <a:t>iPhone</a:t>
            </a:r>
          </a:p>
        </p:txBody>
      </p:sp>
      <p:sp>
        <p:nvSpPr>
          <p:cNvPr id="247842" name="Line 34"/>
          <p:cNvSpPr>
            <a:spLocks noChangeShapeType="1"/>
          </p:cNvSpPr>
          <p:nvPr/>
        </p:nvSpPr>
        <p:spPr bwMode="auto">
          <a:xfrm flipV="1">
            <a:off x="6477000" y="31242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43" name="Line 35"/>
          <p:cNvSpPr>
            <a:spLocks noChangeShapeType="1"/>
          </p:cNvSpPr>
          <p:nvPr/>
        </p:nvSpPr>
        <p:spPr bwMode="auto">
          <a:xfrm flipV="1">
            <a:off x="6477000" y="46482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44" name="AutoShape 36"/>
          <p:cNvSpPr>
            <a:spLocks noChangeArrowheads="1"/>
          </p:cNvSpPr>
          <p:nvPr/>
        </p:nvSpPr>
        <p:spPr bwMode="auto">
          <a:xfrm rot="-10800000">
            <a:off x="7239000" y="5410200"/>
            <a:ext cx="1676400" cy="838200"/>
          </a:xfrm>
          <a:prstGeom prst="homePlate">
            <a:avLst>
              <a:gd name="adj" fmla="val 50000"/>
            </a:avLst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rot="10800000" wrap="none" anchor="ctr"/>
          <a:lstStyle/>
          <a:p>
            <a:pPr algn="ctr"/>
            <a:r>
              <a:rPr lang="en-US" sz="1600" b="1" baseline="0">
                <a:solidFill>
                  <a:srgbClr val="FF0000"/>
                </a:solidFill>
              </a:rPr>
              <a:t>A</a:t>
            </a:r>
            <a:r>
              <a:rPr lang="en-US" sz="1600" b="1" baseline="0"/>
              <a:t> initiates </a:t>
            </a:r>
          </a:p>
          <a:p>
            <a:pPr algn="ctr"/>
            <a:r>
              <a:rPr lang="en-US" sz="1600" b="1" baseline="0"/>
              <a:t>Nokia phone</a:t>
            </a:r>
          </a:p>
        </p:txBody>
      </p:sp>
      <p:sp>
        <p:nvSpPr>
          <p:cNvPr id="247845" name="AutoShape 37"/>
          <p:cNvSpPr>
            <a:spLocks noChangeArrowheads="1"/>
          </p:cNvSpPr>
          <p:nvPr/>
        </p:nvSpPr>
        <p:spPr bwMode="auto">
          <a:xfrm>
            <a:off x="2819400" y="5410200"/>
            <a:ext cx="2667000" cy="914400"/>
          </a:xfrm>
          <a:prstGeom prst="wedgeRoundRectCallout">
            <a:avLst>
              <a:gd name="adj1" fmla="val 72500"/>
              <a:gd name="adj2" fmla="val -107468"/>
              <a:gd name="adj3" fmla="val 16667"/>
            </a:avLst>
          </a:prstGeom>
          <a:solidFill>
            <a:srgbClr val="FF9900"/>
          </a:solidFill>
          <a:ln w="4445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/>
            <a:r>
              <a:rPr lang="en-US" sz="2000" b="1" baseline="0">
                <a:solidFill>
                  <a:srgbClr val="FF0000"/>
                </a:solidFill>
              </a:rPr>
              <a:t>A</a:t>
            </a:r>
            <a:r>
              <a:rPr lang="en-US" sz="2000" baseline="0"/>
              <a:t> convinces </a:t>
            </a:r>
            <a:r>
              <a:rPr lang="en-US" sz="2000" b="1" baseline="0">
                <a:solidFill>
                  <a:schemeClr val="hlink"/>
                </a:solidFill>
              </a:rPr>
              <a:t>B</a:t>
            </a:r>
            <a:r>
              <a:rPr lang="en-US" sz="2000" baseline="0"/>
              <a:t> to buy Nokia phone</a:t>
            </a:r>
          </a:p>
        </p:txBody>
      </p:sp>
      <p:sp>
        <p:nvSpPr>
          <p:cNvPr id="247846" name="AutoShape 38"/>
          <p:cNvSpPr>
            <a:spLocks noChangeArrowheads="1"/>
          </p:cNvSpPr>
          <p:nvPr/>
        </p:nvSpPr>
        <p:spPr bwMode="auto">
          <a:xfrm>
            <a:off x="2819400" y="5181600"/>
            <a:ext cx="2667000" cy="1219200"/>
          </a:xfrm>
          <a:prstGeom prst="wedgeRoundRectCallout">
            <a:avLst>
              <a:gd name="adj1" fmla="val 73810"/>
              <a:gd name="adj2" fmla="val -195315"/>
              <a:gd name="adj3" fmla="val 16667"/>
            </a:avLst>
          </a:prstGeom>
          <a:solidFill>
            <a:srgbClr val="FF9900"/>
          </a:solidFill>
          <a:ln w="4445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/>
            <a:r>
              <a:rPr lang="en-US" sz="2000" b="1" baseline="0">
                <a:solidFill>
                  <a:schemeClr val="hlink"/>
                </a:solidFill>
              </a:rPr>
              <a:t>B</a:t>
            </a:r>
            <a:r>
              <a:rPr lang="en-US" baseline="0"/>
              <a:t> </a:t>
            </a:r>
            <a:r>
              <a:rPr lang="en-US" sz="2000" baseline="0"/>
              <a:t>convinces </a:t>
            </a:r>
            <a:r>
              <a:rPr lang="en-US" sz="2000" b="1" baseline="0">
                <a:solidFill>
                  <a:srgbClr val="33CC33"/>
                </a:solidFill>
              </a:rPr>
              <a:t>C</a:t>
            </a:r>
            <a:r>
              <a:rPr lang="en-US" sz="2000" baseline="0"/>
              <a:t> to buy Nokia phone + powershot</a:t>
            </a:r>
          </a:p>
        </p:txBody>
      </p:sp>
      <p:sp>
        <p:nvSpPr>
          <p:cNvPr id="247847" name="AutoShape 39"/>
          <p:cNvSpPr>
            <a:spLocks noChangeArrowheads="1"/>
          </p:cNvSpPr>
          <p:nvPr/>
        </p:nvSpPr>
        <p:spPr bwMode="auto">
          <a:xfrm>
            <a:off x="2819400" y="3581400"/>
            <a:ext cx="2667000" cy="1371600"/>
          </a:xfrm>
          <a:prstGeom prst="wedgeRoundRectCallout">
            <a:avLst>
              <a:gd name="adj1" fmla="val 73810"/>
              <a:gd name="adj2" fmla="val -179167"/>
              <a:gd name="adj3" fmla="val 16667"/>
            </a:avLst>
          </a:prstGeom>
          <a:solidFill>
            <a:srgbClr val="FF9900"/>
          </a:solidFill>
          <a:ln w="4445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/>
            <a:r>
              <a:rPr lang="en-US" sz="2000" b="1" baseline="0">
                <a:solidFill>
                  <a:srgbClr val="33CC33"/>
                </a:solidFill>
              </a:rPr>
              <a:t>C</a:t>
            </a:r>
            <a:r>
              <a:rPr lang="en-US" sz="2000" baseline="0"/>
              <a:t> convinces </a:t>
            </a:r>
            <a:r>
              <a:rPr lang="en-US" sz="2000" b="1" baseline="0">
                <a:solidFill>
                  <a:srgbClr val="CC00FF"/>
                </a:solidFill>
              </a:rPr>
              <a:t>D</a:t>
            </a:r>
            <a:r>
              <a:rPr lang="en-US" sz="2000" baseline="0"/>
              <a:t> to buy Nokia phone + powershot + ipod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4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34" grpId="0" animBg="1"/>
      <p:bldP spid="247835" grpId="0" animBg="1"/>
      <p:bldP spid="247836" grpId="0" animBg="1"/>
      <p:bldP spid="247837" grpId="0" animBg="1"/>
      <p:bldP spid="247838" grpId="0" animBg="1"/>
      <p:bldP spid="247839" grpId="0" animBg="1"/>
      <p:bldP spid="247840" grpId="0" animBg="1"/>
      <p:bldP spid="247841" grpId="0" animBg="1"/>
      <p:bldP spid="247842" grpId="0" animBg="1"/>
      <p:bldP spid="247843" grpId="0" animBg="1"/>
      <p:bldP spid="247844" grpId="0" animBg="1"/>
      <p:bldP spid="247845" grpId="0" animBg="1"/>
      <p:bldP spid="247845" grpId="1" animBg="1"/>
      <p:bldP spid="247846" grpId="0" animBg="1"/>
      <p:bldP spid="247846" grpId="1" animBg="1"/>
      <p:bldP spid="2478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C8284-AB0C-43D9-8A9A-7709E4A9900C}" type="slidenum">
              <a:rPr lang="en-US"/>
              <a:pPr/>
              <a:t>8</a:t>
            </a:fld>
            <a:endParaRPr lang="en-US"/>
          </a:p>
        </p:txBody>
      </p:sp>
      <p:sp>
        <p:nvSpPr>
          <p:cNvPr id="7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Evimaria Terzi</a:t>
            </a:r>
          </a:p>
        </p:txBody>
      </p:sp>
      <p:sp>
        <p:nvSpPr>
          <p:cNvPr id="73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8C13385-BD66-4F52-B202-5A274EFFCA29}" type="datetime1">
              <a:rPr lang="en-US"/>
              <a:pPr/>
              <a:t>1/28/2010</a:t>
            </a:fld>
            <a:endParaRPr 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Links and initiators</a:t>
            </a:r>
          </a:p>
        </p:txBody>
      </p:sp>
      <p:pic>
        <p:nvPicPr>
          <p:cNvPr id="248835" name="Picture 3" descr="iphone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9288" y="2628900"/>
            <a:ext cx="269875" cy="457200"/>
          </a:xfrm>
          <a:prstGeom prst="rect">
            <a:avLst/>
          </a:prstGeom>
          <a:noFill/>
          <a:ln/>
        </p:spPr>
      </p:pic>
      <p:sp>
        <p:nvSpPr>
          <p:cNvPr id="248836" name="Rectangle 4"/>
          <p:cNvSpPr>
            <a:spLocks noChangeArrowheads="1"/>
          </p:cNvSpPr>
          <p:nvPr/>
        </p:nvSpPr>
        <p:spPr bwMode="auto">
          <a:xfrm>
            <a:off x="1543050" y="2590800"/>
            <a:ext cx="509588" cy="2133600"/>
          </a:xfrm>
          <a:prstGeom prst="rect">
            <a:avLst/>
          </a:prstGeom>
          <a:noFill/>
          <a:ln w="25400">
            <a:solidFill>
              <a:srgbClr val="33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37" name="Rectangle 5"/>
          <p:cNvSpPr>
            <a:spLocks noChangeArrowheads="1"/>
          </p:cNvSpPr>
          <p:nvPr/>
        </p:nvSpPr>
        <p:spPr bwMode="auto">
          <a:xfrm rot="16200000">
            <a:off x="2295525" y="1838325"/>
            <a:ext cx="533400" cy="2038350"/>
          </a:xfrm>
          <a:prstGeom prst="rect">
            <a:avLst/>
          </a:prstGeom>
          <a:noFill/>
          <a:ln w="25400">
            <a:solidFill>
              <a:srgbClr val="33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8838" name="Picture 6" descr="ipod-nano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1913" y="2667000"/>
            <a:ext cx="392112" cy="419100"/>
          </a:xfrm>
          <a:prstGeom prst="rect">
            <a:avLst/>
          </a:prstGeom>
          <a:noFill/>
          <a:ln/>
        </p:spPr>
      </p:pic>
      <p:pic>
        <p:nvPicPr>
          <p:cNvPr id="248839" name="Picture 7" descr="nokia62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62113" y="2628900"/>
            <a:ext cx="234950" cy="457200"/>
          </a:xfrm>
          <a:prstGeom prst="rect">
            <a:avLst/>
          </a:prstGeom>
          <a:noFill/>
        </p:spPr>
      </p:pic>
      <p:sp>
        <p:nvSpPr>
          <p:cNvPr id="248840" name="Rectangle 8"/>
          <p:cNvSpPr>
            <a:spLocks noChangeArrowheads="1"/>
          </p:cNvSpPr>
          <p:nvPr/>
        </p:nvSpPr>
        <p:spPr bwMode="auto">
          <a:xfrm>
            <a:off x="2052638" y="2590800"/>
            <a:ext cx="509587" cy="2133600"/>
          </a:xfrm>
          <a:prstGeom prst="rect">
            <a:avLst/>
          </a:prstGeom>
          <a:noFill/>
          <a:ln w="25400">
            <a:solidFill>
              <a:srgbClr val="33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41" name="Rectangle 9"/>
          <p:cNvSpPr>
            <a:spLocks noChangeArrowheads="1"/>
          </p:cNvSpPr>
          <p:nvPr/>
        </p:nvSpPr>
        <p:spPr bwMode="auto">
          <a:xfrm>
            <a:off x="2562225" y="2590800"/>
            <a:ext cx="509588" cy="2133600"/>
          </a:xfrm>
          <a:prstGeom prst="rect">
            <a:avLst/>
          </a:prstGeom>
          <a:noFill/>
          <a:ln w="25400">
            <a:solidFill>
              <a:srgbClr val="33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42" name="Rectangle 10"/>
          <p:cNvSpPr>
            <a:spLocks noChangeArrowheads="1"/>
          </p:cNvSpPr>
          <p:nvPr/>
        </p:nvSpPr>
        <p:spPr bwMode="auto">
          <a:xfrm>
            <a:off x="3071813" y="2590800"/>
            <a:ext cx="509587" cy="2133600"/>
          </a:xfrm>
          <a:prstGeom prst="rect">
            <a:avLst/>
          </a:prstGeom>
          <a:noFill/>
          <a:ln w="25400">
            <a:solidFill>
              <a:srgbClr val="33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43" name="Rectangle 11"/>
          <p:cNvSpPr>
            <a:spLocks noChangeArrowheads="1"/>
          </p:cNvSpPr>
          <p:nvPr/>
        </p:nvSpPr>
        <p:spPr bwMode="auto">
          <a:xfrm rot="16200000">
            <a:off x="2295525" y="2371725"/>
            <a:ext cx="533400" cy="2038350"/>
          </a:xfrm>
          <a:prstGeom prst="rect">
            <a:avLst/>
          </a:prstGeom>
          <a:noFill/>
          <a:ln w="25400">
            <a:solidFill>
              <a:srgbClr val="33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8844" name="Picture 12" descr="ipod-nan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1600" y="3200400"/>
            <a:ext cx="39211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8845" name="Picture 13" descr="nokia62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00213" y="3162300"/>
            <a:ext cx="234950" cy="457200"/>
          </a:xfrm>
          <a:prstGeom prst="rect">
            <a:avLst/>
          </a:prstGeom>
          <a:noFill/>
        </p:spPr>
      </p:pic>
      <p:pic>
        <p:nvPicPr>
          <p:cNvPr id="248846" name="Picture 14" descr="cann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92325" y="3733800"/>
            <a:ext cx="43021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8847" name="Rectangle 15"/>
          <p:cNvSpPr>
            <a:spLocks noChangeArrowheads="1"/>
          </p:cNvSpPr>
          <p:nvPr/>
        </p:nvSpPr>
        <p:spPr bwMode="auto">
          <a:xfrm rot="16200000">
            <a:off x="2295525" y="2905125"/>
            <a:ext cx="533400" cy="2038350"/>
          </a:xfrm>
          <a:prstGeom prst="rect">
            <a:avLst/>
          </a:prstGeom>
          <a:noFill/>
          <a:ln w="25400">
            <a:solidFill>
              <a:srgbClr val="33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8848" name="Picture 16" descr="nokia623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00213" y="4229100"/>
            <a:ext cx="234950" cy="457200"/>
          </a:xfrm>
          <a:prstGeom prst="rect">
            <a:avLst/>
          </a:prstGeom>
          <a:noFill/>
        </p:spPr>
      </p:pic>
      <p:sp>
        <p:nvSpPr>
          <p:cNvPr id="248849" name="Rectangle 17"/>
          <p:cNvSpPr>
            <a:spLocks noChangeArrowheads="1"/>
          </p:cNvSpPr>
          <p:nvPr/>
        </p:nvSpPr>
        <p:spPr bwMode="auto">
          <a:xfrm rot="16200000">
            <a:off x="2295525" y="3438525"/>
            <a:ext cx="533400" cy="2038350"/>
          </a:xfrm>
          <a:prstGeom prst="rect">
            <a:avLst/>
          </a:prstGeom>
          <a:noFill/>
          <a:ln w="25400">
            <a:solidFill>
              <a:srgbClr val="33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8850" name="Picture 18" descr="nokia623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00213" y="3695700"/>
            <a:ext cx="234950" cy="457200"/>
          </a:xfrm>
          <a:prstGeom prst="rect">
            <a:avLst/>
          </a:prstGeom>
          <a:noFill/>
        </p:spPr>
      </p:pic>
      <p:pic>
        <p:nvPicPr>
          <p:cNvPr id="248851" name="Picture 19" descr="cann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92325" y="3162300"/>
            <a:ext cx="43021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8852" name="Picture 20" descr="cann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92325" y="2667000"/>
            <a:ext cx="43021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8853" name="Rectangle 21"/>
          <p:cNvSpPr>
            <a:spLocks noChangeArrowheads="1"/>
          </p:cNvSpPr>
          <p:nvPr/>
        </p:nvSpPr>
        <p:spPr bwMode="auto">
          <a:xfrm>
            <a:off x="838200" y="3124200"/>
            <a:ext cx="704850" cy="533400"/>
          </a:xfrm>
          <a:prstGeom prst="rect">
            <a:avLst/>
          </a:prstGeom>
          <a:solidFill>
            <a:srgbClr val="00FF0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baseline="0"/>
              <a:t>Cynthia</a:t>
            </a:r>
          </a:p>
        </p:txBody>
      </p:sp>
      <p:sp>
        <p:nvSpPr>
          <p:cNvPr id="248854" name="Rectangle 22"/>
          <p:cNvSpPr>
            <a:spLocks noChangeArrowheads="1"/>
          </p:cNvSpPr>
          <p:nvPr/>
        </p:nvSpPr>
        <p:spPr bwMode="auto">
          <a:xfrm>
            <a:off x="838200" y="3657600"/>
            <a:ext cx="704850" cy="5334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Bob</a:t>
            </a:r>
          </a:p>
        </p:txBody>
      </p:sp>
      <p:sp>
        <p:nvSpPr>
          <p:cNvPr id="248855" name="Rectangle 23"/>
          <p:cNvSpPr>
            <a:spLocks noChangeArrowheads="1"/>
          </p:cNvSpPr>
          <p:nvPr/>
        </p:nvSpPr>
        <p:spPr bwMode="auto">
          <a:xfrm>
            <a:off x="838200" y="4191000"/>
            <a:ext cx="704850" cy="5334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Alice</a:t>
            </a:r>
          </a:p>
        </p:txBody>
      </p:sp>
      <p:sp>
        <p:nvSpPr>
          <p:cNvPr id="248856" name="Rectangle 24"/>
          <p:cNvSpPr>
            <a:spLocks noChangeArrowheads="1"/>
          </p:cNvSpPr>
          <p:nvPr/>
        </p:nvSpPr>
        <p:spPr bwMode="auto">
          <a:xfrm>
            <a:off x="838200" y="2590800"/>
            <a:ext cx="704850" cy="5334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David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105400" y="457200"/>
            <a:ext cx="3581400" cy="2590800"/>
            <a:chOff x="1008" y="432"/>
            <a:chExt cx="2544" cy="1968"/>
          </a:xfrm>
        </p:grpSpPr>
        <p:pic>
          <p:nvPicPr>
            <p:cNvPr id="248858" name="Picture 26" descr="iphone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188" y="467"/>
              <a:ext cx="251" cy="422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248859" name="Rectangle 27"/>
            <p:cNvSpPr>
              <a:spLocks noChangeArrowheads="1"/>
            </p:cNvSpPr>
            <p:nvPr/>
          </p:nvSpPr>
          <p:spPr bwMode="auto">
            <a:xfrm>
              <a:off x="1662" y="432"/>
              <a:ext cx="472" cy="196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60" name="Rectangle 28"/>
            <p:cNvSpPr>
              <a:spLocks noChangeArrowheads="1"/>
            </p:cNvSpPr>
            <p:nvPr/>
          </p:nvSpPr>
          <p:spPr bwMode="auto">
            <a:xfrm rot="16200000">
              <a:off x="2361" y="-267"/>
              <a:ext cx="492" cy="1890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61" name="Rectangle 29"/>
            <p:cNvSpPr>
              <a:spLocks noChangeArrowheads="1"/>
            </p:cNvSpPr>
            <p:nvPr/>
          </p:nvSpPr>
          <p:spPr bwMode="auto">
            <a:xfrm>
              <a:off x="2134" y="432"/>
              <a:ext cx="473" cy="196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62" name="Rectangle 30"/>
            <p:cNvSpPr>
              <a:spLocks noChangeArrowheads="1"/>
            </p:cNvSpPr>
            <p:nvPr/>
          </p:nvSpPr>
          <p:spPr bwMode="auto">
            <a:xfrm>
              <a:off x="2607" y="432"/>
              <a:ext cx="472" cy="196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63" name="Rectangle 31"/>
            <p:cNvSpPr>
              <a:spLocks noChangeArrowheads="1"/>
            </p:cNvSpPr>
            <p:nvPr/>
          </p:nvSpPr>
          <p:spPr bwMode="auto">
            <a:xfrm>
              <a:off x="3079" y="432"/>
              <a:ext cx="473" cy="196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64" name="Rectangle 32"/>
            <p:cNvSpPr>
              <a:spLocks noChangeArrowheads="1"/>
            </p:cNvSpPr>
            <p:nvPr/>
          </p:nvSpPr>
          <p:spPr bwMode="auto">
            <a:xfrm rot="16200000">
              <a:off x="2361" y="225"/>
              <a:ext cx="492" cy="1890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8865" name="Picture 33" descr="ipod-nano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680" y="994"/>
              <a:ext cx="364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8866" name="Picture 34" descr="cannon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171" y="1486"/>
              <a:ext cx="400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8867" name="Rectangle 35"/>
            <p:cNvSpPr>
              <a:spLocks noChangeArrowheads="1"/>
            </p:cNvSpPr>
            <p:nvPr/>
          </p:nvSpPr>
          <p:spPr bwMode="auto">
            <a:xfrm rot="16200000">
              <a:off x="2361" y="717"/>
              <a:ext cx="492" cy="1890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8868" name="Picture 36" descr="nokia6230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807" y="1943"/>
              <a:ext cx="219" cy="422"/>
            </a:xfrm>
            <a:prstGeom prst="rect">
              <a:avLst/>
            </a:prstGeom>
            <a:noFill/>
          </p:spPr>
        </p:pic>
        <p:sp>
          <p:nvSpPr>
            <p:cNvPr id="248869" name="Rectangle 37"/>
            <p:cNvSpPr>
              <a:spLocks noChangeArrowheads="1"/>
            </p:cNvSpPr>
            <p:nvPr/>
          </p:nvSpPr>
          <p:spPr bwMode="auto">
            <a:xfrm rot="16200000">
              <a:off x="2361" y="1209"/>
              <a:ext cx="492" cy="1890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70" name="Rectangle 38"/>
            <p:cNvSpPr>
              <a:spLocks noChangeArrowheads="1"/>
            </p:cNvSpPr>
            <p:nvPr/>
          </p:nvSpPr>
          <p:spPr bwMode="auto">
            <a:xfrm>
              <a:off x="1008" y="924"/>
              <a:ext cx="654" cy="492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Cynthia</a:t>
              </a:r>
            </a:p>
          </p:txBody>
        </p:sp>
        <p:sp>
          <p:nvSpPr>
            <p:cNvPr id="248871" name="Rectangle 39"/>
            <p:cNvSpPr>
              <a:spLocks noChangeArrowheads="1"/>
            </p:cNvSpPr>
            <p:nvPr/>
          </p:nvSpPr>
          <p:spPr bwMode="auto">
            <a:xfrm>
              <a:off x="1008" y="1416"/>
              <a:ext cx="654" cy="49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Bob</a:t>
              </a:r>
            </a:p>
          </p:txBody>
        </p:sp>
        <p:sp>
          <p:nvSpPr>
            <p:cNvPr id="248872" name="Rectangle 40"/>
            <p:cNvSpPr>
              <a:spLocks noChangeArrowheads="1"/>
            </p:cNvSpPr>
            <p:nvPr/>
          </p:nvSpPr>
          <p:spPr bwMode="auto">
            <a:xfrm>
              <a:off x="1008" y="1908"/>
              <a:ext cx="654" cy="492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Alice</a:t>
              </a:r>
            </a:p>
          </p:txBody>
        </p:sp>
        <p:sp>
          <p:nvSpPr>
            <p:cNvPr id="248873" name="Rectangle 41"/>
            <p:cNvSpPr>
              <a:spLocks noChangeArrowheads="1"/>
            </p:cNvSpPr>
            <p:nvPr/>
          </p:nvSpPr>
          <p:spPr bwMode="auto">
            <a:xfrm>
              <a:off x="1008" y="432"/>
              <a:ext cx="654" cy="492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David</a:t>
              </a:r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5029200" y="3810000"/>
            <a:ext cx="3968750" cy="2590800"/>
            <a:chOff x="2784" y="2400"/>
            <a:chExt cx="2884" cy="1632"/>
          </a:xfrm>
        </p:grpSpPr>
        <p:sp>
          <p:nvSpPr>
            <p:cNvPr id="248875" name="Rectangle 43"/>
            <p:cNvSpPr>
              <a:spLocks noChangeArrowheads="1"/>
            </p:cNvSpPr>
            <p:nvPr/>
          </p:nvSpPr>
          <p:spPr bwMode="auto">
            <a:xfrm>
              <a:off x="3360" y="2400"/>
              <a:ext cx="576" cy="1632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44"/>
            <p:cNvGrpSpPr>
              <a:grpSpLocks/>
            </p:cNvGrpSpPr>
            <p:nvPr/>
          </p:nvGrpSpPr>
          <p:grpSpPr bwMode="auto">
            <a:xfrm>
              <a:off x="2784" y="2400"/>
              <a:ext cx="2884" cy="1632"/>
              <a:chOff x="2784" y="2400"/>
              <a:chExt cx="2884" cy="1632"/>
            </a:xfrm>
          </p:grpSpPr>
          <p:sp>
            <p:nvSpPr>
              <p:cNvPr id="248877" name="Rectangle 45"/>
              <p:cNvSpPr>
                <a:spLocks noChangeArrowheads="1"/>
              </p:cNvSpPr>
              <p:nvPr/>
            </p:nvSpPr>
            <p:spPr bwMode="auto">
              <a:xfrm>
                <a:off x="2784" y="3060"/>
                <a:ext cx="580" cy="324"/>
              </a:xfrm>
              <a:prstGeom prst="rect">
                <a:avLst/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aseline="0"/>
                  <a:t>Cynthia</a:t>
                </a:r>
              </a:p>
            </p:txBody>
          </p:sp>
          <p:sp>
            <p:nvSpPr>
              <p:cNvPr id="248878" name="Rectangle 46"/>
              <p:cNvSpPr>
                <a:spLocks noChangeArrowheads="1"/>
              </p:cNvSpPr>
              <p:nvPr/>
            </p:nvSpPr>
            <p:spPr bwMode="auto">
              <a:xfrm>
                <a:off x="2784" y="3384"/>
                <a:ext cx="580" cy="32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aseline="0"/>
                  <a:t>Bob</a:t>
                </a:r>
              </a:p>
            </p:txBody>
          </p:sp>
          <p:sp>
            <p:nvSpPr>
              <p:cNvPr id="248879" name="Rectangle 47"/>
              <p:cNvSpPr>
                <a:spLocks noChangeArrowheads="1"/>
              </p:cNvSpPr>
              <p:nvPr/>
            </p:nvSpPr>
            <p:spPr bwMode="auto">
              <a:xfrm>
                <a:off x="2784" y="3708"/>
                <a:ext cx="580" cy="324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aseline="0"/>
                  <a:t>Alice</a:t>
                </a:r>
              </a:p>
            </p:txBody>
          </p:sp>
          <p:sp>
            <p:nvSpPr>
              <p:cNvPr id="248880" name="Rectangle 48"/>
              <p:cNvSpPr>
                <a:spLocks noChangeArrowheads="1"/>
              </p:cNvSpPr>
              <p:nvPr/>
            </p:nvSpPr>
            <p:spPr bwMode="auto">
              <a:xfrm>
                <a:off x="2784" y="2736"/>
                <a:ext cx="580" cy="324"/>
              </a:xfrm>
              <a:prstGeom prst="rect">
                <a:avLst/>
              </a:prstGeom>
              <a:solidFill>
                <a:srgbClr val="FF00FF"/>
              </a:solid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aseline="0"/>
                  <a:t>David</a:t>
                </a:r>
              </a:p>
            </p:txBody>
          </p:sp>
          <p:sp>
            <p:nvSpPr>
              <p:cNvPr id="248881" name="Rectangle 49"/>
              <p:cNvSpPr>
                <a:spLocks noChangeArrowheads="1"/>
              </p:cNvSpPr>
              <p:nvPr/>
            </p:nvSpPr>
            <p:spPr bwMode="auto">
              <a:xfrm>
                <a:off x="3356" y="2412"/>
                <a:ext cx="580" cy="324"/>
              </a:xfrm>
              <a:prstGeom prst="rect">
                <a:avLst/>
              </a:prstGeom>
              <a:solidFill>
                <a:srgbClr val="FF00FF"/>
              </a:solid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aseline="0"/>
                  <a:t>David</a:t>
                </a:r>
              </a:p>
            </p:txBody>
          </p:sp>
          <p:sp>
            <p:nvSpPr>
              <p:cNvPr id="248882" name="Rectangle 50"/>
              <p:cNvSpPr>
                <a:spLocks noChangeArrowheads="1"/>
              </p:cNvSpPr>
              <p:nvPr/>
            </p:nvSpPr>
            <p:spPr bwMode="auto">
              <a:xfrm>
                <a:off x="3936" y="2412"/>
                <a:ext cx="580" cy="324"/>
              </a:xfrm>
              <a:prstGeom prst="rect">
                <a:avLst/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aseline="0"/>
                  <a:t>Cynthia</a:t>
                </a:r>
              </a:p>
            </p:txBody>
          </p:sp>
          <p:sp>
            <p:nvSpPr>
              <p:cNvPr id="248883" name="Rectangle 51"/>
              <p:cNvSpPr>
                <a:spLocks noChangeArrowheads="1"/>
              </p:cNvSpPr>
              <p:nvPr/>
            </p:nvSpPr>
            <p:spPr bwMode="auto">
              <a:xfrm>
                <a:off x="4512" y="2412"/>
                <a:ext cx="580" cy="32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aseline="0"/>
                  <a:t>Bob</a:t>
                </a:r>
              </a:p>
            </p:txBody>
          </p:sp>
          <p:sp>
            <p:nvSpPr>
              <p:cNvPr id="248884" name="Rectangle 52"/>
              <p:cNvSpPr>
                <a:spLocks noChangeArrowheads="1"/>
              </p:cNvSpPr>
              <p:nvPr/>
            </p:nvSpPr>
            <p:spPr bwMode="auto">
              <a:xfrm>
                <a:off x="5088" y="2412"/>
                <a:ext cx="580" cy="324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aseline="0"/>
                  <a:t>Alice</a:t>
                </a:r>
              </a:p>
            </p:txBody>
          </p:sp>
          <p:sp>
            <p:nvSpPr>
              <p:cNvPr id="248885" name="Rectangle 53"/>
              <p:cNvSpPr>
                <a:spLocks noChangeArrowheads="1"/>
              </p:cNvSpPr>
              <p:nvPr/>
            </p:nvSpPr>
            <p:spPr bwMode="auto">
              <a:xfrm>
                <a:off x="3936" y="2400"/>
                <a:ext cx="576" cy="1632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886" name="Rectangle 54"/>
              <p:cNvSpPr>
                <a:spLocks noChangeArrowheads="1"/>
              </p:cNvSpPr>
              <p:nvPr/>
            </p:nvSpPr>
            <p:spPr bwMode="auto">
              <a:xfrm>
                <a:off x="4512" y="2400"/>
                <a:ext cx="576" cy="1632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887" name="Rectangle 55"/>
              <p:cNvSpPr>
                <a:spLocks noChangeArrowheads="1"/>
              </p:cNvSpPr>
              <p:nvPr/>
            </p:nvSpPr>
            <p:spPr bwMode="auto">
              <a:xfrm>
                <a:off x="5088" y="2400"/>
                <a:ext cx="576" cy="1632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888" name="Rectangle 56"/>
              <p:cNvSpPr>
                <a:spLocks noChangeArrowheads="1"/>
              </p:cNvSpPr>
              <p:nvPr/>
            </p:nvSpPr>
            <p:spPr bwMode="auto">
              <a:xfrm>
                <a:off x="2784" y="2736"/>
                <a:ext cx="2880" cy="336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889" name="Rectangle 57"/>
              <p:cNvSpPr>
                <a:spLocks noChangeArrowheads="1"/>
              </p:cNvSpPr>
              <p:nvPr/>
            </p:nvSpPr>
            <p:spPr bwMode="auto">
              <a:xfrm>
                <a:off x="2784" y="3072"/>
                <a:ext cx="2880" cy="288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890" name="Rectangle 58"/>
              <p:cNvSpPr>
                <a:spLocks noChangeArrowheads="1"/>
              </p:cNvSpPr>
              <p:nvPr/>
            </p:nvSpPr>
            <p:spPr bwMode="auto">
              <a:xfrm>
                <a:off x="2784" y="3360"/>
                <a:ext cx="2880" cy="336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891" name="Rectangle 59"/>
              <p:cNvSpPr>
                <a:spLocks noChangeArrowheads="1"/>
              </p:cNvSpPr>
              <p:nvPr/>
            </p:nvSpPr>
            <p:spPr bwMode="auto">
              <a:xfrm>
                <a:off x="2784" y="3696"/>
                <a:ext cx="2880" cy="336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892" name="Rectangle 60"/>
              <p:cNvSpPr>
                <a:spLocks noChangeArrowheads="1"/>
              </p:cNvSpPr>
              <p:nvPr/>
            </p:nvSpPr>
            <p:spPr bwMode="auto">
              <a:xfrm>
                <a:off x="3408" y="2784"/>
                <a:ext cx="480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893" name="Rectangle 61"/>
              <p:cNvSpPr>
                <a:spLocks noChangeArrowheads="1"/>
              </p:cNvSpPr>
              <p:nvPr/>
            </p:nvSpPr>
            <p:spPr bwMode="auto">
              <a:xfrm>
                <a:off x="3984" y="3072"/>
                <a:ext cx="480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894" name="Rectangle 62"/>
              <p:cNvSpPr>
                <a:spLocks noChangeArrowheads="1"/>
              </p:cNvSpPr>
              <p:nvPr/>
            </p:nvSpPr>
            <p:spPr bwMode="auto">
              <a:xfrm>
                <a:off x="4560" y="3408"/>
                <a:ext cx="480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895" name="Rectangle 63"/>
              <p:cNvSpPr>
                <a:spLocks noChangeArrowheads="1"/>
              </p:cNvSpPr>
              <p:nvPr/>
            </p:nvSpPr>
            <p:spPr bwMode="auto">
              <a:xfrm>
                <a:off x="5136" y="3744"/>
                <a:ext cx="480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896" name="Rectangle 64"/>
              <p:cNvSpPr>
                <a:spLocks noChangeArrowheads="1"/>
              </p:cNvSpPr>
              <p:nvPr/>
            </p:nvSpPr>
            <p:spPr bwMode="auto">
              <a:xfrm>
                <a:off x="4560" y="3744"/>
                <a:ext cx="480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897" name="Rectangle 65"/>
              <p:cNvSpPr>
                <a:spLocks noChangeArrowheads="1"/>
              </p:cNvSpPr>
              <p:nvPr/>
            </p:nvSpPr>
            <p:spPr bwMode="auto">
              <a:xfrm>
                <a:off x="3984" y="3408"/>
                <a:ext cx="480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898" name="Rectangle 66"/>
              <p:cNvSpPr>
                <a:spLocks noChangeArrowheads="1"/>
              </p:cNvSpPr>
              <p:nvPr/>
            </p:nvSpPr>
            <p:spPr bwMode="auto">
              <a:xfrm>
                <a:off x="3408" y="3072"/>
                <a:ext cx="480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48899" name="AutoShape 67"/>
          <p:cNvSpPr>
            <a:spLocks/>
          </p:cNvSpPr>
          <p:nvPr/>
        </p:nvSpPr>
        <p:spPr bwMode="auto">
          <a:xfrm>
            <a:off x="3657600" y="1143000"/>
            <a:ext cx="533400" cy="5334000"/>
          </a:xfrm>
          <a:prstGeom prst="leftBrace">
            <a:avLst>
              <a:gd name="adj1" fmla="val 83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900" name="Text Box 68"/>
          <p:cNvSpPr txBox="1">
            <a:spLocks noChangeArrowheads="1"/>
          </p:cNvSpPr>
          <p:nvPr/>
        </p:nvSpPr>
        <p:spPr bwMode="auto">
          <a:xfrm>
            <a:off x="0" y="3352800"/>
            <a:ext cx="990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aseline="0">
                <a:solidFill>
                  <a:schemeClr val="hlink"/>
                </a:solidFill>
              </a:rPr>
              <a:t>D=</a:t>
            </a:r>
          </a:p>
        </p:txBody>
      </p:sp>
      <p:sp>
        <p:nvSpPr>
          <p:cNvPr id="248901" name="Text Box 69"/>
          <p:cNvSpPr txBox="1">
            <a:spLocks noChangeArrowheads="1"/>
          </p:cNvSpPr>
          <p:nvPr/>
        </p:nvSpPr>
        <p:spPr bwMode="auto">
          <a:xfrm>
            <a:off x="4038600" y="1524000"/>
            <a:ext cx="990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aseline="0">
                <a:solidFill>
                  <a:schemeClr val="hlink"/>
                </a:solidFill>
              </a:rPr>
              <a:t>I =</a:t>
            </a:r>
          </a:p>
        </p:txBody>
      </p:sp>
      <p:sp>
        <p:nvSpPr>
          <p:cNvPr id="248902" name="Text Box 70"/>
          <p:cNvSpPr txBox="1">
            <a:spLocks noChangeArrowheads="1"/>
          </p:cNvSpPr>
          <p:nvPr/>
        </p:nvSpPr>
        <p:spPr bwMode="auto">
          <a:xfrm>
            <a:off x="4038600" y="4997450"/>
            <a:ext cx="990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aseline="0">
                <a:solidFill>
                  <a:schemeClr val="hlink"/>
                </a:solidFill>
              </a:rPr>
              <a:t>G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375B-723E-4B31-B5FB-F0F23EE02A2D}" type="slidenum">
              <a:rPr lang="en-US"/>
              <a:pPr/>
              <a:t>9</a:t>
            </a:fld>
            <a:endParaRPr lang="en-US"/>
          </a:p>
        </p:txBody>
      </p:sp>
      <p:sp>
        <p:nvSpPr>
          <p:cNvPr id="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Evimaria Terzi</a:t>
            </a:r>
          </a:p>
        </p:txBody>
      </p:sp>
      <p:sp>
        <p:nvSpPr>
          <p:cNvPr id="59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E39C7D5-D05A-4250-9475-93CDF1C66F40}" type="datetime1">
              <a:rPr lang="en-US"/>
              <a:pPr/>
              <a:t>1/28/2010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28800" y="685800"/>
            <a:ext cx="3581400" cy="2590800"/>
            <a:chOff x="1008" y="432"/>
            <a:chExt cx="2544" cy="1968"/>
          </a:xfrm>
        </p:grpSpPr>
        <p:pic>
          <p:nvPicPr>
            <p:cNvPr id="249859" name="Picture 3" descr="iphon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88" y="467"/>
              <a:ext cx="251" cy="422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249860" name="Rectangle 4"/>
            <p:cNvSpPr>
              <a:spLocks noChangeArrowheads="1"/>
            </p:cNvSpPr>
            <p:nvPr/>
          </p:nvSpPr>
          <p:spPr bwMode="auto">
            <a:xfrm>
              <a:off x="1662" y="432"/>
              <a:ext cx="472" cy="196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61" name="Rectangle 5"/>
            <p:cNvSpPr>
              <a:spLocks noChangeArrowheads="1"/>
            </p:cNvSpPr>
            <p:nvPr/>
          </p:nvSpPr>
          <p:spPr bwMode="auto">
            <a:xfrm rot="16200000">
              <a:off x="2361" y="-267"/>
              <a:ext cx="492" cy="1890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62" name="Rectangle 6"/>
            <p:cNvSpPr>
              <a:spLocks noChangeArrowheads="1"/>
            </p:cNvSpPr>
            <p:nvPr/>
          </p:nvSpPr>
          <p:spPr bwMode="auto">
            <a:xfrm>
              <a:off x="2134" y="432"/>
              <a:ext cx="473" cy="196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63" name="Rectangle 7"/>
            <p:cNvSpPr>
              <a:spLocks noChangeArrowheads="1"/>
            </p:cNvSpPr>
            <p:nvPr/>
          </p:nvSpPr>
          <p:spPr bwMode="auto">
            <a:xfrm>
              <a:off x="2607" y="432"/>
              <a:ext cx="472" cy="196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64" name="Rectangle 8"/>
            <p:cNvSpPr>
              <a:spLocks noChangeArrowheads="1"/>
            </p:cNvSpPr>
            <p:nvPr/>
          </p:nvSpPr>
          <p:spPr bwMode="auto">
            <a:xfrm>
              <a:off x="3079" y="432"/>
              <a:ext cx="473" cy="1968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65" name="Rectangle 9"/>
            <p:cNvSpPr>
              <a:spLocks noChangeArrowheads="1"/>
            </p:cNvSpPr>
            <p:nvPr/>
          </p:nvSpPr>
          <p:spPr bwMode="auto">
            <a:xfrm rot="16200000">
              <a:off x="2361" y="225"/>
              <a:ext cx="492" cy="1890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9866" name="Picture 10" descr="ipod-nan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80" y="994"/>
              <a:ext cx="364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9867" name="Picture 11" descr="canno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71" y="1486"/>
              <a:ext cx="400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9868" name="Rectangle 12"/>
            <p:cNvSpPr>
              <a:spLocks noChangeArrowheads="1"/>
            </p:cNvSpPr>
            <p:nvPr/>
          </p:nvSpPr>
          <p:spPr bwMode="auto">
            <a:xfrm rot="16200000">
              <a:off x="2361" y="717"/>
              <a:ext cx="492" cy="1890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9869" name="Picture 13" descr="nokia623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07" y="1943"/>
              <a:ext cx="219" cy="422"/>
            </a:xfrm>
            <a:prstGeom prst="rect">
              <a:avLst/>
            </a:prstGeom>
            <a:noFill/>
          </p:spPr>
        </p:pic>
        <p:sp>
          <p:nvSpPr>
            <p:cNvPr id="249870" name="Rectangle 14"/>
            <p:cNvSpPr>
              <a:spLocks noChangeArrowheads="1"/>
            </p:cNvSpPr>
            <p:nvPr/>
          </p:nvSpPr>
          <p:spPr bwMode="auto">
            <a:xfrm rot="16200000">
              <a:off x="2361" y="1209"/>
              <a:ext cx="492" cy="1890"/>
            </a:xfrm>
            <a:prstGeom prst="rect">
              <a:avLst/>
            </a:prstGeom>
            <a:noFill/>
            <a:ln w="25400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71" name="Rectangle 15"/>
            <p:cNvSpPr>
              <a:spLocks noChangeArrowheads="1"/>
            </p:cNvSpPr>
            <p:nvPr/>
          </p:nvSpPr>
          <p:spPr bwMode="auto">
            <a:xfrm>
              <a:off x="1008" y="924"/>
              <a:ext cx="654" cy="492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Cynthia</a:t>
              </a:r>
            </a:p>
          </p:txBody>
        </p:sp>
        <p:sp>
          <p:nvSpPr>
            <p:cNvPr id="249872" name="Rectangle 16"/>
            <p:cNvSpPr>
              <a:spLocks noChangeArrowheads="1"/>
            </p:cNvSpPr>
            <p:nvPr/>
          </p:nvSpPr>
          <p:spPr bwMode="auto">
            <a:xfrm>
              <a:off x="1008" y="1416"/>
              <a:ext cx="654" cy="49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Bob</a:t>
              </a:r>
            </a:p>
          </p:txBody>
        </p:sp>
        <p:sp>
          <p:nvSpPr>
            <p:cNvPr id="249873" name="Rectangle 17"/>
            <p:cNvSpPr>
              <a:spLocks noChangeArrowheads="1"/>
            </p:cNvSpPr>
            <p:nvPr/>
          </p:nvSpPr>
          <p:spPr bwMode="auto">
            <a:xfrm>
              <a:off x="1008" y="1908"/>
              <a:ext cx="654" cy="492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Alice</a:t>
              </a:r>
            </a:p>
          </p:txBody>
        </p:sp>
        <p:sp>
          <p:nvSpPr>
            <p:cNvPr id="249874" name="Rectangle 18"/>
            <p:cNvSpPr>
              <a:spLocks noChangeArrowheads="1"/>
            </p:cNvSpPr>
            <p:nvPr/>
          </p:nvSpPr>
          <p:spPr bwMode="auto">
            <a:xfrm>
              <a:off x="1008" y="432"/>
              <a:ext cx="654" cy="492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aseline="0"/>
                <a:t>David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143000" y="3657600"/>
            <a:ext cx="4267200" cy="2590800"/>
            <a:chOff x="2784" y="2400"/>
            <a:chExt cx="2884" cy="1632"/>
          </a:xfrm>
        </p:grpSpPr>
        <p:sp>
          <p:nvSpPr>
            <p:cNvPr id="249876" name="Rectangle 20"/>
            <p:cNvSpPr>
              <a:spLocks noChangeArrowheads="1"/>
            </p:cNvSpPr>
            <p:nvPr/>
          </p:nvSpPr>
          <p:spPr bwMode="auto">
            <a:xfrm>
              <a:off x="3360" y="2400"/>
              <a:ext cx="576" cy="1632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2784" y="2400"/>
              <a:ext cx="2884" cy="1632"/>
              <a:chOff x="2784" y="2400"/>
              <a:chExt cx="2884" cy="1632"/>
            </a:xfrm>
          </p:grpSpPr>
          <p:sp>
            <p:nvSpPr>
              <p:cNvPr id="249878" name="Rectangle 22"/>
              <p:cNvSpPr>
                <a:spLocks noChangeArrowheads="1"/>
              </p:cNvSpPr>
              <p:nvPr/>
            </p:nvSpPr>
            <p:spPr bwMode="auto">
              <a:xfrm>
                <a:off x="2784" y="3060"/>
                <a:ext cx="580" cy="324"/>
              </a:xfrm>
              <a:prstGeom prst="rect">
                <a:avLst/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aseline="0"/>
                  <a:t>Cynthia</a:t>
                </a:r>
              </a:p>
            </p:txBody>
          </p:sp>
          <p:sp>
            <p:nvSpPr>
              <p:cNvPr id="249879" name="Rectangle 23"/>
              <p:cNvSpPr>
                <a:spLocks noChangeArrowheads="1"/>
              </p:cNvSpPr>
              <p:nvPr/>
            </p:nvSpPr>
            <p:spPr bwMode="auto">
              <a:xfrm>
                <a:off x="2784" y="3384"/>
                <a:ext cx="580" cy="32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aseline="0"/>
                  <a:t>Bob</a:t>
                </a:r>
              </a:p>
            </p:txBody>
          </p:sp>
          <p:sp>
            <p:nvSpPr>
              <p:cNvPr id="249880" name="Rectangle 24"/>
              <p:cNvSpPr>
                <a:spLocks noChangeArrowheads="1"/>
              </p:cNvSpPr>
              <p:nvPr/>
            </p:nvSpPr>
            <p:spPr bwMode="auto">
              <a:xfrm>
                <a:off x="2784" y="3708"/>
                <a:ext cx="580" cy="324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aseline="0"/>
                  <a:t>Alice</a:t>
                </a:r>
              </a:p>
            </p:txBody>
          </p:sp>
          <p:sp>
            <p:nvSpPr>
              <p:cNvPr id="249881" name="Rectangle 25"/>
              <p:cNvSpPr>
                <a:spLocks noChangeArrowheads="1"/>
              </p:cNvSpPr>
              <p:nvPr/>
            </p:nvSpPr>
            <p:spPr bwMode="auto">
              <a:xfrm>
                <a:off x="2784" y="2736"/>
                <a:ext cx="580" cy="324"/>
              </a:xfrm>
              <a:prstGeom prst="rect">
                <a:avLst/>
              </a:prstGeom>
              <a:solidFill>
                <a:srgbClr val="FF00FF"/>
              </a:solid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aseline="0"/>
                  <a:t>David</a:t>
                </a:r>
              </a:p>
            </p:txBody>
          </p:sp>
          <p:sp>
            <p:nvSpPr>
              <p:cNvPr id="249882" name="Rectangle 26"/>
              <p:cNvSpPr>
                <a:spLocks noChangeArrowheads="1"/>
              </p:cNvSpPr>
              <p:nvPr/>
            </p:nvSpPr>
            <p:spPr bwMode="auto">
              <a:xfrm>
                <a:off x="3356" y="2412"/>
                <a:ext cx="580" cy="324"/>
              </a:xfrm>
              <a:prstGeom prst="rect">
                <a:avLst/>
              </a:prstGeom>
              <a:solidFill>
                <a:srgbClr val="FF00FF"/>
              </a:solid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aseline="0"/>
                  <a:t>David</a:t>
                </a:r>
              </a:p>
            </p:txBody>
          </p:sp>
          <p:sp>
            <p:nvSpPr>
              <p:cNvPr id="249883" name="Rectangle 27"/>
              <p:cNvSpPr>
                <a:spLocks noChangeArrowheads="1"/>
              </p:cNvSpPr>
              <p:nvPr/>
            </p:nvSpPr>
            <p:spPr bwMode="auto">
              <a:xfrm>
                <a:off x="3936" y="2412"/>
                <a:ext cx="580" cy="324"/>
              </a:xfrm>
              <a:prstGeom prst="rect">
                <a:avLst/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aseline="0"/>
                  <a:t>Cynthia</a:t>
                </a:r>
              </a:p>
            </p:txBody>
          </p:sp>
          <p:sp>
            <p:nvSpPr>
              <p:cNvPr id="249884" name="Rectangle 28"/>
              <p:cNvSpPr>
                <a:spLocks noChangeArrowheads="1"/>
              </p:cNvSpPr>
              <p:nvPr/>
            </p:nvSpPr>
            <p:spPr bwMode="auto">
              <a:xfrm>
                <a:off x="4512" y="2412"/>
                <a:ext cx="580" cy="32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aseline="0"/>
                  <a:t>Bob</a:t>
                </a:r>
              </a:p>
            </p:txBody>
          </p:sp>
          <p:sp>
            <p:nvSpPr>
              <p:cNvPr id="249885" name="Rectangle 29"/>
              <p:cNvSpPr>
                <a:spLocks noChangeArrowheads="1"/>
              </p:cNvSpPr>
              <p:nvPr/>
            </p:nvSpPr>
            <p:spPr bwMode="auto">
              <a:xfrm>
                <a:off x="5088" y="2412"/>
                <a:ext cx="580" cy="324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aseline="0"/>
                  <a:t>Alice</a:t>
                </a:r>
              </a:p>
            </p:txBody>
          </p:sp>
          <p:sp>
            <p:nvSpPr>
              <p:cNvPr id="249886" name="Rectangle 30"/>
              <p:cNvSpPr>
                <a:spLocks noChangeArrowheads="1"/>
              </p:cNvSpPr>
              <p:nvPr/>
            </p:nvSpPr>
            <p:spPr bwMode="auto">
              <a:xfrm>
                <a:off x="3936" y="2400"/>
                <a:ext cx="576" cy="1632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87" name="Rectangle 31"/>
              <p:cNvSpPr>
                <a:spLocks noChangeArrowheads="1"/>
              </p:cNvSpPr>
              <p:nvPr/>
            </p:nvSpPr>
            <p:spPr bwMode="auto">
              <a:xfrm>
                <a:off x="4512" y="2400"/>
                <a:ext cx="576" cy="1632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88" name="Rectangle 32"/>
              <p:cNvSpPr>
                <a:spLocks noChangeArrowheads="1"/>
              </p:cNvSpPr>
              <p:nvPr/>
            </p:nvSpPr>
            <p:spPr bwMode="auto">
              <a:xfrm>
                <a:off x="5088" y="2400"/>
                <a:ext cx="576" cy="1632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89" name="Rectangle 33"/>
              <p:cNvSpPr>
                <a:spLocks noChangeArrowheads="1"/>
              </p:cNvSpPr>
              <p:nvPr/>
            </p:nvSpPr>
            <p:spPr bwMode="auto">
              <a:xfrm>
                <a:off x="2784" y="2736"/>
                <a:ext cx="2880" cy="336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90" name="Rectangle 34"/>
              <p:cNvSpPr>
                <a:spLocks noChangeArrowheads="1"/>
              </p:cNvSpPr>
              <p:nvPr/>
            </p:nvSpPr>
            <p:spPr bwMode="auto">
              <a:xfrm>
                <a:off x="2784" y="3072"/>
                <a:ext cx="2880" cy="288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91" name="Rectangle 35"/>
              <p:cNvSpPr>
                <a:spLocks noChangeArrowheads="1"/>
              </p:cNvSpPr>
              <p:nvPr/>
            </p:nvSpPr>
            <p:spPr bwMode="auto">
              <a:xfrm>
                <a:off x="2784" y="3360"/>
                <a:ext cx="2880" cy="336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92" name="Rectangle 36"/>
              <p:cNvSpPr>
                <a:spLocks noChangeArrowheads="1"/>
              </p:cNvSpPr>
              <p:nvPr/>
            </p:nvSpPr>
            <p:spPr bwMode="auto">
              <a:xfrm>
                <a:off x="2784" y="3696"/>
                <a:ext cx="2880" cy="336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93" name="Rectangle 37"/>
              <p:cNvSpPr>
                <a:spLocks noChangeArrowheads="1"/>
              </p:cNvSpPr>
              <p:nvPr/>
            </p:nvSpPr>
            <p:spPr bwMode="auto">
              <a:xfrm>
                <a:off x="3408" y="2784"/>
                <a:ext cx="480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94" name="Rectangle 38"/>
              <p:cNvSpPr>
                <a:spLocks noChangeArrowheads="1"/>
              </p:cNvSpPr>
              <p:nvPr/>
            </p:nvSpPr>
            <p:spPr bwMode="auto">
              <a:xfrm>
                <a:off x="3984" y="3072"/>
                <a:ext cx="480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95" name="Rectangle 39"/>
              <p:cNvSpPr>
                <a:spLocks noChangeArrowheads="1"/>
              </p:cNvSpPr>
              <p:nvPr/>
            </p:nvSpPr>
            <p:spPr bwMode="auto">
              <a:xfrm>
                <a:off x="4560" y="3408"/>
                <a:ext cx="480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96" name="Rectangle 40"/>
              <p:cNvSpPr>
                <a:spLocks noChangeArrowheads="1"/>
              </p:cNvSpPr>
              <p:nvPr/>
            </p:nvSpPr>
            <p:spPr bwMode="auto">
              <a:xfrm>
                <a:off x="5136" y="3744"/>
                <a:ext cx="480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97" name="Rectangle 41"/>
              <p:cNvSpPr>
                <a:spLocks noChangeArrowheads="1"/>
              </p:cNvSpPr>
              <p:nvPr/>
            </p:nvSpPr>
            <p:spPr bwMode="auto">
              <a:xfrm>
                <a:off x="4560" y="3744"/>
                <a:ext cx="480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98" name="Rectangle 42"/>
              <p:cNvSpPr>
                <a:spLocks noChangeArrowheads="1"/>
              </p:cNvSpPr>
              <p:nvPr/>
            </p:nvSpPr>
            <p:spPr bwMode="auto">
              <a:xfrm>
                <a:off x="3984" y="3408"/>
                <a:ext cx="480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99" name="Rectangle 43"/>
              <p:cNvSpPr>
                <a:spLocks noChangeArrowheads="1"/>
              </p:cNvSpPr>
              <p:nvPr/>
            </p:nvSpPr>
            <p:spPr bwMode="auto">
              <a:xfrm>
                <a:off x="3408" y="3072"/>
                <a:ext cx="480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49900" name="Rectangle 44"/>
          <p:cNvSpPr>
            <a:spLocks noChangeArrowheads="1"/>
          </p:cNvSpPr>
          <p:nvPr/>
        </p:nvSpPr>
        <p:spPr bwMode="auto">
          <a:xfrm>
            <a:off x="5680075" y="5524500"/>
            <a:ext cx="1254125" cy="5715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Alice</a:t>
            </a:r>
          </a:p>
        </p:txBody>
      </p:sp>
      <p:sp>
        <p:nvSpPr>
          <p:cNvPr id="249901" name="Rectangle 45"/>
          <p:cNvSpPr>
            <a:spLocks noChangeArrowheads="1"/>
          </p:cNvSpPr>
          <p:nvPr/>
        </p:nvSpPr>
        <p:spPr bwMode="auto">
          <a:xfrm>
            <a:off x="5638800" y="3886200"/>
            <a:ext cx="1254125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Bob</a:t>
            </a:r>
          </a:p>
        </p:txBody>
      </p:sp>
      <p:sp>
        <p:nvSpPr>
          <p:cNvPr id="249902" name="Rectangle 46"/>
          <p:cNvSpPr>
            <a:spLocks noChangeArrowheads="1"/>
          </p:cNvSpPr>
          <p:nvPr/>
        </p:nvSpPr>
        <p:spPr bwMode="auto">
          <a:xfrm>
            <a:off x="5638800" y="2438400"/>
            <a:ext cx="1254125" cy="609600"/>
          </a:xfrm>
          <a:prstGeom prst="rect">
            <a:avLst/>
          </a:prstGeom>
          <a:solidFill>
            <a:srgbClr val="00FF0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Cynthia</a:t>
            </a:r>
          </a:p>
        </p:txBody>
      </p:sp>
      <p:sp>
        <p:nvSpPr>
          <p:cNvPr id="249903" name="Rectangle 47"/>
          <p:cNvSpPr>
            <a:spLocks noChangeArrowheads="1"/>
          </p:cNvSpPr>
          <p:nvPr/>
        </p:nvSpPr>
        <p:spPr bwMode="auto">
          <a:xfrm>
            <a:off x="5603875" y="876300"/>
            <a:ext cx="1254125" cy="6477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aseline="0"/>
              <a:t>David</a:t>
            </a:r>
          </a:p>
        </p:txBody>
      </p:sp>
      <p:sp>
        <p:nvSpPr>
          <p:cNvPr id="249904" name="Line 48"/>
          <p:cNvSpPr>
            <a:spLocks noChangeShapeType="1"/>
          </p:cNvSpPr>
          <p:nvPr/>
        </p:nvSpPr>
        <p:spPr bwMode="auto">
          <a:xfrm flipV="1">
            <a:off x="6248400" y="16002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9905" name="AutoShape 49"/>
          <p:cNvSpPr>
            <a:spLocks noChangeArrowheads="1"/>
          </p:cNvSpPr>
          <p:nvPr/>
        </p:nvSpPr>
        <p:spPr bwMode="auto">
          <a:xfrm rot="-10800000">
            <a:off x="7010400" y="3810000"/>
            <a:ext cx="1676400" cy="838200"/>
          </a:xfrm>
          <a:prstGeom prst="homePlate">
            <a:avLst>
              <a:gd name="adj" fmla="val 50000"/>
            </a:avLst>
          </a:prstGeom>
          <a:noFill/>
          <a:ln w="38100">
            <a:solidFill>
              <a:srgbClr val="3366FF"/>
            </a:solidFill>
            <a:miter lim="800000"/>
            <a:headEnd type="none" w="sm" len="sm"/>
            <a:tailEnd type="none" w="sm" len="sm"/>
          </a:ln>
          <a:effectLst/>
        </p:spPr>
        <p:txBody>
          <a:bodyPr rot="10800000" wrap="none" anchor="ctr"/>
          <a:lstStyle/>
          <a:p>
            <a:pPr algn="ctr"/>
            <a:r>
              <a:rPr lang="en-US" sz="1600" b="1" baseline="0">
                <a:solidFill>
                  <a:schemeClr val="hlink"/>
                </a:solidFill>
              </a:rPr>
              <a:t>B</a:t>
            </a:r>
            <a:r>
              <a:rPr lang="en-US" sz="1600" b="1" baseline="0"/>
              <a:t> initiates </a:t>
            </a:r>
          </a:p>
          <a:p>
            <a:pPr algn="ctr"/>
            <a:r>
              <a:rPr lang="en-US" sz="1600" b="1" baseline="0"/>
              <a:t>Powershot</a:t>
            </a:r>
          </a:p>
        </p:txBody>
      </p:sp>
      <p:sp>
        <p:nvSpPr>
          <p:cNvPr id="249906" name="AutoShape 50"/>
          <p:cNvSpPr>
            <a:spLocks noChangeArrowheads="1"/>
          </p:cNvSpPr>
          <p:nvPr/>
        </p:nvSpPr>
        <p:spPr bwMode="auto">
          <a:xfrm rot="-10800000">
            <a:off x="7010400" y="2286000"/>
            <a:ext cx="1676400" cy="838200"/>
          </a:xfrm>
          <a:prstGeom prst="homePlate">
            <a:avLst>
              <a:gd name="adj" fmla="val 50000"/>
            </a:avLst>
          </a:prstGeom>
          <a:noFill/>
          <a:ln w="38100">
            <a:solidFill>
              <a:srgbClr val="00FF00"/>
            </a:solidFill>
            <a:miter lim="800000"/>
            <a:headEnd type="none" w="sm" len="sm"/>
            <a:tailEnd type="none" w="sm" len="sm"/>
          </a:ln>
          <a:effectLst/>
        </p:spPr>
        <p:txBody>
          <a:bodyPr rot="10800000" wrap="none" anchor="ctr"/>
          <a:lstStyle/>
          <a:p>
            <a:pPr algn="ctr"/>
            <a:r>
              <a:rPr lang="en-US" sz="1600" b="1" baseline="0">
                <a:solidFill>
                  <a:srgbClr val="33CC33"/>
                </a:solidFill>
              </a:rPr>
              <a:t>A</a:t>
            </a:r>
            <a:r>
              <a:rPr lang="en-US" sz="1600" b="1" baseline="0"/>
              <a:t> initiates </a:t>
            </a:r>
          </a:p>
          <a:p>
            <a:pPr algn="ctr"/>
            <a:r>
              <a:rPr lang="en-US" sz="1600" b="1" baseline="0"/>
              <a:t>iPod</a:t>
            </a:r>
          </a:p>
        </p:txBody>
      </p:sp>
      <p:sp>
        <p:nvSpPr>
          <p:cNvPr id="249907" name="AutoShape 51"/>
          <p:cNvSpPr>
            <a:spLocks noChangeArrowheads="1"/>
          </p:cNvSpPr>
          <p:nvPr/>
        </p:nvSpPr>
        <p:spPr bwMode="auto">
          <a:xfrm rot="-10800000">
            <a:off x="7010400" y="762000"/>
            <a:ext cx="1676400" cy="838200"/>
          </a:xfrm>
          <a:prstGeom prst="homePlate">
            <a:avLst>
              <a:gd name="adj" fmla="val 50000"/>
            </a:avLst>
          </a:prstGeom>
          <a:noFill/>
          <a:ln w="38100">
            <a:solidFill>
              <a:srgbClr val="CC00FF"/>
            </a:solidFill>
            <a:miter lim="800000"/>
            <a:headEnd type="none" w="sm" len="sm"/>
            <a:tailEnd type="none" w="sm" len="sm"/>
          </a:ln>
          <a:effectLst/>
        </p:spPr>
        <p:txBody>
          <a:bodyPr rot="10800000" wrap="none" anchor="ctr"/>
          <a:lstStyle/>
          <a:p>
            <a:pPr algn="ctr"/>
            <a:r>
              <a:rPr lang="en-US" sz="1600" b="1" baseline="0">
                <a:solidFill>
                  <a:srgbClr val="CC00FF"/>
                </a:solidFill>
              </a:rPr>
              <a:t>D</a:t>
            </a:r>
            <a:r>
              <a:rPr lang="en-US" sz="1600" b="1" baseline="0"/>
              <a:t> initiates </a:t>
            </a:r>
          </a:p>
          <a:p>
            <a:pPr algn="ctr"/>
            <a:r>
              <a:rPr lang="en-US" sz="1600" b="1" baseline="0"/>
              <a:t>iPhone</a:t>
            </a:r>
          </a:p>
        </p:txBody>
      </p:sp>
      <p:sp>
        <p:nvSpPr>
          <p:cNvPr id="249908" name="Line 52"/>
          <p:cNvSpPr>
            <a:spLocks noChangeShapeType="1"/>
          </p:cNvSpPr>
          <p:nvPr/>
        </p:nvSpPr>
        <p:spPr bwMode="auto">
          <a:xfrm flipV="1">
            <a:off x="6248400" y="31242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9909" name="Line 53"/>
          <p:cNvSpPr>
            <a:spLocks noChangeShapeType="1"/>
          </p:cNvSpPr>
          <p:nvPr/>
        </p:nvSpPr>
        <p:spPr bwMode="auto">
          <a:xfrm flipV="1">
            <a:off x="6248400" y="46482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9910" name="AutoShape 54"/>
          <p:cNvSpPr>
            <a:spLocks noChangeArrowheads="1"/>
          </p:cNvSpPr>
          <p:nvPr/>
        </p:nvSpPr>
        <p:spPr bwMode="auto">
          <a:xfrm rot="-10800000">
            <a:off x="7010400" y="5410200"/>
            <a:ext cx="1676400" cy="838200"/>
          </a:xfrm>
          <a:prstGeom prst="homePlate">
            <a:avLst>
              <a:gd name="adj" fmla="val 50000"/>
            </a:avLst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rot="10800000" wrap="none" anchor="ctr"/>
          <a:lstStyle/>
          <a:p>
            <a:pPr algn="ctr"/>
            <a:r>
              <a:rPr lang="en-US" sz="1600" b="1" baseline="0">
                <a:solidFill>
                  <a:srgbClr val="FF0000"/>
                </a:solidFill>
              </a:rPr>
              <a:t>A</a:t>
            </a:r>
            <a:r>
              <a:rPr lang="en-US" sz="1600" b="1" baseline="0"/>
              <a:t> initiates </a:t>
            </a:r>
          </a:p>
          <a:p>
            <a:pPr algn="ctr"/>
            <a:r>
              <a:rPr lang="en-US" sz="1600" b="1" baseline="0"/>
              <a:t>Nokia phone</a:t>
            </a:r>
          </a:p>
        </p:txBody>
      </p:sp>
      <p:sp>
        <p:nvSpPr>
          <p:cNvPr id="249911" name="Text Box 55"/>
          <p:cNvSpPr txBox="1">
            <a:spLocks noChangeArrowheads="1"/>
          </p:cNvSpPr>
          <p:nvPr/>
        </p:nvSpPr>
        <p:spPr bwMode="auto">
          <a:xfrm>
            <a:off x="762000" y="1524000"/>
            <a:ext cx="990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aseline="0">
                <a:solidFill>
                  <a:schemeClr val="hlink"/>
                </a:solidFill>
              </a:rPr>
              <a:t>I =</a:t>
            </a:r>
          </a:p>
        </p:txBody>
      </p:sp>
      <p:sp>
        <p:nvSpPr>
          <p:cNvPr id="249912" name="Text Box 56"/>
          <p:cNvSpPr txBox="1">
            <a:spLocks noChangeArrowheads="1"/>
          </p:cNvSpPr>
          <p:nvPr/>
        </p:nvSpPr>
        <p:spPr bwMode="auto">
          <a:xfrm>
            <a:off x="152400" y="4997450"/>
            <a:ext cx="990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aseline="0">
                <a:solidFill>
                  <a:schemeClr val="hlink"/>
                </a:solidFill>
              </a:rPr>
              <a:t>G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900" grpId="0" animBg="1"/>
      <p:bldP spid="249901" grpId="0" animBg="1"/>
      <p:bldP spid="249902" grpId="0" animBg="1"/>
      <p:bldP spid="249903" grpId="0" animBg="1"/>
      <p:bldP spid="249904" grpId="0" animBg="1"/>
      <p:bldP spid="249905" grpId="0" animBg="1"/>
      <p:bldP spid="249906" grpId="0" animBg="1"/>
      <p:bldP spid="249907" grpId="0" animBg="1"/>
      <p:bldP spid="249908" grpId="0" animBg="1"/>
      <p:bldP spid="249909" grpId="0" animBg="1"/>
      <p:bldP spid="2499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15543</TotalTime>
  <Words>851</Words>
  <Application>Microsoft Office PowerPoint</Application>
  <PresentationFormat>On-screen Show (4:3)</PresentationFormat>
  <Paragraphs>274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Microsoft Equation 3.0</vt:lpstr>
      <vt:lpstr>Bitmap Image</vt:lpstr>
      <vt:lpstr>Structure of the talk</vt:lpstr>
      <vt:lpstr>Slide 2</vt:lpstr>
      <vt:lpstr>Why care?</vt:lpstr>
      <vt:lpstr>Why care?</vt:lpstr>
      <vt:lpstr>Framework</vt:lpstr>
      <vt:lpstr>Applications</vt:lpstr>
      <vt:lpstr>Links and initiators</vt:lpstr>
      <vt:lpstr>Links and initiators</vt:lpstr>
      <vt:lpstr>Slide 9</vt:lpstr>
      <vt:lpstr>How to find links and initiators?</vt:lpstr>
      <vt:lpstr>How to find links and initiators?</vt:lpstr>
      <vt:lpstr>Posterior probability of a graph-initiator pair</vt:lpstr>
      <vt:lpstr>Problem definition v.2</vt:lpstr>
      <vt:lpstr>No unique solution</vt:lpstr>
      <vt:lpstr>No unique solution</vt:lpstr>
      <vt:lpstr>Sampling</vt:lpstr>
      <vt:lpstr>The MCMC algorithm</vt:lpstr>
      <vt:lpstr>Incorporating temporal information</vt:lpstr>
      <vt:lpstr>Ecological dataset: Rocky Mountain</vt:lpstr>
      <vt:lpstr>Ecological dataset: links between sites inferred by MCMC</vt:lpstr>
      <vt:lpstr>Ecological dataset: initiators inferred by MCMC</vt:lpstr>
      <vt:lpstr>Ecological dataset: convergence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Analysis</dc:title>
  <dc:creator>Evimaria</dc:creator>
  <cp:lastModifiedBy>Windows User</cp:lastModifiedBy>
  <cp:revision>195</cp:revision>
  <dcterms:created xsi:type="dcterms:W3CDTF">2009-09-14T03:33:17Z</dcterms:created>
  <dcterms:modified xsi:type="dcterms:W3CDTF">2010-01-28T16:34:38Z</dcterms:modified>
</cp:coreProperties>
</file>