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37" r:id="rId2"/>
    <p:sldId id="583" r:id="rId3"/>
    <p:sldId id="584" r:id="rId4"/>
    <p:sldId id="585" r:id="rId5"/>
    <p:sldId id="586" r:id="rId6"/>
    <p:sldId id="587" r:id="rId7"/>
    <p:sldId id="588" r:id="rId8"/>
    <p:sldId id="591" r:id="rId9"/>
    <p:sldId id="593" r:id="rId10"/>
    <p:sldId id="594" r:id="rId11"/>
    <p:sldId id="595" r:id="rId12"/>
    <p:sldId id="596" r:id="rId13"/>
    <p:sldId id="597" r:id="rId14"/>
    <p:sldId id="598" r:id="rId15"/>
    <p:sldId id="599" r:id="rId16"/>
    <p:sldId id="600" r:id="rId17"/>
    <p:sldId id="601" r:id="rId18"/>
    <p:sldId id="602" r:id="rId19"/>
    <p:sldId id="603" r:id="rId20"/>
    <p:sldId id="605" r:id="rId21"/>
    <p:sldId id="606" r:id="rId22"/>
    <p:sldId id="607" r:id="rId23"/>
    <p:sldId id="608" r:id="rId24"/>
    <p:sldId id="638" r:id="rId25"/>
    <p:sldId id="609" r:id="rId26"/>
    <p:sldId id="639" r:id="rId27"/>
    <p:sldId id="640" r:id="rId28"/>
    <p:sldId id="641" r:id="rId29"/>
    <p:sldId id="642" r:id="rId30"/>
    <p:sldId id="643" r:id="rId31"/>
    <p:sldId id="644" r:id="rId32"/>
    <p:sldId id="645" r:id="rId33"/>
    <p:sldId id="615" r:id="rId34"/>
    <p:sldId id="647" r:id="rId35"/>
    <p:sldId id="617" r:id="rId36"/>
    <p:sldId id="618" r:id="rId37"/>
    <p:sldId id="620" r:id="rId38"/>
    <p:sldId id="649" r:id="rId39"/>
    <p:sldId id="648" r:id="rId40"/>
    <p:sldId id="621" r:id="rId41"/>
    <p:sldId id="629" r:id="rId42"/>
    <p:sldId id="63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39.wmf"/><Relationship Id="rId4"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6.wmf"/><Relationship Id="rId5" Type="http://schemas.openxmlformats.org/officeDocument/2006/relationships/image" Target="../media/image27.wmf"/><Relationship Id="rId4"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06C98-5102-42DA-AD02-3D724A6EB4E0}" type="datetimeFigureOut">
              <a:rPr lang="en-US" smtClean="0"/>
              <a:pPr/>
              <a:t>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4CCB5-1C59-425B-B776-F81C9EB1BD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Stanford"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en.wikipedia.org/wiki/Lewis_Terma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169A3-12E0-4FE1-BDB5-5ABBB4BF5D93}" type="slidenum">
              <a:rPr lang="en-US"/>
              <a:pPr/>
              <a:t>2</a:t>
            </a:fld>
            <a:endParaRPr lang="en-US"/>
          </a:p>
        </p:txBody>
      </p:sp>
      <p:sp>
        <p:nvSpPr>
          <p:cNvPr id="814082" name="Rectangle 2"/>
          <p:cNvSpPr>
            <a:spLocks noRot="1" noChangeArrowheads="1" noTextEdit="1"/>
          </p:cNvSpPr>
          <p:nvPr>
            <p:ph type="sldImg"/>
          </p:nvPr>
        </p:nvSpPr>
        <p:spPr>
          <a:ln/>
        </p:spPr>
      </p:sp>
      <p:sp>
        <p:nvSpPr>
          <p:cNvPr id="81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175A8-7366-489D-8035-BC13E3236C1B}" type="slidenum">
              <a:rPr lang="en-US"/>
              <a:pPr/>
              <a:t>31</a:t>
            </a:fld>
            <a:endParaRPr lang="en-US"/>
          </a:p>
        </p:txBody>
      </p:sp>
      <p:sp>
        <p:nvSpPr>
          <p:cNvPr id="495618" name="Rectangle 2"/>
          <p:cNvSpPr>
            <a:spLocks noRot="1" noChangeArrowheads="1" noTextEdit="1"/>
          </p:cNvSpPr>
          <p:nvPr>
            <p:ph type="sldImg"/>
          </p:nvPr>
        </p:nvSpPr>
        <p:spPr>
          <a:ln/>
        </p:spPr>
      </p:sp>
      <p:sp>
        <p:nvSpPr>
          <p:cNvPr id="495619" name="Rectangle 3"/>
          <p:cNvSpPr>
            <a:spLocks noGrp="1" noChangeArrowheads="1"/>
          </p:cNvSpPr>
          <p:nvPr>
            <p:ph type="body" idx="1"/>
          </p:nvPr>
        </p:nvSpPr>
        <p:spPr/>
        <p:txBody>
          <a:bodyPr/>
          <a:lstStyle/>
          <a:p>
            <a:r>
              <a:rPr lang="en-US"/>
              <a:t>Intuitively speaking, if a profile item is very sensitive, then very few people will share it, many people will not share it. Thus, we simply compute the proportion of users that are reluctant to disclose item I, and use this value as the sensitivity. The sensitivity, as computed  here takes values between 0 and 1; the higher the value of βi, the more sensitive item I, the more people who are reluctant to disclose it.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47203-8E58-4FF7-A081-7544542E7847}" type="slidenum">
              <a:rPr lang="en-US"/>
              <a:pPr/>
              <a:t>32</a:t>
            </a:fld>
            <a:endParaRPr lang="en-US"/>
          </a:p>
        </p:txBody>
      </p:sp>
      <p:sp>
        <p:nvSpPr>
          <p:cNvPr id="496642" name="Rectangle 2"/>
          <p:cNvSpPr>
            <a:spLocks noRot="1" noChangeArrowheads="1" noTextEdit="1"/>
          </p:cNvSpPr>
          <p:nvPr>
            <p:ph type="sldImg"/>
          </p:nvPr>
        </p:nvSpPr>
        <p:spPr>
          <a:ln/>
        </p:spPr>
      </p:sp>
      <p:sp>
        <p:nvSpPr>
          <p:cNvPr id="496643" name="Rectangle 3"/>
          <p:cNvSpPr>
            <a:spLocks noGrp="1" noChangeArrowheads="1"/>
          </p:cNvSpPr>
          <p:nvPr>
            <p:ph type="body" idx="1"/>
          </p:nvPr>
        </p:nvSpPr>
        <p:spPr/>
        <p:txBody>
          <a:bodyPr/>
          <a:lstStyle/>
          <a:p>
            <a:r>
              <a:rPr lang="en-US"/>
              <a:t>The simplest way to compute the visibility of an item i belonging to a user j is to use the explicit setting from the i-th row and j-th column table – i.e., the corresponding cell value in the table, i.e.., R(i, j), which is either 1 or 0, meaning share or not share.  </a:t>
            </a:r>
          </a:p>
          <a:p>
            <a:endParaRPr lang="en-US"/>
          </a:p>
          <a:p>
            <a:r>
              <a:rPr lang="en-US"/>
              <a:t>From a statistician’s point of view , what we have observed is just a sample from some underlying probability distribution. This table is no exception either. Therefore, we are more interested in the expected value in each cell, not just the observed value.  In this case, the visibility of an item I belonging to user j  becomes the probability that j will share I – that is, a cell value is 1. Then, what is the probability the value of a cell such as R(i, j) is equal to 1?</a:t>
            </a:r>
          </a:p>
          <a:p>
            <a:endParaRPr lang="en-US"/>
          </a:p>
          <a:p>
            <a:r>
              <a:rPr lang="en-US"/>
              <a:t>Assuming independence between items and individuals, we can compute Pij to be the probability of an 1 in the i-th row times the probability of an 1 in the j-th column.  In other words, if the user j has high tendency to disclose lots of his profile items, he is more likely to disclose item I too.  Also, if many other users have shared this item, the sensitivity is low, then it is very likely that user j will also share this item.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DD3D0-55F0-4E38-A51E-818166E15071}" type="slidenum">
              <a:rPr lang="en-US"/>
              <a:pPr/>
              <a:t>33</a:t>
            </a:fld>
            <a:endParaRPr lang="en-US"/>
          </a:p>
        </p:txBody>
      </p:sp>
      <p:sp>
        <p:nvSpPr>
          <p:cNvPr id="327682" name="Rectangle 2"/>
          <p:cNvSpPr>
            <a:spLocks noRot="1" noChangeArrowheads="1" noTextEdit="1"/>
          </p:cNvSpPr>
          <p:nvPr>
            <p:ph type="sldImg"/>
          </p:nvPr>
        </p:nvSpPr>
        <p:spPr>
          <a:ln/>
        </p:spPr>
      </p:sp>
      <p:sp>
        <p:nvSpPr>
          <p:cNvPr id="327683" name="Rectangle 3"/>
          <p:cNvSpPr>
            <a:spLocks noGrp="1" noChangeArrowheads="1"/>
          </p:cNvSpPr>
          <p:nvPr>
            <p:ph type="body" idx="1"/>
          </p:nvPr>
        </p:nvSpPr>
        <p:spPr/>
        <p:txBody>
          <a:bodyPr/>
          <a:lstStyle/>
          <a:p>
            <a:r>
              <a:rPr lang="en-US"/>
              <a:t>Computing the sensitivity value for each item, and the visibility for each item and individual can be done with a single pass over the response matrix. The overall computation of privacy risk for all the N users can be done in time O(nN). The running time is the best one can hope, any algorithm has to at least go through the input data. </a:t>
            </a:r>
          </a:p>
          <a:p>
            <a:endParaRPr lang="en-US"/>
          </a:p>
          <a:p>
            <a:r>
              <a:rPr lang="en-US"/>
              <a:t>Sample dependent: sensitivity values of profile items depend on the actual user population used for their extraction and cannot be used for computing the privacy risk of a different group of users.  For example, Facebook subjects expressed a greater amount of trust, ad reported more willingness to share identifying information.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712F6-159F-434D-815D-3CC152017129}" type="slidenum">
              <a:rPr lang="en-US"/>
              <a:pPr/>
              <a:t>34</a:t>
            </a:fld>
            <a:endParaRPr lang="en-US"/>
          </a:p>
        </p:txBody>
      </p:sp>
      <p:sp>
        <p:nvSpPr>
          <p:cNvPr id="504834" name="Rectangle 2"/>
          <p:cNvSpPr>
            <a:spLocks noRot="1"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n-US"/>
              <a:t>French psychologist Alfred Binet and physician Theodore Simon developed a method of identifying intellectually deficient children for their placement in special education programs. </a:t>
            </a:r>
          </a:p>
          <a:p>
            <a:endParaRPr lang="en-US"/>
          </a:p>
          <a:p>
            <a:r>
              <a:rPr lang="en-US"/>
              <a:t>An item of interest was administrated to a number of kids with age ranging from 5 to 12 years. The free response of each kid to the item was scored as right or wrong. The proportion of correct response at each age level was obtained and presented in tabular form. In his 1916 revision of the Binet-Simon scale, the </a:t>
            </a:r>
            <a:r>
              <a:rPr lang="en-US">
                <a:hlinkClick r:id="rId3" tooltip="Stanford"/>
              </a:rPr>
              <a:t>Stanford</a:t>
            </a:r>
            <a:r>
              <a:rPr lang="en-US"/>
              <a:t> psychologist </a:t>
            </a:r>
            <a:r>
              <a:rPr lang="en-US">
                <a:hlinkClick r:id="rId4" tooltip="Lewis Terman"/>
              </a:rPr>
              <a:t>Lewis Terman</a:t>
            </a:r>
            <a:r>
              <a:rPr lang="en-US"/>
              <a:t>  plotted the proportion of correct response at a function of age and fitted a smooth line to these points by graphical means. This fitted line, shown in this figure is called the ICC. </a:t>
            </a:r>
          </a:p>
          <a:p>
            <a:endParaRPr lang="en-US"/>
          </a:p>
          <a:p>
            <a:r>
              <a:rPr lang="en-US"/>
              <a:t>From this example, it can be seen that the ICC is the functional relationship between the proportion of correct response to an item and a criterion variable. This relationship is characterized by the location and shape of the ICC. </a:t>
            </a:r>
          </a:p>
          <a:p>
            <a:endParaRPr lang="en-US"/>
          </a:p>
          <a:p>
            <a:r>
              <a:rPr lang="en-US"/>
              <a:t>This curve has an appearance of a cumulative distribution function. The ICC can be defined as a member of a family of two-parameter monotonic functions of the ability variable. Let us next formalize the ICC using appropriate statistical notation. </a:t>
            </a:r>
          </a:p>
          <a:p>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C2893-CBAF-4656-B960-F53CCD1190AD}" type="slidenum">
              <a:rPr lang="en-US"/>
              <a:pPr/>
              <a:t>35</a:t>
            </a:fld>
            <a:endParaRPr lang="en-US"/>
          </a:p>
        </p:txBody>
      </p:sp>
      <p:sp>
        <p:nvSpPr>
          <p:cNvPr id="330754" name="Rectangle 2"/>
          <p:cNvSpPr>
            <a:spLocks noRot="1"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a:t>Formally, the ICC can be defined by the mathematical funciton. </a:t>
            </a:r>
          </a:p>
          <a:p>
            <a:endParaRPr lang="en-US"/>
          </a:p>
          <a:p>
            <a:r>
              <a:rPr lang="en-US"/>
              <a:t>1. Theta: generically, this latent trait is referred to as ability although it must be kept in mind that a wide variety of cognitive capabilities or physical skills can be labeled as ability. </a:t>
            </a:r>
          </a:p>
          <a:p>
            <a:r>
              <a:rPr lang="en-US"/>
              <a:t>2. Beta: is the location parameter, indicates the point on the ability scale at which the probability of correct response is .50. It indicates where the median of the ICC falls on the ability scale. In psychophysics, it is known as the limen value and in bioassay, it is called the median lethal dose LD50 or X50.</a:t>
            </a:r>
          </a:p>
          <a:p>
            <a:r>
              <a:rPr lang="en-US"/>
              <a:t>3. Alpha: the steeper the ICC, the greater the increase in the proportion of correct response as a function of age, and the better the item is able to discriminate between adjacent age levels. </a:t>
            </a:r>
          </a:p>
          <a:p>
            <a:endParaRPr lang="en-US"/>
          </a:p>
          <a:p>
            <a:r>
              <a:rPr lang="en-US"/>
              <a:t>The history of item characteristic curve and the methods for estimating its parameters is threaded through pasychophysics, quantal-response bioassay, educational measurement, and psychological scaling. Each of these fields has a different perspective, but they share a common set of concepts, models and mathematics. </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19278-A93D-422E-8F52-2B7CEEF5F551}" type="slidenum">
              <a:rPr lang="en-US"/>
              <a:pPr/>
              <a:t>38</a:t>
            </a:fld>
            <a:endParaRPr lang="en-US"/>
          </a:p>
        </p:txBody>
      </p:sp>
      <p:sp>
        <p:nvSpPr>
          <p:cNvPr id="441346" name="Rectangle 2"/>
          <p:cNvSpPr>
            <a:spLocks noRot="1" noChangeArrowheads="1" noTextEdit="1"/>
          </p:cNvSpPr>
          <p:nvPr>
            <p:ph type="sldImg"/>
          </p:nvPr>
        </p:nvSpPr>
        <p:spPr>
          <a:ln/>
        </p:spPr>
      </p:sp>
      <p:sp>
        <p:nvSpPr>
          <p:cNvPr id="441347" name="Rectangle 3"/>
          <p:cNvSpPr>
            <a:spLocks noGrp="1" noChangeArrowheads="1"/>
          </p:cNvSpPr>
          <p:nvPr>
            <p:ph type="body" idx="1"/>
          </p:nvPr>
        </p:nvSpPr>
        <p:spPr/>
        <p:txBody>
          <a:bodyPr/>
          <a:lstStyle/>
          <a:p>
            <a:r>
              <a:rPr lang="en-US"/>
              <a:t>The problem is that we do not know these parameters. We only know the observations, and the objective is to use the observed data to estimate these parameters. </a:t>
            </a:r>
          </a:p>
          <a:p>
            <a:endParaRPr lang="en-US"/>
          </a:p>
          <a:p>
            <a:r>
              <a:rPr lang="en-US"/>
              <a:t>IRT defines for each user and each profile item, how likely this user is to disclose/share this item. From this perspective, IRT can be viewed as a generative model. We can compute the log likelihood of the data using this generative model and then use MLE or EM to estimate the parameters. </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F4A04-444D-40D6-968F-00E18D98A72B}" type="slidenum">
              <a:rPr lang="en-US"/>
              <a:pPr/>
              <a:t>39</a:t>
            </a:fld>
            <a:endParaRPr lang="en-US"/>
          </a:p>
        </p:txBody>
      </p:sp>
      <p:sp>
        <p:nvSpPr>
          <p:cNvPr id="434178" name="Rectangle 2"/>
          <p:cNvSpPr>
            <a:spLocks noRot="1" noChangeArrowheads="1" noTextEdit="1"/>
          </p:cNvSpPr>
          <p:nvPr>
            <p:ph type="sldImg"/>
          </p:nvPr>
        </p:nvSpPr>
        <p:spPr>
          <a:ln/>
        </p:spPr>
      </p:sp>
      <p:sp>
        <p:nvSpPr>
          <p:cNvPr id="434179" name="Rectangle 3"/>
          <p:cNvSpPr>
            <a:spLocks noGrp="1" noChangeArrowheads="1"/>
          </p:cNvSpPr>
          <p:nvPr>
            <p:ph type="body" idx="1"/>
          </p:nvPr>
        </p:nvSpPr>
        <p:spPr/>
        <p:txBody>
          <a:bodyPr/>
          <a:lstStyle/>
          <a:p>
            <a:r>
              <a:rPr lang="en-US"/>
              <a:t>The IRT model seems arbitrary. It seems that any model could be used. Why IRT?</a:t>
            </a:r>
          </a:p>
          <a:p>
            <a:endParaRPr lang="en-US"/>
          </a:p>
          <a:p>
            <a:r>
              <a:rPr lang="en-US"/>
              <a:t>The advantages of the IRT framework can be summarized as follows: </a:t>
            </a:r>
          </a:p>
          <a:p>
            <a:r>
              <a:rPr lang="en-US"/>
              <a:t>1) IRT defines for each user and each profile item, how likely this user is to disclose/share this item. From this perspective, IRT can be viewed as a generative model. Our experiments shows that this generative model fits the real-world data very well in terms of χ2 goodness-of-fit test. That is, real data does follow the distributions defined by IRT.</a:t>
            </a:r>
          </a:p>
          <a:p>
            <a:endParaRPr lang="en-US"/>
          </a:p>
          <a:p>
            <a:r>
              <a:rPr lang="en-US"/>
              <a:t>2) The quantities IRT computes, </a:t>
            </a:r>
            <a:r>
              <a:rPr lang="en-US" i="1"/>
              <a:t>i.e.</a:t>
            </a:r>
            <a:r>
              <a:rPr lang="en-US"/>
              <a:t>, sensitivity, attitude and visibility, have an intuitive interpretation. For example, the attitude can serve as a psychometric instrument that sociologists can use to study online behaviors of people. The sensitivity of information can be used to send early alerts to users when the sensitivities of their shared profile items are out of the comfortable region. </a:t>
            </a:r>
          </a:p>
          <a:p>
            <a:endParaRPr lang="en-US"/>
          </a:p>
          <a:p>
            <a:r>
              <a:rPr lang="en-US"/>
              <a:t>3) Due some mild assumptions, many of the computations in MLE can be parallelized, which makes the algorithm practically efficient. </a:t>
            </a:r>
          </a:p>
          <a:p>
            <a:endParaRPr lang="en-US"/>
          </a:p>
          <a:p>
            <a:r>
              <a:rPr lang="en-US"/>
              <a:t>Most importantly, the estimates obtained from IRT framework are </a:t>
            </a:r>
            <a:r>
              <a:rPr lang="en-US" i="1"/>
              <a:t>sample independent</a:t>
            </a:r>
            <a:r>
              <a:rPr lang="en-US"/>
              <a:t>. This property is also called </a:t>
            </a:r>
            <a:r>
              <a:rPr lang="en-US" i="1"/>
              <a:t>group invariance</a:t>
            </a:r>
            <a:r>
              <a:rPr lang="en-US"/>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66D06-A7D4-4D44-B2E9-4FCD0C0C7018}" type="slidenum">
              <a:rPr lang="en-US"/>
              <a:pPr/>
              <a:t>3</a:t>
            </a:fld>
            <a:endParaRPr lang="en-US"/>
          </a:p>
        </p:txBody>
      </p:sp>
      <p:sp>
        <p:nvSpPr>
          <p:cNvPr id="815106" name="Rectangle 2"/>
          <p:cNvSpPr>
            <a:spLocks noRot="1" noChangeArrowheads="1" noTextEdit="1"/>
          </p:cNvSpPr>
          <p:nvPr>
            <p:ph type="sldImg"/>
          </p:nvPr>
        </p:nvSpPr>
        <p:spPr>
          <a:ln/>
        </p:spPr>
      </p:sp>
      <p:sp>
        <p:nvSpPr>
          <p:cNvPr id="81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16DC0C-883D-4535-87E1-65F85FC8CBD3}" type="slidenum">
              <a:rPr lang="en-US"/>
              <a:pPr/>
              <a:t>5</a:t>
            </a:fld>
            <a:endParaRPr lang="en-US"/>
          </a:p>
        </p:txBody>
      </p:sp>
      <p:sp>
        <p:nvSpPr>
          <p:cNvPr id="816130" name="Rectangle 2"/>
          <p:cNvSpPr>
            <a:spLocks noRot="1" noChangeArrowheads="1" noTextEdit="1"/>
          </p:cNvSpPr>
          <p:nvPr>
            <p:ph type="sldImg"/>
          </p:nvPr>
        </p:nvSpPr>
        <p:spPr>
          <a:ln/>
        </p:spPr>
      </p:sp>
      <p:sp>
        <p:nvSpPr>
          <p:cNvPr id="816131" name="Rectangle 3"/>
          <p:cNvSpPr>
            <a:spLocks noGrp="1" noChangeArrowheads="1"/>
          </p:cNvSpPr>
          <p:nvPr>
            <p:ph type="body" idx="1"/>
          </p:nvPr>
        </p:nvSpPr>
        <p:spPr/>
        <p:txBody>
          <a:bodyPr/>
          <a:lstStyle/>
          <a:p>
            <a:r>
              <a:rPr lang="en-US"/>
              <a:t/>
            </a:r>
            <a:br>
              <a:rPr lang="en-US"/>
            </a:b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4DA6A-E6D3-40B9-BC3F-6F090CD9FC37}" type="slidenum">
              <a:rPr lang="en-US"/>
              <a:pPr/>
              <a:t>17</a:t>
            </a:fld>
            <a:endParaRPr lang="en-US"/>
          </a:p>
        </p:txBody>
      </p:sp>
      <p:sp>
        <p:nvSpPr>
          <p:cNvPr id="820226" name="Rectangle 2"/>
          <p:cNvSpPr>
            <a:spLocks noRot="1" noChangeArrowheads="1" noTextEdit="1"/>
          </p:cNvSpPr>
          <p:nvPr>
            <p:ph type="sldImg"/>
          </p:nvPr>
        </p:nvSpPr>
        <p:spPr>
          <a:ln/>
        </p:spPr>
      </p:sp>
      <p:sp>
        <p:nvSpPr>
          <p:cNvPr id="820227" name="Rectangle 3"/>
          <p:cNvSpPr>
            <a:spLocks noGrp="1" noChangeArrowheads="1"/>
          </p:cNvSpPr>
          <p:nvPr>
            <p:ph type="body" idx="1"/>
          </p:nvPr>
        </p:nvSpPr>
        <p:spPr/>
        <p:txBody>
          <a:bodyPr/>
          <a:lstStyle/>
          <a:p>
            <a:r>
              <a:rPr lang="en-US"/>
              <a:t>Overall process dp-erdosgallai-transform the graph into something close to the original graph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D9DCE-71C3-4187-95F3-CF5EF0F5D652}" type="slidenum">
              <a:rPr lang="en-US"/>
              <a:pPr/>
              <a:t>26</a:t>
            </a:fld>
            <a:endParaRPr lang="en-US"/>
          </a:p>
        </p:txBody>
      </p:sp>
      <p:sp>
        <p:nvSpPr>
          <p:cNvPr id="423938" name="Rectangle 2"/>
          <p:cNvSpPr>
            <a:spLocks noRot="1" noChangeArrowheads="1" noTextEdit="1"/>
          </p:cNvSpPr>
          <p:nvPr>
            <p:ph type="sldImg"/>
          </p:nvPr>
        </p:nvSpPr>
        <p:spPr>
          <a:ln/>
        </p:spPr>
      </p:sp>
      <p:sp>
        <p:nvSpPr>
          <p:cNvPr id="423939" name="Rectangle 3"/>
          <p:cNvSpPr>
            <a:spLocks noGrp="1" noChangeArrowheads="1"/>
          </p:cNvSpPr>
          <p:nvPr>
            <p:ph type="body" idx="1"/>
          </p:nvPr>
        </p:nvSpPr>
        <p:spPr/>
        <p:txBody>
          <a:bodyPr/>
          <a:lstStyle/>
          <a:p>
            <a:pPr lvl="1">
              <a:lnSpc>
                <a:spcPct val="80000"/>
              </a:lnSpc>
            </a:pPr>
            <a:r>
              <a:rPr lang="en-US" sz="800" dirty="0"/>
              <a:t>This is the life cycle of a privacy score.  The system takes as inputs the current privacy settings of the users profile items and calculates the privacy score.  The score is delivered to the user as a privacy-o-meter. With this score, the users can monitor his privacy take a more active role in safe-</a:t>
            </a:r>
            <a:r>
              <a:rPr lang="en-US" sz="800" dirty="0" err="1"/>
              <a:t>gurading</a:t>
            </a:r>
            <a:r>
              <a:rPr lang="en-US" sz="800" dirty="0"/>
              <a:t> his information if necessary. </a:t>
            </a:r>
          </a:p>
          <a:p>
            <a:pPr lvl="1">
              <a:lnSpc>
                <a:spcPct val="80000"/>
              </a:lnSpc>
            </a:pPr>
            <a:endParaRPr lang="en-US" sz="800" dirty="0"/>
          </a:p>
          <a:p>
            <a:pPr lvl="1">
              <a:lnSpc>
                <a:spcPct val="80000"/>
              </a:lnSpc>
            </a:pPr>
            <a:r>
              <a:rPr lang="en-US" sz="800" dirty="0"/>
              <a:t>The user can also compare his privacy risk score with the rest of the population to know where he stands. In the case where the overall privacy risks of a user’s social graph are lower than that of the user, the system can recommend the user stronger privacy settings based on the information from his social neighbors.</a:t>
            </a:r>
          </a:p>
          <a:p>
            <a:pPr lvl="1">
              <a:lnSpc>
                <a:spcPct val="80000"/>
              </a:lnSpc>
            </a:pPr>
            <a:endParaRPr lang="en-US" sz="800" dirty="0"/>
          </a:p>
          <a:p>
            <a:pPr lvl="1">
              <a:lnSpc>
                <a:spcPct val="80000"/>
              </a:lnSpc>
            </a:pPr>
            <a:r>
              <a:rPr lang="en-US" dirty="0"/>
              <a:t>Privacy settings for a user profile control what subset of profile items are accessible by whom.  For example, friends have full access, but strangers have restricted access to a user profile. </a:t>
            </a:r>
          </a:p>
          <a:p>
            <a:pPr lvl="1">
              <a:lnSpc>
                <a:spcPct val="80000"/>
              </a:lnSpc>
            </a:pPr>
            <a:endParaRPr lang="en-US" sz="800" dirty="0"/>
          </a:p>
          <a:p>
            <a:pPr lvl="1">
              <a:lnSpc>
                <a:spcPct val="80000"/>
              </a:lnSpc>
            </a:pPr>
            <a:endParaRPr lang="en-US" sz="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0D751-0A6E-427B-A289-AAEF754C400E}" type="slidenum">
              <a:rPr lang="en-US"/>
              <a:pPr/>
              <a:t>27</a:t>
            </a:fld>
            <a:endParaRPr lang="en-US"/>
          </a:p>
        </p:txBody>
      </p:sp>
      <p:sp>
        <p:nvSpPr>
          <p:cNvPr id="454658" name="Rectangle 2"/>
          <p:cNvSpPr>
            <a:spLocks noRo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a:t>There could be many different ways to compute privacy score. Here is our way. It exhibits several advantages which I will discuss later. </a:t>
            </a:r>
          </a:p>
          <a:p>
            <a:endParaRPr lang="en-US"/>
          </a:p>
          <a:p>
            <a:r>
              <a:rPr lang="en-US"/>
              <a:t>From the technical point of view, our definition of privacy score satisfies the following properties: 1) the more sensitive information a user reveals, the higher his privacy risk; and 2) the more visible the disclosed the information becomes in the network, the higher his privacy risk.</a:t>
            </a:r>
          </a:p>
          <a:p>
            <a:endParaRPr lang="en-US"/>
          </a:p>
          <a:p>
            <a:r>
              <a:rPr lang="en-US"/>
              <a:t>Next I am going to show how to combine these two factors in the calculation of the privacy risk score.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F91C2-B941-434B-9274-0F9327FE1837}" type="slidenum">
              <a:rPr lang="en-US"/>
              <a:pPr/>
              <a:t>28</a:t>
            </a:fld>
            <a:endParaRPr lang="en-US"/>
          </a:p>
        </p:txBody>
      </p:sp>
      <p:sp>
        <p:nvSpPr>
          <p:cNvPr id="436226" name="Rectangle 2"/>
          <p:cNvSpPr>
            <a:spLocks noRot="1" noChangeArrowheads="1" noTextEdit="1"/>
          </p:cNvSpPr>
          <p:nvPr>
            <p:ph type="sldImg"/>
          </p:nvPr>
        </p:nvSpPr>
        <p:spPr>
          <a:ln/>
        </p:spPr>
      </p:sp>
      <p:sp>
        <p:nvSpPr>
          <p:cNvPr id="436227" name="Rectangle 3"/>
          <p:cNvSpPr>
            <a:spLocks noGrp="1" noChangeArrowheads="1"/>
          </p:cNvSpPr>
          <p:nvPr>
            <p:ph type="body" idx="1"/>
          </p:nvPr>
        </p:nvSpPr>
        <p:spPr/>
        <p:txBody>
          <a:bodyPr/>
          <a:lstStyle/>
          <a:p>
            <a:r>
              <a:rPr lang="en-US"/>
              <a:t>To calculate a user’s privacy score, we need to first look at his profile items. These items include but are not limited to </a:t>
            </a:r>
            <a:r>
              <a:rPr lang="en-US" i="1"/>
              <a:t>user’s real name, email, hometown, mobile-phone number, relationship status, sexual orientation, IM screen name, etc.</a:t>
            </a:r>
            <a:endParaRPr lang="en-US"/>
          </a:p>
          <a:p>
            <a:endParaRPr lang="en-US"/>
          </a:p>
          <a:p>
            <a:r>
              <a:rPr lang="en-US"/>
              <a:t>The contribution of a single profile item i in the overall privacy score of a user j is a function of the </a:t>
            </a:r>
            <a:r>
              <a:rPr lang="en-US" i="1"/>
              <a:t>sensitivity </a:t>
            </a:r>
            <a:r>
              <a:rPr lang="en-US"/>
              <a:t>of the item and the </a:t>
            </a:r>
            <a:r>
              <a:rPr lang="en-US" i="1"/>
              <a:t>visibility </a:t>
            </a:r>
            <a:r>
              <a:rPr lang="en-US"/>
              <a:t>it gets.</a:t>
            </a:r>
          </a:p>
          <a:p>
            <a:r>
              <a:rPr lang="en-US"/>
              <a:t>Note that x can be an arbitrary combination function as long as PR(i,j) is monotonically increasing with beta_i and V(i,j). </a:t>
            </a:r>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EFC55-C6B2-4BC4-8332-F7A2DEFD5DB8}" type="slidenum">
              <a:rPr lang="en-US"/>
              <a:pPr/>
              <a:t>29</a:t>
            </a:fld>
            <a:endParaRPr lang="en-US"/>
          </a:p>
        </p:txBody>
      </p:sp>
      <p:sp>
        <p:nvSpPr>
          <p:cNvPr id="499714" name="Rectangle 2"/>
          <p:cNvSpPr>
            <a:spLocks noRot="1"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a:t>To compute the overall privacy score of user j, denoted by Pr (j), we can simply combine the privacy score of this user due to all different profile items.</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55FDB-2B2B-48FA-BFAE-A82DF8EBD2C5}" type="slidenum">
              <a:rPr lang="en-US"/>
              <a:pPr/>
              <a:t>30</a:t>
            </a:fld>
            <a:endParaRPr lang="en-US"/>
          </a:p>
        </p:txBody>
      </p:sp>
      <p:sp>
        <p:nvSpPr>
          <p:cNvPr id="494594" name="Rectangle 2"/>
          <p:cNvSpPr>
            <a:spLocks noRot="1" noChangeArrowheads="1" noTextEdit="1"/>
          </p:cNvSpPr>
          <p:nvPr>
            <p:ph type="sldImg"/>
          </p:nvPr>
        </p:nvSpPr>
        <p:spPr>
          <a:ln/>
        </p:spPr>
      </p:sp>
      <p:sp>
        <p:nvSpPr>
          <p:cNvPr id="494595" name="Rectangle 3"/>
          <p:cNvSpPr>
            <a:spLocks noGrp="1" noChangeArrowheads="1"/>
          </p:cNvSpPr>
          <p:nvPr>
            <p:ph type="body" idx="1"/>
          </p:nvPr>
        </p:nvSpPr>
        <p:spPr/>
        <p:txBody>
          <a:bodyPr/>
          <a:lstStyle/>
          <a:p>
            <a:r>
              <a:rPr lang="en-US"/>
              <a:t>How to compute the sensitivity and visibility?  Here I am going to present two different ways. For simplicity, let’s consider a dichotomous case, where for a user and a profile item, the user will either share it with the public or not at all.  Now we can represent the information sharing of all users and all profile items using a single big table.  Each row represents one profile item, and each column a user. If the cell located at the i-row and j-th column is white, meaning user j will disclose item i, if grey user j will NOT disclose item i.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337A3D-E757-46E1-B329-C789A5991ABD}"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DE83E-32D4-41BF-AA04-99E9909C9D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337A3D-E757-46E1-B329-C789A5991ABD}"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DE83E-32D4-41BF-AA04-99E9909C9D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337A3D-E757-46E1-B329-C789A5991ABD}"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DE83E-32D4-41BF-AA04-99E9909C9DD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188913"/>
            <a:ext cx="7705725" cy="10080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17002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17002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C4FB00D-7ED3-49A5-9983-62C4ADD293B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988" y="871538"/>
            <a:ext cx="8245475" cy="4984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76413"/>
            <a:ext cx="7775575" cy="3902075"/>
          </a:xfrm>
        </p:spPr>
        <p:txBody>
          <a:bodyPr/>
          <a:lstStyle/>
          <a:p>
            <a:endParaRPr lang="en-US"/>
          </a:p>
        </p:txBody>
      </p:sp>
      <p:sp>
        <p:nvSpPr>
          <p:cNvPr id="4" name="Slide Number Placeholder 3"/>
          <p:cNvSpPr>
            <a:spLocks noGrp="1"/>
          </p:cNvSpPr>
          <p:nvPr>
            <p:ph type="sldNum" sz="quarter" idx="10"/>
          </p:nvPr>
        </p:nvSpPr>
        <p:spPr>
          <a:xfrm>
            <a:off x="153988" y="6500813"/>
            <a:ext cx="1006475" cy="320675"/>
          </a:xfrm>
        </p:spPr>
        <p:txBody>
          <a:bodyPr/>
          <a:lstStyle>
            <a:lvl1pPr>
              <a:defRPr/>
            </a:lvl1pPr>
          </a:lstStyle>
          <a:p>
            <a:fld id="{9EEB360B-3648-4683-A886-4C547D0AE9AA}" type="slidenum">
              <a:rPr lang="en-US"/>
              <a:pPr/>
              <a:t>‹#›</a:t>
            </a:fld>
            <a:endParaRPr lang="en-US"/>
          </a:p>
        </p:txBody>
      </p:sp>
      <p:sp>
        <p:nvSpPr>
          <p:cNvPr id="5" name="Footer Placeholder 4"/>
          <p:cNvSpPr>
            <a:spLocks noGrp="1"/>
          </p:cNvSpPr>
          <p:nvPr>
            <p:ph type="ftr" sz="quarter" idx="11"/>
          </p:nvPr>
        </p:nvSpPr>
        <p:spPr>
          <a:xfrm>
            <a:off x="1447800" y="6500813"/>
            <a:ext cx="3811588" cy="246062"/>
          </a:xfrm>
        </p:spPr>
        <p:txBody>
          <a:bodyPr/>
          <a:lstStyle>
            <a:lvl1pPr>
              <a:defRPr/>
            </a:lvl1pPr>
          </a:lstStyle>
          <a:p>
            <a:r>
              <a:rPr lang="en-US"/>
              <a:t>Evimaria Terzi</a:t>
            </a:r>
          </a:p>
        </p:txBody>
      </p:sp>
      <p:sp>
        <p:nvSpPr>
          <p:cNvPr id="6" name="Date Placeholder 5"/>
          <p:cNvSpPr>
            <a:spLocks noGrp="1"/>
          </p:cNvSpPr>
          <p:nvPr>
            <p:ph type="dt" sz="half" idx="12"/>
          </p:nvPr>
        </p:nvSpPr>
        <p:spPr>
          <a:xfrm>
            <a:off x="5456238" y="6500813"/>
            <a:ext cx="1946275" cy="246062"/>
          </a:xfrm>
        </p:spPr>
        <p:txBody>
          <a:bodyPr/>
          <a:lstStyle>
            <a:lvl1pPr>
              <a:defRPr/>
            </a:lvl1pPr>
          </a:lstStyle>
          <a:p>
            <a:fld id="{9370404B-0AF1-47F9-B053-D0BE0B19FBE6}" type="datetime1">
              <a:rPr lang="en-US"/>
              <a:pPr/>
              <a:t>2/2/2010</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871538"/>
            <a:ext cx="8245475" cy="498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76413"/>
            <a:ext cx="3811588"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776413"/>
            <a:ext cx="3811587" cy="187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9788" y="3803650"/>
            <a:ext cx="3811587" cy="1874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153988" y="6500813"/>
            <a:ext cx="1006475" cy="320675"/>
          </a:xfrm>
        </p:spPr>
        <p:txBody>
          <a:bodyPr/>
          <a:lstStyle>
            <a:lvl1pPr>
              <a:defRPr/>
            </a:lvl1pPr>
          </a:lstStyle>
          <a:p>
            <a:fld id="{DF771860-8FA1-4147-9D22-339589164FAC}" type="slidenum">
              <a:rPr lang="en-US"/>
              <a:pPr/>
              <a:t>‹#›</a:t>
            </a:fld>
            <a:endParaRPr lang="en-US"/>
          </a:p>
        </p:txBody>
      </p:sp>
      <p:sp>
        <p:nvSpPr>
          <p:cNvPr id="7" name="Footer Placeholder 6"/>
          <p:cNvSpPr>
            <a:spLocks noGrp="1"/>
          </p:cNvSpPr>
          <p:nvPr>
            <p:ph type="ftr" sz="quarter" idx="11"/>
          </p:nvPr>
        </p:nvSpPr>
        <p:spPr>
          <a:xfrm>
            <a:off x="1447800" y="6500813"/>
            <a:ext cx="3811588" cy="246062"/>
          </a:xfrm>
        </p:spPr>
        <p:txBody>
          <a:bodyPr/>
          <a:lstStyle>
            <a:lvl1pPr>
              <a:defRPr/>
            </a:lvl1pPr>
          </a:lstStyle>
          <a:p>
            <a:r>
              <a:rPr lang="en-US"/>
              <a:t>Evimaria Terzi</a:t>
            </a:r>
          </a:p>
        </p:txBody>
      </p:sp>
      <p:sp>
        <p:nvSpPr>
          <p:cNvPr id="8" name="Date Placeholder 7"/>
          <p:cNvSpPr>
            <a:spLocks noGrp="1"/>
          </p:cNvSpPr>
          <p:nvPr>
            <p:ph type="dt" sz="half" idx="12"/>
          </p:nvPr>
        </p:nvSpPr>
        <p:spPr>
          <a:xfrm>
            <a:off x="5456238" y="6500813"/>
            <a:ext cx="1946275" cy="246062"/>
          </a:xfrm>
        </p:spPr>
        <p:txBody>
          <a:bodyPr/>
          <a:lstStyle>
            <a:lvl1pPr>
              <a:defRPr/>
            </a:lvl1pPr>
          </a:lstStyle>
          <a:p>
            <a:fld id="{15D1DD44-6615-46E0-8B36-7C7612F30B93}" type="datetime1">
              <a:rPr lang="en-US"/>
              <a:pPr/>
              <a:t>2/2/2010</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337A3D-E757-46E1-B329-C789A5991ABD}" type="datetimeFigureOut">
              <a:rPr lang="en-US" smtClean="0"/>
              <a:pPr/>
              <a:t>2/2/2010</a:t>
            </a:fld>
            <a:endParaRPr lang="en-US"/>
          </a:p>
        </p:txBody>
      </p:sp>
      <p:sp>
        <p:nvSpPr>
          <p:cNvPr id="6" name="Slide Number Placeholder 5"/>
          <p:cNvSpPr>
            <a:spLocks noGrp="1"/>
          </p:cNvSpPr>
          <p:nvPr>
            <p:ph type="sldNum" sz="quarter" idx="12"/>
          </p:nvPr>
        </p:nvSpPr>
        <p:spPr/>
        <p:txBody>
          <a:bodyPr/>
          <a:lstStyle/>
          <a:p>
            <a:fld id="{209DE83E-32D4-41BF-AA04-99E9909C9D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337A3D-E757-46E1-B329-C789A5991ABD}"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DE83E-32D4-41BF-AA04-99E9909C9D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337A3D-E757-46E1-B329-C789A5991ABD}"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DE83E-32D4-41BF-AA04-99E9909C9D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337A3D-E757-46E1-B329-C789A5991ABD}" type="datetimeFigureOut">
              <a:rPr lang="en-US" smtClean="0"/>
              <a:pPr/>
              <a:t>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DE83E-32D4-41BF-AA04-99E9909C9D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337A3D-E757-46E1-B329-C789A5991ABD}" type="datetimeFigureOut">
              <a:rPr lang="en-US" smtClean="0"/>
              <a:pPr/>
              <a:t>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DE83E-32D4-41BF-AA04-99E9909C9D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337A3D-E757-46E1-B329-C789A5991ABD}" type="datetimeFigureOut">
              <a:rPr lang="en-US" smtClean="0"/>
              <a:pPr/>
              <a:t>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DE83E-32D4-41BF-AA04-99E9909C9D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337A3D-E757-46E1-B329-C789A5991ABD}"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DE83E-32D4-41BF-AA04-99E9909C9D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337A3D-E757-46E1-B329-C789A5991ABD}"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DE83E-32D4-41BF-AA04-99E9909C9D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37A3D-E757-46E1-B329-C789A5991ABD}" type="datetimeFigureOut">
              <a:rPr lang="en-US" smtClean="0"/>
              <a:pPr/>
              <a:t>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DE83E-32D4-41BF-AA04-99E9909C9D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wmf"/><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1.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14.xml"/><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 Id="rId9"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3C94811-3222-4412-8619-F050F0EE86AB}" type="slidenum">
              <a:rPr lang="en-US"/>
              <a:pPr/>
              <a:t>1</a:t>
            </a:fld>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a:t>Evimaria Terzi</a:t>
            </a:r>
          </a:p>
        </p:txBody>
      </p:sp>
      <p:sp>
        <p:nvSpPr>
          <p:cNvPr id="6" name="Date Placeholder 5"/>
          <p:cNvSpPr>
            <a:spLocks noGrp="1"/>
          </p:cNvSpPr>
          <p:nvPr>
            <p:ph type="dt" sz="half" idx="12"/>
          </p:nvPr>
        </p:nvSpPr>
        <p:spPr/>
        <p:txBody>
          <a:bodyPr/>
          <a:lstStyle/>
          <a:p>
            <a:fld id="{79A8CD42-CBE1-493A-8356-4B7595C8A1FD}" type="datetime1">
              <a:rPr lang="en-US"/>
              <a:pPr/>
              <a:t>2/2/2010</a:t>
            </a:fld>
            <a:endParaRPr lang="en-US"/>
          </a:p>
        </p:txBody>
      </p:sp>
      <p:sp>
        <p:nvSpPr>
          <p:cNvPr id="242690" name="Rectangle 2"/>
          <p:cNvSpPr>
            <a:spLocks noGrp="1" noChangeArrowheads="1"/>
          </p:cNvSpPr>
          <p:nvPr>
            <p:ph type="title"/>
          </p:nvPr>
        </p:nvSpPr>
        <p:spPr/>
        <p:txBody>
          <a:bodyPr/>
          <a:lstStyle/>
          <a:p>
            <a:endParaRPr lang="en-US" dirty="0"/>
          </a:p>
        </p:txBody>
      </p:sp>
      <p:sp>
        <p:nvSpPr>
          <p:cNvPr id="242691" name="Rectangle 3"/>
          <p:cNvSpPr>
            <a:spLocks noGrp="1" noChangeArrowheads="1"/>
          </p:cNvSpPr>
          <p:nvPr>
            <p:ph type="body" idx="1"/>
          </p:nvPr>
        </p:nvSpPr>
        <p:spPr/>
        <p:txBody>
          <a:bodyPr/>
          <a:lstStyle/>
          <a:p>
            <a:endParaRPr lang="en-US" dirty="0">
              <a:solidFill>
                <a:schemeClr val="bg2"/>
              </a:solidFill>
            </a:endParaRPr>
          </a:p>
          <a:p>
            <a:r>
              <a:rPr lang="en-US" dirty="0" smtClean="0"/>
              <a:t>Towards identity-</a:t>
            </a:r>
            <a:r>
              <a:rPr lang="en-US" dirty="0" err="1" smtClean="0"/>
              <a:t>anonymization</a:t>
            </a:r>
            <a:r>
              <a:rPr lang="en-US" dirty="0" smtClean="0"/>
              <a:t> on graphs</a:t>
            </a:r>
            <a:endParaRPr lang="en-US" dirty="0"/>
          </a:p>
          <a:p>
            <a:pPr lvl="1">
              <a:buNone/>
            </a:pPr>
            <a:r>
              <a:rPr lang="en-US" dirty="0" smtClean="0"/>
              <a:t>	</a:t>
            </a:r>
            <a:r>
              <a:rPr lang="en-US" dirty="0" smtClean="0"/>
              <a:t>K. Liu</a:t>
            </a:r>
            <a:r>
              <a:rPr lang="en-US" dirty="0" smtClean="0"/>
              <a:t> </a:t>
            </a:r>
            <a:r>
              <a:rPr lang="en-US" dirty="0" smtClean="0"/>
              <a:t>&amp; E. </a:t>
            </a:r>
            <a:r>
              <a:rPr lang="en-US" dirty="0" err="1" smtClean="0"/>
              <a:t>Terzi</a:t>
            </a:r>
            <a:r>
              <a:rPr lang="en-US" dirty="0" smtClean="0"/>
              <a:t>, </a:t>
            </a:r>
            <a:r>
              <a:rPr lang="en-US" dirty="0" smtClean="0"/>
              <a:t>SIGMOD 2008</a:t>
            </a:r>
            <a:endParaRPr lang="en-US" dirty="0" smtClean="0"/>
          </a:p>
          <a:p>
            <a:r>
              <a:rPr lang="en-US" dirty="0" smtClean="0"/>
              <a:t>A framework for computing the privacy score of users in social networks</a:t>
            </a:r>
            <a:endParaRPr lang="en-US" dirty="0" smtClean="0"/>
          </a:p>
          <a:p>
            <a:pPr lvl="1">
              <a:buNone/>
            </a:pPr>
            <a:r>
              <a:rPr lang="en-US" dirty="0" smtClean="0"/>
              <a:t>	</a:t>
            </a:r>
            <a:r>
              <a:rPr lang="en-US" dirty="0" smtClean="0"/>
              <a:t>K</a:t>
            </a:r>
            <a:r>
              <a:rPr lang="en-US" dirty="0" smtClean="0"/>
              <a:t>. Liu, E. </a:t>
            </a:r>
            <a:r>
              <a:rPr lang="en-US" dirty="0" err="1" smtClean="0"/>
              <a:t>Terzi</a:t>
            </a:r>
            <a:r>
              <a:rPr lang="en-US" dirty="0" smtClean="0"/>
              <a:t>, </a:t>
            </a:r>
            <a:r>
              <a:rPr lang="en-US" dirty="0" smtClean="0"/>
              <a:t>ICDM</a:t>
            </a:r>
            <a:r>
              <a:rPr lang="en-US" dirty="0" smtClean="0"/>
              <a:t> </a:t>
            </a:r>
            <a:r>
              <a:rPr lang="en-US" dirty="0" smtClean="0"/>
              <a:t>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ChangeArrowheads="1"/>
          </p:cNvSpPr>
          <p:nvPr/>
        </p:nvSpPr>
        <p:spPr bwMode="auto">
          <a:xfrm>
            <a:off x="328613" y="661988"/>
            <a:ext cx="7772400" cy="685800"/>
          </a:xfrm>
          <a:prstGeom prst="rect">
            <a:avLst/>
          </a:prstGeom>
          <a:noFill/>
          <a:ln w="9525">
            <a:noFill/>
            <a:miter lim="800000"/>
            <a:headEnd/>
            <a:tailEnd/>
          </a:ln>
          <a:effectLst/>
        </p:spPr>
        <p:txBody>
          <a:bodyPr lIns="92075" tIns="46038" rIns="92075" bIns="46038" anchor="ctr"/>
          <a:lstStyle/>
          <a:p>
            <a:r>
              <a:rPr lang="en-US" sz="3600" b="1">
                <a:solidFill>
                  <a:schemeClr val="tx2"/>
                </a:solidFill>
              </a:rPr>
              <a:t>Degree-sequence anonymization</a:t>
            </a:r>
          </a:p>
        </p:txBody>
      </p:sp>
      <p:sp>
        <p:nvSpPr>
          <p:cNvPr id="710659" name="Text Box 3"/>
          <p:cNvSpPr txBox="1">
            <a:spLocks noChangeArrowheads="1"/>
          </p:cNvSpPr>
          <p:nvPr/>
        </p:nvSpPr>
        <p:spPr bwMode="auto">
          <a:xfrm>
            <a:off x="508000" y="1674813"/>
            <a:ext cx="7823200" cy="714375"/>
          </a:xfrm>
          <a:prstGeom prst="rect">
            <a:avLst/>
          </a:prstGeom>
          <a:solidFill>
            <a:schemeClr val="tx2"/>
          </a:solidFill>
          <a:ln w="12700" cap="sq">
            <a:solidFill>
              <a:schemeClr val="tx1"/>
            </a:solidFill>
            <a:miter lim="800000"/>
            <a:headEnd/>
            <a:tailEnd/>
          </a:ln>
          <a:effectLst/>
        </p:spPr>
        <p:txBody>
          <a:bodyPr lIns="91282" tIns="45643" rIns="91282" bIns="45643">
            <a:spAutoFit/>
          </a:bodyPr>
          <a:lstStyle/>
          <a:p>
            <a:pPr eaLnBrk="0" hangingPunct="0">
              <a:spcBef>
                <a:spcPct val="50000"/>
              </a:spcBef>
            </a:pPr>
            <a:r>
              <a:rPr lang="en-US" sz="2000">
                <a:solidFill>
                  <a:schemeClr val="bg1"/>
                </a:solidFill>
              </a:rPr>
              <a:t>[</a:t>
            </a:r>
            <a:r>
              <a:rPr lang="en-US" sz="2000">
                <a:solidFill>
                  <a:srgbClr val="0066FF"/>
                </a:solidFill>
              </a:rPr>
              <a:t>k-anonymous sequence</a:t>
            </a:r>
            <a:r>
              <a:rPr lang="en-US" sz="2000">
                <a:solidFill>
                  <a:schemeClr val="bg1"/>
                </a:solidFill>
              </a:rPr>
              <a:t>] A sequence of integers</a:t>
            </a:r>
            <a:r>
              <a:rPr lang="en-US" sz="2000">
                <a:solidFill>
                  <a:schemeClr val="hlink"/>
                </a:solidFill>
              </a:rPr>
              <a:t> </a:t>
            </a:r>
            <a:r>
              <a:rPr lang="en-US" sz="2000" b="1" i="1">
                <a:solidFill>
                  <a:srgbClr val="FF9900"/>
                </a:solidFill>
              </a:rPr>
              <a:t>d</a:t>
            </a:r>
            <a:r>
              <a:rPr lang="en-US" sz="2000">
                <a:solidFill>
                  <a:schemeClr val="bg1"/>
                </a:solidFill>
              </a:rPr>
              <a:t> is </a:t>
            </a:r>
            <a:r>
              <a:rPr lang="en-US" sz="2000" b="1" i="1">
                <a:solidFill>
                  <a:srgbClr val="FF9900"/>
                </a:solidFill>
              </a:rPr>
              <a:t>k</a:t>
            </a:r>
            <a:r>
              <a:rPr lang="en-US" sz="2000" i="1">
                <a:solidFill>
                  <a:schemeClr val="bg1"/>
                </a:solidFill>
              </a:rPr>
              <a:t>-anonymous</a:t>
            </a:r>
            <a:r>
              <a:rPr lang="en-US" sz="2000">
                <a:solidFill>
                  <a:schemeClr val="bg1"/>
                </a:solidFill>
              </a:rPr>
              <a:t> if every distinct element value in </a:t>
            </a:r>
            <a:r>
              <a:rPr lang="en-US" sz="2000" b="1" i="1">
                <a:solidFill>
                  <a:srgbClr val="FF9900"/>
                </a:solidFill>
              </a:rPr>
              <a:t>d</a:t>
            </a:r>
            <a:r>
              <a:rPr lang="en-US" sz="2000">
                <a:solidFill>
                  <a:schemeClr val="bg1"/>
                </a:solidFill>
              </a:rPr>
              <a:t> appears at least </a:t>
            </a:r>
            <a:r>
              <a:rPr lang="en-US" sz="2000" b="1" i="1">
                <a:solidFill>
                  <a:srgbClr val="FF9900"/>
                </a:solidFill>
              </a:rPr>
              <a:t>k</a:t>
            </a:r>
            <a:r>
              <a:rPr lang="en-US" sz="2000">
                <a:solidFill>
                  <a:schemeClr val="bg1"/>
                </a:solidFill>
              </a:rPr>
              <a:t> times.</a:t>
            </a:r>
            <a:r>
              <a:rPr lang="en-US" sz="2000"/>
              <a:t>     </a:t>
            </a:r>
          </a:p>
        </p:txBody>
      </p:sp>
      <p:sp>
        <p:nvSpPr>
          <p:cNvPr id="710727" name="Text Box 71"/>
          <p:cNvSpPr txBox="1">
            <a:spLocks noChangeArrowheads="1"/>
          </p:cNvSpPr>
          <p:nvPr/>
        </p:nvSpPr>
        <p:spPr bwMode="auto">
          <a:xfrm>
            <a:off x="493713" y="4244975"/>
            <a:ext cx="8110537" cy="1200150"/>
          </a:xfrm>
          <a:prstGeom prst="rect">
            <a:avLst/>
          </a:prstGeom>
          <a:solidFill>
            <a:schemeClr val="tx2"/>
          </a:solidFill>
          <a:ln w="12700" cap="sq">
            <a:solidFill>
              <a:schemeClr val="tx1"/>
            </a:solidFill>
            <a:miter lim="800000"/>
            <a:headEnd/>
            <a:tailEnd/>
          </a:ln>
          <a:effectLst/>
        </p:spPr>
        <p:txBody>
          <a:bodyPr lIns="91282" tIns="45643" rIns="91282" bIns="45643">
            <a:spAutoFit/>
          </a:bodyPr>
          <a:lstStyle/>
          <a:p>
            <a:pPr eaLnBrk="0" hangingPunct="0">
              <a:spcBef>
                <a:spcPct val="50000"/>
              </a:spcBef>
            </a:pPr>
            <a:r>
              <a:rPr lang="en-US" sz="2400">
                <a:solidFill>
                  <a:schemeClr val="bg1"/>
                </a:solidFill>
              </a:rPr>
              <a:t>[</a:t>
            </a:r>
            <a:r>
              <a:rPr lang="en-US" sz="2400">
                <a:solidFill>
                  <a:srgbClr val="0066FF"/>
                </a:solidFill>
              </a:rPr>
              <a:t>degree-sequence anonymization</a:t>
            </a:r>
            <a:r>
              <a:rPr lang="en-US" sz="2400">
                <a:solidFill>
                  <a:schemeClr val="bg1"/>
                </a:solidFill>
              </a:rPr>
              <a:t>] Given degree sequence </a:t>
            </a:r>
            <a:r>
              <a:rPr lang="en-US" sz="2400" b="1" i="1">
                <a:solidFill>
                  <a:srgbClr val="FF9900"/>
                </a:solidFill>
              </a:rPr>
              <a:t>d</a:t>
            </a:r>
            <a:r>
              <a:rPr lang="en-US" sz="2400">
                <a:solidFill>
                  <a:schemeClr val="bg1"/>
                </a:solidFill>
              </a:rPr>
              <a:t>, and integer</a:t>
            </a:r>
            <a:r>
              <a:rPr lang="en-US" sz="2400">
                <a:solidFill>
                  <a:srgbClr val="0066FF"/>
                </a:solidFill>
              </a:rPr>
              <a:t> </a:t>
            </a:r>
            <a:r>
              <a:rPr lang="en-US" sz="2400" b="1" i="1">
                <a:solidFill>
                  <a:srgbClr val="FF9900"/>
                </a:solidFill>
              </a:rPr>
              <a:t>k</a:t>
            </a:r>
            <a:r>
              <a:rPr lang="en-US" sz="2400">
                <a:solidFill>
                  <a:schemeClr val="bg1"/>
                </a:solidFill>
              </a:rPr>
              <a:t>, construct </a:t>
            </a:r>
            <a:r>
              <a:rPr lang="en-US" sz="2400" b="1" i="1">
                <a:solidFill>
                  <a:srgbClr val="FF9900"/>
                </a:solidFill>
              </a:rPr>
              <a:t>k</a:t>
            </a:r>
            <a:r>
              <a:rPr lang="en-US" sz="2400">
                <a:solidFill>
                  <a:schemeClr val="bg1"/>
                </a:solidFill>
              </a:rPr>
              <a:t>-anonymous sequence </a:t>
            </a:r>
            <a:r>
              <a:rPr lang="en-US" sz="2400" b="1" i="1">
                <a:solidFill>
                  <a:srgbClr val="FF9900"/>
                </a:solidFill>
              </a:rPr>
              <a:t>d’</a:t>
            </a:r>
            <a:r>
              <a:rPr lang="en-US" sz="2400">
                <a:solidFill>
                  <a:schemeClr val="bg1"/>
                </a:solidFill>
              </a:rPr>
              <a:t> such that </a:t>
            </a:r>
            <a:r>
              <a:rPr lang="en-US" sz="2400" b="1" i="1">
                <a:solidFill>
                  <a:srgbClr val="FF9900"/>
                </a:solidFill>
              </a:rPr>
              <a:t>||d’-d||</a:t>
            </a:r>
            <a:r>
              <a:rPr lang="en-US" sz="2400" b="1">
                <a:solidFill>
                  <a:srgbClr val="0066FF"/>
                </a:solidFill>
              </a:rPr>
              <a:t> </a:t>
            </a:r>
            <a:r>
              <a:rPr lang="en-US" sz="2400" b="1">
                <a:solidFill>
                  <a:schemeClr val="hlink"/>
                </a:solidFill>
              </a:rPr>
              <a:t>is minimized</a:t>
            </a:r>
          </a:p>
        </p:txBody>
      </p:sp>
      <p:sp>
        <p:nvSpPr>
          <p:cNvPr id="710728" name="Text Box 72"/>
          <p:cNvSpPr txBox="1">
            <a:spLocks noChangeArrowheads="1"/>
          </p:cNvSpPr>
          <p:nvPr/>
        </p:nvSpPr>
        <p:spPr bwMode="auto">
          <a:xfrm>
            <a:off x="2195513" y="2781300"/>
            <a:ext cx="4681537" cy="396875"/>
          </a:xfrm>
          <a:prstGeom prst="rect">
            <a:avLst/>
          </a:prstGeom>
          <a:noFill/>
          <a:ln w="9525">
            <a:noFill/>
            <a:miter lim="800000"/>
            <a:headEnd/>
            <a:tailEnd/>
          </a:ln>
          <a:effectLst/>
        </p:spPr>
        <p:txBody>
          <a:bodyPr>
            <a:spAutoFit/>
          </a:bodyPr>
          <a:lstStyle/>
          <a:p>
            <a:pPr>
              <a:spcBef>
                <a:spcPct val="50000"/>
              </a:spcBef>
            </a:pPr>
            <a:r>
              <a:rPr lang="en-US" sz="2000" b="1"/>
              <a:t>[100,100, 100, 98, 98,15,15,15]</a:t>
            </a:r>
          </a:p>
        </p:txBody>
      </p:sp>
      <p:sp>
        <p:nvSpPr>
          <p:cNvPr id="710729" name="Text Box 73"/>
          <p:cNvSpPr txBox="1">
            <a:spLocks noChangeArrowheads="1"/>
          </p:cNvSpPr>
          <p:nvPr/>
        </p:nvSpPr>
        <p:spPr bwMode="auto">
          <a:xfrm>
            <a:off x="250825" y="5870575"/>
            <a:ext cx="8642350" cy="396875"/>
          </a:xfrm>
          <a:prstGeom prst="rect">
            <a:avLst/>
          </a:prstGeom>
          <a:noFill/>
          <a:ln w="9525">
            <a:noFill/>
            <a:miter lim="800000"/>
            <a:headEnd/>
            <a:tailEnd/>
          </a:ln>
          <a:effectLst/>
        </p:spPr>
        <p:txBody>
          <a:bodyPr>
            <a:spAutoFit/>
          </a:bodyPr>
          <a:lstStyle/>
          <a:p>
            <a:pPr>
              <a:spcBef>
                <a:spcPct val="50000"/>
              </a:spcBef>
            </a:pPr>
            <a:r>
              <a:rPr lang="en-US" sz="2000"/>
              <a:t>Increase/decrease of degrees correspond to additions/deletions of edges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07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07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0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727" grpId="0" animBg="1"/>
      <p:bldP spid="710728" grpId="0"/>
      <p:bldP spid="7107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ChangeArrowheads="1"/>
          </p:cNvSpPr>
          <p:nvPr/>
        </p:nvSpPr>
        <p:spPr bwMode="auto">
          <a:xfrm>
            <a:off x="685800" y="661988"/>
            <a:ext cx="7772400" cy="685800"/>
          </a:xfrm>
          <a:prstGeom prst="rect">
            <a:avLst/>
          </a:prstGeom>
          <a:noFill/>
          <a:ln w="9525">
            <a:noFill/>
            <a:miter lim="800000"/>
            <a:headEnd/>
            <a:tailEnd/>
          </a:ln>
          <a:effectLst/>
        </p:spPr>
        <p:txBody>
          <a:bodyPr lIns="92075" tIns="46038" rIns="92075" bIns="46038" anchor="ctr"/>
          <a:lstStyle/>
          <a:p>
            <a:r>
              <a:rPr lang="en-US" sz="3600" b="1">
                <a:solidFill>
                  <a:schemeClr val="tx2"/>
                </a:solidFill>
              </a:rPr>
              <a:t>Algorithm for degree-sequence anonymization</a:t>
            </a:r>
          </a:p>
        </p:txBody>
      </p:sp>
      <p:grpSp>
        <p:nvGrpSpPr>
          <p:cNvPr id="2" name="Group 5"/>
          <p:cNvGrpSpPr>
            <a:grpSpLocks/>
          </p:cNvGrpSpPr>
          <p:nvPr/>
        </p:nvGrpSpPr>
        <p:grpSpPr bwMode="auto">
          <a:xfrm>
            <a:off x="2933700" y="2292350"/>
            <a:ext cx="3509963" cy="3081338"/>
            <a:chOff x="567" y="1616"/>
            <a:chExt cx="2041" cy="1769"/>
          </a:xfrm>
        </p:grpSpPr>
        <p:grpSp>
          <p:nvGrpSpPr>
            <p:cNvPr id="3" name="Group 6"/>
            <p:cNvGrpSpPr>
              <a:grpSpLocks/>
            </p:cNvGrpSpPr>
            <p:nvPr/>
          </p:nvGrpSpPr>
          <p:grpSpPr bwMode="auto">
            <a:xfrm>
              <a:off x="567" y="1616"/>
              <a:ext cx="1769" cy="1769"/>
              <a:chOff x="1383" y="1616"/>
              <a:chExt cx="1769" cy="1769"/>
            </a:xfrm>
          </p:grpSpPr>
          <p:sp>
            <p:nvSpPr>
              <p:cNvPr id="821255" name="Line 7"/>
              <p:cNvSpPr>
                <a:spLocks noChangeShapeType="1"/>
              </p:cNvSpPr>
              <p:nvPr/>
            </p:nvSpPr>
            <p:spPr bwMode="auto">
              <a:xfrm>
                <a:off x="1383" y="3385"/>
                <a:ext cx="1769" cy="0"/>
              </a:xfrm>
              <a:prstGeom prst="line">
                <a:avLst/>
              </a:prstGeom>
              <a:noFill/>
              <a:ln w="15875">
                <a:solidFill>
                  <a:schemeClr val="tx1"/>
                </a:solidFill>
                <a:round/>
                <a:headEnd/>
                <a:tailEnd/>
              </a:ln>
              <a:effectLst/>
            </p:spPr>
            <p:txBody>
              <a:bodyPr/>
              <a:lstStyle/>
              <a:p>
                <a:endParaRPr lang="en-US"/>
              </a:p>
            </p:txBody>
          </p:sp>
          <p:sp>
            <p:nvSpPr>
              <p:cNvPr id="821256" name="Line 8"/>
              <p:cNvSpPr>
                <a:spLocks noChangeShapeType="1"/>
              </p:cNvSpPr>
              <p:nvPr/>
            </p:nvSpPr>
            <p:spPr bwMode="auto">
              <a:xfrm flipV="1">
                <a:off x="1383" y="1616"/>
                <a:ext cx="0" cy="1769"/>
              </a:xfrm>
              <a:prstGeom prst="line">
                <a:avLst/>
              </a:prstGeom>
              <a:noFill/>
              <a:ln w="15875">
                <a:solidFill>
                  <a:schemeClr val="tx1"/>
                </a:solidFill>
                <a:round/>
                <a:headEnd/>
                <a:tailEnd/>
              </a:ln>
              <a:effectLst/>
            </p:spPr>
            <p:txBody>
              <a:bodyPr/>
              <a:lstStyle/>
              <a:p>
                <a:endParaRPr lang="en-US"/>
              </a:p>
            </p:txBody>
          </p:sp>
          <p:sp>
            <p:nvSpPr>
              <p:cNvPr id="821257" name="Oval 9"/>
              <p:cNvSpPr>
                <a:spLocks noChangeArrowheads="1"/>
              </p:cNvSpPr>
              <p:nvPr/>
            </p:nvSpPr>
            <p:spPr bwMode="auto">
              <a:xfrm>
                <a:off x="1429" y="1842"/>
                <a:ext cx="45" cy="4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1258" name="Oval 10"/>
              <p:cNvSpPr>
                <a:spLocks noChangeArrowheads="1"/>
              </p:cNvSpPr>
              <p:nvPr/>
            </p:nvSpPr>
            <p:spPr bwMode="auto">
              <a:xfrm>
                <a:off x="1565" y="1888"/>
                <a:ext cx="45" cy="4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1259" name="Oval 11"/>
              <p:cNvSpPr>
                <a:spLocks noChangeArrowheads="1"/>
              </p:cNvSpPr>
              <p:nvPr/>
            </p:nvSpPr>
            <p:spPr bwMode="auto">
              <a:xfrm>
                <a:off x="1701" y="1979"/>
                <a:ext cx="45" cy="4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1260" name="Oval 12"/>
              <p:cNvSpPr>
                <a:spLocks noChangeArrowheads="1"/>
              </p:cNvSpPr>
              <p:nvPr/>
            </p:nvSpPr>
            <p:spPr bwMode="auto">
              <a:xfrm>
                <a:off x="1837" y="2115"/>
                <a:ext cx="45" cy="4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1261" name="Oval 13"/>
              <p:cNvSpPr>
                <a:spLocks noChangeArrowheads="1"/>
              </p:cNvSpPr>
              <p:nvPr/>
            </p:nvSpPr>
            <p:spPr bwMode="auto">
              <a:xfrm>
                <a:off x="1973" y="2432"/>
                <a:ext cx="45" cy="4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1262" name="Oval 14"/>
              <p:cNvSpPr>
                <a:spLocks noChangeArrowheads="1"/>
              </p:cNvSpPr>
              <p:nvPr/>
            </p:nvSpPr>
            <p:spPr bwMode="auto">
              <a:xfrm>
                <a:off x="2109" y="2522"/>
                <a:ext cx="45" cy="4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1263" name="Oval 15"/>
              <p:cNvSpPr>
                <a:spLocks noChangeArrowheads="1"/>
              </p:cNvSpPr>
              <p:nvPr/>
            </p:nvSpPr>
            <p:spPr bwMode="auto">
              <a:xfrm>
                <a:off x="2245" y="2749"/>
                <a:ext cx="45" cy="4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1264" name="Oval 16"/>
              <p:cNvSpPr>
                <a:spLocks noChangeArrowheads="1"/>
              </p:cNvSpPr>
              <p:nvPr/>
            </p:nvSpPr>
            <p:spPr bwMode="auto">
              <a:xfrm>
                <a:off x="2381" y="2794"/>
                <a:ext cx="45" cy="4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1265" name="Oval 17"/>
              <p:cNvSpPr>
                <a:spLocks noChangeArrowheads="1"/>
              </p:cNvSpPr>
              <p:nvPr/>
            </p:nvSpPr>
            <p:spPr bwMode="auto">
              <a:xfrm>
                <a:off x="2517" y="3067"/>
                <a:ext cx="45" cy="4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1266" name="Oval 18"/>
              <p:cNvSpPr>
                <a:spLocks noChangeArrowheads="1"/>
              </p:cNvSpPr>
              <p:nvPr/>
            </p:nvSpPr>
            <p:spPr bwMode="auto">
              <a:xfrm>
                <a:off x="2653" y="3066"/>
                <a:ext cx="45" cy="4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1267" name="Oval 19"/>
              <p:cNvSpPr>
                <a:spLocks noChangeArrowheads="1"/>
              </p:cNvSpPr>
              <p:nvPr/>
            </p:nvSpPr>
            <p:spPr bwMode="auto">
              <a:xfrm>
                <a:off x="2789" y="3248"/>
                <a:ext cx="45" cy="4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1268" name="Oval 20"/>
              <p:cNvSpPr>
                <a:spLocks noChangeArrowheads="1"/>
              </p:cNvSpPr>
              <p:nvPr/>
            </p:nvSpPr>
            <p:spPr bwMode="auto">
              <a:xfrm>
                <a:off x="2925" y="3249"/>
                <a:ext cx="45" cy="46"/>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821269" name="Text Box 21"/>
            <p:cNvSpPr txBox="1">
              <a:spLocks noChangeArrowheads="1"/>
            </p:cNvSpPr>
            <p:nvPr/>
          </p:nvSpPr>
          <p:spPr bwMode="auto">
            <a:xfrm>
              <a:off x="1020" y="1706"/>
              <a:ext cx="1588" cy="193"/>
            </a:xfrm>
            <a:prstGeom prst="rect">
              <a:avLst/>
            </a:prstGeom>
            <a:noFill/>
            <a:ln w="9525">
              <a:noFill/>
              <a:miter lim="800000"/>
              <a:headEnd/>
              <a:tailEnd/>
            </a:ln>
            <a:effectLst/>
          </p:spPr>
          <p:txBody>
            <a:bodyPr>
              <a:spAutoFit/>
            </a:bodyPr>
            <a:lstStyle/>
            <a:p>
              <a:pPr>
                <a:spcBef>
                  <a:spcPct val="50000"/>
                </a:spcBef>
              </a:pPr>
              <a:r>
                <a:rPr lang="en-US" sz="1600"/>
                <a:t>Original degree sequence</a:t>
              </a:r>
            </a:p>
          </p:txBody>
        </p:sp>
      </p:grpSp>
      <p:grpSp>
        <p:nvGrpSpPr>
          <p:cNvPr id="4" name="Group 84"/>
          <p:cNvGrpSpPr>
            <a:grpSpLocks/>
          </p:cNvGrpSpPr>
          <p:nvPr/>
        </p:nvGrpSpPr>
        <p:grpSpPr bwMode="auto">
          <a:xfrm>
            <a:off x="2930525" y="2276475"/>
            <a:ext cx="3081338" cy="3081338"/>
            <a:chOff x="3107" y="1026"/>
            <a:chExt cx="1769" cy="1769"/>
          </a:xfrm>
        </p:grpSpPr>
        <p:sp>
          <p:nvSpPr>
            <p:cNvPr id="821286" name="Text Box 38"/>
            <p:cNvSpPr txBox="1">
              <a:spLocks noChangeArrowheads="1"/>
            </p:cNvSpPr>
            <p:nvPr/>
          </p:nvSpPr>
          <p:spPr bwMode="auto">
            <a:xfrm>
              <a:off x="4150" y="1298"/>
              <a:ext cx="408" cy="193"/>
            </a:xfrm>
            <a:prstGeom prst="rect">
              <a:avLst/>
            </a:prstGeom>
            <a:noFill/>
            <a:ln w="9525">
              <a:noFill/>
              <a:miter lim="800000"/>
              <a:headEnd/>
              <a:tailEnd/>
            </a:ln>
            <a:effectLst/>
          </p:spPr>
          <p:txBody>
            <a:bodyPr>
              <a:spAutoFit/>
            </a:bodyPr>
            <a:lstStyle/>
            <a:p>
              <a:pPr>
                <a:spcBef>
                  <a:spcPct val="50000"/>
                </a:spcBef>
              </a:pPr>
              <a:r>
                <a:rPr lang="en-US" sz="1600"/>
                <a:t>k=2</a:t>
              </a:r>
            </a:p>
          </p:txBody>
        </p:sp>
        <p:sp>
          <p:nvSpPr>
            <p:cNvPr id="821308" name="Line 60"/>
            <p:cNvSpPr>
              <a:spLocks noChangeShapeType="1"/>
            </p:cNvSpPr>
            <p:nvPr/>
          </p:nvSpPr>
          <p:spPr bwMode="auto">
            <a:xfrm>
              <a:off x="3107" y="2795"/>
              <a:ext cx="1769" cy="0"/>
            </a:xfrm>
            <a:prstGeom prst="line">
              <a:avLst/>
            </a:prstGeom>
            <a:noFill/>
            <a:ln w="15875">
              <a:solidFill>
                <a:schemeClr val="tx1"/>
              </a:solidFill>
              <a:round/>
              <a:headEnd/>
              <a:tailEnd/>
            </a:ln>
            <a:effectLst/>
          </p:spPr>
          <p:txBody>
            <a:bodyPr/>
            <a:lstStyle/>
            <a:p>
              <a:endParaRPr lang="en-US"/>
            </a:p>
          </p:txBody>
        </p:sp>
        <p:sp>
          <p:nvSpPr>
            <p:cNvPr id="821309" name="Line 61"/>
            <p:cNvSpPr>
              <a:spLocks noChangeShapeType="1"/>
            </p:cNvSpPr>
            <p:nvPr/>
          </p:nvSpPr>
          <p:spPr bwMode="auto">
            <a:xfrm flipV="1">
              <a:off x="3107" y="1026"/>
              <a:ext cx="0" cy="1769"/>
            </a:xfrm>
            <a:prstGeom prst="line">
              <a:avLst/>
            </a:prstGeom>
            <a:noFill/>
            <a:ln w="15875">
              <a:solidFill>
                <a:schemeClr val="tx1"/>
              </a:solidFill>
              <a:round/>
              <a:headEnd/>
              <a:tailEnd/>
            </a:ln>
            <a:effectLst/>
          </p:spPr>
          <p:txBody>
            <a:bodyPr/>
            <a:lstStyle/>
            <a:p>
              <a:endParaRPr lang="en-US"/>
            </a:p>
          </p:txBody>
        </p:sp>
        <p:sp>
          <p:nvSpPr>
            <p:cNvPr id="821318" name="Oval 70"/>
            <p:cNvSpPr>
              <a:spLocks noChangeArrowheads="1"/>
            </p:cNvSpPr>
            <p:nvPr/>
          </p:nvSpPr>
          <p:spPr bwMode="auto">
            <a:xfrm>
              <a:off x="4241" y="2477"/>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19" name="Oval 71"/>
            <p:cNvSpPr>
              <a:spLocks noChangeArrowheads="1"/>
            </p:cNvSpPr>
            <p:nvPr/>
          </p:nvSpPr>
          <p:spPr bwMode="auto">
            <a:xfrm>
              <a:off x="4377" y="2476"/>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20" name="Oval 72"/>
            <p:cNvSpPr>
              <a:spLocks noChangeArrowheads="1"/>
            </p:cNvSpPr>
            <p:nvPr/>
          </p:nvSpPr>
          <p:spPr bwMode="auto">
            <a:xfrm>
              <a:off x="4513" y="2658"/>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21" name="Oval 73"/>
            <p:cNvSpPr>
              <a:spLocks noChangeArrowheads="1"/>
            </p:cNvSpPr>
            <p:nvPr/>
          </p:nvSpPr>
          <p:spPr bwMode="auto">
            <a:xfrm>
              <a:off x="4649" y="2659"/>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23" name="Oval 75"/>
            <p:cNvSpPr>
              <a:spLocks noChangeArrowheads="1"/>
            </p:cNvSpPr>
            <p:nvPr/>
          </p:nvSpPr>
          <p:spPr bwMode="auto">
            <a:xfrm>
              <a:off x="3152" y="1298"/>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24" name="Oval 76"/>
            <p:cNvSpPr>
              <a:spLocks noChangeArrowheads="1"/>
            </p:cNvSpPr>
            <p:nvPr/>
          </p:nvSpPr>
          <p:spPr bwMode="auto">
            <a:xfrm>
              <a:off x="3288" y="1298"/>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25" name="Oval 77"/>
            <p:cNvSpPr>
              <a:spLocks noChangeArrowheads="1"/>
            </p:cNvSpPr>
            <p:nvPr/>
          </p:nvSpPr>
          <p:spPr bwMode="auto">
            <a:xfrm>
              <a:off x="3424" y="1479"/>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26" name="Oval 78"/>
            <p:cNvSpPr>
              <a:spLocks noChangeArrowheads="1"/>
            </p:cNvSpPr>
            <p:nvPr/>
          </p:nvSpPr>
          <p:spPr bwMode="auto">
            <a:xfrm>
              <a:off x="3561" y="1479"/>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27" name="Oval 79"/>
            <p:cNvSpPr>
              <a:spLocks noChangeArrowheads="1"/>
            </p:cNvSpPr>
            <p:nvPr/>
          </p:nvSpPr>
          <p:spPr bwMode="auto">
            <a:xfrm>
              <a:off x="3697" y="1888"/>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28" name="Oval 80"/>
            <p:cNvSpPr>
              <a:spLocks noChangeArrowheads="1"/>
            </p:cNvSpPr>
            <p:nvPr/>
          </p:nvSpPr>
          <p:spPr bwMode="auto">
            <a:xfrm>
              <a:off x="3833" y="1887"/>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29" name="Oval 81"/>
            <p:cNvSpPr>
              <a:spLocks noChangeArrowheads="1"/>
            </p:cNvSpPr>
            <p:nvPr/>
          </p:nvSpPr>
          <p:spPr bwMode="auto">
            <a:xfrm>
              <a:off x="3969" y="2205"/>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30" name="Oval 82"/>
            <p:cNvSpPr>
              <a:spLocks noChangeArrowheads="1"/>
            </p:cNvSpPr>
            <p:nvPr/>
          </p:nvSpPr>
          <p:spPr bwMode="auto">
            <a:xfrm>
              <a:off x="4105" y="2205"/>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grpSp>
      <p:grpSp>
        <p:nvGrpSpPr>
          <p:cNvPr id="5" name="Group 101"/>
          <p:cNvGrpSpPr>
            <a:grpSpLocks/>
          </p:cNvGrpSpPr>
          <p:nvPr/>
        </p:nvGrpSpPr>
        <p:grpSpPr bwMode="auto">
          <a:xfrm>
            <a:off x="2916238" y="2276475"/>
            <a:ext cx="3081337" cy="3081338"/>
            <a:chOff x="3243" y="1071"/>
            <a:chExt cx="1769" cy="1769"/>
          </a:xfrm>
        </p:grpSpPr>
        <p:sp>
          <p:nvSpPr>
            <p:cNvPr id="821334" name="Text Box 86"/>
            <p:cNvSpPr txBox="1">
              <a:spLocks noChangeArrowheads="1"/>
            </p:cNvSpPr>
            <p:nvPr/>
          </p:nvSpPr>
          <p:spPr bwMode="auto">
            <a:xfrm>
              <a:off x="4286" y="1343"/>
              <a:ext cx="408" cy="193"/>
            </a:xfrm>
            <a:prstGeom prst="rect">
              <a:avLst/>
            </a:prstGeom>
            <a:noFill/>
            <a:ln w="9525">
              <a:noFill/>
              <a:miter lim="800000"/>
              <a:headEnd/>
              <a:tailEnd/>
            </a:ln>
            <a:effectLst/>
          </p:spPr>
          <p:txBody>
            <a:bodyPr>
              <a:spAutoFit/>
            </a:bodyPr>
            <a:lstStyle/>
            <a:p>
              <a:pPr>
                <a:spcBef>
                  <a:spcPct val="50000"/>
                </a:spcBef>
              </a:pPr>
              <a:r>
                <a:rPr lang="en-US" sz="1600"/>
                <a:t>k=4</a:t>
              </a:r>
            </a:p>
          </p:txBody>
        </p:sp>
        <p:sp>
          <p:nvSpPr>
            <p:cNvPr id="821335" name="Line 87"/>
            <p:cNvSpPr>
              <a:spLocks noChangeShapeType="1"/>
            </p:cNvSpPr>
            <p:nvPr/>
          </p:nvSpPr>
          <p:spPr bwMode="auto">
            <a:xfrm>
              <a:off x="3243" y="2840"/>
              <a:ext cx="1769" cy="0"/>
            </a:xfrm>
            <a:prstGeom prst="line">
              <a:avLst/>
            </a:prstGeom>
            <a:noFill/>
            <a:ln w="15875">
              <a:solidFill>
                <a:schemeClr val="tx1"/>
              </a:solidFill>
              <a:round/>
              <a:headEnd/>
              <a:tailEnd/>
            </a:ln>
            <a:effectLst/>
          </p:spPr>
          <p:txBody>
            <a:bodyPr/>
            <a:lstStyle/>
            <a:p>
              <a:endParaRPr lang="en-US"/>
            </a:p>
          </p:txBody>
        </p:sp>
        <p:sp>
          <p:nvSpPr>
            <p:cNvPr id="821336" name="Line 88"/>
            <p:cNvSpPr>
              <a:spLocks noChangeShapeType="1"/>
            </p:cNvSpPr>
            <p:nvPr/>
          </p:nvSpPr>
          <p:spPr bwMode="auto">
            <a:xfrm flipV="1">
              <a:off x="3243" y="1071"/>
              <a:ext cx="0" cy="1769"/>
            </a:xfrm>
            <a:prstGeom prst="line">
              <a:avLst/>
            </a:prstGeom>
            <a:noFill/>
            <a:ln w="15875">
              <a:solidFill>
                <a:schemeClr val="tx1"/>
              </a:solidFill>
              <a:round/>
              <a:headEnd/>
              <a:tailEnd/>
            </a:ln>
            <a:effectLst/>
          </p:spPr>
          <p:txBody>
            <a:bodyPr/>
            <a:lstStyle/>
            <a:p>
              <a:endParaRPr lang="en-US"/>
            </a:p>
          </p:txBody>
        </p:sp>
        <p:sp>
          <p:nvSpPr>
            <p:cNvPr id="821337" name="Oval 89"/>
            <p:cNvSpPr>
              <a:spLocks noChangeArrowheads="1"/>
            </p:cNvSpPr>
            <p:nvPr/>
          </p:nvSpPr>
          <p:spPr bwMode="auto">
            <a:xfrm>
              <a:off x="4377" y="2613"/>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38" name="Oval 90"/>
            <p:cNvSpPr>
              <a:spLocks noChangeArrowheads="1"/>
            </p:cNvSpPr>
            <p:nvPr/>
          </p:nvSpPr>
          <p:spPr bwMode="auto">
            <a:xfrm>
              <a:off x="4513" y="2613"/>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39" name="Oval 91"/>
            <p:cNvSpPr>
              <a:spLocks noChangeArrowheads="1"/>
            </p:cNvSpPr>
            <p:nvPr/>
          </p:nvSpPr>
          <p:spPr bwMode="auto">
            <a:xfrm>
              <a:off x="4649" y="2614"/>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40" name="Oval 92"/>
            <p:cNvSpPr>
              <a:spLocks noChangeArrowheads="1"/>
            </p:cNvSpPr>
            <p:nvPr/>
          </p:nvSpPr>
          <p:spPr bwMode="auto">
            <a:xfrm>
              <a:off x="4785" y="2614"/>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41" name="Oval 93"/>
            <p:cNvSpPr>
              <a:spLocks noChangeArrowheads="1"/>
            </p:cNvSpPr>
            <p:nvPr/>
          </p:nvSpPr>
          <p:spPr bwMode="auto">
            <a:xfrm>
              <a:off x="3288" y="1434"/>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42" name="Oval 94"/>
            <p:cNvSpPr>
              <a:spLocks noChangeArrowheads="1"/>
            </p:cNvSpPr>
            <p:nvPr/>
          </p:nvSpPr>
          <p:spPr bwMode="auto">
            <a:xfrm>
              <a:off x="3424" y="1434"/>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43" name="Oval 95"/>
            <p:cNvSpPr>
              <a:spLocks noChangeArrowheads="1"/>
            </p:cNvSpPr>
            <p:nvPr/>
          </p:nvSpPr>
          <p:spPr bwMode="auto">
            <a:xfrm>
              <a:off x="3560" y="1434"/>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44" name="Oval 96"/>
            <p:cNvSpPr>
              <a:spLocks noChangeArrowheads="1"/>
            </p:cNvSpPr>
            <p:nvPr/>
          </p:nvSpPr>
          <p:spPr bwMode="auto">
            <a:xfrm>
              <a:off x="3697" y="1434"/>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45" name="Oval 97"/>
            <p:cNvSpPr>
              <a:spLocks noChangeArrowheads="1"/>
            </p:cNvSpPr>
            <p:nvPr/>
          </p:nvSpPr>
          <p:spPr bwMode="auto">
            <a:xfrm>
              <a:off x="3833" y="2114"/>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46" name="Oval 98"/>
            <p:cNvSpPr>
              <a:spLocks noChangeArrowheads="1"/>
            </p:cNvSpPr>
            <p:nvPr/>
          </p:nvSpPr>
          <p:spPr bwMode="auto">
            <a:xfrm>
              <a:off x="3969" y="2114"/>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47" name="Oval 99"/>
            <p:cNvSpPr>
              <a:spLocks noChangeArrowheads="1"/>
            </p:cNvSpPr>
            <p:nvPr/>
          </p:nvSpPr>
          <p:spPr bwMode="auto">
            <a:xfrm>
              <a:off x="4105" y="2115"/>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821348" name="Oval 100"/>
            <p:cNvSpPr>
              <a:spLocks noChangeArrowheads="1"/>
            </p:cNvSpPr>
            <p:nvPr/>
          </p:nvSpPr>
          <p:spPr bwMode="auto">
            <a:xfrm>
              <a:off x="4241" y="2115"/>
              <a:ext cx="45" cy="46"/>
            </a:xfrm>
            <a:prstGeom prst="ellipse">
              <a:avLst/>
            </a:prstGeom>
            <a:solidFill>
              <a:srgbClr val="33CCCC"/>
            </a:solidFill>
            <a:ln w="9525">
              <a:solidFill>
                <a:schemeClr val="tx1"/>
              </a:solidFill>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normAutofit fontScale="90000"/>
          </a:bodyPr>
          <a:lstStyle/>
          <a:p>
            <a:r>
              <a:rPr lang="en-US"/>
              <a:t>DP for degree-sequence anonymization</a:t>
            </a:r>
          </a:p>
        </p:txBody>
      </p:sp>
      <p:graphicFrame>
        <p:nvGraphicFramePr>
          <p:cNvPr id="837639" name="Object 7"/>
          <p:cNvGraphicFramePr>
            <a:graphicFrameLocks noChangeAspect="1"/>
          </p:cNvGraphicFramePr>
          <p:nvPr>
            <p:ph sz="quarter" idx="2"/>
          </p:nvPr>
        </p:nvGraphicFramePr>
        <p:xfrm>
          <a:off x="3660775" y="2787650"/>
          <a:ext cx="2398713" cy="777875"/>
        </p:xfrm>
        <a:graphic>
          <a:graphicData uri="http://schemas.openxmlformats.org/presentationml/2006/ole">
            <p:oleObj spid="_x0000_s412674" name="Equation" r:id="rId3" imgW="1371600" imgH="444240" progId="Equation.3">
              <p:embed/>
            </p:oleObj>
          </a:graphicData>
        </a:graphic>
      </p:graphicFrame>
      <p:graphicFrame>
        <p:nvGraphicFramePr>
          <p:cNvPr id="837644" name="Object 12"/>
          <p:cNvGraphicFramePr>
            <a:graphicFrameLocks noChangeAspect="1"/>
          </p:cNvGraphicFramePr>
          <p:nvPr>
            <p:ph sz="quarter" idx="3"/>
          </p:nvPr>
        </p:nvGraphicFramePr>
        <p:xfrm>
          <a:off x="2168525" y="4159250"/>
          <a:ext cx="3771900" cy="485775"/>
        </p:xfrm>
        <a:graphic>
          <a:graphicData uri="http://schemas.openxmlformats.org/presentationml/2006/ole">
            <p:oleObj spid="_x0000_s412675" name="Equation" r:id="rId4" imgW="2171520" imgH="279360" progId="Equation.3">
              <p:embed/>
            </p:oleObj>
          </a:graphicData>
        </a:graphic>
      </p:graphicFrame>
      <p:sp>
        <p:nvSpPr>
          <p:cNvPr id="837636" name="Rectangle 4"/>
          <p:cNvSpPr>
            <a:spLocks noChangeArrowheads="1"/>
          </p:cNvSpPr>
          <p:nvPr/>
        </p:nvSpPr>
        <p:spPr bwMode="auto">
          <a:xfrm>
            <a:off x="61913" y="4652963"/>
            <a:ext cx="8686800" cy="333375"/>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0000"/>
              <a:buFont typeface="Wingdings" pitchFamily="2" charset="2"/>
              <a:buChar char="l"/>
            </a:pPr>
            <a:r>
              <a:rPr lang="en-US" sz="2000"/>
              <a:t>Dynamic Programming with </a:t>
            </a:r>
            <a:r>
              <a:rPr lang="en-US" sz="2000" b="1">
                <a:solidFill>
                  <a:srgbClr val="0033CC"/>
                </a:solidFill>
              </a:rPr>
              <a:t>O(nk)</a:t>
            </a:r>
          </a:p>
        </p:txBody>
      </p:sp>
      <p:graphicFrame>
        <p:nvGraphicFramePr>
          <p:cNvPr id="837647" name="Object 15"/>
          <p:cNvGraphicFramePr>
            <a:graphicFrameLocks noChangeAspect="1"/>
          </p:cNvGraphicFramePr>
          <p:nvPr>
            <p:ph sz="half" idx="1"/>
          </p:nvPr>
        </p:nvGraphicFramePr>
        <p:xfrm>
          <a:off x="2324100" y="5084763"/>
          <a:ext cx="4638675" cy="503237"/>
        </p:xfrm>
        <a:graphic>
          <a:graphicData uri="http://schemas.openxmlformats.org/presentationml/2006/ole">
            <p:oleObj spid="_x0000_s412676" name="Equation" r:id="rId5" imgW="2692080" imgH="291960" progId="Equation.3">
              <p:embed/>
            </p:oleObj>
          </a:graphicData>
        </a:graphic>
      </p:graphicFrame>
      <p:sp>
        <p:nvSpPr>
          <p:cNvPr id="837649" name="Oval 17"/>
          <p:cNvSpPr>
            <a:spLocks noChangeArrowheads="1"/>
          </p:cNvSpPr>
          <p:nvPr/>
        </p:nvSpPr>
        <p:spPr bwMode="auto">
          <a:xfrm>
            <a:off x="3059113" y="5156200"/>
            <a:ext cx="2016125" cy="433388"/>
          </a:xfrm>
          <a:prstGeom prst="ellipse">
            <a:avLst/>
          </a:prstGeom>
          <a:noFill/>
          <a:ln w="9525">
            <a:solidFill>
              <a:srgbClr val="FF0000"/>
            </a:solidFill>
            <a:round/>
            <a:headEnd/>
            <a:tailEnd/>
          </a:ln>
          <a:effectLst/>
        </p:spPr>
        <p:txBody>
          <a:bodyPr wrap="none" anchor="ctr"/>
          <a:lstStyle/>
          <a:p>
            <a:endParaRPr lang="en-US"/>
          </a:p>
        </p:txBody>
      </p:sp>
      <p:sp>
        <p:nvSpPr>
          <p:cNvPr id="837650" name="Rectangle 18"/>
          <p:cNvSpPr>
            <a:spLocks noChangeArrowheads="1"/>
          </p:cNvSpPr>
          <p:nvPr/>
        </p:nvSpPr>
        <p:spPr bwMode="auto">
          <a:xfrm>
            <a:off x="61913" y="3429000"/>
            <a:ext cx="8686800" cy="792163"/>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0000"/>
              <a:buFont typeface="Wingdings" pitchFamily="2" charset="2"/>
              <a:buChar char="l"/>
            </a:pPr>
            <a:r>
              <a:rPr lang="en-US" sz="2000" b="1" i="1">
                <a:solidFill>
                  <a:srgbClr val="0033CC"/>
                </a:solidFill>
              </a:rPr>
              <a:t>DA(1, n)</a:t>
            </a:r>
            <a:r>
              <a:rPr lang="en-US" sz="2000"/>
              <a:t> : the optimal degree-sequence anonymization cost </a:t>
            </a:r>
          </a:p>
          <a:p>
            <a:pPr marL="342900" indent="-342900">
              <a:spcBef>
                <a:spcPct val="20000"/>
              </a:spcBef>
              <a:buClr>
                <a:schemeClr val="tx2"/>
              </a:buClr>
              <a:buSzPct val="70000"/>
              <a:buFont typeface="Wingdings" pitchFamily="2" charset="2"/>
              <a:buChar char="l"/>
            </a:pPr>
            <a:r>
              <a:rPr lang="en-US" sz="2000"/>
              <a:t>Dynamic Programming with </a:t>
            </a:r>
            <a:r>
              <a:rPr lang="en-US" sz="2000" b="1">
                <a:solidFill>
                  <a:srgbClr val="0033CC"/>
                </a:solidFill>
              </a:rPr>
              <a:t>O(n</a:t>
            </a:r>
            <a:r>
              <a:rPr lang="en-US" sz="2000" b="1" baseline="30000">
                <a:solidFill>
                  <a:srgbClr val="0033CC"/>
                </a:solidFill>
              </a:rPr>
              <a:t>2</a:t>
            </a:r>
            <a:r>
              <a:rPr lang="en-US" sz="2000" b="1">
                <a:solidFill>
                  <a:srgbClr val="0033CC"/>
                </a:solidFill>
              </a:rPr>
              <a:t>)</a:t>
            </a:r>
            <a:endParaRPr lang="en-US" sz="2000"/>
          </a:p>
        </p:txBody>
      </p:sp>
      <p:sp>
        <p:nvSpPr>
          <p:cNvPr id="837651" name="Rectangle 19"/>
          <p:cNvSpPr>
            <a:spLocks noChangeArrowheads="1"/>
          </p:cNvSpPr>
          <p:nvPr/>
        </p:nvSpPr>
        <p:spPr bwMode="auto">
          <a:xfrm>
            <a:off x="61913" y="2420938"/>
            <a:ext cx="8686800" cy="720725"/>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0000"/>
              <a:buFont typeface="Wingdings" pitchFamily="2" charset="2"/>
              <a:buChar char="l"/>
            </a:pPr>
            <a:r>
              <a:rPr lang="en-US" sz="2000" b="1" i="1">
                <a:solidFill>
                  <a:srgbClr val="0033CC"/>
                </a:solidFill>
              </a:rPr>
              <a:t>C(i, j)</a:t>
            </a:r>
            <a:r>
              <a:rPr lang="en-US" sz="2000"/>
              <a:t> : anonymization cost when all nodes </a:t>
            </a:r>
            <a:r>
              <a:rPr lang="en-US" sz="2000" i="1">
                <a:solidFill>
                  <a:srgbClr val="0033CC"/>
                </a:solidFill>
              </a:rPr>
              <a:t>i, i+1, …, j</a:t>
            </a:r>
            <a:r>
              <a:rPr lang="en-US" sz="2000"/>
              <a:t> are put in the same anonymized group, i.e., </a:t>
            </a:r>
            <a:endParaRPr lang="en-US" sz="2000" b="1">
              <a:solidFill>
                <a:srgbClr val="0033CC"/>
              </a:solidFill>
            </a:endParaRPr>
          </a:p>
        </p:txBody>
      </p:sp>
      <p:sp>
        <p:nvSpPr>
          <p:cNvPr id="837652" name="Rectangle 20"/>
          <p:cNvSpPr>
            <a:spLocks noChangeArrowheads="1"/>
          </p:cNvSpPr>
          <p:nvPr/>
        </p:nvSpPr>
        <p:spPr bwMode="auto">
          <a:xfrm>
            <a:off x="61913" y="1627188"/>
            <a:ext cx="8686800" cy="865187"/>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0000"/>
              <a:buFont typeface="Wingdings" pitchFamily="2" charset="2"/>
              <a:buChar char="l"/>
            </a:pPr>
            <a:r>
              <a:rPr lang="en-US" sz="2000" b="1" i="1">
                <a:solidFill>
                  <a:srgbClr val="0033CC"/>
                </a:solidFill>
              </a:rPr>
              <a:t>d </a:t>
            </a:r>
            <a:r>
              <a:rPr lang="en-US" sz="2000">
                <a:solidFill>
                  <a:srgbClr val="0033CC"/>
                </a:solidFill>
              </a:rPr>
              <a:t>(</a:t>
            </a:r>
            <a:r>
              <a:rPr lang="en-US" sz="2000" i="1">
                <a:solidFill>
                  <a:srgbClr val="0033CC"/>
                </a:solidFill>
              </a:rPr>
              <a:t>1</a:t>
            </a:r>
            <a:r>
              <a:rPr lang="en-US" sz="2000">
                <a:solidFill>
                  <a:srgbClr val="0033CC"/>
                </a:solidFill>
              </a:rPr>
              <a:t>) ≥ </a:t>
            </a:r>
            <a:r>
              <a:rPr lang="en-US" sz="2000" b="1" i="1">
                <a:solidFill>
                  <a:srgbClr val="0033CC"/>
                </a:solidFill>
              </a:rPr>
              <a:t>d </a:t>
            </a:r>
            <a:r>
              <a:rPr lang="en-US" sz="2000">
                <a:solidFill>
                  <a:srgbClr val="0033CC"/>
                </a:solidFill>
              </a:rPr>
              <a:t>(</a:t>
            </a:r>
            <a:r>
              <a:rPr lang="en-US" sz="2000" i="1">
                <a:solidFill>
                  <a:srgbClr val="0033CC"/>
                </a:solidFill>
              </a:rPr>
              <a:t>2</a:t>
            </a:r>
            <a:r>
              <a:rPr lang="en-US" sz="2000">
                <a:solidFill>
                  <a:srgbClr val="0033CC"/>
                </a:solidFill>
              </a:rPr>
              <a:t>) ≥… ≥ </a:t>
            </a:r>
            <a:r>
              <a:rPr lang="en-US" sz="2000" b="1" i="1">
                <a:solidFill>
                  <a:srgbClr val="0033CC"/>
                </a:solidFill>
              </a:rPr>
              <a:t>d </a:t>
            </a:r>
            <a:r>
              <a:rPr lang="en-US" sz="2000">
                <a:solidFill>
                  <a:srgbClr val="0033CC"/>
                </a:solidFill>
              </a:rPr>
              <a:t>(</a:t>
            </a:r>
            <a:r>
              <a:rPr lang="en-US" sz="2000" i="1">
                <a:solidFill>
                  <a:srgbClr val="0033CC"/>
                </a:solidFill>
              </a:rPr>
              <a:t>i</a:t>
            </a:r>
            <a:r>
              <a:rPr lang="en-US" sz="2000">
                <a:solidFill>
                  <a:srgbClr val="0033CC"/>
                </a:solidFill>
              </a:rPr>
              <a:t>) ≥… ≥ </a:t>
            </a:r>
            <a:r>
              <a:rPr lang="en-US" sz="2000" b="1" i="1">
                <a:solidFill>
                  <a:srgbClr val="0033CC"/>
                </a:solidFill>
              </a:rPr>
              <a:t>d </a:t>
            </a:r>
            <a:r>
              <a:rPr lang="en-US" sz="2000">
                <a:solidFill>
                  <a:srgbClr val="0033CC"/>
                </a:solidFill>
              </a:rPr>
              <a:t>(</a:t>
            </a:r>
            <a:r>
              <a:rPr lang="en-US" sz="2000" i="1">
                <a:solidFill>
                  <a:srgbClr val="0033CC"/>
                </a:solidFill>
              </a:rPr>
              <a:t>n</a:t>
            </a:r>
            <a:r>
              <a:rPr lang="en-US" sz="2000">
                <a:solidFill>
                  <a:srgbClr val="0033CC"/>
                </a:solidFill>
              </a:rPr>
              <a:t>)</a:t>
            </a:r>
            <a:r>
              <a:rPr lang="en-US" sz="2000"/>
              <a:t> : original degree sequence.</a:t>
            </a:r>
          </a:p>
          <a:p>
            <a:pPr marL="342900" indent="-342900">
              <a:spcBef>
                <a:spcPct val="20000"/>
              </a:spcBef>
              <a:buClr>
                <a:schemeClr val="tx2"/>
              </a:buClr>
              <a:buSzPct val="70000"/>
              <a:buFont typeface="Wingdings" pitchFamily="2" charset="2"/>
              <a:buChar char="l"/>
            </a:pPr>
            <a:r>
              <a:rPr lang="en-US" sz="2000" b="1" i="1">
                <a:solidFill>
                  <a:srgbClr val="0033CC"/>
                </a:solidFill>
              </a:rPr>
              <a:t>d’ </a:t>
            </a:r>
            <a:r>
              <a:rPr lang="en-US" sz="2000">
                <a:solidFill>
                  <a:srgbClr val="0033CC"/>
                </a:solidFill>
              </a:rPr>
              <a:t>(</a:t>
            </a:r>
            <a:r>
              <a:rPr lang="en-US" sz="2000" i="1">
                <a:solidFill>
                  <a:srgbClr val="0033CC"/>
                </a:solidFill>
              </a:rPr>
              <a:t>1</a:t>
            </a:r>
            <a:r>
              <a:rPr lang="en-US" sz="2000">
                <a:solidFill>
                  <a:srgbClr val="0033CC"/>
                </a:solidFill>
              </a:rPr>
              <a:t>) ≥ </a:t>
            </a:r>
            <a:r>
              <a:rPr lang="en-US" sz="2000" b="1" i="1">
                <a:solidFill>
                  <a:srgbClr val="0033CC"/>
                </a:solidFill>
              </a:rPr>
              <a:t>d’ </a:t>
            </a:r>
            <a:r>
              <a:rPr lang="en-US" sz="2000">
                <a:solidFill>
                  <a:srgbClr val="0033CC"/>
                </a:solidFill>
              </a:rPr>
              <a:t>(</a:t>
            </a:r>
            <a:r>
              <a:rPr lang="en-US" sz="2000" i="1">
                <a:solidFill>
                  <a:srgbClr val="0033CC"/>
                </a:solidFill>
              </a:rPr>
              <a:t>2</a:t>
            </a:r>
            <a:r>
              <a:rPr lang="en-US" sz="2000">
                <a:solidFill>
                  <a:srgbClr val="0033CC"/>
                </a:solidFill>
              </a:rPr>
              <a:t>) ≥…≥ </a:t>
            </a:r>
            <a:r>
              <a:rPr lang="en-US" sz="2000" b="1" i="1">
                <a:solidFill>
                  <a:srgbClr val="0033CC"/>
                </a:solidFill>
              </a:rPr>
              <a:t>d</a:t>
            </a:r>
            <a:r>
              <a:rPr lang="en-US" sz="2000" i="1">
                <a:solidFill>
                  <a:srgbClr val="0033CC"/>
                </a:solidFill>
              </a:rPr>
              <a:t>’ </a:t>
            </a:r>
            <a:r>
              <a:rPr lang="en-US" sz="2000">
                <a:solidFill>
                  <a:srgbClr val="0033CC"/>
                </a:solidFill>
              </a:rPr>
              <a:t>(</a:t>
            </a:r>
            <a:r>
              <a:rPr lang="en-US" sz="2000" i="1">
                <a:solidFill>
                  <a:srgbClr val="0033CC"/>
                </a:solidFill>
              </a:rPr>
              <a:t>i</a:t>
            </a:r>
            <a:r>
              <a:rPr lang="en-US" sz="2000">
                <a:solidFill>
                  <a:srgbClr val="0033CC"/>
                </a:solidFill>
              </a:rPr>
              <a:t>) ≥…≥ </a:t>
            </a:r>
            <a:r>
              <a:rPr lang="en-US" sz="2000" b="1" i="1">
                <a:solidFill>
                  <a:srgbClr val="0033CC"/>
                </a:solidFill>
              </a:rPr>
              <a:t>d’ </a:t>
            </a:r>
            <a:r>
              <a:rPr lang="en-US" sz="2000">
                <a:solidFill>
                  <a:srgbClr val="0033CC"/>
                </a:solidFill>
              </a:rPr>
              <a:t>(</a:t>
            </a:r>
            <a:r>
              <a:rPr lang="en-US" sz="2000" i="1">
                <a:solidFill>
                  <a:srgbClr val="0033CC"/>
                </a:solidFill>
              </a:rPr>
              <a:t>n</a:t>
            </a:r>
            <a:r>
              <a:rPr lang="en-US" sz="2000">
                <a:solidFill>
                  <a:srgbClr val="0033CC"/>
                </a:solidFill>
              </a:rPr>
              <a:t>)</a:t>
            </a:r>
            <a:r>
              <a:rPr lang="en-US" sz="2000"/>
              <a:t> : k-anonymized degree sequence.</a:t>
            </a:r>
            <a:endParaRPr lang="en-US" sz="2000" b="1">
              <a:solidFill>
                <a:srgbClr val="0033CC"/>
              </a:solidFill>
            </a:endParaRPr>
          </a:p>
        </p:txBody>
      </p:sp>
      <p:sp>
        <p:nvSpPr>
          <p:cNvPr id="837653" name="Rectangle 21"/>
          <p:cNvSpPr>
            <a:spLocks noChangeArrowheads="1"/>
          </p:cNvSpPr>
          <p:nvPr/>
        </p:nvSpPr>
        <p:spPr bwMode="auto">
          <a:xfrm>
            <a:off x="107950" y="5616575"/>
            <a:ext cx="8686800" cy="333375"/>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0000"/>
              <a:buFont typeface="Wingdings" pitchFamily="2" charset="2"/>
              <a:buChar char="l"/>
            </a:pPr>
            <a:r>
              <a:rPr lang="en-US" sz="2000"/>
              <a:t>Dynamic Programming can be done in </a:t>
            </a:r>
            <a:r>
              <a:rPr lang="en-US" sz="2000" b="1">
                <a:solidFill>
                  <a:srgbClr val="0033CC"/>
                </a:solidFill>
              </a:rPr>
              <a:t>O(n) </a:t>
            </a:r>
            <a:r>
              <a:rPr lang="en-US" sz="2000"/>
              <a:t>with some additional bookkeeping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p:txBody>
          <a:bodyPr>
            <a:normAutofit fontScale="90000"/>
          </a:bodyPr>
          <a:lstStyle/>
          <a:p>
            <a:r>
              <a:rPr lang="en-US" b="0">
                <a:latin typeface="Verdana" pitchFamily="34" charset="0"/>
              </a:rPr>
              <a:t>GraphAnonymization</a:t>
            </a:r>
            <a:r>
              <a:rPr lang="en-US"/>
              <a:t> algorithm</a:t>
            </a:r>
          </a:p>
        </p:txBody>
      </p:sp>
      <p:graphicFrame>
        <p:nvGraphicFramePr>
          <p:cNvPr id="843779" name="Group 3"/>
          <p:cNvGraphicFramePr>
            <a:graphicFrameLocks noGrp="1"/>
          </p:cNvGraphicFramePr>
          <p:nvPr>
            <p:ph idx="1"/>
          </p:nvPr>
        </p:nvGraphicFramePr>
        <p:xfrm>
          <a:off x="673100" y="1916113"/>
          <a:ext cx="7337425" cy="4401004"/>
        </p:xfrm>
        <a:graphic>
          <a:graphicData uri="http://schemas.openxmlformats.org/drawingml/2006/table">
            <a:tbl>
              <a:tblPr/>
              <a:tblGrid>
                <a:gridCol w="7337425"/>
              </a:tblGrid>
              <a:tr h="4000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cs typeface="Arial" charset="0"/>
                        </a:rPr>
                        <a:t>Input:</a:t>
                      </a:r>
                      <a:r>
                        <a:rPr kumimoji="0" lang="en-US" sz="2400" b="0" i="0" u="none" strike="noStrike" cap="none" normalizeH="0" baseline="0" dirty="0" smtClean="0">
                          <a:ln>
                            <a:noFill/>
                          </a:ln>
                          <a:solidFill>
                            <a:schemeClr val="tx1"/>
                          </a:solidFill>
                          <a:effectLst/>
                          <a:latin typeface="Arial" charset="0"/>
                          <a:cs typeface="Arial" charset="0"/>
                        </a:rPr>
                        <a:t> Graph </a:t>
                      </a:r>
                      <a:r>
                        <a:rPr kumimoji="0" lang="en-US" sz="2400" b="1" i="1" u="none" strike="noStrike" cap="none" normalizeH="0" baseline="0" dirty="0" smtClean="0">
                          <a:ln>
                            <a:noFill/>
                          </a:ln>
                          <a:solidFill>
                            <a:srgbClr val="0033CC"/>
                          </a:solidFill>
                          <a:effectLst/>
                          <a:latin typeface="Arial" charset="0"/>
                          <a:cs typeface="Arial" charset="0"/>
                        </a:rPr>
                        <a:t>G</a:t>
                      </a:r>
                      <a:r>
                        <a:rPr kumimoji="0" lang="en-US" sz="2400" b="0" i="0" u="none" strike="noStrike" cap="none" normalizeH="0" baseline="0" dirty="0" smtClean="0">
                          <a:ln>
                            <a:noFill/>
                          </a:ln>
                          <a:solidFill>
                            <a:schemeClr val="tx1"/>
                          </a:solidFill>
                          <a:effectLst/>
                          <a:latin typeface="Arial" charset="0"/>
                          <a:cs typeface="Arial" charset="0"/>
                        </a:rPr>
                        <a:t> with degree sequence </a:t>
                      </a:r>
                      <a:r>
                        <a:rPr kumimoji="0" lang="en-US" sz="2400" b="1" i="1" u="none" strike="noStrike" cap="none" normalizeH="0" baseline="0" dirty="0" smtClean="0">
                          <a:ln>
                            <a:noFill/>
                          </a:ln>
                          <a:solidFill>
                            <a:srgbClr val="0066FF"/>
                          </a:solidFill>
                          <a:effectLst/>
                          <a:latin typeface="Arial" charset="0"/>
                          <a:cs typeface="Arial" charset="0"/>
                        </a:rPr>
                        <a:t>d</a:t>
                      </a:r>
                      <a:r>
                        <a:rPr kumimoji="0" lang="en-US" sz="2400" b="0" i="0" u="none" strike="noStrike" cap="none" normalizeH="0" baseline="0" dirty="0" smtClean="0">
                          <a:ln>
                            <a:noFill/>
                          </a:ln>
                          <a:solidFill>
                            <a:schemeClr val="tx1"/>
                          </a:solidFill>
                          <a:effectLst/>
                          <a:latin typeface="Arial" charset="0"/>
                          <a:cs typeface="Arial" charset="0"/>
                        </a:rPr>
                        <a:t>, integer </a:t>
                      </a:r>
                      <a:r>
                        <a:rPr kumimoji="0" lang="en-US" sz="2400" b="1" i="1" u="none" strike="noStrike" cap="none" normalizeH="0" baseline="0" dirty="0" smtClean="0">
                          <a:ln>
                            <a:noFill/>
                          </a:ln>
                          <a:solidFill>
                            <a:srgbClr val="0033CC"/>
                          </a:solidFill>
                          <a:effectLst/>
                          <a:latin typeface="Arial" charset="0"/>
                          <a:cs typeface="Arial" charset="0"/>
                        </a:rPr>
                        <a:t>k</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cs typeface="Arial" charset="0"/>
                        </a:rPr>
                        <a:t>Output:</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1" i="1" u="none" strike="noStrike" cap="none" normalizeH="0" baseline="0" dirty="0" smtClean="0">
                          <a:ln>
                            <a:noFill/>
                          </a:ln>
                          <a:solidFill>
                            <a:srgbClr val="0033CC"/>
                          </a:solidFill>
                          <a:effectLst/>
                          <a:latin typeface="Arial" charset="0"/>
                          <a:cs typeface="Arial" charset="0"/>
                        </a:rPr>
                        <a:t>k</a:t>
                      </a:r>
                      <a:r>
                        <a:rPr kumimoji="0" lang="en-US" sz="2400" b="0" i="0" u="none" strike="noStrike" cap="none" normalizeH="0" baseline="0" dirty="0" smtClean="0">
                          <a:ln>
                            <a:noFill/>
                          </a:ln>
                          <a:solidFill>
                            <a:schemeClr val="tx1"/>
                          </a:solidFill>
                          <a:effectLst/>
                          <a:latin typeface="Arial" charset="0"/>
                          <a:cs typeface="Arial" charset="0"/>
                        </a:rPr>
                        <a:t>-degree anonymous graph </a:t>
                      </a:r>
                      <a:r>
                        <a:rPr kumimoji="0" lang="en-US" sz="2400" b="1" i="1" u="none" strike="noStrike" cap="none" normalizeH="0" baseline="0" dirty="0" smtClean="0">
                          <a:ln>
                            <a:noFill/>
                          </a:ln>
                          <a:solidFill>
                            <a:srgbClr val="0033CC"/>
                          </a:solidFill>
                          <a:effectLst/>
                          <a:latin typeface="Arial" charset="0"/>
                          <a:cs typeface="Arial" charset="0"/>
                        </a:rPr>
                        <a:t>G’</a:t>
                      </a:r>
                      <a:r>
                        <a:rPr kumimoji="0" lang="en-US" sz="2400" b="0" i="0" u="none" strike="noStrike" cap="none" normalizeH="0" baseline="0" dirty="0" smtClean="0">
                          <a:ln>
                            <a:noFill/>
                          </a:ln>
                          <a:solidFill>
                            <a:schemeClr val="tx1"/>
                          </a:solidFill>
                          <a:effectLst/>
                          <a:latin typeface="Arial" charset="0"/>
                          <a:cs typeface="Arial" charset="0"/>
                        </a:rPr>
                        <a:t> </a:t>
                      </a:r>
                    </a:p>
                  </a:txBody>
                  <a:tcPr marL="91282" marR="91282" marT="45643" marB="456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1638">
                <a:tc>
                  <a:txBody>
                    <a:bodyPr/>
                    <a:lstStyle/>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AutoNum type="arabicPeriod"/>
                        <a:tabLst/>
                      </a:pPr>
                      <a:endParaRPr kumimoji="0" lang="en-US" sz="2000" b="0" i="0" u="none" strike="noStrike" cap="none" normalizeH="0" baseline="0" dirty="0" smtClean="0">
                        <a:ln>
                          <a:noFill/>
                        </a:ln>
                        <a:solidFill>
                          <a:schemeClr val="tx1"/>
                        </a:solidFill>
                        <a:effectLst/>
                        <a:latin typeface="Arial" charset="0"/>
                        <a:cs typeface="Arial" charset="0"/>
                      </a:endParaRP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bg2"/>
                          </a:solidFill>
                          <a:effectLst/>
                          <a:latin typeface="Arial" charset="0"/>
                          <a:cs typeface="Arial" charset="0"/>
                        </a:rPr>
                        <a:t>[</a:t>
                      </a:r>
                      <a:r>
                        <a:rPr kumimoji="0" lang="en-US" sz="2000" b="1" i="0" u="none" strike="noStrike" cap="none" normalizeH="0" baseline="0" dirty="0" smtClean="0">
                          <a:ln>
                            <a:noFill/>
                          </a:ln>
                          <a:solidFill>
                            <a:schemeClr val="tx1">
                              <a:lumMod val="50000"/>
                              <a:lumOff val="50000"/>
                            </a:schemeClr>
                          </a:solidFill>
                          <a:effectLst/>
                          <a:latin typeface="Arial" charset="0"/>
                          <a:cs typeface="Arial" charset="0"/>
                        </a:rPr>
                        <a:t>Degree Sequence </a:t>
                      </a:r>
                      <a:r>
                        <a:rPr kumimoji="0" lang="en-US" sz="2000" b="1" i="0" u="none" strike="noStrike" cap="none" normalizeH="0" baseline="0" dirty="0" err="1" smtClean="0">
                          <a:ln>
                            <a:noFill/>
                          </a:ln>
                          <a:solidFill>
                            <a:schemeClr val="tx1">
                              <a:lumMod val="50000"/>
                              <a:lumOff val="50000"/>
                            </a:schemeClr>
                          </a:solidFill>
                          <a:effectLst/>
                          <a:latin typeface="Arial" charset="0"/>
                          <a:cs typeface="Arial" charset="0"/>
                        </a:rPr>
                        <a:t>Anonymization</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a:t>
                      </a:r>
                    </a:p>
                    <a:p>
                      <a:pPr marL="381000" marR="0" lvl="0" indent="-381000" algn="l" defTabSz="914400" rtl="0" eaLnBrk="1" fontAlgn="base" latinLnBrk="0" hangingPunct="1">
                        <a:lnSpc>
                          <a:spcPct val="100000"/>
                        </a:lnSpc>
                        <a:spcBef>
                          <a:spcPct val="20000"/>
                        </a:spcBef>
                        <a:spcAft>
                          <a:spcPct val="0"/>
                        </a:spcAft>
                        <a:buClr>
                          <a:schemeClr val="tx2"/>
                        </a:buClr>
                        <a:buSzPct val="55000"/>
                        <a:buFontTx/>
                        <a:buChar char="•"/>
                        <a:tabLst/>
                      </a:pPr>
                      <a:r>
                        <a:rPr kumimoji="0" lang="en-US" sz="2000" b="0" i="0" u="none" strike="noStrike" cap="none" normalizeH="0" baseline="0" dirty="0" err="1" smtClean="0">
                          <a:ln>
                            <a:noFill/>
                          </a:ln>
                          <a:solidFill>
                            <a:schemeClr val="tx1">
                              <a:lumMod val="50000"/>
                              <a:lumOff val="50000"/>
                            </a:schemeClr>
                          </a:solidFill>
                          <a:effectLst/>
                          <a:latin typeface="Arial" charset="0"/>
                          <a:cs typeface="Arial" charset="0"/>
                        </a:rPr>
                        <a:t>Contruct</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an </a:t>
                      </a:r>
                      <a:r>
                        <a:rPr kumimoji="0" lang="en-US" sz="2000" b="0" i="0" u="none" strike="noStrike" cap="none" normalizeH="0" baseline="0" dirty="0" err="1" smtClean="0">
                          <a:ln>
                            <a:noFill/>
                          </a:ln>
                          <a:solidFill>
                            <a:schemeClr val="tx1">
                              <a:lumMod val="50000"/>
                              <a:lumOff val="50000"/>
                            </a:schemeClr>
                          </a:solidFill>
                          <a:effectLst/>
                          <a:latin typeface="Arial" charset="0"/>
                          <a:cs typeface="Arial" charset="0"/>
                        </a:rPr>
                        <a:t>anonymized</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degree sequence </a:t>
                      </a:r>
                      <a:r>
                        <a:rPr kumimoji="0" lang="en-US" sz="2000" b="1" i="1" u="none" strike="noStrike" cap="none" normalizeH="0" baseline="0" dirty="0" smtClean="0">
                          <a:ln>
                            <a:noFill/>
                          </a:ln>
                          <a:solidFill>
                            <a:schemeClr val="tx1">
                              <a:lumMod val="50000"/>
                              <a:lumOff val="50000"/>
                            </a:schemeClr>
                          </a:solidFill>
                          <a:effectLst/>
                          <a:latin typeface="Arial" charset="0"/>
                          <a:cs typeface="Arial" charset="0"/>
                        </a:rPr>
                        <a:t>d’</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from the original degree sequence </a:t>
                      </a:r>
                      <a:r>
                        <a:rPr kumimoji="0" lang="en-US" sz="2000" b="1" i="1" u="none" strike="noStrike" cap="none" normalizeH="0" baseline="0" dirty="0" smtClean="0">
                          <a:ln>
                            <a:noFill/>
                          </a:ln>
                          <a:solidFill>
                            <a:schemeClr val="tx1">
                              <a:lumMod val="50000"/>
                              <a:lumOff val="50000"/>
                            </a:schemeClr>
                          </a:solidFill>
                          <a:effectLst/>
                          <a:latin typeface="Arial" charset="0"/>
                          <a:cs typeface="Arial" charset="0"/>
                        </a:rPr>
                        <a:t>d</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a:t>
                      </a: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AutoNum type="arabicPeriod"/>
                        <a:tabLst/>
                      </a:pPr>
                      <a:endParaRPr kumimoji="0" lang="en-US" sz="2000" b="0" i="0" u="none" strike="noStrike" cap="none" normalizeH="0" baseline="0" dirty="0" smtClean="0">
                        <a:ln>
                          <a:noFill/>
                        </a:ln>
                        <a:solidFill>
                          <a:schemeClr val="bg2"/>
                        </a:solidFill>
                        <a:effectLst/>
                        <a:latin typeface="Arial" charset="0"/>
                        <a:cs typeface="Arial" charset="0"/>
                      </a:endParaRP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r>
                        <a:rPr kumimoji="0" lang="en-US" sz="2000" b="1" i="0" u="none" strike="noStrike" cap="none" normalizeH="0" baseline="0" dirty="0" smtClean="0">
                          <a:ln>
                            <a:noFill/>
                          </a:ln>
                          <a:solidFill>
                            <a:srgbClr val="0033CC"/>
                          </a:solidFill>
                          <a:effectLst/>
                          <a:latin typeface="Arial" charset="0"/>
                          <a:cs typeface="Arial" charset="0"/>
                        </a:rPr>
                        <a:t>Graph Construction</a:t>
                      </a:r>
                      <a:r>
                        <a:rPr kumimoji="0" lang="en-US" sz="2000" b="0" i="0" u="none" strike="noStrike" cap="none" normalizeH="0" baseline="0" dirty="0" smtClean="0">
                          <a:ln>
                            <a:noFill/>
                          </a:ln>
                          <a:solidFill>
                            <a:schemeClr val="tx1"/>
                          </a:solidFill>
                          <a:effectLst/>
                          <a:latin typeface="Arial" charset="0"/>
                          <a:cs typeface="Arial" charset="0"/>
                        </a:rPr>
                        <a:t>]: </a:t>
                      </a: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1" i="0" u="none" strike="noStrike" cap="none" normalizeH="0" baseline="0" dirty="0" smtClean="0">
                          <a:ln>
                            <a:noFill/>
                          </a:ln>
                          <a:solidFill>
                            <a:schemeClr val="tx1"/>
                          </a:solidFill>
                          <a:effectLst/>
                          <a:latin typeface="Arial" charset="0"/>
                          <a:cs typeface="Arial" charset="0"/>
                        </a:rPr>
                        <a:t>Construct</a:t>
                      </a:r>
                      <a:r>
                        <a:rPr kumimoji="0" lang="en-US" sz="2000" b="0" i="0" u="none" strike="noStrike" cap="none" normalizeH="0" baseline="0" dirty="0" smtClean="0">
                          <a:ln>
                            <a:noFill/>
                          </a:ln>
                          <a:solidFill>
                            <a:schemeClr val="tx1"/>
                          </a:solidFill>
                          <a:effectLst/>
                          <a:latin typeface="Arial" charset="0"/>
                          <a:cs typeface="Arial" charset="0"/>
                        </a:rPr>
                        <a:t>]: Given degree sequence </a:t>
                      </a:r>
                      <a:r>
                        <a:rPr kumimoji="0" lang="en-US" sz="2000" b="1" i="1" u="none" strike="noStrike" cap="none" normalizeH="0" baseline="0" dirty="0" smtClean="0">
                          <a:ln>
                            <a:noFill/>
                          </a:ln>
                          <a:solidFill>
                            <a:srgbClr val="0033CC"/>
                          </a:solidFill>
                          <a:effectLst/>
                          <a:latin typeface="Arial" charset="0"/>
                          <a:cs typeface="Arial" charset="0"/>
                        </a:rPr>
                        <a:t>d'</a:t>
                      </a:r>
                      <a:r>
                        <a:rPr kumimoji="0" lang="en-US" sz="2000" b="0" i="0" u="none" strike="noStrike" cap="none" normalizeH="0" baseline="0" dirty="0" smtClean="0">
                          <a:ln>
                            <a:noFill/>
                          </a:ln>
                          <a:solidFill>
                            <a:schemeClr val="tx1"/>
                          </a:solidFill>
                          <a:effectLst/>
                          <a:latin typeface="Arial" charset="0"/>
                          <a:cs typeface="Arial" charset="0"/>
                        </a:rPr>
                        <a:t>, construct a new graph </a:t>
                      </a:r>
                      <a:r>
                        <a:rPr kumimoji="0" lang="en-US" sz="2000" b="1" i="1" u="none" strike="noStrike" cap="none" normalizeH="0" baseline="0" dirty="0" smtClean="0">
                          <a:ln>
                            <a:noFill/>
                          </a:ln>
                          <a:solidFill>
                            <a:srgbClr val="0033CC"/>
                          </a:solidFill>
                          <a:effectLst/>
                          <a:latin typeface="Arial" charset="0"/>
                          <a:cs typeface="Arial" charset="0"/>
                        </a:rPr>
                        <a:t>G</a:t>
                      </a:r>
                      <a:r>
                        <a:rPr kumimoji="0" lang="en-US" sz="2000" b="1" i="1" u="none" strike="noStrike" cap="none" normalizeH="0" baseline="30000" dirty="0" smtClean="0">
                          <a:ln>
                            <a:noFill/>
                          </a:ln>
                          <a:solidFill>
                            <a:srgbClr val="0033CC"/>
                          </a:solidFill>
                          <a:effectLst/>
                          <a:latin typeface="Arial" charset="0"/>
                          <a:cs typeface="Arial" charset="0"/>
                        </a:rPr>
                        <a:t>0</a:t>
                      </a:r>
                      <a:r>
                        <a:rPr kumimoji="0" lang="en-US" sz="2000" b="1" i="1" u="none" strike="noStrike" cap="none" normalizeH="0" baseline="0" dirty="0" smtClean="0">
                          <a:ln>
                            <a:noFill/>
                          </a:ln>
                          <a:solidFill>
                            <a:srgbClr val="0033CC"/>
                          </a:solidFill>
                          <a:effectLst/>
                          <a:latin typeface="Arial" charset="0"/>
                          <a:cs typeface="Arial" charset="0"/>
                        </a:rPr>
                        <a:t>(V, E</a:t>
                      </a:r>
                      <a:r>
                        <a:rPr kumimoji="0" lang="en-US" sz="2000" b="1" i="1" u="none" strike="noStrike" cap="none" normalizeH="0" baseline="30000" dirty="0" smtClean="0">
                          <a:ln>
                            <a:noFill/>
                          </a:ln>
                          <a:solidFill>
                            <a:srgbClr val="0033CC"/>
                          </a:solidFill>
                          <a:effectLst/>
                          <a:latin typeface="Arial" charset="0"/>
                          <a:cs typeface="Arial" charset="0"/>
                        </a:rPr>
                        <a:t>0</a:t>
                      </a:r>
                      <a:r>
                        <a:rPr kumimoji="0" lang="en-US" sz="2000" b="1" i="1" u="none" strike="noStrike" cap="none" normalizeH="0" baseline="0" dirty="0" smtClean="0">
                          <a:ln>
                            <a:noFill/>
                          </a:ln>
                          <a:solidFill>
                            <a:srgbClr val="0033CC"/>
                          </a:solidFill>
                          <a:effectLst/>
                          <a:latin typeface="Arial" charset="0"/>
                          <a:cs typeface="Arial" charset="0"/>
                        </a:rPr>
                        <a:t>)</a:t>
                      </a:r>
                      <a:r>
                        <a:rPr kumimoji="0" lang="en-US" sz="2000" b="0" i="0" u="none" strike="noStrike" cap="none" normalizeH="0" baseline="0" dirty="0" smtClean="0">
                          <a:ln>
                            <a:noFill/>
                          </a:ln>
                          <a:solidFill>
                            <a:schemeClr val="tx1"/>
                          </a:solidFill>
                          <a:effectLst/>
                          <a:latin typeface="Arial" charset="0"/>
                          <a:cs typeface="Arial" charset="0"/>
                        </a:rPr>
                        <a:t> such that the degree sequence of </a:t>
                      </a:r>
                      <a:r>
                        <a:rPr kumimoji="0" lang="en-US" sz="2000" b="1" i="1" u="none" strike="noStrike" cap="none" normalizeH="0" baseline="0" dirty="0" smtClean="0">
                          <a:ln>
                            <a:noFill/>
                          </a:ln>
                          <a:solidFill>
                            <a:srgbClr val="0033CC"/>
                          </a:solidFill>
                          <a:effectLst/>
                          <a:latin typeface="Arial" charset="0"/>
                          <a:cs typeface="Arial" charset="0"/>
                        </a:rPr>
                        <a:t>G</a:t>
                      </a:r>
                      <a:r>
                        <a:rPr kumimoji="0" lang="en-US" sz="2000" b="1" i="1" u="none" strike="noStrike" cap="none" normalizeH="0" baseline="30000" dirty="0" smtClean="0">
                          <a:ln>
                            <a:noFill/>
                          </a:ln>
                          <a:solidFill>
                            <a:srgbClr val="0033CC"/>
                          </a:solidFill>
                          <a:effectLst/>
                          <a:latin typeface="Arial" charset="0"/>
                          <a:cs typeface="Arial" charset="0"/>
                        </a:rPr>
                        <a:t>0</a:t>
                      </a:r>
                      <a:r>
                        <a:rPr kumimoji="0" lang="en-US" sz="2000" b="0" i="0" u="none" strike="noStrike" cap="none" normalizeH="0" baseline="0" dirty="0" smtClean="0">
                          <a:ln>
                            <a:noFill/>
                          </a:ln>
                          <a:solidFill>
                            <a:schemeClr val="tx1"/>
                          </a:solidFill>
                          <a:effectLst/>
                          <a:latin typeface="Arial" charset="0"/>
                          <a:cs typeface="Arial" charset="0"/>
                        </a:rPr>
                        <a:t>  is </a:t>
                      </a:r>
                      <a:r>
                        <a:rPr kumimoji="0" lang="en-US" sz="2000" b="1" i="1" u="none" strike="noStrike" cap="none" normalizeH="0" baseline="0" dirty="0" smtClean="0">
                          <a:ln>
                            <a:noFill/>
                          </a:ln>
                          <a:solidFill>
                            <a:srgbClr val="0033CC"/>
                          </a:solidFill>
                          <a:effectLst/>
                          <a:latin typeface="Arial" charset="0"/>
                          <a:cs typeface="Arial" charset="0"/>
                        </a:rPr>
                        <a:t>d‘</a:t>
                      </a: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smtClean="0">
                          <a:ln>
                            <a:noFill/>
                          </a:ln>
                          <a:solidFill>
                            <a:schemeClr val="bg2"/>
                          </a:solidFill>
                          <a:effectLst/>
                          <a:latin typeface="Arial" charset="0"/>
                          <a:cs typeface="Arial" charset="0"/>
                        </a:rPr>
                        <a:t>[</a:t>
                      </a:r>
                      <a:r>
                        <a:rPr kumimoji="0" lang="en-US" sz="2000" b="1" i="0" u="none" strike="noStrike" cap="none" normalizeH="0" baseline="0" dirty="0" smtClean="0">
                          <a:ln>
                            <a:noFill/>
                          </a:ln>
                          <a:solidFill>
                            <a:schemeClr val="bg2"/>
                          </a:solidFill>
                          <a:effectLst/>
                          <a:latin typeface="Arial" charset="0"/>
                          <a:cs typeface="Arial" charset="0"/>
                        </a:rPr>
                        <a:t>Transform</a:t>
                      </a:r>
                      <a:r>
                        <a:rPr kumimoji="0" lang="en-US" sz="2000" b="0" i="0" u="none" strike="noStrike" cap="none" normalizeH="0" baseline="0" dirty="0" smtClean="0">
                          <a:ln>
                            <a:noFill/>
                          </a:ln>
                          <a:solidFill>
                            <a:schemeClr val="bg2"/>
                          </a:solidFill>
                          <a:effectLst/>
                          <a:latin typeface="Arial" charset="0"/>
                          <a:cs typeface="Arial" charset="0"/>
                        </a:rPr>
                        <a:t>]: Transform </a:t>
                      </a:r>
                      <a:r>
                        <a:rPr kumimoji="0" lang="en-US" sz="2000" b="1" i="1" u="none" strike="noStrike" cap="none" normalizeH="0" baseline="0" dirty="0" smtClean="0">
                          <a:ln>
                            <a:noFill/>
                          </a:ln>
                          <a:solidFill>
                            <a:schemeClr val="bg2"/>
                          </a:solidFill>
                          <a:effectLst/>
                          <a:latin typeface="Arial" charset="0"/>
                          <a:cs typeface="Arial" charset="0"/>
                        </a:rPr>
                        <a:t>G</a:t>
                      </a:r>
                      <a:r>
                        <a:rPr kumimoji="0" lang="en-US" sz="2000" b="1" i="1" u="none" strike="noStrike" cap="none" normalizeH="0" baseline="30000" dirty="0" smtClean="0">
                          <a:ln>
                            <a:noFill/>
                          </a:ln>
                          <a:solidFill>
                            <a:schemeClr val="bg2"/>
                          </a:solidFill>
                          <a:effectLst/>
                          <a:latin typeface="Arial" charset="0"/>
                          <a:cs typeface="Arial" charset="0"/>
                        </a:rPr>
                        <a:t>0</a:t>
                      </a:r>
                      <a:r>
                        <a:rPr kumimoji="0" lang="en-US" sz="2000" b="1" i="1" u="none" strike="noStrike" cap="none" normalizeH="0" baseline="0" dirty="0" smtClean="0">
                          <a:ln>
                            <a:noFill/>
                          </a:ln>
                          <a:solidFill>
                            <a:schemeClr val="bg2"/>
                          </a:solidFill>
                          <a:effectLst/>
                          <a:latin typeface="Arial" charset="0"/>
                          <a:cs typeface="Arial" charset="0"/>
                        </a:rPr>
                        <a:t>(V, E</a:t>
                      </a:r>
                      <a:r>
                        <a:rPr kumimoji="0" lang="en-US" sz="2000" b="1" i="1" u="none" strike="noStrike" cap="none" normalizeH="0" baseline="30000" dirty="0" smtClean="0">
                          <a:ln>
                            <a:noFill/>
                          </a:ln>
                          <a:solidFill>
                            <a:schemeClr val="bg2"/>
                          </a:solidFill>
                          <a:effectLst/>
                          <a:latin typeface="Arial" charset="0"/>
                          <a:cs typeface="Arial" charset="0"/>
                        </a:rPr>
                        <a:t>0</a:t>
                      </a:r>
                      <a:r>
                        <a:rPr kumimoji="0" lang="en-US" sz="2000" b="1" i="1" u="none" strike="noStrike" cap="none" normalizeH="0" baseline="0" dirty="0" smtClean="0">
                          <a:ln>
                            <a:noFill/>
                          </a:ln>
                          <a:solidFill>
                            <a:schemeClr val="bg2"/>
                          </a:solidFill>
                          <a:effectLst/>
                          <a:latin typeface="Arial" charset="0"/>
                          <a:cs typeface="Arial" charset="0"/>
                        </a:rPr>
                        <a:t>)</a:t>
                      </a:r>
                      <a:r>
                        <a:rPr kumimoji="0" lang="en-US" sz="2000" b="0" i="0" u="none" strike="noStrike" cap="none" normalizeH="0" baseline="0" dirty="0" smtClean="0">
                          <a:ln>
                            <a:noFill/>
                          </a:ln>
                          <a:solidFill>
                            <a:schemeClr val="bg2"/>
                          </a:solidFill>
                          <a:effectLst/>
                          <a:latin typeface="Arial" charset="0"/>
                          <a:cs typeface="Arial" charset="0"/>
                        </a:rPr>
                        <a:t>  to </a:t>
                      </a:r>
                      <a:r>
                        <a:rPr kumimoji="0" lang="en-US" sz="2000" b="1" i="1" u="none" strike="noStrike" cap="none" normalizeH="0" baseline="0" dirty="0" smtClean="0">
                          <a:ln>
                            <a:noFill/>
                          </a:ln>
                          <a:solidFill>
                            <a:schemeClr val="bg2"/>
                          </a:solidFill>
                          <a:effectLst/>
                          <a:latin typeface="Arial" charset="0"/>
                          <a:cs typeface="Arial" charset="0"/>
                        </a:rPr>
                        <a:t>G</a:t>
                      </a:r>
                      <a:r>
                        <a:rPr kumimoji="0" lang="en-US" sz="2000" b="1" i="1" u="none" strike="noStrike" cap="none" normalizeH="0" baseline="30000" dirty="0" smtClean="0">
                          <a:ln>
                            <a:noFill/>
                          </a:ln>
                          <a:solidFill>
                            <a:schemeClr val="bg2"/>
                          </a:solidFill>
                          <a:effectLst/>
                          <a:latin typeface="Arial" charset="0"/>
                          <a:cs typeface="Arial" charset="0"/>
                        </a:rPr>
                        <a:t>’</a:t>
                      </a:r>
                      <a:r>
                        <a:rPr kumimoji="0" lang="en-US" sz="2000" b="1" i="1" u="none" strike="noStrike" cap="none" normalizeH="0" baseline="0" dirty="0" smtClean="0">
                          <a:ln>
                            <a:noFill/>
                          </a:ln>
                          <a:solidFill>
                            <a:schemeClr val="bg2"/>
                          </a:solidFill>
                          <a:effectLst/>
                          <a:latin typeface="Arial" charset="0"/>
                          <a:cs typeface="Arial" charset="0"/>
                        </a:rPr>
                        <a:t>(V, E</a:t>
                      </a:r>
                      <a:r>
                        <a:rPr kumimoji="0" lang="en-US" sz="2000" b="1" i="1" u="none" strike="noStrike" cap="none" normalizeH="0" baseline="30000" dirty="0" smtClean="0">
                          <a:ln>
                            <a:noFill/>
                          </a:ln>
                          <a:solidFill>
                            <a:schemeClr val="bg2"/>
                          </a:solidFill>
                          <a:effectLst/>
                          <a:latin typeface="Arial" charset="0"/>
                          <a:cs typeface="Arial" charset="0"/>
                        </a:rPr>
                        <a:t>’</a:t>
                      </a:r>
                      <a:r>
                        <a:rPr kumimoji="0" lang="en-US" sz="2000" b="1" i="1" u="none" strike="noStrike" cap="none" normalizeH="0" baseline="0" dirty="0" smtClean="0">
                          <a:ln>
                            <a:noFill/>
                          </a:ln>
                          <a:solidFill>
                            <a:schemeClr val="bg2"/>
                          </a:solidFill>
                          <a:effectLst/>
                          <a:latin typeface="Arial" charset="0"/>
                          <a:cs typeface="Arial" charset="0"/>
                        </a:rPr>
                        <a:t>)</a:t>
                      </a:r>
                      <a:r>
                        <a:rPr kumimoji="0" lang="en-US" sz="2000" b="0" i="0" u="none" strike="noStrike" cap="none" normalizeH="0" baseline="0" dirty="0" smtClean="0">
                          <a:ln>
                            <a:noFill/>
                          </a:ln>
                          <a:solidFill>
                            <a:schemeClr val="bg2"/>
                          </a:solidFill>
                          <a:effectLst/>
                          <a:latin typeface="Arial" charset="0"/>
                          <a:cs typeface="Arial" charset="0"/>
                        </a:rPr>
                        <a:t> so that </a:t>
                      </a:r>
                      <a:r>
                        <a:rPr kumimoji="0" lang="en-US" sz="2000" b="1" i="1" u="none" strike="noStrike" cap="none" normalizeH="0" baseline="0" dirty="0" err="1" smtClean="0">
                          <a:ln>
                            <a:noFill/>
                          </a:ln>
                          <a:solidFill>
                            <a:schemeClr val="bg2"/>
                          </a:solidFill>
                          <a:effectLst/>
                          <a:latin typeface="Arial" charset="0"/>
                          <a:cs typeface="Arial" charset="0"/>
                        </a:rPr>
                        <a:t>SymDiff</a:t>
                      </a:r>
                      <a:r>
                        <a:rPr kumimoji="0" lang="en-US" sz="2000" b="0" i="1" u="none" strike="noStrike" cap="none" normalizeH="0" baseline="0" dirty="0" smtClean="0">
                          <a:ln>
                            <a:noFill/>
                          </a:ln>
                          <a:solidFill>
                            <a:schemeClr val="bg2"/>
                          </a:solidFill>
                          <a:effectLst/>
                          <a:latin typeface="Arial" charset="0"/>
                          <a:cs typeface="Arial" charset="0"/>
                        </a:rPr>
                        <a:t>(G’,G) </a:t>
                      </a:r>
                      <a:r>
                        <a:rPr kumimoji="0" lang="en-US" sz="2000" b="0" i="0" u="none" strike="noStrike" cap="none" normalizeH="0" baseline="0" dirty="0" smtClean="0">
                          <a:ln>
                            <a:noFill/>
                          </a:ln>
                          <a:solidFill>
                            <a:schemeClr val="bg2"/>
                          </a:solidFill>
                          <a:effectLst/>
                          <a:latin typeface="Arial" charset="0"/>
                          <a:cs typeface="Arial" charset="0"/>
                        </a:rPr>
                        <a:t>is minimized</a:t>
                      </a:r>
                      <a:r>
                        <a:rPr kumimoji="0" lang="en-US" sz="2000" b="0" i="0" u="none" strike="noStrike" cap="none" normalizeH="0" baseline="0" dirty="0" smtClean="0">
                          <a:ln>
                            <a:noFill/>
                          </a:ln>
                          <a:solidFill>
                            <a:schemeClr val="tx1"/>
                          </a:solidFill>
                          <a:effectLst/>
                          <a:latin typeface="Arial" charset="0"/>
                          <a:cs typeface="Arial" charset="0"/>
                        </a:rPr>
                        <a:t>. </a:t>
                      </a:r>
                    </a:p>
                  </a:txBody>
                  <a:tcPr marL="91282" marR="91282" marT="45643" marB="456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p:txBody>
          <a:bodyPr>
            <a:normAutofit fontScale="90000"/>
          </a:bodyPr>
          <a:lstStyle/>
          <a:p>
            <a:r>
              <a:rPr lang="en-US"/>
              <a:t>Are all degree sequences realizable?</a:t>
            </a:r>
          </a:p>
        </p:txBody>
      </p:sp>
      <p:sp>
        <p:nvSpPr>
          <p:cNvPr id="819203" name="Rectangle 3"/>
          <p:cNvSpPr>
            <a:spLocks noGrp="1" noChangeArrowheads="1"/>
          </p:cNvSpPr>
          <p:nvPr>
            <p:ph type="body" idx="1"/>
          </p:nvPr>
        </p:nvSpPr>
        <p:spPr>
          <a:xfrm>
            <a:off x="457200" y="1970088"/>
            <a:ext cx="8229600" cy="4411662"/>
          </a:xfrm>
        </p:spPr>
        <p:txBody>
          <a:bodyPr>
            <a:normAutofit lnSpcReduction="10000"/>
          </a:bodyPr>
          <a:lstStyle/>
          <a:p>
            <a:r>
              <a:rPr lang="en-US"/>
              <a:t>A degree sequence </a:t>
            </a:r>
            <a:r>
              <a:rPr lang="en-US" b="1" i="1">
                <a:solidFill>
                  <a:srgbClr val="0066FF"/>
                </a:solidFill>
              </a:rPr>
              <a:t>d</a:t>
            </a:r>
            <a:r>
              <a:rPr lang="en-US"/>
              <a:t> is </a:t>
            </a:r>
            <a:r>
              <a:rPr lang="en-US" b="1">
                <a:solidFill>
                  <a:srgbClr val="009900"/>
                </a:solidFill>
              </a:rPr>
              <a:t>realizable</a:t>
            </a:r>
            <a:r>
              <a:rPr lang="en-US"/>
              <a:t> if there exists a simple undirected graph with nodes having degree sequence </a:t>
            </a:r>
            <a:r>
              <a:rPr lang="en-US" b="1" i="1">
                <a:solidFill>
                  <a:srgbClr val="0066FF"/>
                </a:solidFill>
              </a:rPr>
              <a:t>d.</a:t>
            </a:r>
          </a:p>
          <a:p>
            <a:endParaRPr lang="en-US"/>
          </a:p>
          <a:p>
            <a:r>
              <a:rPr lang="en-US"/>
              <a:t>Not all vectors of integers are realizable degree sequences</a:t>
            </a:r>
          </a:p>
          <a:p>
            <a:pPr lvl="1"/>
            <a:r>
              <a:rPr lang="en-US"/>
              <a:t>d = {4,2,2,2,1} ?</a:t>
            </a:r>
          </a:p>
          <a:p>
            <a:pPr lvl="1"/>
            <a:endParaRPr lang="en-US"/>
          </a:p>
          <a:p>
            <a:r>
              <a:rPr lang="en-US"/>
              <a:t>How can we decide?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p:txBody>
          <a:bodyPr>
            <a:normAutofit fontScale="90000"/>
          </a:bodyPr>
          <a:lstStyle/>
          <a:p>
            <a:r>
              <a:rPr lang="en-US"/>
              <a:t>Realizability of degree sequences</a:t>
            </a:r>
          </a:p>
        </p:txBody>
      </p:sp>
      <p:sp>
        <p:nvSpPr>
          <p:cNvPr id="712707" name="Text Box 3"/>
          <p:cNvSpPr txBox="1">
            <a:spLocks noChangeArrowheads="1"/>
          </p:cNvSpPr>
          <p:nvPr/>
        </p:nvSpPr>
        <p:spPr bwMode="auto">
          <a:xfrm>
            <a:off x="468313" y="1900238"/>
            <a:ext cx="8135937" cy="1889125"/>
          </a:xfrm>
          <a:prstGeom prst="rect">
            <a:avLst/>
          </a:prstGeom>
          <a:noFill/>
          <a:ln w="12700" cap="sq">
            <a:solidFill>
              <a:schemeClr val="tx1"/>
            </a:solidFill>
            <a:miter lim="800000"/>
            <a:headEnd/>
            <a:tailEnd/>
          </a:ln>
          <a:effectLst/>
        </p:spPr>
        <p:txBody>
          <a:bodyPr lIns="91282" tIns="45643" rIns="91282" bIns="45643">
            <a:spAutoFit/>
          </a:bodyPr>
          <a:lstStyle/>
          <a:p>
            <a:pPr eaLnBrk="0" hangingPunct="0">
              <a:spcBef>
                <a:spcPct val="50000"/>
              </a:spcBef>
            </a:pPr>
            <a:r>
              <a:rPr lang="en-US" sz="2000"/>
              <a:t>[</a:t>
            </a:r>
            <a:r>
              <a:rPr lang="en-US" sz="2000" b="1">
                <a:solidFill>
                  <a:schemeClr val="tx2"/>
                </a:solidFill>
              </a:rPr>
              <a:t>Erdös and Gallai</a:t>
            </a:r>
            <a:r>
              <a:rPr lang="en-US" sz="2000"/>
              <a:t>] A degree sequence </a:t>
            </a:r>
            <a:r>
              <a:rPr lang="en-US" sz="2000" b="1" i="1"/>
              <a:t>d</a:t>
            </a:r>
            <a:r>
              <a:rPr lang="en-US" sz="2000"/>
              <a:t> with </a:t>
            </a:r>
            <a:r>
              <a:rPr kumimoji="1" lang="en-US" sz="2000" b="1" i="1"/>
              <a:t>d</a:t>
            </a:r>
            <a:r>
              <a:rPr kumimoji="1" lang="en-US" sz="2000"/>
              <a:t>(</a:t>
            </a:r>
            <a:r>
              <a:rPr kumimoji="1" lang="en-US" sz="2000" i="1"/>
              <a:t>1</a:t>
            </a:r>
            <a:r>
              <a:rPr kumimoji="1" lang="en-US" sz="2000"/>
              <a:t>) ≥ </a:t>
            </a:r>
            <a:r>
              <a:rPr kumimoji="1" lang="en-US" sz="2000" b="1" i="1"/>
              <a:t>d</a:t>
            </a:r>
            <a:r>
              <a:rPr kumimoji="1" lang="en-US" sz="2000"/>
              <a:t>(</a:t>
            </a:r>
            <a:r>
              <a:rPr kumimoji="1" lang="en-US" sz="2000" i="1"/>
              <a:t>2</a:t>
            </a:r>
            <a:r>
              <a:rPr kumimoji="1" lang="en-US" sz="2000"/>
              <a:t>) ≥… ≥ </a:t>
            </a:r>
            <a:r>
              <a:rPr kumimoji="1" lang="en-US" sz="2000" b="1" i="1"/>
              <a:t>d</a:t>
            </a:r>
            <a:r>
              <a:rPr kumimoji="1" lang="en-US" sz="2000"/>
              <a:t>(</a:t>
            </a:r>
            <a:r>
              <a:rPr kumimoji="1" lang="en-US" sz="2000" i="1"/>
              <a:t>i</a:t>
            </a:r>
            <a:r>
              <a:rPr kumimoji="1" lang="en-US" sz="2000"/>
              <a:t>) ≥… ≥ </a:t>
            </a:r>
            <a:r>
              <a:rPr kumimoji="1" lang="en-US" sz="2000" b="1" i="1"/>
              <a:t>d</a:t>
            </a:r>
            <a:r>
              <a:rPr kumimoji="1" lang="en-US" sz="2000"/>
              <a:t>(</a:t>
            </a:r>
            <a:r>
              <a:rPr kumimoji="1" lang="en-US" sz="2000" i="1"/>
              <a:t>n</a:t>
            </a:r>
            <a:r>
              <a:rPr kumimoji="1" lang="en-US" sz="2000"/>
              <a:t>) and </a:t>
            </a:r>
            <a:r>
              <a:rPr kumimoji="1" lang="el-GR" sz="2000"/>
              <a:t>Σ</a:t>
            </a:r>
            <a:r>
              <a:rPr kumimoji="1" lang="en-US" sz="2000" b="1" i="1"/>
              <a:t>d</a:t>
            </a:r>
            <a:r>
              <a:rPr kumimoji="1" lang="en-US" sz="2000" i="1"/>
              <a:t>(i)</a:t>
            </a:r>
            <a:r>
              <a:rPr kumimoji="1" lang="en-US" sz="2000"/>
              <a:t> even, is realizable if and only if </a:t>
            </a:r>
            <a:br>
              <a:rPr kumimoji="1" lang="en-US" sz="2000"/>
            </a:br>
            <a:endParaRPr kumimoji="1" lang="en-US" sz="2000"/>
          </a:p>
          <a:p>
            <a:pPr eaLnBrk="0" hangingPunct="0">
              <a:spcBef>
                <a:spcPct val="50000"/>
              </a:spcBef>
            </a:pPr>
            <a:endParaRPr kumimoji="1" lang="en-US" sz="2000"/>
          </a:p>
          <a:p>
            <a:pPr eaLnBrk="0" hangingPunct="0">
              <a:spcBef>
                <a:spcPct val="50000"/>
              </a:spcBef>
            </a:pPr>
            <a:endParaRPr kumimoji="1" lang="el-GR"/>
          </a:p>
        </p:txBody>
      </p:sp>
      <p:graphicFrame>
        <p:nvGraphicFramePr>
          <p:cNvPr id="712708" name="Object 4"/>
          <p:cNvGraphicFramePr>
            <a:graphicFrameLocks noChangeAspect="1"/>
          </p:cNvGraphicFramePr>
          <p:nvPr/>
        </p:nvGraphicFramePr>
        <p:xfrm>
          <a:off x="900113" y="2809875"/>
          <a:ext cx="7056437" cy="935038"/>
        </p:xfrm>
        <a:graphic>
          <a:graphicData uri="http://schemas.openxmlformats.org/presentationml/2006/ole">
            <p:oleObj spid="_x0000_s413698" name="Equation" r:id="rId3" imgW="3454200" imgH="431640" progId="Equation.DSMT4">
              <p:embed/>
            </p:oleObj>
          </a:graphicData>
        </a:graphic>
      </p:graphicFrame>
      <p:sp>
        <p:nvSpPr>
          <p:cNvPr id="712721" name="Text Box 17"/>
          <p:cNvSpPr txBox="1">
            <a:spLocks noChangeArrowheads="1"/>
          </p:cNvSpPr>
          <p:nvPr/>
        </p:nvSpPr>
        <p:spPr bwMode="auto">
          <a:xfrm>
            <a:off x="539750" y="4149725"/>
            <a:ext cx="8135938" cy="1625600"/>
          </a:xfrm>
          <a:prstGeom prst="rect">
            <a:avLst/>
          </a:prstGeom>
          <a:noFill/>
          <a:ln w="9525">
            <a:solidFill>
              <a:schemeClr val="tx1"/>
            </a:solidFill>
            <a:miter lim="800000"/>
            <a:headEnd/>
            <a:tailEnd/>
          </a:ln>
          <a:effectLst/>
        </p:spPr>
        <p:txBody>
          <a:bodyPr>
            <a:spAutoFit/>
          </a:bodyPr>
          <a:lstStyle/>
          <a:p>
            <a:r>
              <a:rPr lang="en-US" sz="2000" b="1"/>
              <a:t>Input:</a:t>
            </a:r>
            <a:r>
              <a:rPr lang="en-US" sz="2000"/>
              <a:t> Degree sequence </a:t>
            </a:r>
            <a:r>
              <a:rPr lang="en-US" sz="2000" b="1" i="1">
                <a:solidFill>
                  <a:srgbClr val="0066FF"/>
                </a:solidFill>
              </a:rPr>
              <a:t>d’</a:t>
            </a:r>
          </a:p>
          <a:p>
            <a:r>
              <a:rPr lang="en-US" sz="2000" b="1"/>
              <a:t>Output:</a:t>
            </a:r>
            <a:r>
              <a:rPr lang="en-US" sz="2000"/>
              <a:t> Graph </a:t>
            </a:r>
            <a:r>
              <a:rPr lang="en-US" sz="2000" b="1" i="1">
                <a:solidFill>
                  <a:srgbClr val="0033CC"/>
                </a:solidFill>
              </a:rPr>
              <a:t>G</a:t>
            </a:r>
            <a:r>
              <a:rPr lang="en-US" sz="2000" b="1" i="1" baseline="30000">
                <a:solidFill>
                  <a:srgbClr val="0033CC"/>
                </a:solidFill>
              </a:rPr>
              <a:t>0</a:t>
            </a:r>
            <a:r>
              <a:rPr lang="en-US" sz="2000" b="1" i="1">
                <a:solidFill>
                  <a:srgbClr val="0033CC"/>
                </a:solidFill>
              </a:rPr>
              <a:t>(V, E</a:t>
            </a:r>
            <a:r>
              <a:rPr lang="en-US" sz="2000" b="1" i="1" baseline="30000">
                <a:solidFill>
                  <a:srgbClr val="0033CC"/>
                </a:solidFill>
              </a:rPr>
              <a:t>0</a:t>
            </a:r>
            <a:r>
              <a:rPr lang="en-US" sz="2000" b="1" i="1">
                <a:solidFill>
                  <a:srgbClr val="0033CC"/>
                </a:solidFill>
              </a:rPr>
              <a:t>)</a:t>
            </a:r>
            <a:r>
              <a:rPr lang="en-US" sz="2000" i="1"/>
              <a:t> </a:t>
            </a:r>
            <a:r>
              <a:rPr lang="en-US" sz="2000"/>
              <a:t>with degree sequence </a:t>
            </a:r>
            <a:r>
              <a:rPr lang="en-US" sz="2000" b="1" i="1">
                <a:solidFill>
                  <a:srgbClr val="0066FF"/>
                </a:solidFill>
              </a:rPr>
              <a:t>d’</a:t>
            </a:r>
            <a:r>
              <a:rPr lang="en-US" sz="2000"/>
              <a:t> or </a:t>
            </a:r>
            <a:r>
              <a:rPr lang="en-US" sz="2000" b="1" i="1"/>
              <a:t>NO!</a:t>
            </a:r>
            <a:r>
              <a:rPr lang="en-US" sz="2000"/>
              <a:t> </a:t>
            </a:r>
          </a:p>
          <a:p>
            <a:pPr>
              <a:spcBef>
                <a:spcPct val="50000"/>
              </a:spcBef>
            </a:pPr>
            <a:r>
              <a:rPr lang="en-US" sz="2000">
                <a:sym typeface="Wingdings" pitchFamily="2" charset="2"/>
              </a:rPr>
              <a:t></a:t>
            </a:r>
            <a:r>
              <a:rPr lang="en-US" sz="2000"/>
              <a:t>If the degree sequence </a:t>
            </a:r>
            <a:r>
              <a:rPr lang="en-US" sz="2000" b="1" i="1">
                <a:solidFill>
                  <a:srgbClr val="0066FF"/>
                </a:solidFill>
              </a:rPr>
              <a:t>d’</a:t>
            </a:r>
            <a:r>
              <a:rPr lang="en-US" sz="2000"/>
              <a:t> is NOT realizable?</a:t>
            </a:r>
          </a:p>
          <a:p>
            <a:pPr lvl="1">
              <a:spcBef>
                <a:spcPct val="50000"/>
              </a:spcBef>
              <a:buFontTx/>
              <a:buChar char="•"/>
            </a:pPr>
            <a:r>
              <a:rPr lang="en-US" sz="2000"/>
              <a:t>Convert it into a realizable and </a:t>
            </a:r>
            <a:r>
              <a:rPr lang="en-US" sz="2000" b="1" i="1">
                <a:solidFill>
                  <a:srgbClr val="0066FF"/>
                </a:solidFill>
              </a:rPr>
              <a:t>k</a:t>
            </a:r>
            <a:r>
              <a:rPr lang="en-US" sz="2000"/>
              <a:t>-anonymous degree sequence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2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normAutofit fontScale="90000"/>
          </a:bodyPr>
          <a:lstStyle/>
          <a:p>
            <a:r>
              <a:rPr lang="en-US" b="0">
                <a:latin typeface="Verdana" pitchFamily="34" charset="0"/>
              </a:rPr>
              <a:t>GraphAnonymization</a:t>
            </a:r>
            <a:r>
              <a:rPr lang="en-US"/>
              <a:t> algorithm</a:t>
            </a:r>
          </a:p>
        </p:txBody>
      </p:sp>
      <p:graphicFrame>
        <p:nvGraphicFramePr>
          <p:cNvPr id="844803" name="Group 3"/>
          <p:cNvGraphicFramePr>
            <a:graphicFrameLocks noGrp="1"/>
          </p:cNvGraphicFramePr>
          <p:nvPr>
            <p:ph idx="1"/>
          </p:nvPr>
        </p:nvGraphicFramePr>
        <p:xfrm>
          <a:off x="673100" y="2095500"/>
          <a:ext cx="7337425" cy="4401004"/>
        </p:xfrm>
        <a:graphic>
          <a:graphicData uri="http://schemas.openxmlformats.org/drawingml/2006/table">
            <a:tbl>
              <a:tblPr/>
              <a:tblGrid>
                <a:gridCol w="7337425"/>
              </a:tblGrid>
              <a:tr h="4000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cs typeface="Arial" charset="0"/>
                        </a:rPr>
                        <a:t>Input:</a:t>
                      </a:r>
                      <a:r>
                        <a:rPr kumimoji="0" lang="en-US" sz="2400" b="0" i="0" u="none" strike="noStrike" cap="none" normalizeH="0" baseline="0" dirty="0" smtClean="0">
                          <a:ln>
                            <a:noFill/>
                          </a:ln>
                          <a:solidFill>
                            <a:schemeClr val="tx1"/>
                          </a:solidFill>
                          <a:effectLst/>
                          <a:latin typeface="Arial" charset="0"/>
                          <a:cs typeface="Arial" charset="0"/>
                        </a:rPr>
                        <a:t> Graph </a:t>
                      </a:r>
                      <a:r>
                        <a:rPr kumimoji="0" lang="en-US" sz="2400" b="1" i="1" u="none" strike="noStrike" cap="none" normalizeH="0" baseline="0" dirty="0" smtClean="0">
                          <a:ln>
                            <a:noFill/>
                          </a:ln>
                          <a:solidFill>
                            <a:srgbClr val="0033CC"/>
                          </a:solidFill>
                          <a:effectLst/>
                          <a:latin typeface="Arial" charset="0"/>
                          <a:cs typeface="Arial" charset="0"/>
                        </a:rPr>
                        <a:t>G</a:t>
                      </a:r>
                      <a:r>
                        <a:rPr kumimoji="0" lang="en-US" sz="2400" b="0" i="0" u="none" strike="noStrike" cap="none" normalizeH="0" baseline="0" dirty="0" smtClean="0">
                          <a:ln>
                            <a:noFill/>
                          </a:ln>
                          <a:solidFill>
                            <a:schemeClr val="tx1"/>
                          </a:solidFill>
                          <a:effectLst/>
                          <a:latin typeface="Arial" charset="0"/>
                          <a:cs typeface="Arial" charset="0"/>
                        </a:rPr>
                        <a:t> with degree sequence </a:t>
                      </a:r>
                      <a:r>
                        <a:rPr kumimoji="0" lang="en-US" sz="2400" b="1" i="1" u="none" strike="noStrike" cap="none" normalizeH="0" baseline="0" dirty="0" smtClean="0">
                          <a:ln>
                            <a:noFill/>
                          </a:ln>
                          <a:solidFill>
                            <a:srgbClr val="0066FF"/>
                          </a:solidFill>
                          <a:effectLst/>
                          <a:latin typeface="Arial" charset="0"/>
                          <a:cs typeface="Arial" charset="0"/>
                        </a:rPr>
                        <a:t>d</a:t>
                      </a:r>
                      <a:r>
                        <a:rPr kumimoji="0" lang="en-US" sz="2400" b="0" i="0" u="none" strike="noStrike" cap="none" normalizeH="0" baseline="0" dirty="0" smtClean="0">
                          <a:ln>
                            <a:noFill/>
                          </a:ln>
                          <a:solidFill>
                            <a:schemeClr val="tx1"/>
                          </a:solidFill>
                          <a:effectLst/>
                          <a:latin typeface="Arial" charset="0"/>
                          <a:cs typeface="Arial" charset="0"/>
                        </a:rPr>
                        <a:t>, integer </a:t>
                      </a:r>
                      <a:r>
                        <a:rPr kumimoji="0" lang="en-US" sz="2400" b="1" i="1" u="none" strike="noStrike" cap="none" normalizeH="0" baseline="0" dirty="0" smtClean="0">
                          <a:ln>
                            <a:noFill/>
                          </a:ln>
                          <a:solidFill>
                            <a:srgbClr val="0033CC"/>
                          </a:solidFill>
                          <a:effectLst/>
                          <a:latin typeface="Arial" charset="0"/>
                          <a:cs typeface="Arial" charset="0"/>
                        </a:rPr>
                        <a:t>k</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cs typeface="Arial" charset="0"/>
                        </a:rPr>
                        <a:t>Output:</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1" i="1" u="none" strike="noStrike" cap="none" normalizeH="0" baseline="0" dirty="0" smtClean="0">
                          <a:ln>
                            <a:noFill/>
                          </a:ln>
                          <a:solidFill>
                            <a:srgbClr val="0033CC"/>
                          </a:solidFill>
                          <a:effectLst/>
                          <a:latin typeface="Arial" charset="0"/>
                          <a:cs typeface="Arial" charset="0"/>
                        </a:rPr>
                        <a:t>k</a:t>
                      </a:r>
                      <a:r>
                        <a:rPr kumimoji="0" lang="en-US" sz="2400" b="0" i="0" u="none" strike="noStrike" cap="none" normalizeH="0" baseline="0" dirty="0" smtClean="0">
                          <a:ln>
                            <a:noFill/>
                          </a:ln>
                          <a:solidFill>
                            <a:schemeClr val="tx1"/>
                          </a:solidFill>
                          <a:effectLst/>
                          <a:latin typeface="Arial" charset="0"/>
                          <a:cs typeface="Arial" charset="0"/>
                        </a:rPr>
                        <a:t>-degree anonymous graph </a:t>
                      </a:r>
                      <a:r>
                        <a:rPr kumimoji="0" lang="en-US" sz="2400" b="1" i="1" u="none" strike="noStrike" cap="none" normalizeH="0" baseline="0" dirty="0" smtClean="0">
                          <a:ln>
                            <a:noFill/>
                          </a:ln>
                          <a:solidFill>
                            <a:srgbClr val="0033CC"/>
                          </a:solidFill>
                          <a:effectLst/>
                          <a:latin typeface="Arial" charset="0"/>
                          <a:cs typeface="Arial" charset="0"/>
                        </a:rPr>
                        <a:t>G’</a:t>
                      </a:r>
                      <a:r>
                        <a:rPr kumimoji="0" lang="en-US" sz="2400" b="0" i="0" u="none" strike="noStrike" cap="none" normalizeH="0" baseline="0" dirty="0" smtClean="0">
                          <a:ln>
                            <a:noFill/>
                          </a:ln>
                          <a:solidFill>
                            <a:schemeClr val="tx1"/>
                          </a:solidFill>
                          <a:effectLst/>
                          <a:latin typeface="Arial" charset="0"/>
                          <a:cs typeface="Arial" charset="0"/>
                        </a:rPr>
                        <a:t> </a:t>
                      </a:r>
                    </a:p>
                  </a:txBody>
                  <a:tcPr marL="91282" marR="91282" marT="45643" marB="456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1638">
                <a:tc>
                  <a:txBody>
                    <a:bodyPr/>
                    <a:lstStyle/>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AutoNum type="arabicPeriod"/>
                        <a:tabLst/>
                      </a:pPr>
                      <a:endParaRPr kumimoji="0" lang="en-US" sz="2000" b="0" i="0" u="none" strike="noStrike" cap="none" normalizeH="0" baseline="0" dirty="0" smtClean="0">
                        <a:ln>
                          <a:noFill/>
                        </a:ln>
                        <a:solidFill>
                          <a:schemeClr val="tx1"/>
                        </a:solidFill>
                        <a:effectLst/>
                        <a:latin typeface="Arial" charset="0"/>
                        <a:cs typeface="Arial" charset="0"/>
                      </a:endParaRP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a:t>
                      </a:r>
                      <a:r>
                        <a:rPr kumimoji="0" lang="en-US" sz="2000" b="1" i="0" u="none" strike="noStrike" cap="none" normalizeH="0" baseline="0" dirty="0" smtClean="0">
                          <a:ln>
                            <a:noFill/>
                          </a:ln>
                          <a:solidFill>
                            <a:schemeClr val="tx1">
                              <a:lumMod val="50000"/>
                              <a:lumOff val="50000"/>
                            </a:schemeClr>
                          </a:solidFill>
                          <a:effectLst/>
                          <a:latin typeface="Arial" charset="0"/>
                          <a:cs typeface="Arial" charset="0"/>
                        </a:rPr>
                        <a:t>Degree Sequence </a:t>
                      </a:r>
                      <a:r>
                        <a:rPr kumimoji="0" lang="en-US" sz="2000" b="1" i="0" u="none" strike="noStrike" cap="none" normalizeH="0" baseline="0" dirty="0" err="1" smtClean="0">
                          <a:ln>
                            <a:noFill/>
                          </a:ln>
                          <a:solidFill>
                            <a:schemeClr val="tx1">
                              <a:lumMod val="50000"/>
                              <a:lumOff val="50000"/>
                            </a:schemeClr>
                          </a:solidFill>
                          <a:effectLst/>
                          <a:latin typeface="Arial" charset="0"/>
                          <a:cs typeface="Arial" charset="0"/>
                        </a:rPr>
                        <a:t>Anonymization</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a:t>
                      </a:r>
                    </a:p>
                    <a:p>
                      <a:pPr marL="381000" marR="0" lvl="0" indent="-381000" algn="l" defTabSz="914400" rtl="0" eaLnBrk="1" fontAlgn="base" latinLnBrk="0" hangingPunct="1">
                        <a:lnSpc>
                          <a:spcPct val="100000"/>
                        </a:lnSpc>
                        <a:spcBef>
                          <a:spcPct val="20000"/>
                        </a:spcBef>
                        <a:spcAft>
                          <a:spcPct val="0"/>
                        </a:spcAft>
                        <a:buClr>
                          <a:schemeClr val="tx2"/>
                        </a:buClr>
                        <a:buSzPct val="55000"/>
                        <a:buFontTx/>
                        <a:buChar char="•"/>
                        <a:tabLst/>
                      </a:pPr>
                      <a:r>
                        <a:rPr kumimoji="0" lang="en-US" sz="2000" b="0" i="0" u="none" strike="noStrike" cap="none" normalizeH="0" baseline="0" dirty="0" err="1" smtClean="0">
                          <a:ln>
                            <a:noFill/>
                          </a:ln>
                          <a:solidFill>
                            <a:schemeClr val="tx1">
                              <a:lumMod val="50000"/>
                              <a:lumOff val="50000"/>
                            </a:schemeClr>
                          </a:solidFill>
                          <a:effectLst/>
                          <a:latin typeface="Arial" charset="0"/>
                          <a:cs typeface="Arial" charset="0"/>
                        </a:rPr>
                        <a:t>Contruct</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an </a:t>
                      </a:r>
                      <a:r>
                        <a:rPr kumimoji="0" lang="en-US" sz="2000" b="0" i="0" u="none" strike="noStrike" cap="none" normalizeH="0" baseline="0" dirty="0" err="1" smtClean="0">
                          <a:ln>
                            <a:noFill/>
                          </a:ln>
                          <a:solidFill>
                            <a:schemeClr val="tx1">
                              <a:lumMod val="50000"/>
                              <a:lumOff val="50000"/>
                            </a:schemeClr>
                          </a:solidFill>
                          <a:effectLst/>
                          <a:latin typeface="Arial" charset="0"/>
                          <a:cs typeface="Arial" charset="0"/>
                        </a:rPr>
                        <a:t>anonymized</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degree sequence </a:t>
                      </a:r>
                      <a:r>
                        <a:rPr kumimoji="0" lang="en-US" sz="2000" b="1" i="1" u="none" strike="noStrike" cap="none" normalizeH="0" baseline="0" dirty="0" smtClean="0">
                          <a:ln>
                            <a:noFill/>
                          </a:ln>
                          <a:solidFill>
                            <a:schemeClr val="tx1">
                              <a:lumMod val="50000"/>
                              <a:lumOff val="50000"/>
                            </a:schemeClr>
                          </a:solidFill>
                          <a:effectLst/>
                          <a:latin typeface="Arial" charset="0"/>
                          <a:cs typeface="Arial" charset="0"/>
                        </a:rPr>
                        <a:t>d’</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from the original degree sequence </a:t>
                      </a:r>
                      <a:r>
                        <a:rPr kumimoji="0" lang="en-US" sz="2000" b="1" i="1" u="none" strike="noStrike" cap="none" normalizeH="0" baseline="0" dirty="0" smtClean="0">
                          <a:ln>
                            <a:noFill/>
                          </a:ln>
                          <a:solidFill>
                            <a:schemeClr val="tx1">
                              <a:lumMod val="50000"/>
                              <a:lumOff val="50000"/>
                            </a:schemeClr>
                          </a:solidFill>
                          <a:effectLst/>
                          <a:latin typeface="Arial" charset="0"/>
                          <a:cs typeface="Arial" charset="0"/>
                        </a:rPr>
                        <a:t>d</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a:t>
                      </a: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AutoNum type="arabicPeriod"/>
                        <a:tabLst/>
                      </a:pPr>
                      <a:endParaRPr kumimoji="0" lang="en-US" sz="2000" b="0" i="0" u="none" strike="noStrike" cap="none" normalizeH="0" baseline="0" dirty="0" smtClean="0">
                        <a:ln>
                          <a:noFill/>
                        </a:ln>
                        <a:solidFill>
                          <a:schemeClr val="bg2"/>
                        </a:solidFill>
                        <a:effectLst/>
                        <a:latin typeface="Arial" charset="0"/>
                        <a:cs typeface="Arial" charset="0"/>
                      </a:endParaRP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r>
                        <a:rPr kumimoji="0" lang="en-US" sz="2000" b="1" i="0" u="none" strike="noStrike" cap="none" normalizeH="0" baseline="0" dirty="0" smtClean="0">
                          <a:ln>
                            <a:noFill/>
                          </a:ln>
                          <a:solidFill>
                            <a:srgbClr val="0033CC"/>
                          </a:solidFill>
                          <a:effectLst/>
                          <a:latin typeface="Arial" charset="0"/>
                          <a:cs typeface="Arial" charset="0"/>
                        </a:rPr>
                        <a:t>Graph Construction</a:t>
                      </a:r>
                      <a:r>
                        <a:rPr kumimoji="0" lang="en-US" sz="2000" b="0" i="0" u="none" strike="noStrike" cap="none" normalizeH="0" baseline="0" dirty="0" smtClean="0">
                          <a:ln>
                            <a:noFill/>
                          </a:ln>
                          <a:solidFill>
                            <a:schemeClr val="tx1"/>
                          </a:solidFill>
                          <a:effectLst/>
                          <a:latin typeface="Arial" charset="0"/>
                          <a:cs typeface="Arial" charset="0"/>
                        </a:rPr>
                        <a:t>]: </a:t>
                      </a: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a:t>
                      </a:r>
                      <a:r>
                        <a:rPr kumimoji="0" lang="en-US" sz="2000" b="1" i="0" u="none" strike="noStrike" cap="none" normalizeH="0" baseline="0" dirty="0" smtClean="0">
                          <a:ln>
                            <a:noFill/>
                          </a:ln>
                          <a:solidFill>
                            <a:schemeClr val="tx1">
                              <a:lumMod val="50000"/>
                              <a:lumOff val="50000"/>
                            </a:schemeClr>
                          </a:solidFill>
                          <a:effectLst/>
                          <a:latin typeface="Arial" charset="0"/>
                          <a:cs typeface="Arial" charset="0"/>
                        </a:rPr>
                        <a:t>Construct</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Given degree sequence </a:t>
                      </a:r>
                      <a:r>
                        <a:rPr kumimoji="0" lang="en-US" sz="2000" b="1" i="1" u="none" strike="noStrike" cap="none" normalizeH="0" baseline="0" dirty="0" smtClean="0">
                          <a:ln>
                            <a:noFill/>
                          </a:ln>
                          <a:solidFill>
                            <a:schemeClr val="tx1">
                              <a:lumMod val="50000"/>
                              <a:lumOff val="50000"/>
                            </a:schemeClr>
                          </a:solidFill>
                          <a:effectLst/>
                          <a:latin typeface="Arial" charset="0"/>
                          <a:cs typeface="Arial" charset="0"/>
                        </a:rPr>
                        <a:t>d'</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construct a new graph </a:t>
                      </a:r>
                      <a:r>
                        <a:rPr kumimoji="0" lang="en-US" sz="2000" b="1" i="1" u="none" strike="noStrike" cap="none" normalizeH="0" baseline="0" dirty="0" smtClean="0">
                          <a:ln>
                            <a:noFill/>
                          </a:ln>
                          <a:solidFill>
                            <a:schemeClr val="tx1">
                              <a:lumMod val="50000"/>
                              <a:lumOff val="50000"/>
                            </a:schemeClr>
                          </a:solidFill>
                          <a:effectLst/>
                          <a:latin typeface="Arial" charset="0"/>
                          <a:cs typeface="Arial" charset="0"/>
                        </a:rPr>
                        <a:t>G</a:t>
                      </a:r>
                      <a:r>
                        <a:rPr kumimoji="0" lang="en-US" sz="2000" b="1" i="1" u="none" strike="noStrike" cap="none" normalizeH="0" baseline="30000" dirty="0" smtClean="0">
                          <a:ln>
                            <a:noFill/>
                          </a:ln>
                          <a:solidFill>
                            <a:schemeClr val="tx1">
                              <a:lumMod val="50000"/>
                              <a:lumOff val="50000"/>
                            </a:schemeClr>
                          </a:solidFill>
                          <a:effectLst/>
                          <a:latin typeface="Arial" charset="0"/>
                          <a:cs typeface="Arial" charset="0"/>
                        </a:rPr>
                        <a:t>0</a:t>
                      </a:r>
                      <a:r>
                        <a:rPr kumimoji="0" lang="en-US" sz="2000" b="1" i="1" u="none" strike="noStrike" cap="none" normalizeH="0" baseline="0" dirty="0" smtClean="0">
                          <a:ln>
                            <a:noFill/>
                          </a:ln>
                          <a:solidFill>
                            <a:schemeClr val="tx1">
                              <a:lumMod val="50000"/>
                              <a:lumOff val="50000"/>
                            </a:schemeClr>
                          </a:solidFill>
                          <a:effectLst/>
                          <a:latin typeface="Arial" charset="0"/>
                          <a:cs typeface="Arial" charset="0"/>
                        </a:rPr>
                        <a:t>(V, E</a:t>
                      </a:r>
                      <a:r>
                        <a:rPr kumimoji="0" lang="en-US" sz="2000" b="1" i="1" u="none" strike="noStrike" cap="none" normalizeH="0" baseline="30000" dirty="0" smtClean="0">
                          <a:ln>
                            <a:noFill/>
                          </a:ln>
                          <a:solidFill>
                            <a:schemeClr val="tx1">
                              <a:lumMod val="50000"/>
                              <a:lumOff val="50000"/>
                            </a:schemeClr>
                          </a:solidFill>
                          <a:effectLst/>
                          <a:latin typeface="Arial" charset="0"/>
                          <a:cs typeface="Arial" charset="0"/>
                        </a:rPr>
                        <a:t>0</a:t>
                      </a:r>
                      <a:r>
                        <a:rPr kumimoji="0" lang="en-US" sz="2000" b="1" i="1" u="none" strike="noStrike" cap="none" normalizeH="0" baseline="0" dirty="0" smtClean="0">
                          <a:ln>
                            <a:noFill/>
                          </a:ln>
                          <a:solidFill>
                            <a:schemeClr val="tx1">
                              <a:lumMod val="50000"/>
                              <a:lumOff val="50000"/>
                            </a:schemeClr>
                          </a:solidFill>
                          <a:effectLst/>
                          <a:latin typeface="Arial" charset="0"/>
                          <a:cs typeface="Arial" charset="0"/>
                        </a:rPr>
                        <a:t>)</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such that the degree sequence of </a:t>
                      </a:r>
                      <a:r>
                        <a:rPr kumimoji="0" lang="en-US" sz="2000" b="1" i="1" u="none" strike="noStrike" cap="none" normalizeH="0" baseline="0" dirty="0" smtClean="0">
                          <a:ln>
                            <a:noFill/>
                          </a:ln>
                          <a:solidFill>
                            <a:schemeClr val="tx1">
                              <a:lumMod val="50000"/>
                              <a:lumOff val="50000"/>
                            </a:schemeClr>
                          </a:solidFill>
                          <a:effectLst/>
                          <a:latin typeface="Arial" charset="0"/>
                          <a:cs typeface="Arial" charset="0"/>
                        </a:rPr>
                        <a:t>G</a:t>
                      </a:r>
                      <a:r>
                        <a:rPr kumimoji="0" lang="en-US" sz="2000" b="1" i="1" u="none" strike="noStrike" cap="none" normalizeH="0" baseline="30000" dirty="0" smtClean="0">
                          <a:ln>
                            <a:noFill/>
                          </a:ln>
                          <a:solidFill>
                            <a:schemeClr val="tx1">
                              <a:lumMod val="50000"/>
                              <a:lumOff val="50000"/>
                            </a:schemeClr>
                          </a:solidFill>
                          <a:effectLst/>
                          <a:latin typeface="Arial" charset="0"/>
                          <a:cs typeface="Arial" charset="0"/>
                        </a:rPr>
                        <a:t>0</a:t>
                      </a:r>
                      <a:r>
                        <a:rPr kumimoji="0" lang="en-US" sz="2000" b="0" i="0" u="none" strike="noStrike" cap="none" normalizeH="0" baseline="0" dirty="0" smtClean="0">
                          <a:ln>
                            <a:noFill/>
                          </a:ln>
                          <a:solidFill>
                            <a:schemeClr val="tx1">
                              <a:lumMod val="50000"/>
                              <a:lumOff val="50000"/>
                            </a:schemeClr>
                          </a:solidFill>
                          <a:effectLst/>
                          <a:latin typeface="Arial" charset="0"/>
                          <a:cs typeface="Arial" charset="0"/>
                        </a:rPr>
                        <a:t>  is </a:t>
                      </a:r>
                      <a:r>
                        <a:rPr kumimoji="0" lang="en-US" sz="2000" b="1" i="1" u="none" strike="noStrike" cap="none" normalizeH="0" baseline="0" dirty="0" smtClean="0">
                          <a:ln>
                            <a:noFill/>
                          </a:ln>
                          <a:solidFill>
                            <a:schemeClr val="tx1">
                              <a:lumMod val="50000"/>
                              <a:lumOff val="50000"/>
                            </a:schemeClr>
                          </a:solidFill>
                          <a:effectLst/>
                          <a:latin typeface="Arial" charset="0"/>
                          <a:cs typeface="Arial" charset="0"/>
                        </a:rPr>
                        <a:t>d‘</a:t>
                      </a: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1" i="0" u="none" strike="noStrike" cap="none" normalizeH="0" baseline="0" dirty="0" smtClean="0">
                          <a:ln>
                            <a:noFill/>
                          </a:ln>
                          <a:solidFill>
                            <a:schemeClr val="tx1"/>
                          </a:solidFill>
                          <a:effectLst/>
                          <a:latin typeface="Arial" charset="0"/>
                          <a:cs typeface="Arial" charset="0"/>
                        </a:rPr>
                        <a:t>Transform</a:t>
                      </a:r>
                      <a:r>
                        <a:rPr kumimoji="0" lang="en-US" sz="2000" b="0" i="0" u="none" strike="noStrike" cap="none" normalizeH="0" baseline="0" dirty="0" smtClean="0">
                          <a:ln>
                            <a:noFill/>
                          </a:ln>
                          <a:solidFill>
                            <a:schemeClr val="tx1"/>
                          </a:solidFill>
                          <a:effectLst/>
                          <a:latin typeface="Arial" charset="0"/>
                          <a:cs typeface="Arial" charset="0"/>
                        </a:rPr>
                        <a:t>]: Transform </a:t>
                      </a:r>
                      <a:r>
                        <a:rPr kumimoji="0" lang="en-US" sz="2000" b="1" i="1" u="none" strike="noStrike" cap="none" normalizeH="0" baseline="0" dirty="0" smtClean="0">
                          <a:ln>
                            <a:noFill/>
                          </a:ln>
                          <a:solidFill>
                            <a:srgbClr val="0033CC"/>
                          </a:solidFill>
                          <a:effectLst/>
                          <a:latin typeface="Arial" charset="0"/>
                          <a:cs typeface="Arial" charset="0"/>
                        </a:rPr>
                        <a:t>G</a:t>
                      </a:r>
                      <a:r>
                        <a:rPr kumimoji="0" lang="en-US" sz="2000" b="1" i="1" u="none" strike="noStrike" cap="none" normalizeH="0" baseline="30000" dirty="0" smtClean="0">
                          <a:ln>
                            <a:noFill/>
                          </a:ln>
                          <a:solidFill>
                            <a:srgbClr val="0033CC"/>
                          </a:solidFill>
                          <a:effectLst/>
                          <a:latin typeface="Arial" charset="0"/>
                          <a:cs typeface="Arial" charset="0"/>
                        </a:rPr>
                        <a:t>0</a:t>
                      </a:r>
                      <a:r>
                        <a:rPr kumimoji="0" lang="en-US" sz="2000" b="1" i="1" u="none" strike="noStrike" cap="none" normalizeH="0" baseline="0" dirty="0" smtClean="0">
                          <a:ln>
                            <a:noFill/>
                          </a:ln>
                          <a:solidFill>
                            <a:srgbClr val="0033CC"/>
                          </a:solidFill>
                          <a:effectLst/>
                          <a:latin typeface="Arial" charset="0"/>
                          <a:cs typeface="Arial" charset="0"/>
                        </a:rPr>
                        <a:t>(V, E</a:t>
                      </a:r>
                      <a:r>
                        <a:rPr kumimoji="0" lang="en-US" sz="2000" b="1" i="1" u="none" strike="noStrike" cap="none" normalizeH="0" baseline="30000" dirty="0" smtClean="0">
                          <a:ln>
                            <a:noFill/>
                          </a:ln>
                          <a:solidFill>
                            <a:srgbClr val="0033CC"/>
                          </a:solidFill>
                          <a:effectLst/>
                          <a:latin typeface="Arial" charset="0"/>
                          <a:cs typeface="Arial" charset="0"/>
                        </a:rPr>
                        <a:t>0</a:t>
                      </a:r>
                      <a:r>
                        <a:rPr kumimoji="0" lang="en-US" sz="2000" b="1" i="1" u="none" strike="noStrike" cap="none" normalizeH="0" baseline="0" dirty="0" smtClean="0">
                          <a:ln>
                            <a:noFill/>
                          </a:ln>
                          <a:solidFill>
                            <a:srgbClr val="0033CC"/>
                          </a:solidFill>
                          <a:effectLst/>
                          <a:latin typeface="Arial" charset="0"/>
                          <a:cs typeface="Arial" charset="0"/>
                        </a:rPr>
                        <a:t>)</a:t>
                      </a:r>
                      <a:r>
                        <a:rPr kumimoji="0" lang="en-US" sz="2000" b="0" i="0" u="none" strike="noStrike" cap="none" normalizeH="0" baseline="0" dirty="0" smtClean="0">
                          <a:ln>
                            <a:noFill/>
                          </a:ln>
                          <a:solidFill>
                            <a:schemeClr val="tx1"/>
                          </a:solidFill>
                          <a:effectLst/>
                          <a:latin typeface="Arial" charset="0"/>
                          <a:cs typeface="Arial" charset="0"/>
                        </a:rPr>
                        <a:t>  to </a:t>
                      </a:r>
                      <a:r>
                        <a:rPr kumimoji="0" lang="en-US" sz="2000" b="1" i="1" u="none" strike="noStrike" cap="none" normalizeH="0" baseline="0" dirty="0" smtClean="0">
                          <a:ln>
                            <a:noFill/>
                          </a:ln>
                          <a:solidFill>
                            <a:srgbClr val="0033CC"/>
                          </a:solidFill>
                          <a:effectLst/>
                          <a:latin typeface="Arial" charset="0"/>
                          <a:cs typeface="Arial" charset="0"/>
                        </a:rPr>
                        <a:t>G</a:t>
                      </a:r>
                      <a:r>
                        <a:rPr kumimoji="0" lang="en-US" sz="2000" b="1" i="1" u="none" strike="noStrike" cap="none" normalizeH="0" baseline="30000" dirty="0" smtClean="0">
                          <a:ln>
                            <a:noFill/>
                          </a:ln>
                          <a:solidFill>
                            <a:srgbClr val="0033CC"/>
                          </a:solidFill>
                          <a:effectLst/>
                          <a:latin typeface="Arial" charset="0"/>
                          <a:cs typeface="Arial" charset="0"/>
                        </a:rPr>
                        <a:t>’</a:t>
                      </a:r>
                      <a:r>
                        <a:rPr kumimoji="0" lang="en-US" sz="2000" b="1" i="1" u="none" strike="noStrike" cap="none" normalizeH="0" baseline="0" dirty="0" smtClean="0">
                          <a:ln>
                            <a:noFill/>
                          </a:ln>
                          <a:solidFill>
                            <a:srgbClr val="0033CC"/>
                          </a:solidFill>
                          <a:effectLst/>
                          <a:latin typeface="Arial" charset="0"/>
                          <a:cs typeface="Arial" charset="0"/>
                        </a:rPr>
                        <a:t>(V, E</a:t>
                      </a:r>
                      <a:r>
                        <a:rPr kumimoji="0" lang="en-US" sz="2000" b="1" i="1" u="none" strike="noStrike" cap="none" normalizeH="0" baseline="30000" dirty="0" smtClean="0">
                          <a:ln>
                            <a:noFill/>
                          </a:ln>
                          <a:solidFill>
                            <a:srgbClr val="0033CC"/>
                          </a:solidFill>
                          <a:effectLst/>
                          <a:latin typeface="Arial" charset="0"/>
                          <a:cs typeface="Arial" charset="0"/>
                        </a:rPr>
                        <a:t>’</a:t>
                      </a:r>
                      <a:r>
                        <a:rPr kumimoji="0" lang="en-US" sz="2000" b="1" i="1" u="none" strike="noStrike" cap="none" normalizeH="0" baseline="0" dirty="0" smtClean="0">
                          <a:ln>
                            <a:noFill/>
                          </a:ln>
                          <a:solidFill>
                            <a:srgbClr val="0033CC"/>
                          </a:solidFill>
                          <a:effectLst/>
                          <a:latin typeface="Arial" charset="0"/>
                          <a:cs typeface="Arial" charset="0"/>
                        </a:rPr>
                        <a:t>)</a:t>
                      </a:r>
                      <a:r>
                        <a:rPr kumimoji="0" lang="en-US" sz="2000" b="0" i="0" u="none" strike="noStrike" cap="none" normalizeH="0" baseline="0" dirty="0" smtClean="0">
                          <a:ln>
                            <a:noFill/>
                          </a:ln>
                          <a:solidFill>
                            <a:schemeClr val="tx1"/>
                          </a:solidFill>
                          <a:effectLst/>
                          <a:latin typeface="Arial" charset="0"/>
                          <a:cs typeface="Arial" charset="0"/>
                        </a:rPr>
                        <a:t> so that </a:t>
                      </a:r>
                      <a:r>
                        <a:rPr kumimoji="0" lang="en-US" sz="2000" b="1" i="1" u="none" strike="noStrike" cap="none" normalizeH="0" baseline="0" dirty="0" err="1" smtClean="0">
                          <a:ln>
                            <a:noFill/>
                          </a:ln>
                          <a:solidFill>
                            <a:srgbClr val="0033CC"/>
                          </a:solidFill>
                          <a:effectLst/>
                          <a:latin typeface="Arial" charset="0"/>
                          <a:cs typeface="Arial" charset="0"/>
                        </a:rPr>
                        <a:t>SymDiff</a:t>
                      </a:r>
                      <a:r>
                        <a:rPr kumimoji="0" lang="en-US" sz="2000" b="0" i="1" u="none" strike="noStrike" cap="none" normalizeH="0" baseline="0" dirty="0" smtClean="0">
                          <a:ln>
                            <a:noFill/>
                          </a:ln>
                          <a:solidFill>
                            <a:srgbClr val="0033CC"/>
                          </a:solidFill>
                          <a:effectLst/>
                          <a:latin typeface="Arial" charset="0"/>
                          <a:cs typeface="Arial" charset="0"/>
                        </a:rPr>
                        <a:t>(G’,G)</a:t>
                      </a:r>
                      <a:r>
                        <a:rPr kumimoji="0" lang="en-US" sz="2000" b="0" i="1"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smtClean="0">
                          <a:ln>
                            <a:noFill/>
                          </a:ln>
                          <a:solidFill>
                            <a:schemeClr val="tx1"/>
                          </a:solidFill>
                          <a:effectLst/>
                          <a:latin typeface="Arial" charset="0"/>
                          <a:cs typeface="Arial" charset="0"/>
                        </a:rPr>
                        <a:t>is minimized. </a:t>
                      </a:r>
                    </a:p>
                  </a:txBody>
                  <a:tcPr marL="91282" marR="91282" marT="45643" marB="456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ChangeArrowheads="1"/>
          </p:cNvSpPr>
          <p:nvPr/>
        </p:nvSpPr>
        <p:spPr bwMode="auto">
          <a:xfrm>
            <a:off x="395288" y="511175"/>
            <a:ext cx="7772400" cy="685800"/>
          </a:xfrm>
          <a:prstGeom prst="rect">
            <a:avLst/>
          </a:prstGeom>
          <a:noFill/>
          <a:ln w="9525">
            <a:noFill/>
            <a:miter lim="800000"/>
            <a:headEnd/>
            <a:tailEnd/>
          </a:ln>
          <a:effectLst/>
        </p:spPr>
        <p:txBody>
          <a:bodyPr lIns="92075" tIns="46038" rIns="92075" bIns="46038" anchor="ctr"/>
          <a:lstStyle/>
          <a:p>
            <a:r>
              <a:rPr lang="en-US" sz="3600" b="1">
                <a:solidFill>
                  <a:schemeClr val="tx2"/>
                </a:solidFill>
              </a:rPr>
              <a:t>Graph-transformation algorithm </a:t>
            </a:r>
          </a:p>
        </p:txBody>
      </p:sp>
      <p:sp>
        <p:nvSpPr>
          <p:cNvPr id="717835" name="Rectangle 11"/>
          <p:cNvSpPr>
            <a:spLocks noChangeArrowheads="1"/>
          </p:cNvSpPr>
          <p:nvPr/>
        </p:nvSpPr>
        <p:spPr bwMode="auto">
          <a:xfrm>
            <a:off x="277813" y="2060575"/>
            <a:ext cx="8686800" cy="22479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0000"/>
              <a:buFont typeface="Wingdings" pitchFamily="2" charset="2"/>
              <a:buChar char="l"/>
            </a:pPr>
            <a:r>
              <a:rPr lang="en-US" sz="2000">
                <a:solidFill>
                  <a:srgbClr val="FF0000"/>
                </a:solidFill>
              </a:rPr>
              <a:t>GreedySwap</a:t>
            </a:r>
            <a:r>
              <a:rPr lang="en-US" sz="2000"/>
              <a:t> transforms </a:t>
            </a:r>
            <a:r>
              <a:rPr lang="en-US" sz="2000" b="1" i="1">
                <a:solidFill>
                  <a:srgbClr val="0033CC"/>
                </a:solidFill>
              </a:rPr>
              <a:t>G</a:t>
            </a:r>
            <a:r>
              <a:rPr lang="en-US" sz="2000" b="1" i="1" baseline="30000">
                <a:solidFill>
                  <a:srgbClr val="0033CC"/>
                </a:solidFill>
              </a:rPr>
              <a:t>0</a:t>
            </a:r>
            <a:r>
              <a:rPr lang="en-US" sz="2000" b="1" i="1">
                <a:solidFill>
                  <a:srgbClr val="0033CC"/>
                </a:solidFill>
              </a:rPr>
              <a:t> = (V, E</a:t>
            </a:r>
            <a:r>
              <a:rPr lang="en-US" sz="2000" b="1" i="1" baseline="30000">
                <a:solidFill>
                  <a:srgbClr val="0033CC"/>
                </a:solidFill>
              </a:rPr>
              <a:t>0</a:t>
            </a:r>
            <a:r>
              <a:rPr lang="en-US" sz="2000" b="1" i="1">
                <a:solidFill>
                  <a:srgbClr val="0033CC"/>
                </a:solidFill>
              </a:rPr>
              <a:t>)</a:t>
            </a:r>
            <a:r>
              <a:rPr lang="en-US" sz="2000"/>
              <a:t> into </a:t>
            </a:r>
            <a:r>
              <a:rPr lang="en-US" sz="2000" b="1" i="1">
                <a:solidFill>
                  <a:srgbClr val="0033CC"/>
                </a:solidFill>
              </a:rPr>
              <a:t>G’(V, E’)</a:t>
            </a:r>
            <a:r>
              <a:rPr lang="en-US" sz="2000"/>
              <a:t> with the same degree sequence </a:t>
            </a:r>
            <a:r>
              <a:rPr lang="en-US" sz="2000" b="1" i="1">
                <a:solidFill>
                  <a:srgbClr val="0033CC"/>
                </a:solidFill>
              </a:rPr>
              <a:t>d’</a:t>
            </a:r>
            <a:r>
              <a:rPr lang="en-US" sz="2000"/>
              <a:t>, and min symmetric difference </a:t>
            </a:r>
            <a:r>
              <a:rPr lang="en-US" sz="2000" b="1" i="1">
                <a:solidFill>
                  <a:srgbClr val="0033CC"/>
                </a:solidFill>
              </a:rPr>
              <a:t>SymDiff(G’,G)</a:t>
            </a:r>
            <a:r>
              <a:rPr lang="en-US" sz="2000"/>
              <a:t> .</a:t>
            </a:r>
          </a:p>
          <a:p>
            <a:pPr marL="342900" indent="-342900">
              <a:spcBef>
                <a:spcPct val="20000"/>
              </a:spcBef>
              <a:buClr>
                <a:schemeClr val="tx2"/>
              </a:buClr>
              <a:buSzPct val="70000"/>
              <a:buFont typeface="Wingdings" pitchFamily="2" charset="2"/>
              <a:buChar char="l"/>
            </a:pPr>
            <a:endParaRPr lang="en-US" sz="2000"/>
          </a:p>
          <a:p>
            <a:pPr marL="342900" indent="-342900">
              <a:spcBef>
                <a:spcPct val="20000"/>
              </a:spcBef>
              <a:buClr>
                <a:schemeClr val="tx2"/>
              </a:buClr>
              <a:buSzPct val="70000"/>
              <a:buFont typeface="Wingdings" pitchFamily="2" charset="2"/>
              <a:buChar char="l"/>
            </a:pPr>
            <a:r>
              <a:rPr lang="en-US" sz="2000">
                <a:solidFill>
                  <a:srgbClr val="FF0000"/>
                </a:solidFill>
              </a:rPr>
              <a:t>GreedySwap</a:t>
            </a:r>
            <a:r>
              <a:rPr lang="en-US" sz="2000"/>
              <a:t> is a greedy heuristic with several iterations.</a:t>
            </a:r>
          </a:p>
          <a:p>
            <a:pPr marL="342900" indent="-342900">
              <a:spcBef>
                <a:spcPct val="20000"/>
              </a:spcBef>
              <a:buClr>
                <a:schemeClr val="tx2"/>
              </a:buClr>
              <a:buSzPct val="70000"/>
              <a:buFont typeface="Wingdings" pitchFamily="2" charset="2"/>
              <a:buChar char="l"/>
            </a:pPr>
            <a:endParaRPr lang="en-US" sz="2000"/>
          </a:p>
          <a:p>
            <a:pPr marL="342900" indent="-342900">
              <a:spcBef>
                <a:spcPct val="20000"/>
              </a:spcBef>
              <a:buClr>
                <a:schemeClr val="tx2"/>
              </a:buClr>
              <a:buSzPct val="70000"/>
              <a:buFont typeface="Wingdings" pitchFamily="2" charset="2"/>
              <a:buChar char="l"/>
            </a:pPr>
            <a:r>
              <a:rPr lang="en-US" sz="2000"/>
              <a:t>At each step, </a:t>
            </a:r>
            <a:r>
              <a:rPr lang="en-US" sz="2000">
                <a:solidFill>
                  <a:srgbClr val="FF0000"/>
                </a:solidFill>
              </a:rPr>
              <a:t>GreedySwap</a:t>
            </a:r>
            <a:r>
              <a:rPr lang="en-US" sz="2000"/>
              <a:t> swaps a pair of edges to make the graph more similar to the original graph </a:t>
            </a:r>
            <a:r>
              <a:rPr lang="en-US" sz="2000" b="1" i="1">
                <a:solidFill>
                  <a:srgbClr val="0033CC"/>
                </a:solidFill>
              </a:rPr>
              <a:t>G</a:t>
            </a:r>
            <a:r>
              <a:rPr lang="en-US" sz="2000" i="1"/>
              <a:t>, </a:t>
            </a:r>
            <a:r>
              <a:rPr lang="en-US" sz="2000"/>
              <a:t>while leaving the nodes’ degrees intact.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xfrm>
            <a:off x="666750" y="468313"/>
            <a:ext cx="7124700" cy="779462"/>
          </a:xfrm>
          <a:noFill/>
          <a:ln/>
        </p:spPr>
        <p:txBody>
          <a:bodyPr lIns="92075" tIns="46038" rIns="92075" bIns="46038" anchor="ctr"/>
          <a:lstStyle/>
          <a:p>
            <a:r>
              <a:rPr lang="en-US"/>
              <a:t>Valid swappable pairs of edges</a:t>
            </a:r>
          </a:p>
        </p:txBody>
      </p:sp>
      <p:pic>
        <p:nvPicPr>
          <p:cNvPr id="718852" name="Picture 4"/>
          <p:cNvPicPr>
            <a:picLocks noChangeAspect="1" noChangeArrowheads="1"/>
          </p:cNvPicPr>
          <p:nvPr/>
        </p:nvPicPr>
        <p:blipFill>
          <a:blip r:embed="rId2" cstate="print"/>
          <a:srcRect/>
          <a:stretch>
            <a:fillRect/>
          </a:stretch>
        </p:blipFill>
        <p:spPr bwMode="auto">
          <a:xfrm>
            <a:off x="1635125" y="1844675"/>
            <a:ext cx="4953000" cy="3109913"/>
          </a:xfrm>
          <a:prstGeom prst="rect">
            <a:avLst/>
          </a:prstGeom>
          <a:noFill/>
          <a:ln w="12700" cap="sq">
            <a:noFill/>
            <a:miter lim="800000"/>
            <a:headEnd/>
            <a:tailEnd/>
          </a:ln>
          <a:effectLst/>
        </p:spPr>
      </p:pic>
      <p:sp>
        <p:nvSpPr>
          <p:cNvPr id="718854" name="Text Box 6"/>
          <p:cNvSpPr txBox="1">
            <a:spLocks noChangeArrowheads="1"/>
          </p:cNvSpPr>
          <p:nvPr/>
        </p:nvSpPr>
        <p:spPr bwMode="auto">
          <a:xfrm>
            <a:off x="900113" y="5661025"/>
            <a:ext cx="7416800" cy="457200"/>
          </a:xfrm>
          <a:prstGeom prst="rect">
            <a:avLst/>
          </a:prstGeom>
          <a:noFill/>
          <a:ln w="9525">
            <a:noFill/>
            <a:miter lim="800000"/>
            <a:headEnd/>
            <a:tailEnd/>
          </a:ln>
          <a:effectLst/>
        </p:spPr>
        <p:txBody>
          <a:bodyPr>
            <a:spAutoFit/>
          </a:bodyPr>
          <a:lstStyle/>
          <a:p>
            <a:pPr>
              <a:spcBef>
                <a:spcPct val="50000"/>
              </a:spcBef>
            </a:pPr>
            <a:r>
              <a:rPr lang="en-US" sz="2400"/>
              <a:t>A swap is </a:t>
            </a:r>
            <a:r>
              <a:rPr lang="en-US" sz="2400" b="1" i="1"/>
              <a:t>valid</a:t>
            </a:r>
            <a:r>
              <a:rPr lang="en-US" sz="2400"/>
              <a:t> if the resulting graph is simple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normAutofit fontScale="90000"/>
          </a:bodyPr>
          <a:lstStyle/>
          <a:p>
            <a:r>
              <a:rPr lang="en-US"/>
              <a:t>GreedySwap algorithm</a:t>
            </a:r>
          </a:p>
        </p:txBody>
      </p:sp>
      <p:graphicFrame>
        <p:nvGraphicFramePr>
          <p:cNvPr id="805921" name="Group 33"/>
          <p:cNvGraphicFramePr>
            <a:graphicFrameLocks noGrp="1"/>
          </p:cNvGraphicFramePr>
          <p:nvPr>
            <p:ph idx="1"/>
          </p:nvPr>
        </p:nvGraphicFramePr>
        <p:xfrm>
          <a:off x="468313" y="3008313"/>
          <a:ext cx="7993062" cy="2560012"/>
        </p:xfrm>
        <a:graphic>
          <a:graphicData uri="http://schemas.openxmlformats.org/drawingml/2006/table">
            <a:tbl>
              <a:tblPr/>
              <a:tblGrid>
                <a:gridCol w="7993062"/>
              </a:tblGrid>
              <a:tr h="5365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Input:</a:t>
                      </a:r>
                      <a:r>
                        <a:rPr kumimoji="0" lang="en-US" sz="2000" b="0" i="0" u="none" strike="noStrike" cap="none" normalizeH="0" baseline="0" smtClean="0">
                          <a:ln>
                            <a:noFill/>
                          </a:ln>
                          <a:solidFill>
                            <a:schemeClr val="tx1"/>
                          </a:solidFill>
                          <a:effectLst/>
                          <a:latin typeface="Arial" charset="0"/>
                          <a:cs typeface="Arial" charset="0"/>
                        </a:rPr>
                        <a:t> A pliable graph </a:t>
                      </a:r>
                      <a:r>
                        <a:rPr kumimoji="0" lang="en-US" sz="2000" b="1" i="1" u="none" strike="noStrike" cap="none" normalizeH="0" baseline="0" smtClean="0">
                          <a:ln>
                            <a:noFill/>
                          </a:ln>
                          <a:solidFill>
                            <a:srgbClr val="0033CC"/>
                          </a:solidFill>
                          <a:effectLst/>
                          <a:latin typeface="Arial" charset="0"/>
                          <a:cs typeface="Arial" charset="0"/>
                        </a:rPr>
                        <a:t>G</a:t>
                      </a:r>
                      <a:r>
                        <a:rPr kumimoji="0" lang="en-US" sz="2000" b="1" i="1" u="none" strike="noStrike" cap="none" normalizeH="0" baseline="30000" smtClean="0">
                          <a:ln>
                            <a:noFill/>
                          </a:ln>
                          <a:solidFill>
                            <a:srgbClr val="0033CC"/>
                          </a:solidFill>
                          <a:effectLst/>
                          <a:latin typeface="Arial" charset="0"/>
                          <a:cs typeface="Arial" charset="0"/>
                        </a:rPr>
                        <a:t>0</a:t>
                      </a:r>
                      <a:r>
                        <a:rPr kumimoji="0" lang="en-US" sz="2000" b="1" i="1" u="none" strike="noStrike" cap="none" normalizeH="0" baseline="0" smtClean="0">
                          <a:ln>
                            <a:noFill/>
                          </a:ln>
                          <a:solidFill>
                            <a:srgbClr val="0033CC"/>
                          </a:solidFill>
                          <a:effectLst/>
                          <a:latin typeface="Arial" charset="0"/>
                          <a:cs typeface="Arial" charset="0"/>
                        </a:rPr>
                        <a:t>(V, E</a:t>
                      </a:r>
                      <a:r>
                        <a:rPr kumimoji="0" lang="en-US" sz="2000" b="1" i="1" u="none" strike="noStrike" cap="none" normalizeH="0" baseline="30000" smtClean="0">
                          <a:ln>
                            <a:noFill/>
                          </a:ln>
                          <a:solidFill>
                            <a:srgbClr val="0033CC"/>
                          </a:solidFill>
                          <a:effectLst/>
                          <a:latin typeface="Arial" charset="0"/>
                          <a:cs typeface="Arial" charset="0"/>
                        </a:rPr>
                        <a:t>0</a:t>
                      </a:r>
                      <a:r>
                        <a:rPr kumimoji="0" lang="en-US" sz="2000" b="1" i="1" u="none" strike="noStrike" cap="none" normalizeH="0" baseline="0" smtClean="0">
                          <a:ln>
                            <a:noFill/>
                          </a:ln>
                          <a:solidFill>
                            <a:srgbClr val="0033CC"/>
                          </a:solidFill>
                          <a:effectLst/>
                          <a:latin typeface="Arial" charset="0"/>
                          <a:cs typeface="Arial" charset="0"/>
                        </a:rPr>
                        <a:t>)</a:t>
                      </a:r>
                      <a:r>
                        <a:rPr kumimoji="0" lang="en-US" sz="2000" b="0" i="0" u="none" strike="noStrike" cap="none" normalizeH="0" baseline="0" smtClean="0">
                          <a:ln>
                            <a:noFill/>
                          </a:ln>
                          <a:solidFill>
                            <a:schemeClr val="tx1"/>
                          </a:solidFill>
                          <a:effectLst/>
                          <a:latin typeface="Arial" charset="0"/>
                          <a:cs typeface="Arial" charset="0"/>
                        </a:rPr>
                        <a:t> , fixed graph </a:t>
                      </a:r>
                      <a:r>
                        <a:rPr kumimoji="0" lang="en-US" sz="2000" b="1" i="1" u="none" strike="noStrike" cap="none" normalizeH="0" baseline="0" smtClean="0">
                          <a:ln>
                            <a:noFill/>
                          </a:ln>
                          <a:solidFill>
                            <a:srgbClr val="0033CC"/>
                          </a:solidFill>
                          <a:effectLst/>
                          <a:latin typeface="Arial" charset="0"/>
                          <a:cs typeface="Arial" charset="0"/>
                        </a:rPr>
                        <a:t>G(V,E)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Output:</a:t>
                      </a:r>
                      <a:r>
                        <a:rPr kumimoji="0" lang="en-US" sz="2000" b="0" i="0" u="none" strike="noStrike" cap="none" normalizeH="0" baseline="0" smtClean="0">
                          <a:ln>
                            <a:noFill/>
                          </a:ln>
                          <a:solidFill>
                            <a:schemeClr val="tx1"/>
                          </a:solidFill>
                          <a:effectLst/>
                          <a:latin typeface="Arial" charset="0"/>
                          <a:cs typeface="Arial" charset="0"/>
                        </a:rPr>
                        <a:t> Graph </a:t>
                      </a:r>
                      <a:r>
                        <a:rPr kumimoji="0" lang="en-US" sz="2000" b="1" i="1" u="none" strike="noStrike" cap="none" normalizeH="0" baseline="0" smtClean="0">
                          <a:ln>
                            <a:noFill/>
                          </a:ln>
                          <a:solidFill>
                            <a:srgbClr val="0033CC"/>
                          </a:solidFill>
                          <a:effectLst/>
                          <a:latin typeface="Arial" charset="0"/>
                          <a:cs typeface="Arial" charset="0"/>
                        </a:rPr>
                        <a:t>G’(V, E’)</a:t>
                      </a:r>
                      <a:r>
                        <a:rPr kumimoji="0" lang="en-US" sz="2000" b="0" i="1" u="none" strike="noStrike" cap="none" normalizeH="0" baseline="0" smtClean="0">
                          <a:ln>
                            <a:noFill/>
                          </a:ln>
                          <a:solidFill>
                            <a:schemeClr val="tx1"/>
                          </a:solidFill>
                          <a:effectLst/>
                          <a:latin typeface="Arial" charset="0"/>
                          <a:cs typeface="Arial" charset="0"/>
                        </a:rPr>
                        <a:t> </a:t>
                      </a:r>
                      <a:r>
                        <a:rPr kumimoji="0" lang="en-US" sz="2000" b="0" i="0" u="none" strike="noStrike" cap="none" normalizeH="0" baseline="0" smtClean="0">
                          <a:ln>
                            <a:noFill/>
                          </a:ln>
                          <a:solidFill>
                            <a:schemeClr val="tx1"/>
                          </a:solidFill>
                          <a:effectLst/>
                          <a:latin typeface="Arial" charset="0"/>
                          <a:cs typeface="Arial" charset="0"/>
                        </a:rPr>
                        <a:t>with the same degree sequence as </a:t>
                      </a:r>
                      <a:r>
                        <a:rPr kumimoji="0" lang="en-US" sz="2000" b="1" i="1" u="none" strike="noStrike" cap="none" normalizeH="0" baseline="0" smtClean="0">
                          <a:ln>
                            <a:noFill/>
                          </a:ln>
                          <a:solidFill>
                            <a:srgbClr val="0033CC"/>
                          </a:solidFill>
                          <a:effectLst/>
                          <a:latin typeface="Arial" charset="0"/>
                          <a:cs typeface="Arial" charset="0"/>
                        </a:rPr>
                        <a:t>G</a:t>
                      </a:r>
                      <a:r>
                        <a:rPr kumimoji="0" lang="en-US" sz="2000" b="1" i="1" u="none" strike="noStrike" cap="none" normalizeH="0" baseline="30000" smtClean="0">
                          <a:ln>
                            <a:noFill/>
                          </a:ln>
                          <a:solidFill>
                            <a:srgbClr val="0033CC"/>
                          </a:solidFill>
                          <a:effectLst/>
                          <a:latin typeface="Arial" charset="0"/>
                          <a:cs typeface="Arial" charset="0"/>
                        </a:rPr>
                        <a:t>0</a:t>
                      </a:r>
                      <a:r>
                        <a:rPr kumimoji="0" lang="en-US" sz="2000" b="1" i="1" u="none" strike="noStrike" cap="none" normalizeH="0" baseline="0" smtClean="0">
                          <a:ln>
                            <a:noFill/>
                          </a:ln>
                          <a:solidFill>
                            <a:srgbClr val="0033CC"/>
                          </a:solidFill>
                          <a:effectLst/>
                          <a:latin typeface="Arial" charset="0"/>
                          <a:cs typeface="Arial" charset="0"/>
                        </a:rPr>
                        <a:t>(V,E</a:t>
                      </a:r>
                      <a:r>
                        <a:rPr kumimoji="0" lang="en-US" sz="2000" b="1" i="1" u="none" strike="noStrike" cap="none" normalizeH="0" baseline="30000" smtClean="0">
                          <a:ln>
                            <a:noFill/>
                          </a:ln>
                          <a:solidFill>
                            <a:srgbClr val="0033CC"/>
                          </a:solidFill>
                          <a:effectLst/>
                          <a:latin typeface="Arial" charset="0"/>
                          <a:cs typeface="Arial" charset="0"/>
                        </a:rPr>
                        <a:t>0</a:t>
                      </a:r>
                      <a:r>
                        <a:rPr kumimoji="0" lang="en-US" sz="2000" b="1" i="1" u="none" strike="noStrike" cap="none" normalizeH="0" baseline="0" smtClean="0">
                          <a:ln>
                            <a:noFill/>
                          </a:ln>
                          <a:solidFill>
                            <a:srgbClr val="0033CC"/>
                          </a:solidFill>
                          <a:effectLst/>
                          <a:latin typeface="Arial" charset="0"/>
                          <a:cs typeface="Arial" charset="0"/>
                        </a:rPr>
                        <a:t>)</a:t>
                      </a:r>
                      <a:r>
                        <a:rPr kumimoji="0" lang="en-US" sz="2000" b="0" i="0" u="none" strike="noStrike" cap="none" normalizeH="0" baseline="0" smtClean="0">
                          <a:ln>
                            <a:noFill/>
                          </a:ln>
                          <a:solidFill>
                            <a:schemeClr val="tx1"/>
                          </a:solidFill>
                          <a:effectLst/>
                          <a:latin typeface="Arial" charset="0"/>
                          <a:cs typeface="Arial" charset="0"/>
                        </a:rPr>
                        <a:t> </a:t>
                      </a:r>
                    </a:p>
                  </a:txBody>
                  <a:tcPr marL="91282" marR="91282"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0163">
                <a:tc>
                  <a:txBody>
                    <a:bodyPr/>
                    <a:lstStyle/>
                    <a:p>
                      <a:pPr marL="457200" marR="0" lvl="0" indent="-4572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rgbClr val="0033CC"/>
                          </a:solidFill>
                          <a:effectLst/>
                          <a:latin typeface="Arial" charset="0"/>
                          <a:cs typeface="Arial" charset="0"/>
                        </a:rPr>
                        <a:t>i=0</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Repeat </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sym typeface="Wingdings" pitchFamily="2" charset="2"/>
                        </a:rPr>
                        <a:t>    find the valid swap in</a:t>
                      </a:r>
                      <a:r>
                        <a:rPr kumimoji="0" lang="en-US" sz="2000" b="1" i="1" u="none" strike="noStrike" cap="none" normalizeH="0" baseline="0" smtClean="0">
                          <a:ln>
                            <a:noFill/>
                          </a:ln>
                          <a:solidFill>
                            <a:srgbClr val="0033CC"/>
                          </a:solidFill>
                          <a:effectLst/>
                          <a:latin typeface="Arial" charset="0"/>
                          <a:cs typeface="Arial" charset="0"/>
                          <a:sym typeface="Wingdings" pitchFamily="2" charset="2"/>
                        </a:rPr>
                        <a:t> G</a:t>
                      </a:r>
                      <a:r>
                        <a:rPr kumimoji="0" lang="en-US" sz="2000" b="1" i="1" u="none" strike="noStrike" cap="none" normalizeH="0" baseline="30000" smtClean="0">
                          <a:ln>
                            <a:noFill/>
                          </a:ln>
                          <a:solidFill>
                            <a:srgbClr val="0033CC"/>
                          </a:solidFill>
                          <a:effectLst/>
                          <a:latin typeface="Arial" charset="0"/>
                          <a:cs typeface="Arial" charset="0"/>
                          <a:sym typeface="Wingdings" pitchFamily="2" charset="2"/>
                        </a:rPr>
                        <a:t>i</a:t>
                      </a:r>
                      <a:r>
                        <a:rPr kumimoji="0" lang="en-US" sz="2000" b="0" i="0" u="none" strike="noStrike" cap="none" normalizeH="0" baseline="0" smtClean="0">
                          <a:ln>
                            <a:noFill/>
                          </a:ln>
                          <a:solidFill>
                            <a:schemeClr val="tx1"/>
                          </a:solidFill>
                          <a:effectLst/>
                          <a:latin typeface="Arial" charset="0"/>
                          <a:cs typeface="Arial" charset="0"/>
                          <a:sym typeface="Wingdings" pitchFamily="2" charset="2"/>
                        </a:rPr>
                        <a:t> that most reduces its symmetric difference with </a:t>
                      </a:r>
                      <a:r>
                        <a:rPr kumimoji="0" lang="en-US" sz="2000" b="1" i="1" u="none" strike="noStrike" cap="none" normalizeH="0" baseline="0" smtClean="0">
                          <a:ln>
                            <a:noFill/>
                          </a:ln>
                          <a:solidFill>
                            <a:srgbClr val="0033CC"/>
                          </a:solidFill>
                          <a:effectLst/>
                          <a:latin typeface="Arial" charset="0"/>
                          <a:cs typeface="Arial" charset="0"/>
                          <a:sym typeface="Wingdings" pitchFamily="2" charset="2"/>
                        </a:rPr>
                        <a:t>G , </a:t>
                      </a:r>
                      <a:r>
                        <a:rPr kumimoji="0" lang="en-US" sz="2000" b="0" i="0" u="none" strike="noStrike" cap="none" normalizeH="0" baseline="0" smtClean="0">
                          <a:ln>
                            <a:noFill/>
                          </a:ln>
                          <a:solidFill>
                            <a:schemeClr val="tx1"/>
                          </a:solidFill>
                          <a:effectLst/>
                          <a:latin typeface="Arial" charset="0"/>
                          <a:cs typeface="Arial" charset="0"/>
                          <a:sym typeface="Wingdings" pitchFamily="2" charset="2"/>
                        </a:rPr>
                        <a:t>and form graph</a:t>
                      </a:r>
                      <a:r>
                        <a:rPr kumimoji="0" lang="en-US" sz="2000" b="1" i="1" u="none" strike="noStrike" cap="none" normalizeH="0" baseline="0" smtClean="0">
                          <a:ln>
                            <a:noFill/>
                          </a:ln>
                          <a:solidFill>
                            <a:srgbClr val="0033CC"/>
                          </a:solidFill>
                          <a:effectLst/>
                          <a:latin typeface="Arial" charset="0"/>
                          <a:cs typeface="Arial" charset="0"/>
                          <a:sym typeface="Wingdings" pitchFamily="2" charset="2"/>
                        </a:rPr>
                        <a:t> G</a:t>
                      </a:r>
                      <a:r>
                        <a:rPr kumimoji="0" lang="en-US" sz="2000" b="1" i="1" u="none" strike="noStrike" cap="none" normalizeH="0" baseline="30000" smtClean="0">
                          <a:ln>
                            <a:noFill/>
                          </a:ln>
                          <a:solidFill>
                            <a:srgbClr val="0033CC"/>
                          </a:solidFill>
                          <a:effectLst/>
                          <a:latin typeface="Arial" charset="0"/>
                          <a:cs typeface="Arial" charset="0"/>
                          <a:sym typeface="Wingdings" pitchFamily="2" charset="2"/>
                        </a:rPr>
                        <a:t>i+1</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1" u="none" strike="noStrike" cap="none" normalizeH="0" baseline="0" smtClean="0">
                          <a:ln>
                            <a:noFill/>
                          </a:ln>
                          <a:solidFill>
                            <a:srgbClr val="0033CC"/>
                          </a:solidFill>
                          <a:effectLst/>
                          <a:latin typeface="Arial" charset="0"/>
                          <a:cs typeface="Arial" charset="0"/>
                          <a:sym typeface="Wingdings" pitchFamily="2" charset="2"/>
                        </a:rPr>
                        <a:t>    </a:t>
                      </a:r>
                      <a:r>
                        <a:rPr kumimoji="0" lang="en-US" sz="2000" b="1" i="0" u="none" strike="noStrike" cap="none" normalizeH="0" baseline="0" smtClean="0">
                          <a:ln>
                            <a:noFill/>
                          </a:ln>
                          <a:solidFill>
                            <a:srgbClr val="0033CC"/>
                          </a:solidFill>
                          <a:effectLst/>
                          <a:latin typeface="Arial" charset="0"/>
                          <a:cs typeface="Arial" charset="0"/>
                          <a:sym typeface="Wingdings" pitchFamily="2" charset="2"/>
                        </a:rPr>
                        <a:t>i++</a:t>
                      </a:r>
                      <a:endParaRPr kumimoji="0" lang="en-US" sz="2000" b="1" i="0" u="none" strike="noStrike" cap="none" normalizeH="0" baseline="30000" smtClean="0">
                        <a:ln>
                          <a:noFill/>
                        </a:ln>
                        <a:solidFill>
                          <a:srgbClr val="0033CC"/>
                        </a:solidFill>
                        <a:effectLst/>
                        <a:latin typeface="Arial" charset="0"/>
                        <a:cs typeface="Arial" charset="0"/>
                        <a:sym typeface="Wingdings" pitchFamily="2" charset="2"/>
                      </a:endParaRPr>
                    </a:p>
                  </a:txBody>
                  <a:tcPr marL="91282" marR="91282"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2" name="Rectangle 4"/>
          <p:cNvSpPr>
            <a:spLocks noChangeArrowheads="1"/>
          </p:cNvSpPr>
          <p:nvPr/>
        </p:nvSpPr>
        <p:spPr bwMode="auto">
          <a:xfrm>
            <a:off x="685800" y="228600"/>
            <a:ext cx="7772400" cy="685800"/>
          </a:xfrm>
          <a:prstGeom prst="rect">
            <a:avLst/>
          </a:prstGeom>
          <a:noFill/>
          <a:ln w="9525">
            <a:noFill/>
            <a:miter lim="800000"/>
            <a:headEnd/>
            <a:tailEnd/>
          </a:ln>
          <a:effectLst/>
        </p:spPr>
        <p:txBody>
          <a:bodyPr lIns="92075" tIns="46038" rIns="92075" bIns="46038" anchor="ctr"/>
          <a:lstStyle/>
          <a:p>
            <a:r>
              <a:rPr lang="en-US" sz="3600" b="1">
                <a:solidFill>
                  <a:schemeClr val="tx2"/>
                </a:solidFill>
              </a:rPr>
              <a:t>Growing Privacy Concerns</a:t>
            </a:r>
          </a:p>
        </p:txBody>
      </p:sp>
      <p:pic>
        <p:nvPicPr>
          <p:cNvPr id="749573" name="Picture 5" descr="forbes"/>
          <p:cNvPicPr>
            <a:picLocks noChangeAspect="1" noChangeArrowheads="1"/>
          </p:cNvPicPr>
          <p:nvPr/>
        </p:nvPicPr>
        <p:blipFill>
          <a:blip r:embed="rId3" cstate="print"/>
          <a:srcRect/>
          <a:stretch>
            <a:fillRect/>
          </a:stretch>
        </p:blipFill>
        <p:spPr bwMode="auto">
          <a:xfrm>
            <a:off x="6372225" y="2203450"/>
            <a:ext cx="2185988" cy="3025775"/>
          </a:xfrm>
          <a:prstGeom prst="rect">
            <a:avLst/>
          </a:prstGeom>
          <a:noFill/>
          <a:ln w="9525">
            <a:noFill/>
            <a:miter lim="800000"/>
            <a:headEnd/>
            <a:tailEnd/>
          </a:ln>
        </p:spPr>
      </p:pic>
      <p:sp>
        <p:nvSpPr>
          <p:cNvPr id="749574" name="Text Box 6"/>
          <p:cNvSpPr txBox="1">
            <a:spLocks noChangeArrowheads="1"/>
          </p:cNvSpPr>
          <p:nvPr/>
        </p:nvSpPr>
        <p:spPr bwMode="auto">
          <a:xfrm>
            <a:off x="323850" y="3500438"/>
            <a:ext cx="5295900" cy="1474787"/>
          </a:xfrm>
          <a:prstGeom prst="rect">
            <a:avLst/>
          </a:prstGeom>
          <a:noFill/>
          <a:ln w="9525">
            <a:noFill/>
            <a:miter lim="800000"/>
            <a:headEnd/>
            <a:tailEnd/>
          </a:ln>
          <a:effectLst/>
        </p:spPr>
        <p:txBody>
          <a:bodyPr>
            <a:spAutoFit/>
          </a:bodyPr>
          <a:lstStyle/>
          <a:p>
            <a:pPr>
              <a:spcBef>
                <a:spcPct val="50000"/>
              </a:spcBef>
            </a:pPr>
            <a:r>
              <a:rPr lang="en-US" altLang="zh-CN" sz="1400">
                <a:latin typeface="Verdana" pitchFamily="34" charset="0"/>
                <a:ea typeface="宋体" pitchFamily="2" charset="-122"/>
              </a:rPr>
              <a:t>“Detailed information on an individual’s credit, health, and financial status, on characteristic purchasing patterns, and on other personal preferences is routinely recorded and analyzed by a variety of governmental and commercial organizations.”  </a:t>
            </a:r>
          </a:p>
          <a:p>
            <a:pPr algn="r">
              <a:spcBef>
                <a:spcPct val="50000"/>
              </a:spcBef>
            </a:pPr>
            <a:r>
              <a:rPr lang="en-US" altLang="zh-CN" sz="1400">
                <a:latin typeface="Verdana" pitchFamily="34" charset="0"/>
                <a:ea typeface="宋体" pitchFamily="2" charset="-122"/>
              </a:rPr>
              <a:t>- </a:t>
            </a:r>
            <a:r>
              <a:rPr lang="en-US" altLang="zh-CN" sz="1200">
                <a:latin typeface="Verdana" pitchFamily="34" charset="0"/>
                <a:ea typeface="宋体" pitchFamily="2" charset="-122"/>
              </a:rPr>
              <a:t>M. J. Cronin, “e-Privacy?” Hoover Digest, 2000.</a:t>
            </a:r>
          </a:p>
        </p:txBody>
      </p:sp>
      <p:sp>
        <p:nvSpPr>
          <p:cNvPr id="749585" name="Rectangle 17"/>
          <p:cNvSpPr>
            <a:spLocks noChangeArrowheads="1"/>
          </p:cNvSpPr>
          <p:nvPr/>
        </p:nvSpPr>
        <p:spPr bwMode="auto">
          <a:xfrm>
            <a:off x="228600" y="2349500"/>
            <a:ext cx="6288088" cy="2232025"/>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0000"/>
              <a:buFont typeface="Wingdings" pitchFamily="2" charset="2"/>
              <a:buChar char="l"/>
            </a:pPr>
            <a:r>
              <a:rPr lang="en-US" sz="2400"/>
              <a:t>Person specific information is being routinely collected. </a:t>
            </a:r>
          </a:p>
          <a:p>
            <a:pPr marL="342900" indent="-342900">
              <a:spcBef>
                <a:spcPct val="20000"/>
              </a:spcBef>
              <a:buClr>
                <a:schemeClr val="tx2"/>
              </a:buClr>
              <a:buSzPct val="70000"/>
              <a:buFont typeface="Wingdings" pitchFamily="2" charset="2"/>
              <a:buChar char="l"/>
            </a:pPr>
            <a:endParaRPr lang="en-US" sz="2400"/>
          </a:p>
          <a:p>
            <a:pPr marL="342900" indent="-342900">
              <a:spcBef>
                <a:spcPct val="20000"/>
              </a:spcBef>
              <a:buClr>
                <a:schemeClr val="tx2"/>
              </a:buClr>
              <a:buSzPct val="70000"/>
              <a:buFont typeface="Wingdings" pitchFamily="2" charset="2"/>
              <a:buChar char="l"/>
            </a:pPr>
            <a:endParaRPr lang="en-US" sz="2400"/>
          </a:p>
          <a:p>
            <a:pPr marL="342900" indent="-342900">
              <a:spcBef>
                <a:spcPct val="20000"/>
              </a:spcBef>
              <a:buClr>
                <a:schemeClr val="tx2"/>
              </a:buClr>
              <a:buSzPct val="70000"/>
              <a:buFont typeface="Wingdings" pitchFamily="2" charset="2"/>
              <a:buChar char="l"/>
            </a:pPr>
            <a:endParaRPr lang="en-US" sz="2400"/>
          </a:p>
          <a:p>
            <a:pPr marL="342900" indent="-342900">
              <a:spcBef>
                <a:spcPct val="20000"/>
              </a:spcBef>
              <a:buClr>
                <a:schemeClr val="tx2"/>
              </a:buClr>
              <a:buSzPct val="70000"/>
              <a:buFont typeface="Wingdings" pitchFamily="2" charset="2"/>
              <a:buNone/>
            </a:pPr>
            <a:endParaRPr lang="en-US"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p:txBody>
          <a:bodyPr/>
          <a:lstStyle/>
          <a:p>
            <a:r>
              <a:rPr lang="en-US"/>
              <a:t>Experiments	</a:t>
            </a:r>
          </a:p>
        </p:txBody>
      </p:sp>
      <p:sp>
        <p:nvSpPr>
          <p:cNvPr id="851971" name="Rectangle 3"/>
          <p:cNvSpPr>
            <a:spLocks noGrp="1" noChangeArrowheads="1"/>
          </p:cNvSpPr>
          <p:nvPr>
            <p:ph type="body" idx="1"/>
          </p:nvPr>
        </p:nvSpPr>
        <p:spPr/>
        <p:txBody>
          <a:bodyPr>
            <a:normAutofit lnSpcReduction="10000"/>
          </a:bodyPr>
          <a:lstStyle/>
          <a:p>
            <a:r>
              <a:rPr lang="en-US" b="1"/>
              <a:t>Datasets:</a:t>
            </a:r>
            <a:r>
              <a:rPr lang="en-US"/>
              <a:t> Co-authors, Enron emails, powergrid, Erdos-Renyi, small-world and power-law graphs</a:t>
            </a:r>
          </a:p>
          <a:p>
            <a:endParaRPr lang="en-US"/>
          </a:p>
          <a:p>
            <a:r>
              <a:rPr lang="en-US" b="1"/>
              <a:t>Goal:</a:t>
            </a:r>
            <a:r>
              <a:rPr lang="en-US"/>
              <a:t> degree-anonymization does not destroy the structure of the graph</a:t>
            </a:r>
          </a:p>
          <a:p>
            <a:pPr lvl="1"/>
            <a:r>
              <a:rPr lang="en-US"/>
              <a:t>Average path length</a:t>
            </a:r>
          </a:p>
          <a:p>
            <a:pPr lvl="1"/>
            <a:r>
              <a:rPr lang="en-US"/>
              <a:t>Clustering coefficient</a:t>
            </a:r>
          </a:p>
          <a:p>
            <a:pPr lvl="1"/>
            <a:r>
              <a:rPr lang="en-US"/>
              <a:t>Exponent of power-law distribution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normAutofit fontScale="90000"/>
          </a:bodyPr>
          <a:lstStyle/>
          <a:p>
            <a:r>
              <a:rPr lang="en-US"/>
              <a:t>Experiments: Clustering coefficient and Avg Path Length</a:t>
            </a:r>
          </a:p>
        </p:txBody>
      </p:sp>
      <p:graphicFrame>
        <p:nvGraphicFramePr>
          <p:cNvPr id="849927" name="Object 7"/>
          <p:cNvGraphicFramePr>
            <a:graphicFrameLocks noChangeAspect="1"/>
          </p:cNvGraphicFramePr>
          <p:nvPr>
            <p:ph sz="half" idx="1"/>
          </p:nvPr>
        </p:nvGraphicFramePr>
        <p:xfrm>
          <a:off x="0" y="2563813"/>
          <a:ext cx="4500563" cy="3960812"/>
        </p:xfrm>
        <a:graphic>
          <a:graphicData uri="http://schemas.openxmlformats.org/presentationml/2006/ole">
            <p:oleObj spid="_x0000_s414722" name="Bitmap Image" r:id="rId3" imgW="6354062" imgH="4439270" progId="Paint.Picture">
              <p:embed/>
            </p:oleObj>
          </a:graphicData>
        </a:graphic>
      </p:graphicFrame>
      <p:graphicFrame>
        <p:nvGraphicFramePr>
          <p:cNvPr id="849929" name="Object 9"/>
          <p:cNvGraphicFramePr>
            <a:graphicFrameLocks noChangeAspect="1"/>
          </p:cNvGraphicFramePr>
          <p:nvPr>
            <p:ph sz="half" idx="2"/>
          </p:nvPr>
        </p:nvGraphicFramePr>
        <p:xfrm>
          <a:off x="4284663" y="2708275"/>
          <a:ext cx="4859337" cy="3816350"/>
        </p:xfrm>
        <a:graphic>
          <a:graphicData uri="http://schemas.openxmlformats.org/presentationml/2006/ole">
            <p:oleObj spid="_x0000_s414723" name="Bitmap Image" r:id="rId4" imgW="6257143" imgH="4238095" progId="Paint.Picture">
              <p:embed/>
            </p:oleObj>
          </a:graphicData>
        </a:graphic>
      </p:graphicFrame>
      <p:sp>
        <p:nvSpPr>
          <p:cNvPr id="849931" name="Rectangle 11"/>
          <p:cNvSpPr>
            <a:spLocks noChangeArrowheads="1"/>
          </p:cNvSpPr>
          <p:nvPr/>
        </p:nvSpPr>
        <p:spPr bwMode="auto">
          <a:xfrm>
            <a:off x="457200" y="1916113"/>
            <a:ext cx="8291513" cy="1008062"/>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r>
              <a:rPr lang="en-US" sz="2000" b="1"/>
              <a:t>Co-author</a:t>
            </a:r>
            <a:r>
              <a:rPr lang="en-US" sz="2000"/>
              <a:t> dataset</a:t>
            </a:r>
          </a:p>
          <a:p>
            <a:pPr marL="342900" indent="-342900">
              <a:spcBef>
                <a:spcPct val="20000"/>
              </a:spcBef>
              <a:buClr>
                <a:schemeClr val="tx2"/>
              </a:buClr>
              <a:buSzPct val="70000"/>
              <a:buFont typeface="Wingdings" pitchFamily="2" charset="2"/>
              <a:buChar char="l"/>
            </a:pPr>
            <a:r>
              <a:rPr lang="en-US" sz="2000"/>
              <a:t>APL and CC do not change dramatically even for large values of </a:t>
            </a:r>
            <a:r>
              <a:rPr lang="en-US" sz="2000" b="1" i="1">
                <a:solidFill>
                  <a:srgbClr val="0033CC"/>
                </a:solidFill>
              </a:rPr>
              <a:t>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00" name="Rectangle 4"/>
          <p:cNvSpPr>
            <a:spLocks noChangeArrowheads="1"/>
          </p:cNvSpPr>
          <p:nvPr/>
        </p:nvSpPr>
        <p:spPr bwMode="auto">
          <a:xfrm>
            <a:off x="468313" y="228600"/>
            <a:ext cx="7772400" cy="685800"/>
          </a:xfrm>
          <a:prstGeom prst="rect">
            <a:avLst/>
          </a:prstGeom>
          <a:noFill/>
          <a:ln w="9525">
            <a:noFill/>
            <a:miter lim="800000"/>
            <a:headEnd/>
            <a:tailEnd/>
          </a:ln>
          <a:effectLst/>
        </p:spPr>
        <p:txBody>
          <a:bodyPr lIns="92075" tIns="46038" rIns="92075" bIns="46038" anchor="ctr"/>
          <a:lstStyle/>
          <a:p>
            <a:r>
              <a:rPr lang="en-US" sz="3600" b="1">
                <a:solidFill>
                  <a:schemeClr val="tx2"/>
                </a:solidFill>
              </a:rPr>
              <a:t>Experiments: Edge intersections</a:t>
            </a:r>
          </a:p>
        </p:txBody>
      </p:sp>
      <p:graphicFrame>
        <p:nvGraphicFramePr>
          <p:cNvPr id="720967" name="Group 71"/>
          <p:cNvGraphicFramePr>
            <a:graphicFrameLocks noGrp="1"/>
          </p:cNvGraphicFramePr>
          <p:nvPr>
            <p:ph sz="half" idx="2"/>
          </p:nvPr>
        </p:nvGraphicFramePr>
        <p:xfrm>
          <a:off x="3917950" y="2066925"/>
          <a:ext cx="4038600" cy="3235645"/>
        </p:xfrm>
        <a:graphic>
          <a:graphicData uri="http://schemas.openxmlformats.org/drawingml/2006/table">
            <a:tbl>
              <a:tblPr/>
              <a:tblGrid>
                <a:gridCol w="2309813"/>
                <a:gridCol w="1728787"/>
              </a:tblGrid>
              <a:tr h="49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Synthetic datasets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Small world graphs*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0.99 (0.01)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Random graphs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0.99 (0.01)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Power law graphs**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0.93 (0.04)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Real datasets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587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Enron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0.95 (0.16)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Powergrid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0.97 (0.01)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Co-authors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0.91(0.01)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0950" name="Text Box 54"/>
          <p:cNvSpPr txBox="1">
            <a:spLocks noChangeArrowheads="1"/>
          </p:cNvSpPr>
          <p:nvPr/>
        </p:nvSpPr>
        <p:spPr bwMode="auto">
          <a:xfrm>
            <a:off x="179388" y="5876925"/>
            <a:ext cx="8964612" cy="366713"/>
          </a:xfrm>
          <a:prstGeom prst="rect">
            <a:avLst/>
          </a:prstGeom>
          <a:noFill/>
          <a:ln w="9525">
            <a:noFill/>
            <a:miter lim="800000"/>
            <a:headEnd/>
            <a:tailEnd/>
          </a:ln>
          <a:effectLst/>
        </p:spPr>
        <p:txBody>
          <a:bodyPr>
            <a:spAutoFit/>
          </a:bodyPr>
          <a:lstStyle/>
          <a:p>
            <a:r>
              <a:rPr lang="en-US" sz="1600"/>
              <a:t>(*)</a:t>
            </a:r>
            <a:r>
              <a:rPr lang="en-US"/>
              <a:t> </a:t>
            </a:r>
            <a:r>
              <a:rPr lang="en-US" sz="1600"/>
              <a:t>L. Barabasi and R. Albert: Emergence of  scaling in random networks. </a:t>
            </a:r>
            <a:r>
              <a:rPr lang="en-US" sz="1600" i="1"/>
              <a:t>Science 1999.</a:t>
            </a:r>
            <a:endParaRPr lang="en-US" sz="1600"/>
          </a:p>
        </p:txBody>
      </p:sp>
      <p:sp>
        <p:nvSpPr>
          <p:cNvPr id="720958" name="Text Box 62"/>
          <p:cNvSpPr txBox="1">
            <a:spLocks noChangeArrowheads="1"/>
          </p:cNvSpPr>
          <p:nvPr/>
        </p:nvSpPr>
        <p:spPr bwMode="auto">
          <a:xfrm>
            <a:off x="179388" y="6302375"/>
            <a:ext cx="8964612" cy="581025"/>
          </a:xfrm>
          <a:prstGeom prst="rect">
            <a:avLst/>
          </a:prstGeom>
          <a:noFill/>
          <a:ln w="9525">
            <a:noFill/>
            <a:miter lim="800000"/>
            <a:headEnd/>
            <a:tailEnd/>
          </a:ln>
          <a:effectLst/>
        </p:spPr>
        <p:txBody>
          <a:bodyPr>
            <a:spAutoFit/>
          </a:bodyPr>
          <a:lstStyle/>
          <a:p>
            <a:r>
              <a:rPr lang="en-US" sz="1600"/>
              <a:t>(**) Watts, D. J. Networks, dynamics, and the small-world phenomenon. </a:t>
            </a:r>
            <a:r>
              <a:rPr lang="en-US" sz="1600" i="1"/>
              <a:t>American Journal of Sociology </a:t>
            </a:r>
            <a:r>
              <a:rPr lang="en-US" sz="1600"/>
              <a:t>1999</a:t>
            </a:r>
          </a:p>
        </p:txBody>
      </p:sp>
      <p:sp>
        <p:nvSpPr>
          <p:cNvPr id="720959" name="Text Box 63"/>
          <p:cNvSpPr txBox="1">
            <a:spLocks noChangeArrowheads="1"/>
          </p:cNvSpPr>
          <p:nvPr/>
        </p:nvSpPr>
        <p:spPr bwMode="auto">
          <a:xfrm>
            <a:off x="395288" y="1916113"/>
            <a:ext cx="3168650" cy="2835275"/>
          </a:xfrm>
          <a:prstGeom prst="rect">
            <a:avLst/>
          </a:prstGeom>
          <a:noFill/>
          <a:ln w="9525">
            <a:noFill/>
            <a:miter lim="800000"/>
            <a:headEnd/>
            <a:tailEnd/>
          </a:ln>
          <a:effectLst/>
        </p:spPr>
        <p:txBody>
          <a:bodyPr>
            <a:spAutoFit/>
          </a:bodyPr>
          <a:lstStyle/>
          <a:p>
            <a:pPr>
              <a:spcBef>
                <a:spcPct val="50000"/>
              </a:spcBef>
            </a:pPr>
            <a:r>
              <a:rPr lang="en-US" sz="2000"/>
              <a:t>Edge intersection achieved by the </a:t>
            </a:r>
            <a:r>
              <a:rPr lang="en-US" sz="2000">
                <a:solidFill>
                  <a:srgbClr val="FF0000"/>
                </a:solidFill>
              </a:rPr>
              <a:t>GreedySwap</a:t>
            </a:r>
            <a:r>
              <a:rPr lang="en-US" sz="2000">
                <a:solidFill>
                  <a:srgbClr val="0033CC"/>
                </a:solidFill>
              </a:rPr>
              <a:t> </a:t>
            </a:r>
            <a:r>
              <a:rPr lang="en-US" sz="2000"/>
              <a:t>algorithm for different datasets.</a:t>
            </a:r>
          </a:p>
          <a:p>
            <a:pPr>
              <a:spcBef>
                <a:spcPct val="50000"/>
              </a:spcBef>
            </a:pPr>
            <a:endParaRPr lang="en-US" sz="2000"/>
          </a:p>
          <a:p>
            <a:pPr>
              <a:spcBef>
                <a:spcPct val="50000"/>
              </a:spcBef>
            </a:pPr>
            <a:r>
              <a:rPr lang="en-US" sz="2000"/>
              <a:t>Parenthesis value indicates the original value of edge intersection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p:txBody>
          <a:bodyPr>
            <a:normAutofit fontScale="90000"/>
          </a:bodyPr>
          <a:lstStyle/>
          <a:p>
            <a:r>
              <a:rPr lang="en-US"/>
              <a:t>Experiments: Exponent of power law distributions</a:t>
            </a:r>
          </a:p>
        </p:txBody>
      </p:sp>
      <p:graphicFrame>
        <p:nvGraphicFramePr>
          <p:cNvPr id="811099" name="Group 91"/>
          <p:cNvGraphicFramePr>
            <a:graphicFrameLocks noGrp="1"/>
          </p:cNvGraphicFramePr>
          <p:nvPr>
            <p:ph idx="1"/>
          </p:nvPr>
        </p:nvGraphicFramePr>
        <p:xfrm>
          <a:off x="1187450" y="2133600"/>
          <a:ext cx="3455988" cy="3200400"/>
        </p:xfrm>
        <a:graphic>
          <a:graphicData uri="http://schemas.openxmlformats.org/drawingml/2006/table">
            <a:tbl>
              <a:tblPr/>
              <a:tblGrid>
                <a:gridCol w="1858963"/>
                <a:gridCol w="1597025"/>
              </a:tblGrid>
              <a:tr h="3667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Original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2.07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k=10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2.45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k=15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2.33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k=20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2.28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k=25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2.25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k=50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2.05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k=100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1063" name="Text Box 55"/>
          <p:cNvSpPr txBox="1">
            <a:spLocks noChangeArrowheads="1"/>
          </p:cNvSpPr>
          <p:nvPr/>
        </p:nvSpPr>
        <p:spPr bwMode="auto">
          <a:xfrm>
            <a:off x="5795963" y="2492375"/>
            <a:ext cx="2736850" cy="3616325"/>
          </a:xfrm>
          <a:prstGeom prst="rect">
            <a:avLst/>
          </a:prstGeom>
          <a:noFill/>
          <a:ln w="9525">
            <a:noFill/>
            <a:miter lim="800000"/>
            <a:headEnd/>
            <a:tailEnd/>
          </a:ln>
          <a:effectLst/>
        </p:spPr>
        <p:txBody>
          <a:bodyPr>
            <a:spAutoFit/>
          </a:bodyPr>
          <a:lstStyle/>
          <a:p>
            <a:pPr>
              <a:spcBef>
                <a:spcPct val="50000"/>
              </a:spcBef>
            </a:pPr>
            <a:r>
              <a:rPr lang="en-US" sz="2000" b="1"/>
              <a:t>Co-author</a:t>
            </a:r>
            <a:r>
              <a:rPr lang="en-US" sz="2000"/>
              <a:t> dataset</a:t>
            </a:r>
          </a:p>
          <a:p>
            <a:pPr>
              <a:spcBef>
                <a:spcPct val="50000"/>
              </a:spcBef>
            </a:pPr>
            <a:endParaRPr lang="en-US" sz="2000"/>
          </a:p>
          <a:p>
            <a:pPr>
              <a:spcBef>
                <a:spcPct val="50000"/>
              </a:spcBef>
            </a:pPr>
            <a:r>
              <a:rPr lang="en-US" sz="2000"/>
              <a:t>Exponent of the power-law distribution as a function of </a:t>
            </a:r>
            <a:r>
              <a:rPr lang="en-US" sz="2000" b="1" i="1">
                <a:solidFill>
                  <a:srgbClr val="0033CC"/>
                </a:solidFill>
              </a:rPr>
              <a:t>k</a:t>
            </a:r>
          </a:p>
          <a:p>
            <a:pPr>
              <a:spcBef>
                <a:spcPct val="50000"/>
              </a:spcBef>
            </a:pPr>
            <a:endParaRPr lang="en-US" sz="2000" b="1" i="1">
              <a:solidFill>
                <a:srgbClr val="0033CC"/>
              </a:solidFill>
            </a:endParaRPr>
          </a:p>
          <a:p>
            <a:pPr>
              <a:spcBef>
                <a:spcPct val="50000"/>
              </a:spcBef>
            </a:pPr>
            <a:endParaRPr lang="en-US"/>
          </a:p>
          <a:p>
            <a:pPr>
              <a:spcBef>
                <a:spcPct val="50000"/>
              </a:spcBef>
            </a:pPr>
            <a:endParaRPr lang="en-US"/>
          </a:p>
          <a:p>
            <a:pPr>
              <a:spcBef>
                <a:spcPct val="50000"/>
              </a:spcBef>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3C94811-3222-4412-8619-F050F0EE86AB}" type="slidenum">
              <a:rPr lang="en-US"/>
              <a:pPr/>
              <a:t>24</a:t>
            </a:fld>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a:t>Evimaria Terzi</a:t>
            </a:r>
          </a:p>
        </p:txBody>
      </p:sp>
      <p:sp>
        <p:nvSpPr>
          <p:cNvPr id="6" name="Date Placeholder 5"/>
          <p:cNvSpPr>
            <a:spLocks noGrp="1"/>
          </p:cNvSpPr>
          <p:nvPr>
            <p:ph type="dt" sz="half" idx="12"/>
          </p:nvPr>
        </p:nvSpPr>
        <p:spPr/>
        <p:txBody>
          <a:bodyPr/>
          <a:lstStyle/>
          <a:p>
            <a:fld id="{79A8CD42-CBE1-493A-8356-4B7595C8A1FD}" type="datetime1">
              <a:rPr lang="en-US"/>
              <a:pPr/>
              <a:t>2/4/2010</a:t>
            </a:fld>
            <a:endParaRPr lang="en-US"/>
          </a:p>
        </p:txBody>
      </p:sp>
      <p:sp>
        <p:nvSpPr>
          <p:cNvPr id="242690" name="Rectangle 2"/>
          <p:cNvSpPr>
            <a:spLocks noGrp="1" noChangeArrowheads="1"/>
          </p:cNvSpPr>
          <p:nvPr>
            <p:ph type="title"/>
          </p:nvPr>
        </p:nvSpPr>
        <p:spPr/>
        <p:txBody>
          <a:bodyPr/>
          <a:lstStyle/>
          <a:p>
            <a:endParaRPr lang="en-US" dirty="0"/>
          </a:p>
        </p:txBody>
      </p:sp>
      <p:sp>
        <p:nvSpPr>
          <p:cNvPr id="242691" name="Rectangle 3"/>
          <p:cNvSpPr>
            <a:spLocks noGrp="1" noChangeArrowheads="1"/>
          </p:cNvSpPr>
          <p:nvPr>
            <p:ph type="body" idx="1"/>
          </p:nvPr>
        </p:nvSpPr>
        <p:spPr/>
        <p:txBody>
          <a:bodyPr/>
          <a:lstStyle/>
          <a:p>
            <a:endParaRPr lang="en-US" dirty="0">
              <a:solidFill>
                <a:schemeClr val="bg2"/>
              </a:solidFill>
            </a:endParaRPr>
          </a:p>
          <a:p>
            <a:r>
              <a:rPr lang="en-US" dirty="0" smtClean="0"/>
              <a:t>Towards identity-</a:t>
            </a:r>
            <a:r>
              <a:rPr lang="en-US" dirty="0" err="1" smtClean="0"/>
              <a:t>anonymization</a:t>
            </a:r>
            <a:r>
              <a:rPr lang="en-US" dirty="0" smtClean="0"/>
              <a:t> on graphs</a:t>
            </a:r>
            <a:endParaRPr lang="en-US" dirty="0"/>
          </a:p>
          <a:p>
            <a:pPr lvl="1">
              <a:buNone/>
            </a:pPr>
            <a:r>
              <a:rPr lang="en-US" dirty="0" smtClean="0"/>
              <a:t>	</a:t>
            </a:r>
            <a:r>
              <a:rPr lang="en-US" dirty="0" smtClean="0"/>
              <a:t>K. Liu</a:t>
            </a:r>
            <a:r>
              <a:rPr lang="en-US" dirty="0" smtClean="0"/>
              <a:t> </a:t>
            </a:r>
            <a:r>
              <a:rPr lang="en-US" dirty="0" smtClean="0"/>
              <a:t>&amp; E. </a:t>
            </a:r>
            <a:r>
              <a:rPr lang="en-US" dirty="0" err="1" smtClean="0"/>
              <a:t>Terzi</a:t>
            </a:r>
            <a:r>
              <a:rPr lang="en-US" dirty="0" smtClean="0"/>
              <a:t>, </a:t>
            </a:r>
            <a:r>
              <a:rPr lang="en-US" dirty="0" smtClean="0"/>
              <a:t>SIGMOD 2008</a:t>
            </a:r>
            <a:endParaRPr lang="en-US" dirty="0" smtClean="0"/>
          </a:p>
          <a:p>
            <a:r>
              <a:rPr lang="en-US" dirty="0" smtClean="0"/>
              <a:t>A framework for computing the privacy score of users in social networks</a:t>
            </a:r>
            <a:endParaRPr lang="en-US" dirty="0" smtClean="0"/>
          </a:p>
          <a:p>
            <a:pPr lvl="1">
              <a:buNone/>
            </a:pPr>
            <a:r>
              <a:rPr lang="en-US" dirty="0" smtClean="0"/>
              <a:t>	</a:t>
            </a:r>
            <a:r>
              <a:rPr lang="en-US" dirty="0" smtClean="0"/>
              <a:t>K</a:t>
            </a:r>
            <a:r>
              <a:rPr lang="en-US" dirty="0" smtClean="0"/>
              <a:t>. Liu, E. </a:t>
            </a:r>
            <a:r>
              <a:rPr lang="en-US" dirty="0" err="1" smtClean="0"/>
              <a:t>Terzi</a:t>
            </a:r>
            <a:r>
              <a:rPr lang="en-US" dirty="0" smtClean="0"/>
              <a:t>, </a:t>
            </a:r>
            <a:r>
              <a:rPr lang="en-US" dirty="0" smtClean="0"/>
              <a:t>ICDM</a:t>
            </a:r>
            <a:r>
              <a:rPr lang="en-US" dirty="0" smtClean="0"/>
              <a:t> </a:t>
            </a:r>
            <a:r>
              <a:rPr lang="en-US" dirty="0" smtClean="0"/>
              <a:t>2009</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3BA5281-A3BA-4A40-A4AA-7BEA0D286782}" type="slidenum">
              <a:rPr lang="en-US" altLang="en-US"/>
              <a:pPr/>
              <a:t>25</a:t>
            </a:fld>
            <a:endParaRPr lang="en-US" altLang="en-US"/>
          </a:p>
        </p:txBody>
      </p:sp>
      <p:sp>
        <p:nvSpPr>
          <p:cNvPr id="320514" name="Rectangle 2"/>
          <p:cNvSpPr>
            <a:spLocks noGrp="1" noChangeArrowheads="1"/>
          </p:cNvSpPr>
          <p:nvPr>
            <p:ph type="title"/>
          </p:nvPr>
        </p:nvSpPr>
        <p:spPr/>
        <p:txBody>
          <a:bodyPr/>
          <a:lstStyle/>
          <a:p>
            <a:r>
              <a:rPr lang="en-US" sz="2800"/>
              <a:t>What is privacy risk score</a:t>
            </a:r>
            <a:r>
              <a:rPr lang="en-US" sz="2800" i="1"/>
              <a:t> </a:t>
            </a:r>
            <a:r>
              <a:rPr lang="en-US" sz="2800"/>
              <a:t>and why is it useful?</a:t>
            </a:r>
          </a:p>
        </p:txBody>
      </p:sp>
      <p:sp>
        <p:nvSpPr>
          <p:cNvPr id="320515" name="Rectangle 3"/>
          <p:cNvSpPr>
            <a:spLocks noGrp="1" noChangeArrowheads="1"/>
          </p:cNvSpPr>
          <p:nvPr>
            <p:ph type="body" idx="1"/>
          </p:nvPr>
        </p:nvSpPr>
        <p:spPr/>
        <p:txBody>
          <a:bodyPr>
            <a:normAutofit fontScale="85000" lnSpcReduction="10000"/>
          </a:bodyPr>
          <a:lstStyle/>
          <a:p>
            <a:r>
              <a:rPr lang="en-US"/>
              <a:t>What? </a:t>
            </a:r>
          </a:p>
          <a:p>
            <a:pPr lvl="1"/>
            <a:r>
              <a:rPr lang="en-US"/>
              <a:t>It is a credit-score-like indicator to measure the potential privacy risks of online social-networking users. </a:t>
            </a:r>
          </a:p>
          <a:p>
            <a:endParaRPr lang="en-US"/>
          </a:p>
          <a:p>
            <a:r>
              <a:rPr lang="en-US"/>
              <a:t>Why? </a:t>
            </a:r>
          </a:p>
          <a:p>
            <a:pPr lvl="1"/>
            <a:r>
              <a:rPr lang="en-US"/>
              <a:t>It aims to boost public awareness of privacy, and to reduce the cognitive burden on end-users in managing their privacy settings.</a:t>
            </a:r>
          </a:p>
          <a:p>
            <a:pPr lvl="2"/>
            <a:r>
              <a:rPr lang="en-US"/>
              <a:t>privacy risk monitoring &amp; early alarm</a:t>
            </a:r>
          </a:p>
          <a:p>
            <a:pPr lvl="2"/>
            <a:r>
              <a:rPr lang="en-US"/>
              <a:t>comparison with the rest of population</a:t>
            </a:r>
          </a:p>
          <a:p>
            <a:pPr lvl="2"/>
            <a:r>
              <a:rPr lang="en-US"/>
              <a:t>help sociologists to study online behaviors, information propagation</a:t>
            </a:r>
          </a:p>
          <a:p>
            <a:pPr lvl="2"/>
            <a:endParaRPr lang="en-US"/>
          </a:p>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p:cNvSpPr>
            <a:spLocks noGrp="1"/>
          </p:cNvSpPr>
          <p:nvPr>
            <p:ph type="sldNum" sz="quarter" idx="10"/>
          </p:nvPr>
        </p:nvSpPr>
        <p:spPr/>
        <p:txBody>
          <a:bodyPr/>
          <a:lstStyle/>
          <a:p>
            <a:fld id="{6BA57A1E-B532-4E47-A9EC-0AA919D13049}" type="slidenum">
              <a:rPr lang="en-US" altLang="en-US"/>
              <a:pPr/>
              <a:t>26</a:t>
            </a:fld>
            <a:endParaRPr lang="en-US" altLang="en-US"/>
          </a:p>
        </p:txBody>
      </p:sp>
      <p:sp>
        <p:nvSpPr>
          <p:cNvPr id="37" name="Footer Placeholder 4"/>
          <p:cNvSpPr>
            <a:spLocks noGrp="1"/>
          </p:cNvSpPr>
          <p:nvPr>
            <p:ph type="ftr" sz="quarter" idx="4294967295"/>
          </p:nvPr>
        </p:nvSpPr>
        <p:spPr>
          <a:xfrm>
            <a:off x="3124200" y="6356350"/>
            <a:ext cx="2895600" cy="365125"/>
          </a:xfrm>
        </p:spPr>
        <p:txBody>
          <a:bodyPr/>
          <a:lstStyle/>
          <a:p>
            <a:r>
              <a:rPr lang="en-US"/>
              <a:t>IBM Almaden Research Center -- http://www.almaden.ibm.com/cs/projects/iis/ppn/</a:t>
            </a:r>
          </a:p>
        </p:txBody>
      </p:sp>
      <p:sp>
        <p:nvSpPr>
          <p:cNvPr id="420866" name="Rectangle 2"/>
          <p:cNvSpPr>
            <a:spLocks noGrp="1" noChangeArrowheads="1"/>
          </p:cNvSpPr>
          <p:nvPr>
            <p:ph type="title"/>
          </p:nvPr>
        </p:nvSpPr>
        <p:spPr/>
        <p:txBody>
          <a:bodyPr/>
          <a:lstStyle/>
          <a:p>
            <a:r>
              <a:rPr lang="en-US" sz="2800"/>
              <a:t>Privacy Score Overview </a:t>
            </a:r>
          </a:p>
        </p:txBody>
      </p:sp>
      <p:grpSp>
        <p:nvGrpSpPr>
          <p:cNvPr id="2" name="Group 41"/>
          <p:cNvGrpSpPr>
            <a:grpSpLocks/>
          </p:cNvGrpSpPr>
          <p:nvPr/>
        </p:nvGrpSpPr>
        <p:grpSpPr bwMode="auto">
          <a:xfrm>
            <a:off x="381000" y="2057400"/>
            <a:ext cx="838200" cy="1066800"/>
            <a:chOff x="1632" y="1344"/>
            <a:chExt cx="528" cy="672"/>
          </a:xfrm>
        </p:grpSpPr>
        <p:pic>
          <p:nvPicPr>
            <p:cNvPr id="420869" name="Picture 5" descr="j0431640"/>
            <p:cNvPicPr>
              <a:picLocks noChangeAspect="1" noChangeArrowheads="1"/>
            </p:cNvPicPr>
            <p:nvPr/>
          </p:nvPicPr>
          <p:blipFill>
            <a:blip r:embed="rId3" cstate="print"/>
            <a:srcRect/>
            <a:stretch>
              <a:fillRect/>
            </a:stretch>
          </p:blipFill>
          <p:spPr bwMode="auto">
            <a:xfrm>
              <a:off x="1692" y="1670"/>
              <a:ext cx="154" cy="180"/>
            </a:xfrm>
            <a:prstGeom prst="rect">
              <a:avLst/>
            </a:prstGeom>
            <a:noFill/>
          </p:spPr>
        </p:pic>
        <p:pic>
          <p:nvPicPr>
            <p:cNvPr id="420870" name="Picture 6" descr="j0433934"/>
            <p:cNvPicPr>
              <a:picLocks noChangeAspect="1" noChangeArrowheads="1"/>
            </p:cNvPicPr>
            <p:nvPr/>
          </p:nvPicPr>
          <p:blipFill>
            <a:blip r:embed="rId4" cstate="print"/>
            <a:srcRect/>
            <a:stretch>
              <a:fillRect/>
            </a:stretch>
          </p:blipFill>
          <p:spPr bwMode="auto">
            <a:xfrm>
              <a:off x="1692" y="1389"/>
              <a:ext cx="215" cy="251"/>
            </a:xfrm>
            <a:prstGeom prst="rect">
              <a:avLst/>
            </a:prstGeom>
            <a:noFill/>
          </p:spPr>
        </p:pic>
        <p:pic>
          <p:nvPicPr>
            <p:cNvPr id="420871" name="Picture 7" descr="j0433925"/>
            <p:cNvPicPr>
              <a:picLocks noChangeAspect="1" noChangeArrowheads="1"/>
            </p:cNvPicPr>
            <p:nvPr/>
          </p:nvPicPr>
          <p:blipFill>
            <a:blip r:embed="rId5" cstate="print"/>
            <a:srcRect/>
            <a:stretch>
              <a:fillRect/>
            </a:stretch>
          </p:blipFill>
          <p:spPr bwMode="auto">
            <a:xfrm>
              <a:off x="1945" y="1714"/>
              <a:ext cx="215" cy="251"/>
            </a:xfrm>
            <a:prstGeom prst="rect">
              <a:avLst/>
            </a:prstGeom>
            <a:noFill/>
          </p:spPr>
        </p:pic>
        <p:pic>
          <p:nvPicPr>
            <p:cNvPr id="420872" name="Picture 8" descr="j0431641"/>
            <p:cNvPicPr>
              <a:picLocks noChangeAspect="1" noChangeArrowheads="1"/>
            </p:cNvPicPr>
            <p:nvPr/>
          </p:nvPicPr>
          <p:blipFill>
            <a:blip r:embed="rId6" cstate="print"/>
            <a:srcRect/>
            <a:stretch>
              <a:fillRect/>
            </a:stretch>
          </p:blipFill>
          <p:spPr bwMode="auto">
            <a:xfrm>
              <a:off x="1981" y="1466"/>
              <a:ext cx="153" cy="178"/>
            </a:xfrm>
            <a:prstGeom prst="rect">
              <a:avLst/>
            </a:prstGeom>
            <a:noFill/>
          </p:spPr>
        </p:pic>
        <p:sp>
          <p:nvSpPr>
            <p:cNvPr id="420873" name="Line 9"/>
            <p:cNvSpPr>
              <a:spLocks noChangeShapeType="1"/>
            </p:cNvSpPr>
            <p:nvPr/>
          </p:nvSpPr>
          <p:spPr bwMode="auto">
            <a:xfrm flipV="1">
              <a:off x="1837" y="1619"/>
              <a:ext cx="144" cy="115"/>
            </a:xfrm>
            <a:prstGeom prst="line">
              <a:avLst/>
            </a:prstGeom>
            <a:noFill/>
            <a:ln w="12700">
              <a:solidFill>
                <a:srgbClr val="808080"/>
              </a:solidFill>
              <a:round/>
              <a:headEnd/>
              <a:tailEnd type="triangle" w="med" len="med"/>
            </a:ln>
            <a:effectLst/>
          </p:spPr>
          <p:txBody>
            <a:bodyPr anchor="ctr"/>
            <a:lstStyle/>
            <a:p>
              <a:endParaRPr lang="en-US"/>
            </a:p>
          </p:txBody>
        </p:sp>
        <p:sp>
          <p:nvSpPr>
            <p:cNvPr id="420874" name="Line 10"/>
            <p:cNvSpPr>
              <a:spLocks noChangeShapeType="1"/>
            </p:cNvSpPr>
            <p:nvPr/>
          </p:nvSpPr>
          <p:spPr bwMode="auto">
            <a:xfrm>
              <a:off x="1873" y="1619"/>
              <a:ext cx="72" cy="154"/>
            </a:xfrm>
            <a:prstGeom prst="line">
              <a:avLst/>
            </a:prstGeom>
            <a:noFill/>
            <a:ln w="12700">
              <a:solidFill>
                <a:srgbClr val="808080"/>
              </a:solidFill>
              <a:round/>
              <a:headEnd/>
              <a:tailEnd type="triangle" w="med" len="med"/>
            </a:ln>
            <a:effectLst/>
          </p:spPr>
          <p:txBody>
            <a:bodyPr anchor="ctr"/>
            <a:lstStyle/>
            <a:p>
              <a:endParaRPr lang="en-US"/>
            </a:p>
          </p:txBody>
        </p:sp>
        <p:sp>
          <p:nvSpPr>
            <p:cNvPr id="420875" name="Freeform 11"/>
            <p:cNvSpPr>
              <a:spLocks/>
            </p:cNvSpPr>
            <p:nvPr/>
          </p:nvSpPr>
          <p:spPr bwMode="auto">
            <a:xfrm>
              <a:off x="1837" y="1344"/>
              <a:ext cx="217" cy="122"/>
            </a:xfrm>
            <a:custGeom>
              <a:avLst/>
              <a:gdLst/>
              <a:ahLst/>
              <a:cxnLst>
                <a:cxn ang="0">
                  <a:pos x="0" y="104"/>
                </a:cxn>
                <a:cxn ang="0">
                  <a:pos x="192" y="8"/>
                </a:cxn>
                <a:cxn ang="0">
                  <a:pos x="288" y="152"/>
                </a:cxn>
              </a:cxnLst>
              <a:rect l="0" t="0" r="r" b="b"/>
              <a:pathLst>
                <a:path w="288" h="152">
                  <a:moveTo>
                    <a:pt x="0" y="104"/>
                  </a:moveTo>
                  <a:cubicBezTo>
                    <a:pt x="72" y="52"/>
                    <a:pt x="144" y="0"/>
                    <a:pt x="192" y="8"/>
                  </a:cubicBezTo>
                  <a:cubicBezTo>
                    <a:pt x="240" y="16"/>
                    <a:pt x="264" y="84"/>
                    <a:pt x="288" y="152"/>
                  </a:cubicBezTo>
                </a:path>
              </a:pathLst>
            </a:custGeom>
            <a:noFill/>
            <a:ln w="12700" cap="flat" cmpd="sng">
              <a:solidFill>
                <a:srgbClr val="808080"/>
              </a:solidFill>
              <a:prstDash val="solid"/>
              <a:round/>
              <a:headEnd type="none" w="med" len="med"/>
              <a:tailEnd type="triangle" w="med" len="med"/>
            </a:ln>
            <a:effectLst/>
          </p:spPr>
          <p:txBody>
            <a:bodyPr anchor="ctr"/>
            <a:lstStyle/>
            <a:p>
              <a:endParaRPr lang="en-US"/>
            </a:p>
          </p:txBody>
        </p:sp>
        <p:sp>
          <p:nvSpPr>
            <p:cNvPr id="420876" name="Freeform 12"/>
            <p:cNvSpPr>
              <a:spLocks/>
            </p:cNvSpPr>
            <p:nvPr/>
          </p:nvSpPr>
          <p:spPr bwMode="auto">
            <a:xfrm>
              <a:off x="1632" y="1619"/>
              <a:ext cx="349" cy="397"/>
            </a:xfrm>
            <a:custGeom>
              <a:avLst/>
              <a:gdLst/>
              <a:ahLst/>
              <a:cxnLst>
                <a:cxn ang="0">
                  <a:pos x="464" y="384"/>
                </a:cxn>
                <a:cxn ang="0">
                  <a:pos x="320" y="480"/>
                </a:cxn>
                <a:cxn ang="0">
                  <a:pos x="32" y="288"/>
                </a:cxn>
                <a:cxn ang="0">
                  <a:pos x="128" y="0"/>
                </a:cxn>
              </a:cxnLst>
              <a:rect l="0" t="0" r="r" b="b"/>
              <a:pathLst>
                <a:path w="464" h="496">
                  <a:moveTo>
                    <a:pt x="464" y="384"/>
                  </a:moveTo>
                  <a:cubicBezTo>
                    <a:pt x="428" y="440"/>
                    <a:pt x="392" y="496"/>
                    <a:pt x="320" y="480"/>
                  </a:cubicBezTo>
                  <a:cubicBezTo>
                    <a:pt x="248" y="464"/>
                    <a:pt x="64" y="368"/>
                    <a:pt x="32" y="288"/>
                  </a:cubicBezTo>
                  <a:cubicBezTo>
                    <a:pt x="0" y="208"/>
                    <a:pt x="64" y="104"/>
                    <a:pt x="128" y="0"/>
                  </a:cubicBezTo>
                </a:path>
              </a:pathLst>
            </a:custGeom>
            <a:noFill/>
            <a:ln w="12700" cap="flat" cmpd="sng">
              <a:solidFill>
                <a:srgbClr val="808080"/>
              </a:solidFill>
              <a:prstDash val="solid"/>
              <a:round/>
              <a:headEnd type="none" w="med" len="med"/>
              <a:tailEnd type="triangle" w="med" len="med"/>
            </a:ln>
            <a:effectLst/>
          </p:spPr>
          <p:txBody>
            <a:bodyPr anchor="ctr"/>
            <a:lstStyle/>
            <a:p>
              <a:endParaRPr lang="en-US"/>
            </a:p>
          </p:txBody>
        </p:sp>
        <p:sp>
          <p:nvSpPr>
            <p:cNvPr id="420877" name="Line 13"/>
            <p:cNvSpPr>
              <a:spLocks noChangeShapeType="1"/>
            </p:cNvSpPr>
            <p:nvPr/>
          </p:nvSpPr>
          <p:spPr bwMode="auto">
            <a:xfrm>
              <a:off x="1837" y="1811"/>
              <a:ext cx="108" cy="39"/>
            </a:xfrm>
            <a:prstGeom prst="line">
              <a:avLst/>
            </a:prstGeom>
            <a:noFill/>
            <a:ln w="12700">
              <a:solidFill>
                <a:srgbClr val="808080"/>
              </a:solidFill>
              <a:round/>
              <a:headEnd/>
              <a:tailEnd type="triangle" w="med" len="med"/>
            </a:ln>
            <a:effectLst/>
          </p:spPr>
          <p:txBody>
            <a:bodyPr anchor="ctr"/>
            <a:lstStyle/>
            <a:p>
              <a:endParaRPr lang="en-US"/>
            </a:p>
          </p:txBody>
        </p:sp>
      </p:grpSp>
      <p:sp>
        <p:nvSpPr>
          <p:cNvPr id="420878" name="Line 14"/>
          <p:cNvSpPr>
            <a:spLocks noChangeShapeType="1"/>
          </p:cNvSpPr>
          <p:nvPr/>
        </p:nvSpPr>
        <p:spPr bwMode="auto">
          <a:xfrm>
            <a:off x="6629400" y="2667000"/>
            <a:ext cx="685800" cy="0"/>
          </a:xfrm>
          <a:prstGeom prst="line">
            <a:avLst/>
          </a:prstGeom>
          <a:noFill/>
          <a:ln w="28575">
            <a:solidFill>
              <a:srgbClr val="008000"/>
            </a:solidFill>
            <a:round/>
            <a:headEnd/>
            <a:tailEnd type="triangle" w="med" len="med"/>
          </a:ln>
          <a:effectLst/>
        </p:spPr>
        <p:txBody>
          <a:bodyPr anchor="ctr"/>
          <a:lstStyle/>
          <a:p>
            <a:endParaRPr lang="en-US"/>
          </a:p>
        </p:txBody>
      </p:sp>
      <p:sp>
        <p:nvSpPr>
          <p:cNvPr id="420879" name="Line 15"/>
          <p:cNvSpPr>
            <a:spLocks noChangeShapeType="1"/>
          </p:cNvSpPr>
          <p:nvPr/>
        </p:nvSpPr>
        <p:spPr bwMode="auto">
          <a:xfrm flipH="1">
            <a:off x="7010400" y="5105400"/>
            <a:ext cx="1066800" cy="0"/>
          </a:xfrm>
          <a:prstGeom prst="line">
            <a:avLst/>
          </a:prstGeom>
          <a:noFill/>
          <a:ln w="28575">
            <a:solidFill>
              <a:srgbClr val="008000"/>
            </a:solidFill>
            <a:round/>
            <a:headEnd/>
            <a:tailEnd type="triangle" w="med" len="med"/>
          </a:ln>
          <a:effectLst/>
        </p:spPr>
        <p:txBody>
          <a:bodyPr anchor="ctr"/>
          <a:lstStyle/>
          <a:p>
            <a:endParaRPr lang="en-US"/>
          </a:p>
        </p:txBody>
      </p:sp>
      <p:sp>
        <p:nvSpPr>
          <p:cNvPr id="420880" name="Text Box 16"/>
          <p:cNvSpPr txBox="1">
            <a:spLocks noChangeArrowheads="1"/>
          </p:cNvSpPr>
          <p:nvPr/>
        </p:nvSpPr>
        <p:spPr bwMode="auto">
          <a:xfrm>
            <a:off x="3352800" y="4391025"/>
            <a:ext cx="3429000" cy="317500"/>
          </a:xfrm>
          <a:prstGeom prst="rect">
            <a:avLst/>
          </a:prstGeom>
          <a:noFill/>
          <a:ln w="12700" algn="ctr">
            <a:solidFill>
              <a:schemeClr val="tx1"/>
            </a:solidFill>
            <a:miter lim="800000"/>
            <a:headEnd/>
            <a:tailEnd/>
          </a:ln>
          <a:effectLst/>
        </p:spPr>
        <p:txBody>
          <a:bodyPr lIns="45720" rIns="45720">
            <a:spAutoFit/>
          </a:bodyPr>
          <a:lstStyle/>
          <a:p>
            <a:pPr algn="ctr"/>
            <a:r>
              <a:rPr lang="en-US" sz="1400"/>
              <a:t>Privacy Risk Monitoring</a:t>
            </a:r>
          </a:p>
        </p:txBody>
      </p:sp>
      <p:sp>
        <p:nvSpPr>
          <p:cNvPr id="420882" name="Text Box 18"/>
          <p:cNvSpPr txBox="1">
            <a:spLocks noChangeArrowheads="1"/>
          </p:cNvSpPr>
          <p:nvPr/>
        </p:nvSpPr>
        <p:spPr bwMode="auto">
          <a:xfrm>
            <a:off x="7315200" y="1865313"/>
            <a:ext cx="1447800" cy="1487487"/>
          </a:xfrm>
          <a:prstGeom prst="rect">
            <a:avLst/>
          </a:prstGeom>
          <a:noFill/>
          <a:ln w="12700" algn="ctr">
            <a:solidFill>
              <a:schemeClr val="tx1"/>
            </a:solidFill>
            <a:miter lim="800000"/>
            <a:headEnd/>
            <a:tailEnd/>
          </a:ln>
          <a:effectLst/>
        </p:spPr>
        <p:txBody>
          <a:bodyPr>
            <a:spAutoFit/>
          </a:bodyPr>
          <a:lstStyle/>
          <a:p>
            <a:pPr algn="ctr"/>
            <a:r>
              <a:rPr lang="en-US" sz="1400"/>
              <a:t>privacy score of the user</a:t>
            </a:r>
          </a:p>
          <a:p>
            <a:pPr algn="ctr"/>
            <a:endParaRPr lang="en-US" sz="1400"/>
          </a:p>
          <a:p>
            <a:pPr algn="ctr"/>
            <a:endParaRPr lang="en-US" sz="1400">
              <a:solidFill>
                <a:srgbClr val="FF0000"/>
              </a:solidFill>
            </a:endParaRPr>
          </a:p>
          <a:p>
            <a:pPr algn="ctr"/>
            <a:endParaRPr lang="en-US" sz="1400">
              <a:solidFill>
                <a:srgbClr val="FF0000"/>
              </a:solidFill>
            </a:endParaRPr>
          </a:p>
        </p:txBody>
      </p:sp>
      <p:pic>
        <p:nvPicPr>
          <p:cNvPr id="420884" name="Picture 20"/>
          <p:cNvPicPr>
            <a:picLocks noChangeAspect="1" noChangeArrowheads="1"/>
          </p:cNvPicPr>
          <p:nvPr/>
        </p:nvPicPr>
        <p:blipFill>
          <a:blip r:embed="rId7" cstate="print"/>
          <a:srcRect/>
          <a:stretch>
            <a:fillRect/>
          </a:stretch>
        </p:blipFill>
        <p:spPr bwMode="auto">
          <a:xfrm>
            <a:off x="2667000" y="5638800"/>
            <a:ext cx="609600" cy="381000"/>
          </a:xfrm>
          <a:prstGeom prst="rect">
            <a:avLst/>
          </a:prstGeom>
          <a:noFill/>
          <a:ln w="12700" algn="ctr">
            <a:noFill/>
            <a:miter lim="800000"/>
            <a:headEnd/>
            <a:tailEnd/>
          </a:ln>
          <a:effectLst/>
        </p:spPr>
      </p:pic>
      <p:pic>
        <p:nvPicPr>
          <p:cNvPr id="420885" name="Picture 21" descr="j0290918"/>
          <p:cNvPicPr>
            <a:picLocks noChangeAspect="1" noChangeArrowheads="1"/>
          </p:cNvPicPr>
          <p:nvPr/>
        </p:nvPicPr>
        <p:blipFill>
          <a:blip r:embed="rId8" cstate="print"/>
          <a:srcRect/>
          <a:stretch>
            <a:fillRect/>
          </a:stretch>
        </p:blipFill>
        <p:spPr bwMode="auto">
          <a:xfrm>
            <a:off x="2895600" y="4303713"/>
            <a:ext cx="366713" cy="468312"/>
          </a:xfrm>
          <a:prstGeom prst="rect">
            <a:avLst/>
          </a:prstGeom>
          <a:noFill/>
        </p:spPr>
      </p:pic>
      <p:sp>
        <p:nvSpPr>
          <p:cNvPr id="420886" name="Text Box 22"/>
          <p:cNvSpPr txBox="1">
            <a:spLocks noChangeArrowheads="1"/>
          </p:cNvSpPr>
          <p:nvPr/>
        </p:nvSpPr>
        <p:spPr bwMode="auto">
          <a:xfrm>
            <a:off x="3352800" y="5692775"/>
            <a:ext cx="3429000" cy="317500"/>
          </a:xfrm>
          <a:prstGeom prst="rect">
            <a:avLst/>
          </a:prstGeom>
          <a:noFill/>
          <a:ln w="12700" algn="ctr">
            <a:solidFill>
              <a:schemeClr val="tx1"/>
            </a:solidFill>
            <a:miter lim="800000"/>
            <a:headEnd/>
            <a:tailEnd/>
          </a:ln>
          <a:effectLst/>
        </p:spPr>
        <p:txBody>
          <a:bodyPr lIns="45720" rIns="45720">
            <a:spAutoFit/>
          </a:bodyPr>
          <a:lstStyle/>
          <a:p>
            <a:pPr algn="ctr"/>
            <a:r>
              <a:rPr lang="en-US" sz="1400"/>
              <a:t>Privacy Settings Recommendation</a:t>
            </a:r>
          </a:p>
        </p:txBody>
      </p:sp>
      <p:sp>
        <p:nvSpPr>
          <p:cNvPr id="420887" name="Text Box 23"/>
          <p:cNvSpPr txBox="1">
            <a:spLocks noChangeArrowheads="1"/>
          </p:cNvSpPr>
          <p:nvPr/>
        </p:nvSpPr>
        <p:spPr bwMode="auto">
          <a:xfrm>
            <a:off x="4267200" y="2317750"/>
            <a:ext cx="2362200" cy="654050"/>
          </a:xfrm>
          <a:prstGeom prst="rect">
            <a:avLst/>
          </a:prstGeom>
          <a:noFill/>
          <a:ln w="12700" algn="ctr">
            <a:solidFill>
              <a:schemeClr val="tx1"/>
            </a:solidFill>
            <a:miter lim="800000"/>
            <a:headEnd/>
            <a:tailEnd/>
          </a:ln>
          <a:effectLst/>
        </p:spPr>
        <p:txBody>
          <a:bodyPr>
            <a:spAutoFit/>
          </a:bodyPr>
          <a:lstStyle/>
          <a:p>
            <a:pPr algn="ctr"/>
            <a:r>
              <a:rPr lang="en-US"/>
              <a:t>Privacy Score Calculation</a:t>
            </a:r>
          </a:p>
        </p:txBody>
      </p:sp>
      <p:pic>
        <p:nvPicPr>
          <p:cNvPr id="420888" name="Picture 24"/>
          <p:cNvPicPr>
            <a:picLocks noChangeAspect="1" noChangeArrowheads="1"/>
          </p:cNvPicPr>
          <p:nvPr/>
        </p:nvPicPr>
        <p:blipFill>
          <a:blip r:embed="rId9" cstate="print"/>
          <a:srcRect b="13333"/>
          <a:stretch>
            <a:fillRect/>
          </a:stretch>
        </p:blipFill>
        <p:spPr bwMode="auto">
          <a:xfrm>
            <a:off x="2667000" y="5505450"/>
            <a:ext cx="609600" cy="514350"/>
          </a:xfrm>
          <a:prstGeom prst="rect">
            <a:avLst/>
          </a:prstGeom>
          <a:noFill/>
          <a:ln w="12700" algn="ctr">
            <a:noFill/>
            <a:miter lim="800000"/>
            <a:headEnd/>
            <a:tailEnd/>
          </a:ln>
          <a:effectLst/>
        </p:spPr>
      </p:pic>
      <p:sp>
        <p:nvSpPr>
          <p:cNvPr id="420889" name="Rectangle 25"/>
          <p:cNvSpPr>
            <a:spLocks noChangeArrowheads="1"/>
          </p:cNvSpPr>
          <p:nvPr/>
        </p:nvSpPr>
        <p:spPr bwMode="auto">
          <a:xfrm>
            <a:off x="2514600" y="3886200"/>
            <a:ext cx="4495800" cy="2286000"/>
          </a:xfrm>
          <a:prstGeom prst="rect">
            <a:avLst/>
          </a:prstGeom>
          <a:noFill/>
          <a:ln w="12700" algn="ctr">
            <a:solidFill>
              <a:schemeClr val="tx1"/>
            </a:solidFill>
            <a:miter lim="800000"/>
            <a:headEnd/>
            <a:tailEnd/>
          </a:ln>
          <a:effectLst/>
        </p:spPr>
        <p:txBody>
          <a:bodyPr wrap="none" anchor="ctr"/>
          <a:lstStyle/>
          <a:p>
            <a:endParaRPr lang="en-US"/>
          </a:p>
        </p:txBody>
      </p:sp>
      <p:sp>
        <p:nvSpPr>
          <p:cNvPr id="420890" name="Text Box 26"/>
          <p:cNvSpPr txBox="1">
            <a:spLocks noChangeArrowheads="1"/>
          </p:cNvSpPr>
          <p:nvPr/>
        </p:nvSpPr>
        <p:spPr bwMode="auto">
          <a:xfrm>
            <a:off x="3048000" y="3933825"/>
            <a:ext cx="3810000" cy="366713"/>
          </a:xfrm>
          <a:prstGeom prst="rect">
            <a:avLst/>
          </a:prstGeom>
          <a:noFill/>
          <a:ln w="12700" algn="ctr">
            <a:noFill/>
            <a:miter lim="800000"/>
            <a:headEnd/>
            <a:tailEnd/>
          </a:ln>
          <a:effectLst/>
        </p:spPr>
        <p:txBody>
          <a:bodyPr>
            <a:spAutoFit/>
          </a:bodyPr>
          <a:lstStyle/>
          <a:p>
            <a:pPr algn="ctr"/>
            <a:r>
              <a:rPr lang="en-US"/>
              <a:t>Utilize Privacy Scores</a:t>
            </a:r>
          </a:p>
        </p:txBody>
      </p:sp>
      <p:sp>
        <p:nvSpPr>
          <p:cNvPr id="420891" name="Text Box 27"/>
          <p:cNvSpPr txBox="1">
            <a:spLocks noChangeArrowheads="1"/>
          </p:cNvSpPr>
          <p:nvPr/>
        </p:nvSpPr>
        <p:spPr bwMode="auto">
          <a:xfrm>
            <a:off x="3352800" y="5064125"/>
            <a:ext cx="3429000" cy="317500"/>
          </a:xfrm>
          <a:prstGeom prst="rect">
            <a:avLst/>
          </a:prstGeom>
          <a:noFill/>
          <a:ln w="12700" algn="ctr">
            <a:solidFill>
              <a:schemeClr val="tx1"/>
            </a:solidFill>
            <a:miter lim="800000"/>
            <a:headEnd/>
            <a:tailEnd/>
          </a:ln>
          <a:effectLst/>
        </p:spPr>
        <p:txBody>
          <a:bodyPr lIns="45720" rIns="45720">
            <a:spAutoFit/>
          </a:bodyPr>
          <a:lstStyle/>
          <a:p>
            <a:pPr algn="ctr"/>
            <a:r>
              <a:rPr lang="en-US" sz="1400"/>
              <a:t>Comprehensive Privacy Report </a:t>
            </a:r>
          </a:p>
        </p:txBody>
      </p:sp>
      <p:sp>
        <p:nvSpPr>
          <p:cNvPr id="420892" name="Line 28"/>
          <p:cNvSpPr>
            <a:spLocks noChangeShapeType="1"/>
          </p:cNvSpPr>
          <p:nvPr/>
        </p:nvSpPr>
        <p:spPr bwMode="auto">
          <a:xfrm flipH="1">
            <a:off x="838200" y="5029200"/>
            <a:ext cx="1676400" cy="0"/>
          </a:xfrm>
          <a:prstGeom prst="line">
            <a:avLst/>
          </a:prstGeom>
          <a:noFill/>
          <a:ln w="28575">
            <a:solidFill>
              <a:srgbClr val="008000"/>
            </a:solidFill>
            <a:round/>
            <a:headEnd/>
            <a:tailEnd/>
          </a:ln>
          <a:effectLst/>
        </p:spPr>
        <p:txBody>
          <a:bodyPr anchor="ctr"/>
          <a:lstStyle/>
          <a:p>
            <a:endParaRPr lang="en-US"/>
          </a:p>
        </p:txBody>
      </p:sp>
      <p:sp>
        <p:nvSpPr>
          <p:cNvPr id="420893" name="Line 29"/>
          <p:cNvSpPr>
            <a:spLocks noChangeShapeType="1"/>
          </p:cNvSpPr>
          <p:nvPr/>
        </p:nvSpPr>
        <p:spPr bwMode="auto">
          <a:xfrm flipV="1">
            <a:off x="838200" y="3200400"/>
            <a:ext cx="0" cy="1828800"/>
          </a:xfrm>
          <a:prstGeom prst="line">
            <a:avLst/>
          </a:prstGeom>
          <a:noFill/>
          <a:ln w="28575">
            <a:solidFill>
              <a:srgbClr val="008000"/>
            </a:solidFill>
            <a:round/>
            <a:headEnd/>
            <a:tailEnd type="triangle" w="med" len="med"/>
          </a:ln>
          <a:effectLst/>
        </p:spPr>
        <p:txBody>
          <a:bodyPr anchor="ctr"/>
          <a:lstStyle/>
          <a:p>
            <a:endParaRPr lang="en-US"/>
          </a:p>
        </p:txBody>
      </p:sp>
      <p:sp>
        <p:nvSpPr>
          <p:cNvPr id="420894" name="Line 30"/>
          <p:cNvSpPr>
            <a:spLocks noChangeShapeType="1"/>
          </p:cNvSpPr>
          <p:nvPr/>
        </p:nvSpPr>
        <p:spPr bwMode="auto">
          <a:xfrm>
            <a:off x="8077200" y="3352800"/>
            <a:ext cx="0" cy="1752600"/>
          </a:xfrm>
          <a:prstGeom prst="line">
            <a:avLst/>
          </a:prstGeom>
          <a:noFill/>
          <a:ln w="28575">
            <a:solidFill>
              <a:srgbClr val="008000"/>
            </a:solidFill>
            <a:round/>
            <a:headEnd/>
            <a:tailEnd/>
          </a:ln>
          <a:effectLst/>
        </p:spPr>
        <p:txBody>
          <a:bodyPr anchor="ctr"/>
          <a:lstStyle/>
          <a:p>
            <a:endParaRPr lang="en-US"/>
          </a:p>
        </p:txBody>
      </p:sp>
      <p:sp>
        <p:nvSpPr>
          <p:cNvPr id="420896" name="Text Box 32"/>
          <p:cNvSpPr txBox="1">
            <a:spLocks noChangeArrowheads="1"/>
          </p:cNvSpPr>
          <p:nvPr/>
        </p:nvSpPr>
        <p:spPr bwMode="auto">
          <a:xfrm>
            <a:off x="2057400" y="1828800"/>
            <a:ext cx="2514600" cy="304800"/>
          </a:xfrm>
          <a:prstGeom prst="rect">
            <a:avLst/>
          </a:prstGeom>
          <a:noFill/>
          <a:ln w="12700" algn="ctr">
            <a:noFill/>
            <a:miter lim="800000"/>
            <a:headEnd/>
            <a:tailEnd/>
          </a:ln>
          <a:effectLst/>
        </p:spPr>
        <p:txBody>
          <a:bodyPr>
            <a:spAutoFit/>
          </a:bodyPr>
          <a:lstStyle/>
          <a:p>
            <a:pPr eaLnBrk="0" hangingPunct="0">
              <a:buClrTx/>
              <a:buFontTx/>
              <a:buNone/>
            </a:pPr>
            <a:r>
              <a:rPr lang="en-US" sz="1400"/>
              <a:t>Privacy Settings</a:t>
            </a:r>
          </a:p>
        </p:txBody>
      </p:sp>
      <p:pic>
        <p:nvPicPr>
          <p:cNvPr id="420897" name="Picture 33" descr="survey_data"/>
          <p:cNvPicPr>
            <a:picLocks noChangeAspect="1" noChangeArrowheads="1"/>
          </p:cNvPicPr>
          <p:nvPr/>
        </p:nvPicPr>
        <p:blipFill>
          <a:blip r:embed="rId10" cstate="print"/>
          <a:srcRect l="8858" t="612" r="8000" b="9955"/>
          <a:stretch>
            <a:fillRect/>
          </a:stretch>
        </p:blipFill>
        <p:spPr bwMode="auto">
          <a:xfrm>
            <a:off x="2057400" y="2133600"/>
            <a:ext cx="1447800" cy="1000125"/>
          </a:xfrm>
          <a:prstGeom prst="rect">
            <a:avLst/>
          </a:prstGeom>
          <a:noFill/>
        </p:spPr>
      </p:pic>
      <p:sp>
        <p:nvSpPr>
          <p:cNvPr id="420898" name="Line 34"/>
          <p:cNvSpPr>
            <a:spLocks noChangeShapeType="1"/>
          </p:cNvSpPr>
          <p:nvPr/>
        </p:nvSpPr>
        <p:spPr bwMode="auto">
          <a:xfrm>
            <a:off x="3581400" y="2667000"/>
            <a:ext cx="685800" cy="0"/>
          </a:xfrm>
          <a:prstGeom prst="line">
            <a:avLst/>
          </a:prstGeom>
          <a:noFill/>
          <a:ln w="28575">
            <a:solidFill>
              <a:srgbClr val="008000"/>
            </a:solidFill>
            <a:round/>
            <a:headEnd/>
            <a:tailEnd type="triangle" w="med" len="med"/>
          </a:ln>
          <a:effectLst/>
        </p:spPr>
        <p:txBody>
          <a:bodyPr anchor="ctr"/>
          <a:lstStyle/>
          <a:p>
            <a:endParaRPr lang="en-US"/>
          </a:p>
        </p:txBody>
      </p:sp>
      <p:sp>
        <p:nvSpPr>
          <p:cNvPr id="420899" name="Rectangle 35"/>
          <p:cNvSpPr>
            <a:spLocks noChangeArrowheads="1"/>
          </p:cNvSpPr>
          <p:nvPr/>
        </p:nvSpPr>
        <p:spPr bwMode="auto">
          <a:xfrm>
            <a:off x="1981200" y="1828800"/>
            <a:ext cx="1600200" cy="1447800"/>
          </a:xfrm>
          <a:prstGeom prst="rect">
            <a:avLst/>
          </a:prstGeom>
          <a:noFill/>
          <a:ln w="12700" algn="ctr">
            <a:solidFill>
              <a:schemeClr val="tx1"/>
            </a:solidFill>
            <a:miter lim="800000"/>
            <a:headEnd/>
            <a:tailEnd/>
          </a:ln>
          <a:effectLst/>
        </p:spPr>
        <p:txBody>
          <a:bodyPr wrap="none" anchor="ctr"/>
          <a:lstStyle/>
          <a:p>
            <a:endParaRPr lang="en-US"/>
          </a:p>
        </p:txBody>
      </p:sp>
      <p:pic>
        <p:nvPicPr>
          <p:cNvPr id="420901" name="Picture 37" descr="MCBS01872_0000[1]"/>
          <p:cNvPicPr>
            <a:picLocks noChangeAspect="1" noChangeArrowheads="1"/>
          </p:cNvPicPr>
          <p:nvPr/>
        </p:nvPicPr>
        <p:blipFill>
          <a:blip r:embed="rId11" cstate="print"/>
          <a:srcRect/>
          <a:stretch>
            <a:fillRect/>
          </a:stretch>
        </p:blipFill>
        <p:spPr bwMode="auto">
          <a:xfrm>
            <a:off x="2608263" y="4953000"/>
            <a:ext cx="668337" cy="476250"/>
          </a:xfrm>
          <a:prstGeom prst="rect">
            <a:avLst/>
          </a:prstGeom>
          <a:noFill/>
        </p:spPr>
      </p:pic>
      <p:sp>
        <p:nvSpPr>
          <p:cNvPr id="420903" name="Text Box 39"/>
          <p:cNvSpPr txBox="1">
            <a:spLocks noChangeArrowheads="1"/>
          </p:cNvSpPr>
          <p:nvPr/>
        </p:nvSpPr>
        <p:spPr bwMode="auto">
          <a:xfrm>
            <a:off x="152400" y="1339850"/>
            <a:ext cx="8915400" cy="336550"/>
          </a:xfrm>
          <a:prstGeom prst="rect">
            <a:avLst/>
          </a:prstGeom>
          <a:noFill/>
          <a:ln w="12700" algn="ctr">
            <a:noFill/>
            <a:miter lim="800000"/>
            <a:headEnd/>
            <a:tailEnd/>
          </a:ln>
          <a:effectLst/>
        </p:spPr>
        <p:txBody>
          <a:bodyPr>
            <a:spAutoFit/>
          </a:bodyPr>
          <a:lstStyle/>
          <a:p>
            <a:pPr algn="ctr">
              <a:spcBef>
                <a:spcPct val="25000"/>
              </a:spcBef>
              <a:spcAft>
                <a:spcPct val="15000"/>
              </a:spcAft>
              <a:buClr>
                <a:srgbClr val="333399"/>
              </a:buClr>
              <a:buSzPct val="70000"/>
            </a:pPr>
            <a:r>
              <a:rPr lang="en-US" sz="1600" b="1"/>
              <a:t>Privacy Score measures the potential privacy risks of online social-networking users. </a:t>
            </a:r>
          </a:p>
        </p:txBody>
      </p:sp>
      <p:sp>
        <p:nvSpPr>
          <p:cNvPr id="420906" name="Line 42"/>
          <p:cNvSpPr>
            <a:spLocks noChangeShapeType="1"/>
          </p:cNvSpPr>
          <p:nvPr/>
        </p:nvSpPr>
        <p:spPr bwMode="auto">
          <a:xfrm>
            <a:off x="1219200" y="2667000"/>
            <a:ext cx="685800" cy="0"/>
          </a:xfrm>
          <a:prstGeom prst="line">
            <a:avLst/>
          </a:prstGeom>
          <a:noFill/>
          <a:ln w="28575">
            <a:solidFill>
              <a:srgbClr val="008000"/>
            </a:solidFill>
            <a:round/>
            <a:headEnd/>
            <a:tailEnd type="triangle" w="med" len="med"/>
          </a:ln>
          <a:effectLst/>
        </p:spPr>
        <p:txBody>
          <a:bodyPr anchor="ctr"/>
          <a:lstStyle/>
          <a:p>
            <a:endParaRPr lang="en-US"/>
          </a:p>
        </p:txBody>
      </p:sp>
      <p:pic>
        <p:nvPicPr>
          <p:cNvPr id="420907" name="Picture 43"/>
          <p:cNvPicPr>
            <a:picLocks noChangeAspect="1" noChangeArrowheads="1"/>
          </p:cNvPicPr>
          <p:nvPr/>
        </p:nvPicPr>
        <p:blipFill>
          <a:blip r:embed="rId12" cstate="print"/>
          <a:srcRect/>
          <a:stretch>
            <a:fillRect/>
          </a:stretch>
        </p:blipFill>
        <p:spPr bwMode="auto">
          <a:xfrm>
            <a:off x="7543800" y="2438400"/>
            <a:ext cx="1066800" cy="8699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642F63D5-505B-4CC8-AA52-31D792CA7D12}" type="slidenum">
              <a:rPr lang="en-US" altLang="en-US"/>
              <a:pPr/>
              <a:t>27</a:t>
            </a:fld>
            <a:endParaRPr lang="en-US" altLang="en-US"/>
          </a:p>
        </p:txBody>
      </p:sp>
      <p:sp>
        <p:nvSpPr>
          <p:cNvPr id="7" name="Footer Placeholder 4"/>
          <p:cNvSpPr>
            <a:spLocks noGrp="1"/>
          </p:cNvSpPr>
          <p:nvPr>
            <p:ph type="ftr" sz="quarter" idx="4294967295"/>
          </p:nvPr>
        </p:nvSpPr>
        <p:spPr>
          <a:xfrm>
            <a:off x="3124200" y="6356350"/>
            <a:ext cx="2895600" cy="365125"/>
          </a:xfrm>
        </p:spPr>
        <p:txBody>
          <a:bodyPr/>
          <a:lstStyle/>
          <a:p>
            <a:r>
              <a:rPr lang="en-US"/>
              <a:t>IBM Almaden Research Center -- http://www.almaden.ibm.com/cs/projects/iis/ppn/</a:t>
            </a:r>
          </a:p>
        </p:txBody>
      </p:sp>
      <p:sp>
        <p:nvSpPr>
          <p:cNvPr id="422914" name="Rectangle 2"/>
          <p:cNvSpPr>
            <a:spLocks noGrp="1" noChangeArrowheads="1"/>
          </p:cNvSpPr>
          <p:nvPr>
            <p:ph type="title"/>
          </p:nvPr>
        </p:nvSpPr>
        <p:spPr/>
        <p:txBody>
          <a:bodyPr/>
          <a:lstStyle/>
          <a:p>
            <a:r>
              <a:rPr lang="en-US" sz="2800"/>
              <a:t>How is Privacy Score Calculated? – Basic Premises</a:t>
            </a:r>
          </a:p>
        </p:txBody>
      </p:sp>
      <p:sp>
        <p:nvSpPr>
          <p:cNvPr id="422915" name="Rectangle 3"/>
          <p:cNvSpPr>
            <a:spLocks noGrp="1" noChangeArrowheads="1"/>
          </p:cNvSpPr>
          <p:nvPr>
            <p:ph type="body" idx="1"/>
          </p:nvPr>
        </p:nvSpPr>
        <p:spPr/>
        <p:txBody>
          <a:bodyPr/>
          <a:lstStyle/>
          <a:p>
            <a:r>
              <a:rPr lang="en-US" b="1">
                <a:solidFill>
                  <a:srgbClr val="CC3300"/>
                </a:solidFill>
              </a:rPr>
              <a:t>Sensitivity</a:t>
            </a:r>
            <a:r>
              <a:rPr lang="en-US"/>
              <a:t>: The more sensitive the information revealed by a user, the higher his privacy risk.</a:t>
            </a:r>
          </a:p>
          <a:p>
            <a:endParaRPr lang="en-US" b="1"/>
          </a:p>
          <a:p>
            <a:endParaRPr lang="en-US" b="1"/>
          </a:p>
          <a:p>
            <a:endParaRPr lang="en-US" b="1"/>
          </a:p>
          <a:p>
            <a:r>
              <a:rPr lang="en-US" b="1">
                <a:solidFill>
                  <a:srgbClr val="1C7BB1"/>
                </a:solidFill>
              </a:rPr>
              <a:t>Visibility</a:t>
            </a:r>
            <a:r>
              <a:rPr lang="en-US"/>
              <a:t>: The wider the information about a user spreads, the higher his privacy risk. </a:t>
            </a:r>
          </a:p>
        </p:txBody>
      </p:sp>
      <p:sp>
        <p:nvSpPr>
          <p:cNvPr id="422930" name="Text Box 18"/>
          <p:cNvSpPr txBox="1">
            <a:spLocks noChangeArrowheads="1"/>
          </p:cNvSpPr>
          <p:nvPr/>
        </p:nvSpPr>
        <p:spPr bwMode="auto">
          <a:xfrm>
            <a:off x="609600" y="2133600"/>
            <a:ext cx="7924800" cy="396875"/>
          </a:xfrm>
          <a:prstGeom prst="rect">
            <a:avLst/>
          </a:prstGeom>
          <a:gradFill rotWithShape="1">
            <a:gsLst>
              <a:gs pos="0">
                <a:srgbClr val="CC3300"/>
              </a:gs>
              <a:gs pos="100000">
                <a:srgbClr val="CC3300">
                  <a:gamma/>
                  <a:shade val="76078"/>
                  <a:invGamma/>
                </a:srgbClr>
              </a:gs>
            </a:gsLst>
            <a:lin ang="5400000" scaled="1"/>
          </a:gradFill>
          <a:ln w="12700" algn="ctr">
            <a:noFill/>
            <a:miter lim="800000"/>
            <a:headEnd/>
            <a:tailEnd/>
          </a:ln>
          <a:effectLst>
            <a:outerShdw dist="107763" dir="18900000" algn="ctr" rotWithShape="0">
              <a:schemeClr val="bg2">
                <a:alpha val="50000"/>
              </a:schemeClr>
            </a:outerShdw>
          </a:effectLst>
        </p:spPr>
        <p:txBody>
          <a:bodyPr>
            <a:spAutoFit/>
          </a:bodyPr>
          <a:lstStyle/>
          <a:p>
            <a:pPr algn="ctr"/>
            <a:r>
              <a:rPr lang="en-US" sz="2000" b="1" i="1">
                <a:solidFill>
                  <a:schemeClr val="bg1"/>
                </a:solidFill>
                <a:latin typeface="Times New Roman" pitchFamily="18" charset="0"/>
              </a:rPr>
              <a:t>mother’s maiden name</a:t>
            </a:r>
            <a:r>
              <a:rPr lang="en-US">
                <a:solidFill>
                  <a:schemeClr val="bg1"/>
                </a:solidFill>
              </a:rPr>
              <a:t> is more sensitive than </a:t>
            </a:r>
            <a:r>
              <a:rPr lang="en-US" sz="2000" b="1" i="1">
                <a:solidFill>
                  <a:schemeClr val="bg1"/>
                </a:solidFill>
                <a:latin typeface="Times New Roman" pitchFamily="18" charset="0"/>
              </a:rPr>
              <a:t>mobile-phone number</a:t>
            </a:r>
          </a:p>
        </p:txBody>
      </p:sp>
      <p:sp>
        <p:nvSpPr>
          <p:cNvPr id="422931" name="Text Box 19"/>
          <p:cNvSpPr txBox="1">
            <a:spLocks noChangeArrowheads="1"/>
          </p:cNvSpPr>
          <p:nvPr/>
        </p:nvSpPr>
        <p:spPr bwMode="auto">
          <a:xfrm>
            <a:off x="685800" y="4343400"/>
            <a:ext cx="7924800" cy="396875"/>
          </a:xfrm>
          <a:prstGeom prst="rect">
            <a:avLst/>
          </a:prstGeom>
          <a:gradFill rotWithShape="1">
            <a:gsLst>
              <a:gs pos="0">
                <a:srgbClr val="1C7BB1"/>
              </a:gs>
              <a:gs pos="100000">
                <a:srgbClr val="1C7BB1">
                  <a:gamma/>
                  <a:shade val="46275"/>
                  <a:invGamma/>
                </a:srgbClr>
              </a:gs>
            </a:gsLst>
            <a:lin ang="5400000" scaled="1"/>
          </a:gradFill>
          <a:ln w="12700" algn="ctr">
            <a:noFill/>
            <a:miter lim="800000"/>
            <a:headEnd/>
            <a:tailEnd/>
          </a:ln>
          <a:effectLst>
            <a:outerShdw dist="107763" dir="18900000" algn="ctr" rotWithShape="0">
              <a:schemeClr val="bg2">
                <a:alpha val="50000"/>
              </a:schemeClr>
            </a:outerShdw>
          </a:effectLst>
        </p:spPr>
        <p:txBody>
          <a:bodyPr>
            <a:spAutoFit/>
          </a:bodyPr>
          <a:lstStyle/>
          <a:p>
            <a:pPr algn="ctr"/>
            <a:r>
              <a:rPr lang="en-US">
                <a:solidFill>
                  <a:schemeClr val="bg1"/>
                </a:solidFill>
              </a:rPr>
              <a:t>home address known </a:t>
            </a:r>
            <a:r>
              <a:rPr lang="en-US" sz="2000" b="1" i="1">
                <a:solidFill>
                  <a:schemeClr val="bg1"/>
                </a:solidFill>
                <a:latin typeface="Times New Roman" pitchFamily="18" charset="0"/>
              </a:rPr>
              <a:t>by everyone</a:t>
            </a:r>
            <a:r>
              <a:rPr lang="en-US">
                <a:solidFill>
                  <a:schemeClr val="bg1"/>
                </a:solidFill>
              </a:rPr>
              <a:t> poses higher risks than </a:t>
            </a:r>
            <a:r>
              <a:rPr lang="en-US" sz="2000" b="1" i="1">
                <a:solidFill>
                  <a:schemeClr val="bg1"/>
                </a:solidFill>
                <a:latin typeface="Times New Roman" pitchFamily="18" charset="0"/>
              </a:rPr>
              <a:t>by friends only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027130A1-B6AC-4E20-A4CB-52D82EA6412A}" type="slidenum">
              <a:rPr lang="en-US" altLang="en-US"/>
              <a:pPr/>
              <a:t>28</a:t>
            </a:fld>
            <a:endParaRPr lang="en-US" altLang="en-US"/>
          </a:p>
        </p:txBody>
      </p:sp>
      <p:sp>
        <p:nvSpPr>
          <p:cNvPr id="18" name="Footer Placeholder 4"/>
          <p:cNvSpPr>
            <a:spLocks noGrp="1"/>
          </p:cNvSpPr>
          <p:nvPr>
            <p:ph type="ftr" sz="quarter" idx="4294967295"/>
          </p:nvPr>
        </p:nvSpPr>
        <p:spPr>
          <a:xfrm>
            <a:off x="3124200" y="6356350"/>
            <a:ext cx="2895600" cy="365125"/>
          </a:xfrm>
        </p:spPr>
        <p:txBody>
          <a:bodyPr/>
          <a:lstStyle/>
          <a:p>
            <a:r>
              <a:rPr lang="en-US"/>
              <a:t>IBM Almaden Research Center -- http://www.almaden.ibm.com/cs/projects/iis/ppn/</a:t>
            </a:r>
          </a:p>
        </p:txBody>
      </p:sp>
      <p:sp>
        <p:nvSpPr>
          <p:cNvPr id="315468" name="Rectangle 76"/>
          <p:cNvSpPr>
            <a:spLocks noGrp="1" noChangeArrowheads="1"/>
          </p:cNvSpPr>
          <p:nvPr>
            <p:ph type="title"/>
          </p:nvPr>
        </p:nvSpPr>
        <p:spPr>
          <a:xfrm>
            <a:off x="304800" y="609600"/>
            <a:ext cx="8245475" cy="498475"/>
          </a:xfrm>
          <a:noFill/>
          <a:ln/>
        </p:spPr>
        <p:txBody>
          <a:bodyPr>
            <a:normAutofit fontScale="90000"/>
          </a:bodyPr>
          <a:lstStyle/>
          <a:p>
            <a:r>
              <a:rPr lang="en-US" sz="2800"/>
              <a:t>Privacy Score Calculation</a:t>
            </a:r>
          </a:p>
        </p:txBody>
      </p:sp>
      <p:sp>
        <p:nvSpPr>
          <p:cNvPr id="315469" name="Rectangle 77"/>
          <p:cNvSpPr>
            <a:spLocks noChangeArrowheads="1"/>
          </p:cNvSpPr>
          <p:nvPr/>
        </p:nvSpPr>
        <p:spPr bwMode="auto">
          <a:xfrm>
            <a:off x="-152400" y="3268663"/>
            <a:ext cx="9144000" cy="0"/>
          </a:xfrm>
          <a:prstGeom prst="rect">
            <a:avLst/>
          </a:prstGeom>
          <a:noFill/>
          <a:ln w="12700" algn="ctr">
            <a:noFill/>
            <a:miter lim="800000"/>
            <a:headEnd/>
            <a:tailEnd/>
          </a:ln>
          <a:effectLst/>
        </p:spPr>
        <p:txBody>
          <a:bodyPr wrap="none" anchor="ctr">
            <a:spAutoFit/>
          </a:bodyPr>
          <a:lstStyle/>
          <a:p>
            <a:endParaRPr lang="en-US"/>
          </a:p>
        </p:txBody>
      </p:sp>
      <p:sp>
        <p:nvSpPr>
          <p:cNvPr id="315470" name="Rectangle 78"/>
          <p:cNvSpPr>
            <a:spLocks noChangeArrowheads="1"/>
          </p:cNvSpPr>
          <p:nvPr/>
        </p:nvSpPr>
        <p:spPr bwMode="auto">
          <a:xfrm>
            <a:off x="-152400" y="0"/>
            <a:ext cx="9144000" cy="0"/>
          </a:xfrm>
          <a:prstGeom prst="rect">
            <a:avLst/>
          </a:prstGeom>
          <a:noFill/>
          <a:ln w="12700" algn="ctr">
            <a:noFill/>
            <a:miter lim="800000"/>
            <a:headEnd/>
            <a:tailEnd/>
          </a:ln>
          <a:effectLst/>
        </p:spPr>
        <p:txBody>
          <a:bodyPr wrap="none" anchor="ctr">
            <a:spAutoFit/>
          </a:bodyPr>
          <a:lstStyle/>
          <a:p>
            <a:endParaRPr lang="en-US"/>
          </a:p>
        </p:txBody>
      </p:sp>
      <p:sp>
        <p:nvSpPr>
          <p:cNvPr id="315472" name="Rectangle 80"/>
          <p:cNvSpPr>
            <a:spLocks noChangeArrowheads="1"/>
          </p:cNvSpPr>
          <p:nvPr/>
        </p:nvSpPr>
        <p:spPr bwMode="auto">
          <a:xfrm>
            <a:off x="-152400" y="0"/>
            <a:ext cx="9144000" cy="0"/>
          </a:xfrm>
          <a:prstGeom prst="rect">
            <a:avLst/>
          </a:prstGeom>
          <a:noFill/>
          <a:ln w="12700" algn="ctr">
            <a:noFill/>
            <a:miter lim="800000"/>
            <a:headEnd/>
            <a:tailEnd/>
          </a:ln>
          <a:effectLst/>
        </p:spPr>
        <p:txBody>
          <a:bodyPr wrap="none" anchor="ctr">
            <a:spAutoFit/>
          </a:bodyPr>
          <a:lstStyle/>
          <a:p>
            <a:endParaRPr lang="en-US"/>
          </a:p>
        </p:txBody>
      </p:sp>
      <p:sp>
        <p:nvSpPr>
          <p:cNvPr id="315474" name="Rectangle 82"/>
          <p:cNvSpPr>
            <a:spLocks noChangeArrowheads="1"/>
          </p:cNvSpPr>
          <p:nvPr/>
        </p:nvSpPr>
        <p:spPr bwMode="auto">
          <a:xfrm>
            <a:off x="-152400" y="3325813"/>
            <a:ext cx="9144000" cy="0"/>
          </a:xfrm>
          <a:prstGeom prst="rect">
            <a:avLst/>
          </a:prstGeom>
          <a:noFill/>
          <a:ln w="12700" algn="ctr">
            <a:noFill/>
            <a:miter lim="800000"/>
            <a:headEnd/>
            <a:tailEnd/>
          </a:ln>
          <a:effectLst/>
        </p:spPr>
        <p:txBody>
          <a:bodyPr wrap="none" anchor="ctr">
            <a:spAutoFit/>
          </a:bodyPr>
          <a:lstStyle/>
          <a:p>
            <a:endParaRPr lang="en-US"/>
          </a:p>
        </p:txBody>
      </p:sp>
      <p:sp>
        <p:nvSpPr>
          <p:cNvPr id="315475" name="Rectangle 83"/>
          <p:cNvSpPr>
            <a:spLocks noChangeArrowheads="1"/>
          </p:cNvSpPr>
          <p:nvPr/>
        </p:nvSpPr>
        <p:spPr bwMode="auto">
          <a:xfrm>
            <a:off x="-152400" y="3333750"/>
            <a:ext cx="9144000" cy="0"/>
          </a:xfrm>
          <a:prstGeom prst="rect">
            <a:avLst/>
          </a:prstGeom>
          <a:noFill/>
          <a:ln w="12700" algn="ctr">
            <a:noFill/>
            <a:miter lim="800000"/>
            <a:headEnd/>
            <a:tailEnd/>
          </a:ln>
          <a:effectLst/>
        </p:spPr>
        <p:txBody>
          <a:bodyPr wrap="none" anchor="ctr">
            <a:spAutoFit/>
          </a:bodyPr>
          <a:lstStyle/>
          <a:p>
            <a:endParaRPr lang="en-US"/>
          </a:p>
        </p:txBody>
      </p:sp>
      <p:sp>
        <p:nvSpPr>
          <p:cNvPr id="315476" name="Rectangle 84"/>
          <p:cNvSpPr>
            <a:spLocks noChangeArrowheads="1"/>
          </p:cNvSpPr>
          <p:nvPr/>
        </p:nvSpPr>
        <p:spPr bwMode="auto">
          <a:xfrm>
            <a:off x="-152400" y="3124200"/>
            <a:ext cx="9144000" cy="0"/>
          </a:xfrm>
          <a:prstGeom prst="rect">
            <a:avLst/>
          </a:prstGeom>
          <a:noFill/>
          <a:ln w="12700" algn="ctr">
            <a:noFill/>
            <a:miter lim="800000"/>
            <a:headEnd/>
            <a:tailEnd/>
          </a:ln>
          <a:effectLst/>
        </p:spPr>
        <p:txBody>
          <a:bodyPr wrap="none" anchor="ctr">
            <a:spAutoFit/>
          </a:bodyPr>
          <a:lstStyle/>
          <a:p>
            <a:endParaRPr lang="en-US"/>
          </a:p>
        </p:txBody>
      </p:sp>
      <p:sp>
        <p:nvSpPr>
          <p:cNvPr id="315477" name="Text Box 85"/>
          <p:cNvSpPr txBox="1">
            <a:spLocks noChangeArrowheads="1"/>
          </p:cNvSpPr>
          <p:nvPr/>
        </p:nvSpPr>
        <p:spPr bwMode="auto">
          <a:xfrm>
            <a:off x="1828800" y="2446337"/>
            <a:ext cx="4724400" cy="1211263"/>
          </a:xfrm>
          <a:prstGeom prst="rect">
            <a:avLst/>
          </a:prstGeom>
          <a:solidFill>
            <a:schemeClr val="bg1"/>
          </a:solidFill>
          <a:ln w="19050" algn="ctr">
            <a:solidFill>
              <a:srgbClr val="003366"/>
            </a:solidFill>
            <a:miter lim="800000"/>
            <a:headEnd/>
            <a:tailEnd/>
          </a:ln>
          <a:effectLst/>
        </p:spPr>
        <p:txBody>
          <a:bodyPr>
            <a:spAutoFit/>
          </a:bodyPr>
          <a:lstStyle/>
          <a:p>
            <a:pPr algn="ctr"/>
            <a:r>
              <a:rPr lang="en-US"/>
              <a:t>Privacy Score of User </a:t>
            </a:r>
            <a:r>
              <a:rPr lang="en-US" i="1"/>
              <a:t>j</a:t>
            </a:r>
            <a:r>
              <a:rPr lang="en-US"/>
              <a:t> due to Profile Item </a:t>
            </a:r>
            <a:r>
              <a:rPr lang="en-US" i="1"/>
              <a:t>i</a:t>
            </a:r>
          </a:p>
          <a:p>
            <a:pPr algn="ctr"/>
            <a:endParaRPr lang="en-US" i="1"/>
          </a:p>
          <a:p>
            <a:pPr algn="ctr"/>
            <a:endParaRPr lang="en-US" i="1"/>
          </a:p>
        </p:txBody>
      </p:sp>
      <p:graphicFrame>
        <p:nvGraphicFramePr>
          <p:cNvPr id="315478" name="Object 86"/>
          <p:cNvGraphicFramePr>
            <a:graphicFrameLocks noChangeAspect="1"/>
          </p:cNvGraphicFramePr>
          <p:nvPr/>
        </p:nvGraphicFramePr>
        <p:xfrm>
          <a:off x="2438400" y="2895600"/>
          <a:ext cx="3100387" cy="515937"/>
        </p:xfrm>
        <a:graphic>
          <a:graphicData uri="http://schemas.openxmlformats.org/presentationml/2006/ole">
            <p:oleObj spid="_x0000_s424962" name="Equation" r:id="rId4" imgW="1180800" imgH="203040" progId="Equation.DSMT4">
              <p:embed/>
            </p:oleObj>
          </a:graphicData>
        </a:graphic>
      </p:graphicFrame>
      <p:sp>
        <p:nvSpPr>
          <p:cNvPr id="315479" name="Text Box 87"/>
          <p:cNvSpPr txBox="1">
            <a:spLocks noChangeArrowheads="1"/>
          </p:cNvSpPr>
          <p:nvPr/>
        </p:nvSpPr>
        <p:spPr bwMode="auto">
          <a:xfrm>
            <a:off x="1066800" y="4025900"/>
            <a:ext cx="3048000" cy="393700"/>
          </a:xfrm>
          <a:prstGeom prst="rect">
            <a:avLst/>
          </a:prstGeom>
          <a:noFill/>
          <a:ln w="12700" algn="ctr">
            <a:solidFill>
              <a:srgbClr val="003366"/>
            </a:solidFill>
            <a:miter lim="800000"/>
            <a:headEnd/>
            <a:tailEnd/>
          </a:ln>
          <a:effectLst/>
        </p:spPr>
        <p:txBody>
          <a:bodyPr>
            <a:spAutoFit/>
          </a:bodyPr>
          <a:lstStyle/>
          <a:p>
            <a:pPr algn="ctr"/>
            <a:r>
              <a:rPr lang="en-US" sz="1900" b="1">
                <a:solidFill>
                  <a:srgbClr val="CC3300"/>
                </a:solidFill>
              </a:rPr>
              <a:t>sensitivity</a:t>
            </a:r>
            <a:r>
              <a:rPr lang="en-US"/>
              <a:t> of profile item </a:t>
            </a:r>
            <a:r>
              <a:rPr lang="en-US" i="1"/>
              <a:t>i</a:t>
            </a:r>
          </a:p>
        </p:txBody>
      </p:sp>
      <p:sp>
        <p:nvSpPr>
          <p:cNvPr id="315480" name="Text Box 88"/>
          <p:cNvSpPr txBox="1">
            <a:spLocks noChangeArrowheads="1"/>
          </p:cNvSpPr>
          <p:nvPr/>
        </p:nvSpPr>
        <p:spPr bwMode="auto">
          <a:xfrm>
            <a:off x="4572000" y="4025900"/>
            <a:ext cx="2895600" cy="393700"/>
          </a:xfrm>
          <a:prstGeom prst="rect">
            <a:avLst/>
          </a:prstGeom>
          <a:noFill/>
          <a:ln w="12700" algn="ctr">
            <a:solidFill>
              <a:srgbClr val="003366"/>
            </a:solidFill>
            <a:miter lim="800000"/>
            <a:headEnd/>
            <a:tailEnd/>
          </a:ln>
          <a:effectLst/>
        </p:spPr>
        <p:txBody>
          <a:bodyPr>
            <a:spAutoFit/>
          </a:bodyPr>
          <a:lstStyle/>
          <a:p>
            <a:pPr algn="ctr"/>
            <a:r>
              <a:rPr lang="en-US" sz="1900" b="1">
                <a:solidFill>
                  <a:srgbClr val="1C7BB1"/>
                </a:solidFill>
              </a:rPr>
              <a:t>visibility</a:t>
            </a:r>
            <a:r>
              <a:rPr lang="en-US"/>
              <a:t> of profile item </a:t>
            </a:r>
            <a:r>
              <a:rPr lang="en-US" i="1"/>
              <a:t>i</a:t>
            </a:r>
          </a:p>
        </p:txBody>
      </p:sp>
      <p:sp>
        <p:nvSpPr>
          <p:cNvPr id="315481" name="Line 89"/>
          <p:cNvSpPr>
            <a:spLocks noChangeShapeType="1"/>
          </p:cNvSpPr>
          <p:nvPr/>
        </p:nvSpPr>
        <p:spPr bwMode="auto">
          <a:xfrm flipH="1">
            <a:off x="3581400" y="3352800"/>
            <a:ext cx="457200" cy="609600"/>
          </a:xfrm>
          <a:prstGeom prst="line">
            <a:avLst/>
          </a:prstGeom>
          <a:noFill/>
          <a:ln w="28575">
            <a:solidFill>
              <a:srgbClr val="CC3300"/>
            </a:solidFill>
            <a:prstDash val="dash"/>
            <a:round/>
            <a:headEnd/>
            <a:tailEnd type="stealth" w="lg" len="lg"/>
          </a:ln>
          <a:effectLst/>
        </p:spPr>
        <p:txBody>
          <a:bodyPr anchor="ctr"/>
          <a:lstStyle/>
          <a:p>
            <a:endParaRPr lang="en-US"/>
          </a:p>
        </p:txBody>
      </p:sp>
      <p:sp>
        <p:nvSpPr>
          <p:cNvPr id="315482" name="Line 90"/>
          <p:cNvSpPr>
            <a:spLocks noChangeShapeType="1"/>
          </p:cNvSpPr>
          <p:nvPr/>
        </p:nvSpPr>
        <p:spPr bwMode="auto">
          <a:xfrm>
            <a:off x="4876800" y="3352800"/>
            <a:ext cx="533400" cy="609600"/>
          </a:xfrm>
          <a:prstGeom prst="line">
            <a:avLst/>
          </a:prstGeom>
          <a:noFill/>
          <a:ln w="28575">
            <a:solidFill>
              <a:srgbClr val="1C7BB1"/>
            </a:solidFill>
            <a:prstDash val="dash"/>
            <a:round/>
            <a:headEnd/>
            <a:tailEnd type="stealth" w="lg" len="lg"/>
          </a:ln>
          <a:effectLst/>
        </p:spPr>
        <p:txBody>
          <a:bodyPr anchor="ctr"/>
          <a:lstStyle/>
          <a:p>
            <a:endParaRPr lang="en-US"/>
          </a:p>
        </p:txBody>
      </p:sp>
      <p:sp>
        <p:nvSpPr>
          <p:cNvPr id="315486" name="Text Box 94"/>
          <p:cNvSpPr txBox="1">
            <a:spLocks noChangeArrowheads="1"/>
          </p:cNvSpPr>
          <p:nvPr/>
        </p:nvSpPr>
        <p:spPr bwMode="auto">
          <a:xfrm>
            <a:off x="4953000" y="1296987"/>
            <a:ext cx="3886200" cy="654050"/>
          </a:xfrm>
          <a:prstGeom prst="rect">
            <a:avLst/>
          </a:prstGeom>
          <a:noFill/>
          <a:ln w="12700" algn="ctr">
            <a:solidFill>
              <a:srgbClr val="003366"/>
            </a:solidFill>
            <a:miter lim="800000"/>
            <a:headEnd/>
            <a:tailEnd/>
          </a:ln>
          <a:effectLst/>
        </p:spPr>
        <p:txBody>
          <a:bodyPr>
            <a:spAutoFit/>
          </a:bodyPr>
          <a:lstStyle/>
          <a:p>
            <a:r>
              <a:rPr lang="en-US" i="1" dirty="0"/>
              <a:t>name, or gender, birthday, address, phone number, degree, job, etc.</a:t>
            </a:r>
          </a:p>
        </p:txBody>
      </p:sp>
      <p:sp>
        <p:nvSpPr>
          <p:cNvPr id="315487" name="Line 95"/>
          <p:cNvSpPr>
            <a:spLocks noChangeShapeType="1"/>
          </p:cNvSpPr>
          <p:nvPr/>
        </p:nvSpPr>
        <p:spPr bwMode="auto">
          <a:xfrm flipV="1">
            <a:off x="5562600" y="1982787"/>
            <a:ext cx="685800" cy="609600"/>
          </a:xfrm>
          <a:prstGeom prst="line">
            <a:avLst/>
          </a:prstGeom>
          <a:noFill/>
          <a:ln w="28575">
            <a:solidFill>
              <a:srgbClr val="6600CC"/>
            </a:solidFill>
            <a:prstDash val="dash"/>
            <a:round/>
            <a:headEnd/>
            <a:tailEnd type="stealth" w="lg" len="lg"/>
          </a:ln>
          <a:effectLst/>
        </p:spPr>
        <p:txBody>
          <a:bodyPr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C4E49F20-A358-43AF-B558-5257A2F9B05A}" type="slidenum">
              <a:rPr lang="en-US" altLang="en-US"/>
              <a:pPr/>
              <a:t>29</a:t>
            </a:fld>
            <a:endParaRPr lang="en-US" altLang="en-US"/>
          </a:p>
        </p:txBody>
      </p:sp>
      <p:sp>
        <p:nvSpPr>
          <p:cNvPr id="21" name="Footer Placeholder 4"/>
          <p:cNvSpPr>
            <a:spLocks noGrp="1"/>
          </p:cNvSpPr>
          <p:nvPr>
            <p:ph type="ftr" sz="quarter" idx="4294967295"/>
          </p:nvPr>
        </p:nvSpPr>
        <p:spPr>
          <a:xfrm>
            <a:off x="3124200" y="6356350"/>
            <a:ext cx="2895600" cy="365125"/>
          </a:xfrm>
        </p:spPr>
        <p:txBody>
          <a:bodyPr/>
          <a:lstStyle/>
          <a:p>
            <a:r>
              <a:rPr lang="en-US"/>
              <a:t>IBM Almaden Research Center -- http://www.almaden.ibm.com/cs/projects/iis/ppn/</a:t>
            </a:r>
          </a:p>
        </p:txBody>
      </p:sp>
      <p:sp>
        <p:nvSpPr>
          <p:cNvPr id="477188" name="Rectangle 4"/>
          <p:cNvSpPr>
            <a:spLocks noGrp="1" noChangeArrowheads="1"/>
          </p:cNvSpPr>
          <p:nvPr>
            <p:ph type="title"/>
          </p:nvPr>
        </p:nvSpPr>
        <p:spPr>
          <a:xfrm>
            <a:off x="304800" y="304800"/>
            <a:ext cx="8245475" cy="498475"/>
          </a:xfrm>
          <a:noFill/>
          <a:ln/>
        </p:spPr>
        <p:txBody>
          <a:bodyPr>
            <a:normAutofit fontScale="90000"/>
          </a:bodyPr>
          <a:lstStyle/>
          <a:p>
            <a:r>
              <a:rPr lang="en-US" sz="2800" dirty="0"/>
              <a:t>Privacy Score Calculation</a:t>
            </a:r>
          </a:p>
        </p:txBody>
      </p:sp>
      <p:sp>
        <p:nvSpPr>
          <p:cNvPr id="477189" name="Rectangle 5"/>
          <p:cNvSpPr>
            <a:spLocks noChangeArrowheads="1"/>
          </p:cNvSpPr>
          <p:nvPr/>
        </p:nvSpPr>
        <p:spPr bwMode="auto">
          <a:xfrm>
            <a:off x="-152400" y="3268663"/>
            <a:ext cx="9144000" cy="0"/>
          </a:xfrm>
          <a:prstGeom prst="rect">
            <a:avLst/>
          </a:prstGeom>
          <a:noFill/>
          <a:ln w="12700" algn="ctr">
            <a:noFill/>
            <a:miter lim="800000"/>
            <a:headEnd/>
            <a:tailEnd/>
          </a:ln>
          <a:effectLst/>
        </p:spPr>
        <p:txBody>
          <a:bodyPr wrap="none" anchor="ctr">
            <a:spAutoFit/>
          </a:bodyPr>
          <a:lstStyle/>
          <a:p>
            <a:endParaRPr lang="en-US"/>
          </a:p>
        </p:txBody>
      </p:sp>
      <p:sp>
        <p:nvSpPr>
          <p:cNvPr id="477190" name="Rectangle 6"/>
          <p:cNvSpPr>
            <a:spLocks noChangeArrowheads="1"/>
          </p:cNvSpPr>
          <p:nvPr/>
        </p:nvSpPr>
        <p:spPr bwMode="auto">
          <a:xfrm>
            <a:off x="-152400" y="0"/>
            <a:ext cx="9144000" cy="0"/>
          </a:xfrm>
          <a:prstGeom prst="rect">
            <a:avLst/>
          </a:prstGeom>
          <a:noFill/>
          <a:ln w="12700" algn="ctr">
            <a:noFill/>
            <a:miter lim="800000"/>
            <a:headEnd/>
            <a:tailEnd/>
          </a:ln>
          <a:effectLst/>
        </p:spPr>
        <p:txBody>
          <a:bodyPr wrap="none" anchor="ctr">
            <a:spAutoFit/>
          </a:bodyPr>
          <a:lstStyle/>
          <a:p>
            <a:endParaRPr lang="en-US"/>
          </a:p>
        </p:txBody>
      </p:sp>
      <p:sp>
        <p:nvSpPr>
          <p:cNvPr id="477192" name="Rectangle 8"/>
          <p:cNvSpPr>
            <a:spLocks noChangeArrowheads="1"/>
          </p:cNvSpPr>
          <p:nvPr/>
        </p:nvSpPr>
        <p:spPr bwMode="auto">
          <a:xfrm>
            <a:off x="-152400" y="0"/>
            <a:ext cx="9144000" cy="0"/>
          </a:xfrm>
          <a:prstGeom prst="rect">
            <a:avLst/>
          </a:prstGeom>
          <a:noFill/>
          <a:ln w="12700" algn="ctr">
            <a:noFill/>
            <a:miter lim="800000"/>
            <a:headEnd/>
            <a:tailEnd/>
          </a:ln>
          <a:effectLst/>
        </p:spPr>
        <p:txBody>
          <a:bodyPr wrap="none" anchor="ctr">
            <a:spAutoFit/>
          </a:bodyPr>
          <a:lstStyle/>
          <a:p>
            <a:endParaRPr lang="en-US"/>
          </a:p>
        </p:txBody>
      </p:sp>
      <p:sp>
        <p:nvSpPr>
          <p:cNvPr id="477194" name="Rectangle 10"/>
          <p:cNvSpPr>
            <a:spLocks noChangeArrowheads="1"/>
          </p:cNvSpPr>
          <p:nvPr/>
        </p:nvSpPr>
        <p:spPr bwMode="auto">
          <a:xfrm>
            <a:off x="-152400" y="3325813"/>
            <a:ext cx="9144000" cy="0"/>
          </a:xfrm>
          <a:prstGeom prst="rect">
            <a:avLst/>
          </a:prstGeom>
          <a:noFill/>
          <a:ln w="12700" algn="ctr">
            <a:noFill/>
            <a:miter lim="800000"/>
            <a:headEnd/>
            <a:tailEnd/>
          </a:ln>
          <a:effectLst/>
        </p:spPr>
        <p:txBody>
          <a:bodyPr wrap="none" anchor="ctr">
            <a:spAutoFit/>
          </a:bodyPr>
          <a:lstStyle/>
          <a:p>
            <a:endParaRPr lang="en-US"/>
          </a:p>
        </p:txBody>
      </p:sp>
      <p:sp>
        <p:nvSpPr>
          <p:cNvPr id="477195" name="Rectangle 11"/>
          <p:cNvSpPr>
            <a:spLocks noChangeArrowheads="1"/>
          </p:cNvSpPr>
          <p:nvPr/>
        </p:nvSpPr>
        <p:spPr bwMode="auto">
          <a:xfrm>
            <a:off x="-152400" y="3333750"/>
            <a:ext cx="9144000" cy="0"/>
          </a:xfrm>
          <a:prstGeom prst="rect">
            <a:avLst/>
          </a:prstGeom>
          <a:noFill/>
          <a:ln w="12700" algn="ctr">
            <a:noFill/>
            <a:miter lim="800000"/>
            <a:headEnd/>
            <a:tailEnd/>
          </a:ln>
          <a:effectLst/>
        </p:spPr>
        <p:txBody>
          <a:bodyPr wrap="none" anchor="ctr">
            <a:spAutoFit/>
          </a:bodyPr>
          <a:lstStyle/>
          <a:p>
            <a:endParaRPr lang="en-US"/>
          </a:p>
        </p:txBody>
      </p:sp>
      <p:sp>
        <p:nvSpPr>
          <p:cNvPr id="477196" name="Rectangle 12"/>
          <p:cNvSpPr>
            <a:spLocks noChangeArrowheads="1"/>
          </p:cNvSpPr>
          <p:nvPr/>
        </p:nvSpPr>
        <p:spPr bwMode="auto">
          <a:xfrm>
            <a:off x="-152400" y="3124200"/>
            <a:ext cx="9144000" cy="0"/>
          </a:xfrm>
          <a:prstGeom prst="rect">
            <a:avLst/>
          </a:prstGeom>
          <a:noFill/>
          <a:ln w="12700" algn="ctr">
            <a:noFill/>
            <a:miter lim="800000"/>
            <a:headEnd/>
            <a:tailEnd/>
          </a:ln>
          <a:effectLst/>
        </p:spPr>
        <p:txBody>
          <a:bodyPr wrap="none" anchor="ctr">
            <a:spAutoFit/>
          </a:bodyPr>
          <a:lstStyle/>
          <a:p>
            <a:endParaRPr lang="en-US"/>
          </a:p>
        </p:txBody>
      </p:sp>
      <p:sp>
        <p:nvSpPr>
          <p:cNvPr id="477198" name="Text Box 14"/>
          <p:cNvSpPr txBox="1">
            <a:spLocks noChangeArrowheads="1"/>
          </p:cNvSpPr>
          <p:nvPr/>
        </p:nvSpPr>
        <p:spPr bwMode="auto">
          <a:xfrm>
            <a:off x="1828800" y="1987550"/>
            <a:ext cx="4724400" cy="1211263"/>
          </a:xfrm>
          <a:prstGeom prst="rect">
            <a:avLst/>
          </a:prstGeom>
          <a:solidFill>
            <a:schemeClr val="bg1"/>
          </a:solidFill>
          <a:ln w="19050" algn="ctr">
            <a:solidFill>
              <a:srgbClr val="003366"/>
            </a:solidFill>
            <a:miter lim="800000"/>
            <a:headEnd/>
            <a:tailEnd/>
          </a:ln>
          <a:effectLst/>
        </p:spPr>
        <p:txBody>
          <a:bodyPr>
            <a:spAutoFit/>
          </a:bodyPr>
          <a:lstStyle/>
          <a:p>
            <a:pPr algn="ctr"/>
            <a:r>
              <a:rPr lang="en-US"/>
              <a:t>Privacy Score of User </a:t>
            </a:r>
            <a:r>
              <a:rPr lang="en-US" i="1"/>
              <a:t>j</a:t>
            </a:r>
            <a:r>
              <a:rPr lang="en-US"/>
              <a:t> due to Profile Item </a:t>
            </a:r>
            <a:r>
              <a:rPr lang="en-US" i="1"/>
              <a:t>i</a:t>
            </a:r>
          </a:p>
          <a:p>
            <a:pPr algn="ctr"/>
            <a:endParaRPr lang="en-US" i="1"/>
          </a:p>
          <a:p>
            <a:pPr algn="ctr"/>
            <a:endParaRPr lang="en-US" i="1"/>
          </a:p>
        </p:txBody>
      </p:sp>
      <p:graphicFrame>
        <p:nvGraphicFramePr>
          <p:cNvPr id="477199" name="Object 15"/>
          <p:cNvGraphicFramePr>
            <a:graphicFrameLocks noChangeAspect="1"/>
          </p:cNvGraphicFramePr>
          <p:nvPr/>
        </p:nvGraphicFramePr>
        <p:xfrm>
          <a:off x="2487613" y="2436813"/>
          <a:ext cx="3100387" cy="515937"/>
        </p:xfrm>
        <a:graphic>
          <a:graphicData uri="http://schemas.openxmlformats.org/presentationml/2006/ole">
            <p:oleObj spid="_x0000_s425986" name="Equation" r:id="rId4" imgW="1180800" imgH="203040" progId="Equation.DSMT4">
              <p:embed/>
            </p:oleObj>
          </a:graphicData>
        </a:graphic>
      </p:graphicFrame>
      <p:sp>
        <p:nvSpPr>
          <p:cNvPr id="477200" name="Text Box 16"/>
          <p:cNvSpPr txBox="1">
            <a:spLocks noChangeArrowheads="1"/>
          </p:cNvSpPr>
          <p:nvPr/>
        </p:nvSpPr>
        <p:spPr bwMode="auto">
          <a:xfrm>
            <a:off x="1066800" y="3567113"/>
            <a:ext cx="3048000" cy="393700"/>
          </a:xfrm>
          <a:prstGeom prst="rect">
            <a:avLst/>
          </a:prstGeom>
          <a:noFill/>
          <a:ln w="12700" algn="ctr">
            <a:solidFill>
              <a:srgbClr val="003366"/>
            </a:solidFill>
            <a:miter lim="800000"/>
            <a:headEnd/>
            <a:tailEnd/>
          </a:ln>
          <a:effectLst/>
        </p:spPr>
        <p:txBody>
          <a:bodyPr>
            <a:spAutoFit/>
          </a:bodyPr>
          <a:lstStyle/>
          <a:p>
            <a:pPr algn="ctr"/>
            <a:r>
              <a:rPr lang="en-US" sz="1900" b="1">
                <a:solidFill>
                  <a:srgbClr val="CC3300"/>
                </a:solidFill>
              </a:rPr>
              <a:t>sensitivity</a:t>
            </a:r>
            <a:r>
              <a:rPr lang="en-US"/>
              <a:t> of profile item </a:t>
            </a:r>
            <a:r>
              <a:rPr lang="en-US" i="1"/>
              <a:t>i</a:t>
            </a:r>
          </a:p>
        </p:txBody>
      </p:sp>
      <p:sp>
        <p:nvSpPr>
          <p:cNvPr id="477201" name="Text Box 17"/>
          <p:cNvSpPr txBox="1">
            <a:spLocks noChangeArrowheads="1"/>
          </p:cNvSpPr>
          <p:nvPr/>
        </p:nvSpPr>
        <p:spPr bwMode="auto">
          <a:xfrm>
            <a:off x="4572000" y="3567113"/>
            <a:ext cx="2895600" cy="393700"/>
          </a:xfrm>
          <a:prstGeom prst="rect">
            <a:avLst/>
          </a:prstGeom>
          <a:noFill/>
          <a:ln w="12700" algn="ctr">
            <a:solidFill>
              <a:srgbClr val="003366"/>
            </a:solidFill>
            <a:miter lim="800000"/>
            <a:headEnd/>
            <a:tailEnd/>
          </a:ln>
          <a:effectLst/>
        </p:spPr>
        <p:txBody>
          <a:bodyPr>
            <a:spAutoFit/>
          </a:bodyPr>
          <a:lstStyle/>
          <a:p>
            <a:pPr algn="ctr"/>
            <a:r>
              <a:rPr lang="en-US" sz="1900" b="1">
                <a:solidFill>
                  <a:srgbClr val="1C7BB1"/>
                </a:solidFill>
              </a:rPr>
              <a:t>visibility</a:t>
            </a:r>
            <a:r>
              <a:rPr lang="en-US"/>
              <a:t> of profile item </a:t>
            </a:r>
            <a:r>
              <a:rPr lang="en-US" i="1"/>
              <a:t>i</a:t>
            </a:r>
          </a:p>
        </p:txBody>
      </p:sp>
      <p:sp>
        <p:nvSpPr>
          <p:cNvPr id="477202" name="Line 18"/>
          <p:cNvSpPr>
            <a:spLocks noChangeShapeType="1"/>
          </p:cNvSpPr>
          <p:nvPr/>
        </p:nvSpPr>
        <p:spPr bwMode="auto">
          <a:xfrm flipH="1">
            <a:off x="3581400" y="2894013"/>
            <a:ext cx="457200" cy="609600"/>
          </a:xfrm>
          <a:prstGeom prst="line">
            <a:avLst/>
          </a:prstGeom>
          <a:noFill/>
          <a:ln w="28575">
            <a:solidFill>
              <a:srgbClr val="CC3300"/>
            </a:solidFill>
            <a:prstDash val="dash"/>
            <a:round/>
            <a:headEnd/>
            <a:tailEnd type="stealth" w="lg" len="lg"/>
          </a:ln>
          <a:effectLst/>
        </p:spPr>
        <p:txBody>
          <a:bodyPr anchor="ctr"/>
          <a:lstStyle/>
          <a:p>
            <a:endParaRPr lang="en-US"/>
          </a:p>
        </p:txBody>
      </p:sp>
      <p:sp>
        <p:nvSpPr>
          <p:cNvPr id="477203" name="Line 19"/>
          <p:cNvSpPr>
            <a:spLocks noChangeShapeType="1"/>
          </p:cNvSpPr>
          <p:nvPr/>
        </p:nvSpPr>
        <p:spPr bwMode="auto">
          <a:xfrm>
            <a:off x="4876800" y="2894013"/>
            <a:ext cx="533400" cy="609600"/>
          </a:xfrm>
          <a:prstGeom prst="line">
            <a:avLst/>
          </a:prstGeom>
          <a:noFill/>
          <a:ln w="28575">
            <a:solidFill>
              <a:srgbClr val="1C7BB1"/>
            </a:solidFill>
            <a:prstDash val="dash"/>
            <a:round/>
            <a:headEnd/>
            <a:tailEnd type="stealth" w="lg" len="lg"/>
          </a:ln>
          <a:effectLst/>
        </p:spPr>
        <p:txBody>
          <a:bodyPr anchor="ctr"/>
          <a:lstStyle/>
          <a:p>
            <a:endParaRPr lang="en-US"/>
          </a:p>
        </p:txBody>
      </p:sp>
      <p:sp>
        <p:nvSpPr>
          <p:cNvPr id="477204" name="Text Box 20"/>
          <p:cNvSpPr txBox="1">
            <a:spLocks noChangeArrowheads="1"/>
          </p:cNvSpPr>
          <p:nvPr/>
        </p:nvSpPr>
        <p:spPr bwMode="auto">
          <a:xfrm>
            <a:off x="609600" y="4732338"/>
            <a:ext cx="7086600" cy="1211262"/>
          </a:xfrm>
          <a:prstGeom prst="rect">
            <a:avLst/>
          </a:prstGeom>
          <a:solidFill>
            <a:schemeClr val="bg1"/>
          </a:solidFill>
          <a:ln w="19050" algn="ctr">
            <a:solidFill>
              <a:srgbClr val="003366"/>
            </a:solidFill>
            <a:miter lim="800000"/>
            <a:headEnd/>
            <a:tailEnd/>
          </a:ln>
          <a:effectLst/>
        </p:spPr>
        <p:txBody>
          <a:bodyPr>
            <a:spAutoFit/>
          </a:bodyPr>
          <a:lstStyle/>
          <a:p>
            <a:pPr algn="ctr"/>
            <a:r>
              <a:rPr lang="en-US"/>
              <a:t>Overall Privacy Score of User </a:t>
            </a:r>
            <a:r>
              <a:rPr lang="en-US" i="1"/>
              <a:t>j</a:t>
            </a:r>
          </a:p>
          <a:p>
            <a:pPr algn="ctr"/>
            <a:endParaRPr lang="en-US" i="1"/>
          </a:p>
          <a:p>
            <a:pPr algn="ctr"/>
            <a:endParaRPr lang="en-US" i="1"/>
          </a:p>
        </p:txBody>
      </p:sp>
      <p:graphicFrame>
        <p:nvGraphicFramePr>
          <p:cNvPr id="477205" name="Object 21"/>
          <p:cNvGraphicFramePr>
            <a:graphicFrameLocks noChangeAspect="1"/>
          </p:cNvGraphicFramePr>
          <p:nvPr/>
        </p:nvGraphicFramePr>
        <p:xfrm>
          <a:off x="1865313" y="5181600"/>
          <a:ext cx="4840287" cy="763588"/>
        </p:xfrm>
        <a:graphic>
          <a:graphicData uri="http://schemas.openxmlformats.org/presentationml/2006/ole">
            <p:oleObj spid="_x0000_s425987" name="Equation" r:id="rId5" imgW="2031840" imgH="317160" progId="Equation.DSMT4">
              <p:embed/>
            </p:oleObj>
          </a:graphicData>
        </a:graphic>
      </p:graphicFrame>
      <p:sp>
        <p:nvSpPr>
          <p:cNvPr id="477206" name="Freeform 22"/>
          <p:cNvSpPr>
            <a:spLocks/>
          </p:cNvSpPr>
          <p:nvPr/>
        </p:nvSpPr>
        <p:spPr bwMode="auto">
          <a:xfrm>
            <a:off x="355600" y="2438400"/>
            <a:ext cx="2159000" cy="2743200"/>
          </a:xfrm>
          <a:custGeom>
            <a:avLst/>
            <a:gdLst/>
            <a:ahLst/>
            <a:cxnLst>
              <a:cxn ang="0">
                <a:pos x="1360" y="128"/>
              </a:cxn>
              <a:cxn ang="0">
                <a:pos x="448" y="128"/>
              </a:cxn>
              <a:cxn ang="0">
                <a:pos x="112" y="896"/>
              </a:cxn>
              <a:cxn ang="0">
                <a:pos x="1120" y="1808"/>
              </a:cxn>
            </a:cxnLst>
            <a:rect l="0" t="0" r="r" b="b"/>
            <a:pathLst>
              <a:path w="1360" h="1808">
                <a:moveTo>
                  <a:pt x="1360" y="128"/>
                </a:moveTo>
                <a:cubicBezTo>
                  <a:pt x="1008" y="64"/>
                  <a:pt x="656" y="0"/>
                  <a:pt x="448" y="128"/>
                </a:cubicBezTo>
                <a:cubicBezTo>
                  <a:pt x="240" y="256"/>
                  <a:pt x="0" y="616"/>
                  <a:pt x="112" y="896"/>
                </a:cubicBezTo>
                <a:cubicBezTo>
                  <a:pt x="224" y="1176"/>
                  <a:pt x="672" y="1492"/>
                  <a:pt x="1120" y="1808"/>
                </a:cubicBezTo>
              </a:path>
            </a:pathLst>
          </a:custGeom>
          <a:noFill/>
          <a:ln w="28575" cap="flat" cmpd="sng">
            <a:solidFill>
              <a:srgbClr val="CC0099"/>
            </a:solidFill>
            <a:prstDash val="dash"/>
            <a:round/>
            <a:headEnd type="none" w="med" len="med"/>
            <a:tailEnd type="stealth" w="lg" len="lg"/>
          </a:ln>
          <a:effectLst/>
        </p:spPr>
        <p:txBody>
          <a:bodyPr anchor="ctr"/>
          <a:lstStyle/>
          <a:p>
            <a:endParaRPr lang="en-US"/>
          </a:p>
        </p:txBody>
      </p:sp>
      <p:sp>
        <p:nvSpPr>
          <p:cNvPr id="477207" name="Text Box 23"/>
          <p:cNvSpPr txBox="1">
            <a:spLocks noChangeArrowheads="1"/>
          </p:cNvSpPr>
          <p:nvPr/>
        </p:nvSpPr>
        <p:spPr bwMode="auto">
          <a:xfrm>
            <a:off x="4953000" y="838200"/>
            <a:ext cx="3886200" cy="654050"/>
          </a:xfrm>
          <a:prstGeom prst="rect">
            <a:avLst/>
          </a:prstGeom>
          <a:noFill/>
          <a:ln w="12700" algn="ctr">
            <a:solidFill>
              <a:srgbClr val="003366"/>
            </a:solidFill>
            <a:miter lim="800000"/>
            <a:headEnd/>
            <a:tailEnd/>
          </a:ln>
          <a:effectLst/>
        </p:spPr>
        <p:txBody>
          <a:bodyPr>
            <a:spAutoFit/>
          </a:bodyPr>
          <a:lstStyle/>
          <a:p>
            <a:r>
              <a:rPr lang="en-US" i="1"/>
              <a:t>name, or gender, birthday, address, phone number, degree, job, etc.</a:t>
            </a:r>
          </a:p>
        </p:txBody>
      </p:sp>
      <p:sp>
        <p:nvSpPr>
          <p:cNvPr id="477208" name="Line 24"/>
          <p:cNvSpPr>
            <a:spLocks noChangeShapeType="1"/>
          </p:cNvSpPr>
          <p:nvPr/>
        </p:nvSpPr>
        <p:spPr bwMode="auto">
          <a:xfrm flipV="1">
            <a:off x="5562600" y="1524000"/>
            <a:ext cx="685800" cy="609600"/>
          </a:xfrm>
          <a:prstGeom prst="line">
            <a:avLst/>
          </a:prstGeom>
          <a:noFill/>
          <a:ln w="28575">
            <a:solidFill>
              <a:srgbClr val="6600CC"/>
            </a:solidFill>
            <a:prstDash val="dash"/>
            <a:round/>
            <a:headEnd/>
            <a:tailEnd type="stealth" w="lg" len="lg"/>
          </a:ln>
          <a:effectLst/>
        </p:spPr>
        <p:txBody>
          <a:bodyPr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2" name="Rectangle 4"/>
          <p:cNvSpPr>
            <a:spLocks noChangeArrowheads="1"/>
          </p:cNvSpPr>
          <p:nvPr/>
        </p:nvSpPr>
        <p:spPr bwMode="auto">
          <a:xfrm>
            <a:off x="685800" y="228600"/>
            <a:ext cx="7772400" cy="685800"/>
          </a:xfrm>
          <a:prstGeom prst="rect">
            <a:avLst/>
          </a:prstGeom>
          <a:noFill/>
          <a:ln w="9525">
            <a:noFill/>
            <a:miter lim="800000"/>
            <a:headEnd/>
            <a:tailEnd/>
          </a:ln>
          <a:effectLst/>
        </p:spPr>
        <p:txBody>
          <a:bodyPr lIns="92075" tIns="46038" rIns="92075" bIns="46038" anchor="ctr"/>
          <a:lstStyle/>
          <a:p>
            <a:r>
              <a:rPr lang="en-US" sz="3600" b="1">
                <a:solidFill>
                  <a:schemeClr val="tx2"/>
                </a:solidFill>
              </a:rPr>
              <a:t>Proliferation of Graph Data</a:t>
            </a:r>
          </a:p>
        </p:txBody>
      </p:sp>
      <p:pic>
        <p:nvPicPr>
          <p:cNvPr id="744454" name="Picture 6" descr="LogoDotcom"/>
          <p:cNvPicPr>
            <a:picLocks noChangeAspect="1" noChangeArrowheads="1"/>
          </p:cNvPicPr>
          <p:nvPr/>
        </p:nvPicPr>
        <p:blipFill>
          <a:blip r:embed="rId3" cstate="print"/>
          <a:srcRect/>
          <a:stretch>
            <a:fillRect/>
          </a:stretch>
        </p:blipFill>
        <p:spPr bwMode="auto">
          <a:xfrm>
            <a:off x="6651625" y="4819650"/>
            <a:ext cx="1952625" cy="409575"/>
          </a:xfrm>
          <a:prstGeom prst="rect">
            <a:avLst/>
          </a:prstGeom>
          <a:noFill/>
          <a:ln w="9525">
            <a:noFill/>
            <a:miter lim="800000"/>
            <a:headEnd/>
            <a:tailEnd/>
          </a:ln>
          <a:effectLst/>
        </p:spPr>
      </p:pic>
      <p:pic>
        <p:nvPicPr>
          <p:cNvPr id="744456" name="Picture 8" descr="facebook-sample-lg-4"/>
          <p:cNvPicPr>
            <a:picLocks noChangeAspect="1" noChangeArrowheads="1"/>
          </p:cNvPicPr>
          <p:nvPr/>
        </p:nvPicPr>
        <p:blipFill>
          <a:blip r:embed="rId4" cstate="print"/>
          <a:srcRect/>
          <a:stretch>
            <a:fillRect/>
          </a:stretch>
        </p:blipFill>
        <p:spPr bwMode="auto">
          <a:xfrm>
            <a:off x="468313" y="1773238"/>
            <a:ext cx="5476875" cy="3543300"/>
          </a:xfrm>
          <a:prstGeom prst="rect">
            <a:avLst/>
          </a:prstGeom>
          <a:noFill/>
        </p:spPr>
      </p:pic>
      <p:sp>
        <p:nvSpPr>
          <p:cNvPr id="744457" name="Text Box 9"/>
          <p:cNvSpPr txBox="1">
            <a:spLocks noChangeArrowheads="1"/>
          </p:cNvSpPr>
          <p:nvPr/>
        </p:nvSpPr>
        <p:spPr bwMode="auto">
          <a:xfrm>
            <a:off x="1619250" y="5516563"/>
            <a:ext cx="2641600" cy="304800"/>
          </a:xfrm>
          <a:prstGeom prst="rect">
            <a:avLst/>
          </a:prstGeom>
          <a:noFill/>
          <a:ln w="12700" cap="sq">
            <a:noFill/>
            <a:miter lim="800000"/>
            <a:headEnd/>
            <a:tailEnd/>
          </a:ln>
          <a:effectLst/>
        </p:spPr>
        <p:txBody>
          <a:bodyPr lIns="91282" tIns="45643" rIns="91282" bIns="45643">
            <a:spAutoFit/>
          </a:bodyPr>
          <a:lstStyle/>
          <a:p>
            <a:pPr eaLnBrk="0" hangingPunct="0">
              <a:spcBef>
                <a:spcPct val="50000"/>
              </a:spcBef>
            </a:pPr>
            <a:r>
              <a:rPr lang="en-US" sz="1400"/>
              <a:t>http://www.touchgraph.com/</a:t>
            </a:r>
          </a:p>
        </p:txBody>
      </p:sp>
      <p:pic>
        <p:nvPicPr>
          <p:cNvPr id="744458" name="Picture 10" descr="pic_logo_119x32"/>
          <p:cNvPicPr>
            <a:picLocks noChangeAspect="1" noChangeArrowheads="1"/>
          </p:cNvPicPr>
          <p:nvPr/>
        </p:nvPicPr>
        <p:blipFill>
          <a:blip r:embed="rId5" cstate="print"/>
          <a:srcRect/>
          <a:stretch>
            <a:fillRect/>
          </a:stretch>
        </p:blipFill>
        <p:spPr bwMode="auto">
          <a:xfrm>
            <a:off x="7470775" y="2187575"/>
            <a:ext cx="1133475" cy="304800"/>
          </a:xfrm>
          <a:prstGeom prst="rect">
            <a:avLst/>
          </a:prstGeom>
          <a:noFill/>
          <a:ln w="9525">
            <a:noFill/>
            <a:miter lim="800000"/>
            <a:headEnd/>
            <a:tailEnd/>
          </a:ln>
          <a:effectLst/>
        </p:spPr>
      </p:pic>
      <p:pic>
        <p:nvPicPr>
          <p:cNvPr id="744459" name="Picture 11" descr="welcome_3"/>
          <p:cNvPicPr>
            <a:picLocks noChangeAspect="1" noChangeArrowheads="1"/>
          </p:cNvPicPr>
          <p:nvPr/>
        </p:nvPicPr>
        <p:blipFill>
          <a:blip r:embed="rId6" cstate="print"/>
          <a:srcRect/>
          <a:stretch>
            <a:fillRect/>
          </a:stretch>
        </p:blipFill>
        <p:spPr bwMode="auto">
          <a:xfrm>
            <a:off x="6227763" y="3213100"/>
            <a:ext cx="1187450" cy="5619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lide Number Placeholder 3"/>
          <p:cNvSpPr>
            <a:spLocks noGrp="1"/>
          </p:cNvSpPr>
          <p:nvPr>
            <p:ph type="sldNum" sz="quarter" idx="10"/>
          </p:nvPr>
        </p:nvSpPr>
        <p:spPr/>
        <p:txBody>
          <a:bodyPr/>
          <a:lstStyle/>
          <a:p>
            <a:fld id="{EEB65EFD-6058-4F46-BD19-D7ADE317CF2A}" type="slidenum">
              <a:rPr lang="en-US" altLang="en-US"/>
              <a:pPr/>
              <a:t>30</a:t>
            </a:fld>
            <a:endParaRPr lang="en-US" altLang="en-US"/>
          </a:p>
        </p:txBody>
      </p:sp>
      <p:sp>
        <p:nvSpPr>
          <p:cNvPr id="137" name="Footer Placeholder 4"/>
          <p:cNvSpPr>
            <a:spLocks noGrp="1"/>
          </p:cNvSpPr>
          <p:nvPr>
            <p:ph type="ftr" sz="quarter" idx="4294967295"/>
          </p:nvPr>
        </p:nvSpPr>
        <p:spPr>
          <a:xfrm>
            <a:off x="3124200" y="6356350"/>
            <a:ext cx="2895600" cy="365125"/>
          </a:xfrm>
        </p:spPr>
        <p:txBody>
          <a:bodyPr/>
          <a:lstStyle/>
          <a:p>
            <a:r>
              <a:rPr lang="en-US"/>
              <a:t>IBM Almaden Research Center -- http://www.almaden.ibm.com/cs/projects/iis/ppn/</a:t>
            </a:r>
          </a:p>
        </p:txBody>
      </p:sp>
      <p:sp>
        <p:nvSpPr>
          <p:cNvPr id="493570" name="Rectangle 2"/>
          <p:cNvSpPr>
            <a:spLocks noGrp="1" noChangeArrowheads="1"/>
          </p:cNvSpPr>
          <p:nvPr>
            <p:ph type="title"/>
          </p:nvPr>
        </p:nvSpPr>
        <p:spPr>
          <a:noFill/>
          <a:ln/>
        </p:spPr>
        <p:txBody>
          <a:bodyPr/>
          <a:lstStyle/>
          <a:p>
            <a:r>
              <a:rPr lang="en-US" sz="2800"/>
              <a:t>The Naïve Approach</a:t>
            </a:r>
          </a:p>
        </p:txBody>
      </p:sp>
      <p:grpSp>
        <p:nvGrpSpPr>
          <p:cNvPr id="2" name="Group 3"/>
          <p:cNvGrpSpPr>
            <a:grpSpLocks/>
          </p:cNvGrpSpPr>
          <p:nvPr/>
        </p:nvGrpSpPr>
        <p:grpSpPr bwMode="auto">
          <a:xfrm>
            <a:off x="365125" y="1187450"/>
            <a:ext cx="7407275" cy="3155950"/>
            <a:chOff x="134" y="796"/>
            <a:chExt cx="4666" cy="1988"/>
          </a:xfrm>
        </p:grpSpPr>
        <p:sp>
          <p:nvSpPr>
            <p:cNvPr id="493572" name="Rectangle 4"/>
            <p:cNvSpPr>
              <a:spLocks noChangeArrowheads="1"/>
            </p:cNvSpPr>
            <p:nvPr/>
          </p:nvSpPr>
          <p:spPr bwMode="auto">
            <a:xfrm>
              <a:off x="4367" y="2274"/>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n, N</a:t>
              </a:r>
              <a:r>
                <a:rPr lang="en-US" sz="1000" b="1"/>
                <a:t>)</a:t>
              </a:r>
            </a:p>
          </p:txBody>
        </p:sp>
        <p:sp>
          <p:nvSpPr>
            <p:cNvPr id="493573" name="Rectangle 5"/>
            <p:cNvSpPr>
              <a:spLocks noChangeArrowheads="1"/>
            </p:cNvSpPr>
            <p:nvPr/>
          </p:nvSpPr>
          <p:spPr bwMode="auto">
            <a:xfrm>
              <a:off x="3984" y="2274"/>
              <a:ext cx="383"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3574" name="Rectangle 6"/>
            <p:cNvSpPr>
              <a:spLocks noChangeArrowheads="1"/>
            </p:cNvSpPr>
            <p:nvPr/>
          </p:nvSpPr>
          <p:spPr bwMode="auto">
            <a:xfrm>
              <a:off x="3600" y="2274"/>
              <a:ext cx="384"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3575" name="Rectangle 7"/>
            <p:cNvSpPr>
              <a:spLocks noChangeArrowheads="1"/>
            </p:cNvSpPr>
            <p:nvPr/>
          </p:nvSpPr>
          <p:spPr bwMode="auto">
            <a:xfrm>
              <a:off x="3217" y="2274"/>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3576" name="Rectangle 8"/>
            <p:cNvSpPr>
              <a:spLocks noChangeArrowheads="1"/>
            </p:cNvSpPr>
            <p:nvPr/>
          </p:nvSpPr>
          <p:spPr bwMode="auto">
            <a:xfrm>
              <a:off x="2832" y="2274"/>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3577" name="Rectangle 9"/>
            <p:cNvSpPr>
              <a:spLocks noChangeArrowheads="1"/>
            </p:cNvSpPr>
            <p:nvPr/>
          </p:nvSpPr>
          <p:spPr bwMode="auto">
            <a:xfrm>
              <a:off x="2447" y="2274"/>
              <a:ext cx="385"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3578" name="Rectangle 10"/>
            <p:cNvSpPr>
              <a:spLocks noChangeArrowheads="1"/>
            </p:cNvSpPr>
            <p:nvPr/>
          </p:nvSpPr>
          <p:spPr bwMode="auto">
            <a:xfrm>
              <a:off x="2064" y="2274"/>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3579" name="Rectangle 11"/>
            <p:cNvSpPr>
              <a:spLocks noChangeArrowheads="1"/>
            </p:cNvSpPr>
            <p:nvPr/>
          </p:nvSpPr>
          <p:spPr bwMode="auto">
            <a:xfrm>
              <a:off x="1680" y="2274"/>
              <a:ext cx="384"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3580" name="Rectangle 12"/>
            <p:cNvSpPr>
              <a:spLocks noChangeArrowheads="1"/>
            </p:cNvSpPr>
            <p:nvPr/>
          </p:nvSpPr>
          <p:spPr bwMode="auto">
            <a:xfrm>
              <a:off x="1297" y="2274"/>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3581" name="Rectangle 13"/>
            <p:cNvSpPr>
              <a:spLocks noChangeArrowheads="1"/>
            </p:cNvSpPr>
            <p:nvPr/>
          </p:nvSpPr>
          <p:spPr bwMode="auto">
            <a:xfrm>
              <a:off x="912" y="2274"/>
              <a:ext cx="385" cy="153"/>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n, 1</a:t>
              </a:r>
              <a:r>
                <a:rPr lang="en-US" sz="1000" b="1"/>
                <a:t>)</a:t>
              </a:r>
            </a:p>
          </p:txBody>
        </p:sp>
        <p:sp>
          <p:nvSpPr>
            <p:cNvPr id="493582" name="Rectangle 14"/>
            <p:cNvSpPr>
              <a:spLocks noChangeArrowheads="1"/>
            </p:cNvSpPr>
            <p:nvPr/>
          </p:nvSpPr>
          <p:spPr bwMode="auto">
            <a:xfrm>
              <a:off x="4367" y="2130"/>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83" name="Rectangle 15"/>
            <p:cNvSpPr>
              <a:spLocks noChangeArrowheads="1"/>
            </p:cNvSpPr>
            <p:nvPr/>
          </p:nvSpPr>
          <p:spPr bwMode="auto">
            <a:xfrm>
              <a:off x="3984" y="2130"/>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84" name="Rectangle 16"/>
            <p:cNvSpPr>
              <a:spLocks noChangeArrowheads="1"/>
            </p:cNvSpPr>
            <p:nvPr/>
          </p:nvSpPr>
          <p:spPr bwMode="auto">
            <a:xfrm>
              <a:off x="3600" y="2130"/>
              <a:ext cx="384"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85" name="Rectangle 17"/>
            <p:cNvSpPr>
              <a:spLocks noChangeArrowheads="1"/>
            </p:cNvSpPr>
            <p:nvPr/>
          </p:nvSpPr>
          <p:spPr bwMode="auto">
            <a:xfrm>
              <a:off x="3217" y="2130"/>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86" name="Rectangle 18"/>
            <p:cNvSpPr>
              <a:spLocks noChangeArrowheads="1"/>
            </p:cNvSpPr>
            <p:nvPr/>
          </p:nvSpPr>
          <p:spPr bwMode="auto">
            <a:xfrm>
              <a:off x="2832" y="2130"/>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87" name="Rectangle 19"/>
            <p:cNvSpPr>
              <a:spLocks noChangeArrowheads="1"/>
            </p:cNvSpPr>
            <p:nvPr/>
          </p:nvSpPr>
          <p:spPr bwMode="auto">
            <a:xfrm>
              <a:off x="2447" y="2130"/>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88" name="Rectangle 20"/>
            <p:cNvSpPr>
              <a:spLocks noChangeArrowheads="1"/>
            </p:cNvSpPr>
            <p:nvPr/>
          </p:nvSpPr>
          <p:spPr bwMode="auto">
            <a:xfrm>
              <a:off x="2064" y="2130"/>
              <a:ext cx="383"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89" name="Rectangle 21"/>
            <p:cNvSpPr>
              <a:spLocks noChangeArrowheads="1"/>
            </p:cNvSpPr>
            <p:nvPr/>
          </p:nvSpPr>
          <p:spPr bwMode="auto">
            <a:xfrm>
              <a:off x="1680" y="2130"/>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90" name="Rectangle 22"/>
            <p:cNvSpPr>
              <a:spLocks noChangeArrowheads="1"/>
            </p:cNvSpPr>
            <p:nvPr/>
          </p:nvSpPr>
          <p:spPr bwMode="auto">
            <a:xfrm>
              <a:off x="1297" y="2130"/>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91" name="Rectangle 23"/>
            <p:cNvSpPr>
              <a:spLocks noChangeArrowheads="1"/>
            </p:cNvSpPr>
            <p:nvPr/>
          </p:nvSpPr>
          <p:spPr bwMode="auto">
            <a:xfrm>
              <a:off x="912" y="2130"/>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92" name="Rectangle 24"/>
            <p:cNvSpPr>
              <a:spLocks noChangeArrowheads="1"/>
            </p:cNvSpPr>
            <p:nvPr/>
          </p:nvSpPr>
          <p:spPr bwMode="auto">
            <a:xfrm>
              <a:off x="4367" y="1986"/>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93" name="Rectangle 25"/>
            <p:cNvSpPr>
              <a:spLocks noChangeArrowheads="1"/>
            </p:cNvSpPr>
            <p:nvPr/>
          </p:nvSpPr>
          <p:spPr bwMode="auto">
            <a:xfrm>
              <a:off x="3984" y="1986"/>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94" name="Rectangle 26"/>
            <p:cNvSpPr>
              <a:spLocks noChangeArrowheads="1"/>
            </p:cNvSpPr>
            <p:nvPr/>
          </p:nvSpPr>
          <p:spPr bwMode="auto">
            <a:xfrm>
              <a:off x="3600" y="1986"/>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95" name="Rectangle 27"/>
            <p:cNvSpPr>
              <a:spLocks noChangeArrowheads="1"/>
            </p:cNvSpPr>
            <p:nvPr/>
          </p:nvSpPr>
          <p:spPr bwMode="auto">
            <a:xfrm>
              <a:off x="3217" y="1986"/>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96" name="Rectangle 28"/>
            <p:cNvSpPr>
              <a:spLocks noChangeArrowheads="1"/>
            </p:cNvSpPr>
            <p:nvPr/>
          </p:nvSpPr>
          <p:spPr bwMode="auto">
            <a:xfrm>
              <a:off x="2832" y="1986"/>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97" name="Rectangle 29"/>
            <p:cNvSpPr>
              <a:spLocks noChangeArrowheads="1"/>
            </p:cNvSpPr>
            <p:nvPr/>
          </p:nvSpPr>
          <p:spPr bwMode="auto">
            <a:xfrm>
              <a:off x="2447" y="1986"/>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98" name="Rectangle 30"/>
            <p:cNvSpPr>
              <a:spLocks noChangeArrowheads="1"/>
            </p:cNvSpPr>
            <p:nvPr/>
          </p:nvSpPr>
          <p:spPr bwMode="auto">
            <a:xfrm>
              <a:off x="2064" y="1986"/>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599" name="Rectangle 31"/>
            <p:cNvSpPr>
              <a:spLocks noChangeArrowheads="1"/>
            </p:cNvSpPr>
            <p:nvPr/>
          </p:nvSpPr>
          <p:spPr bwMode="auto">
            <a:xfrm>
              <a:off x="1680" y="1986"/>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00" name="Rectangle 32"/>
            <p:cNvSpPr>
              <a:spLocks noChangeArrowheads="1"/>
            </p:cNvSpPr>
            <p:nvPr/>
          </p:nvSpPr>
          <p:spPr bwMode="auto">
            <a:xfrm>
              <a:off x="1297" y="1986"/>
              <a:ext cx="383"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01" name="Rectangle 33"/>
            <p:cNvSpPr>
              <a:spLocks noChangeArrowheads="1"/>
            </p:cNvSpPr>
            <p:nvPr/>
          </p:nvSpPr>
          <p:spPr bwMode="auto">
            <a:xfrm>
              <a:off x="912" y="1986"/>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02" name="Rectangle 34"/>
            <p:cNvSpPr>
              <a:spLocks noChangeArrowheads="1"/>
            </p:cNvSpPr>
            <p:nvPr/>
          </p:nvSpPr>
          <p:spPr bwMode="auto">
            <a:xfrm>
              <a:off x="4367" y="1842"/>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03" name="Rectangle 35"/>
            <p:cNvSpPr>
              <a:spLocks noChangeArrowheads="1"/>
            </p:cNvSpPr>
            <p:nvPr/>
          </p:nvSpPr>
          <p:spPr bwMode="auto">
            <a:xfrm>
              <a:off x="3984" y="1842"/>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04" name="Rectangle 36"/>
            <p:cNvSpPr>
              <a:spLocks noChangeArrowheads="1"/>
            </p:cNvSpPr>
            <p:nvPr/>
          </p:nvSpPr>
          <p:spPr bwMode="auto">
            <a:xfrm>
              <a:off x="3600" y="1842"/>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05" name="Rectangle 37"/>
            <p:cNvSpPr>
              <a:spLocks noChangeArrowheads="1"/>
            </p:cNvSpPr>
            <p:nvPr/>
          </p:nvSpPr>
          <p:spPr bwMode="auto">
            <a:xfrm>
              <a:off x="3217" y="1842"/>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06" name="Rectangle 38"/>
            <p:cNvSpPr>
              <a:spLocks noChangeArrowheads="1"/>
            </p:cNvSpPr>
            <p:nvPr/>
          </p:nvSpPr>
          <p:spPr bwMode="auto">
            <a:xfrm>
              <a:off x="2832" y="1842"/>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07" name="Rectangle 39"/>
            <p:cNvSpPr>
              <a:spLocks noChangeArrowheads="1"/>
            </p:cNvSpPr>
            <p:nvPr/>
          </p:nvSpPr>
          <p:spPr bwMode="auto">
            <a:xfrm>
              <a:off x="2447" y="1842"/>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08" name="Rectangle 40"/>
            <p:cNvSpPr>
              <a:spLocks noChangeArrowheads="1"/>
            </p:cNvSpPr>
            <p:nvPr/>
          </p:nvSpPr>
          <p:spPr bwMode="auto">
            <a:xfrm>
              <a:off x="2064" y="1842"/>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09" name="Rectangle 41"/>
            <p:cNvSpPr>
              <a:spLocks noChangeArrowheads="1"/>
            </p:cNvSpPr>
            <p:nvPr/>
          </p:nvSpPr>
          <p:spPr bwMode="auto">
            <a:xfrm>
              <a:off x="1680" y="1842"/>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10" name="Rectangle 42"/>
            <p:cNvSpPr>
              <a:spLocks noChangeArrowheads="1"/>
            </p:cNvSpPr>
            <p:nvPr/>
          </p:nvSpPr>
          <p:spPr bwMode="auto">
            <a:xfrm>
              <a:off x="1297" y="1842"/>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11" name="Rectangle 43"/>
            <p:cNvSpPr>
              <a:spLocks noChangeArrowheads="1"/>
            </p:cNvSpPr>
            <p:nvPr/>
          </p:nvSpPr>
          <p:spPr bwMode="auto">
            <a:xfrm>
              <a:off x="912" y="1842"/>
              <a:ext cx="385" cy="144"/>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12" name="Rectangle 44"/>
            <p:cNvSpPr>
              <a:spLocks noChangeArrowheads="1"/>
            </p:cNvSpPr>
            <p:nvPr/>
          </p:nvSpPr>
          <p:spPr bwMode="auto">
            <a:xfrm>
              <a:off x="4367" y="1689"/>
              <a:ext cx="385"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13" name="Rectangle 45"/>
            <p:cNvSpPr>
              <a:spLocks noChangeArrowheads="1"/>
            </p:cNvSpPr>
            <p:nvPr/>
          </p:nvSpPr>
          <p:spPr bwMode="auto">
            <a:xfrm>
              <a:off x="3984" y="1689"/>
              <a:ext cx="383"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14" name="Rectangle 46"/>
            <p:cNvSpPr>
              <a:spLocks noChangeArrowheads="1"/>
            </p:cNvSpPr>
            <p:nvPr/>
          </p:nvSpPr>
          <p:spPr bwMode="auto">
            <a:xfrm>
              <a:off x="3600" y="1689"/>
              <a:ext cx="384"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15" name="Rectangle 47"/>
            <p:cNvSpPr>
              <a:spLocks noChangeArrowheads="1"/>
            </p:cNvSpPr>
            <p:nvPr/>
          </p:nvSpPr>
          <p:spPr bwMode="auto">
            <a:xfrm>
              <a:off x="3217" y="1689"/>
              <a:ext cx="383"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16" name="Rectangle 48"/>
            <p:cNvSpPr>
              <a:spLocks noChangeArrowheads="1"/>
            </p:cNvSpPr>
            <p:nvPr/>
          </p:nvSpPr>
          <p:spPr bwMode="auto">
            <a:xfrm>
              <a:off x="2832" y="1689"/>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200" b="1">
                  <a:solidFill>
                    <a:srgbClr val="1C7BB1"/>
                  </a:solidFill>
                </a:rPr>
                <a:t>R(</a:t>
              </a:r>
              <a:r>
                <a:rPr lang="en-US" sz="1200" b="1" i="1">
                  <a:solidFill>
                    <a:srgbClr val="1C7BB1"/>
                  </a:solidFill>
                </a:rPr>
                <a:t>i, j</a:t>
              </a:r>
              <a:r>
                <a:rPr lang="en-US" sz="1200" b="1">
                  <a:solidFill>
                    <a:srgbClr val="1C7BB1"/>
                  </a:solidFill>
                </a:rPr>
                <a:t>)</a:t>
              </a:r>
            </a:p>
          </p:txBody>
        </p:sp>
        <p:sp>
          <p:nvSpPr>
            <p:cNvPr id="493617" name="Rectangle 49"/>
            <p:cNvSpPr>
              <a:spLocks noChangeArrowheads="1"/>
            </p:cNvSpPr>
            <p:nvPr/>
          </p:nvSpPr>
          <p:spPr bwMode="auto">
            <a:xfrm>
              <a:off x="2447" y="1689"/>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18" name="Rectangle 50"/>
            <p:cNvSpPr>
              <a:spLocks noChangeArrowheads="1"/>
            </p:cNvSpPr>
            <p:nvPr/>
          </p:nvSpPr>
          <p:spPr bwMode="auto">
            <a:xfrm>
              <a:off x="2064" y="1689"/>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19" name="Rectangle 51"/>
            <p:cNvSpPr>
              <a:spLocks noChangeArrowheads="1"/>
            </p:cNvSpPr>
            <p:nvPr/>
          </p:nvSpPr>
          <p:spPr bwMode="auto">
            <a:xfrm>
              <a:off x="1680" y="1689"/>
              <a:ext cx="384"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20" name="Rectangle 52"/>
            <p:cNvSpPr>
              <a:spLocks noChangeArrowheads="1"/>
            </p:cNvSpPr>
            <p:nvPr/>
          </p:nvSpPr>
          <p:spPr bwMode="auto">
            <a:xfrm>
              <a:off x="1297" y="1689"/>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21" name="Rectangle 53"/>
            <p:cNvSpPr>
              <a:spLocks noChangeArrowheads="1"/>
            </p:cNvSpPr>
            <p:nvPr/>
          </p:nvSpPr>
          <p:spPr bwMode="auto">
            <a:xfrm>
              <a:off x="912" y="1689"/>
              <a:ext cx="385"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22" name="Rectangle 54"/>
            <p:cNvSpPr>
              <a:spLocks noChangeArrowheads="1"/>
            </p:cNvSpPr>
            <p:nvPr/>
          </p:nvSpPr>
          <p:spPr bwMode="auto">
            <a:xfrm>
              <a:off x="4367" y="1545"/>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23" name="Rectangle 55"/>
            <p:cNvSpPr>
              <a:spLocks noChangeArrowheads="1"/>
            </p:cNvSpPr>
            <p:nvPr/>
          </p:nvSpPr>
          <p:spPr bwMode="auto">
            <a:xfrm>
              <a:off x="3984" y="1545"/>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24" name="Rectangle 56"/>
            <p:cNvSpPr>
              <a:spLocks noChangeArrowheads="1"/>
            </p:cNvSpPr>
            <p:nvPr/>
          </p:nvSpPr>
          <p:spPr bwMode="auto">
            <a:xfrm>
              <a:off x="3600" y="1545"/>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25" name="Rectangle 57"/>
            <p:cNvSpPr>
              <a:spLocks noChangeArrowheads="1"/>
            </p:cNvSpPr>
            <p:nvPr/>
          </p:nvSpPr>
          <p:spPr bwMode="auto">
            <a:xfrm>
              <a:off x="3217" y="1545"/>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26" name="Rectangle 58"/>
            <p:cNvSpPr>
              <a:spLocks noChangeArrowheads="1"/>
            </p:cNvSpPr>
            <p:nvPr/>
          </p:nvSpPr>
          <p:spPr bwMode="auto">
            <a:xfrm>
              <a:off x="2832" y="1545"/>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27" name="Rectangle 59"/>
            <p:cNvSpPr>
              <a:spLocks noChangeArrowheads="1"/>
            </p:cNvSpPr>
            <p:nvPr/>
          </p:nvSpPr>
          <p:spPr bwMode="auto">
            <a:xfrm>
              <a:off x="2447" y="1545"/>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28" name="Rectangle 60"/>
            <p:cNvSpPr>
              <a:spLocks noChangeArrowheads="1"/>
            </p:cNvSpPr>
            <p:nvPr/>
          </p:nvSpPr>
          <p:spPr bwMode="auto">
            <a:xfrm>
              <a:off x="2064" y="1545"/>
              <a:ext cx="383"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29" name="Rectangle 61"/>
            <p:cNvSpPr>
              <a:spLocks noChangeArrowheads="1"/>
            </p:cNvSpPr>
            <p:nvPr/>
          </p:nvSpPr>
          <p:spPr bwMode="auto">
            <a:xfrm>
              <a:off x="1680" y="1545"/>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30" name="Rectangle 62"/>
            <p:cNvSpPr>
              <a:spLocks noChangeArrowheads="1"/>
            </p:cNvSpPr>
            <p:nvPr/>
          </p:nvSpPr>
          <p:spPr bwMode="auto">
            <a:xfrm>
              <a:off x="1297" y="1545"/>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31" name="Rectangle 63"/>
            <p:cNvSpPr>
              <a:spLocks noChangeArrowheads="1"/>
            </p:cNvSpPr>
            <p:nvPr/>
          </p:nvSpPr>
          <p:spPr bwMode="auto">
            <a:xfrm>
              <a:off x="912" y="1545"/>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32" name="Rectangle 64"/>
            <p:cNvSpPr>
              <a:spLocks noChangeArrowheads="1"/>
            </p:cNvSpPr>
            <p:nvPr/>
          </p:nvSpPr>
          <p:spPr bwMode="auto">
            <a:xfrm>
              <a:off x="4367" y="1401"/>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33" name="Rectangle 65"/>
            <p:cNvSpPr>
              <a:spLocks noChangeArrowheads="1"/>
            </p:cNvSpPr>
            <p:nvPr/>
          </p:nvSpPr>
          <p:spPr bwMode="auto">
            <a:xfrm>
              <a:off x="3984" y="1401"/>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34" name="Rectangle 66"/>
            <p:cNvSpPr>
              <a:spLocks noChangeArrowheads="1"/>
            </p:cNvSpPr>
            <p:nvPr/>
          </p:nvSpPr>
          <p:spPr bwMode="auto">
            <a:xfrm>
              <a:off x="3600" y="1401"/>
              <a:ext cx="384"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35" name="Rectangle 67"/>
            <p:cNvSpPr>
              <a:spLocks noChangeArrowheads="1"/>
            </p:cNvSpPr>
            <p:nvPr/>
          </p:nvSpPr>
          <p:spPr bwMode="auto">
            <a:xfrm>
              <a:off x="3217" y="1401"/>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36" name="Rectangle 68"/>
            <p:cNvSpPr>
              <a:spLocks noChangeArrowheads="1"/>
            </p:cNvSpPr>
            <p:nvPr/>
          </p:nvSpPr>
          <p:spPr bwMode="auto">
            <a:xfrm>
              <a:off x="2832" y="1401"/>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37" name="Rectangle 69"/>
            <p:cNvSpPr>
              <a:spLocks noChangeArrowheads="1"/>
            </p:cNvSpPr>
            <p:nvPr/>
          </p:nvSpPr>
          <p:spPr bwMode="auto">
            <a:xfrm>
              <a:off x="2447" y="1401"/>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38" name="Rectangle 70"/>
            <p:cNvSpPr>
              <a:spLocks noChangeArrowheads="1"/>
            </p:cNvSpPr>
            <p:nvPr/>
          </p:nvSpPr>
          <p:spPr bwMode="auto">
            <a:xfrm>
              <a:off x="2064" y="1401"/>
              <a:ext cx="383"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39" name="Rectangle 71"/>
            <p:cNvSpPr>
              <a:spLocks noChangeArrowheads="1"/>
            </p:cNvSpPr>
            <p:nvPr/>
          </p:nvSpPr>
          <p:spPr bwMode="auto">
            <a:xfrm>
              <a:off x="1680" y="1401"/>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40" name="Rectangle 72"/>
            <p:cNvSpPr>
              <a:spLocks noChangeArrowheads="1"/>
            </p:cNvSpPr>
            <p:nvPr/>
          </p:nvSpPr>
          <p:spPr bwMode="auto">
            <a:xfrm>
              <a:off x="1297" y="1401"/>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41" name="Rectangle 73"/>
            <p:cNvSpPr>
              <a:spLocks noChangeArrowheads="1"/>
            </p:cNvSpPr>
            <p:nvPr/>
          </p:nvSpPr>
          <p:spPr bwMode="auto">
            <a:xfrm>
              <a:off x="912" y="1401"/>
              <a:ext cx="385" cy="144"/>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42" name="Rectangle 74"/>
            <p:cNvSpPr>
              <a:spLocks noChangeArrowheads="1"/>
            </p:cNvSpPr>
            <p:nvPr/>
          </p:nvSpPr>
          <p:spPr bwMode="auto">
            <a:xfrm>
              <a:off x="4367" y="1257"/>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43" name="Rectangle 75"/>
            <p:cNvSpPr>
              <a:spLocks noChangeArrowheads="1"/>
            </p:cNvSpPr>
            <p:nvPr/>
          </p:nvSpPr>
          <p:spPr bwMode="auto">
            <a:xfrm>
              <a:off x="3984" y="1257"/>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44" name="Rectangle 76"/>
            <p:cNvSpPr>
              <a:spLocks noChangeArrowheads="1"/>
            </p:cNvSpPr>
            <p:nvPr/>
          </p:nvSpPr>
          <p:spPr bwMode="auto">
            <a:xfrm>
              <a:off x="3600" y="1257"/>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45" name="Rectangle 77"/>
            <p:cNvSpPr>
              <a:spLocks noChangeArrowheads="1"/>
            </p:cNvSpPr>
            <p:nvPr/>
          </p:nvSpPr>
          <p:spPr bwMode="auto">
            <a:xfrm>
              <a:off x="3217" y="1257"/>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46" name="Rectangle 78"/>
            <p:cNvSpPr>
              <a:spLocks noChangeArrowheads="1"/>
            </p:cNvSpPr>
            <p:nvPr/>
          </p:nvSpPr>
          <p:spPr bwMode="auto">
            <a:xfrm>
              <a:off x="2832" y="1257"/>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47" name="Rectangle 79"/>
            <p:cNvSpPr>
              <a:spLocks noChangeArrowheads="1"/>
            </p:cNvSpPr>
            <p:nvPr/>
          </p:nvSpPr>
          <p:spPr bwMode="auto">
            <a:xfrm>
              <a:off x="2447" y="1257"/>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48" name="Rectangle 80"/>
            <p:cNvSpPr>
              <a:spLocks noChangeArrowheads="1"/>
            </p:cNvSpPr>
            <p:nvPr/>
          </p:nvSpPr>
          <p:spPr bwMode="auto">
            <a:xfrm>
              <a:off x="2064" y="1257"/>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49" name="Rectangle 81"/>
            <p:cNvSpPr>
              <a:spLocks noChangeArrowheads="1"/>
            </p:cNvSpPr>
            <p:nvPr/>
          </p:nvSpPr>
          <p:spPr bwMode="auto">
            <a:xfrm>
              <a:off x="1680" y="1257"/>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50" name="Rectangle 82"/>
            <p:cNvSpPr>
              <a:spLocks noChangeArrowheads="1"/>
            </p:cNvSpPr>
            <p:nvPr/>
          </p:nvSpPr>
          <p:spPr bwMode="auto">
            <a:xfrm>
              <a:off x="1297" y="1257"/>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51" name="Rectangle 83"/>
            <p:cNvSpPr>
              <a:spLocks noChangeArrowheads="1"/>
            </p:cNvSpPr>
            <p:nvPr/>
          </p:nvSpPr>
          <p:spPr bwMode="auto">
            <a:xfrm>
              <a:off x="912" y="1257"/>
              <a:ext cx="385" cy="144"/>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52" name="Rectangle 84"/>
            <p:cNvSpPr>
              <a:spLocks noChangeArrowheads="1"/>
            </p:cNvSpPr>
            <p:nvPr/>
          </p:nvSpPr>
          <p:spPr bwMode="auto">
            <a:xfrm>
              <a:off x="4367" y="1113"/>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53" name="Rectangle 85"/>
            <p:cNvSpPr>
              <a:spLocks noChangeArrowheads="1"/>
            </p:cNvSpPr>
            <p:nvPr/>
          </p:nvSpPr>
          <p:spPr bwMode="auto">
            <a:xfrm>
              <a:off x="3984" y="1113"/>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54" name="Rectangle 86"/>
            <p:cNvSpPr>
              <a:spLocks noChangeArrowheads="1"/>
            </p:cNvSpPr>
            <p:nvPr/>
          </p:nvSpPr>
          <p:spPr bwMode="auto">
            <a:xfrm>
              <a:off x="3600" y="1113"/>
              <a:ext cx="384"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55" name="Rectangle 87"/>
            <p:cNvSpPr>
              <a:spLocks noChangeArrowheads="1"/>
            </p:cNvSpPr>
            <p:nvPr/>
          </p:nvSpPr>
          <p:spPr bwMode="auto">
            <a:xfrm>
              <a:off x="3217" y="1113"/>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56" name="Rectangle 88"/>
            <p:cNvSpPr>
              <a:spLocks noChangeArrowheads="1"/>
            </p:cNvSpPr>
            <p:nvPr/>
          </p:nvSpPr>
          <p:spPr bwMode="auto">
            <a:xfrm>
              <a:off x="2832" y="1113"/>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57" name="Rectangle 89"/>
            <p:cNvSpPr>
              <a:spLocks noChangeArrowheads="1"/>
            </p:cNvSpPr>
            <p:nvPr/>
          </p:nvSpPr>
          <p:spPr bwMode="auto">
            <a:xfrm>
              <a:off x="2447" y="1113"/>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58" name="Rectangle 90"/>
            <p:cNvSpPr>
              <a:spLocks noChangeArrowheads="1"/>
            </p:cNvSpPr>
            <p:nvPr/>
          </p:nvSpPr>
          <p:spPr bwMode="auto">
            <a:xfrm>
              <a:off x="2064" y="1113"/>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59" name="Rectangle 91"/>
            <p:cNvSpPr>
              <a:spLocks noChangeArrowheads="1"/>
            </p:cNvSpPr>
            <p:nvPr/>
          </p:nvSpPr>
          <p:spPr bwMode="auto">
            <a:xfrm>
              <a:off x="1680" y="1113"/>
              <a:ext cx="384"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60" name="Rectangle 92"/>
            <p:cNvSpPr>
              <a:spLocks noChangeArrowheads="1"/>
            </p:cNvSpPr>
            <p:nvPr/>
          </p:nvSpPr>
          <p:spPr bwMode="auto">
            <a:xfrm>
              <a:off x="1297" y="1113"/>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61" name="Rectangle 93"/>
            <p:cNvSpPr>
              <a:spLocks noChangeArrowheads="1"/>
            </p:cNvSpPr>
            <p:nvPr/>
          </p:nvSpPr>
          <p:spPr bwMode="auto">
            <a:xfrm>
              <a:off x="912" y="1113"/>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3662" name="Rectangle 94"/>
            <p:cNvSpPr>
              <a:spLocks noChangeArrowheads="1"/>
            </p:cNvSpPr>
            <p:nvPr/>
          </p:nvSpPr>
          <p:spPr bwMode="auto">
            <a:xfrm>
              <a:off x="4367" y="960"/>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1, N</a:t>
              </a:r>
              <a:r>
                <a:rPr lang="en-US" sz="1000" b="1"/>
                <a:t>)</a:t>
              </a:r>
            </a:p>
          </p:txBody>
        </p:sp>
        <p:sp>
          <p:nvSpPr>
            <p:cNvPr id="493663" name="Rectangle 95"/>
            <p:cNvSpPr>
              <a:spLocks noChangeArrowheads="1"/>
            </p:cNvSpPr>
            <p:nvPr/>
          </p:nvSpPr>
          <p:spPr bwMode="auto">
            <a:xfrm>
              <a:off x="3984" y="960"/>
              <a:ext cx="383" cy="153"/>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3664" name="Rectangle 96"/>
            <p:cNvSpPr>
              <a:spLocks noChangeArrowheads="1"/>
            </p:cNvSpPr>
            <p:nvPr/>
          </p:nvSpPr>
          <p:spPr bwMode="auto">
            <a:xfrm>
              <a:off x="3600" y="960"/>
              <a:ext cx="384"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3665" name="Rectangle 97"/>
            <p:cNvSpPr>
              <a:spLocks noChangeArrowheads="1"/>
            </p:cNvSpPr>
            <p:nvPr/>
          </p:nvSpPr>
          <p:spPr bwMode="auto">
            <a:xfrm>
              <a:off x="3217" y="960"/>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3666" name="Rectangle 98"/>
            <p:cNvSpPr>
              <a:spLocks noChangeArrowheads="1"/>
            </p:cNvSpPr>
            <p:nvPr/>
          </p:nvSpPr>
          <p:spPr bwMode="auto">
            <a:xfrm>
              <a:off x="2832" y="960"/>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3667" name="Rectangle 99"/>
            <p:cNvSpPr>
              <a:spLocks noChangeArrowheads="1"/>
            </p:cNvSpPr>
            <p:nvPr/>
          </p:nvSpPr>
          <p:spPr bwMode="auto">
            <a:xfrm>
              <a:off x="2447" y="960"/>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3668" name="Rectangle 100"/>
            <p:cNvSpPr>
              <a:spLocks noChangeArrowheads="1"/>
            </p:cNvSpPr>
            <p:nvPr/>
          </p:nvSpPr>
          <p:spPr bwMode="auto">
            <a:xfrm>
              <a:off x="2064" y="960"/>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3669" name="Rectangle 101"/>
            <p:cNvSpPr>
              <a:spLocks noChangeArrowheads="1"/>
            </p:cNvSpPr>
            <p:nvPr/>
          </p:nvSpPr>
          <p:spPr bwMode="auto">
            <a:xfrm>
              <a:off x="1680" y="960"/>
              <a:ext cx="384" cy="153"/>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3670" name="Rectangle 102"/>
            <p:cNvSpPr>
              <a:spLocks noChangeArrowheads="1"/>
            </p:cNvSpPr>
            <p:nvPr/>
          </p:nvSpPr>
          <p:spPr bwMode="auto">
            <a:xfrm>
              <a:off x="1297" y="960"/>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1, 2</a:t>
              </a:r>
              <a:r>
                <a:rPr lang="en-US" sz="1000" b="1"/>
                <a:t>)</a:t>
              </a:r>
            </a:p>
          </p:txBody>
        </p:sp>
        <p:sp>
          <p:nvSpPr>
            <p:cNvPr id="493671" name="Rectangle 103"/>
            <p:cNvSpPr>
              <a:spLocks noChangeArrowheads="1"/>
            </p:cNvSpPr>
            <p:nvPr/>
          </p:nvSpPr>
          <p:spPr bwMode="auto">
            <a:xfrm>
              <a:off x="912" y="960"/>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1, 1</a:t>
              </a:r>
              <a:r>
                <a:rPr lang="en-US" sz="1000" b="1"/>
                <a:t>)</a:t>
              </a:r>
            </a:p>
          </p:txBody>
        </p:sp>
        <p:sp>
          <p:nvSpPr>
            <p:cNvPr id="493672" name="Line 104"/>
            <p:cNvSpPr>
              <a:spLocks noChangeShapeType="1"/>
            </p:cNvSpPr>
            <p:nvPr/>
          </p:nvSpPr>
          <p:spPr bwMode="auto">
            <a:xfrm>
              <a:off x="912" y="960"/>
              <a:ext cx="3840" cy="0"/>
            </a:xfrm>
            <a:prstGeom prst="line">
              <a:avLst/>
            </a:prstGeom>
            <a:noFill/>
            <a:ln w="12700" cap="sq">
              <a:solidFill>
                <a:schemeClr val="tx1"/>
              </a:solidFill>
              <a:round/>
              <a:headEnd/>
              <a:tailEnd/>
            </a:ln>
            <a:effectLst/>
          </p:spPr>
          <p:txBody>
            <a:bodyPr anchor="ctr"/>
            <a:lstStyle/>
            <a:p>
              <a:endParaRPr lang="en-US"/>
            </a:p>
          </p:txBody>
        </p:sp>
        <p:sp>
          <p:nvSpPr>
            <p:cNvPr id="493673" name="Line 105"/>
            <p:cNvSpPr>
              <a:spLocks noChangeShapeType="1"/>
            </p:cNvSpPr>
            <p:nvPr/>
          </p:nvSpPr>
          <p:spPr bwMode="auto">
            <a:xfrm>
              <a:off x="912" y="1113"/>
              <a:ext cx="3840" cy="0"/>
            </a:xfrm>
            <a:prstGeom prst="line">
              <a:avLst/>
            </a:prstGeom>
            <a:noFill/>
            <a:ln w="12700">
              <a:solidFill>
                <a:schemeClr val="tx1"/>
              </a:solidFill>
              <a:round/>
              <a:headEnd/>
              <a:tailEnd/>
            </a:ln>
            <a:effectLst/>
          </p:spPr>
          <p:txBody>
            <a:bodyPr anchor="ctr"/>
            <a:lstStyle/>
            <a:p>
              <a:endParaRPr lang="en-US"/>
            </a:p>
          </p:txBody>
        </p:sp>
        <p:sp>
          <p:nvSpPr>
            <p:cNvPr id="493674" name="Line 106"/>
            <p:cNvSpPr>
              <a:spLocks noChangeShapeType="1"/>
            </p:cNvSpPr>
            <p:nvPr/>
          </p:nvSpPr>
          <p:spPr bwMode="auto">
            <a:xfrm>
              <a:off x="912" y="1257"/>
              <a:ext cx="3840" cy="0"/>
            </a:xfrm>
            <a:prstGeom prst="line">
              <a:avLst/>
            </a:prstGeom>
            <a:noFill/>
            <a:ln w="12700">
              <a:solidFill>
                <a:schemeClr val="tx1"/>
              </a:solidFill>
              <a:round/>
              <a:headEnd/>
              <a:tailEnd/>
            </a:ln>
            <a:effectLst/>
          </p:spPr>
          <p:txBody>
            <a:bodyPr anchor="ctr"/>
            <a:lstStyle/>
            <a:p>
              <a:endParaRPr lang="en-US"/>
            </a:p>
          </p:txBody>
        </p:sp>
        <p:sp>
          <p:nvSpPr>
            <p:cNvPr id="493675" name="Line 107"/>
            <p:cNvSpPr>
              <a:spLocks noChangeShapeType="1"/>
            </p:cNvSpPr>
            <p:nvPr/>
          </p:nvSpPr>
          <p:spPr bwMode="auto">
            <a:xfrm>
              <a:off x="912" y="1401"/>
              <a:ext cx="3840" cy="0"/>
            </a:xfrm>
            <a:prstGeom prst="line">
              <a:avLst/>
            </a:prstGeom>
            <a:noFill/>
            <a:ln w="12700">
              <a:solidFill>
                <a:schemeClr val="tx1"/>
              </a:solidFill>
              <a:round/>
              <a:headEnd/>
              <a:tailEnd/>
            </a:ln>
            <a:effectLst/>
          </p:spPr>
          <p:txBody>
            <a:bodyPr anchor="ctr"/>
            <a:lstStyle/>
            <a:p>
              <a:endParaRPr lang="en-US"/>
            </a:p>
          </p:txBody>
        </p:sp>
        <p:sp>
          <p:nvSpPr>
            <p:cNvPr id="493676" name="Line 108"/>
            <p:cNvSpPr>
              <a:spLocks noChangeShapeType="1"/>
            </p:cNvSpPr>
            <p:nvPr/>
          </p:nvSpPr>
          <p:spPr bwMode="auto">
            <a:xfrm>
              <a:off x="912" y="1545"/>
              <a:ext cx="3840" cy="0"/>
            </a:xfrm>
            <a:prstGeom prst="line">
              <a:avLst/>
            </a:prstGeom>
            <a:noFill/>
            <a:ln w="12700">
              <a:solidFill>
                <a:schemeClr val="tx1"/>
              </a:solidFill>
              <a:round/>
              <a:headEnd/>
              <a:tailEnd/>
            </a:ln>
            <a:effectLst/>
          </p:spPr>
          <p:txBody>
            <a:bodyPr anchor="ctr"/>
            <a:lstStyle/>
            <a:p>
              <a:endParaRPr lang="en-US"/>
            </a:p>
          </p:txBody>
        </p:sp>
        <p:sp>
          <p:nvSpPr>
            <p:cNvPr id="493677" name="Line 109"/>
            <p:cNvSpPr>
              <a:spLocks noChangeShapeType="1"/>
            </p:cNvSpPr>
            <p:nvPr/>
          </p:nvSpPr>
          <p:spPr bwMode="auto">
            <a:xfrm>
              <a:off x="912" y="1689"/>
              <a:ext cx="3840" cy="0"/>
            </a:xfrm>
            <a:prstGeom prst="line">
              <a:avLst/>
            </a:prstGeom>
            <a:noFill/>
            <a:ln w="12700">
              <a:solidFill>
                <a:schemeClr val="tx1"/>
              </a:solidFill>
              <a:round/>
              <a:headEnd/>
              <a:tailEnd/>
            </a:ln>
            <a:effectLst/>
          </p:spPr>
          <p:txBody>
            <a:bodyPr anchor="ctr"/>
            <a:lstStyle/>
            <a:p>
              <a:endParaRPr lang="en-US"/>
            </a:p>
          </p:txBody>
        </p:sp>
        <p:sp>
          <p:nvSpPr>
            <p:cNvPr id="493678" name="Line 110"/>
            <p:cNvSpPr>
              <a:spLocks noChangeShapeType="1"/>
            </p:cNvSpPr>
            <p:nvPr/>
          </p:nvSpPr>
          <p:spPr bwMode="auto">
            <a:xfrm>
              <a:off x="912" y="1842"/>
              <a:ext cx="3840" cy="0"/>
            </a:xfrm>
            <a:prstGeom prst="line">
              <a:avLst/>
            </a:prstGeom>
            <a:noFill/>
            <a:ln w="12700">
              <a:solidFill>
                <a:schemeClr val="tx1"/>
              </a:solidFill>
              <a:round/>
              <a:headEnd/>
              <a:tailEnd/>
            </a:ln>
            <a:effectLst/>
          </p:spPr>
          <p:txBody>
            <a:bodyPr anchor="ctr"/>
            <a:lstStyle/>
            <a:p>
              <a:endParaRPr lang="en-US"/>
            </a:p>
          </p:txBody>
        </p:sp>
        <p:sp>
          <p:nvSpPr>
            <p:cNvPr id="493679" name="Line 111"/>
            <p:cNvSpPr>
              <a:spLocks noChangeShapeType="1"/>
            </p:cNvSpPr>
            <p:nvPr/>
          </p:nvSpPr>
          <p:spPr bwMode="auto">
            <a:xfrm>
              <a:off x="912" y="1986"/>
              <a:ext cx="3840" cy="0"/>
            </a:xfrm>
            <a:prstGeom prst="line">
              <a:avLst/>
            </a:prstGeom>
            <a:noFill/>
            <a:ln w="12700">
              <a:solidFill>
                <a:schemeClr val="tx1"/>
              </a:solidFill>
              <a:round/>
              <a:headEnd/>
              <a:tailEnd/>
            </a:ln>
            <a:effectLst/>
          </p:spPr>
          <p:txBody>
            <a:bodyPr anchor="ctr"/>
            <a:lstStyle/>
            <a:p>
              <a:endParaRPr lang="en-US"/>
            </a:p>
          </p:txBody>
        </p:sp>
        <p:sp>
          <p:nvSpPr>
            <p:cNvPr id="493680" name="Line 112"/>
            <p:cNvSpPr>
              <a:spLocks noChangeShapeType="1"/>
            </p:cNvSpPr>
            <p:nvPr/>
          </p:nvSpPr>
          <p:spPr bwMode="auto">
            <a:xfrm>
              <a:off x="912" y="2130"/>
              <a:ext cx="3840" cy="0"/>
            </a:xfrm>
            <a:prstGeom prst="line">
              <a:avLst/>
            </a:prstGeom>
            <a:noFill/>
            <a:ln w="12700">
              <a:solidFill>
                <a:schemeClr val="tx1"/>
              </a:solidFill>
              <a:round/>
              <a:headEnd/>
              <a:tailEnd/>
            </a:ln>
            <a:effectLst/>
          </p:spPr>
          <p:txBody>
            <a:bodyPr anchor="ctr"/>
            <a:lstStyle/>
            <a:p>
              <a:endParaRPr lang="en-US"/>
            </a:p>
          </p:txBody>
        </p:sp>
        <p:sp>
          <p:nvSpPr>
            <p:cNvPr id="493681" name="Line 113"/>
            <p:cNvSpPr>
              <a:spLocks noChangeShapeType="1"/>
            </p:cNvSpPr>
            <p:nvPr/>
          </p:nvSpPr>
          <p:spPr bwMode="auto">
            <a:xfrm>
              <a:off x="912" y="2274"/>
              <a:ext cx="3840" cy="0"/>
            </a:xfrm>
            <a:prstGeom prst="line">
              <a:avLst/>
            </a:prstGeom>
            <a:noFill/>
            <a:ln w="12700">
              <a:solidFill>
                <a:schemeClr val="tx1"/>
              </a:solidFill>
              <a:round/>
              <a:headEnd/>
              <a:tailEnd/>
            </a:ln>
            <a:effectLst/>
          </p:spPr>
          <p:txBody>
            <a:bodyPr anchor="ctr"/>
            <a:lstStyle/>
            <a:p>
              <a:endParaRPr lang="en-US"/>
            </a:p>
          </p:txBody>
        </p:sp>
        <p:sp>
          <p:nvSpPr>
            <p:cNvPr id="493682" name="Line 114"/>
            <p:cNvSpPr>
              <a:spLocks noChangeShapeType="1"/>
            </p:cNvSpPr>
            <p:nvPr/>
          </p:nvSpPr>
          <p:spPr bwMode="auto">
            <a:xfrm>
              <a:off x="912" y="2427"/>
              <a:ext cx="3840" cy="0"/>
            </a:xfrm>
            <a:prstGeom prst="line">
              <a:avLst/>
            </a:prstGeom>
            <a:noFill/>
            <a:ln w="12700" cap="sq">
              <a:solidFill>
                <a:schemeClr val="tx1"/>
              </a:solidFill>
              <a:round/>
              <a:headEnd/>
              <a:tailEnd/>
            </a:ln>
            <a:effectLst/>
          </p:spPr>
          <p:txBody>
            <a:bodyPr anchor="ctr"/>
            <a:lstStyle/>
            <a:p>
              <a:endParaRPr lang="en-US"/>
            </a:p>
          </p:txBody>
        </p:sp>
        <p:sp>
          <p:nvSpPr>
            <p:cNvPr id="493683" name="Line 115"/>
            <p:cNvSpPr>
              <a:spLocks noChangeShapeType="1"/>
            </p:cNvSpPr>
            <p:nvPr/>
          </p:nvSpPr>
          <p:spPr bwMode="auto">
            <a:xfrm>
              <a:off x="912" y="960"/>
              <a:ext cx="0" cy="1467"/>
            </a:xfrm>
            <a:prstGeom prst="line">
              <a:avLst/>
            </a:prstGeom>
            <a:noFill/>
            <a:ln w="12700" cap="sq">
              <a:solidFill>
                <a:schemeClr val="tx1"/>
              </a:solidFill>
              <a:round/>
              <a:headEnd/>
              <a:tailEnd/>
            </a:ln>
            <a:effectLst/>
          </p:spPr>
          <p:txBody>
            <a:bodyPr anchor="ctr"/>
            <a:lstStyle/>
            <a:p>
              <a:endParaRPr lang="en-US"/>
            </a:p>
          </p:txBody>
        </p:sp>
        <p:sp>
          <p:nvSpPr>
            <p:cNvPr id="493684" name="Line 116"/>
            <p:cNvSpPr>
              <a:spLocks noChangeShapeType="1"/>
            </p:cNvSpPr>
            <p:nvPr/>
          </p:nvSpPr>
          <p:spPr bwMode="auto">
            <a:xfrm>
              <a:off x="1297" y="960"/>
              <a:ext cx="0" cy="1467"/>
            </a:xfrm>
            <a:prstGeom prst="line">
              <a:avLst/>
            </a:prstGeom>
            <a:noFill/>
            <a:ln w="12700">
              <a:solidFill>
                <a:schemeClr val="tx1"/>
              </a:solidFill>
              <a:round/>
              <a:headEnd/>
              <a:tailEnd/>
            </a:ln>
            <a:effectLst/>
          </p:spPr>
          <p:txBody>
            <a:bodyPr anchor="ctr"/>
            <a:lstStyle/>
            <a:p>
              <a:endParaRPr lang="en-US"/>
            </a:p>
          </p:txBody>
        </p:sp>
        <p:sp>
          <p:nvSpPr>
            <p:cNvPr id="493685" name="Line 117"/>
            <p:cNvSpPr>
              <a:spLocks noChangeShapeType="1"/>
            </p:cNvSpPr>
            <p:nvPr/>
          </p:nvSpPr>
          <p:spPr bwMode="auto">
            <a:xfrm>
              <a:off x="1680" y="960"/>
              <a:ext cx="0" cy="1467"/>
            </a:xfrm>
            <a:prstGeom prst="line">
              <a:avLst/>
            </a:prstGeom>
            <a:noFill/>
            <a:ln w="12700">
              <a:solidFill>
                <a:schemeClr val="tx1"/>
              </a:solidFill>
              <a:round/>
              <a:headEnd/>
              <a:tailEnd/>
            </a:ln>
            <a:effectLst/>
          </p:spPr>
          <p:txBody>
            <a:bodyPr anchor="ctr"/>
            <a:lstStyle/>
            <a:p>
              <a:endParaRPr lang="en-US"/>
            </a:p>
          </p:txBody>
        </p:sp>
        <p:sp>
          <p:nvSpPr>
            <p:cNvPr id="493686" name="Line 118"/>
            <p:cNvSpPr>
              <a:spLocks noChangeShapeType="1"/>
            </p:cNvSpPr>
            <p:nvPr/>
          </p:nvSpPr>
          <p:spPr bwMode="auto">
            <a:xfrm>
              <a:off x="2064" y="960"/>
              <a:ext cx="0" cy="1467"/>
            </a:xfrm>
            <a:prstGeom prst="line">
              <a:avLst/>
            </a:prstGeom>
            <a:noFill/>
            <a:ln w="12700">
              <a:solidFill>
                <a:schemeClr val="tx1"/>
              </a:solidFill>
              <a:round/>
              <a:headEnd/>
              <a:tailEnd/>
            </a:ln>
            <a:effectLst/>
          </p:spPr>
          <p:txBody>
            <a:bodyPr anchor="ctr"/>
            <a:lstStyle/>
            <a:p>
              <a:endParaRPr lang="en-US"/>
            </a:p>
          </p:txBody>
        </p:sp>
        <p:sp>
          <p:nvSpPr>
            <p:cNvPr id="493687" name="Line 119"/>
            <p:cNvSpPr>
              <a:spLocks noChangeShapeType="1"/>
            </p:cNvSpPr>
            <p:nvPr/>
          </p:nvSpPr>
          <p:spPr bwMode="auto">
            <a:xfrm>
              <a:off x="2447" y="960"/>
              <a:ext cx="0" cy="1467"/>
            </a:xfrm>
            <a:prstGeom prst="line">
              <a:avLst/>
            </a:prstGeom>
            <a:noFill/>
            <a:ln w="12700">
              <a:solidFill>
                <a:schemeClr val="tx1"/>
              </a:solidFill>
              <a:round/>
              <a:headEnd/>
              <a:tailEnd/>
            </a:ln>
            <a:effectLst/>
          </p:spPr>
          <p:txBody>
            <a:bodyPr anchor="ctr"/>
            <a:lstStyle/>
            <a:p>
              <a:endParaRPr lang="en-US"/>
            </a:p>
          </p:txBody>
        </p:sp>
        <p:sp>
          <p:nvSpPr>
            <p:cNvPr id="493688" name="Line 120"/>
            <p:cNvSpPr>
              <a:spLocks noChangeShapeType="1"/>
            </p:cNvSpPr>
            <p:nvPr/>
          </p:nvSpPr>
          <p:spPr bwMode="auto">
            <a:xfrm>
              <a:off x="2832" y="960"/>
              <a:ext cx="0" cy="1467"/>
            </a:xfrm>
            <a:prstGeom prst="line">
              <a:avLst/>
            </a:prstGeom>
            <a:noFill/>
            <a:ln w="12700">
              <a:solidFill>
                <a:schemeClr val="tx1"/>
              </a:solidFill>
              <a:round/>
              <a:headEnd/>
              <a:tailEnd/>
            </a:ln>
            <a:effectLst/>
          </p:spPr>
          <p:txBody>
            <a:bodyPr anchor="ctr"/>
            <a:lstStyle/>
            <a:p>
              <a:endParaRPr lang="en-US"/>
            </a:p>
          </p:txBody>
        </p:sp>
        <p:sp>
          <p:nvSpPr>
            <p:cNvPr id="493689" name="Line 121"/>
            <p:cNvSpPr>
              <a:spLocks noChangeShapeType="1"/>
            </p:cNvSpPr>
            <p:nvPr/>
          </p:nvSpPr>
          <p:spPr bwMode="auto">
            <a:xfrm>
              <a:off x="3217" y="960"/>
              <a:ext cx="0" cy="1467"/>
            </a:xfrm>
            <a:prstGeom prst="line">
              <a:avLst/>
            </a:prstGeom>
            <a:noFill/>
            <a:ln w="12700">
              <a:solidFill>
                <a:schemeClr val="tx1"/>
              </a:solidFill>
              <a:round/>
              <a:headEnd/>
              <a:tailEnd/>
            </a:ln>
            <a:effectLst/>
          </p:spPr>
          <p:txBody>
            <a:bodyPr anchor="ctr"/>
            <a:lstStyle/>
            <a:p>
              <a:endParaRPr lang="en-US"/>
            </a:p>
          </p:txBody>
        </p:sp>
        <p:sp>
          <p:nvSpPr>
            <p:cNvPr id="493690" name="Line 122"/>
            <p:cNvSpPr>
              <a:spLocks noChangeShapeType="1"/>
            </p:cNvSpPr>
            <p:nvPr/>
          </p:nvSpPr>
          <p:spPr bwMode="auto">
            <a:xfrm>
              <a:off x="3600" y="960"/>
              <a:ext cx="0" cy="1467"/>
            </a:xfrm>
            <a:prstGeom prst="line">
              <a:avLst/>
            </a:prstGeom>
            <a:noFill/>
            <a:ln w="12700">
              <a:solidFill>
                <a:schemeClr val="tx1"/>
              </a:solidFill>
              <a:round/>
              <a:headEnd/>
              <a:tailEnd/>
            </a:ln>
            <a:effectLst/>
          </p:spPr>
          <p:txBody>
            <a:bodyPr anchor="ctr"/>
            <a:lstStyle/>
            <a:p>
              <a:endParaRPr lang="en-US"/>
            </a:p>
          </p:txBody>
        </p:sp>
        <p:sp>
          <p:nvSpPr>
            <p:cNvPr id="493691" name="Line 123"/>
            <p:cNvSpPr>
              <a:spLocks noChangeShapeType="1"/>
            </p:cNvSpPr>
            <p:nvPr/>
          </p:nvSpPr>
          <p:spPr bwMode="auto">
            <a:xfrm>
              <a:off x="3984" y="960"/>
              <a:ext cx="0" cy="1467"/>
            </a:xfrm>
            <a:prstGeom prst="line">
              <a:avLst/>
            </a:prstGeom>
            <a:noFill/>
            <a:ln w="12700">
              <a:solidFill>
                <a:schemeClr val="tx1"/>
              </a:solidFill>
              <a:round/>
              <a:headEnd/>
              <a:tailEnd/>
            </a:ln>
            <a:effectLst/>
          </p:spPr>
          <p:txBody>
            <a:bodyPr anchor="ctr"/>
            <a:lstStyle/>
            <a:p>
              <a:endParaRPr lang="en-US"/>
            </a:p>
          </p:txBody>
        </p:sp>
        <p:sp>
          <p:nvSpPr>
            <p:cNvPr id="493692" name="Line 124"/>
            <p:cNvSpPr>
              <a:spLocks noChangeShapeType="1"/>
            </p:cNvSpPr>
            <p:nvPr/>
          </p:nvSpPr>
          <p:spPr bwMode="auto">
            <a:xfrm>
              <a:off x="4367" y="960"/>
              <a:ext cx="0" cy="1467"/>
            </a:xfrm>
            <a:prstGeom prst="line">
              <a:avLst/>
            </a:prstGeom>
            <a:noFill/>
            <a:ln w="12700">
              <a:solidFill>
                <a:schemeClr val="tx1"/>
              </a:solidFill>
              <a:round/>
              <a:headEnd/>
              <a:tailEnd/>
            </a:ln>
            <a:effectLst/>
          </p:spPr>
          <p:txBody>
            <a:bodyPr anchor="ctr"/>
            <a:lstStyle/>
            <a:p>
              <a:endParaRPr lang="en-US"/>
            </a:p>
          </p:txBody>
        </p:sp>
        <p:sp>
          <p:nvSpPr>
            <p:cNvPr id="493693" name="Line 125"/>
            <p:cNvSpPr>
              <a:spLocks noChangeShapeType="1"/>
            </p:cNvSpPr>
            <p:nvPr/>
          </p:nvSpPr>
          <p:spPr bwMode="auto">
            <a:xfrm>
              <a:off x="4752" y="960"/>
              <a:ext cx="0" cy="1467"/>
            </a:xfrm>
            <a:prstGeom prst="line">
              <a:avLst/>
            </a:prstGeom>
            <a:noFill/>
            <a:ln w="12700" cap="sq">
              <a:solidFill>
                <a:schemeClr val="tx1"/>
              </a:solidFill>
              <a:round/>
              <a:headEnd/>
              <a:tailEnd/>
            </a:ln>
            <a:effectLst/>
          </p:spPr>
          <p:txBody>
            <a:bodyPr anchor="ctr"/>
            <a:lstStyle/>
            <a:p>
              <a:endParaRPr lang="en-US"/>
            </a:p>
          </p:txBody>
        </p:sp>
        <p:sp>
          <p:nvSpPr>
            <p:cNvPr id="493694" name="Text Box 126"/>
            <p:cNvSpPr txBox="1">
              <a:spLocks noChangeArrowheads="1"/>
            </p:cNvSpPr>
            <p:nvPr/>
          </p:nvSpPr>
          <p:spPr bwMode="auto">
            <a:xfrm>
              <a:off x="864" y="796"/>
              <a:ext cx="432" cy="164"/>
            </a:xfrm>
            <a:prstGeom prst="rect">
              <a:avLst/>
            </a:prstGeom>
            <a:noFill/>
            <a:ln w="12700" algn="ctr">
              <a:noFill/>
              <a:miter lim="800000"/>
              <a:headEnd/>
              <a:tailEnd/>
            </a:ln>
            <a:effectLst/>
          </p:spPr>
          <p:txBody>
            <a:bodyPr>
              <a:spAutoFit/>
            </a:bodyPr>
            <a:lstStyle/>
            <a:p>
              <a:pPr algn="ctr"/>
              <a:r>
                <a:rPr lang="en-US" sz="1100" b="1"/>
                <a:t>User_</a:t>
              </a:r>
              <a:r>
                <a:rPr lang="en-US" sz="1100" b="1" i="1"/>
                <a:t>1</a:t>
              </a:r>
            </a:p>
          </p:txBody>
        </p:sp>
        <p:sp>
          <p:nvSpPr>
            <p:cNvPr id="493695" name="Text Box 127"/>
            <p:cNvSpPr txBox="1">
              <a:spLocks noChangeArrowheads="1"/>
            </p:cNvSpPr>
            <p:nvPr/>
          </p:nvSpPr>
          <p:spPr bwMode="auto">
            <a:xfrm>
              <a:off x="2826" y="796"/>
              <a:ext cx="390" cy="164"/>
            </a:xfrm>
            <a:prstGeom prst="rect">
              <a:avLst/>
            </a:prstGeom>
            <a:noFill/>
            <a:ln w="12700" algn="ctr">
              <a:noFill/>
              <a:miter lim="800000"/>
              <a:headEnd/>
              <a:tailEnd/>
            </a:ln>
            <a:effectLst/>
          </p:spPr>
          <p:txBody>
            <a:bodyPr>
              <a:spAutoFit/>
            </a:bodyPr>
            <a:lstStyle/>
            <a:p>
              <a:pPr algn="ctr"/>
              <a:r>
                <a:rPr lang="en-US" sz="1100" b="1"/>
                <a:t>User_</a:t>
              </a:r>
              <a:r>
                <a:rPr lang="en-US" sz="1100" b="1" i="1"/>
                <a:t>j</a:t>
              </a:r>
            </a:p>
          </p:txBody>
        </p:sp>
        <p:sp>
          <p:nvSpPr>
            <p:cNvPr id="493696" name="Text Box 128"/>
            <p:cNvSpPr txBox="1">
              <a:spLocks noChangeArrowheads="1"/>
            </p:cNvSpPr>
            <p:nvPr/>
          </p:nvSpPr>
          <p:spPr bwMode="auto">
            <a:xfrm>
              <a:off x="4313" y="796"/>
              <a:ext cx="487" cy="164"/>
            </a:xfrm>
            <a:prstGeom prst="rect">
              <a:avLst/>
            </a:prstGeom>
            <a:noFill/>
            <a:ln w="12700" algn="ctr">
              <a:noFill/>
              <a:miter lim="800000"/>
              <a:headEnd/>
              <a:tailEnd/>
            </a:ln>
            <a:effectLst/>
          </p:spPr>
          <p:txBody>
            <a:bodyPr>
              <a:spAutoFit/>
            </a:bodyPr>
            <a:lstStyle/>
            <a:p>
              <a:pPr algn="ctr"/>
              <a:r>
                <a:rPr lang="en-US" sz="1100" b="1"/>
                <a:t>User_</a:t>
              </a:r>
              <a:r>
                <a:rPr lang="en-US" sz="1100" b="1" i="1"/>
                <a:t>N</a:t>
              </a:r>
            </a:p>
          </p:txBody>
        </p:sp>
        <p:sp>
          <p:nvSpPr>
            <p:cNvPr id="493697" name="Text Box 129"/>
            <p:cNvSpPr txBox="1">
              <a:spLocks noChangeArrowheads="1"/>
            </p:cNvSpPr>
            <p:nvPr/>
          </p:nvSpPr>
          <p:spPr bwMode="auto">
            <a:xfrm>
              <a:off x="144" y="950"/>
              <a:ext cx="826" cy="270"/>
            </a:xfrm>
            <a:prstGeom prst="rect">
              <a:avLst/>
            </a:prstGeom>
            <a:noFill/>
            <a:ln w="12700" algn="ctr">
              <a:noFill/>
              <a:miter lim="800000"/>
              <a:headEnd/>
              <a:tailEnd/>
            </a:ln>
            <a:effectLst/>
          </p:spPr>
          <p:txBody>
            <a:bodyPr>
              <a:spAutoFit/>
            </a:bodyPr>
            <a:lstStyle/>
            <a:p>
              <a:pPr algn="ctr"/>
              <a:r>
                <a:rPr lang="en-US" sz="1100" b="1"/>
                <a:t>Profile Item_</a:t>
              </a:r>
              <a:r>
                <a:rPr lang="en-US" sz="1100" b="1" i="1"/>
                <a:t>1</a:t>
              </a:r>
              <a:br>
                <a:rPr lang="en-US" sz="1100" b="1" i="1"/>
              </a:br>
              <a:r>
                <a:rPr lang="en-US" sz="1100" b="1" i="1"/>
                <a:t>(birthday)</a:t>
              </a:r>
            </a:p>
          </p:txBody>
        </p:sp>
        <p:sp>
          <p:nvSpPr>
            <p:cNvPr id="493698" name="Text Box 130"/>
            <p:cNvSpPr txBox="1">
              <a:spLocks noChangeArrowheads="1"/>
            </p:cNvSpPr>
            <p:nvPr/>
          </p:nvSpPr>
          <p:spPr bwMode="auto">
            <a:xfrm>
              <a:off x="192" y="1670"/>
              <a:ext cx="682" cy="270"/>
            </a:xfrm>
            <a:prstGeom prst="rect">
              <a:avLst/>
            </a:prstGeom>
            <a:noFill/>
            <a:ln w="12700" algn="ctr">
              <a:noFill/>
              <a:miter lim="800000"/>
              <a:headEnd/>
              <a:tailEnd/>
            </a:ln>
            <a:effectLst/>
          </p:spPr>
          <p:txBody>
            <a:bodyPr>
              <a:spAutoFit/>
            </a:bodyPr>
            <a:lstStyle/>
            <a:p>
              <a:pPr algn="ctr"/>
              <a:r>
                <a:rPr lang="en-US" sz="1100" b="1"/>
                <a:t>Profile Item_</a:t>
              </a:r>
              <a:r>
                <a:rPr lang="en-US" sz="1100" b="1" i="1"/>
                <a:t>i</a:t>
              </a:r>
              <a:br>
                <a:rPr lang="en-US" sz="1100" b="1" i="1"/>
              </a:br>
              <a:r>
                <a:rPr lang="en-US" sz="1100" b="1" i="1"/>
                <a:t>(cell phone #)</a:t>
              </a:r>
            </a:p>
          </p:txBody>
        </p:sp>
        <p:sp>
          <p:nvSpPr>
            <p:cNvPr id="493699" name="Text Box 131"/>
            <p:cNvSpPr txBox="1">
              <a:spLocks noChangeArrowheads="1"/>
            </p:cNvSpPr>
            <p:nvPr/>
          </p:nvSpPr>
          <p:spPr bwMode="auto">
            <a:xfrm>
              <a:off x="134" y="2256"/>
              <a:ext cx="826" cy="164"/>
            </a:xfrm>
            <a:prstGeom prst="rect">
              <a:avLst/>
            </a:prstGeom>
            <a:noFill/>
            <a:ln w="12700" algn="ctr">
              <a:noFill/>
              <a:miter lim="800000"/>
              <a:headEnd/>
              <a:tailEnd/>
            </a:ln>
            <a:effectLst/>
          </p:spPr>
          <p:txBody>
            <a:bodyPr>
              <a:spAutoFit/>
            </a:bodyPr>
            <a:lstStyle/>
            <a:p>
              <a:pPr algn="ctr"/>
              <a:r>
                <a:rPr lang="en-US" sz="1100" b="1"/>
                <a:t>Profile Item_</a:t>
              </a:r>
              <a:r>
                <a:rPr lang="en-US" sz="1100" b="1" i="1"/>
                <a:t>n</a:t>
              </a:r>
            </a:p>
          </p:txBody>
        </p:sp>
        <p:sp>
          <p:nvSpPr>
            <p:cNvPr id="493700" name="Rectangle 132"/>
            <p:cNvSpPr>
              <a:spLocks noChangeArrowheads="1"/>
            </p:cNvSpPr>
            <p:nvPr/>
          </p:nvSpPr>
          <p:spPr bwMode="auto">
            <a:xfrm>
              <a:off x="912" y="2496"/>
              <a:ext cx="144" cy="58"/>
            </a:xfrm>
            <a:prstGeom prst="rect">
              <a:avLst/>
            </a:prstGeom>
            <a:noFill/>
            <a:ln w="3175" algn="ctr">
              <a:solidFill>
                <a:schemeClr val="tx1"/>
              </a:solidFill>
              <a:miter lim="800000"/>
              <a:headEnd/>
              <a:tailEnd/>
            </a:ln>
            <a:effectLst/>
          </p:spPr>
          <p:txBody>
            <a:bodyPr wrap="none" anchor="ctr"/>
            <a:lstStyle/>
            <a:p>
              <a:endParaRPr lang="en-US"/>
            </a:p>
          </p:txBody>
        </p:sp>
        <p:sp>
          <p:nvSpPr>
            <p:cNvPr id="493701" name="Text Box 133"/>
            <p:cNvSpPr txBox="1">
              <a:spLocks noChangeArrowheads="1"/>
            </p:cNvSpPr>
            <p:nvPr/>
          </p:nvSpPr>
          <p:spPr bwMode="auto">
            <a:xfrm>
              <a:off x="960" y="2448"/>
              <a:ext cx="1296" cy="173"/>
            </a:xfrm>
            <a:prstGeom prst="rect">
              <a:avLst/>
            </a:prstGeom>
            <a:noFill/>
            <a:ln w="12700" algn="ctr">
              <a:noFill/>
              <a:miter lim="800000"/>
              <a:headEnd/>
              <a:tailEnd/>
            </a:ln>
            <a:effectLst/>
          </p:spPr>
          <p:txBody>
            <a:bodyPr>
              <a:spAutoFit/>
            </a:bodyPr>
            <a:lstStyle/>
            <a:p>
              <a:r>
                <a:rPr lang="en-US" sz="1200" b="1"/>
                <a:t>          share, R(</a:t>
              </a:r>
              <a:r>
                <a:rPr lang="en-US" sz="1200" b="1" i="1"/>
                <a:t>i, j</a:t>
              </a:r>
              <a:r>
                <a:rPr lang="en-US" sz="1200" b="1"/>
                <a:t>) = 1</a:t>
              </a:r>
            </a:p>
          </p:txBody>
        </p:sp>
        <p:sp>
          <p:nvSpPr>
            <p:cNvPr id="493702" name="Rectangle 134"/>
            <p:cNvSpPr>
              <a:spLocks noChangeArrowheads="1"/>
            </p:cNvSpPr>
            <p:nvPr/>
          </p:nvSpPr>
          <p:spPr bwMode="auto">
            <a:xfrm>
              <a:off x="912" y="2678"/>
              <a:ext cx="144" cy="58"/>
            </a:xfrm>
            <a:prstGeom prst="rect">
              <a:avLst/>
            </a:prstGeom>
            <a:solidFill>
              <a:srgbClr val="B2B2B2"/>
            </a:solidFill>
            <a:ln w="3175" algn="ctr">
              <a:solidFill>
                <a:schemeClr val="tx1"/>
              </a:solidFill>
              <a:miter lim="800000"/>
              <a:headEnd/>
              <a:tailEnd/>
            </a:ln>
            <a:effectLst/>
          </p:spPr>
          <p:txBody>
            <a:bodyPr wrap="none" anchor="ctr"/>
            <a:lstStyle/>
            <a:p>
              <a:endParaRPr lang="en-US"/>
            </a:p>
          </p:txBody>
        </p:sp>
        <p:sp>
          <p:nvSpPr>
            <p:cNvPr id="493703" name="Text Box 135"/>
            <p:cNvSpPr txBox="1">
              <a:spLocks noChangeArrowheads="1"/>
            </p:cNvSpPr>
            <p:nvPr/>
          </p:nvSpPr>
          <p:spPr bwMode="auto">
            <a:xfrm>
              <a:off x="960" y="2611"/>
              <a:ext cx="1296" cy="173"/>
            </a:xfrm>
            <a:prstGeom prst="rect">
              <a:avLst/>
            </a:prstGeom>
            <a:noFill/>
            <a:ln w="12700" algn="ctr">
              <a:noFill/>
              <a:miter lim="800000"/>
              <a:headEnd/>
              <a:tailEnd/>
            </a:ln>
            <a:effectLst/>
          </p:spPr>
          <p:txBody>
            <a:bodyPr>
              <a:spAutoFit/>
            </a:bodyPr>
            <a:lstStyle/>
            <a:p>
              <a:r>
                <a:rPr lang="en-US" sz="1000" b="1"/>
                <a:t>   </a:t>
              </a:r>
              <a:r>
                <a:rPr lang="en-US" sz="1200" b="1"/>
                <a:t>not share,  R(</a:t>
              </a:r>
              <a:r>
                <a:rPr lang="en-US" sz="1200" b="1" i="1"/>
                <a:t>i, j</a:t>
              </a:r>
              <a:r>
                <a:rPr lang="en-US" sz="1200" b="1"/>
                <a:t>) = 0</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lide Number Placeholder 3"/>
          <p:cNvSpPr>
            <a:spLocks noGrp="1"/>
          </p:cNvSpPr>
          <p:nvPr>
            <p:ph type="sldNum" sz="quarter" idx="10"/>
          </p:nvPr>
        </p:nvSpPr>
        <p:spPr/>
        <p:txBody>
          <a:bodyPr/>
          <a:lstStyle/>
          <a:p>
            <a:fld id="{8085411A-3C3E-49DD-B27E-4BA58F8CE16A}" type="slidenum">
              <a:rPr lang="en-US" altLang="en-US"/>
              <a:pPr/>
              <a:t>31</a:t>
            </a:fld>
            <a:endParaRPr lang="en-US" altLang="en-US"/>
          </a:p>
        </p:txBody>
      </p:sp>
      <p:sp>
        <p:nvSpPr>
          <p:cNvPr id="143" name="Footer Placeholder 4"/>
          <p:cNvSpPr>
            <a:spLocks noGrp="1"/>
          </p:cNvSpPr>
          <p:nvPr>
            <p:ph type="ftr" sz="quarter" idx="4294967295"/>
          </p:nvPr>
        </p:nvSpPr>
        <p:spPr>
          <a:xfrm>
            <a:off x="3124200" y="6356350"/>
            <a:ext cx="2895600" cy="365125"/>
          </a:xfrm>
        </p:spPr>
        <p:txBody>
          <a:bodyPr/>
          <a:lstStyle/>
          <a:p>
            <a:r>
              <a:rPr lang="en-US"/>
              <a:t>IBM Almaden Research Center -- http://www.almaden.ibm.com/cs/projects/iis/ppn/</a:t>
            </a:r>
          </a:p>
        </p:txBody>
      </p:sp>
      <p:sp>
        <p:nvSpPr>
          <p:cNvPr id="492546" name="Rectangle 2"/>
          <p:cNvSpPr>
            <a:spLocks noGrp="1" noChangeArrowheads="1"/>
          </p:cNvSpPr>
          <p:nvPr>
            <p:ph type="title"/>
          </p:nvPr>
        </p:nvSpPr>
        <p:spPr>
          <a:noFill/>
          <a:ln/>
        </p:spPr>
        <p:txBody>
          <a:bodyPr/>
          <a:lstStyle/>
          <a:p>
            <a:r>
              <a:rPr lang="en-US" sz="2800"/>
              <a:t>The Naïve Approach</a:t>
            </a:r>
          </a:p>
        </p:txBody>
      </p:sp>
      <p:grpSp>
        <p:nvGrpSpPr>
          <p:cNvPr id="2" name="Group 3"/>
          <p:cNvGrpSpPr>
            <a:grpSpLocks/>
          </p:cNvGrpSpPr>
          <p:nvPr/>
        </p:nvGrpSpPr>
        <p:grpSpPr bwMode="auto">
          <a:xfrm>
            <a:off x="365125" y="1187450"/>
            <a:ext cx="7407275" cy="3155950"/>
            <a:chOff x="134" y="796"/>
            <a:chExt cx="4666" cy="1988"/>
          </a:xfrm>
        </p:grpSpPr>
        <p:sp>
          <p:nvSpPr>
            <p:cNvPr id="492548" name="Rectangle 4"/>
            <p:cNvSpPr>
              <a:spLocks noChangeArrowheads="1"/>
            </p:cNvSpPr>
            <p:nvPr/>
          </p:nvSpPr>
          <p:spPr bwMode="auto">
            <a:xfrm>
              <a:off x="4367" y="2274"/>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n, N</a:t>
              </a:r>
              <a:r>
                <a:rPr lang="en-US" sz="1000" b="1"/>
                <a:t>)</a:t>
              </a:r>
            </a:p>
          </p:txBody>
        </p:sp>
        <p:sp>
          <p:nvSpPr>
            <p:cNvPr id="492549" name="Rectangle 5"/>
            <p:cNvSpPr>
              <a:spLocks noChangeArrowheads="1"/>
            </p:cNvSpPr>
            <p:nvPr/>
          </p:nvSpPr>
          <p:spPr bwMode="auto">
            <a:xfrm>
              <a:off x="3984" y="2274"/>
              <a:ext cx="383"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2550" name="Rectangle 6"/>
            <p:cNvSpPr>
              <a:spLocks noChangeArrowheads="1"/>
            </p:cNvSpPr>
            <p:nvPr/>
          </p:nvSpPr>
          <p:spPr bwMode="auto">
            <a:xfrm>
              <a:off x="3600" y="2274"/>
              <a:ext cx="384"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2551" name="Rectangle 7"/>
            <p:cNvSpPr>
              <a:spLocks noChangeArrowheads="1"/>
            </p:cNvSpPr>
            <p:nvPr/>
          </p:nvSpPr>
          <p:spPr bwMode="auto">
            <a:xfrm>
              <a:off x="3217" y="2274"/>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2552" name="Rectangle 8"/>
            <p:cNvSpPr>
              <a:spLocks noChangeArrowheads="1"/>
            </p:cNvSpPr>
            <p:nvPr/>
          </p:nvSpPr>
          <p:spPr bwMode="auto">
            <a:xfrm>
              <a:off x="2832" y="2274"/>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2553" name="Rectangle 9"/>
            <p:cNvSpPr>
              <a:spLocks noChangeArrowheads="1"/>
            </p:cNvSpPr>
            <p:nvPr/>
          </p:nvSpPr>
          <p:spPr bwMode="auto">
            <a:xfrm>
              <a:off x="2447" y="2274"/>
              <a:ext cx="385"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2554" name="Rectangle 10"/>
            <p:cNvSpPr>
              <a:spLocks noChangeArrowheads="1"/>
            </p:cNvSpPr>
            <p:nvPr/>
          </p:nvSpPr>
          <p:spPr bwMode="auto">
            <a:xfrm>
              <a:off x="2064" y="2274"/>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2555" name="Rectangle 11"/>
            <p:cNvSpPr>
              <a:spLocks noChangeArrowheads="1"/>
            </p:cNvSpPr>
            <p:nvPr/>
          </p:nvSpPr>
          <p:spPr bwMode="auto">
            <a:xfrm>
              <a:off x="1680" y="2274"/>
              <a:ext cx="384"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2556" name="Rectangle 12"/>
            <p:cNvSpPr>
              <a:spLocks noChangeArrowheads="1"/>
            </p:cNvSpPr>
            <p:nvPr/>
          </p:nvSpPr>
          <p:spPr bwMode="auto">
            <a:xfrm>
              <a:off x="1297" y="2274"/>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2557" name="Rectangle 13"/>
            <p:cNvSpPr>
              <a:spLocks noChangeArrowheads="1"/>
            </p:cNvSpPr>
            <p:nvPr/>
          </p:nvSpPr>
          <p:spPr bwMode="auto">
            <a:xfrm>
              <a:off x="912" y="2274"/>
              <a:ext cx="385" cy="153"/>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n, 1</a:t>
              </a:r>
              <a:r>
                <a:rPr lang="en-US" sz="1000" b="1"/>
                <a:t>)</a:t>
              </a:r>
            </a:p>
          </p:txBody>
        </p:sp>
        <p:sp>
          <p:nvSpPr>
            <p:cNvPr id="492558" name="Rectangle 14"/>
            <p:cNvSpPr>
              <a:spLocks noChangeArrowheads="1"/>
            </p:cNvSpPr>
            <p:nvPr/>
          </p:nvSpPr>
          <p:spPr bwMode="auto">
            <a:xfrm>
              <a:off x="4367" y="2130"/>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59" name="Rectangle 15"/>
            <p:cNvSpPr>
              <a:spLocks noChangeArrowheads="1"/>
            </p:cNvSpPr>
            <p:nvPr/>
          </p:nvSpPr>
          <p:spPr bwMode="auto">
            <a:xfrm>
              <a:off x="3984" y="2130"/>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60" name="Rectangle 16"/>
            <p:cNvSpPr>
              <a:spLocks noChangeArrowheads="1"/>
            </p:cNvSpPr>
            <p:nvPr/>
          </p:nvSpPr>
          <p:spPr bwMode="auto">
            <a:xfrm>
              <a:off x="3600" y="2130"/>
              <a:ext cx="384"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61" name="Rectangle 17"/>
            <p:cNvSpPr>
              <a:spLocks noChangeArrowheads="1"/>
            </p:cNvSpPr>
            <p:nvPr/>
          </p:nvSpPr>
          <p:spPr bwMode="auto">
            <a:xfrm>
              <a:off x="3217" y="2130"/>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62" name="Rectangle 18"/>
            <p:cNvSpPr>
              <a:spLocks noChangeArrowheads="1"/>
            </p:cNvSpPr>
            <p:nvPr/>
          </p:nvSpPr>
          <p:spPr bwMode="auto">
            <a:xfrm>
              <a:off x="2832" y="2130"/>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63" name="Rectangle 19"/>
            <p:cNvSpPr>
              <a:spLocks noChangeArrowheads="1"/>
            </p:cNvSpPr>
            <p:nvPr/>
          </p:nvSpPr>
          <p:spPr bwMode="auto">
            <a:xfrm>
              <a:off x="2447" y="2130"/>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64" name="Rectangle 20"/>
            <p:cNvSpPr>
              <a:spLocks noChangeArrowheads="1"/>
            </p:cNvSpPr>
            <p:nvPr/>
          </p:nvSpPr>
          <p:spPr bwMode="auto">
            <a:xfrm>
              <a:off x="2064" y="2130"/>
              <a:ext cx="383"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65" name="Rectangle 21"/>
            <p:cNvSpPr>
              <a:spLocks noChangeArrowheads="1"/>
            </p:cNvSpPr>
            <p:nvPr/>
          </p:nvSpPr>
          <p:spPr bwMode="auto">
            <a:xfrm>
              <a:off x="1680" y="2130"/>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66" name="Rectangle 22"/>
            <p:cNvSpPr>
              <a:spLocks noChangeArrowheads="1"/>
            </p:cNvSpPr>
            <p:nvPr/>
          </p:nvSpPr>
          <p:spPr bwMode="auto">
            <a:xfrm>
              <a:off x="1297" y="2130"/>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67" name="Rectangle 23"/>
            <p:cNvSpPr>
              <a:spLocks noChangeArrowheads="1"/>
            </p:cNvSpPr>
            <p:nvPr/>
          </p:nvSpPr>
          <p:spPr bwMode="auto">
            <a:xfrm>
              <a:off x="912" y="2130"/>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68" name="Rectangle 24"/>
            <p:cNvSpPr>
              <a:spLocks noChangeArrowheads="1"/>
            </p:cNvSpPr>
            <p:nvPr/>
          </p:nvSpPr>
          <p:spPr bwMode="auto">
            <a:xfrm>
              <a:off x="4367" y="1986"/>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69" name="Rectangle 25"/>
            <p:cNvSpPr>
              <a:spLocks noChangeArrowheads="1"/>
            </p:cNvSpPr>
            <p:nvPr/>
          </p:nvSpPr>
          <p:spPr bwMode="auto">
            <a:xfrm>
              <a:off x="3984" y="1986"/>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70" name="Rectangle 26"/>
            <p:cNvSpPr>
              <a:spLocks noChangeArrowheads="1"/>
            </p:cNvSpPr>
            <p:nvPr/>
          </p:nvSpPr>
          <p:spPr bwMode="auto">
            <a:xfrm>
              <a:off x="3600" y="1986"/>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71" name="Rectangle 27"/>
            <p:cNvSpPr>
              <a:spLocks noChangeArrowheads="1"/>
            </p:cNvSpPr>
            <p:nvPr/>
          </p:nvSpPr>
          <p:spPr bwMode="auto">
            <a:xfrm>
              <a:off x="3217" y="1986"/>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72" name="Rectangle 28"/>
            <p:cNvSpPr>
              <a:spLocks noChangeArrowheads="1"/>
            </p:cNvSpPr>
            <p:nvPr/>
          </p:nvSpPr>
          <p:spPr bwMode="auto">
            <a:xfrm>
              <a:off x="2832" y="1986"/>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73" name="Rectangle 29"/>
            <p:cNvSpPr>
              <a:spLocks noChangeArrowheads="1"/>
            </p:cNvSpPr>
            <p:nvPr/>
          </p:nvSpPr>
          <p:spPr bwMode="auto">
            <a:xfrm>
              <a:off x="2447" y="1986"/>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74" name="Rectangle 30"/>
            <p:cNvSpPr>
              <a:spLocks noChangeArrowheads="1"/>
            </p:cNvSpPr>
            <p:nvPr/>
          </p:nvSpPr>
          <p:spPr bwMode="auto">
            <a:xfrm>
              <a:off x="2064" y="1986"/>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75" name="Rectangle 31"/>
            <p:cNvSpPr>
              <a:spLocks noChangeArrowheads="1"/>
            </p:cNvSpPr>
            <p:nvPr/>
          </p:nvSpPr>
          <p:spPr bwMode="auto">
            <a:xfrm>
              <a:off x="1680" y="1986"/>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76" name="Rectangle 32"/>
            <p:cNvSpPr>
              <a:spLocks noChangeArrowheads="1"/>
            </p:cNvSpPr>
            <p:nvPr/>
          </p:nvSpPr>
          <p:spPr bwMode="auto">
            <a:xfrm>
              <a:off x="1297" y="1986"/>
              <a:ext cx="383"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77" name="Rectangle 33"/>
            <p:cNvSpPr>
              <a:spLocks noChangeArrowheads="1"/>
            </p:cNvSpPr>
            <p:nvPr/>
          </p:nvSpPr>
          <p:spPr bwMode="auto">
            <a:xfrm>
              <a:off x="912" y="1986"/>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78" name="Rectangle 34"/>
            <p:cNvSpPr>
              <a:spLocks noChangeArrowheads="1"/>
            </p:cNvSpPr>
            <p:nvPr/>
          </p:nvSpPr>
          <p:spPr bwMode="auto">
            <a:xfrm>
              <a:off x="4367" y="1842"/>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79" name="Rectangle 35"/>
            <p:cNvSpPr>
              <a:spLocks noChangeArrowheads="1"/>
            </p:cNvSpPr>
            <p:nvPr/>
          </p:nvSpPr>
          <p:spPr bwMode="auto">
            <a:xfrm>
              <a:off x="3984" y="1842"/>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80" name="Rectangle 36"/>
            <p:cNvSpPr>
              <a:spLocks noChangeArrowheads="1"/>
            </p:cNvSpPr>
            <p:nvPr/>
          </p:nvSpPr>
          <p:spPr bwMode="auto">
            <a:xfrm>
              <a:off x="3600" y="1842"/>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81" name="Rectangle 37"/>
            <p:cNvSpPr>
              <a:spLocks noChangeArrowheads="1"/>
            </p:cNvSpPr>
            <p:nvPr/>
          </p:nvSpPr>
          <p:spPr bwMode="auto">
            <a:xfrm>
              <a:off x="3217" y="1842"/>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82" name="Rectangle 38"/>
            <p:cNvSpPr>
              <a:spLocks noChangeArrowheads="1"/>
            </p:cNvSpPr>
            <p:nvPr/>
          </p:nvSpPr>
          <p:spPr bwMode="auto">
            <a:xfrm>
              <a:off x="2832" y="1842"/>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83" name="Rectangle 39"/>
            <p:cNvSpPr>
              <a:spLocks noChangeArrowheads="1"/>
            </p:cNvSpPr>
            <p:nvPr/>
          </p:nvSpPr>
          <p:spPr bwMode="auto">
            <a:xfrm>
              <a:off x="2447" y="1842"/>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84" name="Rectangle 40"/>
            <p:cNvSpPr>
              <a:spLocks noChangeArrowheads="1"/>
            </p:cNvSpPr>
            <p:nvPr/>
          </p:nvSpPr>
          <p:spPr bwMode="auto">
            <a:xfrm>
              <a:off x="2064" y="1842"/>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85" name="Rectangle 41"/>
            <p:cNvSpPr>
              <a:spLocks noChangeArrowheads="1"/>
            </p:cNvSpPr>
            <p:nvPr/>
          </p:nvSpPr>
          <p:spPr bwMode="auto">
            <a:xfrm>
              <a:off x="1680" y="1842"/>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86" name="Rectangle 42"/>
            <p:cNvSpPr>
              <a:spLocks noChangeArrowheads="1"/>
            </p:cNvSpPr>
            <p:nvPr/>
          </p:nvSpPr>
          <p:spPr bwMode="auto">
            <a:xfrm>
              <a:off x="1297" y="1842"/>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87" name="Rectangle 43"/>
            <p:cNvSpPr>
              <a:spLocks noChangeArrowheads="1"/>
            </p:cNvSpPr>
            <p:nvPr/>
          </p:nvSpPr>
          <p:spPr bwMode="auto">
            <a:xfrm>
              <a:off x="912" y="1842"/>
              <a:ext cx="385" cy="144"/>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88" name="Rectangle 44"/>
            <p:cNvSpPr>
              <a:spLocks noChangeArrowheads="1"/>
            </p:cNvSpPr>
            <p:nvPr/>
          </p:nvSpPr>
          <p:spPr bwMode="auto">
            <a:xfrm>
              <a:off x="4367" y="1689"/>
              <a:ext cx="385"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89" name="Rectangle 45"/>
            <p:cNvSpPr>
              <a:spLocks noChangeArrowheads="1"/>
            </p:cNvSpPr>
            <p:nvPr/>
          </p:nvSpPr>
          <p:spPr bwMode="auto">
            <a:xfrm>
              <a:off x="3984" y="1689"/>
              <a:ext cx="383"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90" name="Rectangle 46"/>
            <p:cNvSpPr>
              <a:spLocks noChangeArrowheads="1"/>
            </p:cNvSpPr>
            <p:nvPr/>
          </p:nvSpPr>
          <p:spPr bwMode="auto">
            <a:xfrm>
              <a:off x="3600" y="1689"/>
              <a:ext cx="384"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91" name="Rectangle 47"/>
            <p:cNvSpPr>
              <a:spLocks noChangeArrowheads="1"/>
            </p:cNvSpPr>
            <p:nvPr/>
          </p:nvSpPr>
          <p:spPr bwMode="auto">
            <a:xfrm>
              <a:off x="3217" y="1689"/>
              <a:ext cx="383"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92" name="Rectangle 48"/>
            <p:cNvSpPr>
              <a:spLocks noChangeArrowheads="1"/>
            </p:cNvSpPr>
            <p:nvPr/>
          </p:nvSpPr>
          <p:spPr bwMode="auto">
            <a:xfrm>
              <a:off x="2832" y="1689"/>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200" b="1">
                  <a:solidFill>
                    <a:srgbClr val="1C7BB1"/>
                  </a:solidFill>
                </a:rPr>
                <a:t>R(</a:t>
              </a:r>
              <a:r>
                <a:rPr lang="en-US" sz="1200" b="1" i="1">
                  <a:solidFill>
                    <a:srgbClr val="1C7BB1"/>
                  </a:solidFill>
                </a:rPr>
                <a:t>i, j</a:t>
              </a:r>
              <a:r>
                <a:rPr lang="en-US" sz="1200" b="1">
                  <a:solidFill>
                    <a:srgbClr val="1C7BB1"/>
                  </a:solidFill>
                </a:rPr>
                <a:t>)</a:t>
              </a:r>
            </a:p>
          </p:txBody>
        </p:sp>
        <p:sp>
          <p:nvSpPr>
            <p:cNvPr id="492593" name="Rectangle 49"/>
            <p:cNvSpPr>
              <a:spLocks noChangeArrowheads="1"/>
            </p:cNvSpPr>
            <p:nvPr/>
          </p:nvSpPr>
          <p:spPr bwMode="auto">
            <a:xfrm>
              <a:off x="2447" y="1689"/>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94" name="Rectangle 50"/>
            <p:cNvSpPr>
              <a:spLocks noChangeArrowheads="1"/>
            </p:cNvSpPr>
            <p:nvPr/>
          </p:nvSpPr>
          <p:spPr bwMode="auto">
            <a:xfrm>
              <a:off x="2064" y="1689"/>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95" name="Rectangle 51"/>
            <p:cNvSpPr>
              <a:spLocks noChangeArrowheads="1"/>
            </p:cNvSpPr>
            <p:nvPr/>
          </p:nvSpPr>
          <p:spPr bwMode="auto">
            <a:xfrm>
              <a:off x="1680" y="1689"/>
              <a:ext cx="384"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96" name="Rectangle 52"/>
            <p:cNvSpPr>
              <a:spLocks noChangeArrowheads="1"/>
            </p:cNvSpPr>
            <p:nvPr/>
          </p:nvSpPr>
          <p:spPr bwMode="auto">
            <a:xfrm>
              <a:off x="1297" y="1689"/>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97" name="Rectangle 53"/>
            <p:cNvSpPr>
              <a:spLocks noChangeArrowheads="1"/>
            </p:cNvSpPr>
            <p:nvPr/>
          </p:nvSpPr>
          <p:spPr bwMode="auto">
            <a:xfrm>
              <a:off x="912" y="1689"/>
              <a:ext cx="385"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98" name="Rectangle 54"/>
            <p:cNvSpPr>
              <a:spLocks noChangeArrowheads="1"/>
            </p:cNvSpPr>
            <p:nvPr/>
          </p:nvSpPr>
          <p:spPr bwMode="auto">
            <a:xfrm>
              <a:off x="4367" y="1545"/>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599" name="Rectangle 55"/>
            <p:cNvSpPr>
              <a:spLocks noChangeArrowheads="1"/>
            </p:cNvSpPr>
            <p:nvPr/>
          </p:nvSpPr>
          <p:spPr bwMode="auto">
            <a:xfrm>
              <a:off x="3984" y="1545"/>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00" name="Rectangle 56"/>
            <p:cNvSpPr>
              <a:spLocks noChangeArrowheads="1"/>
            </p:cNvSpPr>
            <p:nvPr/>
          </p:nvSpPr>
          <p:spPr bwMode="auto">
            <a:xfrm>
              <a:off x="3600" y="1545"/>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01" name="Rectangle 57"/>
            <p:cNvSpPr>
              <a:spLocks noChangeArrowheads="1"/>
            </p:cNvSpPr>
            <p:nvPr/>
          </p:nvSpPr>
          <p:spPr bwMode="auto">
            <a:xfrm>
              <a:off x="3217" y="1545"/>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02" name="Rectangle 58"/>
            <p:cNvSpPr>
              <a:spLocks noChangeArrowheads="1"/>
            </p:cNvSpPr>
            <p:nvPr/>
          </p:nvSpPr>
          <p:spPr bwMode="auto">
            <a:xfrm>
              <a:off x="2832" y="1545"/>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03" name="Rectangle 59"/>
            <p:cNvSpPr>
              <a:spLocks noChangeArrowheads="1"/>
            </p:cNvSpPr>
            <p:nvPr/>
          </p:nvSpPr>
          <p:spPr bwMode="auto">
            <a:xfrm>
              <a:off x="2447" y="1545"/>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04" name="Rectangle 60"/>
            <p:cNvSpPr>
              <a:spLocks noChangeArrowheads="1"/>
            </p:cNvSpPr>
            <p:nvPr/>
          </p:nvSpPr>
          <p:spPr bwMode="auto">
            <a:xfrm>
              <a:off x="2064" y="1545"/>
              <a:ext cx="383"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05" name="Rectangle 61"/>
            <p:cNvSpPr>
              <a:spLocks noChangeArrowheads="1"/>
            </p:cNvSpPr>
            <p:nvPr/>
          </p:nvSpPr>
          <p:spPr bwMode="auto">
            <a:xfrm>
              <a:off x="1680" y="1545"/>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06" name="Rectangle 62"/>
            <p:cNvSpPr>
              <a:spLocks noChangeArrowheads="1"/>
            </p:cNvSpPr>
            <p:nvPr/>
          </p:nvSpPr>
          <p:spPr bwMode="auto">
            <a:xfrm>
              <a:off x="1297" y="1545"/>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07" name="Rectangle 63"/>
            <p:cNvSpPr>
              <a:spLocks noChangeArrowheads="1"/>
            </p:cNvSpPr>
            <p:nvPr/>
          </p:nvSpPr>
          <p:spPr bwMode="auto">
            <a:xfrm>
              <a:off x="912" y="1545"/>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08" name="Rectangle 64"/>
            <p:cNvSpPr>
              <a:spLocks noChangeArrowheads="1"/>
            </p:cNvSpPr>
            <p:nvPr/>
          </p:nvSpPr>
          <p:spPr bwMode="auto">
            <a:xfrm>
              <a:off x="4367" y="1401"/>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09" name="Rectangle 65"/>
            <p:cNvSpPr>
              <a:spLocks noChangeArrowheads="1"/>
            </p:cNvSpPr>
            <p:nvPr/>
          </p:nvSpPr>
          <p:spPr bwMode="auto">
            <a:xfrm>
              <a:off x="3984" y="1401"/>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10" name="Rectangle 66"/>
            <p:cNvSpPr>
              <a:spLocks noChangeArrowheads="1"/>
            </p:cNvSpPr>
            <p:nvPr/>
          </p:nvSpPr>
          <p:spPr bwMode="auto">
            <a:xfrm>
              <a:off x="3600" y="1401"/>
              <a:ext cx="384"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11" name="Rectangle 67"/>
            <p:cNvSpPr>
              <a:spLocks noChangeArrowheads="1"/>
            </p:cNvSpPr>
            <p:nvPr/>
          </p:nvSpPr>
          <p:spPr bwMode="auto">
            <a:xfrm>
              <a:off x="3217" y="1401"/>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12" name="Rectangle 68"/>
            <p:cNvSpPr>
              <a:spLocks noChangeArrowheads="1"/>
            </p:cNvSpPr>
            <p:nvPr/>
          </p:nvSpPr>
          <p:spPr bwMode="auto">
            <a:xfrm>
              <a:off x="2832" y="1401"/>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13" name="Rectangle 69"/>
            <p:cNvSpPr>
              <a:spLocks noChangeArrowheads="1"/>
            </p:cNvSpPr>
            <p:nvPr/>
          </p:nvSpPr>
          <p:spPr bwMode="auto">
            <a:xfrm>
              <a:off x="2447" y="1401"/>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14" name="Rectangle 70"/>
            <p:cNvSpPr>
              <a:spLocks noChangeArrowheads="1"/>
            </p:cNvSpPr>
            <p:nvPr/>
          </p:nvSpPr>
          <p:spPr bwMode="auto">
            <a:xfrm>
              <a:off x="2064" y="1401"/>
              <a:ext cx="383"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15" name="Rectangle 71"/>
            <p:cNvSpPr>
              <a:spLocks noChangeArrowheads="1"/>
            </p:cNvSpPr>
            <p:nvPr/>
          </p:nvSpPr>
          <p:spPr bwMode="auto">
            <a:xfrm>
              <a:off x="1680" y="1401"/>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16" name="Rectangle 72"/>
            <p:cNvSpPr>
              <a:spLocks noChangeArrowheads="1"/>
            </p:cNvSpPr>
            <p:nvPr/>
          </p:nvSpPr>
          <p:spPr bwMode="auto">
            <a:xfrm>
              <a:off x="1297" y="1401"/>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17" name="Rectangle 73"/>
            <p:cNvSpPr>
              <a:spLocks noChangeArrowheads="1"/>
            </p:cNvSpPr>
            <p:nvPr/>
          </p:nvSpPr>
          <p:spPr bwMode="auto">
            <a:xfrm>
              <a:off x="912" y="1401"/>
              <a:ext cx="385" cy="144"/>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18" name="Rectangle 74"/>
            <p:cNvSpPr>
              <a:spLocks noChangeArrowheads="1"/>
            </p:cNvSpPr>
            <p:nvPr/>
          </p:nvSpPr>
          <p:spPr bwMode="auto">
            <a:xfrm>
              <a:off x="4367" y="1257"/>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19" name="Rectangle 75"/>
            <p:cNvSpPr>
              <a:spLocks noChangeArrowheads="1"/>
            </p:cNvSpPr>
            <p:nvPr/>
          </p:nvSpPr>
          <p:spPr bwMode="auto">
            <a:xfrm>
              <a:off x="3984" y="1257"/>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20" name="Rectangle 76"/>
            <p:cNvSpPr>
              <a:spLocks noChangeArrowheads="1"/>
            </p:cNvSpPr>
            <p:nvPr/>
          </p:nvSpPr>
          <p:spPr bwMode="auto">
            <a:xfrm>
              <a:off x="3600" y="1257"/>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21" name="Rectangle 77"/>
            <p:cNvSpPr>
              <a:spLocks noChangeArrowheads="1"/>
            </p:cNvSpPr>
            <p:nvPr/>
          </p:nvSpPr>
          <p:spPr bwMode="auto">
            <a:xfrm>
              <a:off x="3217" y="1257"/>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22" name="Rectangle 78"/>
            <p:cNvSpPr>
              <a:spLocks noChangeArrowheads="1"/>
            </p:cNvSpPr>
            <p:nvPr/>
          </p:nvSpPr>
          <p:spPr bwMode="auto">
            <a:xfrm>
              <a:off x="2832" y="1257"/>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23" name="Rectangle 79"/>
            <p:cNvSpPr>
              <a:spLocks noChangeArrowheads="1"/>
            </p:cNvSpPr>
            <p:nvPr/>
          </p:nvSpPr>
          <p:spPr bwMode="auto">
            <a:xfrm>
              <a:off x="2447" y="1257"/>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24" name="Rectangle 80"/>
            <p:cNvSpPr>
              <a:spLocks noChangeArrowheads="1"/>
            </p:cNvSpPr>
            <p:nvPr/>
          </p:nvSpPr>
          <p:spPr bwMode="auto">
            <a:xfrm>
              <a:off x="2064" y="1257"/>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25" name="Rectangle 81"/>
            <p:cNvSpPr>
              <a:spLocks noChangeArrowheads="1"/>
            </p:cNvSpPr>
            <p:nvPr/>
          </p:nvSpPr>
          <p:spPr bwMode="auto">
            <a:xfrm>
              <a:off x="1680" y="1257"/>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26" name="Rectangle 82"/>
            <p:cNvSpPr>
              <a:spLocks noChangeArrowheads="1"/>
            </p:cNvSpPr>
            <p:nvPr/>
          </p:nvSpPr>
          <p:spPr bwMode="auto">
            <a:xfrm>
              <a:off x="1297" y="1257"/>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27" name="Rectangle 83"/>
            <p:cNvSpPr>
              <a:spLocks noChangeArrowheads="1"/>
            </p:cNvSpPr>
            <p:nvPr/>
          </p:nvSpPr>
          <p:spPr bwMode="auto">
            <a:xfrm>
              <a:off x="912" y="1257"/>
              <a:ext cx="385" cy="144"/>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28" name="Rectangle 84"/>
            <p:cNvSpPr>
              <a:spLocks noChangeArrowheads="1"/>
            </p:cNvSpPr>
            <p:nvPr/>
          </p:nvSpPr>
          <p:spPr bwMode="auto">
            <a:xfrm>
              <a:off x="4367" y="1113"/>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29" name="Rectangle 85"/>
            <p:cNvSpPr>
              <a:spLocks noChangeArrowheads="1"/>
            </p:cNvSpPr>
            <p:nvPr/>
          </p:nvSpPr>
          <p:spPr bwMode="auto">
            <a:xfrm>
              <a:off x="3984" y="1113"/>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30" name="Rectangle 86"/>
            <p:cNvSpPr>
              <a:spLocks noChangeArrowheads="1"/>
            </p:cNvSpPr>
            <p:nvPr/>
          </p:nvSpPr>
          <p:spPr bwMode="auto">
            <a:xfrm>
              <a:off x="3600" y="1113"/>
              <a:ext cx="384"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31" name="Rectangle 87"/>
            <p:cNvSpPr>
              <a:spLocks noChangeArrowheads="1"/>
            </p:cNvSpPr>
            <p:nvPr/>
          </p:nvSpPr>
          <p:spPr bwMode="auto">
            <a:xfrm>
              <a:off x="3217" y="1113"/>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32" name="Rectangle 88"/>
            <p:cNvSpPr>
              <a:spLocks noChangeArrowheads="1"/>
            </p:cNvSpPr>
            <p:nvPr/>
          </p:nvSpPr>
          <p:spPr bwMode="auto">
            <a:xfrm>
              <a:off x="2832" y="1113"/>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33" name="Rectangle 89"/>
            <p:cNvSpPr>
              <a:spLocks noChangeArrowheads="1"/>
            </p:cNvSpPr>
            <p:nvPr/>
          </p:nvSpPr>
          <p:spPr bwMode="auto">
            <a:xfrm>
              <a:off x="2447" y="1113"/>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34" name="Rectangle 90"/>
            <p:cNvSpPr>
              <a:spLocks noChangeArrowheads="1"/>
            </p:cNvSpPr>
            <p:nvPr/>
          </p:nvSpPr>
          <p:spPr bwMode="auto">
            <a:xfrm>
              <a:off x="2064" y="1113"/>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35" name="Rectangle 91"/>
            <p:cNvSpPr>
              <a:spLocks noChangeArrowheads="1"/>
            </p:cNvSpPr>
            <p:nvPr/>
          </p:nvSpPr>
          <p:spPr bwMode="auto">
            <a:xfrm>
              <a:off x="1680" y="1113"/>
              <a:ext cx="384"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36" name="Rectangle 92"/>
            <p:cNvSpPr>
              <a:spLocks noChangeArrowheads="1"/>
            </p:cNvSpPr>
            <p:nvPr/>
          </p:nvSpPr>
          <p:spPr bwMode="auto">
            <a:xfrm>
              <a:off x="1297" y="1113"/>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37" name="Rectangle 93"/>
            <p:cNvSpPr>
              <a:spLocks noChangeArrowheads="1"/>
            </p:cNvSpPr>
            <p:nvPr/>
          </p:nvSpPr>
          <p:spPr bwMode="auto">
            <a:xfrm>
              <a:off x="912" y="1113"/>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2638" name="Rectangle 94"/>
            <p:cNvSpPr>
              <a:spLocks noChangeArrowheads="1"/>
            </p:cNvSpPr>
            <p:nvPr/>
          </p:nvSpPr>
          <p:spPr bwMode="auto">
            <a:xfrm>
              <a:off x="4367" y="960"/>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1, N</a:t>
              </a:r>
              <a:r>
                <a:rPr lang="en-US" sz="1000" b="1"/>
                <a:t>)</a:t>
              </a:r>
            </a:p>
          </p:txBody>
        </p:sp>
        <p:sp>
          <p:nvSpPr>
            <p:cNvPr id="492639" name="Rectangle 95"/>
            <p:cNvSpPr>
              <a:spLocks noChangeArrowheads="1"/>
            </p:cNvSpPr>
            <p:nvPr/>
          </p:nvSpPr>
          <p:spPr bwMode="auto">
            <a:xfrm>
              <a:off x="3984" y="960"/>
              <a:ext cx="383" cy="153"/>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2640" name="Rectangle 96"/>
            <p:cNvSpPr>
              <a:spLocks noChangeArrowheads="1"/>
            </p:cNvSpPr>
            <p:nvPr/>
          </p:nvSpPr>
          <p:spPr bwMode="auto">
            <a:xfrm>
              <a:off x="3600" y="960"/>
              <a:ext cx="384"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2641" name="Rectangle 97"/>
            <p:cNvSpPr>
              <a:spLocks noChangeArrowheads="1"/>
            </p:cNvSpPr>
            <p:nvPr/>
          </p:nvSpPr>
          <p:spPr bwMode="auto">
            <a:xfrm>
              <a:off x="3217" y="960"/>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2642" name="Rectangle 98"/>
            <p:cNvSpPr>
              <a:spLocks noChangeArrowheads="1"/>
            </p:cNvSpPr>
            <p:nvPr/>
          </p:nvSpPr>
          <p:spPr bwMode="auto">
            <a:xfrm>
              <a:off x="2832" y="960"/>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2643" name="Rectangle 99"/>
            <p:cNvSpPr>
              <a:spLocks noChangeArrowheads="1"/>
            </p:cNvSpPr>
            <p:nvPr/>
          </p:nvSpPr>
          <p:spPr bwMode="auto">
            <a:xfrm>
              <a:off x="2447" y="960"/>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2644" name="Rectangle 100"/>
            <p:cNvSpPr>
              <a:spLocks noChangeArrowheads="1"/>
            </p:cNvSpPr>
            <p:nvPr/>
          </p:nvSpPr>
          <p:spPr bwMode="auto">
            <a:xfrm>
              <a:off x="2064" y="960"/>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2645" name="Rectangle 101"/>
            <p:cNvSpPr>
              <a:spLocks noChangeArrowheads="1"/>
            </p:cNvSpPr>
            <p:nvPr/>
          </p:nvSpPr>
          <p:spPr bwMode="auto">
            <a:xfrm>
              <a:off x="1680" y="960"/>
              <a:ext cx="384" cy="153"/>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2646" name="Rectangle 102"/>
            <p:cNvSpPr>
              <a:spLocks noChangeArrowheads="1"/>
            </p:cNvSpPr>
            <p:nvPr/>
          </p:nvSpPr>
          <p:spPr bwMode="auto">
            <a:xfrm>
              <a:off x="1297" y="960"/>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1, 2</a:t>
              </a:r>
              <a:r>
                <a:rPr lang="en-US" sz="1000" b="1"/>
                <a:t>)</a:t>
              </a:r>
            </a:p>
          </p:txBody>
        </p:sp>
        <p:sp>
          <p:nvSpPr>
            <p:cNvPr id="492647" name="Rectangle 103"/>
            <p:cNvSpPr>
              <a:spLocks noChangeArrowheads="1"/>
            </p:cNvSpPr>
            <p:nvPr/>
          </p:nvSpPr>
          <p:spPr bwMode="auto">
            <a:xfrm>
              <a:off x="912" y="960"/>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1, 1</a:t>
              </a:r>
              <a:r>
                <a:rPr lang="en-US" sz="1000" b="1"/>
                <a:t>)</a:t>
              </a:r>
            </a:p>
          </p:txBody>
        </p:sp>
        <p:sp>
          <p:nvSpPr>
            <p:cNvPr id="492648" name="Line 104"/>
            <p:cNvSpPr>
              <a:spLocks noChangeShapeType="1"/>
            </p:cNvSpPr>
            <p:nvPr/>
          </p:nvSpPr>
          <p:spPr bwMode="auto">
            <a:xfrm>
              <a:off x="912" y="960"/>
              <a:ext cx="3840" cy="0"/>
            </a:xfrm>
            <a:prstGeom prst="line">
              <a:avLst/>
            </a:prstGeom>
            <a:noFill/>
            <a:ln w="12700" cap="sq">
              <a:solidFill>
                <a:schemeClr val="tx1"/>
              </a:solidFill>
              <a:round/>
              <a:headEnd/>
              <a:tailEnd/>
            </a:ln>
            <a:effectLst/>
          </p:spPr>
          <p:txBody>
            <a:bodyPr anchor="ctr"/>
            <a:lstStyle/>
            <a:p>
              <a:endParaRPr lang="en-US"/>
            </a:p>
          </p:txBody>
        </p:sp>
        <p:sp>
          <p:nvSpPr>
            <p:cNvPr id="492649" name="Line 105"/>
            <p:cNvSpPr>
              <a:spLocks noChangeShapeType="1"/>
            </p:cNvSpPr>
            <p:nvPr/>
          </p:nvSpPr>
          <p:spPr bwMode="auto">
            <a:xfrm>
              <a:off x="912" y="1113"/>
              <a:ext cx="3840" cy="0"/>
            </a:xfrm>
            <a:prstGeom prst="line">
              <a:avLst/>
            </a:prstGeom>
            <a:noFill/>
            <a:ln w="12700">
              <a:solidFill>
                <a:schemeClr val="tx1"/>
              </a:solidFill>
              <a:round/>
              <a:headEnd/>
              <a:tailEnd/>
            </a:ln>
            <a:effectLst/>
          </p:spPr>
          <p:txBody>
            <a:bodyPr anchor="ctr"/>
            <a:lstStyle/>
            <a:p>
              <a:endParaRPr lang="en-US"/>
            </a:p>
          </p:txBody>
        </p:sp>
        <p:sp>
          <p:nvSpPr>
            <p:cNvPr id="492650" name="Line 106"/>
            <p:cNvSpPr>
              <a:spLocks noChangeShapeType="1"/>
            </p:cNvSpPr>
            <p:nvPr/>
          </p:nvSpPr>
          <p:spPr bwMode="auto">
            <a:xfrm>
              <a:off x="912" y="1257"/>
              <a:ext cx="3840" cy="0"/>
            </a:xfrm>
            <a:prstGeom prst="line">
              <a:avLst/>
            </a:prstGeom>
            <a:noFill/>
            <a:ln w="12700">
              <a:solidFill>
                <a:schemeClr val="tx1"/>
              </a:solidFill>
              <a:round/>
              <a:headEnd/>
              <a:tailEnd/>
            </a:ln>
            <a:effectLst/>
          </p:spPr>
          <p:txBody>
            <a:bodyPr anchor="ctr"/>
            <a:lstStyle/>
            <a:p>
              <a:endParaRPr lang="en-US"/>
            </a:p>
          </p:txBody>
        </p:sp>
        <p:sp>
          <p:nvSpPr>
            <p:cNvPr id="492651" name="Line 107"/>
            <p:cNvSpPr>
              <a:spLocks noChangeShapeType="1"/>
            </p:cNvSpPr>
            <p:nvPr/>
          </p:nvSpPr>
          <p:spPr bwMode="auto">
            <a:xfrm>
              <a:off x="912" y="1401"/>
              <a:ext cx="3840" cy="0"/>
            </a:xfrm>
            <a:prstGeom prst="line">
              <a:avLst/>
            </a:prstGeom>
            <a:noFill/>
            <a:ln w="12700">
              <a:solidFill>
                <a:schemeClr val="tx1"/>
              </a:solidFill>
              <a:round/>
              <a:headEnd/>
              <a:tailEnd/>
            </a:ln>
            <a:effectLst/>
          </p:spPr>
          <p:txBody>
            <a:bodyPr anchor="ctr"/>
            <a:lstStyle/>
            <a:p>
              <a:endParaRPr lang="en-US"/>
            </a:p>
          </p:txBody>
        </p:sp>
        <p:sp>
          <p:nvSpPr>
            <p:cNvPr id="492652" name="Line 108"/>
            <p:cNvSpPr>
              <a:spLocks noChangeShapeType="1"/>
            </p:cNvSpPr>
            <p:nvPr/>
          </p:nvSpPr>
          <p:spPr bwMode="auto">
            <a:xfrm>
              <a:off x="912" y="1545"/>
              <a:ext cx="3840" cy="0"/>
            </a:xfrm>
            <a:prstGeom prst="line">
              <a:avLst/>
            </a:prstGeom>
            <a:noFill/>
            <a:ln w="12700">
              <a:solidFill>
                <a:schemeClr val="tx1"/>
              </a:solidFill>
              <a:round/>
              <a:headEnd/>
              <a:tailEnd/>
            </a:ln>
            <a:effectLst/>
          </p:spPr>
          <p:txBody>
            <a:bodyPr anchor="ctr"/>
            <a:lstStyle/>
            <a:p>
              <a:endParaRPr lang="en-US"/>
            </a:p>
          </p:txBody>
        </p:sp>
        <p:sp>
          <p:nvSpPr>
            <p:cNvPr id="492653" name="Line 109"/>
            <p:cNvSpPr>
              <a:spLocks noChangeShapeType="1"/>
            </p:cNvSpPr>
            <p:nvPr/>
          </p:nvSpPr>
          <p:spPr bwMode="auto">
            <a:xfrm>
              <a:off x="912" y="1689"/>
              <a:ext cx="3840" cy="0"/>
            </a:xfrm>
            <a:prstGeom prst="line">
              <a:avLst/>
            </a:prstGeom>
            <a:noFill/>
            <a:ln w="12700">
              <a:solidFill>
                <a:schemeClr val="tx1"/>
              </a:solidFill>
              <a:round/>
              <a:headEnd/>
              <a:tailEnd/>
            </a:ln>
            <a:effectLst/>
          </p:spPr>
          <p:txBody>
            <a:bodyPr anchor="ctr"/>
            <a:lstStyle/>
            <a:p>
              <a:endParaRPr lang="en-US"/>
            </a:p>
          </p:txBody>
        </p:sp>
        <p:sp>
          <p:nvSpPr>
            <p:cNvPr id="492654" name="Line 110"/>
            <p:cNvSpPr>
              <a:spLocks noChangeShapeType="1"/>
            </p:cNvSpPr>
            <p:nvPr/>
          </p:nvSpPr>
          <p:spPr bwMode="auto">
            <a:xfrm>
              <a:off x="912" y="1842"/>
              <a:ext cx="3840" cy="0"/>
            </a:xfrm>
            <a:prstGeom prst="line">
              <a:avLst/>
            </a:prstGeom>
            <a:noFill/>
            <a:ln w="12700">
              <a:solidFill>
                <a:schemeClr val="tx1"/>
              </a:solidFill>
              <a:round/>
              <a:headEnd/>
              <a:tailEnd/>
            </a:ln>
            <a:effectLst/>
          </p:spPr>
          <p:txBody>
            <a:bodyPr anchor="ctr"/>
            <a:lstStyle/>
            <a:p>
              <a:endParaRPr lang="en-US"/>
            </a:p>
          </p:txBody>
        </p:sp>
        <p:sp>
          <p:nvSpPr>
            <p:cNvPr id="492655" name="Line 111"/>
            <p:cNvSpPr>
              <a:spLocks noChangeShapeType="1"/>
            </p:cNvSpPr>
            <p:nvPr/>
          </p:nvSpPr>
          <p:spPr bwMode="auto">
            <a:xfrm>
              <a:off x="912" y="1986"/>
              <a:ext cx="3840" cy="0"/>
            </a:xfrm>
            <a:prstGeom prst="line">
              <a:avLst/>
            </a:prstGeom>
            <a:noFill/>
            <a:ln w="12700">
              <a:solidFill>
                <a:schemeClr val="tx1"/>
              </a:solidFill>
              <a:round/>
              <a:headEnd/>
              <a:tailEnd/>
            </a:ln>
            <a:effectLst/>
          </p:spPr>
          <p:txBody>
            <a:bodyPr anchor="ctr"/>
            <a:lstStyle/>
            <a:p>
              <a:endParaRPr lang="en-US"/>
            </a:p>
          </p:txBody>
        </p:sp>
        <p:sp>
          <p:nvSpPr>
            <p:cNvPr id="492656" name="Line 112"/>
            <p:cNvSpPr>
              <a:spLocks noChangeShapeType="1"/>
            </p:cNvSpPr>
            <p:nvPr/>
          </p:nvSpPr>
          <p:spPr bwMode="auto">
            <a:xfrm>
              <a:off x="912" y="2130"/>
              <a:ext cx="3840" cy="0"/>
            </a:xfrm>
            <a:prstGeom prst="line">
              <a:avLst/>
            </a:prstGeom>
            <a:noFill/>
            <a:ln w="12700">
              <a:solidFill>
                <a:schemeClr val="tx1"/>
              </a:solidFill>
              <a:round/>
              <a:headEnd/>
              <a:tailEnd/>
            </a:ln>
            <a:effectLst/>
          </p:spPr>
          <p:txBody>
            <a:bodyPr anchor="ctr"/>
            <a:lstStyle/>
            <a:p>
              <a:endParaRPr lang="en-US"/>
            </a:p>
          </p:txBody>
        </p:sp>
        <p:sp>
          <p:nvSpPr>
            <p:cNvPr id="492657" name="Line 113"/>
            <p:cNvSpPr>
              <a:spLocks noChangeShapeType="1"/>
            </p:cNvSpPr>
            <p:nvPr/>
          </p:nvSpPr>
          <p:spPr bwMode="auto">
            <a:xfrm>
              <a:off x="912" y="2274"/>
              <a:ext cx="3840" cy="0"/>
            </a:xfrm>
            <a:prstGeom prst="line">
              <a:avLst/>
            </a:prstGeom>
            <a:noFill/>
            <a:ln w="12700">
              <a:solidFill>
                <a:schemeClr val="tx1"/>
              </a:solidFill>
              <a:round/>
              <a:headEnd/>
              <a:tailEnd/>
            </a:ln>
            <a:effectLst/>
          </p:spPr>
          <p:txBody>
            <a:bodyPr anchor="ctr"/>
            <a:lstStyle/>
            <a:p>
              <a:endParaRPr lang="en-US"/>
            </a:p>
          </p:txBody>
        </p:sp>
        <p:sp>
          <p:nvSpPr>
            <p:cNvPr id="492658" name="Line 114"/>
            <p:cNvSpPr>
              <a:spLocks noChangeShapeType="1"/>
            </p:cNvSpPr>
            <p:nvPr/>
          </p:nvSpPr>
          <p:spPr bwMode="auto">
            <a:xfrm>
              <a:off x="912" y="2427"/>
              <a:ext cx="3840" cy="0"/>
            </a:xfrm>
            <a:prstGeom prst="line">
              <a:avLst/>
            </a:prstGeom>
            <a:noFill/>
            <a:ln w="12700" cap="sq">
              <a:solidFill>
                <a:schemeClr val="tx1"/>
              </a:solidFill>
              <a:round/>
              <a:headEnd/>
              <a:tailEnd/>
            </a:ln>
            <a:effectLst/>
          </p:spPr>
          <p:txBody>
            <a:bodyPr anchor="ctr"/>
            <a:lstStyle/>
            <a:p>
              <a:endParaRPr lang="en-US"/>
            </a:p>
          </p:txBody>
        </p:sp>
        <p:sp>
          <p:nvSpPr>
            <p:cNvPr id="492659" name="Line 115"/>
            <p:cNvSpPr>
              <a:spLocks noChangeShapeType="1"/>
            </p:cNvSpPr>
            <p:nvPr/>
          </p:nvSpPr>
          <p:spPr bwMode="auto">
            <a:xfrm>
              <a:off x="912" y="960"/>
              <a:ext cx="0" cy="1467"/>
            </a:xfrm>
            <a:prstGeom prst="line">
              <a:avLst/>
            </a:prstGeom>
            <a:noFill/>
            <a:ln w="12700" cap="sq">
              <a:solidFill>
                <a:schemeClr val="tx1"/>
              </a:solidFill>
              <a:round/>
              <a:headEnd/>
              <a:tailEnd/>
            </a:ln>
            <a:effectLst/>
          </p:spPr>
          <p:txBody>
            <a:bodyPr anchor="ctr"/>
            <a:lstStyle/>
            <a:p>
              <a:endParaRPr lang="en-US"/>
            </a:p>
          </p:txBody>
        </p:sp>
        <p:sp>
          <p:nvSpPr>
            <p:cNvPr id="492660" name="Line 116"/>
            <p:cNvSpPr>
              <a:spLocks noChangeShapeType="1"/>
            </p:cNvSpPr>
            <p:nvPr/>
          </p:nvSpPr>
          <p:spPr bwMode="auto">
            <a:xfrm>
              <a:off x="1297" y="960"/>
              <a:ext cx="0" cy="1467"/>
            </a:xfrm>
            <a:prstGeom prst="line">
              <a:avLst/>
            </a:prstGeom>
            <a:noFill/>
            <a:ln w="12700">
              <a:solidFill>
                <a:schemeClr val="tx1"/>
              </a:solidFill>
              <a:round/>
              <a:headEnd/>
              <a:tailEnd/>
            </a:ln>
            <a:effectLst/>
          </p:spPr>
          <p:txBody>
            <a:bodyPr anchor="ctr"/>
            <a:lstStyle/>
            <a:p>
              <a:endParaRPr lang="en-US"/>
            </a:p>
          </p:txBody>
        </p:sp>
        <p:sp>
          <p:nvSpPr>
            <p:cNvPr id="492661" name="Line 117"/>
            <p:cNvSpPr>
              <a:spLocks noChangeShapeType="1"/>
            </p:cNvSpPr>
            <p:nvPr/>
          </p:nvSpPr>
          <p:spPr bwMode="auto">
            <a:xfrm>
              <a:off x="1680" y="960"/>
              <a:ext cx="0" cy="1467"/>
            </a:xfrm>
            <a:prstGeom prst="line">
              <a:avLst/>
            </a:prstGeom>
            <a:noFill/>
            <a:ln w="12700">
              <a:solidFill>
                <a:schemeClr val="tx1"/>
              </a:solidFill>
              <a:round/>
              <a:headEnd/>
              <a:tailEnd/>
            </a:ln>
            <a:effectLst/>
          </p:spPr>
          <p:txBody>
            <a:bodyPr anchor="ctr"/>
            <a:lstStyle/>
            <a:p>
              <a:endParaRPr lang="en-US"/>
            </a:p>
          </p:txBody>
        </p:sp>
        <p:sp>
          <p:nvSpPr>
            <p:cNvPr id="492662" name="Line 118"/>
            <p:cNvSpPr>
              <a:spLocks noChangeShapeType="1"/>
            </p:cNvSpPr>
            <p:nvPr/>
          </p:nvSpPr>
          <p:spPr bwMode="auto">
            <a:xfrm>
              <a:off x="2064" y="960"/>
              <a:ext cx="0" cy="1467"/>
            </a:xfrm>
            <a:prstGeom prst="line">
              <a:avLst/>
            </a:prstGeom>
            <a:noFill/>
            <a:ln w="12700">
              <a:solidFill>
                <a:schemeClr val="tx1"/>
              </a:solidFill>
              <a:round/>
              <a:headEnd/>
              <a:tailEnd/>
            </a:ln>
            <a:effectLst/>
          </p:spPr>
          <p:txBody>
            <a:bodyPr anchor="ctr"/>
            <a:lstStyle/>
            <a:p>
              <a:endParaRPr lang="en-US"/>
            </a:p>
          </p:txBody>
        </p:sp>
        <p:sp>
          <p:nvSpPr>
            <p:cNvPr id="492663" name="Line 119"/>
            <p:cNvSpPr>
              <a:spLocks noChangeShapeType="1"/>
            </p:cNvSpPr>
            <p:nvPr/>
          </p:nvSpPr>
          <p:spPr bwMode="auto">
            <a:xfrm>
              <a:off x="2447" y="960"/>
              <a:ext cx="0" cy="1467"/>
            </a:xfrm>
            <a:prstGeom prst="line">
              <a:avLst/>
            </a:prstGeom>
            <a:noFill/>
            <a:ln w="12700">
              <a:solidFill>
                <a:schemeClr val="tx1"/>
              </a:solidFill>
              <a:round/>
              <a:headEnd/>
              <a:tailEnd/>
            </a:ln>
            <a:effectLst/>
          </p:spPr>
          <p:txBody>
            <a:bodyPr anchor="ctr"/>
            <a:lstStyle/>
            <a:p>
              <a:endParaRPr lang="en-US"/>
            </a:p>
          </p:txBody>
        </p:sp>
        <p:sp>
          <p:nvSpPr>
            <p:cNvPr id="492664" name="Line 120"/>
            <p:cNvSpPr>
              <a:spLocks noChangeShapeType="1"/>
            </p:cNvSpPr>
            <p:nvPr/>
          </p:nvSpPr>
          <p:spPr bwMode="auto">
            <a:xfrm>
              <a:off x="2832" y="960"/>
              <a:ext cx="0" cy="1467"/>
            </a:xfrm>
            <a:prstGeom prst="line">
              <a:avLst/>
            </a:prstGeom>
            <a:noFill/>
            <a:ln w="12700">
              <a:solidFill>
                <a:schemeClr val="tx1"/>
              </a:solidFill>
              <a:round/>
              <a:headEnd/>
              <a:tailEnd/>
            </a:ln>
            <a:effectLst/>
          </p:spPr>
          <p:txBody>
            <a:bodyPr anchor="ctr"/>
            <a:lstStyle/>
            <a:p>
              <a:endParaRPr lang="en-US"/>
            </a:p>
          </p:txBody>
        </p:sp>
        <p:sp>
          <p:nvSpPr>
            <p:cNvPr id="492665" name="Line 121"/>
            <p:cNvSpPr>
              <a:spLocks noChangeShapeType="1"/>
            </p:cNvSpPr>
            <p:nvPr/>
          </p:nvSpPr>
          <p:spPr bwMode="auto">
            <a:xfrm>
              <a:off x="3217" y="960"/>
              <a:ext cx="0" cy="1467"/>
            </a:xfrm>
            <a:prstGeom prst="line">
              <a:avLst/>
            </a:prstGeom>
            <a:noFill/>
            <a:ln w="12700">
              <a:solidFill>
                <a:schemeClr val="tx1"/>
              </a:solidFill>
              <a:round/>
              <a:headEnd/>
              <a:tailEnd/>
            </a:ln>
            <a:effectLst/>
          </p:spPr>
          <p:txBody>
            <a:bodyPr anchor="ctr"/>
            <a:lstStyle/>
            <a:p>
              <a:endParaRPr lang="en-US"/>
            </a:p>
          </p:txBody>
        </p:sp>
        <p:sp>
          <p:nvSpPr>
            <p:cNvPr id="492666" name="Line 122"/>
            <p:cNvSpPr>
              <a:spLocks noChangeShapeType="1"/>
            </p:cNvSpPr>
            <p:nvPr/>
          </p:nvSpPr>
          <p:spPr bwMode="auto">
            <a:xfrm>
              <a:off x="3600" y="960"/>
              <a:ext cx="0" cy="1467"/>
            </a:xfrm>
            <a:prstGeom prst="line">
              <a:avLst/>
            </a:prstGeom>
            <a:noFill/>
            <a:ln w="12700">
              <a:solidFill>
                <a:schemeClr val="tx1"/>
              </a:solidFill>
              <a:round/>
              <a:headEnd/>
              <a:tailEnd/>
            </a:ln>
            <a:effectLst/>
          </p:spPr>
          <p:txBody>
            <a:bodyPr anchor="ctr"/>
            <a:lstStyle/>
            <a:p>
              <a:endParaRPr lang="en-US"/>
            </a:p>
          </p:txBody>
        </p:sp>
        <p:sp>
          <p:nvSpPr>
            <p:cNvPr id="492667" name="Line 123"/>
            <p:cNvSpPr>
              <a:spLocks noChangeShapeType="1"/>
            </p:cNvSpPr>
            <p:nvPr/>
          </p:nvSpPr>
          <p:spPr bwMode="auto">
            <a:xfrm>
              <a:off x="3984" y="960"/>
              <a:ext cx="0" cy="1467"/>
            </a:xfrm>
            <a:prstGeom prst="line">
              <a:avLst/>
            </a:prstGeom>
            <a:noFill/>
            <a:ln w="12700">
              <a:solidFill>
                <a:schemeClr val="tx1"/>
              </a:solidFill>
              <a:round/>
              <a:headEnd/>
              <a:tailEnd/>
            </a:ln>
            <a:effectLst/>
          </p:spPr>
          <p:txBody>
            <a:bodyPr anchor="ctr"/>
            <a:lstStyle/>
            <a:p>
              <a:endParaRPr lang="en-US"/>
            </a:p>
          </p:txBody>
        </p:sp>
        <p:sp>
          <p:nvSpPr>
            <p:cNvPr id="492668" name="Line 124"/>
            <p:cNvSpPr>
              <a:spLocks noChangeShapeType="1"/>
            </p:cNvSpPr>
            <p:nvPr/>
          </p:nvSpPr>
          <p:spPr bwMode="auto">
            <a:xfrm>
              <a:off x="4367" y="960"/>
              <a:ext cx="0" cy="1467"/>
            </a:xfrm>
            <a:prstGeom prst="line">
              <a:avLst/>
            </a:prstGeom>
            <a:noFill/>
            <a:ln w="12700">
              <a:solidFill>
                <a:schemeClr val="tx1"/>
              </a:solidFill>
              <a:round/>
              <a:headEnd/>
              <a:tailEnd/>
            </a:ln>
            <a:effectLst/>
          </p:spPr>
          <p:txBody>
            <a:bodyPr anchor="ctr"/>
            <a:lstStyle/>
            <a:p>
              <a:endParaRPr lang="en-US"/>
            </a:p>
          </p:txBody>
        </p:sp>
        <p:sp>
          <p:nvSpPr>
            <p:cNvPr id="492669" name="Line 125"/>
            <p:cNvSpPr>
              <a:spLocks noChangeShapeType="1"/>
            </p:cNvSpPr>
            <p:nvPr/>
          </p:nvSpPr>
          <p:spPr bwMode="auto">
            <a:xfrm>
              <a:off x="4752" y="960"/>
              <a:ext cx="0" cy="1467"/>
            </a:xfrm>
            <a:prstGeom prst="line">
              <a:avLst/>
            </a:prstGeom>
            <a:noFill/>
            <a:ln w="12700" cap="sq">
              <a:solidFill>
                <a:schemeClr val="tx1"/>
              </a:solidFill>
              <a:round/>
              <a:headEnd/>
              <a:tailEnd/>
            </a:ln>
            <a:effectLst/>
          </p:spPr>
          <p:txBody>
            <a:bodyPr anchor="ctr"/>
            <a:lstStyle/>
            <a:p>
              <a:endParaRPr lang="en-US"/>
            </a:p>
          </p:txBody>
        </p:sp>
        <p:sp>
          <p:nvSpPr>
            <p:cNvPr id="492670" name="Text Box 126"/>
            <p:cNvSpPr txBox="1">
              <a:spLocks noChangeArrowheads="1"/>
            </p:cNvSpPr>
            <p:nvPr/>
          </p:nvSpPr>
          <p:spPr bwMode="auto">
            <a:xfrm>
              <a:off x="864" y="796"/>
              <a:ext cx="432" cy="164"/>
            </a:xfrm>
            <a:prstGeom prst="rect">
              <a:avLst/>
            </a:prstGeom>
            <a:noFill/>
            <a:ln w="12700" algn="ctr">
              <a:noFill/>
              <a:miter lim="800000"/>
              <a:headEnd/>
              <a:tailEnd/>
            </a:ln>
            <a:effectLst/>
          </p:spPr>
          <p:txBody>
            <a:bodyPr>
              <a:spAutoFit/>
            </a:bodyPr>
            <a:lstStyle/>
            <a:p>
              <a:pPr algn="ctr"/>
              <a:r>
                <a:rPr lang="en-US" sz="1100" b="1"/>
                <a:t>User_</a:t>
              </a:r>
              <a:r>
                <a:rPr lang="en-US" sz="1100" b="1" i="1"/>
                <a:t>1</a:t>
              </a:r>
            </a:p>
          </p:txBody>
        </p:sp>
        <p:sp>
          <p:nvSpPr>
            <p:cNvPr id="492671" name="Text Box 127"/>
            <p:cNvSpPr txBox="1">
              <a:spLocks noChangeArrowheads="1"/>
            </p:cNvSpPr>
            <p:nvPr/>
          </p:nvSpPr>
          <p:spPr bwMode="auto">
            <a:xfrm>
              <a:off x="2826" y="796"/>
              <a:ext cx="390" cy="164"/>
            </a:xfrm>
            <a:prstGeom prst="rect">
              <a:avLst/>
            </a:prstGeom>
            <a:noFill/>
            <a:ln w="12700" algn="ctr">
              <a:noFill/>
              <a:miter lim="800000"/>
              <a:headEnd/>
              <a:tailEnd/>
            </a:ln>
            <a:effectLst/>
          </p:spPr>
          <p:txBody>
            <a:bodyPr>
              <a:spAutoFit/>
            </a:bodyPr>
            <a:lstStyle/>
            <a:p>
              <a:pPr algn="ctr"/>
              <a:r>
                <a:rPr lang="en-US" sz="1100" b="1"/>
                <a:t>User_</a:t>
              </a:r>
              <a:r>
                <a:rPr lang="en-US" sz="1100" b="1" i="1"/>
                <a:t>j</a:t>
              </a:r>
            </a:p>
          </p:txBody>
        </p:sp>
        <p:sp>
          <p:nvSpPr>
            <p:cNvPr id="492672" name="Text Box 128"/>
            <p:cNvSpPr txBox="1">
              <a:spLocks noChangeArrowheads="1"/>
            </p:cNvSpPr>
            <p:nvPr/>
          </p:nvSpPr>
          <p:spPr bwMode="auto">
            <a:xfrm>
              <a:off x="4313" y="796"/>
              <a:ext cx="487" cy="164"/>
            </a:xfrm>
            <a:prstGeom prst="rect">
              <a:avLst/>
            </a:prstGeom>
            <a:noFill/>
            <a:ln w="12700" algn="ctr">
              <a:noFill/>
              <a:miter lim="800000"/>
              <a:headEnd/>
              <a:tailEnd/>
            </a:ln>
            <a:effectLst/>
          </p:spPr>
          <p:txBody>
            <a:bodyPr>
              <a:spAutoFit/>
            </a:bodyPr>
            <a:lstStyle/>
            <a:p>
              <a:pPr algn="ctr"/>
              <a:r>
                <a:rPr lang="en-US" sz="1100" b="1"/>
                <a:t>User_</a:t>
              </a:r>
              <a:r>
                <a:rPr lang="en-US" sz="1100" b="1" i="1"/>
                <a:t>N</a:t>
              </a:r>
            </a:p>
          </p:txBody>
        </p:sp>
        <p:sp>
          <p:nvSpPr>
            <p:cNvPr id="492673" name="Text Box 129"/>
            <p:cNvSpPr txBox="1">
              <a:spLocks noChangeArrowheads="1"/>
            </p:cNvSpPr>
            <p:nvPr/>
          </p:nvSpPr>
          <p:spPr bwMode="auto">
            <a:xfrm>
              <a:off x="144" y="950"/>
              <a:ext cx="826" cy="270"/>
            </a:xfrm>
            <a:prstGeom prst="rect">
              <a:avLst/>
            </a:prstGeom>
            <a:noFill/>
            <a:ln w="12700" algn="ctr">
              <a:noFill/>
              <a:miter lim="800000"/>
              <a:headEnd/>
              <a:tailEnd/>
            </a:ln>
            <a:effectLst/>
          </p:spPr>
          <p:txBody>
            <a:bodyPr>
              <a:spAutoFit/>
            </a:bodyPr>
            <a:lstStyle/>
            <a:p>
              <a:pPr algn="ctr"/>
              <a:r>
                <a:rPr lang="en-US" sz="1100" b="1"/>
                <a:t>Profile Item_</a:t>
              </a:r>
              <a:r>
                <a:rPr lang="en-US" sz="1100" b="1" i="1"/>
                <a:t>1</a:t>
              </a:r>
              <a:br>
                <a:rPr lang="en-US" sz="1100" b="1" i="1"/>
              </a:br>
              <a:r>
                <a:rPr lang="en-US" sz="1100" b="1" i="1"/>
                <a:t>(birthday)</a:t>
              </a:r>
            </a:p>
          </p:txBody>
        </p:sp>
        <p:sp>
          <p:nvSpPr>
            <p:cNvPr id="492674" name="Text Box 130"/>
            <p:cNvSpPr txBox="1">
              <a:spLocks noChangeArrowheads="1"/>
            </p:cNvSpPr>
            <p:nvPr/>
          </p:nvSpPr>
          <p:spPr bwMode="auto">
            <a:xfrm>
              <a:off x="192" y="1670"/>
              <a:ext cx="682" cy="270"/>
            </a:xfrm>
            <a:prstGeom prst="rect">
              <a:avLst/>
            </a:prstGeom>
            <a:noFill/>
            <a:ln w="12700" algn="ctr">
              <a:noFill/>
              <a:miter lim="800000"/>
              <a:headEnd/>
              <a:tailEnd/>
            </a:ln>
            <a:effectLst/>
          </p:spPr>
          <p:txBody>
            <a:bodyPr>
              <a:spAutoFit/>
            </a:bodyPr>
            <a:lstStyle/>
            <a:p>
              <a:pPr algn="ctr"/>
              <a:r>
                <a:rPr lang="en-US" sz="1100" b="1"/>
                <a:t>Profile Item_</a:t>
              </a:r>
              <a:r>
                <a:rPr lang="en-US" sz="1100" b="1" i="1"/>
                <a:t>i</a:t>
              </a:r>
              <a:br>
                <a:rPr lang="en-US" sz="1100" b="1" i="1"/>
              </a:br>
              <a:r>
                <a:rPr lang="en-US" sz="1100" b="1" i="1"/>
                <a:t>(cell phone #)</a:t>
              </a:r>
            </a:p>
          </p:txBody>
        </p:sp>
        <p:sp>
          <p:nvSpPr>
            <p:cNvPr id="492675" name="Text Box 131"/>
            <p:cNvSpPr txBox="1">
              <a:spLocks noChangeArrowheads="1"/>
            </p:cNvSpPr>
            <p:nvPr/>
          </p:nvSpPr>
          <p:spPr bwMode="auto">
            <a:xfrm>
              <a:off x="134" y="2256"/>
              <a:ext cx="826" cy="164"/>
            </a:xfrm>
            <a:prstGeom prst="rect">
              <a:avLst/>
            </a:prstGeom>
            <a:noFill/>
            <a:ln w="12700" algn="ctr">
              <a:noFill/>
              <a:miter lim="800000"/>
              <a:headEnd/>
              <a:tailEnd/>
            </a:ln>
            <a:effectLst/>
          </p:spPr>
          <p:txBody>
            <a:bodyPr>
              <a:spAutoFit/>
            </a:bodyPr>
            <a:lstStyle/>
            <a:p>
              <a:pPr algn="ctr"/>
              <a:r>
                <a:rPr lang="en-US" sz="1100" b="1"/>
                <a:t>Profile Item_</a:t>
              </a:r>
              <a:r>
                <a:rPr lang="en-US" sz="1100" b="1" i="1"/>
                <a:t>n</a:t>
              </a:r>
            </a:p>
          </p:txBody>
        </p:sp>
        <p:sp>
          <p:nvSpPr>
            <p:cNvPr id="492676" name="Rectangle 132"/>
            <p:cNvSpPr>
              <a:spLocks noChangeArrowheads="1"/>
            </p:cNvSpPr>
            <p:nvPr/>
          </p:nvSpPr>
          <p:spPr bwMode="auto">
            <a:xfrm>
              <a:off x="912" y="2496"/>
              <a:ext cx="144" cy="58"/>
            </a:xfrm>
            <a:prstGeom prst="rect">
              <a:avLst/>
            </a:prstGeom>
            <a:noFill/>
            <a:ln w="3175" algn="ctr">
              <a:solidFill>
                <a:schemeClr val="tx1"/>
              </a:solidFill>
              <a:miter lim="800000"/>
              <a:headEnd/>
              <a:tailEnd/>
            </a:ln>
            <a:effectLst/>
          </p:spPr>
          <p:txBody>
            <a:bodyPr wrap="none" anchor="ctr"/>
            <a:lstStyle/>
            <a:p>
              <a:endParaRPr lang="en-US"/>
            </a:p>
          </p:txBody>
        </p:sp>
        <p:sp>
          <p:nvSpPr>
            <p:cNvPr id="492677" name="Text Box 133"/>
            <p:cNvSpPr txBox="1">
              <a:spLocks noChangeArrowheads="1"/>
            </p:cNvSpPr>
            <p:nvPr/>
          </p:nvSpPr>
          <p:spPr bwMode="auto">
            <a:xfrm>
              <a:off x="960" y="2448"/>
              <a:ext cx="1296" cy="173"/>
            </a:xfrm>
            <a:prstGeom prst="rect">
              <a:avLst/>
            </a:prstGeom>
            <a:noFill/>
            <a:ln w="12700" algn="ctr">
              <a:noFill/>
              <a:miter lim="800000"/>
              <a:headEnd/>
              <a:tailEnd/>
            </a:ln>
            <a:effectLst/>
          </p:spPr>
          <p:txBody>
            <a:bodyPr>
              <a:spAutoFit/>
            </a:bodyPr>
            <a:lstStyle/>
            <a:p>
              <a:r>
                <a:rPr lang="en-US" sz="1200" b="1"/>
                <a:t>          share, R(</a:t>
              </a:r>
              <a:r>
                <a:rPr lang="en-US" sz="1200" b="1" i="1"/>
                <a:t>i, j</a:t>
              </a:r>
              <a:r>
                <a:rPr lang="en-US" sz="1200" b="1"/>
                <a:t>) = 1</a:t>
              </a:r>
            </a:p>
          </p:txBody>
        </p:sp>
        <p:sp>
          <p:nvSpPr>
            <p:cNvPr id="492678" name="Rectangle 134"/>
            <p:cNvSpPr>
              <a:spLocks noChangeArrowheads="1"/>
            </p:cNvSpPr>
            <p:nvPr/>
          </p:nvSpPr>
          <p:spPr bwMode="auto">
            <a:xfrm>
              <a:off x="912" y="2678"/>
              <a:ext cx="144" cy="58"/>
            </a:xfrm>
            <a:prstGeom prst="rect">
              <a:avLst/>
            </a:prstGeom>
            <a:solidFill>
              <a:srgbClr val="B2B2B2"/>
            </a:solidFill>
            <a:ln w="3175" algn="ctr">
              <a:solidFill>
                <a:schemeClr val="tx1"/>
              </a:solidFill>
              <a:miter lim="800000"/>
              <a:headEnd/>
              <a:tailEnd/>
            </a:ln>
            <a:effectLst/>
          </p:spPr>
          <p:txBody>
            <a:bodyPr wrap="none" anchor="ctr"/>
            <a:lstStyle/>
            <a:p>
              <a:endParaRPr lang="en-US"/>
            </a:p>
          </p:txBody>
        </p:sp>
        <p:sp>
          <p:nvSpPr>
            <p:cNvPr id="492679" name="Text Box 135"/>
            <p:cNvSpPr txBox="1">
              <a:spLocks noChangeArrowheads="1"/>
            </p:cNvSpPr>
            <p:nvPr/>
          </p:nvSpPr>
          <p:spPr bwMode="auto">
            <a:xfrm>
              <a:off x="960" y="2611"/>
              <a:ext cx="1296" cy="173"/>
            </a:xfrm>
            <a:prstGeom prst="rect">
              <a:avLst/>
            </a:prstGeom>
            <a:noFill/>
            <a:ln w="12700" algn="ctr">
              <a:noFill/>
              <a:miter lim="800000"/>
              <a:headEnd/>
              <a:tailEnd/>
            </a:ln>
            <a:effectLst/>
          </p:spPr>
          <p:txBody>
            <a:bodyPr>
              <a:spAutoFit/>
            </a:bodyPr>
            <a:lstStyle/>
            <a:p>
              <a:r>
                <a:rPr lang="en-US" sz="1000" b="1"/>
                <a:t>   </a:t>
              </a:r>
              <a:r>
                <a:rPr lang="en-US" sz="1200" b="1"/>
                <a:t>not share,  R(</a:t>
              </a:r>
              <a:r>
                <a:rPr lang="en-US" sz="1200" b="1" i="1"/>
                <a:t>i, j</a:t>
              </a:r>
              <a:r>
                <a:rPr lang="en-US" sz="1200" b="1"/>
                <a:t>) = 0</a:t>
              </a:r>
            </a:p>
          </p:txBody>
        </p:sp>
      </p:grpSp>
      <p:sp>
        <p:nvSpPr>
          <p:cNvPr id="492680" name="Rectangle 136"/>
          <p:cNvSpPr>
            <a:spLocks noChangeArrowheads="1"/>
          </p:cNvSpPr>
          <p:nvPr/>
        </p:nvSpPr>
        <p:spPr bwMode="auto">
          <a:xfrm>
            <a:off x="1600200" y="2590800"/>
            <a:ext cx="6096000" cy="246063"/>
          </a:xfrm>
          <a:prstGeom prst="rect">
            <a:avLst/>
          </a:prstGeom>
          <a:noFill/>
          <a:ln w="28575" algn="ctr">
            <a:solidFill>
              <a:srgbClr val="FF0000"/>
            </a:solidFill>
            <a:miter lim="800000"/>
            <a:headEnd/>
            <a:tailEnd/>
          </a:ln>
          <a:effectLst/>
        </p:spPr>
        <p:txBody>
          <a:bodyPr wrap="none" anchor="ctr"/>
          <a:lstStyle/>
          <a:p>
            <a:endParaRPr lang="en-US"/>
          </a:p>
        </p:txBody>
      </p:sp>
      <p:graphicFrame>
        <p:nvGraphicFramePr>
          <p:cNvPr id="492682" name="Object 138"/>
          <p:cNvGraphicFramePr>
            <a:graphicFrameLocks noChangeAspect="1"/>
          </p:cNvGraphicFramePr>
          <p:nvPr/>
        </p:nvGraphicFramePr>
        <p:xfrm>
          <a:off x="7772400" y="2565400"/>
          <a:ext cx="1295400" cy="482600"/>
        </p:xfrm>
        <a:graphic>
          <a:graphicData uri="http://schemas.openxmlformats.org/presentationml/2006/ole">
            <p:oleObj spid="_x0000_s427010" name="Equation" r:id="rId4" imgW="888840" imgH="330120" progId="Equation.DSMT4">
              <p:embed/>
            </p:oleObj>
          </a:graphicData>
        </a:graphic>
      </p:graphicFrame>
      <p:grpSp>
        <p:nvGrpSpPr>
          <p:cNvPr id="3" name="Group 140"/>
          <p:cNvGrpSpPr>
            <a:grpSpLocks/>
          </p:cNvGrpSpPr>
          <p:nvPr/>
        </p:nvGrpSpPr>
        <p:grpSpPr bwMode="auto">
          <a:xfrm>
            <a:off x="228600" y="4556125"/>
            <a:ext cx="2667000" cy="568325"/>
            <a:chOff x="144" y="2870"/>
            <a:chExt cx="1680" cy="358"/>
          </a:xfrm>
        </p:grpSpPr>
        <p:graphicFrame>
          <p:nvGraphicFramePr>
            <p:cNvPr id="492685" name="Object 141"/>
            <p:cNvGraphicFramePr>
              <a:graphicFrameLocks noChangeAspect="1"/>
            </p:cNvGraphicFramePr>
            <p:nvPr/>
          </p:nvGraphicFramePr>
          <p:xfrm>
            <a:off x="1008" y="2870"/>
            <a:ext cx="768" cy="358"/>
          </p:xfrm>
          <a:graphic>
            <a:graphicData uri="http://schemas.openxmlformats.org/presentationml/2006/ole">
              <p:oleObj spid="_x0000_s427011" name="Equation" r:id="rId5" imgW="787400" imgH="368300" progId="Equation.DSMT4">
                <p:embed/>
              </p:oleObj>
            </a:graphicData>
          </a:graphic>
        </p:graphicFrame>
        <p:sp>
          <p:nvSpPr>
            <p:cNvPr id="492686" name="Rectangle 142"/>
            <p:cNvSpPr>
              <a:spLocks noChangeArrowheads="1"/>
            </p:cNvSpPr>
            <p:nvPr/>
          </p:nvSpPr>
          <p:spPr bwMode="auto">
            <a:xfrm>
              <a:off x="144" y="2892"/>
              <a:ext cx="1680" cy="336"/>
            </a:xfrm>
            <a:prstGeom prst="rect">
              <a:avLst/>
            </a:prstGeom>
            <a:noFill/>
            <a:ln w="3175" algn="ctr">
              <a:solidFill>
                <a:srgbClr val="003366"/>
              </a:solidFill>
              <a:miter lim="800000"/>
              <a:headEnd/>
              <a:tailEnd/>
            </a:ln>
            <a:effectLst/>
          </p:spPr>
          <p:txBody>
            <a:bodyPr wrap="none" anchor="ctr"/>
            <a:lstStyle/>
            <a:p>
              <a:endParaRPr lang="en-US"/>
            </a:p>
          </p:txBody>
        </p:sp>
        <p:sp>
          <p:nvSpPr>
            <p:cNvPr id="492687" name="Text Box 143"/>
            <p:cNvSpPr txBox="1">
              <a:spLocks noChangeArrowheads="1"/>
            </p:cNvSpPr>
            <p:nvPr/>
          </p:nvSpPr>
          <p:spPr bwMode="auto">
            <a:xfrm>
              <a:off x="144" y="2940"/>
              <a:ext cx="864" cy="212"/>
            </a:xfrm>
            <a:prstGeom prst="rect">
              <a:avLst/>
            </a:prstGeom>
            <a:noFill/>
            <a:ln w="12700" algn="ctr">
              <a:noFill/>
              <a:miter lim="800000"/>
              <a:headEnd/>
              <a:tailEnd/>
            </a:ln>
            <a:effectLst/>
          </p:spPr>
          <p:txBody>
            <a:bodyPr>
              <a:spAutoFit/>
            </a:bodyPr>
            <a:lstStyle/>
            <a:p>
              <a:r>
                <a:rPr lang="en-US" sz="1600" b="1">
                  <a:solidFill>
                    <a:srgbClr val="CC3300"/>
                  </a:solidFill>
                </a:rPr>
                <a:t>Sensitivity:</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lide Number Placeholder 3"/>
          <p:cNvSpPr>
            <a:spLocks noGrp="1"/>
          </p:cNvSpPr>
          <p:nvPr>
            <p:ph type="sldNum" sz="quarter" idx="10"/>
          </p:nvPr>
        </p:nvSpPr>
        <p:spPr/>
        <p:txBody>
          <a:bodyPr/>
          <a:lstStyle/>
          <a:p>
            <a:fld id="{BE59C691-8E89-4577-8A88-4D61E3D6C51E}" type="slidenum">
              <a:rPr lang="en-US" altLang="en-US"/>
              <a:pPr/>
              <a:t>32</a:t>
            </a:fld>
            <a:endParaRPr lang="en-US" altLang="en-US"/>
          </a:p>
        </p:txBody>
      </p:sp>
      <p:sp>
        <p:nvSpPr>
          <p:cNvPr id="152" name="Footer Placeholder 4"/>
          <p:cNvSpPr>
            <a:spLocks noGrp="1"/>
          </p:cNvSpPr>
          <p:nvPr>
            <p:ph type="ftr" sz="quarter" idx="4294967295"/>
          </p:nvPr>
        </p:nvSpPr>
        <p:spPr>
          <a:xfrm>
            <a:off x="3124200" y="6356350"/>
            <a:ext cx="2895600" cy="365125"/>
          </a:xfrm>
        </p:spPr>
        <p:txBody>
          <a:bodyPr/>
          <a:lstStyle/>
          <a:p>
            <a:r>
              <a:rPr lang="en-US"/>
              <a:t>IBM Almaden Research Center -- http://www.almaden.ibm.com/cs/projects/iis/ppn/</a:t>
            </a:r>
          </a:p>
        </p:txBody>
      </p:sp>
      <p:sp>
        <p:nvSpPr>
          <p:cNvPr id="491522" name="Rectangle 2"/>
          <p:cNvSpPr>
            <a:spLocks noGrp="1" noChangeArrowheads="1"/>
          </p:cNvSpPr>
          <p:nvPr>
            <p:ph type="title"/>
          </p:nvPr>
        </p:nvSpPr>
        <p:spPr>
          <a:noFill/>
          <a:ln/>
        </p:spPr>
        <p:txBody>
          <a:bodyPr/>
          <a:lstStyle/>
          <a:p>
            <a:r>
              <a:rPr lang="en-US" sz="2800"/>
              <a:t>The Naïve Approach</a:t>
            </a:r>
          </a:p>
        </p:txBody>
      </p:sp>
      <p:grpSp>
        <p:nvGrpSpPr>
          <p:cNvPr id="2" name="Group 3"/>
          <p:cNvGrpSpPr>
            <a:grpSpLocks/>
          </p:cNvGrpSpPr>
          <p:nvPr/>
        </p:nvGrpSpPr>
        <p:grpSpPr bwMode="auto">
          <a:xfrm>
            <a:off x="365125" y="1187450"/>
            <a:ext cx="7407275" cy="3155950"/>
            <a:chOff x="134" y="796"/>
            <a:chExt cx="4666" cy="1988"/>
          </a:xfrm>
        </p:grpSpPr>
        <p:sp>
          <p:nvSpPr>
            <p:cNvPr id="491524" name="Rectangle 4"/>
            <p:cNvSpPr>
              <a:spLocks noChangeArrowheads="1"/>
            </p:cNvSpPr>
            <p:nvPr/>
          </p:nvSpPr>
          <p:spPr bwMode="auto">
            <a:xfrm>
              <a:off x="4367" y="2274"/>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n, N</a:t>
              </a:r>
              <a:r>
                <a:rPr lang="en-US" sz="1000" b="1"/>
                <a:t>)</a:t>
              </a:r>
            </a:p>
          </p:txBody>
        </p:sp>
        <p:sp>
          <p:nvSpPr>
            <p:cNvPr id="491525" name="Rectangle 5"/>
            <p:cNvSpPr>
              <a:spLocks noChangeArrowheads="1"/>
            </p:cNvSpPr>
            <p:nvPr/>
          </p:nvSpPr>
          <p:spPr bwMode="auto">
            <a:xfrm>
              <a:off x="3984" y="2274"/>
              <a:ext cx="383"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1526" name="Rectangle 6"/>
            <p:cNvSpPr>
              <a:spLocks noChangeArrowheads="1"/>
            </p:cNvSpPr>
            <p:nvPr/>
          </p:nvSpPr>
          <p:spPr bwMode="auto">
            <a:xfrm>
              <a:off x="3600" y="2274"/>
              <a:ext cx="384"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1527" name="Rectangle 7"/>
            <p:cNvSpPr>
              <a:spLocks noChangeArrowheads="1"/>
            </p:cNvSpPr>
            <p:nvPr/>
          </p:nvSpPr>
          <p:spPr bwMode="auto">
            <a:xfrm>
              <a:off x="3217" y="2274"/>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1528" name="Rectangle 8"/>
            <p:cNvSpPr>
              <a:spLocks noChangeArrowheads="1"/>
            </p:cNvSpPr>
            <p:nvPr/>
          </p:nvSpPr>
          <p:spPr bwMode="auto">
            <a:xfrm>
              <a:off x="2832" y="2274"/>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1529" name="Rectangle 9"/>
            <p:cNvSpPr>
              <a:spLocks noChangeArrowheads="1"/>
            </p:cNvSpPr>
            <p:nvPr/>
          </p:nvSpPr>
          <p:spPr bwMode="auto">
            <a:xfrm>
              <a:off x="2447" y="2274"/>
              <a:ext cx="385"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1530" name="Rectangle 10"/>
            <p:cNvSpPr>
              <a:spLocks noChangeArrowheads="1"/>
            </p:cNvSpPr>
            <p:nvPr/>
          </p:nvSpPr>
          <p:spPr bwMode="auto">
            <a:xfrm>
              <a:off x="2064" y="2274"/>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1531" name="Rectangle 11"/>
            <p:cNvSpPr>
              <a:spLocks noChangeArrowheads="1"/>
            </p:cNvSpPr>
            <p:nvPr/>
          </p:nvSpPr>
          <p:spPr bwMode="auto">
            <a:xfrm>
              <a:off x="1680" y="2274"/>
              <a:ext cx="384"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1532" name="Rectangle 12"/>
            <p:cNvSpPr>
              <a:spLocks noChangeArrowheads="1"/>
            </p:cNvSpPr>
            <p:nvPr/>
          </p:nvSpPr>
          <p:spPr bwMode="auto">
            <a:xfrm>
              <a:off x="1297" y="2274"/>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1533" name="Rectangle 13"/>
            <p:cNvSpPr>
              <a:spLocks noChangeArrowheads="1"/>
            </p:cNvSpPr>
            <p:nvPr/>
          </p:nvSpPr>
          <p:spPr bwMode="auto">
            <a:xfrm>
              <a:off x="912" y="2274"/>
              <a:ext cx="385" cy="153"/>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n, 1</a:t>
              </a:r>
              <a:r>
                <a:rPr lang="en-US" sz="1000" b="1"/>
                <a:t>)</a:t>
              </a:r>
            </a:p>
          </p:txBody>
        </p:sp>
        <p:sp>
          <p:nvSpPr>
            <p:cNvPr id="491534" name="Rectangle 14"/>
            <p:cNvSpPr>
              <a:spLocks noChangeArrowheads="1"/>
            </p:cNvSpPr>
            <p:nvPr/>
          </p:nvSpPr>
          <p:spPr bwMode="auto">
            <a:xfrm>
              <a:off x="4367" y="2130"/>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35" name="Rectangle 15"/>
            <p:cNvSpPr>
              <a:spLocks noChangeArrowheads="1"/>
            </p:cNvSpPr>
            <p:nvPr/>
          </p:nvSpPr>
          <p:spPr bwMode="auto">
            <a:xfrm>
              <a:off x="3984" y="2130"/>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36" name="Rectangle 16"/>
            <p:cNvSpPr>
              <a:spLocks noChangeArrowheads="1"/>
            </p:cNvSpPr>
            <p:nvPr/>
          </p:nvSpPr>
          <p:spPr bwMode="auto">
            <a:xfrm>
              <a:off x="3600" y="2130"/>
              <a:ext cx="384"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37" name="Rectangle 17"/>
            <p:cNvSpPr>
              <a:spLocks noChangeArrowheads="1"/>
            </p:cNvSpPr>
            <p:nvPr/>
          </p:nvSpPr>
          <p:spPr bwMode="auto">
            <a:xfrm>
              <a:off x="3217" y="2130"/>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38" name="Rectangle 18"/>
            <p:cNvSpPr>
              <a:spLocks noChangeArrowheads="1"/>
            </p:cNvSpPr>
            <p:nvPr/>
          </p:nvSpPr>
          <p:spPr bwMode="auto">
            <a:xfrm>
              <a:off x="2832" y="2130"/>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39" name="Rectangle 19"/>
            <p:cNvSpPr>
              <a:spLocks noChangeArrowheads="1"/>
            </p:cNvSpPr>
            <p:nvPr/>
          </p:nvSpPr>
          <p:spPr bwMode="auto">
            <a:xfrm>
              <a:off x="2447" y="2130"/>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40" name="Rectangle 20"/>
            <p:cNvSpPr>
              <a:spLocks noChangeArrowheads="1"/>
            </p:cNvSpPr>
            <p:nvPr/>
          </p:nvSpPr>
          <p:spPr bwMode="auto">
            <a:xfrm>
              <a:off x="2064" y="2130"/>
              <a:ext cx="383"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41" name="Rectangle 21"/>
            <p:cNvSpPr>
              <a:spLocks noChangeArrowheads="1"/>
            </p:cNvSpPr>
            <p:nvPr/>
          </p:nvSpPr>
          <p:spPr bwMode="auto">
            <a:xfrm>
              <a:off x="1680" y="2130"/>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42" name="Rectangle 22"/>
            <p:cNvSpPr>
              <a:spLocks noChangeArrowheads="1"/>
            </p:cNvSpPr>
            <p:nvPr/>
          </p:nvSpPr>
          <p:spPr bwMode="auto">
            <a:xfrm>
              <a:off x="1297" y="2130"/>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43" name="Rectangle 23"/>
            <p:cNvSpPr>
              <a:spLocks noChangeArrowheads="1"/>
            </p:cNvSpPr>
            <p:nvPr/>
          </p:nvSpPr>
          <p:spPr bwMode="auto">
            <a:xfrm>
              <a:off x="912" y="2130"/>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44" name="Rectangle 24"/>
            <p:cNvSpPr>
              <a:spLocks noChangeArrowheads="1"/>
            </p:cNvSpPr>
            <p:nvPr/>
          </p:nvSpPr>
          <p:spPr bwMode="auto">
            <a:xfrm>
              <a:off x="4367" y="1986"/>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45" name="Rectangle 25"/>
            <p:cNvSpPr>
              <a:spLocks noChangeArrowheads="1"/>
            </p:cNvSpPr>
            <p:nvPr/>
          </p:nvSpPr>
          <p:spPr bwMode="auto">
            <a:xfrm>
              <a:off x="3984" y="1986"/>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46" name="Rectangle 26"/>
            <p:cNvSpPr>
              <a:spLocks noChangeArrowheads="1"/>
            </p:cNvSpPr>
            <p:nvPr/>
          </p:nvSpPr>
          <p:spPr bwMode="auto">
            <a:xfrm>
              <a:off x="3600" y="1986"/>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47" name="Rectangle 27"/>
            <p:cNvSpPr>
              <a:spLocks noChangeArrowheads="1"/>
            </p:cNvSpPr>
            <p:nvPr/>
          </p:nvSpPr>
          <p:spPr bwMode="auto">
            <a:xfrm>
              <a:off x="3217" y="1986"/>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48" name="Rectangle 28"/>
            <p:cNvSpPr>
              <a:spLocks noChangeArrowheads="1"/>
            </p:cNvSpPr>
            <p:nvPr/>
          </p:nvSpPr>
          <p:spPr bwMode="auto">
            <a:xfrm>
              <a:off x="2832" y="1986"/>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49" name="Rectangle 29"/>
            <p:cNvSpPr>
              <a:spLocks noChangeArrowheads="1"/>
            </p:cNvSpPr>
            <p:nvPr/>
          </p:nvSpPr>
          <p:spPr bwMode="auto">
            <a:xfrm>
              <a:off x="2447" y="1986"/>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50" name="Rectangle 30"/>
            <p:cNvSpPr>
              <a:spLocks noChangeArrowheads="1"/>
            </p:cNvSpPr>
            <p:nvPr/>
          </p:nvSpPr>
          <p:spPr bwMode="auto">
            <a:xfrm>
              <a:off x="2064" y="1986"/>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51" name="Rectangle 31"/>
            <p:cNvSpPr>
              <a:spLocks noChangeArrowheads="1"/>
            </p:cNvSpPr>
            <p:nvPr/>
          </p:nvSpPr>
          <p:spPr bwMode="auto">
            <a:xfrm>
              <a:off x="1680" y="1986"/>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52" name="Rectangle 32"/>
            <p:cNvSpPr>
              <a:spLocks noChangeArrowheads="1"/>
            </p:cNvSpPr>
            <p:nvPr/>
          </p:nvSpPr>
          <p:spPr bwMode="auto">
            <a:xfrm>
              <a:off x="1297" y="1986"/>
              <a:ext cx="383"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53" name="Rectangle 33"/>
            <p:cNvSpPr>
              <a:spLocks noChangeArrowheads="1"/>
            </p:cNvSpPr>
            <p:nvPr/>
          </p:nvSpPr>
          <p:spPr bwMode="auto">
            <a:xfrm>
              <a:off x="912" y="1986"/>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54" name="Rectangle 34"/>
            <p:cNvSpPr>
              <a:spLocks noChangeArrowheads="1"/>
            </p:cNvSpPr>
            <p:nvPr/>
          </p:nvSpPr>
          <p:spPr bwMode="auto">
            <a:xfrm>
              <a:off x="4367" y="1842"/>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55" name="Rectangle 35"/>
            <p:cNvSpPr>
              <a:spLocks noChangeArrowheads="1"/>
            </p:cNvSpPr>
            <p:nvPr/>
          </p:nvSpPr>
          <p:spPr bwMode="auto">
            <a:xfrm>
              <a:off x="3984" y="1842"/>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56" name="Rectangle 36"/>
            <p:cNvSpPr>
              <a:spLocks noChangeArrowheads="1"/>
            </p:cNvSpPr>
            <p:nvPr/>
          </p:nvSpPr>
          <p:spPr bwMode="auto">
            <a:xfrm>
              <a:off x="3600" y="1842"/>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57" name="Rectangle 37"/>
            <p:cNvSpPr>
              <a:spLocks noChangeArrowheads="1"/>
            </p:cNvSpPr>
            <p:nvPr/>
          </p:nvSpPr>
          <p:spPr bwMode="auto">
            <a:xfrm>
              <a:off x="3217" y="1842"/>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58" name="Rectangle 38"/>
            <p:cNvSpPr>
              <a:spLocks noChangeArrowheads="1"/>
            </p:cNvSpPr>
            <p:nvPr/>
          </p:nvSpPr>
          <p:spPr bwMode="auto">
            <a:xfrm>
              <a:off x="2832" y="1842"/>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59" name="Rectangle 39"/>
            <p:cNvSpPr>
              <a:spLocks noChangeArrowheads="1"/>
            </p:cNvSpPr>
            <p:nvPr/>
          </p:nvSpPr>
          <p:spPr bwMode="auto">
            <a:xfrm>
              <a:off x="2447" y="1842"/>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60" name="Rectangle 40"/>
            <p:cNvSpPr>
              <a:spLocks noChangeArrowheads="1"/>
            </p:cNvSpPr>
            <p:nvPr/>
          </p:nvSpPr>
          <p:spPr bwMode="auto">
            <a:xfrm>
              <a:off x="2064" y="1842"/>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61" name="Rectangle 41"/>
            <p:cNvSpPr>
              <a:spLocks noChangeArrowheads="1"/>
            </p:cNvSpPr>
            <p:nvPr/>
          </p:nvSpPr>
          <p:spPr bwMode="auto">
            <a:xfrm>
              <a:off x="1680" y="1842"/>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62" name="Rectangle 42"/>
            <p:cNvSpPr>
              <a:spLocks noChangeArrowheads="1"/>
            </p:cNvSpPr>
            <p:nvPr/>
          </p:nvSpPr>
          <p:spPr bwMode="auto">
            <a:xfrm>
              <a:off x="1297" y="1842"/>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63" name="Rectangle 43"/>
            <p:cNvSpPr>
              <a:spLocks noChangeArrowheads="1"/>
            </p:cNvSpPr>
            <p:nvPr/>
          </p:nvSpPr>
          <p:spPr bwMode="auto">
            <a:xfrm>
              <a:off x="912" y="1842"/>
              <a:ext cx="385" cy="144"/>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64" name="Rectangle 44"/>
            <p:cNvSpPr>
              <a:spLocks noChangeArrowheads="1"/>
            </p:cNvSpPr>
            <p:nvPr/>
          </p:nvSpPr>
          <p:spPr bwMode="auto">
            <a:xfrm>
              <a:off x="4367" y="1689"/>
              <a:ext cx="385"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65" name="Rectangle 45"/>
            <p:cNvSpPr>
              <a:spLocks noChangeArrowheads="1"/>
            </p:cNvSpPr>
            <p:nvPr/>
          </p:nvSpPr>
          <p:spPr bwMode="auto">
            <a:xfrm>
              <a:off x="3984" y="1689"/>
              <a:ext cx="383"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66" name="Rectangle 46"/>
            <p:cNvSpPr>
              <a:spLocks noChangeArrowheads="1"/>
            </p:cNvSpPr>
            <p:nvPr/>
          </p:nvSpPr>
          <p:spPr bwMode="auto">
            <a:xfrm>
              <a:off x="3600" y="1689"/>
              <a:ext cx="384"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67" name="Rectangle 47"/>
            <p:cNvSpPr>
              <a:spLocks noChangeArrowheads="1"/>
            </p:cNvSpPr>
            <p:nvPr/>
          </p:nvSpPr>
          <p:spPr bwMode="auto">
            <a:xfrm>
              <a:off x="3217" y="1689"/>
              <a:ext cx="383"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68" name="Rectangle 48"/>
            <p:cNvSpPr>
              <a:spLocks noChangeArrowheads="1"/>
            </p:cNvSpPr>
            <p:nvPr/>
          </p:nvSpPr>
          <p:spPr bwMode="auto">
            <a:xfrm>
              <a:off x="2832" y="1689"/>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200" b="1">
                  <a:solidFill>
                    <a:srgbClr val="1C7BB1"/>
                  </a:solidFill>
                </a:rPr>
                <a:t>R(</a:t>
              </a:r>
              <a:r>
                <a:rPr lang="en-US" sz="1200" b="1" i="1">
                  <a:solidFill>
                    <a:srgbClr val="1C7BB1"/>
                  </a:solidFill>
                </a:rPr>
                <a:t>i, j</a:t>
              </a:r>
              <a:r>
                <a:rPr lang="en-US" sz="1200" b="1">
                  <a:solidFill>
                    <a:srgbClr val="1C7BB1"/>
                  </a:solidFill>
                </a:rPr>
                <a:t>)</a:t>
              </a:r>
            </a:p>
          </p:txBody>
        </p:sp>
        <p:sp>
          <p:nvSpPr>
            <p:cNvPr id="491569" name="Rectangle 49"/>
            <p:cNvSpPr>
              <a:spLocks noChangeArrowheads="1"/>
            </p:cNvSpPr>
            <p:nvPr/>
          </p:nvSpPr>
          <p:spPr bwMode="auto">
            <a:xfrm>
              <a:off x="2447" y="1689"/>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70" name="Rectangle 50"/>
            <p:cNvSpPr>
              <a:spLocks noChangeArrowheads="1"/>
            </p:cNvSpPr>
            <p:nvPr/>
          </p:nvSpPr>
          <p:spPr bwMode="auto">
            <a:xfrm>
              <a:off x="2064" y="1689"/>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71" name="Rectangle 51"/>
            <p:cNvSpPr>
              <a:spLocks noChangeArrowheads="1"/>
            </p:cNvSpPr>
            <p:nvPr/>
          </p:nvSpPr>
          <p:spPr bwMode="auto">
            <a:xfrm>
              <a:off x="1680" y="1689"/>
              <a:ext cx="384"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72" name="Rectangle 52"/>
            <p:cNvSpPr>
              <a:spLocks noChangeArrowheads="1"/>
            </p:cNvSpPr>
            <p:nvPr/>
          </p:nvSpPr>
          <p:spPr bwMode="auto">
            <a:xfrm>
              <a:off x="1297" y="1689"/>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73" name="Rectangle 53"/>
            <p:cNvSpPr>
              <a:spLocks noChangeArrowheads="1"/>
            </p:cNvSpPr>
            <p:nvPr/>
          </p:nvSpPr>
          <p:spPr bwMode="auto">
            <a:xfrm>
              <a:off x="912" y="1689"/>
              <a:ext cx="385" cy="153"/>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74" name="Rectangle 54"/>
            <p:cNvSpPr>
              <a:spLocks noChangeArrowheads="1"/>
            </p:cNvSpPr>
            <p:nvPr/>
          </p:nvSpPr>
          <p:spPr bwMode="auto">
            <a:xfrm>
              <a:off x="4367" y="1545"/>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75" name="Rectangle 55"/>
            <p:cNvSpPr>
              <a:spLocks noChangeArrowheads="1"/>
            </p:cNvSpPr>
            <p:nvPr/>
          </p:nvSpPr>
          <p:spPr bwMode="auto">
            <a:xfrm>
              <a:off x="3984" y="1545"/>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76" name="Rectangle 56"/>
            <p:cNvSpPr>
              <a:spLocks noChangeArrowheads="1"/>
            </p:cNvSpPr>
            <p:nvPr/>
          </p:nvSpPr>
          <p:spPr bwMode="auto">
            <a:xfrm>
              <a:off x="3600" y="1545"/>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77" name="Rectangle 57"/>
            <p:cNvSpPr>
              <a:spLocks noChangeArrowheads="1"/>
            </p:cNvSpPr>
            <p:nvPr/>
          </p:nvSpPr>
          <p:spPr bwMode="auto">
            <a:xfrm>
              <a:off x="3217" y="1545"/>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78" name="Rectangle 58"/>
            <p:cNvSpPr>
              <a:spLocks noChangeArrowheads="1"/>
            </p:cNvSpPr>
            <p:nvPr/>
          </p:nvSpPr>
          <p:spPr bwMode="auto">
            <a:xfrm>
              <a:off x="2832" y="1545"/>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79" name="Rectangle 59"/>
            <p:cNvSpPr>
              <a:spLocks noChangeArrowheads="1"/>
            </p:cNvSpPr>
            <p:nvPr/>
          </p:nvSpPr>
          <p:spPr bwMode="auto">
            <a:xfrm>
              <a:off x="2447" y="1545"/>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80" name="Rectangle 60"/>
            <p:cNvSpPr>
              <a:spLocks noChangeArrowheads="1"/>
            </p:cNvSpPr>
            <p:nvPr/>
          </p:nvSpPr>
          <p:spPr bwMode="auto">
            <a:xfrm>
              <a:off x="2064" y="1545"/>
              <a:ext cx="383"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81" name="Rectangle 61"/>
            <p:cNvSpPr>
              <a:spLocks noChangeArrowheads="1"/>
            </p:cNvSpPr>
            <p:nvPr/>
          </p:nvSpPr>
          <p:spPr bwMode="auto">
            <a:xfrm>
              <a:off x="1680" y="1545"/>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82" name="Rectangle 62"/>
            <p:cNvSpPr>
              <a:spLocks noChangeArrowheads="1"/>
            </p:cNvSpPr>
            <p:nvPr/>
          </p:nvSpPr>
          <p:spPr bwMode="auto">
            <a:xfrm>
              <a:off x="1297" y="1545"/>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83" name="Rectangle 63"/>
            <p:cNvSpPr>
              <a:spLocks noChangeArrowheads="1"/>
            </p:cNvSpPr>
            <p:nvPr/>
          </p:nvSpPr>
          <p:spPr bwMode="auto">
            <a:xfrm>
              <a:off x="912" y="1545"/>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84" name="Rectangle 64"/>
            <p:cNvSpPr>
              <a:spLocks noChangeArrowheads="1"/>
            </p:cNvSpPr>
            <p:nvPr/>
          </p:nvSpPr>
          <p:spPr bwMode="auto">
            <a:xfrm>
              <a:off x="4367" y="1401"/>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85" name="Rectangle 65"/>
            <p:cNvSpPr>
              <a:spLocks noChangeArrowheads="1"/>
            </p:cNvSpPr>
            <p:nvPr/>
          </p:nvSpPr>
          <p:spPr bwMode="auto">
            <a:xfrm>
              <a:off x="3984" y="1401"/>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86" name="Rectangle 66"/>
            <p:cNvSpPr>
              <a:spLocks noChangeArrowheads="1"/>
            </p:cNvSpPr>
            <p:nvPr/>
          </p:nvSpPr>
          <p:spPr bwMode="auto">
            <a:xfrm>
              <a:off x="3600" y="1401"/>
              <a:ext cx="384"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87" name="Rectangle 67"/>
            <p:cNvSpPr>
              <a:spLocks noChangeArrowheads="1"/>
            </p:cNvSpPr>
            <p:nvPr/>
          </p:nvSpPr>
          <p:spPr bwMode="auto">
            <a:xfrm>
              <a:off x="3217" y="1401"/>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88" name="Rectangle 68"/>
            <p:cNvSpPr>
              <a:spLocks noChangeArrowheads="1"/>
            </p:cNvSpPr>
            <p:nvPr/>
          </p:nvSpPr>
          <p:spPr bwMode="auto">
            <a:xfrm>
              <a:off x="2832" y="1401"/>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89" name="Rectangle 69"/>
            <p:cNvSpPr>
              <a:spLocks noChangeArrowheads="1"/>
            </p:cNvSpPr>
            <p:nvPr/>
          </p:nvSpPr>
          <p:spPr bwMode="auto">
            <a:xfrm>
              <a:off x="2447" y="1401"/>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90" name="Rectangle 70"/>
            <p:cNvSpPr>
              <a:spLocks noChangeArrowheads="1"/>
            </p:cNvSpPr>
            <p:nvPr/>
          </p:nvSpPr>
          <p:spPr bwMode="auto">
            <a:xfrm>
              <a:off x="2064" y="1401"/>
              <a:ext cx="383"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91" name="Rectangle 71"/>
            <p:cNvSpPr>
              <a:spLocks noChangeArrowheads="1"/>
            </p:cNvSpPr>
            <p:nvPr/>
          </p:nvSpPr>
          <p:spPr bwMode="auto">
            <a:xfrm>
              <a:off x="1680" y="1401"/>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92" name="Rectangle 72"/>
            <p:cNvSpPr>
              <a:spLocks noChangeArrowheads="1"/>
            </p:cNvSpPr>
            <p:nvPr/>
          </p:nvSpPr>
          <p:spPr bwMode="auto">
            <a:xfrm>
              <a:off x="1297" y="1401"/>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93" name="Rectangle 73"/>
            <p:cNvSpPr>
              <a:spLocks noChangeArrowheads="1"/>
            </p:cNvSpPr>
            <p:nvPr/>
          </p:nvSpPr>
          <p:spPr bwMode="auto">
            <a:xfrm>
              <a:off x="912" y="1401"/>
              <a:ext cx="385" cy="144"/>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94" name="Rectangle 74"/>
            <p:cNvSpPr>
              <a:spLocks noChangeArrowheads="1"/>
            </p:cNvSpPr>
            <p:nvPr/>
          </p:nvSpPr>
          <p:spPr bwMode="auto">
            <a:xfrm>
              <a:off x="4367" y="1257"/>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95" name="Rectangle 75"/>
            <p:cNvSpPr>
              <a:spLocks noChangeArrowheads="1"/>
            </p:cNvSpPr>
            <p:nvPr/>
          </p:nvSpPr>
          <p:spPr bwMode="auto">
            <a:xfrm>
              <a:off x="3984" y="1257"/>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96" name="Rectangle 76"/>
            <p:cNvSpPr>
              <a:spLocks noChangeArrowheads="1"/>
            </p:cNvSpPr>
            <p:nvPr/>
          </p:nvSpPr>
          <p:spPr bwMode="auto">
            <a:xfrm>
              <a:off x="3600" y="1257"/>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97" name="Rectangle 77"/>
            <p:cNvSpPr>
              <a:spLocks noChangeArrowheads="1"/>
            </p:cNvSpPr>
            <p:nvPr/>
          </p:nvSpPr>
          <p:spPr bwMode="auto">
            <a:xfrm>
              <a:off x="3217" y="1257"/>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98" name="Rectangle 78"/>
            <p:cNvSpPr>
              <a:spLocks noChangeArrowheads="1"/>
            </p:cNvSpPr>
            <p:nvPr/>
          </p:nvSpPr>
          <p:spPr bwMode="auto">
            <a:xfrm>
              <a:off x="2832" y="1257"/>
              <a:ext cx="385"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599" name="Rectangle 79"/>
            <p:cNvSpPr>
              <a:spLocks noChangeArrowheads="1"/>
            </p:cNvSpPr>
            <p:nvPr/>
          </p:nvSpPr>
          <p:spPr bwMode="auto">
            <a:xfrm>
              <a:off x="2447" y="1257"/>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00" name="Rectangle 80"/>
            <p:cNvSpPr>
              <a:spLocks noChangeArrowheads="1"/>
            </p:cNvSpPr>
            <p:nvPr/>
          </p:nvSpPr>
          <p:spPr bwMode="auto">
            <a:xfrm>
              <a:off x="2064" y="1257"/>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01" name="Rectangle 81"/>
            <p:cNvSpPr>
              <a:spLocks noChangeArrowheads="1"/>
            </p:cNvSpPr>
            <p:nvPr/>
          </p:nvSpPr>
          <p:spPr bwMode="auto">
            <a:xfrm>
              <a:off x="1680" y="1257"/>
              <a:ext cx="384"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02" name="Rectangle 82"/>
            <p:cNvSpPr>
              <a:spLocks noChangeArrowheads="1"/>
            </p:cNvSpPr>
            <p:nvPr/>
          </p:nvSpPr>
          <p:spPr bwMode="auto">
            <a:xfrm>
              <a:off x="1297" y="1257"/>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03" name="Rectangle 83"/>
            <p:cNvSpPr>
              <a:spLocks noChangeArrowheads="1"/>
            </p:cNvSpPr>
            <p:nvPr/>
          </p:nvSpPr>
          <p:spPr bwMode="auto">
            <a:xfrm>
              <a:off x="912" y="1257"/>
              <a:ext cx="385" cy="144"/>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04" name="Rectangle 84"/>
            <p:cNvSpPr>
              <a:spLocks noChangeArrowheads="1"/>
            </p:cNvSpPr>
            <p:nvPr/>
          </p:nvSpPr>
          <p:spPr bwMode="auto">
            <a:xfrm>
              <a:off x="4367" y="1113"/>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05" name="Rectangle 85"/>
            <p:cNvSpPr>
              <a:spLocks noChangeArrowheads="1"/>
            </p:cNvSpPr>
            <p:nvPr/>
          </p:nvSpPr>
          <p:spPr bwMode="auto">
            <a:xfrm>
              <a:off x="3984" y="1113"/>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06" name="Rectangle 86"/>
            <p:cNvSpPr>
              <a:spLocks noChangeArrowheads="1"/>
            </p:cNvSpPr>
            <p:nvPr/>
          </p:nvSpPr>
          <p:spPr bwMode="auto">
            <a:xfrm>
              <a:off x="3600" y="1113"/>
              <a:ext cx="384"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07" name="Rectangle 87"/>
            <p:cNvSpPr>
              <a:spLocks noChangeArrowheads="1"/>
            </p:cNvSpPr>
            <p:nvPr/>
          </p:nvSpPr>
          <p:spPr bwMode="auto">
            <a:xfrm>
              <a:off x="3217" y="1113"/>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08" name="Rectangle 88"/>
            <p:cNvSpPr>
              <a:spLocks noChangeArrowheads="1"/>
            </p:cNvSpPr>
            <p:nvPr/>
          </p:nvSpPr>
          <p:spPr bwMode="auto">
            <a:xfrm>
              <a:off x="2832" y="1113"/>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09" name="Rectangle 89"/>
            <p:cNvSpPr>
              <a:spLocks noChangeArrowheads="1"/>
            </p:cNvSpPr>
            <p:nvPr/>
          </p:nvSpPr>
          <p:spPr bwMode="auto">
            <a:xfrm>
              <a:off x="2447" y="1113"/>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10" name="Rectangle 90"/>
            <p:cNvSpPr>
              <a:spLocks noChangeArrowheads="1"/>
            </p:cNvSpPr>
            <p:nvPr/>
          </p:nvSpPr>
          <p:spPr bwMode="auto">
            <a:xfrm>
              <a:off x="2064" y="1113"/>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11" name="Rectangle 91"/>
            <p:cNvSpPr>
              <a:spLocks noChangeArrowheads="1"/>
            </p:cNvSpPr>
            <p:nvPr/>
          </p:nvSpPr>
          <p:spPr bwMode="auto">
            <a:xfrm>
              <a:off x="1680" y="1113"/>
              <a:ext cx="384" cy="144"/>
            </a:xfrm>
            <a:prstGeom prst="rect">
              <a:avLst/>
            </a:prstGeom>
            <a:solidFill>
              <a:srgbClr val="B2B2B2"/>
            </a:solid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12" name="Rectangle 92"/>
            <p:cNvSpPr>
              <a:spLocks noChangeArrowheads="1"/>
            </p:cNvSpPr>
            <p:nvPr/>
          </p:nvSpPr>
          <p:spPr bwMode="auto">
            <a:xfrm>
              <a:off x="1297" y="1113"/>
              <a:ext cx="383"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13" name="Rectangle 93"/>
            <p:cNvSpPr>
              <a:spLocks noChangeArrowheads="1"/>
            </p:cNvSpPr>
            <p:nvPr/>
          </p:nvSpPr>
          <p:spPr bwMode="auto">
            <a:xfrm>
              <a:off x="912" y="1113"/>
              <a:ext cx="385" cy="144"/>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800"/>
            </a:p>
          </p:txBody>
        </p:sp>
        <p:sp>
          <p:nvSpPr>
            <p:cNvPr id="491614" name="Rectangle 94"/>
            <p:cNvSpPr>
              <a:spLocks noChangeArrowheads="1"/>
            </p:cNvSpPr>
            <p:nvPr/>
          </p:nvSpPr>
          <p:spPr bwMode="auto">
            <a:xfrm>
              <a:off x="4367" y="960"/>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1, N</a:t>
              </a:r>
              <a:r>
                <a:rPr lang="en-US" sz="1000" b="1"/>
                <a:t>)</a:t>
              </a:r>
            </a:p>
          </p:txBody>
        </p:sp>
        <p:sp>
          <p:nvSpPr>
            <p:cNvPr id="491615" name="Rectangle 95"/>
            <p:cNvSpPr>
              <a:spLocks noChangeArrowheads="1"/>
            </p:cNvSpPr>
            <p:nvPr/>
          </p:nvSpPr>
          <p:spPr bwMode="auto">
            <a:xfrm>
              <a:off x="3984" y="960"/>
              <a:ext cx="383" cy="153"/>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1616" name="Rectangle 96"/>
            <p:cNvSpPr>
              <a:spLocks noChangeArrowheads="1"/>
            </p:cNvSpPr>
            <p:nvPr/>
          </p:nvSpPr>
          <p:spPr bwMode="auto">
            <a:xfrm>
              <a:off x="3600" y="960"/>
              <a:ext cx="384"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1617" name="Rectangle 97"/>
            <p:cNvSpPr>
              <a:spLocks noChangeArrowheads="1"/>
            </p:cNvSpPr>
            <p:nvPr/>
          </p:nvSpPr>
          <p:spPr bwMode="auto">
            <a:xfrm>
              <a:off x="3217" y="960"/>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1618" name="Rectangle 98"/>
            <p:cNvSpPr>
              <a:spLocks noChangeArrowheads="1"/>
            </p:cNvSpPr>
            <p:nvPr/>
          </p:nvSpPr>
          <p:spPr bwMode="auto">
            <a:xfrm>
              <a:off x="2832" y="960"/>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1619" name="Rectangle 99"/>
            <p:cNvSpPr>
              <a:spLocks noChangeArrowheads="1"/>
            </p:cNvSpPr>
            <p:nvPr/>
          </p:nvSpPr>
          <p:spPr bwMode="auto">
            <a:xfrm>
              <a:off x="2447" y="960"/>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1620" name="Rectangle 100"/>
            <p:cNvSpPr>
              <a:spLocks noChangeArrowheads="1"/>
            </p:cNvSpPr>
            <p:nvPr/>
          </p:nvSpPr>
          <p:spPr bwMode="auto">
            <a:xfrm>
              <a:off x="2064" y="960"/>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endParaRPr lang="en-US" sz="1000"/>
            </a:p>
          </p:txBody>
        </p:sp>
        <p:sp>
          <p:nvSpPr>
            <p:cNvPr id="491621" name="Rectangle 101"/>
            <p:cNvSpPr>
              <a:spLocks noChangeArrowheads="1"/>
            </p:cNvSpPr>
            <p:nvPr/>
          </p:nvSpPr>
          <p:spPr bwMode="auto">
            <a:xfrm>
              <a:off x="1680" y="960"/>
              <a:ext cx="384" cy="153"/>
            </a:xfrm>
            <a:prstGeom prst="rect">
              <a:avLst/>
            </a:prstGeom>
            <a:solidFill>
              <a:schemeClr val="hlink"/>
            </a:solidFill>
            <a:ln w="12700" algn="ctr">
              <a:noFill/>
              <a:miter lim="800000"/>
              <a:headEnd/>
              <a:tailEnd/>
            </a:ln>
            <a:effectLst/>
          </p:spPr>
          <p:txBody>
            <a:bodyPr/>
            <a:lstStyle/>
            <a:p>
              <a:pPr>
                <a:spcBef>
                  <a:spcPct val="35000"/>
                </a:spcBef>
                <a:spcAft>
                  <a:spcPct val="15000"/>
                </a:spcAft>
                <a:buClr>
                  <a:srgbClr val="333399"/>
                </a:buClr>
              </a:pPr>
              <a:endParaRPr lang="en-US" sz="1000" b="1"/>
            </a:p>
          </p:txBody>
        </p:sp>
        <p:sp>
          <p:nvSpPr>
            <p:cNvPr id="491622" name="Rectangle 102"/>
            <p:cNvSpPr>
              <a:spLocks noChangeArrowheads="1"/>
            </p:cNvSpPr>
            <p:nvPr/>
          </p:nvSpPr>
          <p:spPr bwMode="auto">
            <a:xfrm>
              <a:off x="1297" y="960"/>
              <a:ext cx="383"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1, 2</a:t>
              </a:r>
              <a:r>
                <a:rPr lang="en-US" sz="1000" b="1"/>
                <a:t>)</a:t>
              </a:r>
            </a:p>
          </p:txBody>
        </p:sp>
        <p:sp>
          <p:nvSpPr>
            <p:cNvPr id="491623" name="Rectangle 103"/>
            <p:cNvSpPr>
              <a:spLocks noChangeArrowheads="1"/>
            </p:cNvSpPr>
            <p:nvPr/>
          </p:nvSpPr>
          <p:spPr bwMode="auto">
            <a:xfrm>
              <a:off x="912" y="960"/>
              <a:ext cx="385" cy="153"/>
            </a:xfrm>
            <a:prstGeom prst="rect">
              <a:avLst/>
            </a:prstGeom>
            <a:noFill/>
            <a:ln w="12700" algn="ctr">
              <a:noFill/>
              <a:miter lim="800000"/>
              <a:headEnd/>
              <a:tailEnd/>
            </a:ln>
            <a:effectLst/>
          </p:spPr>
          <p:txBody>
            <a:bodyPr/>
            <a:lstStyle/>
            <a:p>
              <a:pPr>
                <a:spcBef>
                  <a:spcPct val="35000"/>
                </a:spcBef>
                <a:spcAft>
                  <a:spcPct val="15000"/>
                </a:spcAft>
                <a:buClr>
                  <a:srgbClr val="333399"/>
                </a:buClr>
              </a:pPr>
              <a:r>
                <a:rPr lang="en-US" sz="1000" b="1"/>
                <a:t>R(</a:t>
              </a:r>
              <a:r>
                <a:rPr lang="en-US" sz="1000" b="1" i="1"/>
                <a:t>1, 1</a:t>
              </a:r>
              <a:r>
                <a:rPr lang="en-US" sz="1000" b="1"/>
                <a:t>)</a:t>
              </a:r>
            </a:p>
          </p:txBody>
        </p:sp>
        <p:sp>
          <p:nvSpPr>
            <p:cNvPr id="491624" name="Line 104"/>
            <p:cNvSpPr>
              <a:spLocks noChangeShapeType="1"/>
            </p:cNvSpPr>
            <p:nvPr/>
          </p:nvSpPr>
          <p:spPr bwMode="auto">
            <a:xfrm>
              <a:off x="912" y="960"/>
              <a:ext cx="3840" cy="0"/>
            </a:xfrm>
            <a:prstGeom prst="line">
              <a:avLst/>
            </a:prstGeom>
            <a:noFill/>
            <a:ln w="12700" cap="sq">
              <a:solidFill>
                <a:schemeClr val="tx1"/>
              </a:solidFill>
              <a:round/>
              <a:headEnd/>
              <a:tailEnd/>
            </a:ln>
            <a:effectLst/>
          </p:spPr>
          <p:txBody>
            <a:bodyPr anchor="ctr"/>
            <a:lstStyle/>
            <a:p>
              <a:endParaRPr lang="en-US"/>
            </a:p>
          </p:txBody>
        </p:sp>
        <p:sp>
          <p:nvSpPr>
            <p:cNvPr id="491625" name="Line 105"/>
            <p:cNvSpPr>
              <a:spLocks noChangeShapeType="1"/>
            </p:cNvSpPr>
            <p:nvPr/>
          </p:nvSpPr>
          <p:spPr bwMode="auto">
            <a:xfrm>
              <a:off x="912" y="1113"/>
              <a:ext cx="3840" cy="0"/>
            </a:xfrm>
            <a:prstGeom prst="line">
              <a:avLst/>
            </a:prstGeom>
            <a:noFill/>
            <a:ln w="12700">
              <a:solidFill>
                <a:schemeClr val="tx1"/>
              </a:solidFill>
              <a:round/>
              <a:headEnd/>
              <a:tailEnd/>
            </a:ln>
            <a:effectLst/>
          </p:spPr>
          <p:txBody>
            <a:bodyPr anchor="ctr"/>
            <a:lstStyle/>
            <a:p>
              <a:endParaRPr lang="en-US"/>
            </a:p>
          </p:txBody>
        </p:sp>
        <p:sp>
          <p:nvSpPr>
            <p:cNvPr id="491626" name="Line 106"/>
            <p:cNvSpPr>
              <a:spLocks noChangeShapeType="1"/>
            </p:cNvSpPr>
            <p:nvPr/>
          </p:nvSpPr>
          <p:spPr bwMode="auto">
            <a:xfrm>
              <a:off x="912" y="1257"/>
              <a:ext cx="3840" cy="0"/>
            </a:xfrm>
            <a:prstGeom prst="line">
              <a:avLst/>
            </a:prstGeom>
            <a:noFill/>
            <a:ln w="12700">
              <a:solidFill>
                <a:schemeClr val="tx1"/>
              </a:solidFill>
              <a:round/>
              <a:headEnd/>
              <a:tailEnd/>
            </a:ln>
            <a:effectLst/>
          </p:spPr>
          <p:txBody>
            <a:bodyPr anchor="ctr"/>
            <a:lstStyle/>
            <a:p>
              <a:endParaRPr lang="en-US"/>
            </a:p>
          </p:txBody>
        </p:sp>
        <p:sp>
          <p:nvSpPr>
            <p:cNvPr id="491627" name="Line 107"/>
            <p:cNvSpPr>
              <a:spLocks noChangeShapeType="1"/>
            </p:cNvSpPr>
            <p:nvPr/>
          </p:nvSpPr>
          <p:spPr bwMode="auto">
            <a:xfrm>
              <a:off x="912" y="1401"/>
              <a:ext cx="3840" cy="0"/>
            </a:xfrm>
            <a:prstGeom prst="line">
              <a:avLst/>
            </a:prstGeom>
            <a:noFill/>
            <a:ln w="12700">
              <a:solidFill>
                <a:schemeClr val="tx1"/>
              </a:solidFill>
              <a:round/>
              <a:headEnd/>
              <a:tailEnd/>
            </a:ln>
            <a:effectLst/>
          </p:spPr>
          <p:txBody>
            <a:bodyPr anchor="ctr"/>
            <a:lstStyle/>
            <a:p>
              <a:endParaRPr lang="en-US"/>
            </a:p>
          </p:txBody>
        </p:sp>
        <p:sp>
          <p:nvSpPr>
            <p:cNvPr id="491628" name="Line 108"/>
            <p:cNvSpPr>
              <a:spLocks noChangeShapeType="1"/>
            </p:cNvSpPr>
            <p:nvPr/>
          </p:nvSpPr>
          <p:spPr bwMode="auto">
            <a:xfrm>
              <a:off x="912" y="1545"/>
              <a:ext cx="3840" cy="0"/>
            </a:xfrm>
            <a:prstGeom prst="line">
              <a:avLst/>
            </a:prstGeom>
            <a:noFill/>
            <a:ln w="12700">
              <a:solidFill>
                <a:schemeClr val="tx1"/>
              </a:solidFill>
              <a:round/>
              <a:headEnd/>
              <a:tailEnd/>
            </a:ln>
            <a:effectLst/>
          </p:spPr>
          <p:txBody>
            <a:bodyPr anchor="ctr"/>
            <a:lstStyle/>
            <a:p>
              <a:endParaRPr lang="en-US"/>
            </a:p>
          </p:txBody>
        </p:sp>
        <p:sp>
          <p:nvSpPr>
            <p:cNvPr id="491629" name="Line 109"/>
            <p:cNvSpPr>
              <a:spLocks noChangeShapeType="1"/>
            </p:cNvSpPr>
            <p:nvPr/>
          </p:nvSpPr>
          <p:spPr bwMode="auto">
            <a:xfrm>
              <a:off x="912" y="1689"/>
              <a:ext cx="3840" cy="0"/>
            </a:xfrm>
            <a:prstGeom prst="line">
              <a:avLst/>
            </a:prstGeom>
            <a:noFill/>
            <a:ln w="12700">
              <a:solidFill>
                <a:schemeClr val="tx1"/>
              </a:solidFill>
              <a:round/>
              <a:headEnd/>
              <a:tailEnd/>
            </a:ln>
            <a:effectLst/>
          </p:spPr>
          <p:txBody>
            <a:bodyPr anchor="ctr"/>
            <a:lstStyle/>
            <a:p>
              <a:endParaRPr lang="en-US"/>
            </a:p>
          </p:txBody>
        </p:sp>
        <p:sp>
          <p:nvSpPr>
            <p:cNvPr id="491630" name="Line 110"/>
            <p:cNvSpPr>
              <a:spLocks noChangeShapeType="1"/>
            </p:cNvSpPr>
            <p:nvPr/>
          </p:nvSpPr>
          <p:spPr bwMode="auto">
            <a:xfrm>
              <a:off x="912" y="1842"/>
              <a:ext cx="3840" cy="0"/>
            </a:xfrm>
            <a:prstGeom prst="line">
              <a:avLst/>
            </a:prstGeom>
            <a:noFill/>
            <a:ln w="12700">
              <a:solidFill>
                <a:schemeClr val="tx1"/>
              </a:solidFill>
              <a:round/>
              <a:headEnd/>
              <a:tailEnd/>
            </a:ln>
            <a:effectLst/>
          </p:spPr>
          <p:txBody>
            <a:bodyPr anchor="ctr"/>
            <a:lstStyle/>
            <a:p>
              <a:endParaRPr lang="en-US"/>
            </a:p>
          </p:txBody>
        </p:sp>
        <p:sp>
          <p:nvSpPr>
            <p:cNvPr id="491631" name="Line 111"/>
            <p:cNvSpPr>
              <a:spLocks noChangeShapeType="1"/>
            </p:cNvSpPr>
            <p:nvPr/>
          </p:nvSpPr>
          <p:spPr bwMode="auto">
            <a:xfrm>
              <a:off x="912" y="1986"/>
              <a:ext cx="3840" cy="0"/>
            </a:xfrm>
            <a:prstGeom prst="line">
              <a:avLst/>
            </a:prstGeom>
            <a:noFill/>
            <a:ln w="12700">
              <a:solidFill>
                <a:schemeClr val="tx1"/>
              </a:solidFill>
              <a:round/>
              <a:headEnd/>
              <a:tailEnd/>
            </a:ln>
            <a:effectLst/>
          </p:spPr>
          <p:txBody>
            <a:bodyPr anchor="ctr"/>
            <a:lstStyle/>
            <a:p>
              <a:endParaRPr lang="en-US"/>
            </a:p>
          </p:txBody>
        </p:sp>
        <p:sp>
          <p:nvSpPr>
            <p:cNvPr id="491632" name="Line 112"/>
            <p:cNvSpPr>
              <a:spLocks noChangeShapeType="1"/>
            </p:cNvSpPr>
            <p:nvPr/>
          </p:nvSpPr>
          <p:spPr bwMode="auto">
            <a:xfrm>
              <a:off x="912" y="2130"/>
              <a:ext cx="3840" cy="0"/>
            </a:xfrm>
            <a:prstGeom prst="line">
              <a:avLst/>
            </a:prstGeom>
            <a:noFill/>
            <a:ln w="12700">
              <a:solidFill>
                <a:schemeClr val="tx1"/>
              </a:solidFill>
              <a:round/>
              <a:headEnd/>
              <a:tailEnd/>
            </a:ln>
            <a:effectLst/>
          </p:spPr>
          <p:txBody>
            <a:bodyPr anchor="ctr"/>
            <a:lstStyle/>
            <a:p>
              <a:endParaRPr lang="en-US"/>
            </a:p>
          </p:txBody>
        </p:sp>
        <p:sp>
          <p:nvSpPr>
            <p:cNvPr id="491633" name="Line 113"/>
            <p:cNvSpPr>
              <a:spLocks noChangeShapeType="1"/>
            </p:cNvSpPr>
            <p:nvPr/>
          </p:nvSpPr>
          <p:spPr bwMode="auto">
            <a:xfrm>
              <a:off x="912" y="2274"/>
              <a:ext cx="3840" cy="0"/>
            </a:xfrm>
            <a:prstGeom prst="line">
              <a:avLst/>
            </a:prstGeom>
            <a:noFill/>
            <a:ln w="12700">
              <a:solidFill>
                <a:schemeClr val="tx1"/>
              </a:solidFill>
              <a:round/>
              <a:headEnd/>
              <a:tailEnd/>
            </a:ln>
            <a:effectLst/>
          </p:spPr>
          <p:txBody>
            <a:bodyPr anchor="ctr"/>
            <a:lstStyle/>
            <a:p>
              <a:endParaRPr lang="en-US"/>
            </a:p>
          </p:txBody>
        </p:sp>
        <p:sp>
          <p:nvSpPr>
            <p:cNvPr id="491634" name="Line 114"/>
            <p:cNvSpPr>
              <a:spLocks noChangeShapeType="1"/>
            </p:cNvSpPr>
            <p:nvPr/>
          </p:nvSpPr>
          <p:spPr bwMode="auto">
            <a:xfrm>
              <a:off x="912" y="2427"/>
              <a:ext cx="3840" cy="0"/>
            </a:xfrm>
            <a:prstGeom prst="line">
              <a:avLst/>
            </a:prstGeom>
            <a:noFill/>
            <a:ln w="12700" cap="sq">
              <a:solidFill>
                <a:schemeClr val="tx1"/>
              </a:solidFill>
              <a:round/>
              <a:headEnd/>
              <a:tailEnd/>
            </a:ln>
            <a:effectLst/>
          </p:spPr>
          <p:txBody>
            <a:bodyPr anchor="ctr"/>
            <a:lstStyle/>
            <a:p>
              <a:endParaRPr lang="en-US"/>
            </a:p>
          </p:txBody>
        </p:sp>
        <p:sp>
          <p:nvSpPr>
            <p:cNvPr id="491635" name="Line 115"/>
            <p:cNvSpPr>
              <a:spLocks noChangeShapeType="1"/>
            </p:cNvSpPr>
            <p:nvPr/>
          </p:nvSpPr>
          <p:spPr bwMode="auto">
            <a:xfrm>
              <a:off x="912" y="960"/>
              <a:ext cx="0" cy="1467"/>
            </a:xfrm>
            <a:prstGeom prst="line">
              <a:avLst/>
            </a:prstGeom>
            <a:noFill/>
            <a:ln w="12700" cap="sq">
              <a:solidFill>
                <a:schemeClr val="tx1"/>
              </a:solidFill>
              <a:round/>
              <a:headEnd/>
              <a:tailEnd/>
            </a:ln>
            <a:effectLst/>
          </p:spPr>
          <p:txBody>
            <a:bodyPr anchor="ctr"/>
            <a:lstStyle/>
            <a:p>
              <a:endParaRPr lang="en-US"/>
            </a:p>
          </p:txBody>
        </p:sp>
        <p:sp>
          <p:nvSpPr>
            <p:cNvPr id="491636" name="Line 116"/>
            <p:cNvSpPr>
              <a:spLocks noChangeShapeType="1"/>
            </p:cNvSpPr>
            <p:nvPr/>
          </p:nvSpPr>
          <p:spPr bwMode="auto">
            <a:xfrm>
              <a:off x="1297" y="960"/>
              <a:ext cx="0" cy="1467"/>
            </a:xfrm>
            <a:prstGeom prst="line">
              <a:avLst/>
            </a:prstGeom>
            <a:noFill/>
            <a:ln w="12700">
              <a:solidFill>
                <a:schemeClr val="tx1"/>
              </a:solidFill>
              <a:round/>
              <a:headEnd/>
              <a:tailEnd/>
            </a:ln>
            <a:effectLst/>
          </p:spPr>
          <p:txBody>
            <a:bodyPr anchor="ctr"/>
            <a:lstStyle/>
            <a:p>
              <a:endParaRPr lang="en-US"/>
            </a:p>
          </p:txBody>
        </p:sp>
        <p:sp>
          <p:nvSpPr>
            <p:cNvPr id="491637" name="Line 117"/>
            <p:cNvSpPr>
              <a:spLocks noChangeShapeType="1"/>
            </p:cNvSpPr>
            <p:nvPr/>
          </p:nvSpPr>
          <p:spPr bwMode="auto">
            <a:xfrm>
              <a:off x="1680" y="960"/>
              <a:ext cx="0" cy="1467"/>
            </a:xfrm>
            <a:prstGeom prst="line">
              <a:avLst/>
            </a:prstGeom>
            <a:noFill/>
            <a:ln w="12700">
              <a:solidFill>
                <a:schemeClr val="tx1"/>
              </a:solidFill>
              <a:round/>
              <a:headEnd/>
              <a:tailEnd/>
            </a:ln>
            <a:effectLst/>
          </p:spPr>
          <p:txBody>
            <a:bodyPr anchor="ctr"/>
            <a:lstStyle/>
            <a:p>
              <a:endParaRPr lang="en-US"/>
            </a:p>
          </p:txBody>
        </p:sp>
        <p:sp>
          <p:nvSpPr>
            <p:cNvPr id="491638" name="Line 118"/>
            <p:cNvSpPr>
              <a:spLocks noChangeShapeType="1"/>
            </p:cNvSpPr>
            <p:nvPr/>
          </p:nvSpPr>
          <p:spPr bwMode="auto">
            <a:xfrm>
              <a:off x="2064" y="960"/>
              <a:ext cx="0" cy="1467"/>
            </a:xfrm>
            <a:prstGeom prst="line">
              <a:avLst/>
            </a:prstGeom>
            <a:noFill/>
            <a:ln w="12700">
              <a:solidFill>
                <a:schemeClr val="tx1"/>
              </a:solidFill>
              <a:round/>
              <a:headEnd/>
              <a:tailEnd/>
            </a:ln>
            <a:effectLst/>
          </p:spPr>
          <p:txBody>
            <a:bodyPr anchor="ctr"/>
            <a:lstStyle/>
            <a:p>
              <a:endParaRPr lang="en-US"/>
            </a:p>
          </p:txBody>
        </p:sp>
        <p:sp>
          <p:nvSpPr>
            <p:cNvPr id="491639" name="Line 119"/>
            <p:cNvSpPr>
              <a:spLocks noChangeShapeType="1"/>
            </p:cNvSpPr>
            <p:nvPr/>
          </p:nvSpPr>
          <p:spPr bwMode="auto">
            <a:xfrm>
              <a:off x="2447" y="960"/>
              <a:ext cx="0" cy="1467"/>
            </a:xfrm>
            <a:prstGeom prst="line">
              <a:avLst/>
            </a:prstGeom>
            <a:noFill/>
            <a:ln w="12700">
              <a:solidFill>
                <a:schemeClr val="tx1"/>
              </a:solidFill>
              <a:round/>
              <a:headEnd/>
              <a:tailEnd/>
            </a:ln>
            <a:effectLst/>
          </p:spPr>
          <p:txBody>
            <a:bodyPr anchor="ctr"/>
            <a:lstStyle/>
            <a:p>
              <a:endParaRPr lang="en-US"/>
            </a:p>
          </p:txBody>
        </p:sp>
        <p:sp>
          <p:nvSpPr>
            <p:cNvPr id="491640" name="Line 120"/>
            <p:cNvSpPr>
              <a:spLocks noChangeShapeType="1"/>
            </p:cNvSpPr>
            <p:nvPr/>
          </p:nvSpPr>
          <p:spPr bwMode="auto">
            <a:xfrm>
              <a:off x="2832" y="960"/>
              <a:ext cx="0" cy="1467"/>
            </a:xfrm>
            <a:prstGeom prst="line">
              <a:avLst/>
            </a:prstGeom>
            <a:noFill/>
            <a:ln w="12700">
              <a:solidFill>
                <a:schemeClr val="tx1"/>
              </a:solidFill>
              <a:round/>
              <a:headEnd/>
              <a:tailEnd/>
            </a:ln>
            <a:effectLst/>
          </p:spPr>
          <p:txBody>
            <a:bodyPr anchor="ctr"/>
            <a:lstStyle/>
            <a:p>
              <a:endParaRPr lang="en-US"/>
            </a:p>
          </p:txBody>
        </p:sp>
        <p:sp>
          <p:nvSpPr>
            <p:cNvPr id="491641" name="Line 121"/>
            <p:cNvSpPr>
              <a:spLocks noChangeShapeType="1"/>
            </p:cNvSpPr>
            <p:nvPr/>
          </p:nvSpPr>
          <p:spPr bwMode="auto">
            <a:xfrm>
              <a:off x="3217" y="960"/>
              <a:ext cx="0" cy="1467"/>
            </a:xfrm>
            <a:prstGeom prst="line">
              <a:avLst/>
            </a:prstGeom>
            <a:noFill/>
            <a:ln w="12700">
              <a:solidFill>
                <a:schemeClr val="tx1"/>
              </a:solidFill>
              <a:round/>
              <a:headEnd/>
              <a:tailEnd/>
            </a:ln>
            <a:effectLst/>
          </p:spPr>
          <p:txBody>
            <a:bodyPr anchor="ctr"/>
            <a:lstStyle/>
            <a:p>
              <a:endParaRPr lang="en-US"/>
            </a:p>
          </p:txBody>
        </p:sp>
        <p:sp>
          <p:nvSpPr>
            <p:cNvPr id="491642" name="Line 122"/>
            <p:cNvSpPr>
              <a:spLocks noChangeShapeType="1"/>
            </p:cNvSpPr>
            <p:nvPr/>
          </p:nvSpPr>
          <p:spPr bwMode="auto">
            <a:xfrm>
              <a:off x="3600" y="960"/>
              <a:ext cx="0" cy="1467"/>
            </a:xfrm>
            <a:prstGeom prst="line">
              <a:avLst/>
            </a:prstGeom>
            <a:noFill/>
            <a:ln w="12700">
              <a:solidFill>
                <a:schemeClr val="tx1"/>
              </a:solidFill>
              <a:round/>
              <a:headEnd/>
              <a:tailEnd/>
            </a:ln>
            <a:effectLst/>
          </p:spPr>
          <p:txBody>
            <a:bodyPr anchor="ctr"/>
            <a:lstStyle/>
            <a:p>
              <a:endParaRPr lang="en-US"/>
            </a:p>
          </p:txBody>
        </p:sp>
        <p:sp>
          <p:nvSpPr>
            <p:cNvPr id="491643" name="Line 123"/>
            <p:cNvSpPr>
              <a:spLocks noChangeShapeType="1"/>
            </p:cNvSpPr>
            <p:nvPr/>
          </p:nvSpPr>
          <p:spPr bwMode="auto">
            <a:xfrm>
              <a:off x="3984" y="960"/>
              <a:ext cx="0" cy="1467"/>
            </a:xfrm>
            <a:prstGeom prst="line">
              <a:avLst/>
            </a:prstGeom>
            <a:noFill/>
            <a:ln w="12700">
              <a:solidFill>
                <a:schemeClr val="tx1"/>
              </a:solidFill>
              <a:round/>
              <a:headEnd/>
              <a:tailEnd/>
            </a:ln>
            <a:effectLst/>
          </p:spPr>
          <p:txBody>
            <a:bodyPr anchor="ctr"/>
            <a:lstStyle/>
            <a:p>
              <a:endParaRPr lang="en-US"/>
            </a:p>
          </p:txBody>
        </p:sp>
        <p:sp>
          <p:nvSpPr>
            <p:cNvPr id="491644" name="Line 124"/>
            <p:cNvSpPr>
              <a:spLocks noChangeShapeType="1"/>
            </p:cNvSpPr>
            <p:nvPr/>
          </p:nvSpPr>
          <p:spPr bwMode="auto">
            <a:xfrm>
              <a:off x="4367" y="960"/>
              <a:ext cx="0" cy="1467"/>
            </a:xfrm>
            <a:prstGeom prst="line">
              <a:avLst/>
            </a:prstGeom>
            <a:noFill/>
            <a:ln w="12700">
              <a:solidFill>
                <a:schemeClr val="tx1"/>
              </a:solidFill>
              <a:round/>
              <a:headEnd/>
              <a:tailEnd/>
            </a:ln>
            <a:effectLst/>
          </p:spPr>
          <p:txBody>
            <a:bodyPr anchor="ctr"/>
            <a:lstStyle/>
            <a:p>
              <a:endParaRPr lang="en-US"/>
            </a:p>
          </p:txBody>
        </p:sp>
        <p:sp>
          <p:nvSpPr>
            <p:cNvPr id="491645" name="Line 125"/>
            <p:cNvSpPr>
              <a:spLocks noChangeShapeType="1"/>
            </p:cNvSpPr>
            <p:nvPr/>
          </p:nvSpPr>
          <p:spPr bwMode="auto">
            <a:xfrm>
              <a:off x="4752" y="960"/>
              <a:ext cx="0" cy="1467"/>
            </a:xfrm>
            <a:prstGeom prst="line">
              <a:avLst/>
            </a:prstGeom>
            <a:noFill/>
            <a:ln w="12700" cap="sq">
              <a:solidFill>
                <a:schemeClr val="tx1"/>
              </a:solidFill>
              <a:round/>
              <a:headEnd/>
              <a:tailEnd/>
            </a:ln>
            <a:effectLst/>
          </p:spPr>
          <p:txBody>
            <a:bodyPr anchor="ctr"/>
            <a:lstStyle/>
            <a:p>
              <a:endParaRPr lang="en-US"/>
            </a:p>
          </p:txBody>
        </p:sp>
        <p:sp>
          <p:nvSpPr>
            <p:cNvPr id="491646" name="Text Box 126"/>
            <p:cNvSpPr txBox="1">
              <a:spLocks noChangeArrowheads="1"/>
            </p:cNvSpPr>
            <p:nvPr/>
          </p:nvSpPr>
          <p:spPr bwMode="auto">
            <a:xfrm>
              <a:off x="864" y="796"/>
              <a:ext cx="432" cy="164"/>
            </a:xfrm>
            <a:prstGeom prst="rect">
              <a:avLst/>
            </a:prstGeom>
            <a:noFill/>
            <a:ln w="12700" algn="ctr">
              <a:noFill/>
              <a:miter lim="800000"/>
              <a:headEnd/>
              <a:tailEnd/>
            </a:ln>
            <a:effectLst/>
          </p:spPr>
          <p:txBody>
            <a:bodyPr>
              <a:spAutoFit/>
            </a:bodyPr>
            <a:lstStyle/>
            <a:p>
              <a:pPr algn="ctr"/>
              <a:r>
                <a:rPr lang="en-US" sz="1100" b="1"/>
                <a:t>User_</a:t>
              </a:r>
              <a:r>
                <a:rPr lang="en-US" sz="1100" b="1" i="1"/>
                <a:t>1</a:t>
              </a:r>
            </a:p>
          </p:txBody>
        </p:sp>
        <p:sp>
          <p:nvSpPr>
            <p:cNvPr id="491647" name="Text Box 127"/>
            <p:cNvSpPr txBox="1">
              <a:spLocks noChangeArrowheads="1"/>
            </p:cNvSpPr>
            <p:nvPr/>
          </p:nvSpPr>
          <p:spPr bwMode="auto">
            <a:xfrm>
              <a:off x="2826" y="796"/>
              <a:ext cx="390" cy="164"/>
            </a:xfrm>
            <a:prstGeom prst="rect">
              <a:avLst/>
            </a:prstGeom>
            <a:noFill/>
            <a:ln w="12700" algn="ctr">
              <a:noFill/>
              <a:miter lim="800000"/>
              <a:headEnd/>
              <a:tailEnd/>
            </a:ln>
            <a:effectLst/>
          </p:spPr>
          <p:txBody>
            <a:bodyPr>
              <a:spAutoFit/>
            </a:bodyPr>
            <a:lstStyle/>
            <a:p>
              <a:pPr algn="ctr"/>
              <a:r>
                <a:rPr lang="en-US" sz="1100" b="1"/>
                <a:t>User_</a:t>
              </a:r>
              <a:r>
                <a:rPr lang="en-US" sz="1100" b="1" i="1"/>
                <a:t>j</a:t>
              </a:r>
            </a:p>
          </p:txBody>
        </p:sp>
        <p:sp>
          <p:nvSpPr>
            <p:cNvPr id="491648" name="Text Box 128"/>
            <p:cNvSpPr txBox="1">
              <a:spLocks noChangeArrowheads="1"/>
            </p:cNvSpPr>
            <p:nvPr/>
          </p:nvSpPr>
          <p:spPr bwMode="auto">
            <a:xfrm>
              <a:off x="4313" y="796"/>
              <a:ext cx="487" cy="164"/>
            </a:xfrm>
            <a:prstGeom prst="rect">
              <a:avLst/>
            </a:prstGeom>
            <a:noFill/>
            <a:ln w="12700" algn="ctr">
              <a:noFill/>
              <a:miter lim="800000"/>
              <a:headEnd/>
              <a:tailEnd/>
            </a:ln>
            <a:effectLst/>
          </p:spPr>
          <p:txBody>
            <a:bodyPr>
              <a:spAutoFit/>
            </a:bodyPr>
            <a:lstStyle/>
            <a:p>
              <a:pPr algn="ctr"/>
              <a:r>
                <a:rPr lang="en-US" sz="1100" b="1"/>
                <a:t>User_</a:t>
              </a:r>
              <a:r>
                <a:rPr lang="en-US" sz="1100" b="1" i="1"/>
                <a:t>N</a:t>
              </a:r>
            </a:p>
          </p:txBody>
        </p:sp>
        <p:sp>
          <p:nvSpPr>
            <p:cNvPr id="491649" name="Text Box 129"/>
            <p:cNvSpPr txBox="1">
              <a:spLocks noChangeArrowheads="1"/>
            </p:cNvSpPr>
            <p:nvPr/>
          </p:nvSpPr>
          <p:spPr bwMode="auto">
            <a:xfrm>
              <a:off x="144" y="950"/>
              <a:ext cx="826" cy="270"/>
            </a:xfrm>
            <a:prstGeom prst="rect">
              <a:avLst/>
            </a:prstGeom>
            <a:noFill/>
            <a:ln w="12700" algn="ctr">
              <a:noFill/>
              <a:miter lim="800000"/>
              <a:headEnd/>
              <a:tailEnd/>
            </a:ln>
            <a:effectLst/>
          </p:spPr>
          <p:txBody>
            <a:bodyPr>
              <a:spAutoFit/>
            </a:bodyPr>
            <a:lstStyle/>
            <a:p>
              <a:pPr algn="ctr"/>
              <a:r>
                <a:rPr lang="en-US" sz="1100" b="1"/>
                <a:t>Profile Item_</a:t>
              </a:r>
              <a:r>
                <a:rPr lang="en-US" sz="1100" b="1" i="1"/>
                <a:t>1</a:t>
              </a:r>
              <a:br>
                <a:rPr lang="en-US" sz="1100" b="1" i="1"/>
              </a:br>
              <a:r>
                <a:rPr lang="en-US" sz="1100" b="1" i="1"/>
                <a:t>(birthday)</a:t>
              </a:r>
            </a:p>
          </p:txBody>
        </p:sp>
        <p:sp>
          <p:nvSpPr>
            <p:cNvPr id="491650" name="Text Box 130"/>
            <p:cNvSpPr txBox="1">
              <a:spLocks noChangeArrowheads="1"/>
            </p:cNvSpPr>
            <p:nvPr/>
          </p:nvSpPr>
          <p:spPr bwMode="auto">
            <a:xfrm>
              <a:off x="192" y="1670"/>
              <a:ext cx="682" cy="270"/>
            </a:xfrm>
            <a:prstGeom prst="rect">
              <a:avLst/>
            </a:prstGeom>
            <a:noFill/>
            <a:ln w="12700" algn="ctr">
              <a:noFill/>
              <a:miter lim="800000"/>
              <a:headEnd/>
              <a:tailEnd/>
            </a:ln>
            <a:effectLst/>
          </p:spPr>
          <p:txBody>
            <a:bodyPr>
              <a:spAutoFit/>
            </a:bodyPr>
            <a:lstStyle/>
            <a:p>
              <a:pPr algn="ctr"/>
              <a:r>
                <a:rPr lang="en-US" sz="1100" b="1"/>
                <a:t>Profile Item_</a:t>
              </a:r>
              <a:r>
                <a:rPr lang="en-US" sz="1100" b="1" i="1"/>
                <a:t>i</a:t>
              </a:r>
              <a:br>
                <a:rPr lang="en-US" sz="1100" b="1" i="1"/>
              </a:br>
              <a:r>
                <a:rPr lang="en-US" sz="1100" b="1" i="1"/>
                <a:t>(cell phone #)</a:t>
              </a:r>
            </a:p>
          </p:txBody>
        </p:sp>
        <p:sp>
          <p:nvSpPr>
            <p:cNvPr id="491651" name="Text Box 131"/>
            <p:cNvSpPr txBox="1">
              <a:spLocks noChangeArrowheads="1"/>
            </p:cNvSpPr>
            <p:nvPr/>
          </p:nvSpPr>
          <p:spPr bwMode="auto">
            <a:xfrm>
              <a:off x="134" y="2256"/>
              <a:ext cx="826" cy="164"/>
            </a:xfrm>
            <a:prstGeom prst="rect">
              <a:avLst/>
            </a:prstGeom>
            <a:noFill/>
            <a:ln w="12700" algn="ctr">
              <a:noFill/>
              <a:miter lim="800000"/>
              <a:headEnd/>
              <a:tailEnd/>
            </a:ln>
            <a:effectLst/>
          </p:spPr>
          <p:txBody>
            <a:bodyPr>
              <a:spAutoFit/>
            </a:bodyPr>
            <a:lstStyle/>
            <a:p>
              <a:pPr algn="ctr"/>
              <a:r>
                <a:rPr lang="en-US" sz="1100" b="1"/>
                <a:t>Profile Item_</a:t>
              </a:r>
              <a:r>
                <a:rPr lang="en-US" sz="1100" b="1" i="1"/>
                <a:t>n</a:t>
              </a:r>
            </a:p>
          </p:txBody>
        </p:sp>
        <p:sp>
          <p:nvSpPr>
            <p:cNvPr id="491652" name="Rectangle 132"/>
            <p:cNvSpPr>
              <a:spLocks noChangeArrowheads="1"/>
            </p:cNvSpPr>
            <p:nvPr/>
          </p:nvSpPr>
          <p:spPr bwMode="auto">
            <a:xfrm>
              <a:off x="912" y="2496"/>
              <a:ext cx="144" cy="58"/>
            </a:xfrm>
            <a:prstGeom prst="rect">
              <a:avLst/>
            </a:prstGeom>
            <a:noFill/>
            <a:ln w="3175" algn="ctr">
              <a:solidFill>
                <a:schemeClr val="tx1"/>
              </a:solidFill>
              <a:miter lim="800000"/>
              <a:headEnd/>
              <a:tailEnd/>
            </a:ln>
            <a:effectLst/>
          </p:spPr>
          <p:txBody>
            <a:bodyPr wrap="none" anchor="ctr"/>
            <a:lstStyle/>
            <a:p>
              <a:endParaRPr lang="en-US"/>
            </a:p>
          </p:txBody>
        </p:sp>
        <p:sp>
          <p:nvSpPr>
            <p:cNvPr id="491653" name="Text Box 133"/>
            <p:cNvSpPr txBox="1">
              <a:spLocks noChangeArrowheads="1"/>
            </p:cNvSpPr>
            <p:nvPr/>
          </p:nvSpPr>
          <p:spPr bwMode="auto">
            <a:xfrm>
              <a:off x="960" y="2448"/>
              <a:ext cx="1296" cy="173"/>
            </a:xfrm>
            <a:prstGeom prst="rect">
              <a:avLst/>
            </a:prstGeom>
            <a:noFill/>
            <a:ln w="12700" algn="ctr">
              <a:noFill/>
              <a:miter lim="800000"/>
              <a:headEnd/>
              <a:tailEnd/>
            </a:ln>
            <a:effectLst/>
          </p:spPr>
          <p:txBody>
            <a:bodyPr>
              <a:spAutoFit/>
            </a:bodyPr>
            <a:lstStyle/>
            <a:p>
              <a:r>
                <a:rPr lang="en-US" sz="1200" b="1"/>
                <a:t>          share, R(</a:t>
              </a:r>
              <a:r>
                <a:rPr lang="en-US" sz="1200" b="1" i="1"/>
                <a:t>i, j</a:t>
              </a:r>
              <a:r>
                <a:rPr lang="en-US" sz="1200" b="1"/>
                <a:t>) = 1</a:t>
              </a:r>
            </a:p>
          </p:txBody>
        </p:sp>
        <p:sp>
          <p:nvSpPr>
            <p:cNvPr id="491654" name="Rectangle 134"/>
            <p:cNvSpPr>
              <a:spLocks noChangeArrowheads="1"/>
            </p:cNvSpPr>
            <p:nvPr/>
          </p:nvSpPr>
          <p:spPr bwMode="auto">
            <a:xfrm>
              <a:off x="912" y="2678"/>
              <a:ext cx="144" cy="58"/>
            </a:xfrm>
            <a:prstGeom prst="rect">
              <a:avLst/>
            </a:prstGeom>
            <a:solidFill>
              <a:srgbClr val="B2B2B2"/>
            </a:solidFill>
            <a:ln w="3175" algn="ctr">
              <a:solidFill>
                <a:schemeClr val="tx1"/>
              </a:solidFill>
              <a:miter lim="800000"/>
              <a:headEnd/>
              <a:tailEnd/>
            </a:ln>
            <a:effectLst/>
          </p:spPr>
          <p:txBody>
            <a:bodyPr wrap="none" anchor="ctr"/>
            <a:lstStyle/>
            <a:p>
              <a:endParaRPr lang="en-US"/>
            </a:p>
          </p:txBody>
        </p:sp>
        <p:sp>
          <p:nvSpPr>
            <p:cNvPr id="491655" name="Text Box 135"/>
            <p:cNvSpPr txBox="1">
              <a:spLocks noChangeArrowheads="1"/>
            </p:cNvSpPr>
            <p:nvPr/>
          </p:nvSpPr>
          <p:spPr bwMode="auto">
            <a:xfrm>
              <a:off x="960" y="2611"/>
              <a:ext cx="1296" cy="173"/>
            </a:xfrm>
            <a:prstGeom prst="rect">
              <a:avLst/>
            </a:prstGeom>
            <a:noFill/>
            <a:ln w="12700" algn="ctr">
              <a:noFill/>
              <a:miter lim="800000"/>
              <a:headEnd/>
              <a:tailEnd/>
            </a:ln>
            <a:effectLst/>
          </p:spPr>
          <p:txBody>
            <a:bodyPr>
              <a:spAutoFit/>
            </a:bodyPr>
            <a:lstStyle/>
            <a:p>
              <a:r>
                <a:rPr lang="en-US" sz="1000" b="1"/>
                <a:t>   </a:t>
              </a:r>
              <a:r>
                <a:rPr lang="en-US" sz="1200" b="1"/>
                <a:t>not share,  R(</a:t>
              </a:r>
              <a:r>
                <a:rPr lang="en-US" sz="1200" b="1" i="1"/>
                <a:t>i, j</a:t>
              </a:r>
              <a:r>
                <a:rPr lang="en-US" sz="1200" b="1"/>
                <a:t>) = 0</a:t>
              </a:r>
            </a:p>
          </p:txBody>
        </p:sp>
      </p:grpSp>
      <p:sp>
        <p:nvSpPr>
          <p:cNvPr id="491656" name="Rectangle 136"/>
          <p:cNvSpPr>
            <a:spLocks noChangeArrowheads="1"/>
          </p:cNvSpPr>
          <p:nvPr/>
        </p:nvSpPr>
        <p:spPr bwMode="auto">
          <a:xfrm>
            <a:off x="1600200" y="2590800"/>
            <a:ext cx="6096000" cy="246063"/>
          </a:xfrm>
          <a:prstGeom prst="rect">
            <a:avLst/>
          </a:prstGeom>
          <a:noFill/>
          <a:ln w="28575" algn="ctr">
            <a:solidFill>
              <a:srgbClr val="FF0000"/>
            </a:solidFill>
            <a:miter lim="800000"/>
            <a:headEnd/>
            <a:tailEnd/>
          </a:ln>
          <a:effectLst/>
        </p:spPr>
        <p:txBody>
          <a:bodyPr wrap="none" anchor="ctr"/>
          <a:lstStyle/>
          <a:p>
            <a:endParaRPr lang="en-US"/>
          </a:p>
        </p:txBody>
      </p:sp>
      <p:sp>
        <p:nvSpPr>
          <p:cNvPr id="491657" name="Rectangle 137"/>
          <p:cNvSpPr>
            <a:spLocks noChangeArrowheads="1"/>
          </p:cNvSpPr>
          <p:nvPr/>
        </p:nvSpPr>
        <p:spPr bwMode="auto">
          <a:xfrm>
            <a:off x="4648200" y="1447800"/>
            <a:ext cx="609600" cy="2330450"/>
          </a:xfrm>
          <a:prstGeom prst="rect">
            <a:avLst/>
          </a:prstGeom>
          <a:noFill/>
          <a:ln w="28575" algn="ctr">
            <a:solidFill>
              <a:srgbClr val="009900"/>
            </a:solidFill>
            <a:miter lim="800000"/>
            <a:headEnd/>
            <a:tailEnd/>
          </a:ln>
          <a:effectLst/>
        </p:spPr>
        <p:txBody>
          <a:bodyPr wrap="none" anchor="ctr"/>
          <a:lstStyle/>
          <a:p>
            <a:endParaRPr lang="en-US"/>
          </a:p>
        </p:txBody>
      </p:sp>
      <p:graphicFrame>
        <p:nvGraphicFramePr>
          <p:cNvPr id="491658" name="Object 138"/>
          <p:cNvGraphicFramePr>
            <a:graphicFrameLocks noChangeAspect="1"/>
          </p:cNvGraphicFramePr>
          <p:nvPr/>
        </p:nvGraphicFramePr>
        <p:xfrm>
          <a:off x="7772400" y="2565400"/>
          <a:ext cx="1295400" cy="482600"/>
        </p:xfrm>
        <a:graphic>
          <a:graphicData uri="http://schemas.openxmlformats.org/presentationml/2006/ole">
            <p:oleObj spid="_x0000_s428034" name="Equation" r:id="rId4" imgW="888840" imgH="330120" progId="Equation.DSMT4">
              <p:embed/>
            </p:oleObj>
          </a:graphicData>
        </a:graphic>
      </p:graphicFrame>
      <p:graphicFrame>
        <p:nvGraphicFramePr>
          <p:cNvPr id="491659" name="Object 139"/>
          <p:cNvGraphicFramePr>
            <a:graphicFrameLocks noChangeAspect="1"/>
          </p:cNvGraphicFramePr>
          <p:nvPr/>
        </p:nvGraphicFramePr>
        <p:xfrm>
          <a:off x="4343400" y="3841750"/>
          <a:ext cx="1219200" cy="501650"/>
        </p:xfrm>
        <a:graphic>
          <a:graphicData uri="http://schemas.openxmlformats.org/presentationml/2006/ole">
            <p:oleObj spid="_x0000_s428035" name="Equation" r:id="rId5" imgW="927000" imgH="317160" progId="Equation.DSMT4">
              <p:embed/>
            </p:oleObj>
          </a:graphicData>
        </a:graphic>
      </p:graphicFrame>
      <p:grpSp>
        <p:nvGrpSpPr>
          <p:cNvPr id="3" name="Group 140"/>
          <p:cNvGrpSpPr>
            <a:grpSpLocks/>
          </p:cNvGrpSpPr>
          <p:nvPr/>
        </p:nvGrpSpPr>
        <p:grpSpPr bwMode="auto">
          <a:xfrm>
            <a:off x="228600" y="4556125"/>
            <a:ext cx="2667000" cy="568325"/>
            <a:chOff x="144" y="2870"/>
            <a:chExt cx="1680" cy="358"/>
          </a:xfrm>
        </p:grpSpPr>
        <p:graphicFrame>
          <p:nvGraphicFramePr>
            <p:cNvPr id="491661" name="Object 141"/>
            <p:cNvGraphicFramePr>
              <a:graphicFrameLocks noChangeAspect="1"/>
            </p:cNvGraphicFramePr>
            <p:nvPr/>
          </p:nvGraphicFramePr>
          <p:xfrm>
            <a:off x="1008" y="2870"/>
            <a:ext cx="768" cy="358"/>
          </p:xfrm>
          <a:graphic>
            <a:graphicData uri="http://schemas.openxmlformats.org/presentationml/2006/ole">
              <p:oleObj spid="_x0000_s428038" name="Equation" r:id="rId6" imgW="787400" imgH="368300" progId="Equation.DSMT4">
                <p:embed/>
              </p:oleObj>
            </a:graphicData>
          </a:graphic>
        </p:graphicFrame>
        <p:sp>
          <p:nvSpPr>
            <p:cNvPr id="491662" name="Rectangle 142"/>
            <p:cNvSpPr>
              <a:spLocks noChangeArrowheads="1"/>
            </p:cNvSpPr>
            <p:nvPr/>
          </p:nvSpPr>
          <p:spPr bwMode="auto">
            <a:xfrm>
              <a:off x="144" y="2892"/>
              <a:ext cx="1680" cy="336"/>
            </a:xfrm>
            <a:prstGeom prst="rect">
              <a:avLst/>
            </a:prstGeom>
            <a:noFill/>
            <a:ln w="3175" algn="ctr">
              <a:solidFill>
                <a:srgbClr val="003366"/>
              </a:solidFill>
              <a:miter lim="800000"/>
              <a:headEnd/>
              <a:tailEnd/>
            </a:ln>
            <a:effectLst/>
          </p:spPr>
          <p:txBody>
            <a:bodyPr wrap="none" anchor="ctr"/>
            <a:lstStyle/>
            <a:p>
              <a:endParaRPr lang="en-US"/>
            </a:p>
          </p:txBody>
        </p:sp>
        <p:sp>
          <p:nvSpPr>
            <p:cNvPr id="491663" name="Text Box 143"/>
            <p:cNvSpPr txBox="1">
              <a:spLocks noChangeArrowheads="1"/>
            </p:cNvSpPr>
            <p:nvPr/>
          </p:nvSpPr>
          <p:spPr bwMode="auto">
            <a:xfrm>
              <a:off x="144" y="2940"/>
              <a:ext cx="864" cy="212"/>
            </a:xfrm>
            <a:prstGeom prst="rect">
              <a:avLst/>
            </a:prstGeom>
            <a:noFill/>
            <a:ln w="12700" algn="ctr">
              <a:noFill/>
              <a:miter lim="800000"/>
              <a:headEnd/>
              <a:tailEnd/>
            </a:ln>
            <a:effectLst/>
          </p:spPr>
          <p:txBody>
            <a:bodyPr>
              <a:spAutoFit/>
            </a:bodyPr>
            <a:lstStyle/>
            <a:p>
              <a:r>
                <a:rPr lang="en-US" sz="1600" b="1">
                  <a:solidFill>
                    <a:srgbClr val="CC3300"/>
                  </a:solidFill>
                </a:rPr>
                <a:t>Sensitivity:</a:t>
              </a:r>
            </a:p>
          </p:txBody>
        </p:sp>
      </p:grpSp>
      <p:grpSp>
        <p:nvGrpSpPr>
          <p:cNvPr id="4" name="Group 153"/>
          <p:cNvGrpSpPr>
            <a:grpSpLocks/>
          </p:cNvGrpSpPr>
          <p:nvPr/>
        </p:nvGrpSpPr>
        <p:grpSpPr bwMode="auto">
          <a:xfrm>
            <a:off x="228600" y="5165725"/>
            <a:ext cx="3962400" cy="533400"/>
            <a:chOff x="144" y="3254"/>
            <a:chExt cx="2496" cy="336"/>
          </a:xfrm>
        </p:grpSpPr>
        <p:graphicFrame>
          <p:nvGraphicFramePr>
            <p:cNvPr id="491664" name="Object 144"/>
            <p:cNvGraphicFramePr>
              <a:graphicFrameLocks noChangeAspect="1"/>
            </p:cNvGraphicFramePr>
            <p:nvPr/>
          </p:nvGraphicFramePr>
          <p:xfrm>
            <a:off x="960" y="3324"/>
            <a:ext cx="1600" cy="228"/>
          </p:xfrm>
          <a:graphic>
            <a:graphicData uri="http://schemas.openxmlformats.org/presentationml/2006/ole">
              <p:oleObj spid="_x0000_s428037" name="Equation" r:id="rId7" imgW="1333440" imgH="190440" progId="Equation.DSMT4">
                <p:embed/>
              </p:oleObj>
            </a:graphicData>
          </a:graphic>
        </p:graphicFrame>
        <p:sp>
          <p:nvSpPr>
            <p:cNvPr id="491665" name="Rectangle 145"/>
            <p:cNvSpPr>
              <a:spLocks noChangeArrowheads="1"/>
            </p:cNvSpPr>
            <p:nvPr/>
          </p:nvSpPr>
          <p:spPr bwMode="auto">
            <a:xfrm>
              <a:off x="144" y="3254"/>
              <a:ext cx="2496" cy="336"/>
            </a:xfrm>
            <a:prstGeom prst="rect">
              <a:avLst/>
            </a:prstGeom>
            <a:noFill/>
            <a:ln w="3175" algn="ctr">
              <a:solidFill>
                <a:srgbClr val="003366"/>
              </a:solidFill>
              <a:miter lim="800000"/>
              <a:headEnd/>
              <a:tailEnd/>
            </a:ln>
            <a:effectLst/>
          </p:spPr>
          <p:txBody>
            <a:bodyPr wrap="none" anchor="ctr"/>
            <a:lstStyle/>
            <a:p>
              <a:endParaRPr lang="en-US"/>
            </a:p>
          </p:txBody>
        </p:sp>
        <p:sp>
          <p:nvSpPr>
            <p:cNvPr id="491666" name="Text Box 146"/>
            <p:cNvSpPr txBox="1">
              <a:spLocks noChangeArrowheads="1"/>
            </p:cNvSpPr>
            <p:nvPr/>
          </p:nvSpPr>
          <p:spPr bwMode="auto">
            <a:xfrm>
              <a:off x="144" y="3329"/>
              <a:ext cx="768" cy="212"/>
            </a:xfrm>
            <a:prstGeom prst="rect">
              <a:avLst/>
            </a:prstGeom>
            <a:noFill/>
            <a:ln w="12700" algn="ctr">
              <a:noFill/>
              <a:miter lim="800000"/>
              <a:headEnd/>
              <a:tailEnd/>
            </a:ln>
            <a:effectLst/>
          </p:spPr>
          <p:txBody>
            <a:bodyPr>
              <a:spAutoFit/>
            </a:bodyPr>
            <a:lstStyle/>
            <a:p>
              <a:r>
                <a:rPr lang="en-US" sz="1600" b="1">
                  <a:solidFill>
                    <a:srgbClr val="1C7BB1"/>
                  </a:solidFill>
                </a:rPr>
                <a:t>Visibility:</a:t>
              </a:r>
            </a:p>
          </p:txBody>
        </p:sp>
      </p:grpSp>
      <p:grpSp>
        <p:nvGrpSpPr>
          <p:cNvPr id="5" name="Group 154"/>
          <p:cNvGrpSpPr>
            <a:grpSpLocks/>
          </p:cNvGrpSpPr>
          <p:nvPr/>
        </p:nvGrpSpPr>
        <p:grpSpPr bwMode="auto">
          <a:xfrm>
            <a:off x="4419600" y="5148263"/>
            <a:ext cx="4191000" cy="566737"/>
            <a:chOff x="2784" y="3243"/>
            <a:chExt cx="2640" cy="357"/>
          </a:xfrm>
        </p:grpSpPr>
        <p:graphicFrame>
          <p:nvGraphicFramePr>
            <p:cNvPr id="491667" name="Object 147"/>
            <p:cNvGraphicFramePr>
              <a:graphicFrameLocks noChangeAspect="1"/>
            </p:cNvGraphicFramePr>
            <p:nvPr/>
          </p:nvGraphicFramePr>
          <p:xfrm>
            <a:off x="2784" y="3243"/>
            <a:ext cx="2592" cy="357"/>
          </p:xfrm>
          <a:graphic>
            <a:graphicData uri="http://schemas.openxmlformats.org/presentationml/2006/ole">
              <p:oleObj spid="_x0000_s428036" name="Equation" r:id="rId8" imgW="2781000" imgH="380880" progId="Equation.DSMT4">
                <p:embed/>
              </p:oleObj>
            </a:graphicData>
          </a:graphic>
        </p:graphicFrame>
        <p:sp>
          <p:nvSpPr>
            <p:cNvPr id="491668" name="Rectangle 148"/>
            <p:cNvSpPr>
              <a:spLocks noChangeArrowheads="1"/>
            </p:cNvSpPr>
            <p:nvPr/>
          </p:nvSpPr>
          <p:spPr bwMode="auto">
            <a:xfrm>
              <a:off x="2784" y="3254"/>
              <a:ext cx="2640" cy="336"/>
            </a:xfrm>
            <a:prstGeom prst="rect">
              <a:avLst/>
            </a:prstGeom>
            <a:noFill/>
            <a:ln w="3175" algn="ctr">
              <a:solidFill>
                <a:srgbClr val="003366"/>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65CC8DE-AC05-409C-B891-9F74126FF30A}" type="slidenum">
              <a:rPr lang="en-US" altLang="en-US"/>
              <a:pPr/>
              <a:t>33</a:t>
            </a:fld>
            <a:endParaRPr lang="en-US" altLang="en-US"/>
          </a:p>
        </p:txBody>
      </p:sp>
      <p:sp>
        <p:nvSpPr>
          <p:cNvPr id="326658" name="Rectangle 2"/>
          <p:cNvSpPr>
            <a:spLocks noGrp="1" noChangeArrowheads="1"/>
          </p:cNvSpPr>
          <p:nvPr>
            <p:ph type="title"/>
          </p:nvPr>
        </p:nvSpPr>
        <p:spPr/>
        <p:txBody>
          <a:bodyPr/>
          <a:lstStyle/>
          <a:p>
            <a:r>
              <a:rPr lang="en-US" sz="2800"/>
              <a:t>Advantages and Disadvantages of Naïve </a:t>
            </a:r>
          </a:p>
        </p:txBody>
      </p:sp>
      <p:sp>
        <p:nvSpPr>
          <p:cNvPr id="326659" name="Rectangle 3"/>
          <p:cNvSpPr>
            <a:spLocks noGrp="1" noChangeArrowheads="1"/>
          </p:cNvSpPr>
          <p:nvPr>
            <p:ph type="body" idx="1"/>
          </p:nvPr>
        </p:nvSpPr>
        <p:spPr/>
        <p:txBody>
          <a:bodyPr>
            <a:normAutofit fontScale="85000" lnSpcReduction="10000"/>
          </a:bodyPr>
          <a:lstStyle/>
          <a:p>
            <a:r>
              <a:rPr lang="en-US"/>
              <a:t>Computational Complexity O (</a:t>
            </a:r>
            <a:r>
              <a:rPr lang="en-US" i="1"/>
              <a:t>Nn</a:t>
            </a:r>
            <a:r>
              <a:rPr lang="en-US"/>
              <a:t>) – best one can hope</a:t>
            </a:r>
          </a:p>
          <a:p>
            <a:r>
              <a:rPr lang="en-US"/>
              <a:t>Scores are sample dependent </a:t>
            </a:r>
          </a:p>
          <a:p>
            <a:pPr lvl="1"/>
            <a:r>
              <a:rPr lang="en-US"/>
              <a:t>Studies show that Facebook users reveal more identifying information than MySpace users</a:t>
            </a:r>
          </a:p>
          <a:p>
            <a:pPr lvl="1"/>
            <a:r>
              <a:rPr lang="en-US"/>
              <a:t>Sensitivity of the same information estimated from Facebook and from MySpace are different </a:t>
            </a:r>
          </a:p>
          <a:p>
            <a:r>
              <a:rPr lang="en-US"/>
              <a:t>What properties do we really want?</a:t>
            </a:r>
          </a:p>
          <a:p>
            <a:pPr lvl="1"/>
            <a:r>
              <a:rPr lang="en-US"/>
              <a:t>Group Invariance: scores calculated from different social networks and/or user base are comparable. </a:t>
            </a:r>
          </a:p>
          <a:p>
            <a:pPr lvl="1"/>
            <a:r>
              <a:rPr lang="en-US"/>
              <a:t>Goodness-of-Fit: mathematical models fit the observed user data well.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13E5F1C0-F837-45F1-AA22-1FFAD64D5ABF}" type="slidenum">
              <a:rPr lang="en-US" altLang="en-US"/>
              <a:pPr/>
              <a:t>34</a:t>
            </a:fld>
            <a:endParaRPr lang="en-US" altLang="en-US"/>
          </a:p>
        </p:txBody>
      </p:sp>
      <p:sp>
        <p:nvSpPr>
          <p:cNvPr id="8" name="Footer Placeholder 4"/>
          <p:cNvSpPr>
            <a:spLocks noGrp="1"/>
          </p:cNvSpPr>
          <p:nvPr>
            <p:ph type="ftr" sz="quarter" idx="4294967295"/>
          </p:nvPr>
        </p:nvSpPr>
        <p:spPr>
          <a:xfrm>
            <a:off x="3124200" y="6356350"/>
            <a:ext cx="2895600" cy="365125"/>
          </a:xfrm>
        </p:spPr>
        <p:txBody>
          <a:bodyPr/>
          <a:lstStyle/>
          <a:p>
            <a:r>
              <a:rPr lang="en-US" dirty="0"/>
              <a:t>IBM </a:t>
            </a:r>
            <a:r>
              <a:rPr lang="en-US" dirty="0" err="1"/>
              <a:t>Almaden</a:t>
            </a:r>
            <a:r>
              <a:rPr lang="en-US" dirty="0"/>
              <a:t> Research Center -- http://www.almaden.ibm.com/cs/projects/iis/ppn/</a:t>
            </a:r>
          </a:p>
        </p:txBody>
      </p:sp>
      <p:sp>
        <p:nvSpPr>
          <p:cNvPr id="503810" name="Rectangle 2"/>
          <p:cNvSpPr>
            <a:spLocks noGrp="1" noChangeArrowheads="1"/>
          </p:cNvSpPr>
          <p:nvPr>
            <p:ph type="title"/>
          </p:nvPr>
        </p:nvSpPr>
        <p:spPr>
          <a:xfrm>
            <a:off x="304800" y="644525"/>
            <a:ext cx="8610600" cy="498475"/>
          </a:xfrm>
        </p:spPr>
        <p:txBody>
          <a:bodyPr>
            <a:normAutofit fontScale="90000"/>
          </a:bodyPr>
          <a:lstStyle/>
          <a:p>
            <a:r>
              <a:rPr lang="en-US" sz="2800"/>
              <a:t>Item Response Theory (IRT)</a:t>
            </a:r>
          </a:p>
        </p:txBody>
      </p:sp>
      <p:sp>
        <p:nvSpPr>
          <p:cNvPr id="503811" name="Rectangle 3"/>
          <p:cNvSpPr>
            <a:spLocks noGrp="1" noChangeArrowheads="1"/>
          </p:cNvSpPr>
          <p:nvPr>
            <p:ph type="body" idx="1"/>
          </p:nvPr>
        </p:nvSpPr>
        <p:spPr/>
        <p:txBody>
          <a:bodyPr/>
          <a:lstStyle/>
          <a:p>
            <a:r>
              <a:rPr lang="en-US" sz="2400" dirty="0"/>
              <a:t>IRT (Lawley,1943 and Lord,1952) has its origin in psychometrics.</a:t>
            </a:r>
          </a:p>
          <a:p>
            <a:r>
              <a:rPr lang="en-US" sz="2400" dirty="0"/>
              <a:t>It is used to analyze data from questionnaires and tests.</a:t>
            </a:r>
          </a:p>
          <a:p>
            <a:r>
              <a:rPr lang="en-US" sz="2400" dirty="0"/>
              <a:t>It is the foundation of Computerized Adaptive Test like GRE, GMAT </a:t>
            </a:r>
          </a:p>
          <a:p>
            <a:pPr>
              <a:buFont typeface="Wingdings" pitchFamily="2" charset="2"/>
              <a:buNone/>
            </a:pPr>
            <a:endParaRPr lang="en-US" dirty="0"/>
          </a:p>
        </p:txBody>
      </p:sp>
      <p:grpSp>
        <p:nvGrpSpPr>
          <p:cNvPr id="2" name="Group 7"/>
          <p:cNvGrpSpPr>
            <a:grpSpLocks/>
          </p:cNvGrpSpPr>
          <p:nvPr/>
        </p:nvGrpSpPr>
        <p:grpSpPr bwMode="auto">
          <a:xfrm>
            <a:off x="2133600" y="3560762"/>
            <a:ext cx="4724400" cy="3373438"/>
            <a:chOff x="1152" y="1680"/>
            <a:chExt cx="2976" cy="2125"/>
          </a:xfrm>
        </p:grpSpPr>
        <p:pic>
          <p:nvPicPr>
            <p:cNvPr id="503813" name="Picture 5" descr="binet-simon-intelligence-scale-ICC"/>
            <p:cNvPicPr>
              <a:picLocks noChangeAspect="1" noChangeArrowheads="1"/>
            </p:cNvPicPr>
            <p:nvPr/>
          </p:nvPicPr>
          <p:blipFill>
            <a:blip r:embed="rId3" cstate="print"/>
            <a:srcRect l="3714" t="4616" r="7143"/>
            <a:stretch>
              <a:fillRect/>
            </a:stretch>
          </p:blipFill>
          <p:spPr bwMode="auto">
            <a:xfrm>
              <a:off x="1152" y="1680"/>
              <a:ext cx="2976" cy="2045"/>
            </a:xfrm>
            <a:prstGeom prst="rect">
              <a:avLst/>
            </a:prstGeom>
            <a:noFill/>
          </p:spPr>
        </p:pic>
        <p:sp>
          <p:nvSpPr>
            <p:cNvPr id="503814" name="Text Box 6"/>
            <p:cNvSpPr txBox="1">
              <a:spLocks noChangeArrowheads="1"/>
            </p:cNvSpPr>
            <p:nvPr/>
          </p:nvSpPr>
          <p:spPr bwMode="auto">
            <a:xfrm>
              <a:off x="1968" y="3593"/>
              <a:ext cx="1245" cy="212"/>
            </a:xfrm>
            <a:prstGeom prst="rect">
              <a:avLst/>
            </a:prstGeom>
            <a:solidFill>
              <a:schemeClr val="bg1"/>
            </a:solidFill>
            <a:ln w="12700" algn="ctr">
              <a:noFill/>
              <a:miter lim="800000"/>
              <a:headEnd/>
              <a:tailEnd/>
            </a:ln>
            <a:effectLst/>
          </p:spPr>
          <p:txBody>
            <a:bodyPr>
              <a:spAutoFit/>
            </a:bodyPr>
            <a:lstStyle/>
            <a:p>
              <a:pPr algn="ctr"/>
              <a:r>
                <a:rPr lang="en-US" sz="1600"/>
                <a:t>Ability</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B27C8424-1909-4DFE-BC1C-6290504DFC9A}" type="slidenum">
              <a:rPr lang="en-US" altLang="en-US"/>
              <a:pPr/>
              <a:t>35</a:t>
            </a:fld>
            <a:endParaRPr lang="en-US" altLang="en-US"/>
          </a:p>
        </p:txBody>
      </p:sp>
      <p:sp>
        <p:nvSpPr>
          <p:cNvPr id="329730" name="Rectangle 2"/>
          <p:cNvSpPr>
            <a:spLocks noGrp="1" noChangeArrowheads="1"/>
          </p:cNvSpPr>
          <p:nvPr>
            <p:ph type="title"/>
          </p:nvPr>
        </p:nvSpPr>
        <p:spPr/>
        <p:txBody>
          <a:bodyPr/>
          <a:lstStyle/>
          <a:p>
            <a:r>
              <a:rPr lang="en-US" sz="2800"/>
              <a:t>Item Characteristic Curve (ICC)</a:t>
            </a:r>
          </a:p>
        </p:txBody>
      </p:sp>
      <p:sp>
        <p:nvSpPr>
          <p:cNvPr id="329731" name="Rectangle 3"/>
          <p:cNvSpPr>
            <a:spLocks noGrp="1" noChangeArrowheads="1"/>
          </p:cNvSpPr>
          <p:nvPr>
            <p:ph type="body" idx="1"/>
          </p:nvPr>
        </p:nvSpPr>
        <p:spPr/>
        <p:txBody>
          <a:bodyPr/>
          <a:lstStyle/>
          <a:p>
            <a:endParaRPr lang="en-US" sz="1600"/>
          </a:p>
          <a:p>
            <a:pPr>
              <a:buFont typeface="Wingdings" pitchFamily="2" charset="2"/>
              <a:buNone/>
            </a:pPr>
            <a:r>
              <a:rPr lang="en-US" sz="1600"/>
              <a:t/>
            </a:r>
            <a:br>
              <a:rPr lang="en-US" sz="1600"/>
            </a:br>
            <a:endParaRPr lang="en-US" sz="1600"/>
          </a:p>
          <a:p>
            <a:r>
              <a:rPr lang="en-US" sz="1600"/>
              <a:t>      (</a:t>
            </a:r>
            <a:r>
              <a:rPr lang="en-US" sz="1600">
                <a:solidFill>
                  <a:srgbClr val="FF0000"/>
                </a:solidFill>
              </a:rPr>
              <a:t>ability</a:t>
            </a:r>
            <a:r>
              <a:rPr lang="en-US" sz="1600"/>
              <a:t>): is an unobserved hypothetical variable such as intelligence, scholastic ability, cognitive capabilities, physical skills, etc.</a:t>
            </a:r>
          </a:p>
          <a:p>
            <a:r>
              <a:rPr lang="en-US" sz="1600"/>
              <a:t>      (</a:t>
            </a:r>
            <a:r>
              <a:rPr lang="en-US" sz="1600">
                <a:solidFill>
                  <a:srgbClr val="FF0000"/>
                </a:solidFill>
              </a:rPr>
              <a:t>difficulty</a:t>
            </a:r>
            <a:r>
              <a:rPr lang="en-US" sz="1600"/>
              <a:t>):  is the location parameter, indicates the point on the ability scale at which the probability of correct response is .50</a:t>
            </a:r>
          </a:p>
          <a:p>
            <a:r>
              <a:rPr lang="en-US" sz="1600"/>
              <a:t>      (</a:t>
            </a:r>
            <a:r>
              <a:rPr lang="en-US" sz="1600">
                <a:solidFill>
                  <a:srgbClr val="FF0000"/>
                </a:solidFill>
              </a:rPr>
              <a:t>discrimination</a:t>
            </a:r>
            <a:r>
              <a:rPr lang="en-US" sz="1600"/>
              <a:t>): is the scale parameter that indexes the discriminating power of an item</a:t>
            </a:r>
          </a:p>
          <a:p>
            <a:endParaRPr lang="en-US" sz="1600"/>
          </a:p>
        </p:txBody>
      </p:sp>
      <p:graphicFrame>
        <p:nvGraphicFramePr>
          <p:cNvPr id="329735" name="Object 7"/>
          <p:cNvGraphicFramePr>
            <a:graphicFrameLocks noChangeAspect="1"/>
          </p:cNvGraphicFramePr>
          <p:nvPr/>
        </p:nvGraphicFramePr>
        <p:xfrm>
          <a:off x="685800" y="2971800"/>
          <a:ext cx="350837" cy="431800"/>
        </p:xfrm>
        <a:graphic>
          <a:graphicData uri="http://schemas.openxmlformats.org/presentationml/2006/ole">
            <p:oleObj spid="_x0000_s417794" name="Equation" r:id="rId4" imgW="164880" imgH="203040" progId="Equation.DSMT4">
              <p:embed/>
            </p:oleObj>
          </a:graphicData>
        </a:graphic>
      </p:graphicFrame>
      <p:graphicFrame>
        <p:nvGraphicFramePr>
          <p:cNvPr id="329736" name="Object 8"/>
          <p:cNvGraphicFramePr>
            <a:graphicFrameLocks noChangeAspect="1"/>
          </p:cNvGraphicFramePr>
          <p:nvPr/>
        </p:nvGraphicFramePr>
        <p:xfrm>
          <a:off x="715963" y="3429000"/>
          <a:ext cx="350837" cy="431800"/>
        </p:xfrm>
        <a:graphic>
          <a:graphicData uri="http://schemas.openxmlformats.org/presentationml/2006/ole">
            <p:oleObj spid="_x0000_s417795" name="Equation" r:id="rId5" imgW="164880" imgH="203040" progId="Equation.DSMT4">
              <p:embed/>
            </p:oleObj>
          </a:graphicData>
        </a:graphic>
      </p:graphicFrame>
      <p:graphicFrame>
        <p:nvGraphicFramePr>
          <p:cNvPr id="329737" name="Object 9"/>
          <p:cNvGraphicFramePr>
            <a:graphicFrameLocks noChangeAspect="1"/>
          </p:cNvGraphicFramePr>
          <p:nvPr/>
        </p:nvGraphicFramePr>
        <p:xfrm>
          <a:off x="736600" y="2362200"/>
          <a:ext cx="330200" cy="457200"/>
        </p:xfrm>
        <a:graphic>
          <a:graphicData uri="http://schemas.openxmlformats.org/presentationml/2006/ole">
            <p:oleObj spid="_x0000_s417796" name="Equation" r:id="rId6" imgW="164880" imgH="228600" progId="Equation.DSMT4">
              <p:embed/>
            </p:oleObj>
          </a:graphicData>
        </a:graphic>
      </p:graphicFrame>
      <p:grpSp>
        <p:nvGrpSpPr>
          <p:cNvPr id="2" name="Group 13"/>
          <p:cNvGrpSpPr>
            <a:grpSpLocks/>
          </p:cNvGrpSpPr>
          <p:nvPr/>
        </p:nvGrpSpPr>
        <p:grpSpPr bwMode="auto">
          <a:xfrm>
            <a:off x="1905000" y="1371600"/>
            <a:ext cx="4953000" cy="762000"/>
            <a:chOff x="1104" y="912"/>
            <a:chExt cx="3120" cy="480"/>
          </a:xfrm>
        </p:grpSpPr>
        <p:graphicFrame>
          <p:nvGraphicFramePr>
            <p:cNvPr id="329732" name="Object 4"/>
            <p:cNvGraphicFramePr>
              <a:graphicFrameLocks noChangeAspect="1"/>
            </p:cNvGraphicFramePr>
            <p:nvPr/>
          </p:nvGraphicFramePr>
          <p:xfrm>
            <a:off x="1202" y="912"/>
            <a:ext cx="2780" cy="473"/>
          </p:xfrm>
          <a:graphic>
            <a:graphicData uri="http://schemas.openxmlformats.org/presentationml/2006/ole">
              <p:oleObj spid="_x0000_s417797" name="Equation" r:id="rId7" imgW="2234880" imgH="380880" progId="Equation.DSMT4">
                <p:embed/>
              </p:oleObj>
            </a:graphicData>
          </a:graphic>
        </p:graphicFrame>
        <p:sp>
          <p:nvSpPr>
            <p:cNvPr id="329738" name="Rectangle 10"/>
            <p:cNvSpPr>
              <a:spLocks noChangeArrowheads="1"/>
            </p:cNvSpPr>
            <p:nvPr/>
          </p:nvSpPr>
          <p:spPr bwMode="auto">
            <a:xfrm>
              <a:off x="1104" y="912"/>
              <a:ext cx="3120" cy="480"/>
            </a:xfrm>
            <a:prstGeom prst="rect">
              <a:avLst/>
            </a:prstGeom>
            <a:noFill/>
            <a:ln w="12700" algn="ctr">
              <a:solidFill>
                <a:schemeClr val="tx1"/>
              </a:solidFill>
              <a:miter lim="800000"/>
              <a:headEnd/>
              <a:tailEnd/>
            </a:ln>
            <a:effectLst/>
          </p:spPr>
          <p:txBody>
            <a:bodyPr wrap="none" anchor="ctr"/>
            <a:lstStyle/>
            <a:p>
              <a:endParaRPr lang="en-US"/>
            </a:p>
          </p:txBody>
        </p:sp>
      </p:grpSp>
      <p:pic>
        <p:nvPicPr>
          <p:cNvPr id="329739" name="Picture 11" descr="ite_beta"/>
          <p:cNvPicPr>
            <a:picLocks noChangeAspect="1" noChangeArrowheads="1"/>
          </p:cNvPicPr>
          <p:nvPr/>
        </p:nvPicPr>
        <p:blipFill>
          <a:blip r:embed="rId8" cstate="print"/>
          <a:srcRect l="17143" t="34204" r="17311" b="28029"/>
          <a:stretch>
            <a:fillRect/>
          </a:stretch>
        </p:blipFill>
        <p:spPr bwMode="auto">
          <a:xfrm>
            <a:off x="1143000" y="3905250"/>
            <a:ext cx="3124200" cy="2714625"/>
          </a:xfrm>
          <a:prstGeom prst="rect">
            <a:avLst/>
          </a:prstGeom>
          <a:noFill/>
        </p:spPr>
      </p:pic>
      <p:pic>
        <p:nvPicPr>
          <p:cNvPr id="329740" name="Picture 12" descr="irt_alpha"/>
          <p:cNvPicPr>
            <a:picLocks noChangeAspect="1" noChangeArrowheads="1"/>
          </p:cNvPicPr>
          <p:nvPr/>
        </p:nvPicPr>
        <p:blipFill>
          <a:blip r:embed="rId9" cstate="print"/>
          <a:srcRect l="17184" t="33519" r="18758" b="28046"/>
          <a:stretch>
            <a:fillRect/>
          </a:stretch>
        </p:blipFill>
        <p:spPr bwMode="auto">
          <a:xfrm>
            <a:off x="4878388" y="3905250"/>
            <a:ext cx="3208337" cy="2724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7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97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97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97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97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973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97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9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lide Number Placeholder 3"/>
          <p:cNvSpPr>
            <a:spLocks noGrp="1"/>
          </p:cNvSpPr>
          <p:nvPr>
            <p:ph type="sldNum" sz="quarter" idx="10"/>
          </p:nvPr>
        </p:nvSpPr>
        <p:spPr/>
        <p:txBody>
          <a:bodyPr/>
          <a:lstStyle/>
          <a:p>
            <a:fld id="{8DE71897-AB62-4BBB-9DE8-6C851364B647}" type="slidenum">
              <a:rPr lang="en-US" altLang="en-US"/>
              <a:pPr/>
              <a:t>36</a:t>
            </a:fld>
            <a:endParaRPr lang="en-US" altLang="en-US"/>
          </a:p>
        </p:txBody>
      </p:sp>
      <p:sp>
        <p:nvSpPr>
          <p:cNvPr id="338946" name="Rectangle 2"/>
          <p:cNvSpPr>
            <a:spLocks noGrp="1" noChangeArrowheads="1"/>
          </p:cNvSpPr>
          <p:nvPr>
            <p:ph type="title"/>
          </p:nvPr>
        </p:nvSpPr>
        <p:spPr/>
        <p:txBody>
          <a:bodyPr/>
          <a:lstStyle/>
          <a:p>
            <a:r>
              <a:rPr lang="en-US" sz="2800"/>
              <a:t>Mapping from PRS to IRT</a:t>
            </a:r>
          </a:p>
        </p:txBody>
      </p:sp>
      <p:grpSp>
        <p:nvGrpSpPr>
          <p:cNvPr id="2" name="Group 4"/>
          <p:cNvGrpSpPr>
            <a:grpSpLocks/>
          </p:cNvGrpSpPr>
          <p:nvPr/>
        </p:nvGrpSpPr>
        <p:grpSpPr bwMode="auto">
          <a:xfrm>
            <a:off x="304800" y="1066800"/>
            <a:ext cx="7543800" cy="3125788"/>
            <a:chOff x="288" y="988"/>
            <a:chExt cx="4752" cy="1969"/>
          </a:xfrm>
        </p:grpSpPr>
        <p:sp>
          <p:nvSpPr>
            <p:cNvPr id="338949" name="Rectangle 5"/>
            <p:cNvSpPr>
              <a:spLocks noChangeArrowheads="1"/>
            </p:cNvSpPr>
            <p:nvPr/>
          </p:nvSpPr>
          <p:spPr bwMode="auto">
            <a:xfrm>
              <a:off x="4559" y="2466"/>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R(</a:t>
              </a:r>
              <a:r>
                <a:rPr lang="en-US" sz="1000" b="1" i="1"/>
                <a:t>n, N</a:t>
              </a:r>
              <a:r>
                <a:rPr lang="en-US" sz="1000" b="1"/>
                <a:t>)</a:t>
              </a:r>
            </a:p>
          </p:txBody>
        </p:sp>
        <p:sp>
          <p:nvSpPr>
            <p:cNvPr id="338950" name="Rectangle 6"/>
            <p:cNvSpPr>
              <a:spLocks noChangeArrowheads="1"/>
            </p:cNvSpPr>
            <p:nvPr/>
          </p:nvSpPr>
          <p:spPr bwMode="auto">
            <a:xfrm>
              <a:off x="4176" y="2466"/>
              <a:ext cx="383"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8951" name="Rectangle 7"/>
            <p:cNvSpPr>
              <a:spLocks noChangeArrowheads="1"/>
            </p:cNvSpPr>
            <p:nvPr/>
          </p:nvSpPr>
          <p:spPr bwMode="auto">
            <a:xfrm>
              <a:off x="3792" y="2466"/>
              <a:ext cx="384"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8952" name="Rectangle 8"/>
            <p:cNvSpPr>
              <a:spLocks noChangeArrowheads="1"/>
            </p:cNvSpPr>
            <p:nvPr/>
          </p:nvSpPr>
          <p:spPr bwMode="auto">
            <a:xfrm>
              <a:off x="3409" y="2466"/>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8953" name="Rectangle 9"/>
            <p:cNvSpPr>
              <a:spLocks noChangeArrowheads="1"/>
            </p:cNvSpPr>
            <p:nvPr/>
          </p:nvSpPr>
          <p:spPr bwMode="auto">
            <a:xfrm>
              <a:off x="3024" y="2466"/>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8954" name="Rectangle 10"/>
            <p:cNvSpPr>
              <a:spLocks noChangeArrowheads="1"/>
            </p:cNvSpPr>
            <p:nvPr/>
          </p:nvSpPr>
          <p:spPr bwMode="auto">
            <a:xfrm>
              <a:off x="2639" y="2466"/>
              <a:ext cx="385"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8955" name="Rectangle 11"/>
            <p:cNvSpPr>
              <a:spLocks noChangeArrowheads="1"/>
            </p:cNvSpPr>
            <p:nvPr/>
          </p:nvSpPr>
          <p:spPr bwMode="auto">
            <a:xfrm>
              <a:off x="2256" y="2466"/>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8956" name="Rectangle 12"/>
            <p:cNvSpPr>
              <a:spLocks noChangeArrowheads="1"/>
            </p:cNvSpPr>
            <p:nvPr/>
          </p:nvSpPr>
          <p:spPr bwMode="auto">
            <a:xfrm>
              <a:off x="1872" y="2466"/>
              <a:ext cx="384"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8957" name="Rectangle 13"/>
            <p:cNvSpPr>
              <a:spLocks noChangeArrowheads="1"/>
            </p:cNvSpPr>
            <p:nvPr/>
          </p:nvSpPr>
          <p:spPr bwMode="auto">
            <a:xfrm>
              <a:off x="1489" y="2466"/>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8958" name="Rectangle 14"/>
            <p:cNvSpPr>
              <a:spLocks noChangeArrowheads="1"/>
            </p:cNvSpPr>
            <p:nvPr/>
          </p:nvSpPr>
          <p:spPr bwMode="auto">
            <a:xfrm>
              <a:off x="1104" y="2466"/>
              <a:ext cx="385" cy="153"/>
            </a:xfrm>
            <a:prstGeom prst="rect">
              <a:avLst/>
            </a:prstGeom>
            <a:solidFill>
              <a:schemeClr val="hlink"/>
            </a:solidFill>
            <a:ln w="12700" algn="ctr">
              <a:noFill/>
              <a:miter lim="800000"/>
              <a:headEnd/>
              <a:tailEnd/>
            </a:ln>
            <a:effectLst/>
          </p:spPr>
          <p:txBody>
            <a:bodyPr/>
            <a:lstStyle/>
            <a:p>
              <a:pPr algn="l">
                <a:spcBef>
                  <a:spcPct val="35000"/>
                </a:spcBef>
                <a:spcAft>
                  <a:spcPct val="15000"/>
                </a:spcAft>
                <a:buClr>
                  <a:srgbClr val="333399"/>
                </a:buClr>
              </a:pPr>
              <a:r>
                <a:rPr lang="en-US" sz="1000" b="1"/>
                <a:t>R(</a:t>
              </a:r>
              <a:r>
                <a:rPr lang="en-US" sz="1000" b="1" i="1"/>
                <a:t>n, 1</a:t>
              </a:r>
              <a:r>
                <a:rPr lang="en-US" sz="1000" b="1"/>
                <a:t>)</a:t>
              </a:r>
            </a:p>
          </p:txBody>
        </p:sp>
        <p:sp>
          <p:nvSpPr>
            <p:cNvPr id="338959" name="Rectangle 15"/>
            <p:cNvSpPr>
              <a:spLocks noChangeArrowheads="1"/>
            </p:cNvSpPr>
            <p:nvPr/>
          </p:nvSpPr>
          <p:spPr bwMode="auto">
            <a:xfrm>
              <a:off x="4559" y="2322"/>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60" name="Rectangle 16"/>
            <p:cNvSpPr>
              <a:spLocks noChangeArrowheads="1"/>
            </p:cNvSpPr>
            <p:nvPr/>
          </p:nvSpPr>
          <p:spPr bwMode="auto">
            <a:xfrm>
              <a:off x="4176" y="2322"/>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61" name="Rectangle 17"/>
            <p:cNvSpPr>
              <a:spLocks noChangeArrowheads="1"/>
            </p:cNvSpPr>
            <p:nvPr/>
          </p:nvSpPr>
          <p:spPr bwMode="auto">
            <a:xfrm>
              <a:off x="3792" y="2322"/>
              <a:ext cx="384"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62" name="Rectangle 18"/>
            <p:cNvSpPr>
              <a:spLocks noChangeArrowheads="1"/>
            </p:cNvSpPr>
            <p:nvPr/>
          </p:nvSpPr>
          <p:spPr bwMode="auto">
            <a:xfrm>
              <a:off x="3409" y="2322"/>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63" name="Rectangle 19"/>
            <p:cNvSpPr>
              <a:spLocks noChangeArrowheads="1"/>
            </p:cNvSpPr>
            <p:nvPr/>
          </p:nvSpPr>
          <p:spPr bwMode="auto">
            <a:xfrm>
              <a:off x="3024" y="2322"/>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64" name="Rectangle 20"/>
            <p:cNvSpPr>
              <a:spLocks noChangeArrowheads="1"/>
            </p:cNvSpPr>
            <p:nvPr/>
          </p:nvSpPr>
          <p:spPr bwMode="auto">
            <a:xfrm>
              <a:off x="2639" y="2322"/>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65" name="Rectangle 21"/>
            <p:cNvSpPr>
              <a:spLocks noChangeArrowheads="1"/>
            </p:cNvSpPr>
            <p:nvPr/>
          </p:nvSpPr>
          <p:spPr bwMode="auto">
            <a:xfrm>
              <a:off x="2256" y="2322"/>
              <a:ext cx="383"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66" name="Rectangle 22"/>
            <p:cNvSpPr>
              <a:spLocks noChangeArrowheads="1"/>
            </p:cNvSpPr>
            <p:nvPr/>
          </p:nvSpPr>
          <p:spPr bwMode="auto">
            <a:xfrm>
              <a:off x="1872" y="2322"/>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67" name="Rectangle 23"/>
            <p:cNvSpPr>
              <a:spLocks noChangeArrowheads="1"/>
            </p:cNvSpPr>
            <p:nvPr/>
          </p:nvSpPr>
          <p:spPr bwMode="auto">
            <a:xfrm>
              <a:off x="1489" y="2322"/>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68" name="Rectangle 24"/>
            <p:cNvSpPr>
              <a:spLocks noChangeArrowheads="1"/>
            </p:cNvSpPr>
            <p:nvPr/>
          </p:nvSpPr>
          <p:spPr bwMode="auto">
            <a:xfrm>
              <a:off x="1104" y="2322"/>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69" name="Rectangle 25"/>
            <p:cNvSpPr>
              <a:spLocks noChangeArrowheads="1"/>
            </p:cNvSpPr>
            <p:nvPr/>
          </p:nvSpPr>
          <p:spPr bwMode="auto">
            <a:xfrm>
              <a:off x="4559" y="2178"/>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70" name="Rectangle 26"/>
            <p:cNvSpPr>
              <a:spLocks noChangeArrowheads="1"/>
            </p:cNvSpPr>
            <p:nvPr/>
          </p:nvSpPr>
          <p:spPr bwMode="auto">
            <a:xfrm>
              <a:off x="4176" y="2178"/>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71" name="Rectangle 27"/>
            <p:cNvSpPr>
              <a:spLocks noChangeArrowheads="1"/>
            </p:cNvSpPr>
            <p:nvPr/>
          </p:nvSpPr>
          <p:spPr bwMode="auto">
            <a:xfrm>
              <a:off x="3792" y="2178"/>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72" name="Rectangle 28"/>
            <p:cNvSpPr>
              <a:spLocks noChangeArrowheads="1"/>
            </p:cNvSpPr>
            <p:nvPr/>
          </p:nvSpPr>
          <p:spPr bwMode="auto">
            <a:xfrm>
              <a:off x="3409" y="2178"/>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73" name="Rectangle 29"/>
            <p:cNvSpPr>
              <a:spLocks noChangeArrowheads="1"/>
            </p:cNvSpPr>
            <p:nvPr/>
          </p:nvSpPr>
          <p:spPr bwMode="auto">
            <a:xfrm>
              <a:off x="3024" y="2178"/>
              <a:ext cx="385"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74" name="Rectangle 30"/>
            <p:cNvSpPr>
              <a:spLocks noChangeArrowheads="1"/>
            </p:cNvSpPr>
            <p:nvPr/>
          </p:nvSpPr>
          <p:spPr bwMode="auto">
            <a:xfrm>
              <a:off x="2639" y="2178"/>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75" name="Rectangle 31"/>
            <p:cNvSpPr>
              <a:spLocks noChangeArrowheads="1"/>
            </p:cNvSpPr>
            <p:nvPr/>
          </p:nvSpPr>
          <p:spPr bwMode="auto">
            <a:xfrm>
              <a:off x="2256" y="2178"/>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76" name="Rectangle 32"/>
            <p:cNvSpPr>
              <a:spLocks noChangeArrowheads="1"/>
            </p:cNvSpPr>
            <p:nvPr/>
          </p:nvSpPr>
          <p:spPr bwMode="auto">
            <a:xfrm>
              <a:off x="1872" y="2178"/>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77" name="Rectangle 33"/>
            <p:cNvSpPr>
              <a:spLocks noChangeArrowheads="1"/>
            </p:cNvSpPr>
            <p:nvPr/>
          </p:nvSpPr>
          <p:spPr bwMode="auto">
            <a:xfrm>
              <a:off x="1489" y="2178"/>
              <a:ext cx="383"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78" name="Rectangle 34"/>
            <p:cNvSpPr>
              <a:spLocks noChangeArrowheads="1"/>
            </p:cNvSpPr>
            <p:nvPr/>
          </p:nvSpPr>
          <p:spPr bwMode="auto">
            <a:xfrm>
              <a:off x="1104" y="2178"/>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79" name="Rectangle 35"/>
            <p:cNvSpPr>
              <a:spLocks noChangeArrowheads="1"/>
            </p:cNvSpPr>
            <p:nvPr/>
          </p:nvSpPr>
          <p:spPr bwMode="auto">
            <a:xfrm>
              <a:off x="4559" y="2034"/>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80" name="Rectangle 36"/>
            <p:cNvSpPr>
              <a:spLocks noChangeArrowheads="1"/>
            </p:cNvSpPr>
            <p:nvPr/>
          </p:nvSpPr>
          <p:spPr bwMode="auto">
            <a:xfrm>
              <a:off x="4176" y="2034"/>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81" name="Rectangle 37"/>
            <p:cNvSpPr>
              <a:spLocks noChangeArrowheads="1"/>
            </p:cNvSpPr>
            <p:nvPr/>
          </p:nvSpPr>
          <p:spPr bwMode="auto">
            <a:xfrm>
              <a:off x="3792" y="2034"/>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82" name="Rectangle 38"/>
            <p:cNvSpPr>
              <a:spLocks noChangeArrowheads="1"/>
            </p:cNvSpPr>
            <p:nvPr/>
          </p:nvSpPr>
          <p:spPr bwMode="auto">
            <a:xfrm>
              <a:off x="3409" y="2034"/>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83" name="Rectangle 39"/>
            <p:cNvSpPr>
              <a:spLocks noChangeArrowheads="1"/>
            </p:cNvSpPr>
            <p:nvPr/>
          </p:nvSpPr>
          <p:spPr bwMode="auto">
            <a:xfrm>
              <a:off x="3024" y="2034"/>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84" name="Rectangle 40"/>
            <p:cNvSpPr>
              <a:spLocks noChangeArrowheads="1"/>
            </p:cNvSpPr>
            <p:nvPr/>
          </p:nvSpPr>
          <p:spPr bwMode="auto">
            <a:xfrm>
              <a:off x="2639" y="2034"/>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85" name="Rectangle 41"/>
            <p:cNvSpPr>
              <a:spLocks noChangeArrowheads="1"/>
            </p:cNvSpPr>
            <p:nvPr/>
          </p:nvSpPr>
          <p:spPr bwMode="auto">
            <a:xfrm>
              <a:off x="2256" y="2034"/>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86" name="Rectangle 42"/>
            <p:cNvSpPr>
              <a:spLocks noChangeArrowheads="1"/>
            </p:cNvSpPr>
            <p:nvPr/>
          </p:nvSpPr>
          <p:spPr bwMode="auto">
            <a:xfrm>
              <a:off x="1872" y="2034"/>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87" name="Rectangle 43"/>
            <p:cNvSpPr>
              <a:spLocks noChangeArrowheads="1"/>
            </p:cNvSpPr>
            <p:nvPr/>
          </p:nvSpPr>
          <p:spPr bwMode="auto">
            <a:xfrm>
              <a:off x="1489" y="2034"/>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88" name="Rectangle 44"/>
            <p:cNvSpPr>
              <a:spLocks noChangeArrowheads="1"/>
            </p:cNvSpPr>
            <p:nvPr/>
          </p:nvSpPr>
          <p:spPr bwMode="auto">
            <a:xfrm>
              <a:off x="1104" y="2034"/>
              <a:ext cx="385" cy="144"/>
            </a:xfrm>
            <a:prstGeom prst="rect">
              <a:avLst/>
            </a:prstGeom>
            <a:solidFill>
              <a:schemeClr val="hlink"/>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89" name="Rectangle 45"/>
            <p:cNvSpPr>
              <a:spLocks noChangeArrowheads="1"/>
            </p:cNvSpPr>
            <p:nvPr/>
          </p:nvSpPr>
          <p:spPr bwMode="auto">
            <a:xfrm>
              <a:off x="4559" y="1881"/>
              <a:ext cx="385"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90" name="Rectangle 46"/>
            <p:cNvSpPr>
              <a:spLocks noChangeArrowheads="1"/>
            </p:cNvSpPr>
            <p:nvPr/>
          </p:nvSpPr>
          <p:spPr bwMode="auto">
            <a:xfrm>
              <a:off x="4176" y="1881"/>
              <a:ext cx="383"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91" name="Rectangle 47"/>
            <p:cNvSpPr>
              <a:spLocks noChangeArrowheads="1"/>
            </p:cNvSpPr>
            <p:nvPr/>
          </p:nvSpPr>
          <p:spPr bwMode="auto">
            <a:xfrm>
              <a:off x="3792" y="1881"/>
              <a:ext cx="384"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92" name="Rectangle 48"/>
            <p:cNvSpPr>
              <a:spLocks noChangeArrowheads="1"/>
            </p:cNvSpPr>
            <p:nvPr/>
          </p:nvSpPr>
          <p:spPr bwMode="auto">
            <a:xfrm>
              <a:off x="3409" y="1881"/>
              <a:ext cx="383"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93" name="Rectangle 49"/>
            <p:cNvSpPr>
              <a:spLocks noChangeArrowheads="1"/>
            </p:cNvSpPr>
            <p:nvPr/>
          </p:nvSpPr>
          <p:spPr bwMode="auto">
            <a:xfrm>
              <a:off x="3024" y="1881"/>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R(</a:t>
              </a:r>
              <a:r>
                <a:rPr lang="en-US" sz="1000" b="1" i="1"/>
                <a:t>i, j</a:t>
              </a:r>
              <a:r>
                <a:rPr lang="en-US" sz="1000" b="1"/>
                <a:t>)</a:t>
              </a:r>
            </a:p>
          </p:txBody>
        </p:sp>
        <p:sp>
          <p:nvSpPr>
            <p:cNvPr id="338994" name="Rectangle 50"/>
            <p:cNvSpPr>
              <a:spLocks noChangeArrowheads="1"/>
            </p:cNvSpPr>
            <p:nvPr/>
          </p:nvSpPr>
          <p:spPr bwMode="auto">
            <a:xfrm>
              <a:off x="2639" y="1881"/>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95" name="Rectangle 51"/>
            <p:cNvSpPr>
              <a:spLocks noChangeArrowheads="1"/>
            </p:cNvSpPr>
            <p:nvPr/>
          </p:nvSpPr>
          <p:spPr bwMode="auto">
            <a:xfrm>
              <a:off x="2256" y="1881"/>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96" name="Rectangle 52"/>
            <p:cNvSpPr>
              <a:spLocks noChangeArrowheads="1"/>
            </p:cNvSpPr>
            <p:nvPr/>
          </p:nvSpPr>
          <p:spPr bwMode="auto">
            <a:xfrm>
              <a:off x="1872" y="1881"/>
              <a:ext cx="384"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97" name="Rectangle 53"/>
            <p:cNvSpPr>
              <a:spLocks noChangeArrowheads="1"/>
            </p:cNvSpPr>
            <p:nvPr/>
          </p:nvSpPr>
          <p:spPr bwMode="auto">
            <a:xfrm>
              <a:off x="1489" y="1881"/>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98" name="Rectangle 54"/>
            <p:cNvSpPr>
              <a:spLocks noChangeArrowheads="1"/>
            </p:cNvSpPr>
            <p:nvPr/>
          </p:nvSpPr>
          <p:spPr bwMode="auto">
            <a:xfrm>
              <a:off x="1104" y="1881"/>
              <a:ext cx="385"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8999" name="Rectangle 55"/>
            <p:cNvSpPr>
              <a:spLocks noChangeArrowheads="1"/>
            </p:cNvSpPr>
            <p:nvPr/>
          </p:nvSpPr>
          <p:spPr bwMode="auto">
            <a:xfrm>
              <a:off x="4559" y="1737"/>
              <a:ext cx="385"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00" name="Rectangle 56"/>
            <p:cNvSpPr>
              <a:spLocks noChangeArrowheads="1"/>
            </p:cNvSpPr>
            <p:nvPr/>
          </p:nvSpPr>
          <p:spPr bwMode="auto">
            <a:xfrm>
              <a:off x="4176" y="1737"/>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01" name="Rectangle 57"/>
            <p:cNvSpPr>
              <a:spLocks noChangeArrowheads="1"/>
            </p:cNvSpPr>
            <p:nvPr/>
          </p:nvSpPr>
          <p:spPr bwMode="auto">
            <a:xfrm>
              <a:off x="3792" y="1737"/>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02" name="Rectangle 58"/>
            <p:cNvSpPr>
              <a:spLocks noChangeArrowheads="1"/>
            </p:cNvSpPr>
            <p:nvPr/>
          </p:nvSpPr>
          <p:spPr bwMode="auto">
            <a:xfrm>
              <a:off x="3409" y="1737"/>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03" name="Rectangle 59"/>
            <p:cNvSpPr>
              <a:spLocks noChangeArrowheads="1"/>
            </p:cNvSpPr>
            <p:nvPr/>
          </p:nvSpPr>
          <p:spPr bwMode="auto">
            <a:xfrm>
              <a:off x="3024" y="1737"/>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04" name="Rectangle 60"/>
            <p:cNvSpPr>
              <a:spLocks noChangeArrowheads="1"/>
            </p:cNvSpPr>
            <p:nvPr/>
          </p:nvSpPr>
          <p:spPr bwMode="auto">
            <a:xfrm>
              <a:off x="2639" y="1737"/>
              <a:ext cx="385"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05" name="Rectangle 61"/>
            <p:cNvSpPr>
              <a:spLocks noChangeArrowheads="1"/>
            </p:cNvSpPr>
            <p:nvPr/>
          </p:nvSpPr>
          <p:spPr bwMode="auto">
            <a:xfrm>
              <a:off x="2256" y="1737"/>
              <a:ext cx="383"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06" name="Rectangle 62"/>
            <p:cNvSpPr>
              <a:spLocks noChangeArrowheads="1"/>
            </p:cNvSpPr>
            <p:nvPr/>
          </p:nvSpPr>
          <p:spPr bwMode="auto">
            <a:xfrm>
              <a:off x="1872" y="1737"/>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07" name="Rectangle 63"/>
            <p:cNvSpPr>
              <a:spLocks noChangeArrowheads="1"/>
            </p:cNvSpPr>
            <p:nvPr/>
          </p:nvSpPr>
          <p:spPr bwMode="auto">
            <a:xfrm>
              <a:off x="1489" y="1737"/>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08" name="Rectangle 64"/>
            <p:cNvSpPr>
              <a:spLocks noChangeArrowheads="1"/>
            </p:cNvSpPr>
            <p:nvPr/>
          </p:nvSpPr>
          <p:spPr bwMode="auto">
            <a:xfrm>
              <a:off x="1104" y="1737"/>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09" name="Rectangle 65"/>
            <p:cNvSpPr>
              <a:spLocks noChangeArrowheads="1"/>
            </p:cNvSpPr>
            <p:nvPr/>
          </p:nvSpPr>
          <p:spPr bwMode="auto">
            <a:xfrm>
              <a:off x="4559" y="1593"/>
              <a:ext cx="385"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10" name="Rectangle 66"/>
            <p:cNvSpPr>
              <a:spLocks noChangeArrowheads="1"/>
            </p:cNvSpPr>
            <p:nvPr/>
          </p:nvSpPr>
          <p:spPr bwMode="auto">
            <a:xfrm>
              <a:off x="4176" y="1593"/>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11" name="Rectangle 67"/>
            <p:cNvSpPr>
              <a:spLocks noChangeArrowheads="1"/>
            </p:cNvSpPr>
            <p:nvPr/>
          </p:nvSpPr>
          <p:spPr bwMode="auto">
            <a:xfrm>
              <a:off x="3792" y="1593"/>
              <a:ext cx="384"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12" name="Rectangle 68"/>
            <p:cNvSpPr>
              <a:spLocks noChangeArrowheads="1"/>
            </p:cNvSpPr>
            <p:nvPr/>
          </p:nvSpPr>
          <p:spPr bwMode="auto">
            <a:xfrm>
              <a:off x="3409" y="1593"/>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13" name="Rectangle 69"/>
            <p:cNvSpPr>
              <a:spLocks noChangeArrowheads="1"/>
            </p:cNvSpPr>
            <p:nvPr/>
          </p:nvSpPr>
          <p:spPr bwMode="auto">
            <a:xfrm>
              <a:off x="3024" y="1593"/>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14" name="Rectangle 70"/>
            <p:cNvSpPr>
              <a:spLocks noChangeArrowheads="1"/>
            </p:cNvSpPr>
            <p:nvPr/>
          </p:nvSpPr>
          <p:spPr bwMode="auto">
            <a:xfrm>
              <a:off x="2639" y="1593"/>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15" name="Rectangle 71"/>
            <p:cNvSpPr>
              <a:spLocks noChangeArrowheads="1"/>
            </p:cNvSpPr>
            <p:nvPr/>
          </p:nvSpPr>
          <p:spPr bwMode="auto">
            <a:xfrm>
              <a:off x="2256" y="1593"/>
              <a:ext cx="383"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16" name="Rectangle 72"/>
            <p:cNvSpPr>
              <a:spLocks noChangeArrowheads="1"/>
            </p:cNvSpPr>
            <p:nvPr/>
          </p:nvSpPr>
          <p:spPr bwMode="auto">
            <a:xfrm>
              <a:off x="1872" y="1593"/>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17" name="Rectangle 73"/>
            <p:cNvSpPr>
              <a:spLocks noChangeArrowheads="1"/>
            </p:cNvSpPr>
            <p:nvPr/>
          </p:nvSpPr>
          <p:spPr bwMode="auto">
            <a:xfrm>
              <a:off x="1489" y="1593"/>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18" name="Rectangle 74"/>
            <p:cNvSpPr>
              <a:spLocks noChangeArrowheads="1"/>
            </p:cNvSpPr>
            <p:nvPr/>
          </p:nvSpPr>
          <p:spPr bwMode="auto">
            <a:xfrm>
              <a:off x="1104" y="1593"/>
              <a:ext cx="385" cy="144"/>
            </a:xfrm>
            <a:prstGeom prst="rect">
              <a:avLst/>
            </a:prstGeom>
            <a:solidFill>
              <a:schemeClr val="hlink"/>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19" name="Rectangle 75"/>
            <p:cNvSpPr>
              <a:spLocks noChangeArrowheads="1"/>
            </p:cNvSpPr>
            <p:nvPr/>
          </p:nvSpPr>
          <p:spPr bwMode="auto">
            <a:xfrm>
              <a:off x="4559" y="1449"/>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20" name="Rectangle 76"/>
            <p:cNvSpPr>
              <a:spLocks noChangeArrowheads="1"/>
            </p:cNvSpPr>
            <p:nvPr/>
          </p:nvSpPr>
          <p:spPr bwMode="auto">
            <a:xfrm>
              <a:off x="4176" y="1449"/>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21" name="Rectangle 77"/>
            <p:cNvSpPr>
              <a:spLocks noChangeArrowheads="1"/>
            </p:cNvSpPr>
            <p:nvPr/>
          </p:nvSpPr>
          <p:spPr bwMode="auto">
            <a:xfrm>
              <a:off x="3792" y="1449"/>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22" name="Rectangle 78"/>
            <p:cNvSpPr>
              <a:spLocks noChangeArrowheads="1"/>
            </p:cNvSpPr>
            <p:nvPr/>
          </p:nvSpPr>
          <p:spPr bwMode="auto">
            <a:xfrm>
              <a:off x="3409" y="1449"/>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23" name="Rectangle 79"/>
            <p:cNvSpPr>
              <a:spLocks noChangeArrowheads="1"/>
            </p:cNvSpPr>
            <p:nvPr/>
          </p:nvSpPr>
          <p:spPr bwMode="auto">
            <a:xfrm>
              <a:off x="3024" y="1449"/>
              <a:ext cx="385"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24" name="Rectangle 80"/>
            <p:cNvSpPr>
              <a:spLocks noChangeArrowheads="1"/>
            </p:cNvSpPr>
            <p:nvPr/>
          </p:nvSpPr>
          <p:spPr bwMode="auto">
            <a:xfrm>
              <a:off x="2639" y="1449"/>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25" name="Rectangle 81"/>
            <p:cNvSpPr>
              <a:spLocks noChangeArrowheads="1"/>
            </p:cNvSpPr>
            <p:nvPr/>
          </p:nvSpPr>
          <p:spPr bwMode="auto">
            <a:xfrm>
              <a:off x="2256" y="1449"/>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26" name="Rectangle 82"/>
            <p:cNvSpPr>
              <a:spLocks noChangeArrowheads="1"/>
            </p:cNvSpPr>
            <p:nvPr/>
          </p:nvSpPr>
          <p:spPr bwMode="auto">
            <a:xfrm>
              <a:off x="1872" y="1449"/>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27" name="Rectangle 83"/>
            <p:cNvSpPr>
              <a:spLocks noChangeArrowheads="1"/>
            </p:cNvSpPr>
            <p:nvPr/>
          </p:nvSpPr>
          <p:spPr bwMode="auto">
            <a:xfrm>
              <a:off x="1489" y="1449"/>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28" name="Rectangle 84"/>
            <p:cNvSpPr>
              <a:spLocks noChangeArrowheads="1"/>
            </p:cNvSpPr>
            <p:nvPr/>
          </p:nvSpPr>
          <p:spPr bwMode="auto">
            <a:xfrm>
              <a:off x="1104" y="1449"/>
              <a:ext cx="385" cy="144"/>
            </a:xfrm>
            <a:prstGeom prst="rect">
              <a:avLst/>
            </a:prstGeom>
            <a:solidFill>
              <a:schemeClr val="hlink"/>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29" name="Rectangle 85"/>
            <p:cNvSpPr>
              <a:spLocks noChangeArrowheads="1"/>
            </p:cNvSpPr>
            <p:nvPr/>
          </p:nvSpPr>
          <p:spPr bwMode="auto">
            <a:xfrm>
              <a:off x="4559" y="1305"/>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30" name="Rectangle 86"/>
            <p:cNvSpPr>
              <a:spLocks noChangeArrowheads="1"/>
            </p:cNvSpPr>
            <p:nvPr/>
          </p:nvSpPr>
          <p:spPr bwMode="auto">
            <a:xfrm>
              <a:off x="4176" y="1305"/>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31" name="Rectangle 87"/>
            <p:cNvSpPr>
              <a:spLocks noChangeArrowheads="1"/>
            </p:cNvSpPr>
            <p:nvPr/>
          </p:nvSpPr>
          <p:spPr bwMode="auto">
            <a:xfrm>
              <a:off x="3792" y="1305"/>
              <a:ext cx="384"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32" name="Rectangle 88"/>
            <p:cNvSpPr>
              <a:spLocks noChangeArrowheads="1"/>
            </p:cNvSpPr>
            <p:nvPr/>
          </p:nvSpPr>
          <p:spPr bwMode="auto">
            <a:xfrm>
              <a:off x="3409" y="1305"/>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33" name="Rectangle 89"/>
            <p:cNvSpPr>
              <a:spLocks noChangeArrowheads="1"/>
            </p:cNvSpPr>
            <p:nvPr/>
          </p:nvSpPr>
          <p:spPr bwMode="auto">
            <a:xfrm>
              <a:off x="3024" y="1305"/>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34" name="Rectangle 90"/>
            <p:cNvSpPr>
              <a:spLocks noChangeArrowheads="1"/>
            </p:cNvSpPr>
            <p:nvPr/>
          </p:nvSpPr>
          <p:spPr bwMode="auto">
            <a:xfrm>
              <a:off x="2639" y="1305"/>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35" name="Rectangle 91"/>
            <p:cNvSpPr>
              <a:spLocks noChangeArrowheads="1"/>
            </p:cNvSpPr>
            <p:nvPr/>
          </p:nvSpPr>
          <p:spPr bwMode="auto">
            <a:xfrm>
              <a:off x="2256" y="1305"/>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36" name="Rectangle 92"/>
            <p:cNvSpPr>
              <a:spLocks noChangeArrowheads="1"/>
            </p:cNvSpPr>
            <p:nvPr/>
          </p:nvSpPr>
          <p:spPr bwMode="auto">
            <a:xfrm>
              <a:off x="1872" y="1305"/>
              <a:ext cx="384"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37" name="Rectangle 93"/>
            <p:cNvSpPr>
              <a:spLocks noChangeArrowheads="1"/>
            </p:cNvSpPr>
            <p:nvPr/>
          </p:nvSpPr>
          <p:spPr bwMode="auto">
            <a:xfrm>
              <a:off x="1489" y="1305"/>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38" name="Rectangle 94"/>
            <p:cNvSpPr>
              <a:spLocks noChangeArrowheads="1"/>
            </p:cNvSpPr>
            <p:nvPr/>
          </p:nvSpPr>
          <p:spPr bwMode="auto">
            <a:xfrm>
              <a:off x="1104" y="1305"/>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39" name="Rectangle 95"/>
            <p:cNvSpPr>
              <a:spLocks noChangeArrowheads="1"/>
            </p:cNvSpPr>
            <p:nvPr/>
          </p:nvSpPr>
          <p:spPr bwMode="auto">
            <a:xfrm>
              <a:off x="4559" y="1152"/>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R(</a:t>
              </a:r>
              <a:r>
                <a:rPr lang="en-US" sz="1000" b="1" i="1"/>
                <a:t>1, N</a:t>
              </a:r>
              <a:r>
                <a:rPr lang="en-US" sz="1000" b="1"/>
                <a:t>)</a:t>
              </a:r>
            </a:p>
          </p:txBody>
        </p:sp>
        <p:sp>
          <p:nvSpPr>
            <p:cNvPr id="339040" name="Rectangle 96"/>
            <p:cNvSpPr>
              <a:spLocks noChangeArrowheads="1"/>
            </p:cNvSpPr>
            <p:nvPr/>
          </p:nvSpPr>
          <p:spPr bwMode="auto">
            <a:xfrm>
              <a:off x="4176" y="1152"/>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endParaRPr lang="en-US" sz="1000"/>
            </a:p>
          </p:txBody>
        </p:sp>
        <p:sp>
          <p:nvSpPr>
            <p:cNvPr id="339041" name="Rectangle 97"/>
            <p:cNvSpPr>
              <a:spLocks noChangeArrowheads="1"/>
            </p:cNvSpPr>
            <p:nvPr/>
          </p:nvSpPr>
          <p:spPr bwMode="auto">
            <a:xfrm>
              <a:off x="3792" y="1152"/>
              <a:ext cx="384"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endParaRPr lang="en-US" sz="1000"/>
            </a:p>
          </p:txBody>
        </p:sp>
        <p:sp>
          <p:nvSpPr>
            <p:cNvPr id="339042" name="Rectangle 98"/>
            <p:cNvSpPr>
              <a:spLocks noChangeArrowheads="1"/>
            </p:cNvSpPr>
            <p:nvPr/>
          </p:nvSpPr>
          <p:spPr bwMode="auto">
            <a:xfrm>
              <a:off x="3409" y="1152"/>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endParaRPr lang="en-US" sz="1000"/>
            </a:p>
          </p:txBody>
        </p:sp>
        <p:sp>
          <p:nvSpPr>
            <p:cNvPr id="339043" name="Rectangle 99"/>
            <p:cNvSpPr>
              <a:spLocks noChangeArrowheads="1"/>
            </p:cNvSpPr>
            <p:nvPr/>
          </p:nvSpPr>
          <p:spPr bwMode="auto">
            <a:xfrm>
              <a:off x="3024" y="1152"/>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endParaRPr lang="en-US" sz="1000"/>
            </a:p>
          </p:txBody>
        </p:sp>
        <p:sp>
          <p:nvSpPr>
            <p:cNvPr id="339044" name="Rectangle 100"/>
            <p:cNvSpPr>
              <a:spLocks noChangeArrowheads="1"/>
            </p:cNvSpPr>
            <p:nvPr/>
          </p:nvSpPr>
          <p:spPr bwMode="auto">
            <a:xfrm>
              <a:off x="2639" y="1152"/>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endParaRPr lang="en-US" sz="1000"/>
            </a:p>
          </p:txBody>
        </p:sp>
        <p:sp>
          <p:nvSpPr>
            <p:cNvPr id="339045" name="Rectangle 101"/>
            <p:cNvSpPr>
              <a:spLocks noChangeArrowheads="1"/>
            </p:cNvSpPr>
            <p:nvPr/>
          </p:nvSpPr>
          <p:spPr bwMode="auto">
            <a:xfrm>
              <a:off x="2256" y="1152"/>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endParaRPr lang="en-US" sz="1000"/>
            </a:p>
          </p:txBody>
        </p:sp>
        <p:sp>
          <p:nvSpPr>
            <p:cNvPr id="339046" name="Rectangle 102"/>
            <p:cNvSpPr>
              <a:spLocks noChangeArrowheads="1"/>
            </p:cNvSpPr>
            <p:nvPr/>
          </p:nvSpPr>
          <p:spPr bwMode="auto">
            <a:xfrm>
              <a:off x="1872" y="1152"/>
              <a:ext cx="384"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9047" name="Rectangle 103"/>
            <p:cNvSpPr>
              <a:spLocks noChangeArrowheads="1"/>
            </p:cNvSpPr>
            <p:nvPr/>
          </p:nvSpPr>
          <p:spPr bwMode="auto">
            <a:xfrm>
              <a:off x="1489" y="1152"/>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R(</a:t>
              </a:r>
              <a:r>
                <a:rPr lang="en-US" sz="1000" b="1" i="1"/>
                <a:t>1, 2</a:t>
              </a:r>
              <a:r>
                <a:rPr lang="en-US" sz="1000" b="1"/>
                <a:t>)</a:t>
              </a:r>
            </a:p>
          </p:txBody>
        </p:sp>
        <p:sp>
          <p:nvSpPr>
            <p:cNvPr id="339048" name="Rectangle 104"/>
            <p:cNvSpPr>
              <a:spLocks noChangeArrowheads="1"/>
            </p:cNvSpPr>
            <p:nvPr/>
          </p:nvSpPr>
          <p:spPr bwMode="auto">
            <a:xfrm>
              <a:off x="1104" y="1152"/>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R(</a:t>
              </a:r>
              <a:r>
                <a:rPr lang="en-US" sz="1000" b="1" i="1"/>
                <a:t>1, 1</a:t>
              </a:r>
              <a:r>
                <a:rPr lang="en-US" sz="1000" b="1"/>
                <a:t>)</a:t>
              </a:r>
            </a:p>
          </p:txBody>
        </p:sp>
        <p:sp>
          <p:nvSpPr>
            <p:cNvPr id="339049" name="Line 105"/>
            <p:cNvSpPr>
              <a:spLocks noChangeShapeType="1"/>
            </p:cNvSpPr>
            <p:nvPr/>
          </p:nvSpPr>
          <p:spPr bwMode="auto">
            <a:xfrm>
              <a:off x="1104" y="1152"/>
              <a:ext cx="3840" cy="0"/>
            </a:xfrm>
            <a:prstGeom prst="line">
              <a:avLst/>
            </a:prstGeom>
            <a:noFill/>
            <a:ln w="12700" cap="sq">
              <a:solidFill>
                <a:schemeClr val="tx1"/>
              </a:solidFill>
              <a:round/>
              <a:headEnd/>
              <a:tailEnd/>
            </a:ln>
            <a:effectLst/>
          </p:spPr>
          <p:txBody>
            <a:bodyPr anchor="ctr"/>
            <a:lstStyle/>
            <a:p>
              <a:endParaRPr lang="en-US"/>
            </a:p>
          </p:txBody>
        </p:sp>
        <p:sp>
          <p:nvSpPr>
            <p:cNvPr id="339050" name="Line 106"/>
            <p:cNvSpPr>
              <a:spLocks noChangeShapeType="1"/>
            </p:cNvSpPr>
            <p:nvPr/>
          </p:nvSpPr>
          <p:spPr bwMode="auto">
            <a:xfrm>
              <a:off x="1104" y="1305"/>
              <a:ext cx="3840" cy="0"/>
            </a:xfrm>
            <a:prstGeom prst="line">
              <a:avLst/>
            </a:prstGeom>
            <a:noFill/>
            <a:ln w="12700">
              <a:solidFill>
                <a:schemeClr val="tx1"/>
              </a:solidFill>
              <a:round/>
              <a:headEnd/>
              <a:tailEnd/>
            </a:ln>
            <a:effectLst/>
          </p:spPr>
          <p:txBody>
            <a:bodyPr anchor="ctr"/>
            <a:lstStyle/>
            <a:p>
              <a:endParaRPr lang="en-US"/>
            </a:p>
          </p:txBody>
        </p:sp>
        <p:sp>
          <p:nvSpPr>
            <p:cNvPr id="339051" name="Line 107"/>
            <p:cNvSpPr>
              <a:spLocks noChangeShapeType="1"/>
            </p:cNvSpPr>
            <p:nvPr/>
          </p:nvSpPr>
          <p:spPr bwMode="auto">
            <a:xfrm>
              <a:off x="1104" y="1449"/>
              <a:ext cx="3840" cy="0"/>
            </a:xfrm>
            <a:prstGeom prst="line">
              <a:avLst/>
            </a:prstGeom>
            <a:noFill/>
            <a:ln w="12700">
              <a:solidFill>
                <a:schemeClr val="tx1"/>
              </a:solidFill>
              <a:round/>
              <a:headEnd/>
              <a:tailEnd/>
            </a:ln>
            <a:effectLst/>
          </p:spPr>
          <p:txBody>
            <a:bodyPr anchor="ctr"/>
            <a:lstStyle/>
            <a:p>
              <a:endParaRPr lang="en-US"/>
            </a:p>
          </p:txBody>
        </p:sp>
        <p:sp>
          <p:nvSpPr>
            <p:cNvPr id="339052" name="Line 108"/>
            <p:cNvSpPr>
              <a:spLocks noChangeShapeType="1"/>
            </p:cNvSpPr>
            <p:nvPr/>
          </p:nvSpPr>
          <p:spPr bwMode="auto">
            <a:xfrm>
              <a:off x="1104" y="1593"/>
              <a:ext cx="3840" cy="0"/>
            </a:xfrm>
            <a:prstGeom prst="line">
              <a:avLst/>
            </a:prstGeom>
            <a:noFill/>
            <a:ln w="12700">
              <a:solidFill>
                <a:schemeClr val="tx1"/>
              </a:solidFill>
              <a:round/>
              <a:headEnd/>
              <a:tailEnd/>
            </a:ln>
            <a:effectLst/>
          </p:spPr>
          <p:txBody>
            <a:bodyPr anchor="ctr"/>
            <a:lstStyle/>
            <a:p>
              <a:endParaRPr lang="en-US"/>
            </a:p>
          </p:txBody>
        </p:sp>
        <p:sp>
          <p:nvSpPr>
            <p:cNvPr id="339053" name="Line 109"/>
            <p:cNvSpPr>
              <a:spLocks noChangeShapeType="1"/>
            </p:cNvSpPr>
            <p:nvPr/>
          </p:nvSpPr>
          <p:spPr bwMode="auto">
            <a:xfrm>
              <a:off x="1104" y="1737"/>
              <a:ext cx="3840" cy="0"/>
            </a:xfrm>
            <a:prstGeom prst="line">
              <a:avLst/>
            </a:prstGeom>
            <a:noFill/>
            <a:ln w="12700">
              <a:solidFill>
                <a:schemeClr val="tx1"/>
              </a:solidFill>
              <a:round/>
              <a:headEnd/>
              <a:tailEnd/>
            </a:ln>
            <a:effectLst/>
          </p:spPr>
          <p:txBody>
            <a:bodyPr anchor="ctr"/>
            <a:lstStyle/>
            <a:p>
              <a:endParaRPr lang="en-US"/>
            </a:p>
          </p:txBody>
        </p:sp>
        <p:sp>
          <p:nvSpPr>
            <p:cNvPr id="339054" name="Line 110"/>
            <p:cNvSpPr>
              <a:spLocks noChangeShapeType="1"/>
            </p:cNvSpPr>
            <p:nvPr/>
          </p:nvSpPr>
          <p:spPr bwMode="auto">
            <a:xfrm>
              <a:off x="1104" y="1881"/>
              <a:ext cx="3840" cy="0"/>
            </a:xfrm>
            <a:prstGeom prst="line">
              <a:avLst/>
            </a:prstGeom>
            <a:noFill/>
            <a:ln w="12700">
              <a:solidFill>
                <a:schemeClr val="tx1"/>
              </a:solidFill>
              <a:round/>
              <a:headEnd/>
              <a:tailEnd/>
            </a:ln>
            <a:effectLst/>
          </p:spPr>
          <p:txBody>
            <a:bodyPr anchor="ctr"/>
            <a:lstStyle/>
            <a:p>
              <a:endParaRPr lang="en-US"/>
            </a:p>
          </p:txBody>
        </p:sp>
        <p:sp>
          <p:nvSpPr>
            <p:cNvPr id="339055" name="Line 111"/>
            <p:cNvSpPr>
              <a:spLocks noChangeShapeType="1"/>
            </p:cNvSpPr>
            <p:nvPr/>
          </p:nvSpPr>
          <p:spPr bwMode="auto">
            <a:xfrm>
              <a:off x="1104" y="2034"/>
              <a:ext cx="3840" cy="0"/>
            </a:xfrm>
            <a:prstGeom prst="line">
              <a:avLst/>
            </a:prstGeom>
            <a:noFill/>
            <a:ln w="12700">
              <a:solidFill>
                <a:schemeClr val="tx1"/>
              </a:solidFill>
              <a:round/>
              <a:headEnd/>
              <a:tailEnd/>
            </a:ln>
            <a:effectLst/>
          </p:spPr>
          <p:txBody>
            <a:bodyPr anchor="ctr"/>
            <a:lstStyle/>
            <a:p>
              <a:endParaRPr lang="en-US"/>
            </a:p>
          </p:txBody>
        </p:sp>
        <p:sp>
          <p:nvSpPr>
            <p:cNvPr id="339056" name="Line 112"/>
            <p:cNvSpPr>
              <a:spLocks noChangeShapeType="1"/>
            </p:cNvSpPr>
            <p:nvPr/>
          </p:nvSpPr>
          <p:spPr bwMode="auto">
            <a:xfrm>
              <a:off x="1104" y="2178"/>
              <a:ext cx="3840" cy="0"/>
            </a:xfrm>
            <a:prstGeom prst="line">
              <a:avLst/>
            </a:prstGeom>
            <a:noFill/>
            <a:ln w="12700">
              <a:solidFill>
                <a:schemeClr val="tx1"/>
              </a:solidFill>
              <a:round/>
              <a:headEnd/>
              <a:tailEnd/>
            </a:ln>
            <a:effectLst/>
          </p:spPr>
          <p:txBody>
            <a:bodyPr anchor="ctr"/>
            <a:lstStyle/>
            <a:p>
              <a:endParaRPr lang="en-US"/>
            </a:p>
          </p:txBody>
        </p:sp>
        <p:sp>
          <p:nvSpPr>
            <p:cNvPr id="339057" name="Line 113"/>
            <p:cNvSpPr>
              <a:spLocks noChangeShapeType="1"/>
            </p:cNvSpPr>
            <p:nvPr/>
          </p:nvSpPr>
          <p:spPr bwMode="auto">
            <a:xfrm>
              <a:off x="1104" y="2322"/>
              <a:ext cx="3840" cy="0"/>
            </a:xfrm>
            <a:prstGeom prst="line">
              <a:avLst/>
            </a:prstGeom>
            <a:noFill/>
            <a:ln w="12700">
              <a:solidFill>
                <a:schemeClr val="tx1"/>
              </a:solidFill>
              <a:round/>
              <a:headEnd/>
              <a:tailEnd/>
            </a:ln>
            <a:effectLst/>
          </p:spPr>
          <p:txBody>
            <a:bodyPr anchor="ctr"/>
            <a:lstStyle/>
            <a:p>
              <a:endParaRPr lang="en-US"/>
            </a:p>
          </p:txBody>
        </p:sp>
        <p:sp>
          <p:nvSpPr>
            <p:cNvPr id="339058" name="Line 114"/>
            <p:cNvSpPr>
              <a:spLocks noChangeShapeType="1"/>
            </p:cNvSpPr>
            <p:nvPr/>
          </p:nvSpPr>
          <p:spPr bwMode="auto">
            <a:xfrm>
              <a:off x="1104" y="2466"/>
              <a:ext cx="3840" cy="0"/>
            </a:xfrm>
            <a:prstGeom prst="line">
              <a:avLst/>
            </a:prstGeom>
            <a:noFill/>
            <a:ln w="12700">
              <a:solidFill>
                <a:schemeClr val="tx1"/>
              </a:solidFill>
              <a:round/>
              <a:headEnd/>
              <a:tailEnd/>
            </a:ln>
            <a:effectLst/>
          </p:spPr>
          <p:txBody>
            <a:bodyPr anchor="ctr"/>
            <a:lstStyle/>
            <a:p>
              <a:endParaRPr lang="en-US"/>
            </a:p>
          </p:txBody>
        </p:sp>
        <p:sp>
          <p:nvSpPr>
            <p:cNvPr id="339059" name="Line 115"/>
            <p:cNvSpPr>
              <a:spLocks noChangeShapeType="1"/>
            </p:cNvSpPr>
            <p:nvPr/>
          </p:nvSpPr>
          <p:spPr bwMode="auto">
            <a:xfrm>
              <a:off x="1104" y="2619"/>
              <a:ext cx="3840" cy="0"/>
            </a:xfrm>
            <a:prstGeom prst="line">
              <a:avLst/>
            </a:prstGeom>
            <a:noFill/>
            <a:ln w="12700" cap="sq">
              <a:solidFill>
                <a:schemeClr val="tx1"/>
              </a:solidFill>
              <a:round/>
              <a:headEnd/>
              <a:tailEnd/>
            </a:ln>
            <a:effectLst/>
          </p:spPr>
          <p:txBody>
            <a:bodyPr anchor="ctr"/>
            <a:lstStyle/>
            <a:p>
              <a:endParaRPr lang="en-US"/>
            </a:p>
          </p:txBody>
        </p:sp>
        <p:sp>
          <p:nvSpPr>
            <p:cNvPr id="339060" name="Line 116"/>
            <p:cNvSpPr>
              <a:spLocks noChangeShapeType="1"/>
            </p:cNvSpPr>
            <p:nvPr/>
          </p:nvSpPr>
          <p:spPr bwMode="auto">
            <a:xfrm>
              <a:off x="1104" y="1152"/>
              <a:ext cx="0" cy="1467"/>
            </a:xfrm>
            <a:prstGeom prst="line">
              <a:avLst/>
            </a:prstGeom>
            <a:noFill/>
            <a:ln w="12700" cap="sq">
              <a:solidFill>
                <a:schemeClr val="tx1"/>
              </a:solidFill>
              <a:round/>
              <a:headEnd/>
              <a:tailEnd/>
            </a:ln>
            <a:effectLst/>
          </p:spPr>
          <p:txBody>
            <a:bodyPr anchor="ctr"/>
            <a:lstStyle/>
            <a:p>
              <a:endParaRPr lang="en-US"/>
            </a:p>
          </p:txBody>
        </p:sp>
        <p:sp>
          <p:nvSpPr>
            <p:cNvPr id="339061" name="Line 117"/>
            <p:cNvSpPr>
              <a:spLocks noChangeShapeType="1"/>
            </p:cNvSpPr>
            <p:nvPr/>
          </p:nvSpPr>
          <p:spPr bwMode="auto">
            <a:xfrm>
              <a:off x="1489" y="1152"/>
              <a:ext cx="0" cy="1467"/>
            </a:xfrm>
            <a:prstGeom prst="line">
              <a:avLst/>
            </a:prstGeom>
            <a:noFill/>
            <a:ln w="12700">
              <a:solidFill>
                <a:schemeClr val="tx1"/>
              </a:solidFill>
              <a:round/>
              <a:headEnd/>
              <a:tailEnd/>
            </a:ln>
            <a:effectLst/>
          </p:spPr>
          <p:txBody>
            <a:bodyPr anchor="ctr"/>
            <a:lstStyle/>
            <a:p>
              <a:endParaRPr lang="en-US"/>
            </a:p>
          </p:txBody>
        </p:sp>
        <p:sp>
          <p:nvSpPr>
            <p:cNvPr id="339062" name="Line 118"/>
            <p:cNvSpPr>
              <a:spLocks noChangeShapeType="1"/>
            </p:cNvSpPr>
            <p:nvPr/>
          </p:nvSpPr>
          <p:spPr bwMode="auto">
            <a:xfrm>
              <a:off x="1872" y="1152"/>
              <a:ext cx="0" cy="1467"/>
            </a:xfrm>
            <a:prstGeom prst="line">
              <a:avLst/>
            </a:prstGeom>
            <a:noFill/>
            <a:ln w="12700">
              <a:solidFill>
                <a:schemeClr val="tx1"/>
              </a:solidFill>
              <a:round/>
              <a:headEnd/>
              <a:tailEnd/>
            </a:ln>
            <a:effectLst/>
          </p:spPr>
          <p:txBody>
            <a:bodyPr anchor="ctr"/>
            <a:lstStyle/>
            <a:p>
              <a:endParaRPr lang="en-US"/>
            </a:p>
          </p:txBody>
        </p:sp>
        <p:sp>
          <p:nvSpPr>
            <p:cNvPr id="339063" name="Line 119"/>
            <p:cNvSpPr>
              <a:spLocks noChangeShapeType="1"/>
            </p:cNvSpPr>
            <p:nvPr/>
          </p:nvSpPr>
          <p:spPr bwMode="auto">
            <a:xfrm>
              <a:off x="2256" y="1152"/>
              <a:ext cx="0" cy="1467"/>
            </a:xfrm>
            <a:prstGeom prst="line">
              <a:avLst/>
            </a:prstGeom>
            <a:noFill/>
            <a:ln w="12700">
              <a:solidFill>
                <a:schemeClr val="tx1"/>
              </a:solidFill>
              <a:round/>
              <a:headEnd/>
              <a:tailEnd/>
            </a:ln>
            <a:effectLst/>
          </p:spPr>
          <p:txBody>
            <a:bodyPr anchor="ctr"/>
            <a:lstStyle/>
            <a:p>
              <a:endParaRPr lang="en-US"/>
            </a:p>
          </p:txBody>
        </p:sp>
        <p:sp>
          <p:nvSpPr>
            <p:cNvPr id="339064" name="Line 120"/>
            <p:cNvSpPr>
              <a:spLocks noChangeShapeType="1"/>
            </p:cNvSpPr>
            <p:nvPr/>
          </p:nvSpPr>
          <p:spPr bwMode="auto">
            <a:xfrm>
              <a:off x="2639" y="1152"/>
              <a:ext cx="0" cy="1467"/>
            </a:xfrm>
            <a:prstGeom prst="line">
              <a:avLst/>
            </a:prstGeom>
            <a:noFill/>
            <a:ln w="12700">
              <a:solidFill>
                <a:schemeClr val="tx1"/>
              </a:solidFill>
              <a:round/>
              <a:headEnd/>
              <a:tailEnd/>
            </a:ln>
            <a:effectLst/>
          </p:spPr>
          <p:txBody>
            <a:bodyPr anchor="ctr"/>
            <a:lstStyle/>
            <a:p>
              <a:endParaRPr lang="en-US"/>
            </a:p>
          </p:txBody>
        </p:sp>
        <p:sp>
          <p:nvSpPr>
            <p:cNvPr id="339065" name="Line 121"/>
            <p:cNvSpPr>
              <a:spLocks noChangeShapeType="1"/>
            </p:cNvSpPr>
            <p:nvPr/>
          </p:nvSpPr>
          <p:spPr bwMode="auto">
            <a:xfrm>
              <a:off x="3024" y="1152"/>
              <a:ext cx="0" cy="1467"/>
            </a:xfrm>
            <a:prstGeom prst="line">
              <a:avLst/>
            </a:prstGeom>
            <a:noFill/>
            <a:ln w="12700">
              <a:solidFill>
                <a:schemeClr val="tx1"/>
              </a:solidFill>
              <a:round/>
              <a:headEnd/>
              <a:tailEnd/>
            </a:ln>
            <a:effectLst/>
          </p:spPr>
          <p:txBody>
            <a:bodyPr anchor="ctr"/>
            <a:lstStyle/>
            <a:p>
              <a:endParaRPr lang="en-US"/>
            </a:p>
          </p:txBody>
        </p:sp>
        <p:sp>
          <p:nvSpPr>
            <p:cNvPr id="339066" name="Line 122"/>
            <p:cNvSpPr>
              <a:spLocks noChangeShapeType="1"/>
            </p:cNvSpPr>
            <p:nvPr/>
          </p:nvSpPr>
          <p:spPr bwMode="auto">
            <a:xfrm>
              <a:off x="3409" y="1152"/>
              <a:ext cx="0" cy="1467"/>
            </a:xfrm>
            <a:prstGeom prst="line">
              <a:avLst/>
            </a:prstGeom>
            <a:noFill/>
            <a:ln w="12700">
              <a:solidFill>
                <a:schemeClr val="tx1"/>
              </a:solidFill>
              <a:round/>
              <a:headEnd/>
              <a:tailEnd/>
            </a:ln>
            <a:effectLst/>
          </p:spPr>
          <p:txBody>
            <a:bodyPr anchor="ctr"/>
            <a:lstStyle/>
            <a:p>
              <a:endParaRPr lang="en-US"/>
            </a:p>
          </p:txBody>
        </p:sp>
        <p:sp>
          <p:nvSpPr>
            <p:cNvPr id="339067" name="Line 123"/>
            <p:cNvSpPr>
              <a:spLocks noChangeShapeType="1"/>
            </p:cNvSpPr>
            <p:nvPr/>
          </p:nvSpPr>
          <p:spPr bwMode="auto">
            <a:xfrm>
              <a:off x="3792" y="1152"/>
              <a:ext cx="0" cy="1467"/>
            </a:xfrm>
            <a:prstGeom prst="line">
              <a:avLst/>
            </a:prstGeom>
            <a:noFill/>
            <a:ln w="12700">
              <a:solidFill>
                <a:schemeClr val="tx1"/>
              </a:solidFill>
              <a:round/>
              <a:headEnd/>
              <a:tailEnd/>
            </a:ln>
            <a:effectLst/>
          </p:spPr>
          <p:txBody>
            <a:bodyPr anchor="ctr"/>
            <a:lstStyle/>
            <a:p>
              <a:endParaRPr lang="en-US"/>
            </a:p>
          </p:txBody>
        </p:sp>
        <p:sp>
          <p:nvSpPr>
            <p:cNvPr id="339068" name="Line 124"/>
            <p:cNvSpPr>
              <a:spLocks noChangeShapeType="1"/>
            </p:cNvSpPr>
            <p:nvPr/>
          </p:nvSpPr>
          <p:spPr bwMode="auto">
            <a:xfrm>
              <a:off x="4176" y="1152"/>
              <a:ext cx="0" cy="1467"/>
            </a:xfrm>
            <a:prstGeom prst="line">
              <a:avLst/>
            </a:prstGeom>
            <a:noFill/>
            <a:ln w="12700">
              <a:solidFill>
                <a:schemeClr val="tx1"/>
              </a:solidFill>
              <a:round/>
              <a:headEnd/>
              <a:tailEnd/>
            </a:ln>
            <a:effectLst/>
          </p:spPr>
          <p:txBody>
            <a:bodyPr anchor="ctr"/>
            <a:lstStyle/>
            <a:p>
              <a:endParaRPr lang="en-US"/>
            </a:p>
          </p:txBody>
        </p:sp>
        <p:sp>
          <p:nvSpPr>
            <p:cNvPr id="339069" name="Line 125"/>
            <p:cNvSpPr>
              <a:spLocks noChangeShapeType="1"/>
            </p:cNvSpPr>
            <p:nvPr/>
          </p:nvSpPr>
          <p:spPr bwMode="auto">
            <a:xfrm>
              <a:off x="4559" y="1152"/>
              <a:ext cx="0" cy="1467"/>
            </a:xfrm>
            <a:prstGeom prst="line">
              <a:avLst/>
            </a:prstGeom>
            <a:noFill/>
            <a:ln w="12700">
              <a:solidFill>
                <a:schemeClr val="tx1"/>
              </a:solidFill>
              <a:round/>
              <a:headEnd/>
              <a:tailEnd/>
            </a:ln>
            <a:effectLst/>
          </p:spPr>
          <p:txBody>
            <a:bodyPr anchor="ctr"/>
            <a:lstStyle/>
            <a:p>
              <a:endParaRPr lang="en-US"/>
            </a:p>
          </p:txBody>
        </p:sp>
        <p:sp>
          <p:nvSpPr>
            <p:cNvPr id="339070" name="Line 126"/>
            <p:cNvSpPr>
              <a:spLocks noChangeShapeType="1"/>
            </p:cNvSpPr>
            <p:nvPr/>
          </p:nvSpPr>
          <p:spPr bwMode="auto">
            <a:xfrm>
              <a:off x="4944" y="1152"/>
              <a:ext cx="0" cy="1467"/>
            </a:xfrm>
            <a:prstGeom prst="line">
              <a:avLst/>
            </a:prstGeom>
            <a:noFill/>
            <a:ln w="12700" cap="sq">
              <a:solidFill>
                <a:schemeClr val="tx1"/>
              </a:solidFill>
              <a:round/>
              <a:headEnd/>
              <a:tailEnd/>
            </a:ln>
            <a:effectLst/>
          </p:spPr>
          <p:txBody>
            <a:bodyPr anchor="ctr"/>
            <a:lstStyle/>
            <a:p>
              <a:endParaRPr lang="en-US"/>
            </a:p>
          </p:txBody>
        </p:sp>
        <p:sp>
          <p:nvSpPr>
            <p:cNvPr id="339071" name="Text Box 127"/>
            <p:cNvSpPr txBox="1">
              <a:spLocks noChangeArrowheads="1"/>
            </p:cNvSpPr>
            <p:nvPr/>
          </p:nvSpPr>
          <p:spPr bwMode="auto">
            <a:xfrm>
              <a:off x="1008" y="988"/>
              <a:ext cx="576" cy="164"/>
            </a:xfrm>
            <a:prstGeom prst="rect">
              <a:avLst/>
            </a:prstGeom>
            <a:noFill/>
            <a:ln w="12700" algn="ctr">
              <a:noFill/>
              <a:miter lim="800000"/>
              <a:headEnd/>
              <a:tailEnd/>
            </a:ln>
            <a:effectLst/>
          </p:spPr>
          <p:txBody>
            <a:bodyPr>
              <a:spAutoFit/>
            </a:bodyPr>
            <a:lstStyle/>
            <a:p>
              <a:r>
                <a:rPr lang="en-US" sz="1100" b="1">
                  <a:solidFill>
                    <a:srgbClr val="009900"/>
                  </a:solidFill>
                </a:rPr>
                <a:t>Student_</a:t>
              </a:r>
              <a:r>
                <a:rPr lang="en-US" sz="1100" b="1" i="1">
                  <a:solidFill>
                    <a:srgbClr val="009900"/>
                  </a:solidFill>
                </a:rPr>
                <a:t>1</a:t>
              </a:r>
            </a:p>
          </p:txBody>
        </p:sp>
        <p:sp>
          <p:nvSpPr>
            <p:cNvPr id="339072" name="Text Box 128"/>
            <p:cNvSpPr txBox="1">
              <a:spLocks noChangeArrowheads="1"/>
            </p:cNvSpPr>
            <p:nvPr/>
          </p:nvSpPr>
          <p:spPr bwMode="auto">
            <a:xfrm>
              <a:off x="326" y="1142"/>
              <a:ext cx="826" cy="164"/>
            </a:xfrm>
            <a:prstGeom prst="rect">
              <a:avLst/>
            </a:prstGeom>
            <a:noFill/>
            <a:ln w="12700" algn="ctr">
              <a:noFill/>
              <a:miter lim="800000"/>
              <a:headEnd/>
              <a:tailEnd/>
            </a:ln>
            <a:effectLst/>
          </p:spPr>
          <p:txBody>
            <a:bodyPr>
              <a:spAutoFit/>
            </a:bodyPr>
            <a:lstStyle/>
            <a:p>
              <a:r>
                <a:rPr lang="en-US" sz="1100" b="1">
                  <a:solidFill>
                    <a:srgbClr val="009900"/>
                  </a:solidFill>
                </a:rPr>
                <a:t>Question Item_</a:t>
              </a:r>
              <a:r>
                <a:rPr lang="en-US" sz="1100" b="1" i="1">
                  <a:solidFill>
                    <a:srgbClr val="009900"/>
                  </a:solidFill>
                </a:rPr>
                <a:t>1</a:t>
              </a:r>
            </a:p>
          </p:txBody>
        </p:sp>
        <p:sp>
          <p:nvSpPr>
            <p:cNvPr id="339073" name="Text Box 129"/>
            <p:cNvSpPr txBox="1">
              <a:spLocks noChangeArrowheads="1"/>
            </p:cNvSpPr>
            <p:nvPr/>
          </p:nvSpPr>
          <p:spPr bwMode="auto">
            <a:xfrm>
              <a:off x="288" y="1872"/>
              <a:ext cx="874" cy="164"/>
            </a:xfrm>
            <a:prstGeom prst="rect">
              <a:avLst/>
            </a:prstGeom>
            <a:noFill/>
            <a:ln w="12700" algn="ctr">
              <a:noFill/>
              <a:miter lim="800000"/>
              <a:headEnd/>
              <a:tailEnd/>
            </a:ln>
            <a:effectLst/>
          </p:spPr>
          <p:txBody>
            <a:bodyPr>
              <a:spAutoFit/>
            </a:bodyPr>
            <a:lstStyle/>
            <a:p>
              <a:r>
                <a:rPr lang="en-US" sz="1100" b="1">
                  <a:solidFill>
                    <a:srgbClr val="009900"/>
                  </a:solidFill>
                </a:rPr>
                <a:t>Question Item_</a:t>
              </a:r>
              <a:r>
                <a:rPr lang="en-US" sz="1100" b="1" i="1">
                  <a:solidFill>
                    <a:srgbClr val="009900"/>
                  </a:solidFill>
                </a:rPr>
                <a:t>i</a:t>
              </a:r>
            </a:p>
          </p:txBody>
        </p:sp>
        <p:sp>
          <p:nvSpPr>
            <p:cNvPr id="339074" name="Text Box 130"/>
            <p:cNvSpPr txBox="1">
              <a:spLocks noChangeArrowheads="1"/>
            </p:cNvSpPr>
            <p:nvPr/>
          </p:nvSpPr>
          <p:spPr bwMode="auto">
            <a:xfrm>
              <a:off x="326" y="2448"/>
              <a:ext cx="826" cy="164"/>
            </a:xfrm>
            <a:prstGeom prst="rect">
              <a:avLst/>
            </a:prstGeom>
            <a:noFill/>
            <a:ln w="12700" algn="ctr">
              <a:noFill/>
              <a:miter lim="800000"/>
              <a:headEnd/>
              <a:tailEnd/>
            </a:ln>
            <a:effectLst/>
          </p:spPr>
          <p:txBody>
            <a:bodyPr>
              <a:spAutoFit/>
            </a:bodyPr>
            <a:lstStyle/>
            <a:p>
              <a:r>
                <a:rPr lang="en-US" sz="1100" b="1">
                  <a:solidFill>
                    <a:srgbClr val="009900"/>
                  </a:solidFill>
                </a:rPr>
                <a:t>Question Item_</a:t>
              </a:r>
              <a:r>
                <a:rPr lang="en-US" sz="1100" b="1" i="1">
                  <a:solidFill>
                    <a:srgbClr val="009900"/>
                  </a:solidFill>
                </a:rPr>
                <a:t>n</a:t>
              </a:r>
            </a:p>
          </p:txBody>
        </p:sp>
        <p:sp>
          <p:nvSpPr>
            <p:cNvPr id="339075" name="Rectangle 131"/>
            <p:cNvSpPr>
              <a:spLocks noChangeArrowheads="1"/>
            </p:cNvSpPr>
            <p:nvPr/>
          </p:nvSpPr>
          <p:spPr bwMode="auto">
            <a:xfrm>
              <a:off x="1104" y="2851"/>
              <a:ext cx="144" cy="58"/>
            </a:xfrm>
            <a:prstGeom prst="rect">
              <a:avLst/>
            </a:prstGeom>
            <a:solidFill>
              <a:srgbClr val="B2B2B2"/>
            </a:solidFill>
            <a:ln w="3175" algn="ctr">
              <a:solidFill>
                <a:schemeClr val="tx1"/>
              </a:solidFill>
              <a:miter lim="800000"/>
              <a:headEnd/>
              <a:tailEnd/>
            </a:ln>
            <a:effectLst/>
          </p:spPr>
          <p:txBody>
            <a:bodyPr wrap="none" anchor="ctr"/>
            <a:lstStyle/>
            <a:p>
              <a:endParaRPr lang="en-US"/>
            </a:p>
          </p:txBody>
        </p:sp>
        <p:sp>
          <p:nvSpPr>
            <p:cNvPr id="339076" name="Text Box 132"/>
            <p:cNvSpPr txBox="1">
              <a:spLocks noChangeArrowheads="1"/>
            </p:cNvSpPr>
            <p:nvPr/>
          </p:nvSpPr>
          <p:spPr bwMode="auto">
            <a:xfrm>
              <a:off x="1152" y="2784"/>
              <a:ext cx="1488" cy="173"/>
            </a:xfrm>
            <a:prstGeom prst="rect">
              <a:avLst/>
            </a:prstGeom>
            <a:noFill/>
            <a:ln w="12700" algn="ctr">
              <a:noFill/>
              <a:miter lim="800000"/>
              <a:headEnd/>
              <a:tailEnd/>
            </a:ln>
            <a:effectLst/>
          </p:spPr>
          <p:txBody>
            <a:bodyPr>
              <a:spAutoFit/>
            </a:bodyPr>
            <a:lstStyle/>
            <a:p>
              <a:pPr algn="l"/>
              <a:r>
                <a:rPr lang="en-US" sz="1000" b="1"/>
                <a:t>   </a:t>
              </a:r>
              <a:r>
                <a:rPr lang="en-US" sz="1200" b="1">
                  <a:solidFill>
                    <a:srgbClr val="009900"/>
                  </a:solidFill>
                </a:rPr>
                <a:t>wrong answer,   R(</a:t>
              </a:r>
              <a:r>
                <a:rPr lang="en-US" sz="1200" b="1" i="1">
                  <a:solidFill>
                    <a:srgbClr val="009900"/>
                  </a:solidFill>
                </a:rPr>
                <a:t>i, j</a:t>
              </a:r>
              <a:r>
                <a:rPr lang="en-US" sz="1200" b="1">
                  <a:solidFill>
                    <a:srgbClr val="009900"/>
                  </a:solidFill>
                </a:rPr>
                <a:t>) = 0</a:t>
              </a:r>
            </a:p>
          </p:txBody>
        </p:sp>
        <p:sp>
          <p:nvSpPr>
            <p:cNvPr id="339077" name="Rectangle 133"/>
            <p:cNvSpPr>
              <a:spLocks noChangeArrowheads="1"/>
            </p:cNvSpPr>
            <p:nvPr/>
          </p:nvSpPr>
          <p:spPr bwMode="auto">
            <a:xfrm>
              <a:off x="1104" y="2688"/>
              <a:ext cx="144" cy="58"/>
            </a:xfrm>
            <a:prstGeom prst="rect">
              <a:avLst/>
            </a:prstGeom>
            <a:noFill/>
            <a:ln w="3175" algn="ctr">
              <a:solidFill>
                <a:schemeClr val="tx1"/>
              </a:solidFill>
              <a:miter lim="800000"/>
              <a:headEnd/>
              <a:tailEnd/>
            </a:ln>
            <a:effectLst/>
          </p:spPr>
          <p:txBody>
            <a:bodyPr wrap="none" anchor="ctr"/>
            <a:lstStyle/>
            <a:p>
              <a:endParaRPr lang="en-US"/>
            </a:p>
          </p:txBody>
        </p:sp>
        <p:sp>
          <p:nvSpPr>
            <p:cNvPr id="339078" name="Text Box 134"/>
            <p:cNvSpPr txBox="1">
              <a:spLocks noChangeArrowheads="1"/>
            </p:cNvSpPr>
            <p:nvPr/>
          </p:nvSpPr>
          <p:spPr bwMode="auto">
            <a:xfrm>
              <a:off x="1152" y="2640"/>
              <a:ext cx="1488" cy="173"/>
            </a:xfrm>
            <a:prstGeom prst="rect">
              <a:avLst/>
            </a:prstGeom>
            <a:noFill/>
            <a:ln w="12700" algn="ctr">
              <a:noFill/>
              <a:miter lim="800000"/>
              <a:headEnd/>
              <a:tailEnd/>
            </a:ln>
            <a:effectLst/>
          </p:spPr>
          <p:txBody>
            <a:bodyPr>
              <a:spAutoFit/>
            </a:bodyPr>
            <a:lstStyle/>
            <a:p>
              <a:pPr algn="l"/>
              <a:r>
                <a:rPr lang="en-US" sz="1000" b="1"/>
                <a:t>   </a:t>
              </a:r>
              <a:r>
                <a:rPr lang="en-US" sz="1200" b="1">
                  <a:solidFill>
                    <a:srgbClr val="009900"/>
                  </a:solidFill>
                </a:rPr>
                <a:t>correct answer,  R(</a:t>
              </a:r>
              <a:r>
                <a:rPr lang="en-US" sz="1200" b="1" i="1">
                  <a:solidFill>
                    <a:srgbClr val="009900"/>
                  </a:solidFill>
                </a:rPr>
                <a:t>i, j</a:t>
              </a:r>
              <a:r>
                <a:rPr lang="en-US" sz="1200" b="1">
                  <a:solidFill>
                    <a:srgbClr val="009900"/>
                  </a:solidFill>
                </a:rPr>
                <a:t>) = 1</a:t>
              </a:r>
            </a:p>
          </p:txBody>
        </p:sp>
        <p:sp>
          <p:nvSpPr>
            <p:cNvPr id="339079" name="Text Box 135"/>
            <p:cNvSpPr txBox="1">
              <a:spLocks noChangeArrowheads="1"/>
            </p:cNvSpPr>
            <p:nvPr/>
          </p:nvSpPr>
          <p:spPr bwMode="auto">
            <a:xfrm>
              <a:off x="2928" y="988"/>
              <a:ext cx="576" cy="164"/>
            </a:xfrm>
            <a:prstGeom prst="rect">
              <a:avLst/>
            </a:prstGeom>
            <a:noFill/>
            <a:ln w="12700" algn="ctr">
              <a:noFill/>
              <a:miter lim="800000"/>
              <a:headEnd/>
              <a:tailEnd/>
            </a:ln>
            <a:effectLst/>
          </p:spPr>
          <p:txBody>
            <a:bodyPr>
              <a:spAutoFit/>
            </a:bodyPr>
            <a:lstStyle/>
            <a:p>
              <a:r>
                <a:rPr lang="en-US" sz="1100" b="1">
                  <a:solidFill>
                    <a:srgbClr val="009900"/>
                  </a:solidFill>
                </a:rPr>
                <a:t>Student_ </a:t>
              </a:r>
              <a:r>
                <a:rPr lang="en-US" sz="1100" b="1" i="1">
                  <a:solidFill>
                    <a:srgbClr val="009900"/>
                  </a:solidFill>
                </a:rPr>
                <a:t>j</a:t>
              </a:r>
            </a:p>
          </p:txBody>
        </p:sp>
        <p:sp>
          <p:nvSpPr>
            <p:cNvPr id="339080" name="Text Box 136"/>
            <p:cNvSpPr txBox="1">
              <a:spLocks noChangeArrowheads="1"/>
            </p:cNvSpPr>
            <p:nvPr/>
          </p:nvSpPr>
          <p:spPr bwMode="auto">
            <a:xfrm>
              <a:off x="4464" y="988"/>
              <a:ext cx="576" cy="164"/>
            </a:xfrm>
            <a:prstGeom prst="rect">
              <a:avLst/>
            </a:prstGeom>
            <a:noFill/>
            <a:ln w="12700" algn="ctr">
              <a:noFill/>
              <a:miter lim="800000"/>
              <a:headEnd/>
              <a:tailEnd/>
            </a:ln>
            <a:effectLst/>
          </p:spPr>
          <p:txBody>
            <a:bodyPr>
              <a:spAutoFit/>
            </a:bodyPr>
            <a:lstStyle/>
            <a:p>
              <a:r>
                <a:rPr lang="en-US" sz="1100" b="1">
                  <a:solidFill>
                    <a:srgbClr val="009900"/>
                  </a:solidFill>
                </a:rPr>
                <a:t>Student_</a:t>
              </a:r>
              <a:r>
                <a:rPr lang="en-US" sz="1100" b="1" i="1">
                  <a:solidFill>
                    <a:srgbClr val="009900"/>
                  </a:solidFill>
                </a:rPr>
                <a:t>N</a:t>
              </a:r>
            </a:p>
          </p:txBody>
        </p:sp>
      </p:grpSp>
      <p:grpSp>
        <p:nvGrpSpPr>
          <p:cNvPr id="3" name="Group 137"/>
          <p:cNvGrpSpPr>
            <a:grpSpLocks/>
          </p:cNvGrpSpPr>
          <p:nvPr/>
        </p:nvGrpSpPr>
        <p:grpSpPr bwMode="auto">
          <a:xfrm>
            <a:off x="365125" y="1066800"/>
            <a:ext cx="7407275" cy="3155950"/>
            <a:chOff x="134" y="796"/>
            <a:chExt cx="4666" cy="1988"/>
          </a:xfrm>
        </p:grpSpPr>
        <p:sp>
          <p:nvSpPr>
            <p:cNvPr id="339082" name="Rectangle 138"/>
            <p:cNvSpPr>
              <a:spLocks noChangeArrowheads="1"/>
            </p:cNvSpPr>
            <p:nvPr/>
          </p:nvSpPr>
          <p:spPr bwMode="auto">
            <a:xfrm>
              <a:off x="4367" y="2274"/>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R(</a:t>
              </a:r>
              <a:r>
                <a:rPr lang="en-US" sz="1000" b="1" i="1"/>
                <a:t>n, N</a:t>
              </a:r>
              <a:r>
                <a:rPr lang="en-US" sz="1000" b="1"/>
                <a:t>)</a:t>
              </a:r>
            </a:p>
          </p:txBody>
        </p:sp>
        <p:sp>
          <p:nvSpPr>
            <p:cNvPr id="339083" name="Rectangle 139"/>
            <p:cNvSpPr>
              <a:spLocks noChangeArrowheads="1"/>
            </p:cNvSpPr>
            <p:nvPr/>
          </p:nvSpPr>
          <p:spPr bwMode="auto">
            <a:xfrm>
              <a:off x="3984" y="2274"/>
              <a:ext cx="383"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9084" name="Rectangle 140"/>
            <p:cNvSpPr>
              <a:spLocks noChangeArrowheads="1"/>
            </p:cNvSpPr>
            <p:nvPr/>
          </p:nvSpPr>
          <p:spPr bwMode="auto">
            <a:xfrm>
              <a:off x="3600" y="2274"/>
              <a:ext cx="384"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9085" name="Rectangle 141"/>
            <p:cNvSpPr>
              <a:spLocks noChangeArrowheads="1"/>
            </p:cNvSpPr>
            <p:nvPr/>
          </p:nvSpPr>
          <p:spPr bwMode="auto">
            <a:xfrm>
              <a:off x="3217" y="2274"/>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9086" name="Rectangle 142"/>
            <p:cNvSpPr>
              <a:spLocks noChangeArrowheads="1"/>
            </p:cNvSpPr>
            <p:nvPr/>
          </p:nvSpPr>
          <p:spPr bwMode="auto">
            <a:xfrm>
              <a:off x="2832" y="2274"/>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9087" name="Rectangle 143"/>
            <p:cNvSpPr>
              <a:spLocks noChangeArrowheads="1"/>
            </p:cNvSpPr>
            <p:nvPr/>
          </p:nvSpPr>
          <p:spPr bwMode="auto">
            <a:xfrm>
              <a:off x="2447" y="2274"/>
              <a:ext cx="385"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9088" name="Rectangle 144"/>
            <p:cNvSpPr>
              <a:spLocks noChangeArrowheads="1"/>
            </p:cNvSpPr>
            <p:nvPr/>
          </p:nvSpPr>
          <p:spPr bwMode="auto">
            <a:xfrm>
              <a:off x="2064" y="2274"/>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9089" name="Rectangle 145"/>
            <p:cNvSpPr>
              <a:spLocks noChangeArrowheads="1"/>
            </p:cNvSpPr>
            <p:nvPr/>
          </p:nvSpPr>
          <p:spPr bwMode="auto">
            <a:xfrm>
              <a:off x="1680" y="2274"/>
              <a:ext cx="384"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9090" name="Rectangle 146"/>
            <p:cNvSpPr>
              <a:spLocks noChangeArrowheads="1"/>
            </p:cNvSpPr>
            <p:nvPr/>
          </p:nvSpPr>
          <p:spPr bwMode="auto">
            <a:xfrm>
              <a:off x="1297" y="2274"/>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9091" name="Rectangle 147"/>
            <p:cNvSpPr>
              <a:spLocks noChangeArrowheads="1"/>
            </p:cNvSpPr>
            <p:nvPr/>
          </p:nvSpPr>
          <p:spPr bwMode="auto">
            <a:xfrm>
              <a:off x="912" y="2274"/>
              <a:ext cx="385" cy="153"/>
            </a:xfrm>
            <a:prstGeom prst="rect">
              <a:avLst/>
            </a:prstGeom>
            <a:solidFill>
              <a:schemeClr val="hlink"/>
            </a:solidFill>
            <a:ln w="12700" algn="ctr">
              <a:noFill/>
              <a:miter lim="800000"/>
              <a:headEnd/>
              <a:tailEnd/>
            </a:ln>
            <a:effectLst/>
          </p:spPr>
          <p:txBody>
            <a:bodyPr/>
            <a:lstStyle/>
            <a:p>
              <a:pPr algn="l">
                <a:spcBef>
                  <a:spcPct val="35000"/>
                </a:spcBef>
                <a:spcAft>
                  <a:spcPct val="15000"/>
                </a:spcAft>
                <a:buClr>
                  <a:srgbClr val="333399"/>
                </a:buClr>
              </a:pPr>
              <a:r>
                <a:rPr lang="en-US" sz="1000" b="1"/>
                <a:t>R(</a:t>
              </a:r>
              <a:r>
                <a:rPr lang="en-US" sz="1000" b="1" i="1"/>
                <a:t>n, 1</a:t>
              </a:r>
              <a:r>
                <a:rPr lang="en-US" sz="1000" b="1"/>
                <a:t>)</a:t>
              </a:r>
            </a:p>
          </p:txBody>
        </p:sp>
        <p:sp>
          <p:nvSpPr>
            <p:cNvPr id="339092" name="Rectangle 148"/>
            <p:cNvSpPr>
              <a:spLocks noChangeArrowheads="1"/>
            </p:cNvSpPr>
            <p:nvPr/>
          </p:nvSpPr>
          <p:spPr bwMode="auto">
            <a:xfrm>
              <a:off x="4367" y="2130"/>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93" name="Rectangle 149"/>
            <p:cNvSpPr>
              <a:spLocks noChangeArrowheads="1"/>
            </p:cNvSpPr>
            <p:nvPr/>
          </p:nvSpPr>
          <p:spPr bwMode="auto">
            <a:xfrm>
              <a:off x="3984" y="2130"/>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94" name="Rectangle 150"/>
            <p:cNvSpPr>
              <a:spLocks noChangeArrowheads="1"/>
            </p:cNvSpPr>
            <p:nvPr/>
          </p:nvSpPr>
          <p:spPr bwMode="auto">
            <a:xfrm>
              <a:off x="3600" y="2130"/>
              <a:ext cx="384"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95" name="Rectangle 151"/>
            <p:cNvSpPr>
              <a:spLocks noChangeArrowheads="1"/>
            </p:cNvSpPr>
            <p:nvPr/>
          </p:nvSpPr>
          <p:spPr bwMode="auto">
            <a:xfrm>
              <a:off x="3217" y="2130"/>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96" name="Rectangle 152"/>
            <p:cNvSpPr>
              <a:spLocks noChangeArrowheads="1"/>
            </p:cNvSpPr>
            <p:nvPr/>
          </p:nvSpPr>
          <p:spPr bwMode="auto">
            <a:xfrm>
              <a:off x="2832" y="2130"/>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97" name="Rectangle 153"/>
            <p:cNvSpPr>
              <a:spLocks noChangeArrowheads="1"/>
            </p:cNvSpPr>
            <p:nvPr/>
          </p:nvSpPr>
          <p:spPr bwMode="auto">
            <a:xfrm>
              <a:off x="2447" y="2130"/>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98" name="Rectangle 154"/>
            <p:cNvSpPr>
              <a:spLocks noChangeArrowheads="1"/>
            </p:cNvSpPr>
            <p:nvPr/>
          </p:nvSpPr>
          <p:spPr bwMode="auto">
            <a:xfrm>
              <a:off x="2064" y="2130"/>
              <a:ext cx="383"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099" name="Rectangle 155"/>
            <p:cNvSpPr>
              <a:spLocks noChangeArrowheads="1"/>
            </p:cNvSpPr>
            <p:nvPr/>
          </p:nvSpPr>
          <p:spPr bwMode="auto">
            <a:xfrm>
              <a:off x="1680" y="2130"/>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00" name="Rectangle 156"/>
            <p:cNvSpPr>
              <a:spLocks noChangeArrowheads="1"/>
            </p:cNvSpPr>
            <p:nvPr/>
          </p:nvSpPr>
          <p:spPr bwMode="auto">
            <a:xfrm>
              <a:off x="1297" y="2130"/>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01" name="Rectangle 157"/>
            <p:cNvSpPr>
              <a:spLocks noChangeArrowheads="1"/>
            </p:cNvSpPr>
            <p:nvPr/>
          </p:nvSpPr>
          <p:spPr bwMode="auto">
            <a:xfrm>
              <a:off x="912" y="2130"/>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02" name="Rectangle 158"/>
            <p:cNvSpPr>
              <a:spLocks noChangeArrowheads="1"/>
            </p:cNvSpPr>
            <p:nvPr/>
          </p:nvSpPr>
          <p:spPr bwMode="auto">
            <a:xfrm>
              <a:off x="4367" y="1986"/>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03" name="Rectangle 159"/>
            <p:cNvSpPr>
              <a:spLocks noChangeArrowheads="1"/>
            </p:cNvSpPr>
            <p:nvPr/>
          </p:nvSpPr>
          <p:spPr bwMode="auto">
            <a:xfrm>
              <a:off x="3984" y="1986"/>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04" name="Rectangle 160"/>
            <p:cNvSpPr>
              <a:spLocks noChangeArrowheads="1"/>
            </p:cNvSpPr>
            <p:nvPr/>
          </p:nvSpPr>
          <p:spPr bwMode="auto">
            <a:xfrm>
              <a:off x="3600" y="1986"/>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05" name="Rectangle 161"/>
            <p:cNvSpPr>
              <a:spLocks noChangeArrowheads="1"/>
            </p:cNvSpPr>
            <p:nvPr/>
          </p:nvSpPr>
          <p:spPr bwMode="auto">
            <a:xfrm>
              <a:off x="3217" y="1986"/>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06" name="Rectangle 162"/>
            <p:cNvSpPr>
              <a:spLocks noChangeArrowheads="1"/>
            </p:cNvSpPr>
            <p:nvPr/>
          </p:nvSpPr>
          <p:spPr bwMode="auto">
            <a:xfrm>
              <a:off x="2832" y="1986"/>
              <a:ext cx="385"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07" name="Rectangle 163"/>
            <p:cNvSpPr>
              <a:spLocks noChangeArrowheads="1"/>
            </p:cNvSpPr>
            <p:nvPr/>
          </p:nvSpPr>
          <p:spPr bwMode="auto">
            <a:xfrm>
              <a:off x="2447" y="1986"/>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08" name="Rectangle 164"/>
            <p:cNvSpPr>
              <a:spLocks noChangeArrowheads="1"/>
            </p:cNvSpPr>
            <p:nvPr/>
          </p:nvSpPr>
          <p:spPr bwMode="auto">
            <a:xfrm>
              <a:off x="2064" y="1986"/>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09" name="Rectangle 165"/>
            <p:cNvSpPr>
              <a:spLocks noChangeArrowheads="1"/>
            </p:cNvSpPr>
            <p:nvPr/>
          </p:nvSpPr>
          <p:spPr bwMode="auto">
            <a:xfrm>
              <a:off x="1680" y="1986"/>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10" name="Rectangle 166"/>
            <p:cNvSpPr>
              <a:spLocks noChangeArrowheads="1"/>
            </p:cNvSpPr>
            <p:nvPr/>
          </p:nvSpPr>
          <p:spPr bwMode="auto">
            <a:xfrm>
              <a:off x="1297" y="1986"/>
              <a:ext cx="383"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11" name="Rectangle 167"/>
            <p:cNvSpPr>
              <a:spLocks noChangeArrowheads="1"/>
            </p:cNvSpPr>
            <p:nvPr/>
          </p:nvSpPr>
          <p:spPr bwMode="auto">
            <a:xfrm>
              <a:off x="912" y="1986"/>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12" name="Rectangle 168"/>
            <p:cNvSpPr>
              <a:spLocks noChangeArrowheads="1"/>
            </p:cNvSpPr>
            <p:nvPr/>
          </p:nvSpPr>
          <p:spPr bwMode="auto">
            <a:xfrm>
              <a:off x="4367" y="1842"/>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13" name="Rectangle 169"/>
            <p:cNvSpPr>
              <a:spLocks noChangeArrowheads="1"/>
            </p:cNvSpPr>
            <p:nvPr/>
          </p:nvSpPr>
          <p:spPr bwMode="auto">
            <a:xfrm>
              <a:off x="3984" y="1842"/>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14" name="Rectangle 170"/>
            <p:cNvSpPr>
              <a:spLocks noChangeArrowheads="1"/>
            </p:cNvSpPr>
            <p:nvPr/>
          </p:nvSpPr>
          <p:spPr bwMode="auto">
            <a:xfrm>
              <a:off x="3600" y="1842"/>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15" name="Rectangle 171"/>
            <p:cNvSpPr>
              <a:spLocks noChangeArrowheads="1"/>
            </p:cNvSpPr>
            <p:nvPr/>
          </p:nvSpPr>
          <p:spPr bwMode="auto">
            <a:xfrm>
              <a:off x="3217" y="1842"/>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16" name="Rectangle 172"/>
            <p:cNvSpPr>
              <a:spLocks noChangeArrowheads="1"/>
            </p:cNvSpPr>
            <p:nvPr/>
          </p:nvSpPr>
          <p:spPr bwMode="auto">
            <a:xfrm>
              <a:off x="2832" y="1842"/>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17" name="Rectangle 173"/>
            <p:cNvSpPr>
              <a:spLocks noChangeArrowheads="1"/>
            </p:cNvSpPr>
            <p:nvPr/>
          </p:nvSpPr>
          <p:spPr bwMode="auto">
            <a:xfrm>
              <a:off x="2447" y="1842"/>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18" name="Rectangle 174"/>
            <p:cNvSpPr>
              <a:spLocks noChangeArrowheads="1"/>
            </p:cNvSpPr>
            <p:nvPr/>
          </p:nvSpPr>
          <p:spPr bwMode="auto">
            <a:xfrm>
              <a:off x="2064" y="1842"/>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19" name="Rectangle 175"/>
            <p:cNvSpPr>
              <a:spLocks noChangeArrowheads="1"/>
            </p:cNvSpPr>
            <p:nvPr/>
          </p:nvSpPr>
          <p:spPr bwMode="auto">
            <a:xfrm>
              <a:off x="1680" y="1842"/>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20" name="Rectangle 176"/>
            <p:cNvSpPr>
              <a:spLocks noChangeArrowheads="1"/>
            </p:cNvSpPr>
            <p:nvPr/>
          </p:nvSpPr>
          <p:spPr bwMode="auto">
            <a:xfrm>
              <a:off x="1297" y="1842"/>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21" name="Rectangle 177"/>
            <p:cNvSpPr>
              <a:spLocks noChangeArrowheads="1"/>
            </p:cNvSpPr>
            <p:nvPr/>
          </p:nvSpPr>
          <p:spPr bwMode="auto">
            <a:xfrm>
              <a:off x="912" y="1842"/>
              <a:ext cx="385" cy="144"/>
            </a:xfrm>
            <a:prstGeom prst="rect">
              <a:avLst/>
            </a:prstGeom>
            <a:solidFill>
              <a:schemeClr val="hlink"/>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22" name="Rectangle 178"/>
            <p:cNvSpPr>
              <a:spLocks noChangeArrowheads="1"/>
            </p:cNvSpPr>
            <p:nvPr/>
          </p:nvSpPr>
          <p:spPr bwMode="auto">
            <a:xfrm>
              <a:off x="4367" y="1689"/>
              <a:ext cx="385"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23" name="Rectangle 179"/>
            <p:cNvSpPr>
              <a:spLocks noChangeArrowheads="1"/>
            </p:cNvSpPr>
            <p:nvPr/>
          </p:nvSpPr>
          <p:spPr bwMode="auto">
            <a:xfrm>
              <a:off x="3984" y="1689"/>
              <a:ext cx="383"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24" name="Rectangle 180"/>
            <p:cNvSpPr>
              <a:spLocks noChangeArrowheads="1"/>
            </p:cNvSpPr>
            <p:nvPr/>
          </p:nvSpPr>
          <p:spPr bwMode="auto">
            <a:xfrm>
              <a:off x="3600" y="1689"/>
              <a:ext cx="384"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25" name="Rectangle 181"/>
            <p:cNvSpPr>
              <a:spLocks noChangeArrowheads="1"/>
            </p:cNvSpPr>
            <p:nvPr/>
          </p:nvSpPr>
          <p:spPr bwMode="auto">
            <a:xfrm>
              <a:off x="3217" y="1689"/>
              <a:ext cx="383"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26" name="Rectangle 182"/>
            <p:cNvSpPr>
              <a:spLocks noChangeArrowheads="1"/>
            </p:cNvSpPr>
            <p:nvPr/>
          </p:nvSpPr>
          <p:spPr bwMode="auto">
            <a:xfrm>
              <a:off x="2832" y="1689"/>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R(</a:t>
              </a:r>
              <a:r>
                <a:rPr lang="en-US" sz="1000" b="1" i="1"/>
                <a:t>i, j</a:t>
              </a:r>
              <a:r>
                <a:rPr lang="en-US" sz="1000" b="1"/>
                <a:t>)</a:t>
              </a:r>
            </a:p>
          </p:txBody>
        </p:sp>
        <p:sp>
          <p:nvSpPr>
            <p:cNvPr id="339127" name="Rectangle 183"/>
            <p:cNvSpPr>
              <a:spLocks noChangeArrowheads="1"/>
            </p:cNvSpPr>
            <p:nvPr/>
          </p:nvSpPr>
          <p:spPr bwMode="auto">
            <a:xfrm>
              <a:off x="2447" y="1689"/>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28" name="Rectangle 184"/>
            <p:cNvSpPr>
              <a:spLocks noChangeArrowheads="1"/>
            </p:cNvSpPr>
            <p:nvPr/>
          </p:nvSpPr>
          <p:spPr bwMode="auto">
            <a:xfrm>
              <a:off x="2064" y="1689"/>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29" name="Rectangle 185"/>
            <p:cNvSpPr>
              <a:spLocks noChangeArrowheads="1"/>
            </p:cNvSpPr>
            <p:nvPr/>
          </p:nvSpPr>
          <p:spPr bwMode="auto">
            <a:xfrm>
              <a:off x="1680" y="1689"/>
              <a:ext cx="384"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30" name="Rectangle 186"/>
            <p:cNvSpPr>
              <a:spLocks noChangeArrowheads="1"/>
            </p:cNvSpPr>
            <p:nvPr/>
          </p:nvSpPr>
          <p:spPr bwMode="auto">
            <a:xfrm>
              <a:off x="1297" y="1689"/>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31" name="Rectangle 187"/>
            <p:cNvSpPr>
              <a:spLocks noChangeArrowheads="1"/>
            </p:cNvSpPr>
            <p:nvPr/>
          </p:nvSpPr>
          <p:spPr bwMode="auto">
            <a:xfrm>
              <a:off x="912" y="1689"/>
              <a:ext cx="385" cy="153"/>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32" name="Rectangle 188"/>
            <p:cNvSpPr>
              <a:spLocks noChangeArrowheads="1"/>
            </p:cNvSpPr>
            <p:nvPr/>
          </p:nvSpPr>
          <p:spPr bwMode="auto">
            <a:xfrm>
              <a:off x="4367" y="1545"/>
              <a:ext cx="385"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33" name="Rectangle 189"/>
            <p:cNvSpPr>
              <a:spLocks noChangeArrowheads="1"/>
            </p:cNvSpPr>
            <p:nvPr/>
          </p:nvSpPr>
          <p:spPr bwMode="auto">
            <a:xfrm>
              <a:off x="3984" y="1545"/>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34" name="Rectangle 190"/>
            <p:cNvSpPr>
              <a:spLocks noChangeArrowheads="1"/>
            </p:cNvSpPr>
            <p:nvPr/>
          </p:nvSpPr>
          <p:spPr bwMode="auto">
            <a:xfrm>
              <a:off x="3600" y="1545"/>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35" name="Rectangle 191"/>
            <p:cNvSpPr>
              <a:spLocks noChangeArrowheads="1"/>
            </p:cNvSpPr>
            <p:nvPr/>
          </p:nvSpPr>
          <p:spPr bwMode="auto">
            <a:xfrm>
              <a:off x="3217" y="1545"/>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36" name="Rectangle 192"/>
            <p:cNvSpPr>
              <a:spLocks noChangeArrowheads="1"/>
            </p:cNvSpPr>
            <p:nvPr/>
          </p:nvSpPr>
          <p:spPr bwMode="auto">
            <a:xfrm>
              <a:off x="2832" y="1545"/>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37" name="Rectangle 193"/>
            <p:cNvSpPr>
              <a:spLocks noChangeArrowheads="1"/>
            </p:cNvSpPr>
            <p:nvPr/>
          </p:nvSpPr>
          <p:spPr bwMode="auto">
            <a:xfrm>
              <a:off x="2447" y="1545"/>
              <a:ext cx="385"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38" name="Rectangle 194"/>
            <p:cNvSpPr>
              <a:spLocks noChangeArrowheads="1"/>
            </p:cNvSpPr>
            <p:nvPr/>
          </p:nvSpPr>
          <p:spPr bwMode="auto">
            <a:xfrm>
              <a:off x="2064" y="1545"/>
              <a:ext cx="383"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39" name="Rectangle 195"/>
            <p:cNvSpPr>
              <a:spLocks noChangeArrowheads="1"/>
            </p:cNvSpPr>
            <p:nvPr/>
          </p:nvSpPr>
          <p:spPr bwMode="auto">
            <a:xfrm>
              <a:off x="1680" y="1545"/>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40" name="Rectangle 196"/>
            <p:cNvSpPr>
              <a:spLocks noChangeArrowheads="1"/>
            </p:cNvSpPr>
            <p:nvPr/>
          </p:nvSpPr>
          <p:spPr bwMode="auto">
            <a:xfrm>
              <a:off x="1297" y="1545"/>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41" name="Rectangle 197"/>
            <p:cNvSpPr>
              <a:spLocks noChangeArrowheads="1"/>
            </p:cNvSpPr>
            <p:nvPr/>
          </p:nvSpPr>
          <p:spPr bwMode="auto">
            <a:xfrm>
              <a:off x="912" y="1545"/>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42" name="Rectangle 198"/>
            <p:cNvSpPr>
              <a:spLocks noChangeArrowheads="1"/>
            </p:cNvSpPr>
            <p:nvPr/>
          </p:nvSpPr>
          <p:spPr bwMode="auto">
            <a:xfrm>
              <a:off x="4367" y="1401"/>
              <a:ext cx="385"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43" name="Rectangle 199"/>
            <p:cNvSpPr>
              <a:spLocks noChangeArrowheads="1"/>
            </p:cNvSpPr>
            <p:nvPr/>
          </p:nvSpPr>
          <p:spPr bwMode="auto">
            <a:xfrm>
              <a:off x="3984" y="1401"/>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44" name="Rectangle 200"/>
            <p:cNvSpPr>
              <a:spLocks noChangeArrowheads="1"/>
            </p:cNvSpPr>
            <p:nvPr/>
          </p:nvSpPr>
          <p:spPr bwMode="auto">
            <a:xfrm>
              <a:off x="3600" y="1401"/>
              <a:ext cx="384"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45" name="Rectangle 201"/>
            <p:cNvSpPr>
              <a:spLocks noChangeArrowheads="1"/>
            </p:cNvSpPr>
            <p:nvPr/>
          </p:nvSpPr>
          <p:spPr bwMode="auto">
            <a:xfrm>
              <a:off x="3217" y="1401"/>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46" name="Rectangle 202"/>
            <p:cNvSpPr>
              <a:spLocks noChangeArrowheads="1"/>
            </p:cNvSpPr>
            <p:nvPr/>
          </p:nvSpPr>
          <p:spPr bwMode="auto">
            <a:xfrm>
              <a:off x="2832" y="1401"/>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47" name="Rectangle 203"/>
            <p:cNvSpPr>
              <a:spLocks noChangeArrowheads="1"/>
            </p:cNvSpPr>
            <p:nvPr/>
          </p:nvSpPr>
          <p:spPr bwMode="auto">
            <a:xfrm>
              <a:off x="2447" y="1401"/>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48" name="Rectangle 204"/>
            <p:cNvSpPr>
              <a:spLocks noChangeArrowheads="1"/>
            </p:cNvSpPr>
            <p:nvPr/>
          </p:nvSpPr>
          <p:spPr bwMode="auto">
            <a:xfrm>
              <a:off x="2064" y="1401"/>
              <a:ext cx="383"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49" name="Rectangle 205"/>
            <p:cNvSpPr>
              <a:spLocks noChangeArrowheads="1"/>
            </p:cNvSpPr>
            <p:nvPr/>
          </p:nvSpPr>
          <p:spPr bwMode="auto">
            <a:xfrm>
              <a:off x="1680" y="1401"/>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50" name="Rectangle 206"/>
            <p:cNvSpPr>
              <a:spLocks noChangeArrowheads="1"/>
            </p:cNvSpPr>
            <p:nvPr/>
          </p:nvSpPr>
          <p:spPr bwMode="auto">
            <a:xfrm>
              <a:off x="1297" y="1401"/>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51" name="Rectangle 207"/>
            <p:cNvSpPr>
              <a:spLocks noChangeArrowheads="1"/>
            </p:cNvSpPr>
            <p:nvPr/>
          </p:nvSpPr>
          <p:spPr bwMode="auto">
            <a:xfrm>
              <a:off x="912" y="1401"/>
              <a:ext cx="385" cy="144"/>
            </a:xfrm>
            <a:prstGeom prst="rect">
              <a:avLst/>
            </a:prstGeom>
            <a:solidFill>
              <a:schemeClr val="hlink"/>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52" name="Rectangle 208"/>
            <p:cNvSpPr>
              <a:spLocks noChangeArrowheads="1"/>
            </p:cNvSpPr>
            <p:nvPr/>
          </p:nvSpPr>
          <p:spPr bwMode="auto">
            <a:xfrm>
              <a:off x="4367" y="1257"/>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53" name="Rectangle 209"/>
            <p:cNvSpPr>
              <a:spLocks noChangeArrowheads="1"/>
            </p:cNvSpPr>
            <p:nvPr/>
          </p:nvSpPr>
          <p:spPr bwMode="auto">
            <a:xfrm>
              <a:off x="3984" y="1257"/>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54" name="Rectangle 210"/>
            <p:cNvSpPr>
              <a:spLocks noChangeArrowheads="1"/>
            </p:cNvSpPr>
            <p:nvPr/>
          </p:nvSpPr>
          <p:spPr bwMode="auto">
            <a:xfrm>
              <a:off x="3600" y="1257"/>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55" name="Rectangle 211"/>
            <p:cNvSpPr>
              <a:spLocks noChangeArrowheads="1"/>
            </p:cNvSpPr>
            <p:nvPr/>
          </p:nvSpPr>
          <p:spPr bwMode="auto">
            <a:xfrm>
              <a:off x="3217" y="1257"/>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56" name="Rectangle 212"/>
            <p:cNvSpPr>
              <a:spLocks noChangeArrowheads="1"/>
            </p:cNvSpPr>
            <p:nvPr/>
          </p:nvSpPr>
          <p:spPr bwMode="auto">
            <a:xfrm>
              <a:off x="2832" y="1257"/>
              <a:ext cx="385"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57" name="Rectangle 213"/>
            <p:cNvSpPr>
              <a:spLocks noChangeArrowheads="1"/>
            </p:cNvSpPr>
            <p:nvPr/>
          </p:nvSpPr>
          <p:spPr bwMode="auto">
            <a:xfrm>
              <a:off x="2447" y="1257"/>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58" name="Rectangle 214"/>
            <p:cNvSpPr>
              <a:spLocks noChangeArrowheads="1"/>
            </p:cNvSpPr>
            <p:nvPr/>
          </p:nvSpPr>
          <p:spPr bwMode="auto">
            <a:xfrm>
              <a:off x="2064" y="1257"/>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59" name="Rectangle 215"/>
            <p:cNvSpPr>
              <a:spLocks noChangeArrowheads="1"/>
            </p:cNvSpPr>
            <p:nvPr/>
          </p:nvSpPr>
          <p:spPr bwMode="auto">
            <a:xfrm>
              <a:off x="1680" y="1257"/>
              <a:ext cx="384"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60" name="Rectangle 216"/>
            <p:cNvSpPr>
              <a:spLocks noChangeArrowheads="1"/>
            </p:cNvSpPr>
            <p:nvPr/>
          </p:nvSpPr>
          <p:spPr bwMode="auto">
            <a:xfrm>
              <a:off x="1297" y="1257"/>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61" name="Rectangle 217"/>
            <p:cNvSpPr>
              <a:spLocks noChangeArrowheads="1"/>
            </p:cNvSpPr>
            <p:nvPr/>
          </p:nvSpPr>
          <p:spPr bwMode="auto">
            <a:xfrm>
              <a:off x="912" y="1257"/>
              <a:ext cx="385" cy="144"/>
            </a:xfrm>
            <a:prstGeom prst="rect">
              <a:avLst/>
            </a:prstGeom>
            <a:solidFill>
              <a:schemeClr val="hlink"/>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62" name="Rectangle 218"/>
            <p:cNvSpPr>
              <a:spLocks noChangeArrowheads="1"/>
            </p:cNvSpPr>
            <p:nvPr/>
          </p:nvSpPr>
          <p:spPr bwMode="auto">
            <a:xfrm>
              <a:off x="4367" y="1113"/>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63" name="Rectangle 219"/>
            <p:cNvSpPr>
              <a:spLocks noChangeArrowheads="1"/>
            </p:cNvSpPr>
            <p:nvPr/>
          </p:nvSpPr>
          <p:spPr bwMode="auto">
            <a:xfrm>
              <a:off x="3984" y="1113"/>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64" name="Rectangle 220"/>
            <p:cNvSpPr>
              <a:spLocks noChangeArrowheads="1"/>
            </p:cNvSpPr>
            <p:nvPr/>
          </p:nvSpPr>
          <p:spPr bwMode="auto">
            <a:xfrm>
              <a:off x="3600" y="1113"/>
              <a:ext cx="384"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65" name="Rectangle 221"/>
            <p:cNvSpPr>
              <a:spLocks noChangeArrowheads="1"/>
            </p:cNvSpPr>
            <p:nvPr/>
          </p:nvSpPr>
          <p:spPr bwMode="auto">
            <a:xfrm>
              <a:off x="3217" y="1113"/>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66" name="Rectangle 222"/>
            <p:cNvSpPr>
              <a:spLocks noChangeArrowheads="1"/>
            </p:cNvSpPr>
            <p:nvPr/>
          </p:nvSpPr>
          <p:spPr bwMode="auto">
            <a:xfrm>
              <a:off x="2832" y="1113"/>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67" name="Rectangle 223"/>
            <p:cNvSpPr>
              <a:spLocks noChangeArrowheads="1"/>
            </p:cNvSpPr>
            <p:nvPr/>
          </p:nvSpPr>
          <p:spPr bwMode="auto">
            <a:xfrm>
              <a:off x="2447" y="1113"/>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68" name="Rectangle 224"/>
            <p:cNvSpPr>
              <a:spLocks noChangeArrowheads="1"/>
            </p:cNvSpPr>
            <p:nvPr/>
          </p:nvSpPr>
          <p:spPr bwMode="auto">
            <a:xfrm>
              <a:off x="2064" y="1113"/>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69" name="Rectangle 225"/>
            <p:cNvSpPr>
              <a:spLocks noChangeArrowheads="1"/>
            </p:cNvSpPr>
            <p:nvPr/>
          </p:nvSpPr>
          <p:spPr bwMode="auto">
            <a:xfrm>
              <a:off x="1680" y="1113"/>
              <a:ext cx="384" cy="144"/>
            </a:xfrm>
            <a:prstGeom prst="rect">
              <a:avLst/>
            </a:prstGeom>
            <a:solidFill>
              <a:srgbClr val="B2B2B2"/>
            </a:solid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70" name="Rectangle 226"/>
            <p:cNvSpPr>
              <a:spLocks noChangeArrowheads="1"/>
            </p:cNvSpPr>
            <p:nvPr/>
          </p:nvSpPr>
          <p:spPr bwMode="auto">
            <a:xfrm>
              <a:off x="1297" y="1113"/>
              <a:ext cx="383"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71" name="Rectangle 227"/>
            <p:cNvSpPr>
              <a:spLocks noChangeArrowheads="1"/>
            </p:cNvSpPr>
            <p:nvPr/>
          </p:nvSpPr>
          <p:spPr bwMode="auto">
            <a:xfrm>
              <a:off x="912" y="1113"/>
              <a:ext cx="385" cy="144"/>
            </a:xfrm>
            <a:prstGeom prst="rect">
              <a:avLst/>
            </a:prstGeom>
            <a:noFill/>
            <a:ln w="12700" algn="ctr">
              <a:noFill/>
              <a:miter lim="800000"/>
              <a:headEnd/>
              <a:tailEnd/>
            </a:ln>
            <a:effectLst/>
          </p:spPr>
          <p:txBody>
            <a:bodyPr/>
            <a:lstStyle/>
            <a:p>
              <a:pPr algn="l">
                <a:spcBef>
                  <a:spcPct val="35000"/>
                </a:spcBef>
                <a:spcAft>
                  <a:spcPct val="15000"/>
                </a:spcAft>
                <a:buClr>
                  <a:srgbClr val="333399"/>
                </a:buClr>
              </a:pPr>
              <a:endParaRPr lang="en-US" sz="800"/>
            </a:p>
          </p:txBody>
        </p:sp>
        <p:sp>
          <p:nvSpPr>
            <p:cNvPr id="339172" name="Rectangle 228"/>
            <p:cNvSpPr>
              <a:spLocks noChangeArrowheads="1"/>
            </p:cNvSpPr>
            <p:nvPr/>
          </p:nvSpPr>
          <p:spPr bwMode="auto">
            <a:xfrm>
              <a:off x="4367" y="960"/>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R(</a:t>
              </a:r>
              <a:r>
                <a:rPr lang="en-US" sz="1000" b="1" i="1"/>
                <a:t>1, N</a:t>
              </a:r>
              <a:r>
                <a:rPr lang="en-US" sz="1000" b="1"/>
                <a:t>)</a:t>
              </a:r>
            </a:p>
          </p:txBody>
        </p:sp>
        <p:sp>
          <p:nvSpPr>
            <p:cNvPr id="339173" name="Rectangle 229"/>
            <p:cNvSpPr>
              <a:spLocks noChangeArrowheads="1"/>
            </p:cNvSpPr>
            <p:nvPr/>
          </p:nvSpPr>
          <p:spPr bwMode="auto">
            <a:xfrm>
              <a:off x="3984" y="960"/>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endParaRPr lang="en-US" sz="1000"/>
            </a:p>
          </p:txBody>
        </p:sp>
        <p:sp>
          <p:nvSpPr>
            <p:cNvPr id="339174" name="Rectangle 230"/>
            <p:cNvSpPr>
              <a:spLocks noChangeArrowheads="1"/>
            </p:cNvSpPr>
            <p:nvPr/>
          </p:nvSpPr>
          <p:spPr bwMode="auto">
            <a:xfrm>
              <a:off x="3600" y="960"/>
              <a:ext cx="384"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endParaRPr lang="en-US" sz="1000"/>
            </a:p>
          </p:txBody>
        </p:sp>
        <p:sp>
          <p:nvSpPr>
            <p:cNvPr id="339175" name="Rectangle 231"/>
            <p:cNvSpPr>
              <a:spLocks noChangeArrowheads="1"/>
            </p:cNvSpPr>
            <p:nvPr/>
          </p:nvSpPr>
          <p:spPr bwMode="auto">
            <a:xfrm>
              <a:off x="3217" y="960"/>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endParaRPr lang="en-US" sz="1000"/>
            </a:p>
          </p:txBody>
        </p:sp>
        <p:sp>
          <p:nvSpPr>
            <p:cNvPr id="339176" name="Rectangle 232"/>
            <p:cNvSpPr>
              <a:spLocks noChangeArrowheads="1"/>
            </p:cNvSpPr>
            <p:nvPr/>
          </p:nvSpPr>
          <p:spPr bwMode="auto">
            <a:xfrm>
              <a:off x="2832" y="960"/>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endParaRPr lang="en-US" sz="1000"/>
            </a:p>
          </p:txBody>
        </p:sp>
        <p:sp>
          <p:nvSpPr>
            <p:cNvPr id="339177" name="Rectangle 233"/>
            <p:cNvSpPr>
              <a:spLocks noChangeArrowheads="1"/>
            </p:cNvSpPr>
            <p:nvPr/>
          </p:nvSpPr>
          <p:spPr bwMode="auto">
            <a:xfrm>
              <a:off x="2447" y="960"/>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endParaRPr lang="en-US" sz="1000"/>
            </a:p>
          </p:txBody>
        </p:sp>
        <p:sp>
          <p:nvSpPr>
            <p:cNvPr id="339178" name="Rectangle 234"/>
            <p:cNvSpPr>
              <a:spLocks noChangeArrowheads="1"/>
            </p:cNvSpPr>
            <p:nvPr/>
          </p:nvSpPr>
          <p:spPr bwMode="auto">
            <a:xfrm>
              <a:off x="2064" y="960"/>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endParaRPr lang="en-US" sz="1000"/>
            </a:p>
          </p:txBody>
        </p:sp>
        <p:sp>
          <p:nvSpPr>
            <p:cNvPr id="339179" name="Rectangle 235"/>
            <p:cNvSpPr>
              <a:spLocks noChangeArrowheads="1"/>
            </p:cNvSpPr>
            <p:nvPr/>
          </p:nvSpPr>
          <p:spPr bwMode="auto">
            <a:xfrm>
              <a:off x="1680" y="960"/>
              <a:ext cx="384"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a:t>
              </a:r>
            </a:p>
          </p:txBody>
        </p:sp>
        <p:sp>
          <p:nvSpPr>
            <p:cNvPr id="339180" name="Rectangle 236"/>
            <p:cNvSpPr>
              <a:spLocks noChangeArrowheads="1"/>
            </p:cNvSpPr>
            <p:nvPr/>
          </p:nvSpPr>
          <p:spPr bwMode="auto">
            <a:xfrm>
              <a:off x="1297" y="960"/>
              <a:ext cx="383"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R(</a:t>
              </a:r>
              <a:r>
                <a:rPr lang="en-US" sz="1000" b="1" i="1"/>
                <a:t>1, 2</a:t>
              </a:r>
              <a:r>
                <a:rPr lang="en-US" sz="1000" b="1"/>
                <a:t>)</a:t>
              </a:r>
            </a:p>
          </p:txBody>
        </p:sp>
        <p:sp>
          <p:nvSpPr>
            <p:cNvPr id="339181" name="Rectangle 237"/>
            <p:cNvSpPr>
              <a:spLocks noChangeArrowheads="1"/>
            </p:cNvSpPr>
            <p:nvPr/>
          </p:nvSpPr>
          <p:spPr bwMode="auto">
            <a:xfrm>
              <a:off x="912" y="960"/>
              <a:ext cx="385" cy="153"/>
            </a:xfrm>
            <a:prstGeom prst="rect">
              <a:avLst/>
            </a:prstGeom>
            <a:noFill/>
            <a:ln w="12700" algn="ctr">
              <a:noFill/>
              <a:miter lim="800000"/>
              <a:headEnd/>
              <a:tailEnd/>
            </a:ln>
            <a:effectLst/>
          </p:spPr>
          <p:txBody>
            <a:bodyPr/>
            <a:lstStyle/>
            <a:p>
              <a:pPr algn="l">
                <a:spcBef>
                  <a:spcPct val="35000"/>
                </a:spcBef>
                <a:spcAft>
                  <a:spcPct val="15000"/>
                </a:spcAft>
                <a:buClr>
                  <a:srgbClr val="333399"/>
                </a:buClr>
              </a:pPr>
              <a:r>
                <a:rPr lang="en-US" sz="1000" b="1"/>
                <a:t>R(</a:t>
              </a:r>
              <a:r>
                <a:rPr lang="en-US" sz="1000" b="1" i="1"/>
                <a:t>1, 1</a:t>
              </a:r>
              <a:r>
                <a:rPr lang="en-US" sz="1000" b="1"/>
                <a:t>)</a:t>
              </a:r>
            </a:p>
          </p:txBody>
        </p:sp>
        <p:sp>
          <p:nvSpPr>
            <p:cNvPr id="339182" name="Line 238"/>
            <p:cNvSpPr>
              <a:spLocks noChangeShapeType="1"/>
            </p:cNvSpPr>
            <p:nvPr/>
          </p:nvSpPr>
          <p:spPr bwMode="auto">
            <a:xfrm>
              <a:off x="912" y="960"/>
              <a:ext cx="3840" cy="0"/>
            </a:xfrm>
            <a:prstGeom prst="line">
              <a:avLst/>
            </a:prstGeom>
            <a:noFill/>
            <a:ln w="12700" cap="sq">
              <a:solidFill>
                <a:schemeClr val="tx1"/>
              </a:solidFill>
              <a:round/>
              <a:headEnd/>
              <a:tailEnd/>
            </a:ln>
            <a:effectLst/>
          </p:spPr>
          <p:txBody>
            <a:bodyPr anchor="ctr"/>
            <a:lstStyle/>
            <a:p>
              <a:endParaRPr lang="en-US"/>
            </a:p>
          </p:txBody>
        </p:sp>
        <p:sp>
          <p:nvSpPr>
            <p:cNvPr id="339183" name="Line 239"/>
            <p:cNvSpPr>
              <a:spLocks noChangeShapeType="1"/>
            </p:cNvSpPr>
            <p:nvPr/>
          </p:nvSpPr>
          <p:spPr bwMode="auto">
            <a:xfrm>
              <a:off x="912" y="1113"/>
              <a:ext cx="3840" cy="0"/>
            </a:xfrm>
            <a:prstGeom prst="line">
              <a:avLst/>
            </a:prstGeom>
            <a:noFill/>
            <a:ln w="12700">
              <a:solidFill>
                <a:schemeClr val="tx1"/>
              </a:solidFill>
              <a:round/>
              <a:headEnd/>
              <a:tailEnd/>
            </a:ln>
            <a:effectLst/>
          </p:spPr>
          <p:txBody>
            <a:bodyPr anchor="ctr"/>
            <a:lstStyle/>
            <a:p>
              <a:endParaRPr lang="en-US"/>
            </a:p>
          </p:txBody>
        </p:sp>
        <p:sp>
          <p:nvSpPr>
            <p:cNvPr id="339184" name="Line 240"/>
            <p:cNvSpPr>
              <a:spLocks noChangeShapeType="1"/>
            </p:cNvSpPr>
            <p:nvPr/>
          </p:nvSpPr>
          <p:spPr bwMode="auto">
            <a:xfrm>
              <a:off x="912" y="1257"/>
              <a:ext cx="3840" cy="0"/>
            </a:xfrm>
            <a:prstGeom prst="line">
              <a:avLst/>
            </a:prstGeom>
            <a:noFill/>
            <a:ln w="12700">
              <a:solidFill>
                <a:schemeClr val="tx1"/>
              </a:solidFill>
              <a:round/>
              <a:headEnd/>
              <a:tailEnd/>
            </a:ln>
            <a:effectLst/>
          </p:spPr>
          <p:txBody>
            <a:bodyPr anchor="ctr"/>
            <a:lstStyle/>
            <a:p>
              <a:endParaRPr lang="en-US"/>
            </a:p>
          </p:txBody>
        </p:sp>
        <p:sp>
          <p:nvSpPr>
            <p:cNvPr id="339185" name="Line 241"/>
            <p:cNvSpPr>
              <a:spLocks noChangeShapeType="1"/>
            </p:cNvSpPr>
            <p:nvPr/>
          </p:nvSpPr>
          <p:spPr bwMode="auto">
            <a:xfrm>
              <a:off x="912" y="1401"/>
              <a:ext cx="3840" cy="0"/>
            </a:xfrm>
            <a:prstGeom prst="line">
              <a:avLst/>
            </a:prstGeom>
            <a:noFill/>
            <a:ln w="12700">
              <a:solidFill>
                <a:schemeClr val="tx1"/>
              </a:solidFill>
              <a:round/>
              <a:headEnd/>
              <a:tailEnd/>
            </a:ln>
            <a:effectLst/>
          </p:spPr>
          <p:txBody>
            <a:bodyPr anchor="ctr"/>
            <a:lstStyle/>
            <a:p>
              <a:endParaRPr lang="en-US"/>
            </a:p>
          </p:txBody>
        </p:sp>
        <p:sp>
          <p:nvSpPr>
            <p:cNvPr id="339186" name="Line 242"/>
            <p:cNvSpPr>
              <a:spLocks noChangeShapeType="1"/>
            </p:cNvSpPr>
            <p:nvPr/>
          </p:nvSpPr>
          <p:spPr bwMode="auto">
            <a:xfrm>
              <a:off x="912" y="1545"/>
              <a:ext cx="3840" cy="0"/>
            </a:xfrm>
            <a:prstGeom prst="line">
              <a:avLst/>
            </a:prstGeom>
            <a:noFill/>
            <a:ln w="12700">
              <a:solidFill>
                <a:schemeClr val="tx1"/>
              </a:solidFill>
              <a:round/>
              <a:headEnd/>
              <a:tailEnd/>
            </a:ln>
            <a:effectLst/>
          </p:spPr>
          <p:txBody>
            <a:bodyPr anchor="ctr"/>
            <a:lstStyle/>
            <a:p>
              <a:endParaRPr lang="en-US"/>
            </a:p>
          </p:txBody>
        </p:sp>
        <p:sp>
          <p:nvSpPr>
            <p:cNvPr id="339187" name="Line 243"/>
            <p:cNvSpPr>
              <a:spLocks noChangeShapeType="1"/>
            </p:cNvSpPr>
            <p:nvPr/>
          </p:nvSpPr>
          <p:spPr bwMode="auto">
            <a:xfrm>
              <a:off x="912" y="1689"/>
              <a:ext cx="3840" cy="0"/>
            </a:xfrm>
            <a:prstGeom prst="line">
              <a:avLst/>
            </a:prstGeom>
            <a:noFill/>
            <a:ln w="12700">
              <a:solidFill>
                <a:schemeClr val="tx1"/>
              </a:solidFill>
              <a:round/>
              <a:headEnd/>
              <a:tailEnd/>
            </a:ln>
            <a:effectLst/>
          </p:spPr>
          <p:txBody>
            <a:bodyPr anchor="ctr"/>
            <a:lstStyle/>
            <a:p>
              <a:endParaRPr lang="en-US"/>
            </a:p>
          </p:txBody>
        </p:sp>
        <p:sp>
          <p:nvSpPr>
            <p:cNvPr id="339188" name="Line 244"/>
            <p:cNvSpPr>
              <a:spLocks noChangeShapeType="1"/>
            </p:cNvSpPr>
            <p:nvPr/>
          </p:nvSpPr>
          <p:spPr bwMode="auto">
            <a:xfrm>
              <a:off x="912" y="1842"/>
              <a:ext cx="3840" cy="0"/>
            </a:xfrm>
            <a:prstGeom prst="line">
              <a:avLst/>
            </a:prstGeom>
            <a:noFill/>
            <a:ln w="12700">
              <a:solidFill>
                <a:schemeClr val="tx1"/>
              </a:solidFill>
              <a:round/>
              <a:headEnd/>
              <a:tailEnd/>
            </a:ln>
            <a:effectLst/>
          </p:spPr>
          <p:txBody>
            <a:bodyPr anchor="ctr"/>
            <a:lstStyle/>
            <a:p>
              <a:endParaRPr lang="en-US"/>
            </a:p>
          </p:txBody>
        </p:sp>
        <p:sp>
          <p:nvSpPr>
            <p:cNvPr id="339189" name="Line 245"/>
            <p:cNvSpPr>
              <a:spLocks noChangeShapeType="1"/>
            </p:cNvSpPr>
            <p:nvPr/>
          </p:nvSpPr>
          <p:spPr bwMode="auto">
            <a:xfrm>
              <a:off x="912" y="1986"/>
              <a:ext cx="3840" cy="0"/>
            </a:xfrm>
            <a:prstGeom prst="line">
              <a:avLst/>
            </a:prstGeom>
            <a:noFill/>
            <a:ln w="12700">
              <a:solidFill>
                <a:schemeClr val="tx1"/>
              </a:solidFill>
              <a:round/>
              <a:headEnd/>
              <a:tailEnd/>
            </a:ln>
            <a:effectLst/>
          </p:spPr>
          <p:txBody>
            <a:bodyPr anchor="ctr"/>
            <a:lstStyle/>
            <a:p>
              <a:endParaRPr lang="en-US"/>
            </a:p>
          </p:txBody>
        </p:sp>
        <p:sp>
          <p:nvSpPr>
            <p:cNvPr id="339190" name="Line 246"/>
            <p:cNvSpPr>
              <a:spLocks noChangeShapeType="1"/>
            </p:cNvSpPr>
            <p:nvPr/>
          </p:nvSpPr>
          <p:spPr bwMode="auto">
            <a:xfrm>
              <a:off x="912" y="2130"/>
              <a:ext cx="3840" cy="0"/>
            </a:xfrm>
            <a:prstGeom prst="line">
              <a:avLst/>
            </a:prstGeom>
            <a:noFill/>
            <a:ln w="12700">
              <a:solidFill>
                <a:schemeClr val="tx1"/>
              </a:solidFill>
              <a:round/>
              <a:headEnd/>
              <a:tailEnd/>
            </a:ln>
            <a:effectLst/>
          </p:spPr>
          <p:txBody>
            <a:bodyPr anchor="ctr"/>
            <a:lstStyle/>
            <a:p>
              <a:endParaRPr lang="en-US"/>
            </a:p>
          </p:txBody>
        </p:sp>
        <p:sp>
          <p:nvSpPr>
            <p:cNvPr id="339191" name="Line 247"/>
            <p:cNvSpPr>
              <a:spLocks noChangeShapeType="1"/>
            </p:cNvSpPr>
            <p:nvPr/>
          </p:nvSpPr>
          <p:spPr bwMode="auto">
            <a:xfrm>
              <a:off x="912" y="2274"/>
              <a:ext cx="3840" cy="0"/>
            </a:xfrm>
            <a:prstGeom prst="line">
              <a:avLst/>
            </a:prstGeom>
            <a:noFill/>
            <a:ln w="12700">
              <a:solidFill>
                <a:schemeClr val="tx1"/>
              </a:solidFill>
              <a:round/>
              <a:headEnd/>
              <a:tailEnd/>
            </a:ln>
            <a:effectLst/>
          </p:spPr>
          <p:txBody>
            <a:bodyPr anchor="ctr"/>
            <a:lstStyle/>
            <a:p>
              <a:endParaRPr lang="en-US"/>
            </a:p>
          </p:txBody>
        </p:sp>
        <p:sp>
          <p:nvSpPr>
            <p:cNvPr id="339192" name="Line 248"/>
            <p:cNvSpPr>
              <a:spLocks noChangeShapeType="1"/>
            </p:cNvSpPr>
            <p:nvPr/>
          </p:nvSpPr>
          <p:spPr bwMode="auto">
            <a:xfrm>
              <a:off x="912" y="2427"/>
              <a:ext cx="3840" cy="0"/>
            </a:xfrm>
            <a:prstGeom prst="line">
              <a:avLst/>
            </a:prstGeom>
            <a:noFill/>
            <a:ln w="12700" cap="sq">
              <a:solidFill>
                <a:schemeClr val="tx1"/>
              </a:solidFill>
              <a:round/>
              <a:headEnd/>
              <a:tailEnd/>
            </a:ln>
            <a:effectLst/>
          </p:spPr>
          <p:txBody>
            <a:bodyPr anchor="ctr"/>
            <a:lstStyle/>
            <a:p>
              <a:endParaRPr lang="en-US"/>
            </a:p>
          </p:txBody>
        </p:sp>
        <p:sp>
          <p:nvSpPr>
            <p:cNvPr id="339193" name="Line 249"/>
            <p:cNvSpPr>
              <a:spLocks noChangeShapeType="1"/>
            </p:cNvSpPr>
            <p:nvPr/>
          </p:nvSpPr>
          <p:spPr bwMode="auto">
            <a:xfrm>
              <a:off x="912" y="960"/>
              <a:ext cx="0" cy="1467"/>
            </a:xfrm>
            <a:prstGeom prst="line">
              <a:avLst/>
            </a:prstGeom>
            <a:noFill/>
            <a:ln w="12700" cap="sq">
              <a:solidFill>
                <a:schemeClr val="tx1"/>
              </a:solidFill>
              <a:round/>
              <a:headEnd/>
              <a:tailEnd/>
            </a:ln>
            <a:effectLst/>
          </p:spPr>
          <p:txBody>
            <a:bodyPr anchor="ctr"/>
            <a:lstStyle/>
            <a:p>
              <a:endParaRPr lang="en-US"/>
            </a:p>
          </p:txBody>
        </p:sp>
        <p:sp>
          <p:nvSpPr>
            <p:cNvPr id="339194" name="Line 250"/>
            <p:cNvSpPr>
              <a:spLocks noChangeShapeType="1"/>
            </p:cNvSpPr>
            <p:nvPr/>
          </p:nvSpPr>
          <p:spPr bwMode="auto">
            <a:xfrm>
              <a:off x="1297" y="960"/>
              <a:ext cx="0" cy="1467"/>
            </a:xfrm>
            <a:prstGeom prst="line">
              <a:avLst/>
            </a:prstGeom>
            <a:noFill/>
            <a:ln w="12700">
              <a:solidFill>
                <a:schemeClr val="tx1"/>
              </a:solidFill>
              <a:round/>
              <a:headEnd/>
              <a:tailEnd/>
            </a:ln>
            <a:effectLst/>
          </p:spPr>
          <p:txBody>
            <a:bodyPr anchor="ctr"/>
            <a:lstStyle/>
            <a:p>
              <a:endParaRPr lang="en-US"/>
            </a:p>
          </p:txBody>
        </p:sp>
        <p:sp>
          <p:nvSpPr>
            <p:cNvPr id="339195" name="Line 251"/>
            <p:cNvSpPr>
              <a:spLocks noChangeShapeType="1"/>
            </p:cNvSpPr>
            <p:nvPr/>
          </p:nvSpPr>
          <p:spPr bwMode="auto">
            <a:xfrm>
              <a:off x="1680" y="960"/>
              <a:ext cx="0" cy="1467"/>
            </a:xfrm>
            <a:prstGeom prst="line">
              <a:avLst/>
            </a:prstGeom>
            <a:noFill/>
            <a:ln w="12700">
              <a:solidFill>
                <a:schemeClr val="tx1"/>
              </a:solidFill>
              <a:round/>
              <a:headEnd/>
              <a:tailEnd/>
            </a:ln>
            <a:effectLst/>
          </p:spPr>
          <p:txBody>
            <a:bodyPr anchor="ctr"/>
            <a:lstStyle/>
            <a:p>
              <a:endParaRPr lang="en-US"/>
            </a:p>
          </p:txBody>
        </p:sp>
        <p:sp>
          <p:nvSpPr>
            <p:cNvPr id="339196" name="Line 252"/>
            <p:cNvSpPr>
              <a:spLocks noChangeShapeType="1"/>
            </p:cNvSpPr>
            <p:nvPr/>
          </p:nvSpPr>
          <p:spPr bwMode="auto">
            <a:xfrm>
              <a:off x="2064" y="960"/>
              <a:ext cx="0" cy="1467"/>
            </a:xfrm>
            <a:prstGeom prst="line">
              <a:avLst/>
            </a:prstGeom>
            <a:noFill/>
            <a:ln w="12700">
              <a:solidFill>
                <a:schemeClr val="tx1"/>
              </a:solidFill>
              <a:round/>
              <a:headEnd/>
              <a:tailEnd/>
            </a:ln>
            <a:effectLst/>
          </p:spPr>
          <p:txBody>
            <a:bodyPr anchor="ctr"/>
            <a:lstStyle/>
            <a:p>
              <a:endParaRPr lang="en-US"/>
            </a:p>
          </p:txBody>
        </p:sp>
        <p:sp>
          <p:nvSpPr>
            <p:cNvPr id="339197" name="Line 253"/>
            <p:cNvSpPr>
              <a:spLocks noChangeShapeType="1"/>
            </p:cNvSpPr>
            <p:nvPr/>
          </p:nvSpPr>
          <p:spPr bwMode="auto">
            <a:xfrm>
              <a:off x="2447" y="960"/>
              <a:ext cx="0" cy="1467"/>
            </a:xfrm>
            <a:prstGeom prst="line">
              <a:avLst/>
            </a:prstGeom>
            <a:noFill/>
            <a:ln w="12700">
              <a:solidFill>
                <a:schemeClr val="tx1"/>
              </a:solidFill>
              <a:round/>
              <a:headEnd/>
              <a:tailEnd/>
            </a:ln>
            <a:effectLst/>
          </p:spPr>
          <p:txBody>
            <a:bodyPr anchor="ctr"/>
            <a:lstStyle/>
            <a:p>
              <a:endParaRPr lang="en-US"/>
            </a:p>
          </p:txBody>
        </p:sp>
        <p:sp>
          <p:nvSpPr>
            <p:cNvPr id="339198" name="Line 254"/>
            <p:cNvSpPr>
              <a:spLocks noChangeShapeType="1"/>
            </p:cNvSpPr>
            <p:nvPr/>
          </p:nvSpPr>
          <p:spPr bwMode="auto">
            <a:xfrm>
              <a:off x="2832" y="960"/>
              <a:ext cx="0" cy="1467"/>
            </a:xfrm>
            <a:prstGeom prst="line">
              <a:avLst/>
            </a:prstGeom>
            <a:noFill/>
            <a:ln w="12700">
              <a:solidFill>
                <a:schemeClr val="tx1"/>
              </a:solidFill>
              <a:round/>
              <a:headEnd/>
              <a:tailEnd/>
            </a:ln>
            <a:effectLst/>
          </p:spPr>
          <p:txBody>
            <a:bodyPr anchor="ctr"/>
            <a:lstStyle/>
            <a:p>
              <a:endParaRPr lang="en-US"/>
            </a:p>
          </p:txBody>
        </p:sp>
        <p:sp>
          <p:nvSpPr>
            <p:cNvPr id="339199" name="Line 255"/>
            <p:cNvSpPr>
              <a:spLocks noChangeShapeType="1"/>
            </p:cNvSpPr>
            <p:nvPr/>
          </p:nvSpPr>
          <p:spPr bwMode="auto">
            <a:xfrm>
              <a:off x="3217" y="960"/>
              <a:ext cx="0" cy="1467"/>
            </a:xfrm>
            <a:prstGeom prst="line">
              <a:avLst/>
            </a:prstGeom>
            <a:noFill/>
            <a:ln w="12700">
              <a:solidFill>
                <a:schemeClr val="tx1"/>
              </a:solidFill>
              <a:round/>
              <a:headEnd/>
              <a:tailEnd/>
            </a:ln>
            <a:effectLst/>
          </p:spPr>
          <p:txBody>
            <a:bodyPr anchor="ctr"/>
            <a:lstStyle/>
            <a:p>
              <a:endParaRPr lang="en-US"/>
            </a:p>
          </p:txBody>
        </p:sp>
        <p:sp>
          <p:nvSpPr>
            <p:cNvPr id="339200" name="Line 256"/>
            <p:cNvSpPr>
              <a:spLocks noChangeShapeType="1"/>
            </p:cNvSpPr>
            <p:nvPr/>
          </p:nvSpPr>
          <p:spPr bwMode="auto">
            <a:xfrm>
              <a:off x="3600" y="960"/>
              <a:ext cx="0" cy="1467"/>
            </a:xfrm>
            <a:prstGeom prst="line">
              <a:avLst/>
            </a:prstGeom>
            <a:noFill/>
            <a:ln w="12700">
              <a:solidFill>
                <a:schemeClr val="tx1"/>
              </a:solidFill>
              <a:round/>
              <a:headEnd/>
              <a:tailEnd/>
            </a:ln>
            <a:effectLst/>
          </p:spPr>
          <p:txBody>
            <a:bodyPr anchor="ctr"/>
            <a:lstStyle/>
            <a:p>
              <a:endParaRPr lang="en-US"/>
            </a:p>
          </p:txBody>
        </p:sp>
        <p:sp>
          <p:nvSpPr>
            <p:cNvPr id="339201" name="Line 257"/>
            <p:cNvSpPr>
              <a:spLocks noChangeShapeType="1"/>
            </p:cNvSpPr>
            <p:nvPr/>
          </p:nvSpPr>
          <p:spPr bwMode="auto">
            <a:xfrm>
              <a:off x="3984" y="960"/>
              <a:ext cx="0" cy="1467"/>
            </a:xfrm>
            <a:prstGeom prst="line">
              <a:avLst/>
            </a:prstGeom>
            <a:noFill/>
            <a:ln w="12700">
              <a:solidFill>
                <a:schemeClr val="tx1"/>
              </a:solidFill>
              <a:round/>
              <a:headEnd/>
              <a:tailEnd/>
            </a:ln>
            <a:effectLst/>
          </p:spPr>
          <p:txBody>
            <a:bodyPr anchor="ctr"/>
            <a:lstStyle/>
            <a:p>
              <a:endParaRPr lang="en-US"/>
            </a:p>
          </p:txBody>
        </p:sp>
        <p:sp>
          <p:nvSpPr>
            <p:cNvPr id="339202" name="Line 258"/>
            <p:cNvSpPr>
              <a:spLocks noChangeShapeType="1"/>
            </p:cNvSpPr>
            <p:nvPr/>
          </p:nvSpPr>
          <p:spPr bwMode="auto">
            <a:xfrm>
              <a:off x="4367" y="960"/>
              <a:ext cx="0" cy="1467"/>
            </a:xfrm>
            <a:prstGeom prst="line">
              <a:avLst/>
            </a:prstGeom>
            <a:noFill/>
            <a:ln w="12700">
              <a:solidFill>
                <a:schemeClr val="tx1"/>
              </a:solidFill>
              <a:round/>
              <a:headEnd/>
              <a:tailEnd/>
            </a:ln>
            <a:effectLst/>
          </p:spPr>
          <p:txBody>
            <a:bodyPr anchor="ctr"/>
            <a:lstStyle/>
            <a:p>
              <a:endParaRPr lang="en-US"/>
            </a:p>
          </p:txBody>
        </p:sp>
        <p:sp>
          <p:nvSpPr>
            <p:cNvPr id="339203" name="Line 259"/>
            <p:cNvSpPr>
              <a:spLocks noChangeShapeType="1"/>
            </p:cNvSpPr>
            <p:nvPr/>
          </p:nvSpPr>
          <p:spPr bwMode="auto">
            <a:xfrm>
              <a:off x="4752" y="960"/>
              <a:ext cx="0" cy="1467"/>
            </a:xfrm>
            <a:prstGeom prst="line">
              <a:avLst/>
            </a:prstGeom>
            <a:noFill/>
            <a:ln w="12700" cap="sq">
              <a:solidFill>
                <a:schemeClr val="tx1"/>
              </a:solidFill>
              <a:round/>
              <a:headEnd/>
              <a:tailEnd/>
            </a:ln>
            <a:effectLst/>
          </p:spPr>
          <p:txBody>
            <a:bodyPr anchor="ctr"/>
            <a:lstStyle/>
            <a:p>
              <a:endParaRPr lang="en-US"/>
            </a:p>
          </p:txBody>
        </p:sp>
        <p:sp>
          <p:nvSpPr>
            <p:cNvPr id="339204" name="Text Box 260"/>
            <p:cNvSpPr txBox="1">
              <a:spLocks noChangeArrowheads="1"/>
            </p:cNvSpPr>
            <p:nvPr/>
          </p:nvSpPr>
          <p:spPr bwMode="auto">
            <a:xfrm>
              <a:off x="864" y="796"/>
              <a:ext cx="432" cy="164"/>
            </a:xfrm>
            <a:prstGeom prst="rect">
              <a:avLst/>
            </a:prstGeom>
            <a:noFill/>
            <a:ln w="12700" algn="ctr">
              <a:noFill/>
              <a:miter lim="800000"/>
              <a:headEnd/>
              <a:tailEnd/>
            </a:ln>
            <a:effectLst/>
          </p:spPr>
          <p:txBody>
            <a:bodyPr>
              <a:spAutoFit/>
            </a:bodyPr>
            <a:lstStyle/>
            <a:p>
              <a:r>
                <a:rPr lang="en-US" sz="1100" b="1">
                  <a:solidFill>
                    <a:srgbClr val="FF0000"/>
                  </a:solidFill>
                </a:rPr>
                <a:t>User_</a:t>
              </a:r>
              <a:r>
                <a:rPr lang="en-US" sz="1100" b="1" i="1">
                  <a:solidFill>
                    <a:srgbClr val="FF0000"/>
                  </a:solidFill>
                </a:rPr>
                <a:t>1</a:t>
              </a:r>
            </a:p>
          </p:txBody>
        </p:sp>
        <p:sp>
          <p:nvSpPr>
            <p:cNvPr id="339205" name="Text Box 261"/>
            <p:cNvSpPr txBox="1">
              <a:spLocks noChangeArrowheads="1"/>
            </p:cNvSpPr>
            <p:nvPr/>
          </p:nvSpPr>
          <p:spPr bwMode="auto">
            <a:xfrm>
              <a:off x="2826" y="796"/>
              <a:ext cx="390" cy="164"/>
            </a:xfrm>
            <a:prstGeom prst="rect">
              <a:avLst/>
            </a:prstGeom>
            <a:noFill/>
            <a:ln w="12700" algn="ctr">
              <a:noFill/>
              <a:miter lim="800000"/>
              <a:headEnd/>
              <a:tailEnd/>
            </a:ln>
            <a:effectLst/>
          </p:spPr>
          <p:txBody>
            <a:bodyPr>
              <a:spAutoFit/>
            </a:bodyPr>
            <a:lstStyle/>
            <a:p>
              <a:r>
                <a:rPr lang="en-US" sz="1100" b="1">
                  <a:solidFill>
                    <a:srgbClr val="FF0000"/>
                  </a:solidFill>
                </a:rPr>
                <a:t>User_</a:t>
              </a:r>
              <a:r>
                <a:rPr lang="en-US" sz="1100" b="1" i="1">
                  <a:solidFill>
                    <a:srgbClr val="FF0000"/>
                  </a:solidFill>
                </a:rPr>
                <a:t>j</a:t>
              </a:r>
            </a:p>
          </p:txBody>
        </p:sp>
        <p:sp>
          <p:nvSpPr>
            <p:cNvPr id="339206" name="Text Box 262"/>
            <p:cNvSpPr txBox="1">
              <a:spLocks noChangeArrowheads="1"/>
            </p:cNvSpPr>
            <p:nvPr/>
          </p:nvSpPr>
          <p:spPr bwMode="auto">
            <a:xfrm>
              <a:off x="4313" y="796"/>
              <a:ext cx="487" cy="164"/>
            </a:xfrm>
            <a:prstGeom prst="rect">
              <a:avLst/>
            </a:prstGeom>
            <a:noFill/>
            <a:ln w="12700" algn="ctr">
              <a:noFill/>
              <a:miter lim="800000"/>
              <a:headEnd/>
              <a:tailEnd/>
            </a:ln>
            <a:effectLst/>
          </p:spPr>
          <p:txBody>
            <a:bodyPr>
              <a:spAutoFit/>
            </a:bodyPr>
            <a:lstStyle/>
            <a:p>
              <a:r>
                <a:rPr lang="en-US" sz="1100" b="1">
                  <a:solidFill>
                    <a:srgbClr val="FF0000"/>
                  </a:solidFill>
                </a:rPr>
                <a:t>User_</a:t>
              </a:r>
              <a:r>
                <a:rPr lang="en-US" sz="1100" b="1" i="1">
                  <a:solidFill>
                    <a:srgbClr val="FF0000"/>
                  </a:solidFill>
                </a:rPr>
                <a:t>N</a:t>
              </a:r>
            </a:p>
          </p:txBody>
        </p:sp>
        <p:sp>
          <p:nvSpPr>
            <p:cNvPr id="339207" name="Text Box 263"/>
            <p:cNvSpPr txBox="1">
              <a:spLocks noChangeArrowheads="1"/>
            </p:cNvSpPr>
            <p:nvPr/>
          </p:nvSpPr>
          <p:spPr bwMode="auto">
            <a:xfrm>
              <a:off x="144" y="950"/>
              <a:ext cx="826" cy="164"/>
            </a:xfrm>
            <a:prstGeom prst="rect">
              <a:avLst/>
            </a:prstGeom>
            <a:noFill/>
            <a:ln w="12700" algn="ctr">
              <a:noFill/>
              <a:miter lim="800000"/>
              <a:headEnd/>
              <a:tailEnd/>
            </a:ln>
            <a:effectLst/>
          </p:spPr>
          <p:txBody>
            <a:bodyPr>
              <a:spAutoFit/>
            </a:bodyPr>
            <a:lstStyle/>
            <a:p>
              <a:r>
                <a:rPr lang="en-US" sz="1100" b="1">
                  <a:solidFill>
                    <a:srgbClr val="FF0000"/>
                  </a:solidFill>
                </a:rPr>
                <a:t>Profile Item_</a:t>
              </a:r>
              <a:r>
                <a:rPr lang="en-US" sz="1100" b="1" i="1">
                  <a:solidFill>
                    <a:srgbClr val="FF0000"/>
                  </a:solidFill>
                </a:rPr>
                <a:t>1</a:t>
              </a:r>
            </a:p>
          </p:txBody>
        </p:sp>
        <p:sp>
          <p:nvSpPr>
            <p:cNvPr id="339208" name="Text Box 264"/>
            <p:cNvSpPr txBox="1">
              <a:spLocks noChangeArrowheads="1"/>
            </p:cNvSpPr>
            <p:nvPr/>
          </p:nvSpPr>
          <p:spPr bwMode="auto">
            <a:xfrm>
              <a:off x="192" y="1670"/>
              <a:ext cx="682" cy="164"/>
            </a:xfrm>
            <a:prstGeom prst="rect">
              <a:avLst/>
            </a:prstGeom>
            <a:noFill/>
            <a:ln w="12700" algn="ctr">
              <a:noFill/>
              <a:miter lim="800000"/>
              <a:headEnd/>
              <a:tailEnd/>
            </a:ln>
            <a:effectLst/>
          </p:spPr>
          <p:txBody>
            <a:bodyPr>
              <a:spAutoFit/>
            </a:bodyPr>
            <a:lstStyle/>
            <a:p>
              <a:r>
                <a:rPr lang="en-US" sz="1100" b="1">
                  <a:solidFill>
                    <a:srgbClr val="FF0000"/>
                  </a:solidFill>
                </a:rPr>
                <a:t>Profile Item_</a:t>
              </a:r>
              <a:r>
                <a:rPr lang="en-US" sz="1100" b="1" i="1">
                  <a:solidFill>
                    <a:srgbClr val="FF0000"/>
                  </a:solidFill>
                </a:rPr>
                <a:t>i</a:t>
              </a:r>
            </a:p>
          </p:txBody>
        </p:sp>
        <p:sp>
          <p:nvSpPr>
            <p:cNvPr id="339209" name="Text Box 265"/>
            <p:cNvSpPr txBox="1">
              <a:spLocks noChangeArrowheads="1"/>
            </p:cNvSpPr>
            <p:nvPr/>
          </p:nvSpPr>
          <p:spPr bwMode="auto">
            <a:xfrm>
              <a:off x="134" y="2256"/>
              <a:ext cx="826" cy="164"/>
            </a:xfrm>
            <a:prstGeom prst="rect">
              <a:avLst/>
            </a:prstGeom>
            <a:noFill/>
            <a:ln w="12700" algn="ctr">
              <a:noFill/>
              <a:miter lim="800000"/>
              <a:headEnd/>
              <a:tailEnd/>
            </a:ln>
            <a:effectLst/>
          </p:spPr>
          <p:txBody>
            <a:bodyPr>
              <a:spAutoFit/>
            </a:bodyPr>
            <a:lstStyle/>
            <a:p>
              <a:r>
                <a:rPr lang="en-US" sz="1100" b="1"/>
                <a:t>Profile Item_</a:t>
              </a:r>
              <a:r>
                <a:rPr lang="en-US" sz="1100" b="1" i="1"/>
                <a:t>n</a:t>
              </a:r>
            </a:p>
          </p:txBody>
        </p:sp>
        <p:sp>
          <p:nvSpPr>
            <p:cNvPr id="339210" name="Rectangle 266"/>
            <p:cNvSpPr>
              <a:spLocks noChangeArrowheads="1"/>
            </p:cNvSpPr>
            <p:nvPr/>
          </p:nvSpPr>
          <p:spPr bwMode="auto">
            <a:xfrm>
              <a:off x="912" y="2496"/>
              <a:ext cx="144" cy="58"/>
            </a:xfrm>
            <a:prstGeom prst="rect">
              <a:avLst/>
            </a:prstGeom>
            <a:noFill/>
            <a:ln w="3175" algn="ctr">
              <a:solidFill>
                <a:schemeClr val="tx1"/>
              </a:solidFill>
              <a:miter lim="800000"/>
              <a:headEnd/>
              <a:tailEnd/>
            </a:ln>
            <a:effectLst/>
          </p:spPr>
          <p:txBody>
            <a:bodyPr wrap="none" anchor="ctr"/>
            <a:lstStyle/>
            <a:p>
              <a:endParaRPr lang="en-US"/>
            </a:p>
          </p:txBody>
        </p:sp>
        <p:sp>
          <p:nvSpPr>
            <p:cNvPr id="339211" name="Text Box 267"/>
            <p:cNvSpPr txBox="1">
              <a:spLocks noChangeArrowheads="1"/>
            </p:cNvSpPr>
            <p:nvPr/>
          </p:nvSpPr>
          <p:spPr bwMode="auto">
            <a:xfrm>
              <a:off x="960" y="2448"/>
              <a:ext cx="1296" cy="173"/>
            </a:xfrm>
            <a:prstGeom prst="rect">
              <a:avLst/>
            </a:prstGeom>
            <a:noFill/>
            <a:ln w="12700" algn="ctr">
              <a:noFill/>
              <a:miter lim="800000"/>
              <a:headEnd/>
              <a:tailEnd/>
            </a:ln>
            <a:effectLst/>
          </p:spPr>
          <p:txBody>
            <a:bodyPr>
              <a:spAutoFit/>
            </a:bodyPr>
            <a:lstStyle/>
            <a:p>
              <a:pPr algn="l"/>
              <a:r>
                <a:rPr lang="en-US" sz="1200" b="1">
                  <a:solidFill>
                    <a:srgbClr val="FF0000"/>
                  </a:solidFill>
                </a:rPr>
                <a:t>          share, R(</a:t>
              </a:r>
              <a:r>
                <a:rPr lang="en-US" sz="1200" b="1" i="1">
                  <a:solidFill>
                    <a:srgbClr val="FF0000"/>
                  </a:solidFill>
                </a:rPr>
                <a:t>i, j</a:t>
              </a:r>
              <a:r>
                <a:rPr lang="en-US" sz="1200" b="1">
                  <a:solidFill>
                    <a:srgbClr val="FF0000"/>
                  </a:solidFill>
                </a:rPr>
                <a:t>) = 1</a:t>
              </a:r>
            </a:p>
          </p:txBody>
        </p:sp>
        <p:sp>
          <p:nvSpPr>
            <p:cNvPr id="339212" name="Rectangle 268"/>
            <p:cNvSpPr>
              <a:spLocks noChangeArrowheads="1"/>
            </p:cNvSpPr>
            <p:nvPr/>
          </p:nvSpPr>
          <p:spPr bwMode="auto">
            <a:xfrm>
              <a:off x="912" y="2678"/>
              <a:ext cx="144" cy="58"/>
            </a:xfrm>
            <a:prstGeom prst="rect">
              <a:avLst/>
            </a:prstGeom>
            <a:solidFill>
              <a:srgbClr val="B2B2B2"/>
            </a:solidFill>
            <a:ln w="3175" algn="ctr">
              <a:solidFill>
                <a:schemeClr val="tx1"/>
              </a:solidFill>
              <a:miter lim="800000"/>
              <a:headEnd/>
              <a:tailEnd/>
            </a:ln>
            <a:effectLst/>
          </p:spPr>
          <p:txBody>
            <a:bodyPr wrap="none" anchor="ctr"/>
            <a:lstStyle/>
            <a:p>
              <a:endParaRPr lang="en-US"/>
            </a:p>
          </p:txBody>
        </p:sp>
        <p:sp>
          <p:nvSpPr>
            <p:cNvPr id="339213" name="Text Box 269"/>
            <p:cNvSpPr txBox="1">
              <a:spLocks noChangeArrowheads="1"/>
            </p:cNvSpPr>
            <p:nvPr/>
          </p:nvSpPr>
          <p:spPr bwMode="auto">
            <a:xfrm>
              <a:off x="960" y="2611"/>
              <a:ext cx="1296" cy="173"/>
            </a:xfrm>
            <a:prstGeom prst="rect">
              <a:avLst/>
            </a:prstGeom>
            <a:noFill/>
            <a:ln w="12700" algn="ctr">
              <a:noFill/>
              <a:miter lim="800000"/>
              <a:headEnd/>
              <a:tailEnd/>
            </a:ln>
            <a:effectLst/>
          </p:spPr>
          <p:txBody>
            <a:bodyPr>
              <a:spAutoFit/>
            </a:bodyPr>
            <a:lstStyle/>
            <a:p>
              <a:pPr algn="l"/>
              <a:r>
                <a:rPr lang="en-US" sz="1000" b="1">
                  <a:solidFill>
                    <a:srgbClr val="FF0000"/>
                  </a:solidFill>
                </a:rPr>
                <a:t>   </a:t>
              </a:r>
              <a:r>
                <a:rPr lang="en-US" sz="1200" b="1">
                  <a:solidFill>
                    <a:srgbClr val="FF0000"/>
                  </a:solidFill>
                </a:rPr>
                <a:t>not share,  R(</a:t>
              </a:r>
              <a:r>
                <a:rPr lang="en-US" sz="1200" b="1" i="1">
                  <a:solidFill>
                    <a:srgbClr val="FF0000"/>
                  </a:solidFill>
                </a:rPr>
                <a:t>i, j</a:t>
              </a:r>
              <a:r>
                <a:rPr lang="en-US" sz="1200" b="1">
                  <a:solidFill>
                    <a:srgbClr val="FF0000"/>
                  </a:solidFill>
                </a:rPr>
                <a:t>) = 0</a:t>
              </a:r>
            </a:p>
          </p:txBody>
        </p:sp>
      </p:grpSp>
      <p:graphicFrame>
        <p:nvGraphicFramePr>
          <p:cNvPr id="339215" name="Object 271"/>
          <p:cNvGraphicFramePr>
            <a:graphicFrameLocks noChangeAspect="1"/>
          </p:cNvGraphicFramePr>
          <p:nvPr/>
        </p:nvGraphicFramePr>
        <p:xfrm>
          <a:off x="171450" y="4667250"/>
          <a:ext cx="4705350" cy="1047750"/>
        </p:xfrm>
        <a:graphic>
          <a:graphicData uri="http://schemas.openxmlformats.org/presentationml/2006/ole">
            <p:oleObj spid="_x0000_s418818" name="Equation" r:id="rId3" imgW="1930320" imgH="380880" progId="Equation.DSMT4">
              <p:embed/>
            </p:oleObj>
          </a:graphicData>
        </a:graphic>
      </p:graphicFrame>
      <p:sp>
        <p:nvSpPr>
          <p:cNvPr id="339217" name="Oval 273"/>
          <p:cNvSpPr>
            <a:spLocks noChangeArrowheads="1"/>
          </p:cNvSpPr>
          <p:nvPr/>
        </p:nvSpPr>
        <p:spPr bwMode="auto">
          <a:xfrm>
            <a:off x="3886200" y="5181600"/>
            <a:ext cx="228600" cy="304800"/>
          </a:xfrm>
          <a:prstGeom prst="ellipse">
            <a:avLst/>
          </a:prstGeom>
          <a:noFill/>
          <a:ln w="19050" algn="ctr">
            <a:solidFill>
              <a:srgbClr val="FF0066"/>
            </a:solidFill>
            <a:round/>
            <a:headEnd/>
            <a:tailEnd/>
          </a:ln>
          <a:effectLst/>
        </p:spPr>
        <p:txBody>
          <a:bodyPr wrap="none" anchor="ctr"/>
          <a:lstStyle/>
          <a:p>
            <a:endParaRPr lang="en-US">
              <a:solidFill>
                <a:srgbClr val="FF0066"/>
              </a:solidFill>
            </a:endParaRPr>
          </a:p>
        </p:txBody>
      </p:sp>
      <p:sp>
        <p:nvSpPr>
          <p:cNvPr id="339218" name="Oval 274"/>
          <p:cNvSpPr>
            <a:spLocks noChangeArrowheads="1"/>
          </p:cNvSpPr>
          <p:nvPr/>
        </p:nvSpPr>
        <p:spPr bwMode="auto">
          <a:xfrm>
            <a:off x="4114800" y="5181600"/>
            <a:ext cx="228600" cy="304800"/>
          </a:xfrm>
          <a:prstGeom prst="ellipse">
            <a:avLst/>
          </a:prstGeom>
          <a:noFill/>
          <a:ln w="19050" algn="ctr">
            <a:solidFill>
              <a:srgbClr val="66FF33"/>
            </a:solidFill>
            <a:round/>
            <a:headEnd/>
            <a:tailEnd/>
          </a:ln>
          <a:effectLst/>
        </p:spPr>
        <p:txBody>
          <a:bodyPr wrap="none" anchor="ctr"/>
          <a:lstStyle/>
          <a:p>
            <a:endParaRPr lang="en-US">
              <a:solidFill>
                <a:srgbClr val="FF0066"/>
              </a:solidFill>
            </a:endParaRPr>
          </a:p>
        </p:txBody>
      </p:sp>
      <p:sp>
        <p:nvSpPr>
          <p:cNvPr id="339219" name="Oval 275"/>
          <p:cNvSpPr>
            <a:spLocks noChangeArrowheads="1"/>
          </p:cNvSpPr>
          <p:nvPr/>
        </p:nvSpPr>
        <p:spPr bwMode="auto">
          <a:xfrm>
            <a:off x="4495800" y="5181600"/>
            <a:ext cx="228600" cy="304800"/>
          </a:xfrm>
          <a:prstGeom prst="ellipse">
            <a:avLst/>
          </a:prstGeom>
          <a:noFill/>
          <a:ln w="19050" algn="ctr">
            <a:solidFill>
              <a:srgbClr val="3333CC"/>
            </a:solidFill>
            <a:round/>
            <a:headEnd/>
            <a:tailEnd/>
          </a:ln>
          <a:effectLst/>
        </p:spPr>
        <p:txBody>
          <a:bodyPr wrap="none" anchor="ctr"/>
          <a:lstStyle/>
          <a:p>
            <a:endParaRPr lang="en-US">
              <a:solidFill>
                <a:srgbClr val="FF0066"/>
              </a:solidFill>
            </a:endParaRPr>
          </a:p>
        </p:txBody>
      </p:sp>
      <p:sp>
        <p:nvSpPr>
          <p:cNvPr id="339220" name="Freeform 276"/>
          <p:cNvSpPr>
            <a:spLocks/>
          </p:cNvSpPr>
          <p:nvPr/>
        </p:nvSpPr>
        <p:spPr bwMode="auto">
          <a:xfrm>
            <a:off x="4038600" y="4267200"/>
            <a:ext cx="1371600" cy="914400"/>
          </a:xfrm>
          <a:custGeom>
            <a:avLst/>
            <a:gdLst/>
            <a:ahLst/>
            <a:cxnLst>
              <a:cxn ang="0">
                <a:pos x="0" y="576"/>
              </a:cxn>
              <a:cxn ang="0">
                <a:pos x="480" y="96"/>
              </a:cxn>
              <a:cxn ang="0">
                <a:pos x="1104" y="0"/>
              </a:cxn>
            </a:cxnLst>
            <a:rect l="0" t="0" r="r" b="b"/>
            <a:pathLst>
              <a:path w="1104" h="576">
                <a:moveTo>
                  <a:pt x="0" y="576"/>
                </a:moveTo>
                <a:cubicBezTo>
                  <a:pt x="148" y="384"/>
                  <a:pt x="296" y="192"/>
                  <a:pt x="480" y="96"/>
                </a:cubicBezTo>
                <a:cubicBezTo>
                  <a:pt x="664" y="0"/>
                  <a:pt x="884" y="0"/>
                  <a:pt x="1104" y="0"/>
                </a:cubicBezTo>
              </a:path>
            </a:pathLst>
          </a:custGeom>
          <a:noFill/>
          <a:ln w="19050" cap="flat" cmpd="sng">
            <a:solidFill>
              <a:srgbClr val="FF0066"/>
            </a:solidFill>
            <a:prstDash val="dash"/>
            <a:round/>
            <a:headEnd type="none" w="med" len="med"/>
            <a:tailEnd type="triangle" w="med" len="med"/>
          </a:ln>
          <a:effectLst/>
        </p:spPr>
        <p:txBody>
          <a:bodyPr anchor="ctr"/>
          <a:lstStyle/>
          <a:p>
            <a:endParaRPr lang="en-US"/>
          </a:p>
        </p:txBody>
      </p:sp>
      <p:sp>
        <p:nvSpPr>
          <p:cNvPr id="339221" name="Freeform 277"/>
          <p:cNvSpPr>
            <a:spLocks/>
          </p:cNvSpPr>
          <p:nvPr/>
        </p:nvSpPr>
        <p:spPr bwMode="auto">
          <a:xfrm>
            <a:off x="4267200" y="4838700"/>
            <a:ext cx="1219200" cy="342900"/>
          </a:xfrm>
          <a:custGeom>
            <a:avLst/>
            <a:gdLst/>
            <a:ahLst/>
            <a:cxnLst>
              <a:cxn ang="0">
                <a:pos x="0" y="216"/>
              </a:cxn>
              <a:cxn ang="0">
                <a:pos x="384" y="24"/>
              </a:cxn>
              <a:cxn ang="0">
                <a:pos x="1056" y="72"/>
              </a:cxn>
            </a:cxnLst>
            <a:rect l="0" t="0" r="r" b="b"/>
            <a:pathLst>
              <a:path w="1056" h="216">
                <a:moveTo>
                  <a:pt x="0" y="216"/>
                </a:moveTo>
                <a:cubicBezTo>
                  <a:pt x="104" y="132"/>
                  <a:pt x="208" y="48"/>
                  <a:pt x="384" y="24"/>
                </a:cubicBezTo>
                <a:cubicBezTo>
                  <a:pt x="560" y="0"/>
                  <a:pt x="944" y="64"/>
                  <a:pt x="1056" y="72"/>
                </a:cubicBezTo>
              </a:path>
            </a:pathLst>
          </a:custGeom>
          <a:noFill/>
          <a:ln w="19050" cap="flat" cmpd="sng">
            <a:solidFill>
              <a:srgbClr val="66FF33"/>
            </a:solidFill>
            <a:prstDash val="dash"/>
            <a:round/>
            <a:headEnd type="none" w="med" len="med"/>
            <a:tailEnd type="triangle" w="med" len="med"/>
          </a:ln>
          <a:effectLst/>
        </p:spPr>
        <p:txBody>
          <a:bodyPr anchor="ctr"/>
          <a:lstStyle/>
          <a:p>
            <a:endParaRPr lang="en-US"/>
          </a:p>
        </p:txBody>
      </p:sp>
      <p:sp>
        <p:nvSpPr>
          <p:cNvPr id="339222" name="Text Box 278"/>
          <p:cNvSpPr txBox="1">
            <a:spLocks noChangeArrowheads="1"/>
          </p:cNvSpPr>
          <p:nvPr/>
        </p:nvSpPr>
        <p:spPr bwMode="auto">
          <a:xfrm>
            <a:off x="5410200" y="4038600"/>
            <a:ext cx="3505200" cy="366713"/>
          </a:xfrm>
          <a:prstGeom prst="rect">
            <a:avLst/>
          </a:prstGeom>
          <a:noFill/>
          <a:ln w="12700" algn="ctr">
            <a:noFill/>
            <a:miter lim="800000"/>
            <a:headEnd/>
            <a:tailEnd/>
          </a:ln>
          <a:effectLst/>
        </p:spPr>
        <p:txBody>
          <a:bodyPr>
            <a:spAutoFit/>
          </a:bodyPr>
          <a:lstStyle/>
          <a:p>
            <a:pPr algn="l"/>
            <a:r>
              <a:rPr lang="en-US"/>
              <a:t>discrimination </a:t>
            </a:r>
            <a:r>
              <a:rPr lang="en-US">
                <a:sym typeface="Wingdings" pitchFamily="2" charset="2"/>
              </a:rPr>
              <a:t> discrimination</a:t>
            </a:r>
            <a:endParaRPr lang="en-US"/>
          </a:p>
        </p:txBody>
      </p:sp>
      <p:sp>
        <p:nvSpPr>
          <p:cNvPr id="339223" name="Text Box 279"/>
          <p:cNvSpPr txBox="1">
            <a:spLocks noChangeArrowheads="1"/>
          </p:cNvSpPr>
          <p:nvPr/>
        </p:nvSpPr>
        <p:spPr bwMode="auto">
          <a:xfrm>
            <a:off x="5410200" y="4845050"/>
            <a:ext cx="3657600" cy="366713"/>
          </a:xfrm>
          <a:prstGeom prst="rect">
            <a:avLst/>
          </a:prstGeom>
          <a:noFill/>
          <a:ln w="12700" algn="ctr">
            <a:noFill/>
            <a:miter lim="800000"/>
            <a:headEnd/>
            <a:tailEnd/>
          </a:ln>
          <a:effectLst/>
        </p:spPr>
        <p:txBody>
          <a:bodyPr>
            <a:spAutoFit/>
          </a:bodyPr>
          <a:lstStyle/>
          <a:p>
            <a:pPr algn="l"/>
            <a:r>
              <a:rPr lang="en-US"/>
              <a:t>ability </a:t>
            </a:r>
            <a:r>
              <a:rPr lang="en-US">
                <a:sym typeface="Wingdings" pitchFamily="2" charset="2"/>
              </a:rPr>
              <a:t> </a:t>
            </a:r>
            <a:r>
              <a:rPr lang="en-US"/>
              <a:t>attitude/privacy concerns</a:t>
            </a:r>
          </a:p>
        </p:txBody>
      </p:sp>
      <p:sp>
        <p:nvSpPr>
          <p:cNvPr id="339224" name="Text Box 280"/>
          <p:cNvSpPr txBox="1">
            <a:spLocks noChangeArrowheads="1"/>
          </p:cNvSpPr>
          <p:nvPr/>
        </p:nvSpPr>
        <p:spPr bwMode="auto">
          <a:xfrm>
            <a:off x="5410200" y="5500688"/>
            <a:ext cx="3200400" cy="366712"/>
          </a:xfrm>
          <a:prstGeom prst="rect">
            <a:avLst/>
          </a:prstGeom>
          <a:noFill/>
          <a:ln w="12700" algn="ctr">
            <a:noFill/>
            <a:miter lim="800000"/>
            <a:headEnd/>
            <a:tailEnd/>
          </a:ln>
          <a:effectLst/>
        </p:spPr>
        <p:txBody>
          <a:bodyPr>
            <a:spAutoFit/>
          </a:bodyPr>
          <a:lstStyle/>
          <a:p>
            <a:pPr algn="l"/>
            <a:r>
              <a:rPr lang="en-US"/>
              <a:t>difficulty </a:t>
            </a:r>
            <a:r>
              <a:rPr lang="en-US">
                <a:sym typeface="Wingdings" pitchFamily="2" charset="2"/>
              </a:rPr>
              <a:t> sensitivity</a:t>
            </a:r>
            <a:endParaRPr lang="en-US"/>
          </a:p>
        </p:txBody>
      </p:sp>
      <p:sp>
        <p:nvSpPr>
          <p:cNvPr id="339225" name="Text Box 281"/>
          <p:cNvSpPr txBox="1">
            <a:spLocks noChangeArrowheads="1"/>
          </p:cNvSpPr>
          <p:nvPr/>
        </p:nvSpPr>
        <p:spPr bwMode="auto">
          <a:xfrm>
            <a:off x="76200" y="5867400"/>
            <a:ext cx="5638800" cy="366713"/>
          </a:xfrm>
          <a:prstGeom prst="rect">
            <a:avLst/>
          </a:prstGeom>
          <a:noFill/>
          <a:ln w="12700" algn="ctr">
            <a:noFill/>
            <a:miter lim="800000"/>
            <a:headEnd/>
            <a:tailEnd/>
          </a:ln>
          <a:effectLst/>
        </p:spPr>
        <p:txBody>
          <a:bodyPr>
            <a:spAutoFit/>
          </a:bodyPr>
          <a:lstStyle/>
          <a:p>
            <a:pPr algn="l"/>
            <a:r>
              <a:rPr lang="en-US"/>
              <a:t>Prob of correct answer  </a:t>
            </a:r>
            <a:r>
              <a:rPr lang="en-US">
                <a:sym typeface="Wingdings" pitchFamily="2" charset="2"/>
              </a:rPr>
              <a:t> Prob of share the profile</a:t>
            </a:r>
            <a:endParaRPr lang="en-US"/>
          </a:p>
        </p:txBody>
      </p:sp>
      <p:sp>
        <p:nvSpPr>
          <p:cNvPr id="339226" name="Freeform 282"/>
          <p:cNvSpPr>
            <a:spLocks/>
          </p:cNvSpPr>
          <p:nvPr/>
        </p:nvSpPr>
        <p:spPr bwMode="auto">
          <a:xfrm>
            <a:off x="4800600" y="5219700"/>
            <a:ext cx="685800" cy="342900"/>
          </a:xfrm>
          <a:custGeom>
            <a:avLst/>
            <a:gdLst/>
            <a:ahLst/>
            <a:cxnLst>
              <a:cxn ang="0">
                <a:pos x="0" y="72"/>
              </a:cxn>
              <a:cxn ang="0">
                <a:pos x="192" y="24"/>
              </a:cxn>
              <a:cxn ang="0">
                <a:pos x="528" y="216"/>
              </a:cxn>
            </a:cxnLst>
            <a:rect l="0" t="0" r="r" b="b"/>
            <a:pathLst>
              <a:path w="528" h="216">
                <a:moveTo>
                  <a:pt x="0" y="72"/>
                </a:moveTo>
                <a:cubicBezTo>
                  <a:pt x="52" y="36"/>
                  <a:pt x="104" y="0"/>
                  <a:pt x="192" y="24"/>
                </a:cubicBezTo>
                <a:cubicBezTo>
                  <a:pt x="280" y="48"/>
                  <a:pt x="404" y="132"/>
                  <a:pt x="528" y="216"/>
                </a:cubicBezTo>
              </a:path>
            </a:pathLst>
          </a:custGeom>
          <a:noFill/>
          <a:ln w="19050" cap="flat" cmpd="sng">
            <a:solidFill>
              <a:srgbClr val="3333CC"/>
            </a:solidFill>
            <a:prstDash val="dash"/>
            <a:round/>
            <a:headEnd type="none" w="med" len="med"/>
            <a:tailEnd type="triangle" w="med" len="med"/>
          </a:ln>
          <a:effectLst/>
        </p:spPr>
        <p:txBody>
          <a:bodyPr anchor="ctr"/>
          <a:lstStyle/>
          <a:p>
            <a:endParaRPr lang="en-US"/>
          </a:p>
        </p:txBody>
      </p:sp>
      <p:sp>
        <p:nvSpPr>
          <p:cNvPr id="339227" name="Freeform 283"/>
          <p:cNvSpPr>
            <a:spLocks/>
          </p:cNvSpPr>
          <p:nvPr/>
        </p:nvSpPr>
        <p:spPr bwMode="auto">
          <a:xfrm>
            <a:off x="1435100" y="5486400"/>
            <a:ext cx="165100" cy="457200"/>
          </a:xfrm>
          <a:custGeom>
            <a:avLst/>
            <a:gdLst/>
            <a:ahLst/>
            <a:cxnLst>
              <a:cxn ang="0">
                <a:pos x="104" y="0"/>
              </a:cxn>
              <a:cxn ang="0">
                <a:pos x="8" y="96"/>
              </a:cxn>
              <a:cxn ang="0">
                <a:pos x="56" y="288"/>
              </a:cxn>
            </a:cxnLst>
            <a:rect l="0" t="0" r="r" b="b"/>
            <a:pathLst>
              <a:path w="104" h="288">
                <a:moveTo>
                  <a:pt x="104" y="0"/>
                </a:moveTo>
                <a:cubicBezTo>
                  <a:pt x="60" y="24"/>
                  <a:pt x="16" y="48"/>
                  <a:pt x="8" y="96"/>
                </a:cubicBezTo>
                <a:cubicBezTo>
                  <a:pt x="0" y="144"/>
                  <a:pt x="28" y="216"/>
                  <a:pt x="56" y="288"/>
                </a:cubicBezTo>
              </a:path>
            </a:pathLst>
          </a:custGeom>
          <a:noFill/>
          <a:ln w="19050" cap="flat" cmpd="sng">
            <a:solidFill>
              <a:srgbClr val="FF9900"/>
            </a:solidFill>
            <a:prstDash val="dash"/>
            <a:round/>
            <a:headEnd type="none" w="med" len="med"/>
            <a:tailEnd type="triangle" w="med" len="med"/>
          </a:ln>
          <a:effectLst/>
        </p:spPr>
        <p:txBody>
          <a:bodyPr anchor="ctr"/>
          <a:lstStyle/>
          <a:p>
            <a:endParaRPr lang="en-US"/>
          </a:p>
        </p:txBody>
      </p:sp>
      <p:sp>
        <p:nvSpPr>
          <p:cNvPr id="339228" name="Oval 284"/>
          <p:cNvSpPr>
            <a:spLocks noChangeArrowheads="1"/>
          </p:cNvSpPr>
          <p:nvPr/>
        </p:nvSpPr>
        <p:spPr bwMode="auto">
          <a:xfrm>
            <a:off x="152400" y="4800600"/>
            <a:ext cx="2667000" cy="838200"/>
          </a:xfrm>
          <a:prstGeom prst="ellipse">
            <a:avLst/>
          </a:prstGeom>
          <a:noFill/>
          <a:ln w="19050" algn="ctr">
            <a:solidFill>
              <a:srgbClr val="FF99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92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92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92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92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92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92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92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92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92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92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92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92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217" grpId="0" animBg="1"/>
      <p:bldP spid="339218" grpId="0" animBg="1"/>
      <p:bldP spid="339219" grpId="0" animBg="1"/>
      <p:bldP spid="339220" grpId="0" animBg="1"/>
      <p:bldP spid="339221" grpId="0" animBg="1"/>
      <p:bldP spid="339222" grpId="0"/>
      <p:bldP spid="339223" grpId="0"/>
      <p:bldP spid="339224" grpId="0"/>
      <p:bldP spid="339225" grpId="0"/>
      <p:bldP spid="339226" grpId="0" animBg="1"/>
      <p:bldP spid="339227" grpId="0" animBg="1"/>
      <p:bldP spid="3392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p:txBody>
          <a:bodyPr/>
          <a:lstStyle/>
          <a:p>
            <a:fld id="{11720EEF-D511-4D4C-B3F7-DCFED934E5A8}" type="slidenum">
              <a:rPr lang="en-US" altLang="en-US"/>
              <a:pPr/>
              <a:t>37</a:t>
            </a:fld>
            <a:endParaRPr lang="en-US" altLang="en-US"/>
          </a:p>
        </p:txBody>
      </p:sp>
      <p:sp>
        <p:nvSpPr>
          <p:cNvPr id="340994" name="Rectangle 2"/>
          <p:cNvSpPr>
            <a:spLocks noGrp="1" noChangeArrowheads="1"/>
          </p:cNvSpPr>
          <p:nvPr>
            <p:ph type="title"/>
          </p:nvPr>
        </p:nvSpPr>
        <p:spPr/>
        <p:txBody>
          <a:bodyPr/>
          <a:lstStyle/>
          <a:p>
            <a:r>
              <a:rPr lang="en-US" sz="2800"/>
              <a:t>Computing PRS using IRT</a:t>
            </a:r>
          </a:p>
        </p:txBody>
      </p:sp>
      <p:graphicFrame>
        <p:nvGraphicFramePr>
          <p:cNvPr id="340999" name="Object 7"/>
          <p:cNvGraphicFramePr>
            <a:graphicFrameLocks noChangeAspect="1"/>
          </p:cNvGraphicFramePr>
          <p:nvPr/>
        </p:nvGraphicFramePr>
        <p:xfrm>
          <a:off x="2182813" y="2819400"/>
          <a:ext cx="358775" cy="441325"/>
        </p:xfrm>
        <a:graphic>
          <a:graphicData uri="http://schemas.openxmlformats.org/presentationml/2006/ole">
            <p:oleObj spid="_x0000_s419842" name="Equation" r:id="rId3" imgW="164880" imgH="203040" progId="Equation.DSMT4">
              <p:embed/>
            </p:oleObj>
          </a:graphicData>
        </a:graphic>
      </p:graphicFrame>
      <p:sp>
        <p:nvSpPr>
          <p:cNvPr id="341000" name="Rectangle 8"/>
          <p:cNvSpPr>
            <a:spLocks noChangeArrowheads="1"/>
          </p:cNvSpPr>
          <p:nvPr/>
        </p:nvSpPr>
        <p:spPr bwMode="auto">
          <a:xfrm>
            <a:off x="1143000" y="2819400"/>
            <a:ext cx="1447800" cy="381000"/>
          </a:xfrm>
          <a:prstGeom prst="rect">
            <a:avLst/>
          </a:prstGeom>
          <a:noFill/>
          <a:ln w="19050" algn="ctr">
            <a:solidFill>
              <a:srgbClr val="003366"/>
            </a:solidFill>
            <a:miter lim="800000"/>
            <a:headEnd/>
            <a:tailEnd/>
          </a:ln>
          <a:effectLst/>
        </p:spPr>
        <p:txBody>
          <a:bodyPr wrap="none" anchor="ctr"/>
          <a:lstStyle/>
          <a:p>
            <a:endParaRPr lang="en-US"/>
          </a:p>
        </p:txBody>
      </p:sp>
      <p:sp>
        <p:nvSpPr>
          <p:cNvPr id="341001" name="Text Box 9"/>
          <p:cNvSpPr txBox="1">
            <a:spLocks noChangeArrowheads="1"/>
          </p:cNvSpPr>
          <p:nvPr/>
        </p:nvSpPr>
        <p:spPr bwMode="auto">
          <a:xfrm>
            <a:off x="1143000" y="2854325"/>
            <a:ext cx="1219200" cy="336550"/>
          </a:xfrm>
          <a:prstGeom prst="rect">
            <a:avLst/>
          </a:prstGeom>
          <a:noFill/>
          <a:ln w="12700" algn="ctr">
            <a:noFill/>
            <a:miter lim="800000"/>
            <a:headEnd/>
            <a:tailEnd/>
          </a:ln>
          <a:effectLst/>
        </p:spPr>
        <p:txBody>
          <a:bodyPr>
            <a:spAutoFit/>
          </a:bodyPr>
          <a:lstStyle/>
          <a:p>
            <a:pPr algn="l"/>
            <a:r>
              <a:rPr lang="en-US" sz="1600"/>
              <a:t>Sensitivity:</a:t>
            </a:r>
          </a:p>
        </p:txBody>
      </p:sp>
      <p:sp>
        <p:nvSpPr>
          <p:cNvPr id="341004" name="Text Box 12"/>
          <p:cNvSpPr txBox="1">
            <a:spLocks noChangeArrowheads="1"/>
          </p:cNvSpPr>
          <p:nvPr/>
        </p:nvSpPr>
        <p:spPr bwMode="auto">
          <a:xfrm>
            <a:off x="2819400" y="2835275"/>
            <a:ext cx="1219200" cy="336550"/>
          </a:xfrm>
          <a:prstGeom prst="rect">
            <a:avLst/>
          </a:prstGeom>
          <a:noFill/>
          <a:ln w="12700" algn="ctr">
            <a:noFill/>
            <a:miter lim="800000"/>
            <a:headEnd/>
            <a:tailEnd/>
          </a:ln>
          <a:effectLst/>
        </p:spPr>
        <p:txBody>
          <a:bodyPr>
            <a:spAutoFit/>
          </a:bodyPr>
          <a:lstStyle/>
          <a:p>
            <a:pPr algn="l"/>
            <a:r>
              <a:rPr lang="en-US" sz="1600"/>
              <a:t>Visibility:</a:t>
            </a:r>
          </a:p>
        </p:txBody>
      </p:sp>
      <p:sp>
        <p:nvSpPr>
          <p:cNvPr id="341010" name="Text Box 18"/>
          <p:cNvSpPr txBox="1">
            <a:spLocks noChangeArrowheads="1"/>
          </p:cNvSpPr>
          <p:nvPr/>
        </p:nvSpPr>
        <p:spPr bwMode="auto">
          <a:xfrm>
            <a:off x="1981200" y="1227138"/>
            <a:ext cx="4419600" cy="1211262"/>
          </a:xfrm>
          <a:prstGeom prst="rect">
            <a:avLst/>
          </a:prstGeom>
          <a:solidFill>
            <a:schemeClr val="bg1"/>
          </a:solidFill>
          <a:ln w="19050" algn="ctr">
            <a:solidFill>
              <a:srgbClr val="003366"/>
            </a:solidFill>
            <a:miter lim="800000"/>
            <a:headEnd/>
            <a:tailEnd/>
          </a:ln>
          <a:effectLst/>
        </p:spPr>
        <p:txBody>
          <a:bodyPr>
            <a:spAutoFit/>
          </a:bodyPr>
          <a:lstStyle/>
          <a:p>
            <a:r>
              <a:rPr lang="en-US"/>
              <a:t>Overall Privacy Risk Score of User </a:t>
            </a:r>
            <a:r>
              <a:rPr lang="en-US" i="1"/>
              <a:t>j</a:t>
            </a:r>
          </a:p>
          <a:p>
            <a:endParaRPr lang="en-US" i="1"/>
          </a:p>
          <a:p>
            <a:endParaRPr lang="en-US" i="1"/>
          </a:p>
        </p:txBody>
      </p:sp>
      <p:graphicFrame>
        <p:nvGraphicFramePr>
          <p:cNvPr id="341011" name="Object 19"/>
          <p:cNvGraphicFramePr>
            <a:graphicFrameLocks noChangeAspect="1"/>
          </p:cNvGraphicFramePr>
          <p:nvPr/>
        </p:nvGraphicFramePr>
        <p:xfrm>
          <a:off x="2478088" y="1674813"/>
          <a:ext cx="3086100" cy="763587"/>
        </p:xfrm>
        <a:graphic>
          <a:graphicData uri="http://schemas.openxmlformats.org/presentationml/2006/ole">
            <p:oleObj spid="_x0000_s419843" name="Equation" r:id="rId4" imgW="1295280" imgH="317160" progId="Equation.DSMT4">
              <p:embed/>
            </p:oleObj>
          </a:graphicData>
        </a:graphic>
      </p:graphicFrame>
      <p:graphicFrame>
        <p:nvGraphicFramePr>
          <p:cNvPr id="341012" name="Object 20"/>
          <p:cNvGraphicFramePr>
            <a:graphicFrameLocks noChangeAspect="1"/>
          </p:cNvGraphicFramePr>
          <p:nvPr/>
        </p:nvGraphicFramePr>
        <p:xfrm>
          <a:off x="3708400" y="2819400"/>
          <a:ext cx="5130800" cy="434975"/>
        </p:xfrm>
        <a:graphic>
          <a:graphicData uri="http://schemas.openxmlformats.org/presentationml/2006/ole">
            <p:oleObj spid="_x0000_s419844" name="Equation" r:id="rId5" imgW="3314520" imgH="228600" progId="Equation.DSMT4">
              <p:embed/>
            </p:oleObj>
          </a:graphicData>
        </a:graphic>
      </p:graphicFrame>
      <p:sp>
        <p:nvSpPr>
          <p:cNvPr id="341013" name="Rectangle 21"/>
          <p:cNvSpPr>
            <a:spLocks noChangeArrowheads="1"/>
          </p:cNvSpPr>
          <p:nvPr/>
        </p:nvSpPr>
        <p:spPr bwMode="auto">
          <a:xfrm>
            <a:off x="2819400" y="2743200"/>
            <a:ext cx="6172200" cy="533400"/>
          </a:xfrm>
          <a:prstGeom prst="rect">
            <a:avLst/>
          </a:prstGeom>
          <a:noFill/>
          <a:ln w="19050" algn="ctr">
            <a:solidFill>
              <a:srgbClr val="003366"/>
            </a:solidFill>
            <a:miter lim="800000"/>
            <a:headEnd/>
            <a:tailEnd/>
          </a:ln>
          <a:effectLst/>
        </p:spPr>
        <p:txBody>
          <a:bodyPr wrap="none" anchor="ctr"/>
          <a:lstStyle/>
          <a:p>
            <a:endParaRPr lang="en-US"/>
          </a:p>
        </p:txBody>
      </p:sp>
      <p:graphicFrame>
        <p:nvGraphicFramePr>
          <p:cNvPr id="341014" name="Object 22"/>
          <p:cNvGraphicFramePr>
            <a:graphicFrameLocks noChangeAspect="1"/>
          </p:cNvGraphicFramePr>
          <p:nvPr>
            <p:ph idx="1"/>
          </p:nvPr>
        </p:nvGraphicFramePr>
        <p:xfrm>
          <a:off x="1752600" y="4035425"/>
          <a:ext cx="5029200" cy="993775"/>
        </p:xfrm>
        <a:graphic>
          <a:graphicData uri="http://schemas.openxmlformats.org/presentationml/2006/ole">
            <p:oleObj spid="_x0000_s419845" name="Equation" r:id="rId6" imgW="1930320" imgH="380880" progId="Equation.DSMT4">
              <p:embed/>
            </p:oleObj>
          </a:graphicData>
        </a:graphic>
      </p:graphicFrame>
      <p:sp>
        <p:nvSpPr>
          <p:cNvPr id="341016" name="Rectangle 24"/>
          <p:cNvSpPr>
            <a:spLocks noChangeArrowheads="1"/>
          </p:cNvSpPr>
          <p:nvPr/>
        </p:nvSpPr>
        <p:spPr bwMode="auto">
          <a:xfrm>
            <a:off x="1524000" y="4038600"/>
            <a:ext cx="5486400" cy="1066800"/>
          </a:xfrm>
          <a:prstGeom prst="rect">
            <a:avLst/>
          </a:prstGeom>
          <a:noFill/>
          <a:ln w="19050" algn="ctr">
            <a:solidFill>
              <a:srgbClr val="003366"/>
            </a:solidFill>
            <a:miter lim="800000"/>
            <a:headEnd/>
            <a:tailEnd/>
          </a:ln>
          <a:effectLst/>
        </p:spPr>
        <p:txBody>
          <a:bodyPr wrap="none" anchor="ctr"/>
          <a:lstStyle/>
          <a:p>
            <a:endParaRPr lang="en-US"/>
          </a:p>
        </p:txBody>
      </p:sp>
      <p:sp>
        <p:nvSpPr>
          <p:cNvPr id="341018" name="Freeform 26"/>
          <p:cNvSpPr>
            <a:spLocks/>
          </p:cNvSpPr>
          <p:nvPr/>
        </p:nvSpPr>
        <p:spPr bwMode="auto">
          <a:xfrm>
            <a:off x="2209800" y="1981200"/>
            <a:ext cx="1752600" cy="838200"/>
          </a:xfrm>
          <a:custGeom>
            <a:avLst/>
            <a:gdLst/>
            <a:ahLst/>
            <a:cxnLst>
              <a:cxn ang="0">
                <a:pos x="1104" y="0"/>
              </a:cxn>
              <a:cxn ang="0">
                <a:pos x="576" y="96"/>
              </a:cxn>
              <a:cxn ang="0">
                <a:pos x="0" y="480"/>
              </a:cxn>
            </a:cxnLst>
            <a:rect l="0" t="0" r="r" b="b"/>
            <a:pathLst>
              <a:path w="1104" h="480">
                <a:moveTo>
                  <a:pt x="1104" y="0"/>
                </a:moveTo>
                <a:cubicBezTo>
                  <a:pt x="932" y="8"/>
                  <a:pt x="760" y="16"/>
                  <a:pt x="576" y="96"/>
                </a:cubicBezTo>
                <a:cubicBezTo>
                  <a:pt x="392" y="176"/>
                  <a:pt x="196" y="328"/>
                  <a:pt x="0" y="480"/>
                </a:cubicBezTo>
              </a:path>
            </a:pathLst>
          </a:custGeom>
          <a:noFill/>
          <a:ln w="19050" cap="flat" cmpd="sng">
            <a:solidFill>
              <a:srgbClr val="3333CC"/>
            </a:solidFill>
            <a:prstDash val="dash"/>
            <a:round/>
            <a:headEnd type="none" w="med" len="med"/>
            <a:tailEnd type="triangle" w="med" len="med"/>
          </a:ln>
          <a:effectLst/>
        </p:spPr>
        <p:txBody>
          <a:bodyPr anchor="ctr"/>
          <a:lstStyle/>
          <a:p>
            <a:endParaRPr lang="en-US"/>
          </a:p>
        </p:txBody>
      </p:sp>
      <p:sp>
        <p:nvSpPr>
          <p:cNvPr id="341019" name="Oval 27"/>
          <p:cNvSpPr>
            <a:spLocks noChangeArrowheads="1"/>
          </p:cNvSpPr>
          <p:nvPr/>
        </p:nvSpPr>
        <p:spPr bwMode="auto">
          <a:xfrm>
            <a:off x="3962400" y="1676400"/>
            <a:ext cx="381000" cy="609600"/>
          </a:xfrm>
          <a:prstGeom prst="ellipse">
            <a:avLst/>
          </a:prstGeom>
          <a:noFill/>
          <a:ln w="19050" algn="ctr">
            <a:solidFill>
              <a:srgbClr val="3333CC"/>
            </a:solidFill>
            <a:round/>
            <a:headEnd/>
            <a:tailEnd/>
          </a:ln>
          <a:effectLst/>
        </p:spPr>
        <p:txBody>
          <a:bodyPr wrap="none" anchor="ctr"/>
          <a:lstStyle/>
          <a:p>
            <a:endParaRPr lang="en-US"/>
          </a:p>
        </p:txBody>
      </p:sp>
      <p:sp>
        <p:nvSpPr>
          <p:cNvPr id="341020" name="Oval 28"/>
          <p:cNvSpPr>
            <a:spLocks noChangeArrowheads="1"/>
          </p:cNvSpPr>
          <p:nvPr/>
        </p:nvSpPr>
        <p:spPr bwMode="auto">
          <a:xfrm>
            <a:off x="4495800" y="1600200"/>
            <a:ext cx="990600" cy="685800"/>
          </a:xfrm>
          <a:prstGeom prst="ellipse">
            <a:avLst/>
          </a:prstGeom>
          <a:noFill/>
          <a:ln w="19050" algn="ctr">
            <a:solidFill>
              <a:srgbClr val="FF9900"/>
            </a:solidFill>
            <a:round/>
            <a:headEnd/>
            <a:tailEnd/>
          </a:ln>
          <a:effectLst/>
        </p:spPr>
        <p:txBody>
          <a:bodyPr wrap="none" anchor="ctr"/>
          <a:lstStyle/>
          <a:p>
            <a:endParaRPr lang="en-US"/>
          </a:p>
        </p:txBody>
      </p:sp>
      <p:sp>
        <p:nvSpPr>
          <p:cNvPr id="341022" name="Freeform 30"/>
          <p:cNvSpPr>
            <a:spLocks/>
          </p:cNvSpPr>
          <p:nvPr/>
        </p:nvSpPr>
        <p:spPr bwMode="auto">
          <a:xfrm>
            <a:off x="5410200" y="2006600"/>
            <a:ext cx="2590800" cy="812800"/>
          </a:xfrm>
          <a:custGeom>
            <a:avLst/>
            <a:gdLst/>
            <a:ahLst/>
            <a:cxnLst>
              <a:cxn ang="0">
                <a:pos x="0" y="32"/>
              </a:cxn>
              <a:cxn ang="0">
                <a:pos x="528" y="80"/>
              </a:cxn>
              <a:cxn ang="0">
                <a:pos x="1632" y="512"/>
              </a:cxn>
            </a:cxnLst>
            <a:rect l="0" t="0" r="r" b="b"/>
            <a:pathLst>
              <a:path w="1632" h="512">
                <a:moveTo>
                  <a:pt x="0" y="32"/>
                </a:moveTo>
                <a:cubicBezTo>
                  <a:pt x="128" y="16"/>
                  <a:pt x="256" y="0"/>
                  <a:pt x="528" y="80"/>
                </a:cubicBezTo>
                <a:cubicBezTo>
                  <a:pt x="800" y="160"/>
                  <a:pt x="1216" y="336"/>
                  <a:pt x="1632" y="512"/>
                </a:cubicBezTo>
              </a:path>
            </a:pathLst>
          </a:custGeom>
          <a:noFill/>
          <a:ln w="19050" cap="flat" cmpd="sng">
            <a:solidFill>
              <a:srgbClr val="FF9900"/>
            </a:solidFill>
            <a:prstDash val="dash"/>
            <a:round/>
            <a:headEnd type="none" w="med" len="med"/>
            <a:tailEnd type="triangle" w="med" len="med"/>
          </a:ln>
          <a:effectLst/>
        </p:spPr>
        <p:txBody>
          <a:bodyPr anchor="ctr"/>
          <a:lstStyle/>
          <a:p>
            <a:endParaRPr lang="en-US"/>
          </a:p>
        </p:txBody>
      </p:sp>
      <p:sp>
        <p:nvSpPr>
          <p:cNvPr id="341023" name="Oval 31"/>
          <p:cNvSpPr>
            <a:spLocks noChangeArrowheads="1"/>
          </p:cNvSpPr>
          <p:nvPr/>
        </p:nvSpPr>
        <p:spPr bwMode="auto">
          <a:xfrm>
            <a:off x="7162800" y="2590800"/>
            <a:ext cx="1752600" cy="838200"/>
          </a:xfrm>
          <a:prstGeom prst="ellipse">
            <a:avLst/>
          </a:prstGeom>
          <a:noFill/>
          <a:ln w="19050" algn="ctr">
            <a:solidFill>
              <a:srgbClr val="FF9900"/>
            </a:solidFill>
            <a:round/>
            <a:headEnd/>
            <a:tailEnd/>
          </a:ln>
          <a:effectLst/>
        </p:spPr>
        <p:txBody>
          <a:bodyPr wrap="none" anchor="ctr"/>
          <a:lstStyle/>
          <a:p>
            <a:endParaRPr lang="en-US"/>
          </a:p>
        </p:txBody>
      </p:sp>
      <p:sp>
        <p:nvSpPr>
          <p:cNvPr id="341024" name="Oval 32"/>
          <p:cNvSpPr>
            <a:spLocks noChangeArrowheads="1"/>
          </p:cNvSpPr>
          <p:nvPr/>
        </p:nvSpPr>
        <p:spPr bwMode="auto">
          <a:xfrm>
            <a:off x="2209800" y="2743200"/>
            <a:ext cx="381000" cy="609600"/>
          </a:xfrm>
          <a:prstGeom prst="ellipse">
            <a:avLst/>
          </a:prstGeom>
          <a:noFill/>
          <a:ln w="19050" algn="ctr">
            <a:solidFill>
              <a:srgbClr val="3333CC"/>
            </a:solidFill>
            <a:round/>
            <a:headEnd/>
            <a:tailEnd/>
          </a:ln>
          <a:effectLst/>
        </p:spPr>
        <p:txBody>
          <a:bodyPr wrap="none" anchor="ctr"/>
          <a:lstStyle/>
          <a:p>
            <a:endParaRPr lang="en-US"/>
          </a:p>
        </p:txBody>
      </p:sp>
      <p:sp>
        <p:nvSpPr>
          <p:cNvPr id="341025" name="Freeform 33"/>
          <p:cNvSpPr>
            <a:spLocks/>
          </p:cNvSpPr>
          <p:nvPr/>
        </p:nvSpPr>
        <p:spPr bwMode="auto">
          <a:xfrm>
            <a:off x="2362200" y="3352800"/>
            <a:ext cx="4114800" cy="1143000"/>
          </a:xfrm>
          <a:custGeom>
            <a:avLst/>
            <a:gdLst/>
            <a:ahLst/>
            <a:cxnLst>
              <a:cxn ang="0">
                <a:pos x="0" y="0"/>
              </a:cxn>
              <a:cxn ang="0">
                <a:pos x="1920" y="336"/>
              </a:cxn>
              <a:cxn ang="0">
                <a:pos x="2592" y="720"/>
              </a:cxn>
            </a:cxnLst>
            <a:rect l="0" t="0" r="r" b="b"/>
            <a:pathLst>
              <a:path w="2592" h="720">
                <a:moveTo>
                  <a:pt x="0" y="0"/>
                </a:moveTo>
                <a:cubicBezTo>
                  <a:pt x="744" y="108"/>
                  <a:pt x="1488" y="216"/>
                  <a:pt x="1920" y="336"/>
                </a:cubicBezTo>
                <a:cubicBezTo>
                  <a:pt x="2352" y="456"/>
                  <a:pt x="2472" y="588"/>
                  <a:pt x="2592" y="720"/>
                </a:cubicBezTo>
              </a:path>
            </a:pathLst>
          </a:custGeom>
          <a:noFill/>
          <a:ln w="19050" cap="flat" cmpd="sng">
            <a:solidFill>
              <a:srgbClr val="3333CC"/>
            </a:solidFill>
            <a:prstDash val="dash"/>
            <a:round/>
            <a:headEnd type="none" w="med" len="med"/>
            <a:tailEnd type="triangle" w="med" len="med"/>
          </a:ln>
          <a:effectLst/>
        </p:spPr>
        <p:txBody>
          <a:bodyPr anchor="ctr"/>
          <a:lstStyle/>
          <a:p>
            <a:endParaRPr lang="en-US"/>
          </a:p>
        </p:txBody>
      </p:sp>
      <p:sp>
        <p:nvSpPr>
          <p:cNvPr id="341026" name="Oval 34"/>
          <p:cNvSpPr>
            <a:spLocks noChangeArrowheads="1"/>
          </p:cNvSpPr>
          <p:nvPr/>
        </p:nvSpPr>
        <p:spPr bwMode="auto">
          <a:xfrm>
            <a:off x="6324600" y="4495800"/>
            <a:ext cx="381000" cy="457200"/>
          </a:xfrm>
          <a:prstGeom prst="ellipse">
            <a:avLst/>
          </a:prstGeom>
          <a:noFill/>
          <a:ln w="19050" algn="ctr">
            <a:solidFill>
              <a:srgbClr val="3333CC"/>
            </a:solidFill>
            <a:round/>
            <a:headEnd/>
            <a:tailEnd/>
          </a:ln>
          <a:effectLst/>
        </p:spPr>
        <p:txBody>
          <a:bodyPr wrap="none" anchor="ctr"/>
          <a:lstStyle/>
          <a:p>
            <a:endParaRPr lang="en-US"/>
          </a:p>
        </p:txBody>
      </p:sp>
      <p:sp>
        <p:nvSpPr>
          <p:cNvPr id="341028" name="Freeform 36"/>
          <p:cNvSpPr>
            <a:spLocks/>
          </p:cNvSpPr>
          <p:nvPr/>
        </p:nvSpPr>
        <p:spPr bwMode="auto">
          <a:xfrm>
            <a:off x="3276600" y="3276600"/>
            <a:ext cx="4724400" cy="914400"/>
          </a:xfrm>
          <a:custGeom>
            <a:avLst/>
            <a:gdLst/>
            <a:ahLst/>
            <a:cxnLst>
              <a:cxn ang="0">
                <a:pos x="3696" y="96"/>
              </a:cxn>
              <a:cxn ang="0">
                <a:pos x="2496" y="96"/>
              </a:cxn>
              <a:cxn ang="0">
                <a:pos x="0" y="672"/>
              </a:cxn>
            </a:cxnLst>
            <a:rect l="0" t="0" r="r" b="b"/>
            <a:pathLst>
              <a:path w="3696" h="672">
                <a:moveTo>
                  <a:pt x="3696" y="96"/>
                </a:moveTo>
                <a:cubicBezTo>
                  <a:pt x="3404" y="48"/>
                  <a:pt x="3112" y="0"/>
                  <a:pt x="2496" y="96"/>
                </a:cubicBezTo>
                <a:cubicBezTo>
                  <a:pt x="1880" y="192"/>
                  <a:pt x="940" y="432"/>
                  <a:pt x="0" y="672"/>
                </a:cubicBezTo>
              </a:path>
            </a:pathLst>
          </a:custGeom>
          <a:noFill/>
          <a:ln w="19050" cap="flat" cmpd="sng">
            <a:solidFill>
              <a:srgbClr val="FF9900"/>
            </a:solidFill>
            <a:prstDash val="dash"/>
            <a:round/>
            <a:headEnd type="none" w="med" len="med"/>
            <a:tailEnd type="triangle" w="med" len="med"/>
          </a:ln>
          <a:effectLst/>
        </p:spPr>
        <p:txBody>
          <a:bodyPr anchor="ctr"/>
          <a:lstStyle/>
          <a:p>
            <a:endParaRPr lang="en-US"/>
          </a:p>
        </p:txBody>
      </p:sp>
      <p:sp>
        <p:nvSpPr>
          <p:cNvPr id="341029" name="Oval 37"/>
          <p:cNvSpPr>
            <a:spLocks noChangeArrowheads="1"/>
          </p:cNvSpPr>
          <p:nvPr/>
        </p:nvSpPr>
        <p:spPr bwMode="auto">
          <a:xfrm>
            <a:off x="1676400" y="4114800"/>
            <a:ext cx="2971800" cy="914400"/>
          </a:xfrm>
          <a:prstGeom prst="ellipse">
            <a:avLst/>
          </a:prstGeom>
          <a:noFill/>
          <a:ln w="19050" algn="ctr">
            <a:solidFill>
              <a:srgbClr val="FF9900"/>
            </a:solidFill>
            <a:round/>
            <a:headEnd/>
            <a:tailEnd/>
          </a:ln>
          <a:effectLst/>
        </p:spPr>
        <p:txBody>
          <a:bodyPr wrap="none" anchor="ctr"/>
          <a:lstStyle/>
          <a:p>
            <a:endParaRPr lang="en-US"/>
          </a:p>
        </p:txBody>
      </p:sp>
      <p:sp>
        <p:nvSpPr>
          <p:cNvPr id="341030" name="Oval 38"/>
          <p:cNvSpPr>
            <a:spLocks noChangeArrowheads="1"/>
          </p:cNvSpPr>
          <p:nvPr/>
        </p:nvSpPr>
        <p:spPr bwMode="auto">
          <a:xfrm>
            <a:off x="5638800" y="4495800"/>
            <a:ext cx="304800" cy="457200"/>
          </a:xfrm>
          <a:prstGeom prst="ellipse">
            <a:avLst/>
          </a:prstGeom>
          <a:noFill/>
          <a:ln w="19050" algn="ctr">
            <a:solidFill>
              <a:srgbClr val="FF0066"/>
            </a:solidFill>
            <a:round/>
            <a:headEnd/>
            <a:tailEnd/>
          </a:ln>
          <a:effectLst/>
        </p:spPr>
        <p:txBody>
          <a:bodyPr wrap="none" anchor="ctr"/>
          <a:lstStyle/>
          <a:p>
            <a:endParaRPr lang="en-US"/>
          </a:p>
        </p:txBody>
      </p:sp>
      <p:sp>
        <p:nvSpPr>
          <p:cNvPr id="341032" name="Oval 40"/>
          <p:cNvSpPr>
            <a:spLocks noChangeArrowheads="1"/>
          </p:cNvSpPr>
          <p:nvPr/>
        </p:nvSpPr>
        <p:spPr bwMode="auto">
          <a:xfrm>
            <a:off x="5943600" y="4495800"/>
            <a:ext cx="304800" cy="457200"/>
          </a:xfrm>
          <a:prstGeom prst="ellipse">
            <a:avLst/>
          </a:prstGeom>
          <a:noFill/>
          <a:ln w="19050" algn="ctr">
            <a:solidFill>
              <a:srgbClr val="66FF33"/>
            </a:solidFill>
            <a:round/>
            <a:headEnd/>
            <a:tailEnd/>
          </a:ln>
          <a:effectLst/>
        </p:spPr>
        <p:txBody>
          <a:bodyPr wrap="none" anchor="ctr"/>
          <a:lstStyle/>
          <a:p>
            <a:endParaRPr lang="en-US"/>
          </a:p>
        </p:txBody>
      </p:sp>
      <p:sp>
        <p:nvSpPr>
          <p:cNvPr id="341033" name="Text Box 41"/>
          <p:cNvSpPr txBox="1">
            <a:spLocks noChangeArrowheads="1"/>
          </p:cNvSpPr>
          <p:nvPr/>
        </p:nvSpPr>
        <p:spPr bwMode="auto">
          <a:xfrm>
            <a:off x="1752600" y="5791200"/>
            <a:ext cx="6553200" cy="366713"/>
          </a:xfrm>
          <a:prstGeom prst="rect">
            <a:avLst/>
          </a:prstGeom>
          <a:noFill/>
          <a:ln w="12700" algn="ctr">
            <a:noFill/>
            <a:miter lim="800000"/>
            <a:headEnd/>
            <a:tailEnd/>
          </a:ln>
          <a:effectLst/>
        </p:spPr>
        <p:txBody>
          <a:bodyPr>
            <a:spAutoFit/>
          </a:bodyPr>
          <a:lstStyle/>
          <a:p>
            <a:r>
              <a:rPr lang="en-US"/>
              <a:t>Byproduct: profile item’s </a:t>
            </a:r>
            <a:r>
              <a:rPr lang="en-US">
                <a:solidFill>
                  <a:srgbClr val="FF0066"/>
                </a:solidFill>
              </a:rPr>
              <a:t>discrimination</a:t>
            </a:r>
            <a:r>
              <a:rPr lang="en-US"/>
              <a:t> and user’s </a:t>
            </a:r>
            <a:r>
              <a:rPr lang="en-US">
                <a:solidFill>
                  <a:srgbClr val="66FF33"/>
                </a:solidFill>
              </a:rPr>
              <a:t>attitude</a:t>
            </a:r>
          </a:p>
        </p:txBody>
      </p:sp>
      <p:sp>
        <p:nvSpPr>
          <p:cNvPr id="341034" name="Freeform 42"/>
          <p:cNvSpPr>
            <a:spLocks/>
          </p:cNvSpPr>
          <p:nvPr/>
        </p:nvSpPr>
        <p:spPr bwMode="auto">
          <a:xfrm>
            <a:off x="5168900" y="4902200"/>
            <a:ext cx="635000" cy="965200"/>
          </a:xfrm>
          <a:custGeom>
            <a:avLst/>
            <a:gdLst/>
            <a:ahLst/>
            <a:cxnLst>
              <a:cxn ang="0">
                <a:pos x="392" y="32"/>
              </a:cxn>
              <a:cxn ang="0">
                <a:pos x="344" y="32"/>
              </a:cxn>
              <a:cxn ang="0">
                <a:pos x="56" y="224"/>
              </a:cxn>
              <a:cxn ang="0">
                <a:pos x="8" y="608"/>
              </a:cxn>
            </a:cxnLst>
            <a:rect l="0" t="0" r="r" b="b"/>
            <a:pathLst>
              <a:path w="400" h="608">
                <a:moveTo>
                  <a:pt x="392" y="32"/>
                </a:moveTo>
                <a:cubicBezTo>
                  <a:pt x="396" y="16"/>
                  <a:pt x="400" y="0"/>
                  <a:pt x="344" y="32"/>
                </a:cubicBezTo>
                <a:cubicBezTo>
                  <a:pt x="288" y="64"/>
                  <a:pt x="112" y="128"/>
                  <a:pt x="56" y="224"/>
                </a:cubicBezTo>
                <a:cubicBezTo>
                  <a:pt x="0" y="320"/>
                  <a:pt x="4" y="464"/>
                  <a:pt x="8" y="608"/>
                </a:cubicBezTo>
              </a:path>
            </a:pathLst>
          </a:custGeom>
          <a:noFill/>
          <a:ln w="19050" cap="flat" cmpd="sng">
            <a:solidFill>
              <a:srgbClr val="FF0066"/>
            </a:solidFill>
            <a:prstDash val="dash"/>
            <a:round/>
            <a:headEnd type="none" w="med" len="med"/>
            <a:tailEnd type="triangle" w="med" len="med"/>
          </a:ln>
          <a:effectLst/>
        </p:spPr>
        <p:txBody>
          <a:bodyPr anchor="ctr"/>
          <a:lstStyle/>
          <a:p>
            <a:endParaRPr lang="en-US"/>
          </a:p>
        </p:txBody>
      </p:sp>
      <p:sp>
        <p:nvSpPr>
          <p:cNvPr id="341036" name="Freeform 44"/>
          <p:cNvSpPr>
            <a:spLocks/>
          </p:cNvSpPr>
          <p:nvPr/>
        </p:nvSpPr>
        <p:spPr bwMode="auto">
          <a:xfrm>
            <a:off x="6172200" y="4876800"/>
            <a:ext cx="1143000" cy="990600"/>
          </a:xfrm>
          <a:custGeom>
            <a:avLst/>
            <a:gdLst/>
            <a:ahLst/>
            <a:cxnLst>
              <a:cxn ang="0">
                <a:pos x="0" y="0"/>
              </a:cxn>
              <a:cxn ang="0">
                <a:pos x="240" y="144"/>
              </a:cxn>
              <a:cxn ang="0">
                <a:pos x="672" y="576"/>
              </a:cxn>
            </a:cxnLst>
            <a:rect l="0" t="0" r="r" b="b"/>
            <a:pathLst>
              <a:path w="672" h="576">
                <a:moveTo>
                  <a:pt x="0" y="0"/>
                </a:moveTo>
                <a:cubicBezTo>
                  <a:pt x="64" y="24"/>
                  <a:pt x="128" y="48"/>
                  <a:pt x="240" y="144"/>
                </a:cubicBezTo>
                <a:cubicBezTo>
                  <a:pt x="352" y="240"/>
                  <a:pt x="512" y="408"/>
                  <a:pt x="672" y="576"/>
                </a:cubicBezTo>
              </a:path>
            </a:pathLst>
          </a:custGeom>
          <a:noFill/>
          <a:ln w="19050" cap="flat" cmpd="sng">
            <a:solidFill>
              <a:srgbClr val="66FF33"/>
            </a:solidFill>
            <a:prstDash val="dash"/>
            <a:round/>
            <a:headEnd type="none" w="med" len="med"/>
            <a:tailEnd type="triangle" w="med" len="med"/>
          </a:ln>
          <a:effec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10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10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10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10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10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10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10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10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10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10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10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10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10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18" grpId="0" animBg="1"/>
      <p:bldP spid="341019" grpId="0" animBg="1"/>
      <p:bldP spid="341020" grpId="0" animBg="1"/>
      <p:bldP spid="341022" grpId="0" animBg="1"/>
      <p:bldP spid="341023" grpId="0" animBg="1"/>
      <p:bldP spid="341024" grpId="0" animBg="1"/>
      <p:bldP spid="341025" grpId="0" animBg="1"/>
      <p:bldP spid="341026" grpId="0" animBg="1"/>
      <p:bldP spid="341028" grpId="0" animBg="1"/>
      <p:bldP spid="341029" grpId="0" animBg="1"/>
      <p:bldP spid="341030" grpId="0" animBg="1"/>
      <p:bldP spid="341032" grpId="0" animBg="1"/>
      <p:bldP spid="341033" grpId="0"/>
      <p:bldP spid="341034" grpId="0" animBg="1"/>
      <p:bldP spid="3410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fld id="{81FD7196-2A04-47A7-9439-9DF255FBF8C3}" type="slidenum">
              <a:rPr lang="en-US" altLang="en-US"/>
              <a:pPr/>
              <a:t>38</a:t>
            </a:fld>
            <a:endParaRPr lang="en-US" altLang="en-US"/>
          </a:p>
        </p:txBody>
      </p:sp>
      <p:sp>
        <p:nvSpPr>
          <p:cNvPr id="340994" name="Rectangle 2"/>
          <p:cNvSpPr>
            <a:spLocks noGrp="1" noChangeArrowheads="1"/>
          </p:cNvSpPr>
          <p:nvPr>
            <p:ph type="title"/>
          </p:nvPr>
        </p:nvSpPr>
        <p:spPr/>
        <p:txBody>
          <a:bodyPr/>
          <a:lstStyle/>
          <a:p>
            <a:r>
              <a:rPr lang="en-US" sz="2800"/>
              <a:t>Calculating Privacy Score using IRT</a:t>
            </a:r>
          </a:p>
        </p:txBody>
      </p:sp>
      <p:graphicFrame>
        <p:nvGraphicFramePr>
          <p:cNvPr id="340999" name="Object 7"/>
          <p:cNvGraphicFramePr>
            <a:graphicFrameLocks noChangeAspect="1"/>
          </p:cNvGraphicFramePr>
          <p:nvPr/>
        </p:nvGraphicFramePr>
        <p:xfrm>
          <a:off x="2209800" y="2819400"/>
          <a:ext cx="358775" cy="441325"/>
        </p:xfrm>
        <a:graphic>
          <a:graphicData uri="http://schemas.openxmlformats.org/presentationml/2006/ole">
            <p:oleObj spid="_x0000_s429058" name="Equation" r:id="rId4" imgW="164880" imgH="203040" progId="Equation.DSMT4">
              <p:embed/>
            </p:oleObj>
          </a:graphicData>
        </a:graphic>
      </p:graphicFrame>
      <p:sp>
        <p:nvSpPr>
          <p:cNvPr id="341000" name="Rectangle 8"/>
          <p:cNvSpPr>
            <a:spLocks noChangeArrowheads="1"/>
          </p:cNvSpPr>
          <p:nvPr/>
        </p:nvSpPr>
        <p:spPr bwMode="auto">
          <a:xfrm>
            <a:off x="1143000" y="2743200"/>
            <a:ext cx="1447800" cy="530225"/>
          </a:xfrm>
          <a:prstGeom prst="rect">
            <a:avLst/>
          </a:prstGeom>
          <a:noFill/>
          <a:ln w="12700" algn="ctr">
            <a:solidFill>
              <a:srgbClr val="003366"/>
            </a:solidFill>
            <a:miter lim="800000"/>
            <a:headEnd/>
            <a:tailEnd/>
          </a:ln>
          <a:effectLst/>
        </p:spPr>
        <p:txBody>
          <a:bodyPr wrap="none" anchor="ctr"/>
          <a:lstStyle/>
          <a:p>
            <a:endParaRPr lang="en-US"/>
          </a:p>
        </p:txBody>
      </p:sp>
      <p:sp>
        <p:nvSpPr>
          <p:cNvPr id="341001" name="Text Box 9"/>
          <p:cNvSpPr txBox="1">
            <a:spLocks noChangeArrowheads="1"/>
          </p:cNvSpPr>
          <p:nvPr/>
        </p:nvSpPr>
        <p:spPr bwMode="auto">
          <a:xfrm>
            <a:off x="1143000" y="2854325"/>
            <a:ext cx="1219200" cy="336550"/>
          </a:xfrm>
          <a:prstGeom prst="rect">
            <a:avLst/>
          </a:prstGeom>
          <a:noFill/>
          <a:ln w="12700" algn="ctr">
            <a:noFill/>
            <a:miter lim="800000"/>
            <a:headEnd/>
            <a:tailEnd/>
          </a:ln>
          <a:effectLst/>
        </p:spPr>
        <p:txBody>
          <a:bodyPr>
            <a:spAutoFit/>
          </a:bodyPr>
          <a:lstStyle/>
          <a:p>
            <a:r>
              <a:rPr lang="en-US" sz="1600"/>
              <a:t>Sensitivity:</a:t>
            </a:r>
          </a:p>
        </p:txBody>
      </p:sp>
      <p:sp>
        <p:nvSpPr>
          <p:cNvPr id="341004" name="Text Box 12"/>
          <p:cNvSpPr txBox="1">
            <a:spLocks noChangeArrowheads="1"/>
          </p:cNvSpPr>
          <p:nvPr/>
        </p:nvSpPr>
        <p:spPr bwMode="auto">
          <a:xfrm>
            <a:off x="4267200" y="2819400"/>
            <a:ext cx="1219200" cy="336550"/>
          </a:xfrm>
          <a:prstGeom prst="rect">
            <a:avLst/>
          </a:prstGeom>
          <a:noFill/>
          <a:ln w="12700" algn="ctr">
            <a:noFill/>
            <a:miter lim="800000"/>
            <a:headEnd/>
            <a:tailEnd/>
          </a:ln>
          <a:effectLst/>
        </p:spPr>
        <p:txBody>
          <a:bodyPr>
            <a:spAutoFit/>
          </a:bodyPr>
          <a:lstStyle/>
          <a:p>
            <a:r>
              <a:rPr lang="en-US" sz="1600"/>
              <a:t>Visibility:</a:t>
            </a:r>
          </a:p>
        </p:txBody>
      </p:sp>
      <p:sp>
        <p:nvSpPr>
          <p:cNvPr id="341010" name="Text Box 18"/>
          <p:cNvSpPr txBox="1">
            <a:spLocks noChangeArrowheads="1"/>
          </p:cNvSpPr>
          <p:nvPr/>
        </p:nvSpPr>
        <p:spPr bwMode="auto">
          <a:xfrm>
            <a:off x="1981200" y="1227138"/>
            <a:ext cx="4419600" cy="1211262"/>
          </a:xfrm>
          <a:prstGeom prst="rect">
            <a:avLst/>
          </a:prstGeom>
          <a:solidFill>
            <a:schemeClr val="bg1"/>
          </a:solidFill>
          <a:ln w="19050" algn="ctr">
            <a:solidFill>
              <a:srgbClr val="003366"/>
            </a:solidFill>
            <a:miter lim="800000"/>
            <a:headEnd/>
            <a:tailEnd/>
          </a:ln>
          <a:effectLst/>
        </p:spPr>
        <p:txBody>
          <a:bodyPr>
            <a:spAutoFit/>
          </a:bodyPr>
          <a:lstStyle/>
          <a:p>
            <a:pPr algn="ctr"/>
            <a:r>
              <a:rPr lang="en-US"/>
              <a:t>Overall Privacy Score of User </a:t>
            </a:r>
            <a:r>
              <a:rPr lang="en-US" i="1"/>
              <a:t>j</a:t>
            </a:r>
          </a:p>
          <a:p>
            <a:pPr algn="ctr"/>
            <a:endParaRPr lang="en-US" i="1"/>
          </a:p>
          <a:p>
            <a:pPr algn="ctr"/>
            <a:endParaRPr lang="en-US" i="1"/>
          </a:p>
        </p:txBody>
      </p:sp>
      <p:graphicFrame>
        <p:nvGraphicFramePr>
          <p:cNvPr id="341011" name="Object 19"/>
          <p:cNvGraphicFramePr>
            <a:graphicFrameLocks noChangeAspect="1"/>
          </p:cNvGraphicFramePr>
          <p:nvPr/>
        </p:nvGraphicFramePr>
        <p:xfrm>
          <a:off x="2478088" y="1674813"/>
          <a:ext cx="3086100" cy="763587"/>
        </p:xfrm>
        <a:graphic>
          <a:graphicData uri="http://schemas.openxmlformats.org/presentationml/2006/ole">
            <p:oleObj spid="_x0000_s429059" name="Equation" r:id="rId5" imgW="1295280" imgH="317160" progId="Equation.DSMT4">
              <p:embed/>
            </p:oleObj>
          </a:graphicData>
        </a:graphic>
      </p:graphicFrame>
      <p:graphicFrame>
        <p:nvGraphicFramePr>
          <p:cNvPr id="341012" name="Object 20"/>
          <p:cNvGraphicFramePr>
            <a:graphicFrameLocks noChangeAspect="1"/>
          </p:cNvGraphicFramePr>
          <p:nvPr/>
        </p:nvGraphicFramePr>
        <p:xfrm>
          <a:off x="5181600" y="2838450"/>
          <a:ext cx="2209800" cy="373063"/>
        </p:xfrm>
        <a:graphic>
          <a:graphicData uri="http://schemas.openxmlformats.org/presentationml/2006/ole">
            <p:oleObj spid="_x0000_s429060" name="Equation" r:id="rId6" imgW="1333440" imgH="190440" progId="Equation.DSMT4">
              <p:embed/>
            </p:oleObj>
          </a:graphicData>
        </a:graphic>
      </p:graphicFrame>
      <p:sp>
        <p:nvSpPr>
          <p:cNvPr id="341013" name="Rectangle 21"/>
          <p:cNvSpPr>
            <a:spLocks noChangeArrowheads="1"/>
          </p:cNvSpPr>
          <p:nvPr/>
        </p:nvSpPr>
        <p:spPr bwMode="auto">
          <a:xfrm>
            <a:off x="4267200" y="2743200"/>
            <a:ext cx="3124200" cy="533400"/>
          </a:xfrm>
          <a:prstGeom prst="rect">
            <a:avLst/>
          </a:prstGeom>
          <a:noFill/>
          <a:ln w="12700" algn="ctr">
            <a:solidFill>
              <a:srgbClr val="003366"/>
            </a:solidFill>
            <a:miter lim="800000"/>
            <a:headEnd/>
            <a:tailEnd/>
          </a:ln>
          <a:effectLst/>
        </p:spPr>
        <p:txBody>
          <a:bodyPr wrap="none" anchor="ctr"/>
          <a:lstStyle/>
          <a:p>
            <a:endParaRPr lang="en-US"/>
          </a:p>
        </p:txBody>
      </p:sp>
      <p:graphicFrame>
        <p:nvGraphicFramePr>
          <p:cNvPr id="341014" name="Object 22"/>
          <p:cNvGraphicFramePr>
            <a:graphicFrameLocks noChangeAspect="1"/>
          </p:cNvGraphicFramePr>
          <p:nvPr>
            <p:ph idx="1"/>
          </p:nvPr>
        </p:nvGraphicFramePr>
        <p:xfrm>
          <a:off x="1752600" y="4035425"/>
          <a:ext cx="5029200" cy="993775"/>
        </p:xfrm>
        <a:graphic>
          <a:graphicData uri="http://schemas.openxmlformats.org/presentationml/2006/ole">
            <p:oleObj spid="_x0000_s429061" name="Equation" r:id="rId7" imgW="1930320" imgH="380880" progId="Equation.DSMT4">
              <p:embed/>
            </p:oleObj>
          </a:graphicData>
        </a:graphic>
      </p:graphicFrame>
      <p:sp>
        <p:nvSpPr>
          <p:cNvPr id="341016" name="Rectangle 24"/>
          <p:cNvSpPr>
            <a:spLocks noChangeArrowheads="1"/>
          </p:cNvSpPr>
          <p:nvPr/>
        </p:nvSpPr>
        <p:spPr bwMode="auto">
          <a:xfrm>
            <a:off x="1524000" y="4038600"/>
            <a:ext cx="5486400" cy="1066800"/>
          </a:xfrm>
          <a:prstGeom prst="rect">
            <a:avLst/>
          </a:prstGeom>
          <a:noFill/>
          <a:ln w="19050" algn="ctr">
            <a:solidFill>
              <a:srgbClr val="003366"/>
            </a:solidFill>
            <a:miter lim="800000"/>
            <a:headEnd/>
            <a:tailEnd/>
          </a:ln>
          <a:effectLst/>
        </p:spPr>
        <p:txBody>
          <a:bodyPr wrap="none" anchor="ctr"/>
          <a:lstStyle/>
          <a:p>
            <a:endParaRPr lang="en-US"/>
          </a:p>
        </p:txBody>
      </p:sp>
      <p:sp>
        <p:nvSpPr>
          <p:cNvPr id="341018" name="Freeform 26"/>
          <p:cNvSpPr>
            <a:spLocks/>
          </p:cNvSpPr>
          <p:nvPr/>
        </p:nvSpPr>
        <p:spPr bwMode="auto">
          <a:xfrm>
            <a:off x="2438400" y="1981200"/>
            <a:ext cx="1524000" cy="762000"/>
          </a:xfrm>
          <a:custGeom>
            <a:avLst/>
            <a:gdLst/>
            <a:ahLst/>
            <a:cxnLst>
              <a:cxn ang="0">
                <a:pos x="1104" y="0"/>
              </a:cxn>
              <a:cxn ang="0">
                <a:pos x="576" y="96"/>
              </a:cxn>
              <a:cxn ang="0">
                <a:pos x="0" y="480"/>
              </a:cxn>
            </a:cxnLst>
            <a:rect l="0" t="0" r="r" b="b"/>
            <a:pathLst>
              <a:path w="1104" h="480">
                <a:moveTo>
                  <a:pt x="1104" y="0"/>
                </a:moveTo>
                <a:cubicBezTo>
                  <a:pt x="932" y="8"/>
                  <a:pt x="760" y="16"/>
                  <a:pt x="576" y="96"/>
                </a:cubicBezTo>
                <a:cubicBezTo>
                  <a:pt x="392" y="176"/>
                  <a:pt x="196" y="328"/>
                  <a:pt x="0" y="480"/>
                </a:cubicBezTo>
              </a:path>
            </a:pathLst>
          </a:custGeom>
          <a:noFill/>
          <a:ln w="19050" cap="flat" cmpd="sng">
            <a:solidFill>
              <a:srgbClr val="CC3300"/>
            </a:solidFill>
            <a:prstDash val="dash"/>
            <a:round/>
            <a:headEnd type="none" w="med" len="med"/>
            <a:tailEnd type="triangle" w="med" len="med"/>
          </a:ln>
          <a:effectLst/>
        </p:spPr>
        <p:txBody>
          <a:bodyPr anchor="ctr"/>
          <a:lstStyle/>
          <a:p>
            <a:endParaRPr lang="en-US"/>
          </a:p>
        </p:txBody>
      </p:sp>
      <p:sp>
        <p:nvSpPr>
          <p:cNvPr id="341019" name="Oval 27"/>
          <p:cNvSpPr>
            <a:spLocks noChangeArrowheads="1"/>
          </p:cNvSpPr>
          <p:nvPr/>
        </p:nvSpPr>
        <p:spPr bwMode="auto">
          <a:xfrm>
            <a:off x="3962400" y="1676400"/>
            <a:ext cx="381000" cy="609600"/>
          </a:xfrm>
          <a:prstGeom prst="ellipse">
            <a:avLst/>
          </a:prstGeom>
          <a:noFill/>
          <a:ln w="19050" algn="ctr">
            <a:solidFill>
              <a:srgbClr val="CC3300"/>
            </a:solidFill>
            <a:round/>
            <a:headEnd/>
            <a:tailEnd/>
          </a:ln>
          <a:effectLst/>
        </p:spPr>
        <p:txBody>
          <a:bodyPr wrap="none" anchor="ctr"/>
          <a:lstStyle/>
          <a:p>
            <a:endParaRPr lang="en-US"/>
          </a:p>
        </p:txBody>
      </p:sp>
      <p:sp>
        <p:nvSpPr>
          <p:cNvPr id="341020" name="Oval 28"/>
          <p:cNvSpPr>
            <a:spLocks noChangeArrowheads="1"/>
          </p:cNvSpPr>
          <p:nvPr/>
        </p:nvSpPr>
        <p:spPr bwMode="auto">
          <a:xfrm>
            <a:off x="4495800" y="1600200"/>
            <a:ext cx="990600" cy="685800"/>
          </a:xfrm>
          <a:prstGeom prst="ellipse">
            <a:avLst/>
          </a:prstGeom>
          <a:noFill/>
          <a:ln w="19050" algn="ctr">
            <a:solidFill>
              <a:srgbClr val="1C7BB1"/>
            </a:solidFill>
            <a:round/>
            <a:headEnd/>
            <a:tailEnd/>
          </a:ln>
          <a:effectLst/>
        </p:spPr>
        <p:txBody>
          <a:bodyPr wrap="none" anchor="ctr"/>
          <a:lstStyle/>
          <a:p>
            <a:endParaRPr lang="en-US"/>
          </a:p>
        </p:txBody>
      </p:sp>
      <p:sp>
        <p:nvSpPr>
          <p:cNvPr id="341022" name="Freeform 30"/>
          <p:cNvSpPr>
            <a:spLocks/>
          </p:cNvSpPr>
          <p:nvPr/>
        </p:nvSpPr>
        <p:spPr bwMode="auto">
          <a:xfrm>
            <a:off x="5410200" y="2006600"/>
            <a:ext cx="1066800" cy="584200"/>
          </a:xfrm>
          <a:custGeom>
            <a:avLst/>
            <a:gdLst/>
            <a:ahLst/>
            <a:cxnLst>
              <a:cxn ang="0">
                <a:pos x="0" y="32"/>
              </a:cxn>
              <a:cxn ang="0">
                <a:pos x="528" y="80"/>
              </a:cxn>
              <a:cxn ang="0">
                <a:pos x="1632" y="512"/>
              </a:cxn>
            </a:cxnLst>
            <a:rect l="0" t="0" r="r" b="b"/>
            <a:pathLst>
              <a:path w="1632" h="512">
                <a:moveTo>
                  <a:pt x="0" y="32"/>
                </a:moveTo>
                <a:cubicBezTo>
                  <a:pt x="128" y="16"/>
                  <a:pt x="256" y="0"/>
                  <a:pt x="528" y="80"/>
                </a:cubicBezTo>
                <a:cubicBezTo>
                  <a:pt x="800" y="160"/>
                  <a:pt x="1216" y="336"/>
                  <a:pt x="1632" y="512"/>
                </a:cubicBezTo>
              </a:path>
            </a:pathLst>
          </a:custGeom>
          <a:noFill/>
          <a:ln w="19050" cap="flat" cmpd="sng">
            <a:solidFill>
              <a:srgbClr val="1C7BB1"/>
            </a:solidFill>
            <a:prstDash val="dash"/>
            <a:round/>
            <a:headEnd type="none" w="med" len="med"/>
            <a:tailEnd type="triangle" w="med" len="med"/>
          </a:ln>
          <a:effectLst/>
        </p:spPr>
        <p:txBody>
          <a:bodyPr anchor="ctr"/>
          <a:lstStyle/>
          <a:p>
            <a:endParaRPr lang="en-US"/>
          </a:p>
        </p:txBody>
      </p:sp>
      <p:sp>
        <p:nvSpPr>
          <p:cNvPr id="341023" name="Oval 31"/>
          <p:cNvSpPr>
            <a:spLocks noChangeArrowheads="1"/>
          </p:cNvSpPr>
          <p:nvPr/>
        </p:nvSpPr>
        <p:spPr bwMode="auto">
          <a:xfrm>
            <a:off x="5181600" y="2667000"/>
            <a:ext cx="2286000" cy="685800"/>
          </a:xfrm>
          <a:prstGeom prst="ellipse">
            <a:avLst/>
          </a:prstGeom>
          <a:noFill/>
          <a:ln w="19050" algn="ctr">
            <a:solidFill>
              <a:srgbClr val="1C7BB1"/>
            </a:solidFill>
            <a:round/>
            <a:headEnd/>
            <a:tailEnd/>
          </a:ln>
          <a:effectLst/>
        </p:spPr>
        <p:txBody>
          <a:bodyPr wrap="none" anchor="ctr"/>
          <a:lstStyle/>
          <a:p>
            <a:endParaRPr lang="en-US"/>
          </a:p>
        </p:txBody>
      </p:sp>
      <p:sp>
        <p:nvSpPr>
          <p:cNvPr id="341024" name="Oval 32"/>
          <p:cNvSpPr>
            <a:spLocks noChangeArrowheads="1"/>
          </p:cNvSpPr>
          <p:nvPr/>
        </p:nvSpPr>
        <p:spPr bwMode="auto">
          <a:xfrm>
            <a:off x="2209800" y="2743200"/>
            <a:ext cx="381000" cy="609600"/>
          </a:xfrm>
          <a:prstGeom prst="ellipse">
            <a:avLst/>
          </a:prstGeom>
          <a:noFill/>
          <a:ln w="19050" algn="ctr">
            <a:solidFill>
              <a:srgbClr val="CC3300"/>
            </a:solidFill>
            <a:round/>
            <a:headEnd/>
            <a:tailEnd/>
          </a:ln>
          <a:effectLst/>
        </p:spPr>
        <p:txBody>
          <a:bodyPr wrap="none" anchor="ctr"/>
          <a:lstStyle/>
          <a:p>
            <a:endParaRPr lang="en-US"/>
          </a:p>
        </p:txBody>
      </p:sp>
      <p:sp>
        <p:nvSpPr>
          <p:cNvPr id="341025" name="Freeform 33"/>
          <p:cNvSpPr>
            <a:spLocks/>
          </p:cNvSpPr>
          <p:nvPr/>
        </p:nvSpPr>
        <p:spPr bwMode="auto">
          <a:xfrm>
            <a:off x="2362200" y="3352800"/>
            <a:ext cx="4114800" cy="1143000"/>
          </a:xfrm>
          <a:custGeom>
            <a:avLst/>
            <a:gdLst/>
            <a:ahLst/>
            <a:cxnLst>
              <a:cxn ang="0">
                <a:pos x="0" y="0"/>
              </a:cxn>
              <a:cxn ang="0">
                <a:pos x="1920" y="336"/>
              </a:cxn>
              <a:cxn ang="0">
                <a:pos x="2592" y="720"/>
              </a:cxn>
            </a:cxnLst>
            <a:rect l="0" t="0" r="r" b="b"/>
            <a:pathLst>
              <a:path w="2592" h="720">
                <a:moveTo>
                  <a:pt x="0" y="0"/>
                </a:moveTo>
                <a:cubicBezTo>
                  <a:pt x="744" y="108"/>
                  <a:pt x="1488" y="216"/>
                  <a:pt x="1920" y="336"/>
                </a:cubicBezTo>
                <a:cubicBezTo>
                  <a:pt x="2352" y="456"/>
                  <a:pt x="2472" y="588"/>
                  <a:pt x="2592" y="720"/>
                </a:cubicBezTo>
              </a:path>
            </a:pathLst>
          </a:custGeom>
          <a:noFill/>
          <a:ln w="19050" cap="flat" cmpd="sng">
            <a:solidFill>
              <a:srgbClr val="CC3300"/>
            </a:solidFill>
            <a:prstDash val="dash"/>
            <a:round/>
            <a:headEnd type="none" w="med" len="med"/>
            <a:tailEnd type="triangle" w="med" len="med"/>
          </a:ln>
          <a:effectLst/>
        </p:spPr>
        <p:txBody>
          <a:bodyPr anchor="ctr"/>
          <a:lstStyle/>
          <a:p>
            <a:endParaRPr lang="en-US"/>
          </a:p>
        </p:txBody>
      </p:sp>
      <p:sp>
        <p:nvSpPr>
          <p:cNvPr id="341026" name="Oval 34"/>
          <p:cNvSpPr>
            <a:spLocks noChangeArrowheads="1"/>
          </p:cNvSpPr>
          <p:nvPr/>
        </p:nvSpPr>
        <p:spPr bwMode="auto">
          <a:xfrm>
            <a:off x="6324600" y="4495800"/>
            <a:ext cx="381000" cy="457200"/>
          </a:xfrm>
          <a:prstGeom prst="ellipse">
            <a:avLst/>
          </a:prstGeom>
          <a:noFill/>
          <a:ln w="19050" algn="ctr">
            <a:solidFill>
              <a:srgbClr val="CC3300"/>
            </a:solidFill>
            <a:round/>
            <a:headEnd/>
            <a:tailEnd/>
          </a:ln>
          <a:effectLst/>
        </p:spPr>
        <p:txBody>
          <a:bodyPr wrap="none" anchor="ctr"/>
          <a:lstStyle/>
          <a:p>
            <a:endParaRPr lang="en-US"/>
          </a:p>
        </p:txBody>
      </p:sp>
      <p:sp>
        <p:nvSpPr>
          <p:cNvPr id="341029" name="Oval 37"/>
          <p:cNvSpPr>
            <a:spLocks noChangeArrowheads="1"/>
          </p:cNvSpPr>
          <p:nvPr/>
        </p:nvSpPr>
        <p:spPr bwMode="auto">
          <a:xfrm>
            <a:off x="1676400" y="4114800"/>
            <a:ext cx="2971800" cy="914400"/>
          </a:xfrm>
          <a:prstGeom prst="ellipse">
            <a:avLst/>
          </a:prstGeom>
          <a:noFill/>
          <a:ln w="19050" algn="ctr">
            <a:solidFill>
              <a:srgbClr val="1C7BB1"/>
            </a:solidFill>
            <a:round/>
            <a:headEnd/>
            <a:tailEnd/>
          </a:ln>
          <a:effectLst/>
        </p:spPr>
        <p:txBody>
          <a:bodyPr wrap="none" anchor="ctr"/>
          <a:lstStyle/>
          <a:p>
            <a:endParaRPr lang="en-US"/>
          </a:p>
        </p:txBody>
      </p:sp>
      <p:sp>
        <p:nvSpPr>
          <p:cNvPr id="341030" name="Oval 38"/>
          <p:cNvSpPr>
            <a:spLocks noChangeArrowheads="1"/>
          </p:cNvSpPr>
          <p:nvPr/>
        </p:nvSpPr>
        <p:spPr bwMode="auto">
          <a:xfrm>
            <a:off x="5638800" y="4495800"/>
            <a:ext cx="304800" cy="457200"/>
          </a:xfrm>
          <a:prstGeom prst="ellipse">
            <a:avLst/>
          </a:prstGeom>
          <a:noFill/>
          <a:ln w="19050" algn="ctr">
            <a:solidFill>
              <a:srgbClr val="FF0066"/>
            </a:solidFill>
            <a:round/>
            <a:headEnd/>
            <a:tailEnd/>
          </a:ln>
          <a:effectLst/>
        </p:spPr>
        <p:txBody>
          <a:bodyPr wrap="none" anchor="ctr"/>
          <a:lstStyle/>
          <a:p>
            <a:endParaRPr lang="en-US"/>
          </a:p>
        </p:txBody>
      </p:sp>
      <p:sp>
        <p:nvSpPr>
          <p:cNvPr id="341032" name="Oval 40"/>
          <p:cNvSpPr>
            <a:spLocks noChangeArrowheads="1"/>
          </p:cNvSpPr>
          <p:nvPr/>
        </p:nvSpPr>
        <p:spPr bwMode="auto">
          <a:xfrm>
            <a:off x="5943600" y="4495800"/>
            <a:ext cx="304800" cy="457200"/>
          </a:xfrm>
          <a:prstGeom prst="ellipse">
            <a:avLst/>
          </a:prstGeom>
          <a:noFill/>
          <a:ln w="19050" algn="ctr">
            <a:solidFill>
              <a:srgbClr val="009900"/>
            </a:solidFill>
            <a:round/>
            <a:headEnd/>
            <a:tailEnd/>
          </a:ln>
          <a:effectLst/>
        </p:spPr>
        <p:txBody>
          <a:bodyPr wrap="none" anchor="ctr"/>
          <a:lstStyle/>
          <a:p>
            <a:pPr algn="ctr"/>
            <a:endParaRPr lang="en-US">
              <a:solidFill>
                <a:srgbClr val="009900"/>
              </a:solidFill>
            </a:endParaRPr>
          </a:p>
        </p:txBody>
      </p:sp>
      <p:sp>
        <p:nvSpPr>
          <p:cNvPr id="341033" name="Text Box 41"/>
          <p:cNvSpPr txBox="1">
            <a:spLocks noChangeArrowheads="1"/>
          </p:cNvSpPr>
          <p:nvPr/>
        </p:nvSpPr>
        <p:spPr bwMode="auto">
          <a:xfrm>
            <a:off x="1752600" y="5500688"/>
            <a:ext cx="6553200" cy="366712"/>
          </a:xfrm>
          <a:prstGeom prst="rect">
            <a:avLst/>
          </a:prstGeom>
          <a:noFill/>
          <a:ln w="12700" algn="ctr">
            <a:noFill/>
            <a:miter lim="800000"/>
            <a:headEnd/>
            <a:tailEnd/>
          </a:ln>
          <a:effectLst/>
        </p:spPr>
        <p:txBody>
          <a:bodyPr>
            <a:spAutoFit/>
          </a:bodyPr>
          <a:lstStyle/>
          <a:p>
            <a:pPr algn="ctr"/>
            <a:r>
              <a:rPr lang="en-US"/>
              <a:t>byproducts: profile item’s </a:t>
            </a:r>
            <a:r>
              <a:rPr lang="en-US">
                <a:solidFill>
                  <a:srgbClr val="FF0066"/>
                </a:solidFill>
              </a:rPr>
              <a:t>discrimination</a:t>
            </a:r>
            <a:r>
              <a:rPr lang="en-US"/>
              <a:t> and user’s </a:t>
            </a:r>
            <a:r>
              <a:rPr lang="en-US">
                <a:solidFill>
                  <a:srgbClr val="009900"/>
                </a:solidFill>
              </a:rPr>
              <a:t>attitude</a:t>
            </a:r>
          </a:p>
        </p:txBody>
      </p:sp>
      <p:sp>
        <p:nvSpPr>
          <p:cNvPr id="341034" name="Freeform 42"/>
          <p:cNvSpPr>
            <a:spLocks/>
          </p:cNvSpPr>
          <p:nvPr/>
        </p:nvSpPr>
        <p:spPr bwMode="auto">
          <a:xfrm>
            <a:off x="5181600" y="4876800"/>
            <a:ext cx="533400" cy="736600"/>
          </a:xfrm>
          <a:custGeom>
            <a:avLst/>
            <a:gdLst/>
            <a:ahLst/>
            <a:cxnLst>
              <a:cxn ang="0">
                <a:pos x="392" y="32"/>
              </a:cxn>
              <a:cxn ang="0">
                <a:pos x="344" y="32"/>
              </a:cxn>
              <a:cxn ang="0">
                <a:pos x="56" y="224"/>
              </a:cxn>
              <a:cxn ang="0">
                <a:pos x="8" y="608"/>
              </a:cxn>
            </a:cxnLst>
            <a:rect l="0" t="0" r="r" b="b"/>
            <a:pathLst>
              <a:path w="400" h="608">
                <a:moveTo>
                  <a:pt x="392" y="32"/>
                </a:moveTo>
                <a:cubicBezTo>
                  <a:pt x="396" y="16"/>
                  <a:pt x="400" y="0"/>
                  <a:pt x="344" y="32"/>
                </a:cubicBezTo>
                <a:cubicBezTo>
                  <a:pt x="288" y="64"/>
                  <a:pt x="112" y="128"/>
                  <a:pt x="56" y="224"/>
                </a:cubicBezTo>
                <a:cubicBezTo>
                  <a:pt x="0" y="320"/>
                  <a:pt x="4" y="464"/>
                  <a:pt x="8" y="608"/>
                </a:cubicBezTo>
              </a:path>
            </a:pathLst>
          </a:custGeom>
          <a:noFill/>
          <a:ln w="19050" cap="flat" cmpd="sng">
            <a:solidFill>
              <a:srgbClr val="FF0066"/>
            </a:solidFill>
            <a:prstDash val="dash"/>
            <a:round/>
            <a:headEnd type="none" w="med" len="med"/>
            <a:tailEnd type="triangle" w="med" len="med"/>
          </a:ln>
          <a:effectLst/>
        </p:spPr>
        <p:txBody>
          <a:bodyPr anchor="ctr"/>
          <a:lstStyle/>
          <a:p>
            <a:endParaRPr lang="en-US"/>
          </a:p>
        </p:txBody>
      </p:sp>
      <p:sp>
        <p:nvSpPr>
          <p:cNvPr id="341036" name="Freeform 44"/>
          <p:cNvSpPr>
            <a:spLocks/>
          </p:cNvSpPr>
          <p:nvPr/>
        </p:nvSpPr>
        <p:spPr bwMode="auto">
          <a:xfrm>
            <a:off x="6172200" y="4876800"/>
            <a:ext cx="1066800" cy="685800"/>
          </a:xfrm>
          <a:custGeom>
            <a:avLst/>
            <a:gdLst/>
            <a:ahLst/>
            <a:cxnLst>
              <a:cxn ang="0">
                <a:pos x="0" y="0"/>
              </a:cxn>
              <a:cxn ang="0">
                <a:pos x="240" y="144"/>
              </a:cxn>
              <a:cxn ang="0">
                <a:pos x="672" y="576"/>
              </a:cxn>
            </a:cxnLst>
            <a:rect l="0" t="0" r="r" b="b"/>
            <a:pathLst>
              <a:path w="672" h="576">
                <a:moveTo>
                  <a:pt x="0" y="0"/>
                </a:moveTo>
                <a:cubicBezTo>
                  <a:pt x="64" y="24"/>
                  <a:pt x="128" y="48"/>
                  <a:pt x="240" y="144"/>
                </a:cubicBezTo>
                <a:cubicBezTo>
                  <a:pt x="352" y="240"/>
                  <a:pt x="512" y="408"/>
                  <a:pt x="672" y="576"/>
                </a:cubicBezTo>
              </a:path>
            </a:pathLst>
          </a:custGeom>
          <a:noFill/>
          <a:ln w="19050" cap="flat" cmpd="sng">
            <a:solidFill>
              <a:srgbClr val="009900"/>
            </a:solidFill>
            <a:prstDash val="dash"/>
            <a:round/>
            <a:headEnd type="none" w="med" len="med"/>
            <a:tailEnd type="triangle" w="med" len="med"/>
          </a:ln>
          <a:effectLst/>
        </p:spPr>
        <p:txBody>
          <a:bodyPr anchor="ctr"/>
          <a:lstStyle/>
          <a:p>
            <a:endParaRPr lang="en-US"/>
          </a:p>
        </p:txBody>
      </p:sp>
      <p:sp>
        <p:nvSpPr>
          <p:cNvPr id="341038" name="Text Box 46"/>
          <p:cNvSpPr txBox="1">
            <a:spLocks noChangeArrowheads="1"/>
          </p:cNvSpPr>
          <p:nvPr/>
        </p:nvSpPr>
        <p:spPr bwMode="auto">
          <a:xfrm>
            <a:off x="0" y="6415088"/>
            <a:ext cx="9144000" cy="366712"/>
          </a:xfrm>
          <a:prstGeom prst="rect">
            <a:avLst/>
          </a:prstGeom>
          <a:solidFill>
            <a:srgbClr val="CC3300"/>
          </a:solidFill>
          <a:ln w="12700" algn="ctr">
            <a:noFill/>
            <a:miter lim="800000"/>
            <a:headEnd/>
            <a:tailEnd/>
          </a:ln>
          <a:effectLst/>
        </p:spPr>
        <p:txBody>
          <a:bodyPr>
            <a:spAutoFit/>
          </a:bodyPr>
          <a:lstStyle/>
          <a:p>
            <a:pPr algn="ctr"/>
            <a:r>
              <a:rPr lang="en-US" dirty="0">
                <a:solidFill>
                  <a:srgbClr val="FFFF66"/>
                </a:solidFill>
              </a:rPr>
              <a:t>All the parameters can be estimated using Maximum Likelihood Estimation and EM.</a:t>
            </a:r>
          </a:p>
        </p:txBody>
      </p:sp>
      <p:sp>
        <p:nvSpPr>
          <p:cNvPr id="341040" name="Freeform 48"/>
          <p:cNvSpPr>
            <a:spLocks/>
          </p:cNvSpPr>
          <p:nvPr/>
        </p:nvSpPr>
        <p:spPr bwMode="auto">
          <a:xfrm>
            <a:off x="3276600" y="3352800"/>
            <a:ext cx="2971800" cy="762000"/>
          </a:xfrm>
          <a:custGeom>
            <a:avLst/>
            <a:gdLst/>
            <a:ahLst/>
            <a:cxnLst>
              <a:cxn ang="0">
                <a:pos x="1920" y="0"/>
              </a:cxn>
              <a:cxn ang="0">
                <a:pos x="1056" y="96"/>
              </a:cxn>
              <a:cxn ang="0">
                <a:pos x="0" y="480"/>
              </a:cxn>
            </a:cxnLst>
            <a:rect l="0" t="0" r="r" b="b"/>
            <a:pathLst>
              <a:path w="1920" h="480">
                <a:moveTo>
                  <a:pt x="1920" y="0"/>
                </a:moveTo>
                <a:cubicBezTo>
                  <a:pt x="1648" y="8"/>
                  <a:pt x="1376" y="16"/>
                  <a:pt x="1056" y="96"/>
                </a:cubicBezTo>
                <a:cubicBezTo>
                  <a:pt x="736" y="176"/>
                  <a:pt x="368" y="328"/>
                  <a:pt x="0" y="480"/>
                </a:cubicBezTo>
              </a:path>
            </a:pathLst>
          </a:custGeom>
          <a:noFill/>
          <a:ln w="19050" cap="flat" cmpd="sng">
            <a:solidFill>
              <a:srgbClr val="1C7BB1"/>
            </a:solidFill>
            <a:prstDash val="dash"/>
            <a:round/>
            <a:headEnd type="none" w="med" len="med"/>
            <a:tailEnd type="triangle" w="med" len="med"/>
          </a:ln>
          <a:effec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10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10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10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10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10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10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10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10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10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10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10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10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10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10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18" grpId="0" animBg="1"/>
      <p:bldP spid="341019" grpId="0" animBg="1"/>
      <p:bldP spid="341020" grpId="0" animBg="1"/>
      <p:bldP spid="341022" grpId="0" animBg="1"/>
      <p:bldP spid="341023" grpId="0" animBg="1"/>
      <p:bldP spid="341024" grpId="0" animBg="1"/>
      <p:bldP spid="341025" grpId="0" animBg="1"/>
      <p:bldP spid="341026" grpId="0" animBg="1"/>
      <p:bldP spid="341029" grpId="0" animBg="1"/>
      <p:bldP spid="341030" grpId="0" animBg="1"/>
      <p:bldP spid="341032" grpId="0" animBg="1"/>
      <p:bldP spid="341033" grpId="0"/>
      <p:bldP spid="341034" grpId="0" animBg="1"/>
      <p:bldP spid="341036" grpId="0" animBg="1"/>
      <p:bldP spid="341038" grpId="0" animBg="1"/>
      <p:bldP spid="3410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6FB1E76-681A-4BAF-9EC8-0F241CC9303F}" type="slidenum">
              <a:rPr lang="en-US" altLang="en-US"/>
              <a:pPr/>
              <a:t>39</a:t>
            </a:fld>
            <a:endParaRPr lang="en-US" altLang="en-US"/>
          </a:p>
        </p:txBody>
      </p:sp>
      <p:sp>
        <p:nvSpPr>
          <p:cNvPr id="431106" name="Rectangle 2"/>
          <p:cNvSpPr>
            <a:spLocks noGrp="1" noChangeArrowheads="1"/>
          </p:cNvSpPr>
          <p:nvPr>
            <p:ph type="title"/>
          </p:nvPr>
        </p:nvSpPr>
        <p:spPr/>
        <p:txBody>
          <a:bodyPr/>
          <a:lstStyle/>
          <a:p>
            <a:r>
              <a:rPr lang="en-US" sz="2800"/>
              <a:t>Advantages of the IRT Model</a:t>
            </a:r>
          </a:p>
        </p:txBody>
      </p:sp>
      <p:sp>
        <p:nvSpPr>
          <p:cNvPr id="431107" name="Rectangle 3"/>
          <p:cNvSpPr>
            <a:spLocks noGrp="1" noChangeArrowheads="1"/>
          </p:cNvSpPr>
          <p:nvPr>
            <p:ph type="body" idx="1"/>
          </p:nvPr>
        </p:nvSpPr>
        <p:spPr/>
        <p:txBody>
          <a:bodyPr/>
          <a:lstStyle/>
          <a:p>
            <a:r>
              <a:rPr lang="en-US" sz="2400"/>
              <a:t>The mathematical model fits the observed data well</a:t>
            </a:r>
          </a:p>
          <a:p>
            <a:endParaRPr lang="en-US" sz="2400"/>
          </a:p>
          <a:p>
            <a:r>
              <a:rPr lang="en-US" sz="2400"/>
              <a:t>The quantities IRT computes (</a:t>
            </a:r>
            <a:r>
              <a:rPr lang="en-US" sz="2400" i="1"/>
              <a:t>i.e.</a:t>
            </a:r>
            <a:r>
              <a:rPr lang="en-US" sz="2400"/>
              <a:t>, sensitivity, attitude and visibility) have intuitive interpretations</a:t>
            </a:r>
          </a:p>
          <a:p>
            <a:endParaRPr lang="en-US" sz="2400"/>
          </a:p>
          <a:p>
            <a:r>
              <a:rPr lang="en-US" sz="2400"/>
              <a:t>Computation is parallelizable using e.g. MapReduce</a:t>
            </a:r>
          </a:p>
          <a:p>
            <a:endParaRPr lang="en-US" sz="2400"/>
          </a:p>
          <a:p>
            <a:pPr>
              <a:buFont typeface="Wingdings" pitchFamily="2" charset="2"/>
              <a:buNone/>
            </a:pPr>
            <a:r>
              <a:rPr lang="en-US" sz="2400">
                <a:solidFill>
                  <a:schemeClr val="bg1"/>
                </a:solidFill>
              </a:rPr>
              <a:t>Privacy scores calculated within different social networks are comparable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1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1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1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p:txBody>
          <a:bodyPr/>
          <a:lstStyle/>
          <a:p>
            <a:r>
              <a:rPr lang="en-US"/>
              <a:t>Privacy breaches on graph data</a:t>
            </a:r>
          </a:p>
        </p:txBody>
      </p:sp>
      <p:sp>
        <p:nvSpPr>
          <p:cNvPr id="845827" name="Rectangle 3"/>
          <p:cNvSpPr>
            <a:spLocks noGrp="1" noChangeArrowheads="1"/>
          </p:cNvSpPr>
          <p:nvPr>
            <p:ph type="body" idx="1"/>
          </p:nvPr>
        </p:nvSpPr>
        <p:spPr/>
        <p:txBody>
          <a:bodyPr>
            <a:normAutofit lnSpcReduction="10000"/>
          </a:bodyPr>
          <a:lstStyle/>
          <a:p>
            <a:r>
              <a:rPr lang="en-US"/>
              <a:t>Identity disclosure</a:t>
            </a:r>
          </a:p>
          <a:p>
            <a:pPr lvl="1"/>
            <a:r>
              <a:rPr lang="en-US"/>
              <a:t>Identity of individuals associated with nodes is disclosed</a:t>
            </a:r>
          </a:p>
          <a:p>
            <a:pPr lvl="1"/>
            <a:endParaRPr lang="en-US"/>
          </a:p>
          <a:p>
            <a:r>
              <a:rPr lang="en-US"/>
              <a:t>Link disclosure</a:t>
            </a:r>
          </a:p>
          <a:p>
            <a:pPr lvl="1"/>
            <a:r>
              <a:rPr lang="en-US"/>
              <a:t>Relationships between individuals are disclosed</a:t>
            </a:r>
          </a:p>
          <a:p>
            <a:pPr lvl="1"/>
            <a:endParaRPr lang="en-US"/>
          </a:p>
          <a:p>
            <a:r>
              <a:rPr lang="en-US"/>
              <a:t>Content disclosure</a:t>
            </a:r>
          </a:p>
          <a:p>
            <a:pPr lvl="1"/>
            <a:r>
              <a:rPr lang="en-US"/>
              <a:t>Attribute data associated with a node is disclosed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3"/>
          <p:cNvSpPr>
            <a:spLocks noGrp="1"/>
          </p:cNvSpPr>
          <p:nvPr>
            <p:ph type="sldNum" sz="quarter" idx="10"/>
          </p:nvPr>
        </p:nvSpPr>
        <p:spPr/>
        <p:txBody>
          <a:bodyPr/>
          <a:lstStyle/>
          <a:p>
            <a:fld id="{F1575994-DD5F-436A-B4B1-D88AEC8A93B2}" type="slidenum">
              <a:rPr lang="en-US" altLang="en-US"/>
              <a:pPr/>
              <a:t>40</a:t>
            </a:fld>
            <a:endParaRPr lang="en-US" altLang="en-US"/>
          </a:p>
        </p:txBody>
      </p:sp>
      <p:sp>
        <p:nvSpPr>
          <p:cNvPr id="344066" name="Rectangle 2"/>
          <p:cNvSpPr>
            <a:spLocks noGrp="1" noChangeArrowheads="1"/>
          </p:cNvSpPr>
          <p:nvPr>
            <p:ph type="title"/>
          </p:nvPr>
        </p:nvSpPr>
        <p:spPr/>
        <p:txBody>
          <a:bodyPr>
            <a:normAutofit fontScale="90000"/>
          </a:bodyPr>
          <a:lstStyle/>
          <a:p>
            <a:r>
              <a:rPr lang="en-US" sz="2800"/>
              <a:t>Estimating the Parameters of a Profile Item</a:t>
            </a:r>
          </a:p>
        </p:txBody>
      </p:sp>
      <p:graphicFrame>
        <p:nvGraphicFramePr>
          <p:cNvPr id="344257" name="Group 193"/>
          <p:cNvGraphicFramePr>
            <a:graphicFrameLocks noGrp="1"/>
          </p:cNvGraphicFramePr>
          <p:nvPr>
            <p:ph idx="1"/>
          </p:nvPr>
        </p:nvGraphicFramePr>
        <p:xfrm>
          <a:off x="3200400" y="1524000"/>
          <a:ext cx="1524000" cy="2194560"/>
        </p:xfrm>
        <a:graphic>
          <a:graphicData uri="http://schemas.openxmlformats.org/drawingml/2006/table">
            <a:tbl>
              <a:tblPr/>
              <a:tblGrid>
                <a:gridCol w="627063"/>
                <a:gridCol w="896937"/>
              </a:tblGrid>
              <a:tr h="190500">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r_i1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f_1 – r_i1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r_i2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f_2 – r_i2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r_i3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f_3 – r_i3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r_ig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f_g – r_ig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r_iK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f_g – r_iK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4168" name="Text Box 104"/>
          <p:cNvSpPr txBox="1">
            <a:spLocks noChangeArrowheads="1"/>
          </p:cNvSpPr>
          <p:nvPr/>
        </p:nvSpPr>
        <p:spPr bwMode="auto">
          <a:xfrm>
            <a:off x="3124200" y="1219200"/>
            <a:ext cx="762000" cy="274638"/>
          </a:xfrm>
          <a:prstGeom prst="rect">
            <a:avLst/>
          </a:prstGeom>
          <a:noFill/>
          <a:ln w="12700" algn="ctr">
            <a:noFill/>
            <a:miter lim="800000"/>
            <a:headEnd/>
            <a:tailEnd/>
          </a:ln>
          <a:effectLst/>
        </p:spPr>
        <p:txBody>
          <a:bodyPr>
            <a:spAutoFit/>
          </a:bodyPr>
          <a:lstStyle/>
          <a:p>
            <a:r>
              <a:rPr lang="en-US" sz="1200"/>
              <a:t>Share</a:t>
            </a:r>
          </a:p>
        </p:txBody>
      </p:sp>
      <p:sp>
        <p:nvSpPr>
          <p:cNvPr id="344169" name="Text Box 105"/>
          <p:cNvSpPr txBox="1">
            <a:spLocks noChangeArrowheads="1"/>
          </p:cNvSpPr>
          <p:nvPr/>
        </p:nvSpPr>
        <p:spPr bwMode="auto">
          <a:xfrm>
            <a:off x="3810000" y="1219200"/>
            <a:ext cx="914400" cy="274638"/>
          </a:xfrm>
          <a:prstGeom prst="rect">
            <a:avLst/>
          </a:prstGeom>
          <a:noFill/>
          <a:ln w="12700" algn="ctr">
            <a:noFill/>
            <a:miter lim="800000"/>
            <a:headEnd/>
            <a:tailEnd/>
          </a:ln>
          <a:effectLst/>
        </p:spPr>
        <p:txBody>
          <a:bodyPr>
            <a:spAutoFit/>
          </a:bodyPr>
          <a:lstStyle/>
          <a:p>
            <a:r>
              <a:rPr lang="en-US" sz="1200"/>
              <a:t>Not share</a:t>
            </a:r>
          </a:p>
        </p:txBody>
      </p:sp>
      <p:graphicFrame>
        <p:nvGraphicFramePr>
          <p:cNvPr id="344258" name="Group 194"/>
          <p:cNvGraphicFramePr>
            <a:graphicFrameLocks noGrp="1"/>
          </p:cNvGraphicFramePr>
          <p:nvPr/>
        </p:nvGraphicFramePr>
        <p:xfrm>
          <a:off x="2286000" y="1524000"/>
          <a:ext cx="533400" cy="2194560"/>
        </p:xfrm>
        <a:graphic>
          <a:graphicData uri="http://schemas.openxmlformats.org/drawingml/2006/table">
            <a:tbl>
              <a:tblPr/>
              <a:tblGrid>
                <a:gridCol w="533400"/>
              </a:tblGrid>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l-GR" sz="1200" b="1" i="1" u="none" strike="noStrike" cap="none" normalizeH="0" baseline="0" smtClean="0">
                          <a:ln>
                            <a:noFill/>
                          </a:ln>
                          <a:solidFill>
                            <a:schemeClr val="tx1"/>
                          </a:solidFill>
                          <a:effectLst/>
                          <a:latin typeface="Times New Roman" pitchFamily="18" charset="0"/>
                          <a:cs typeface="Arial" charset="0"/>
                        </a:rPr>
                        <a:t>θ</a:t>
                      </a:r>
                      <a:r>
                        <a:rPr kumimoji="0" lang="en-US" sz="1200" b="1" i="1" u="none" strike="noStrike" cap="none" normalizeH="0" baseline="0" smtClean="0">
                          <a:ln>
                            <a:noFill/>
                          </a:ln>
                          <a:solidFill>
                            <a:schemeClr val="tx1"/>
                          </a:solidFill>
                          <a:effectLst/>
                          <a:latin typeface="Times New Roman" pitchFamily="18" charset="0"/>
                          <a:cs typeface="Arial" charset="0"/>
                        </a:rPr>
                        <a:t>_1</a:t>
                      </a:r>
                      <a:endParaRPr kumimoji="0" lang="el-GR" sz="1200" b="1" i="1"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l-GR" sz="1200" b="1" i="1" u="none" strike="noStrike" cap="none" normalizeH="0" baseline="0" smtClean="0">
                          <a:ln>
                            <a:noFill/>
                          </a:ln>
                          <a:solidFill>
                            <a:schemeClr val="tx1"/>
                          </a:solidFill>
                          <a:effectLst/>
                          <a:latin typeface="Times New Roman" pitchFamily="18" charset="0"/>
                          <a:cs typeface="Arial" charset="0"/>
                        </a:rPr>
                        <a:t>θ</a:t>
                      </a:r>
                      <a:r>
                        <a:rPr kumimoji="0" lang="en-US" sz="1200" b="1" i="1" u="none" strike="noStrike" cap="none" normalizeH="0" baseline="0" smtClean="0">
                          <a:ln>
                            <a:noFill/>
                          </a:ln>
                          <a:solidFill>
                            <a:schemeClr val="tx1"/>
                          </a:solidFill>
                          <a:effectLst/>
                          <a:latin typeface="Times New Roman" pitchFamily="18" charset="0"/>
                          <a:cs typeface="Arial" charset="0"/>
                        </a:rPr>
                        <a:t>_2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l-GR" sz="1200" b="1" i="1" u="none" strike="noStrike" cap="none" normalizeH="0" baseline="0" smtClean="0">
                          <a:ln>
                            <a:noFill/>
                          </a:ln>
                          <a:solidFill>
                            <a:schemeClr val="tx1"/>
                          </a:solidFill>
                          <a:effectLst/>
                          <a:latin typeface="Times New Roman" pitchFamily="18" charset="0"/>
                          <a:cs typeface="Arial" charset="0"/>
                        </a:rPr>
                        <a:t>θ</a:t>
                      </a:r>
                      <a:r>
                        <a:rPr kumimoji="0" lang="en-US" sz="1200" b="1" i="1" u="none" strike="noStrike" cap="none" normalizeH="0" baseline="0" smtClean="0">
                          <a:ln>
                            <a:noFill/>
                          </a:ln>
                          <a:solidFill>
                            <a:schemeClr val="tx1"/>
                          </a:solidFill>
                          <a:effectLst/>
                          <a:latin typeface="Times New Roman" pitchFamily="18" charset="0"/>
                          <a:cs typeface="Arial" charset="0"/>
                        </a:rPr>
                        <a:t>_3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l-GR" sz="1200" b="1" i="1" u="none" strike="noStrike" cap="none" normalizeH="0" baseline="0" smtClean="0">
                          <a:ln>
                            <a:noFill/>
                          </a:ln>
                          <a:solidFill>
                            <a:schemeClr val="tx1"/>
                          </a:solidFill>
                          <a:effectLst/>
                          <a:latin typeface="Times New Roman" pitchFamily="18" charset="0"/>
                          <a:cs typeface="Arial" charset="0"/>
                        </a:rPr>
                        <a:t>θ</a:t>
                      </a:r>
                      <a:r>
                        <a:rPr kumimoji="0" lang="en-US" sz="1200" b="1" i="1" u="none" strike="noStrike" cap="none" normalizeH="0" baseline="0" smtClean="0">
                          <a:ln>
                            <a:noFill/>
                          </a:ln>
                          <a:solidFill>
                            <a:schemeClr val="tx1"/>
                          </a:solidFill>
                          <a:effectLst/>
                          <a:latin typeface="Times New Roman" pitchFamily="18" charset="0"/>
                          <a:cs typeface="Arial" charset="0"/>
                        </a:rPr>
                        <a:t>_g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l-GR" sz="1200" b="1" i="1" u="none" strike="noStrike" cap="none" normalizeH="0" baseline="0" smtClean="0">
                          <a:ln>
                            <a:noFill/>
                          </a:ln>
                          <a:solidFill>
                            <a:schemeClr val="tx1"/>
                          </a:solidFill>
                          <a:effectLst/>
                          <a:latin typeface="Times New Roman" pitchFamily="18" charset="0"/>
                          <a:cs typeface="Arial" charset="0"/>
                        </a:rPr>
                        <a:t>θ</a:t>
                      </a:r>
                      <a:r>
                        <a:rPr kumimoji="0" lang="en-US" sz="1200" b="1" i="1" u="none" strike="noStrike" cap="none" normalizeH="0" baseline="0" smtClean="0">
                          <a:ln>
                            <a:noFill/>
                          </a:ln>
                          <a:solidFill>
                            <a:schemeClr val="tx1"/>
                          </a:solidFill>
                          <a:effectLst/>
                          <a:latin typeface="Times New Roman" pitchFamily="18" charset="0"/>
                          <a:cs typeface="Arial" charset="0"/>
                        </a:rPr>
                        <a:t>_K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4213" name="Text Box 149"/>
          <p:cNvSpPr txBox="1">
            <a:spLocks noChangeArrowheads="1"/>
          </p:cNvSpPr>
          <p:nvPr/>
        </p:nvSpPr>
        <p:spPr bwMode="auto">
          <a:xfrm>
            <a:off x="2057400" y="1219200"/>
            <a:ext cx="1066800" cy="274638"/>
          </a:xfrm>
          <a:prstGeom prst="rect">
            <a:avLst/>
          </a:prstGeom>
          <a:noFill/>
          <a:ln w="12700" algn="ctr">
            <a:noFill/>
            <a:miter lim="800000"/>
            <a:headEnd/>
            <a:tailEnd/>
          </a:ln>
          <a:effectLst/>
        </p:spPr>
        <p:txBody>
          <a:bodyPr>
            <a:spAutoFit/>
          </a:bodyPr>
          <a:lstStyle/>
          <a:p>
            <a:r>
              <a:rPr lang="en-US" sz="1200"/>
              <a:t>Attitude level </a:t>
            </a:r>
          </a:p>
        </p:txBody>
      </p:sp>
      <p:graphicFrame>
        <p:nvGraphicFramePr>
          <p:cNvPr id="344259" name="Group 195"/>
          <p:cNvGraphicFramePr>
            <a:graphicFrameLocks noGrp="1"/>
          </p:cNvGraphicFramePr>
          <p:nvPr/>
        </p:nvGraphicFramePr>
        <p:xfrm>
          <a:off x="5181600" y="1511300"/>
          <a:ext cx="533400" cy="2194560"/>
        </p:xfrm>
        <a:graphic>
          <a:graphicData uri="http://schemas.openxmlformats.org/drawingml/2006/table">
            <a:tbl>
              <a:tblPr/>
              <a:tblGrid>
                <a:gridCol w="533400"/>
              </a:tblGrid>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f_1</a:t>
                      </a:r>
                      <a:endParaRPr kumimoji="0" lang="el-GR" sz="1200" b="1" i="1"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f_2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f_3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f_g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35000"/>
                        </a:spcBef>
                        <a:spcAft>
                          <a:spcPct val="15000"/>
                        </a:spcAft>
                        <a:buClr>
                          <a:srgbClr val="333399"/>
                        </a:buClr>
                        <a:buSzTx/>
                        <a:buFont typeface="Wingdings" pitchFamily="2" charset="2"/>
                        <a:buNone/>
                        <a:tabLst/>
                      </a:pPr>
                      <a:r>
                        <a:rPr kumimoji="0" lang="en-US" sz="1200" b="1" i="1" u="none" strike="noStrike" cap="none" normalizeH="0" baseline="0" smtClean="0">
                          <a:ln>
                            <a:noFill/>
                          </a:ln>
                          <a:solidFill>
                            <a:schemeClr val="tx1"/>
                          </a:solidFill>
                          <a:effectLst/>
                          <a:latin typeface="Times New Roman" pitchFamily="18" charset="0"/>
                          <a:cs typeface="Arial" charset="0"/>
                        </a:rPr>
                        <a:t>f_K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4255" name="Text Box 191"/>
          <p:cNvSpPr txBox="1">
            <a:spLocks noChangeArrowheads="1"/>
          </p:cNvSpPr>
          <p:nvPr/>
        </p:nvSpPr>
        <p:spPr bwMode="auto">
          <a:xfrm>
            <a:off x="5029200" y="1219200"/>
            <a:ext cx="2362200" cy="274638"/>
          </a:xfrm>
          <a:prstGeom prst="rect">
            <a:avLst/>
          </a:prstGeom>
          <a:noFill/>
          <a:ln w="12700" algn="ctr">
            <a:noFill/>
            <a:miter lim="800000"/>
            <a:headEnd/>
            <a:tailEnd/>
          </a:ln>
          <a:effectLst/>
        </p:spPr>
        <p:txBody>
          <a:bodyPr>
            <a:spAutoFit/>
          </a:bodyPr>
          <a:lstStyle/>
          <a:p>
            <a:r>
              <a:rPr lang="en-US" sz="1200"/>
              <a:t># of users at this attitude level</a:t>
            </a:r>
          </a:p>
        </p:txBody>
      </p:sp>
      <p:graphicFrame>
        <p:nvGraphicFramePr>
          <p:cNvPr id="344256" name="Object 192"/>
          <p:cNvGraphicFramePr>
            <a:graphicFrameLocks noChangeAspect="1"/>
          </p:cNvGraphicFramePr>
          <p:nvPr/>
        </p:nvGraphicFramePr>
        <p:xfrm>
          <a:off x="5029200" y="3714750"/>
          <a:ext cx="914400" cy="628650"/>
        </p:xfrm>
        <a:graphic>
          <a:graphicData uri="http://schemas.openxmlformats.org/presentationml/2006/ole">
            <p:oleObj spid="_x0000_s420866" name="Equation" r:id="rId3" imgW="609480" imgH="419040" progId="Equation.DSMT4">
              <p:embed/>
            </p:oleObj>
          </a:graphicData>
        </a:graphic>
      </p:graphicFrame>
      <p:graphicFrame>
        <p:nvGraphicFramePr>
          <p:cNvPr id="344260" name="Object 196"/>
          <p:cNvGraphicFramePr>
            <a:graphicFrameLocks noChangeAspect="1"/>
          </p:cNvGraphicFramePr>
          <p:nvPr/>
        </p:nvGraphicFramePr>
        <p:xfrm>
          <a:off x="381000" y="4379913"/>
          <a:ext cx="5788025" cy="877887"/>
        </p:xfrm>
        <a:graphic>
          <a:graphicData uri="http://schemas.openxmlformats.org/presentationml/2006/ole">
            <p:oleObj spid="_x0000_s420867" name="Equation" r:id="rId4" imgW="3035160" imgH="469800" progId="Equation.DSMT4">
              <p:embed/>
            </p:oleObj>
          </a:graphicData>
        </a:graphic>
      </p:graphicFrame>
      <p:graphicFrame>
        <p:nvGraphicFramePr>
          <p:cNvPr id="344261" name="Object 197"/>
          <p:cNvGraphicFramePr>
            <a:graphicFrameLocks noChangeAspect="1"/>
          </p:cNvGraphicFramePr>
          <p:nvPr/>
        </p:nvGraphicFramePr>
        <p:xfrm>
          <a:off x="6553200" y="4557713"/>
          <a:ext cx="1752600" cy="473075"/>
        </p:xfrm>
        <a:graphic>
          <a:graphicData uri="http://schemas.openxmlformats.org/presentationml/2006/ole">
            <p:oleObj spid="_x0000_s420868" name="Equation" r:id="rId5" imgW="1409400" imgH="380880" progId="Equation.DSMT4">
              <p:embed/>
            </p:oleObj>
          </a:graphicData>
        </a:graphic>
      </p:graphicFrame>
      <p:graphicFrame>
        <p:nvGraphicFramePr>
          <p:cNvPr id="344264" name="Object 200"/>
          <p:cNvGraphicFramePr>
            <a:graphicFrameLocks noChangeAspect="1"/>
          </p:cNvGraphicFramePr>
          <p:nvPr/>
        </p:nvGraphicFramePr>
        <p:xfrm>
          <a:off x="6553200" y="5368925"/>
          <a:ext cx="1925638" cy="519113"/>
        </p:xfrm>
        <a:graphic>
          <a:graphicData uri="http://schemas.openxmlformats.org/presentationml/2006/ole">
            <p:oleObj spid="_x0000_s420869" name="Equation" r:id="rId6" imgW="1511280" imgH="406080" progId="Equation.DSMT4">
              <p:embed/>
            </p:oleObj>
          </a:graphicData>
        </a:graphic>
      </p:graphicFrame>
      <p:graphicFrame>
        <p:nvGraphicFramePr>
          <p:cNvPr id="344265" name="Object 201"/>
          <p:cNvGraphicFramePr>
            <a:graphicFrameLocks noChangeAspect="1"/>
          </p:cNvGraphicFramePr>
          <p:nvPr/>
        </p:nvGraphicFramePr>
        <p:xfrm>
          <a:off x="6400800" y="5938838"/>
          <a:ext cx="2590800" cy="461962"/>
        </p:xfrm>
        <a:graphic>
          <a:graphicData uri="http://schemas.openxmlformats.org/presentationml/2006/ole">
            <p:oleObj spid="_x0000_s420870" name="Equation" r:id="rId7" imgW="2361960" imgH="419040" progId="Equation.DSMT4">
              <p:embed/>
            </p:oleObj>
          </a:graphicData>
        </a:graphic>
      </p:graphicFrame>
      <p:graphicFrame>
        <p:nvGraphicFramePr>
          <p:cNvPr id="344266" name="Object 202"/>
          <p:cNvGraphicFramePr>
            <a:graphicFrameLocks noChangeAspect="1"/>
          </p:cNvGraphicFramePr>
          <p:nvPr/>
        </p:nvGraphicFramePr>
        <p:xfrm>
          <a:off x="381000" y="5492750"/>
          <a:ext cx="5707063" cy="831850"/>
        </p:xfrm>
        <a:graphic>
          <a:graphicData uri="http://schemas.openxmlformats.org/presentationml/2006/ole">
            <p:oleObj spid="_x0000_s420871" name="Equation" r:id="rId8" imgW="3225600" imgH="469800" progId="Equation.DSMT4">
              <p:embed/>
            </p:oleObj>
          </a:graphicData>
        </a:graphic>
      </p:graphicFrame>
      <p:sp>
        <p:nvSpPr>
          <p:cNvPr id="344267" name="Text Box 203"/>
          <p:cNvSpPr txBox="1">
            <a:spLocks noChangeArrowheads="1"/>
          </p:cNvSpPr>
          <p:nvPr/>
        </p:nvSpPr>
        <p:spPr bwMode="auto">
          <a:xfrm>
            <a:off x="457200" y="2286000"/>
            <a:ext cx="1524000" cy="366713"/>
          </a:xfrm>
          <a:prstGeom prst="rect">
            <a:avLst/>
          </a:prstGeom>
          <a:noFill/>
          <a:ln w="12700" algn="ctr">
            <a:noFill/>
            <a:miter lim="800000"/>
            <a:headEnd/>
            <a:tailEnd/>
          </a:ln>
          <a:effectLst/>
        </p:spPr>
        <p:txBody>
          <a:bodyPr>
            <a:spAutoFit/>
          </a:bodyPr>
          <a:lstStyle/>
          <a:p>
            <a:r>
              <a:rPr lang="en-US">
                <a:solidFill>
                  <a:srgbClr val="008000"/>
                </a:solidFill>
                <a:latin typeface="Times New Roman" pitchFamily="18" charset="0"/>
              </a:rPr>
              <a:t>Known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2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42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42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42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4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1F6B1638-2597-4CE4-BDEF-4C5CE6425B3A}" type="slidenum">
              <a:rPr lang="en-US" altLang="en-US"/>
              <a:pPr/>
              <a:t>41</a:t>
            </a:fld>
            <a:endParaRPr lang="en-US" altLang="en-US"/>
          </a:p>
        </p:txBody>
      </p:sp>
      <p:sp>
        <p:nvSpPr>
          <p:cNvPr id="360450" name="Rectangle 2"/>
          <p:cNvSpPr>
            <a:spLocks noGrp="1" noChangeArrowheads="1"/>
          </p:cNvSpPr>
          <p:nvPr>
            <p:ph type="title"/>
          </p:nvPr>
        </p:nvSpPr>
        <p:spPr/>
        <p:txBody>
          <a:bodyPr/>
          <a:lstStyle/>
          <a:p>
            <a:r>
              <a:rPr lang="en-US" sz="2800"/>
              <a:t>Experiments – Interesting Results</a:t>
            </a:r>
          </a:p>
        </p:txBody>
      </p:sp>
      <p:pic>
        <p:nvPicPr>
          <p:cNvPr id="360452" name="Picture 4" descr="sensitivity"/>
          <p:cNvPicPr>
            <a:picLocks noChangeAspect="1" noChangeArrowheads="1"/>
          </p:cNvPicPr>
          <p:nvPr/>
        </p:nvPicPr>
        <p:blipFill>
          <a:blip r:embed="rId2" cstate="print"/>
          <a:srcRect/>
          <a:stretch>
            <a:fillRect/>
          </a:stretch>
        </p:blipFill>
        <p:spPr bwMode="auto">
          <a:xfrm>
            <a:off x="1295400" y="1252538"/>
            <a:ext cx="6096000" cy="2605087"/>
          </a:xfrm>
          <a:prstGeom prst="rect">
            <a:avLst/>
          </a:prstGeom>
          <a:noFill/>
        </p:spPr>
      </p:pic>
      <p:pic>
        <p:nvPicPr>
          <p:cNvPr id="360455" name="Picture 7" descr="locations_pr"/>
          <p:cNvPicPr>
            <a:picLocks noChangeAspect="1" noChangeArrowheads="1"/>
          </p:cNvPicPr>
          <p:nvPr/>
        </p:nvPicPr>
        <p:blipFill>
          <a:blip r:embed="rId3" cstate="print"/>
          <a:srcRect l="5385" t="3954" r="8461" b="3954"/>
          <a:stretch>
            <a:fillRect/>
          </a:stretch>
        </p:blipFill>
        <p:spPr bwMode="auto">
          <a:xfrm>
            <a:off x="685800" y="4146550"/>
            <a:ext cx="3581400" cy="2109788"/>
          </a:xfrm>
          <a:prstGeom prst="rect">
            <a:avLst/>
          </a:prstGeom>
          <a:noFill/>
        </p:spPr>
      </p:pic>
      <p:pic>
        <p:nvPicPr>
          <p:cNvPr id="360456" name="Picture 8" descr="locations_attitudes"/>
          <p:cNvPicPr>
            <a:picLocks noChangeAspect="1" noChangeArrowheads="1"/>
          </p:cNvPicPr>
          <p:nvPr/>
        </p:nvPicPr>
        <p:blipFill>
          <a:blip r:embed="rId4" cstate="print"/>
          <a:srcRect l="9230" t="5348" r="8461" b="3954"/>
          <a:stretch>
            <a:fillRect/>
          </a:stretch>
        </p:blipFill>
        <p:spPr bwMode="auto">
          <a:xfrm>
            <a:off x="4800600" y="4117975"/>
            <a:ext cx="3505200" cy="21304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C74F962-277D-43D2-AA2C-CA6CB5BEDAD9}" type="slidenum">
              <a:rPr lang="en-US" altLang="en-US"/>
              <a:pPr/>
              <a:t>42</a:t>
            </a:fld>
            <a:endParaRPr lang="en-US" altLang="en-US"/>
          </a:p>
        </p:txBody>
      </p:sp>
      <p:sp>
        <p:nvSpPr>
          <p:cNvPr id="314371" name="Rectangle 3"/>
          <p:cNvSpPr>
            <a:spLocks noGrp="1" noChangeArrowheads="1"/>
          </p:cNvSpPr>
          <p:nvPr>
            <p:ph type="body" idx="1"/>
          </p:nvPr>
        </p:nvSpPr>
        <p:spPr/>
        <p:txBody>
          <a:bodyPr/>
          <a:lstStyle/>
          <a:p>
            <a:endParaRPr lang="en-US"/>
          </a:p>
        </p:txBody>
      </p:sp>
      <p:pic>
        <p:nvPicPr>
          <p:cNvPr id="314372" name="Picture 4" descr="pamp"/>
          <p:cNvPicPr>
            <a:picLocks noChangeAspect="1" noChangeArrowheads="1"/>
          </p:cNvPicPr>
          <p:nvPr/>
        </p:nvPicPr>
        <p:blipFill>
          <a:blip r:embed="rId2" cstate="print"/>
          <a:srcRect/>
          <a:stretch>
            <a:fillRect/>
          </a:stretch>
        </p:blipFill>
        <p:spPr bwMode="auto">
          <a:xfrm>
            <a:off x="1295400" y="1295400"/>
            <a:ext cx="6096000" cy="50974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r>
              <a:rPr lang="en-US"/>
              <a:t>Identity anonymization on graphs</a:t>
            </a:r>
          </a:p>
        </p:txBody>
      </p:sp>
      <p:sp>
        <p:nvSpPr>
          <p:cNvPr id="704515" name="Rectangle 3"/>
          <p:cNvSpPr>
            <a:spLocks noGrp="1" noChangeArrowheads="1"/>
          </p:cNvSpPr>
          <p:nvPr>
            <p:ph type="body" idx="1"/>
          </p:nvPr>
        </p:nvSpPr>
        <p:spPr>
          <a:xfrm>
            <a:off x="457200" y="2133600"/>
            <a:ext cx="8229600" cy="4535488"/>
          </a:xfrm>
        </p:spPr>
        <p:txBody>
          <a:bodyPr/>
          <a:lstStyle/>
          <a:p>
            <a:pPr>
              <a:lnSpc>
                <a:spcPct val="80000"/>
              </a:lnSpc>
            </a:pPr>
            <a:r>
              <a:rPr lang="en-US" sz="2400"/>
              <a:t>Question</a:t>
            </a:r>
          </a:p>
          <a:p>
            <a:pPr lvl="1">
              <a:lnSpc>
                <a:spcPct val="80000"/>
              </a:lnSpc>
            </a:pPr>
            <a:r>
              <a:rPr lang="en-US" sz="2000"/>
              <a:t>How to share a network in a manner that permits useful analysis without disclosing the identity of the individuals involved?</a:t>
            </a:r>
          </a:p>
          <a:p>
            <a:pPr>
              <a:lnSpc>
                <a:spcPct val="80000"/>
              </a:lnSpc>
            </a:pPr>
            <a:endParaRPr lang="en-US" sz="2400"/>
          </a:p>
          <a:p>
            <a:pPr>
              <a:lnSpc>
                <a:spcPct val="80000"/>
              </a:lnSpc>
            </a:pPr>
            <a:r>
              <a:rPr lang="en-US" sz="2400"/>
              <a:t>Observations</a:t>
            </a:r>
          </a:p>
          <a:p>
            <a:pPr lvl="1">
              <a:lnSpc>
                <a:spcPct val="80000"/>
              </a:lnSpc>
            </a:pPr>
            <a:r>
              <a:rPr lang="en-US" sz="2000"/>
              <a:t>Simply removing the identifying information of the nodes before publishing the actual graph does not guarantee identity anonymization. </a:t>
            </a:r>
          </a:p>
          <a:p>
            <a:pPr lvl="1">
              <a:lnSpc>
                <a:spcPct val="80000"/>
              </a:lnSpc>
              <a:buFont typeface="Wingdings" pitchFamily="2" charset="2"/>
              <a:buNone/>
            </a:pPr>
            <a:r>
              <a:rPr lang="en-US" sz="2000"/>
              <a:t>	</a:t>
            </a:r>
          </a:p>
          <a:p>
            <a:pPr lvl="1">
              <a:lnSpc>
                <a:spcPct val="80000"/>
              </a:lnSpc>
              <a:buFont typeface="Wingdings" pitchFamily="2" charset="2"/>
              <a:buNone/>
            </a:pPr>
            <a:r>
              <a:rPr lang="en-US" sz="1400"/>
              <a:t>	L. Backstrom, C. Dwork, and J. Kleinberg, “Wherefore art thou R3579X?: Anonymized social netwoks, hidden patterns, and structural steganography,” In WWW 2007.</a:t>
            </a:r>
          </a:p>
          <a:p>
            <a:pPr lvl="1">
              <a:lnSpc>
                <a:spcPct val="80000"/>
              </a:lnSpc>
              <a:buFont typeface="Wingdings" pitchFamily="2" charset="2"/>
              <a:buNone/>
            </a:pPr>
            <a:r>
              <a:rPr lang="en-US" sz="1400"/>
              <a:t>     </a:t>
            </a:r>
          </a:p>
          <a:p>
            <a:pPr lvl="1">
              <a:lnSpc>
                <a:spcPct val="80000"/>
              </a:lnSpc>
              <a:buFont typeface="Wingdings" pitchFamily="2" charset="2"/>
              <a:buNone/>
            </a:pPr>
            <a:r>
              <a:rPr lang="en-US" sz="1400"/>
              <a:t>	J. Kleinberg, “Challenges in Social Network Data: Processes, Privacy and Paradoxes, ” KDD 2007 Keynote Talk.</a:t>
            </a:r>
          </a:p>
          <a:p>
            <a:pPr>
              <a:lnSpc>
                <a:spcPct val="80000"/>
              </a:lnSpc>
            </a:pPr>
            <a:endParaRPr lang="en-US" sz="1400"/>
          </a:p>
          <a:p>
            <a:pPr>
              <a:lnSpc>
                <a:spcPct val="80000"/>
              </a:lnSpc>
            </a:pPr>
            <a:r>
              <a:rPr lang="en-US" sz="2400"/>
              <a:t>Can we borrow ideas from </a:t>
            </a:r>
            <a:r>
              <a:rPr lang="en-US" sz="2400" b="1" i="1">
                <a:solidFill>
                  <a:srgbClr val="0066FF"/>
                </a:solidFill>
              </a:rPr>
              <a:t>k</a:t>
            </a:r>
            <a:r>
              <a:rPr lang="en-US" sz="2400"/>
              <a:t>-anonymity?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45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normAutofit fontScale="90000"/>
          </a:bodyPr>
          <a:lstStyle/>
          <a:p>
            <a:r>
              <a:rPr lang="en-US"/>
              <a:t>What if you want to prevent the following from happening</a:t>
            </a:r>
          </a:p>
        </p:txBody>
      </p:sp>
      <p:sp>
        <p:nvSpPr>
          <p:cNvPr id="842755" name="Rectangle 3"/>
          <p:cNvSpPr>
            <a:spLocks noGrp="1" noChangeArrowheads="1"/>
          </p:cNvSpPr>
          <p:nvPr>
            <p:ph type="body" idx="1"/>
          </p:nvPr>
        </p:nvSpPr>
        <p:spPr/>
        <p:txBody>
          <a:bodyPr/>
          <a:lstStyle/>
          <a:p>
            <a:r>
              <a:rPr lang="en-US"/>
              <a:t>Assume that adversary </a:t>
            </a:r>
            <a:r>
              <a:rPr lang="en-US" b="1">
                <a:solidFill>
                  <a:srgbClr val="0066FF"/>
                </a:solidFill>
              </a:rPr>
              <a:t>A</a:t>
            </a:r>
            <a:r>
              <a:rPr lang="en-US"/>
              <a:t> knows that </a:t>
            </a:r>
            <a:r>
              <a:rPr lang="en-US" b="1">
                <a:solidFill>
                  <a:srgbClr val="0066FF"/>
                </a:solidFill>
              </a:rPr>
              <a:t>B</a:t>
            </a:r>
            <a:r>
              <a:rPr lang="en-US"/>
              <a:t> has </a:t>
            </a:r>
            <a:r>
              <a:rPr lang="en-US">
                <a:solidFill>
                  <a:srgbClr val="FF0000"/>
                </a:solidFill>
              </a:rPr>
              <a:t>327 connections</a:t>
            </a:r>
            <a:r>
              <a:rPr lang="en-US"/>
              <a:t> in a social network! </a:t>
            </a:r>
          </a:p>
          <a:p>
            <a:endParaRPr lang="en-US"/>
          </a:p>
          <a:p>
            <a:r>
              <a:rPr lang="en-US"/>
              <a:t>If the graph is released by removing the identity of the nodes</a:t>
            </a:r>
          </a:p>
          <a:p>
            <a:pPr lvl="1"/>
            <a:r>
              <a:rPr lang="en-US" b="1">
                <a:solidFill>
                  <a:srgbClr val="0066FF"/>
                </a:solidFill>
              </a:rPr>
              <a:t>A</a:t>
            </a:r>
            <a:r>
              <a:rPr lang="en-US"/>
              <a:t> can find all nodes that have degree </a:t>
            </a:r>
            <a:r>
              <a:rPr lang="en-US">
                <a:solidFill>
                  <a:srgbClr val="FF0000"/>
                </a:solidFill>
              </a:rPr>
              <a:t>327</a:t>
            </a:r>
          </a:p>
          <a:p>
            <a:pPr lvl="1"/>
            <a:r>
              <a:rPr lang="en-US"/>
              <a:t>If there is only one node with degree </a:t>
            </a:r>
            <a:r>
              <a:rPr lang="en-US">
                <a:solidFill>
                  <a:srgbClr val="FF0000"/>
                </a:solidFill>
              </a:rPr>
              <a:t>327</a:t>
            </a:r>
            <a:r>
              <a:rPr lang="en-US"/>
              <a:t>, </a:t>
            </a:r>
            <a:r>
              <a:rPr lang="en-US" b="1">
                <a:solidFill>
                  <a:srgbClr val="0066FF"/>
                </a:solidFill>
              </a:rPr>
              <a:t>A</a:t>
            </a:r>
            <a:r>
              <a:rPr lang="en-US"/>
              <a:t> can identify this node as being </a:t>
            </a:r>
            <a:r>
              <a:rPr lang="en-US" b="1">
                <a:solidFill>
                  <a:srgbClr val="0066FF"/>
                </a:solidFill>
              </a:rPr>
              <a:t>B</a:t>
            </a:r>
            <a:r>
              <a:rPr lang="en-US"/>
              <a:t>.</a:t>
            </a:r>
          </a:p>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lstStyle/>
          <a:p>
            <a:r>
              <a:rPr lang="en-US"/>
              <a:t>Privacy model</a:t>
            </a:r>
          </a:p>
        </p:txBody>
      </p:sp>
      <p:sp>
        <p:nvSpPr>
          <p:cNvPr id="707587" name="Text Box 3"/>
          <p:cNvSpPr txBox="1">
            <a:spLocks noChangeArrowheads="1"/>
          </p:cNvSpPr>
          <p:nvPr>
            <p:ph type="body" idx="1"/>
          </p:nvPr>
        </p:nvSpPr>
        <p:spPr>
          <a:xfrm>
            <a:off x="457200" y="1557338"/>
            <a:ext cx="8229600" cy="1219200"/>
          </a:xfrm>
          <a:solidFill>
            <a:schemeClr val="tx2"/>
          </a:solidFill>
          <a:ln w="12700" cap="sq">
            <a:solidFill>
              <a:schemeClr val="tx1"/>
            </a:solidFill>
          </a:ln>
        </p:spPr>
        <p:txBody>
          <a:bodyPr/>
          <a:lstStyle/>
          <a:p>
            <a:pPr eaLnBrk="0" hangingPunct="0">
              <a:spcBef>
                <a:spcPct val="50000"/>
              </a:spcBef>
              <a:buClrTx/>
              <a:buSzTx/>
              <a:buFontTx/>
              <a:buNone/>
            </a:pPr>
            <a:r>
              <a:rPr lang="en-US" sz="2400">
                <a:solidFill>
                  <a:schemeClr val="bg1"/>
                </a:solidFill>
              </a:rPr>
              <a:t>[</a:t>
            </a:r>
            <a:r>
              <a:rPr lang="en-US" sz="2400">
                <a:solidFill>
                  <a:schemeClr val="hlink"/>
                </a:solidFill>
              </a:rPr>
              <a:t>k-degree anonymity</a:t>
            </a:r>
            <a:r>
              <a:rPr lang="en-US" sz="2400">
                <a:solidFill>
                  <a:schemeClr val="bg1"/>
                </a:solidFill>
              </a:rPr>
              <a:t>] A graph </a:t>
            </a:r>
            <a:r>
              <a:rPr lang="en-US" sz="2400" b="1" i="1">
                <a:solidFill>
                  <a:srgbClr val="FF9900"/>
                </a:solidFill>
              </a:rPr>
              <a:t>G(V, E)</a:t>
            </a:r>
            <a:r>
              <a:rPr lang="en-US" sz="2400">
                <a:solidFill>
                  <a:schemeClr val="bg1"/>
                </a:solidFill>
              </a:rPr>
              <a:t> is </a:t>
            </a:r>
            <a:r>
              <a:rPr lang="en-US" sz="2400" b="1" i="1">
                <a:solidFill>
                  <a:srgbClr val="FF9900"/>
                </a:solidFill>
              </a:rPr>
              <a:t>k</a:t>
            </a:r>
            <a:r>
              <a:rPr lang="en-US" sz="2400" i="1">
                <a:solidFill>
                  <a:schemeClr val="bg1"/>
                </a:solidFill>
              </a:rPr>
              <a:t>-degree anonymous</a:t>
            </a:r>
            <a:r>
              <a:rPr lang="en-US" sz="2400">
                <a:solidFill>
                  <a:schemeClr val="bg1"/>
                </a:solidFill>
              </a:rPr>
              <a:t> if every node in </a:t>
            </a:r>
            <a:r>
              <a:rPr lang="en-US" sz="2400" b="1" i="1">
                <a:solidFill>
                  <a:srgbClr val="FF9900"/>
                </a:solidFill>
              </a:rPr>
              <a:t>V</a:t>
            </a:r>
            <a:r>
              <a:rPr lang="en-US" sz="2400">
                <a:solidFill>
                  <a:schemeClr val="bg1"/>
                </a:solidFill>
              </a:rPr>
              <a:t> has the same degree as </a:t>
            </a:r>
            <a:r>
              <a:rPr lang="en-US" sz="2400" b="1" i="1">
                <a:solidFill>
                  <a:srgbClr val="FF9900"/>
                </a:solidFill>
              </a:rPr>
              <a:t>k-1</a:t>
            </a:r>
            <a:r>
              <a:rPr lang="en-US" sz="2400">
                <a:solidFill>
                  <a:schemeClr val="bg1"/>
                </a:solidFill>
              </a:rPr>
              <a:t> other nodes in </a:t>
            </a:r>
            <a:r>
              <a:rPr lang="en-US" sz="2400" b="1" i="1">
                <a:solidFill>
                  <a:srgbClr val="FF9900"/>
                </a:solidFill>
              </a:rPr>
              <a:t>V</a:t>
            </a:r>
            <a:r>
              <a:rPr lang="en-US" sz="2400">
                <a:solidFill>
                  <a:schemeClr val="bg1"/>
                </a:solidFill>
              </a:rPr>
              <a:t>.</a:t>
            </a:r>
          </a:p>
        </p:txBody>
      </p:sp>
      <p:sp>
        <p:nvSpPr>
          <p:cNvPr id="707588" name="Text Box 4"/>
          <p:cNvSpPr txBox="1">
            <a:spLocks noChangeArrowheads="1"/>
          </p:cNvSpPr>
          <p:nvPr/>
        </p:nvSpPr>
        <p:spPr bwMode="auto">
          <a:xfrm>
            <a:off x="519113" y="5056188"/>
            <a:ext cx="8229600" cy="1252537"/>
          </a:xfrm>
          <a:prstGeom prst="rect">
            <a:avLst/>
          </a:prstGeom>
          <a:solidFill>
            <a:schemeClr val="tx2"/>
          </a:solidFill>
          <a:ln w="12700" cap="sq">
            <a:solidFill>
              <a:schemeClr val="tx1"/>
            </a:solidFill>
            <a:miter lim="800000"/>
            <a:headEnd/>
            <a:tailEnd/>
          </a:ln>
          <a:effectLst/>
        </p:spPr>
        <p:txBody>
          <a:bodyPr/>
          <a:lstStyle/>
          <a:p>
            <a:pPr lvl="1" indent="-112713">
              <a:spcBef>
                <a:spcPct val="20000"/>
              </a:spcBef>
              <a:buClr>
                <a:schemeClr val="accent2"/>
              </a:buClr>
              <a:buSzPct val="70000"/>
              <a:buFont typeface="Wingdings" pitchFamily="2" charset="2"/>
              <a:buNone/>
            </a:pPr>
            <a:r>
              <a:rPr kumimoji="1" lang="en-US" sz="2400">
                <a:solidFill>
                  <a:schemeClr val="bg1"/>
                </a:solidFill>
              </a:rPr>
              <a:t>[</a:t>
            </a:r>
            <a:r>
              <a:rPr kumimoji="1" lang="en-US" sz="2400">
                <a:solidFill>
                  <a:schemeClr val="hlink"/>
                </a:solidFill>
              </a:rPr>
              <a:t>Properties</a:t>
            </a:r>
            <a:r>
              <a:rPr kumimoji="1" lang="en-US" sz="2400">
                <a:solidFill>
                  <a:schemeClr val="bg1"/>
                </a:solidFill>
              </a:rPr>
              <a:t>]</a:t>
            </a:r>
            <a:r>
              <a:rPr kumimoji="1" lang="en-US" sz="2400"/>
              <a:t> </a:t>
            </a:r>
            <a:r>
              <a:rPr kumimoji="1" lang="en-US" sz="2400">
                <a:solidFill>
                  <a:schemeClr val="bg1"/>
                </a:solidFill>
              </a:rPr>
              <a:t>It prevents the re-identification of individuals by adversaries with </a:t>
            </a:r>
            <a:r>
              <a:rPr kumimoji="1" lang="en-US" sz="2400" i="1">
                <a:solidFill>
                  <a:schemeClr val="bg1"/>
                </a:solidFill>
              </a:rPr>
              <a:t>a priori</a:t>
            </a:r>
            <a:r>
              <a:rPr kumimoji="1" lang="en-US" sz="2400">
                <a:solidFill>
                  <a:schemeClr val="bg1"/>
                </a:solidFill>
              </a:rPr>
              <a:t> knowledge of the degree of certain nodes</a:t>
            </a:r>
            <a:r>
              <a:rPr kumimoji="1" lang="en-US" sz="2400"/>
              <a:t>. </a:t>
            </a:r>
            <a:endParaRPr kumimoji="1" lang="en-US" sz="2800"/>
          </a:p>
        </p:txBody>
      </p:sp>
      <p:grpSp>
        <p:nvGrpSpPr>
          <p:cNvPr id="2" name="Group 7"/>
          <p:cNvGrpSpPr>
            <a:grpSpLocks/>
          </p:cNvGrpSpPr>
          <p:nvPr/>
        </p:nvGrpSpPr>
        <p:grpSpPr bwMode="auto">
          <a:xfrm>
            <a:off x="1485900" y="2852738"/>
            <a:ext cx="2120900" cy="1638300"/>
            <a:chOff x="3888" y="696"/>
            <a:chExt cx="1336" cy="1032"/>
          </a:xfrm>
        </p:grpSpPr>
        <p:cxnSp>
          <p:nvCxnSpPr>
            <p:cNvPr id="707592" name="AutoShape 8"/>
            <p:cNvCxnSpPr>
              <a:cxnSpLocks noChangeShapeType="1"/>
            </p:cNvCxnSpPr>
            <p:nvPr/>
          </p:nvCxnSpPr>
          <p:spPr bwMode="auto">
            <a:xfrm flipH="1" flipV="1">
              <a:off x="4464" y="952"/>
              <a:ext cx="368" cy="248"/>
            </a:xfrm>
            <a:prstGeom prst="straightConnector1">
              <a:avLst/>
            </a:prstGeom>
            <a:noFill/>
            <a:ln w="12700" cap="sq">
              <a:solidFill>
                <a:schemeClr val="tx1"/>
              </a:solidFill>
              <a:round/>
              <a:headEnd type="oval" w="med" len="med"/>
              <a:tailEnd type="oval" w="med" len="med"/>
            </a:ln>
            <a:effectLst/>
          </p:spPr>
        </p:cxnSp>
        <p:cxnSp>
          <p:nvCxnSpPr>
            <p:cNvPr id="707593" name="AutoShape 9"/>
            <p:cNvCxnSpPr>
              <a:cxnSpLocks noChangeShapeType="1"/>
            </p:cNvCxnSpPr>
            <p:nvPr/>
          </p:nvCxnSpPr>
          <p:spPr bwMode="auto">
            <a:xfrm flipV="1">
              <a:off x="4120" y="952"/>
              <a:ext cx="336" cy="248"/>
            </a:xfrm>
            <a:prstGeom prst="straightConnector1">
              <a:avLst/>
            </a:prstGeom>
            <a:noFill/>
            <a:ln w="12700" cap="sq">
              <a:solidFill>
                <a:schemeClr val="tx1"/>
              </a:solidFill>
              <a:round/>
              <a:headEnd type="oval" w="med" len="med"/>
              <a:tailEnd type="oval" w="med" len="med"/>
            </a:ln>
            <a:effectLst/>
          </p:spPr>
        </p:cxnSp>
        <p:cxnSp>
          <p:nvCxnSpPr>
            <p:cNvPr id="707594" name="AutoShape 10"/>
            <p:cNvCxnSpPr>
              <a:cxnSpLocks noChangeShapeType="1"/>
            </p:cNvCxnSpPr>
            <p:nvPr/>
          </p:nvCxnSpPr>
          <p:spPr bwMode="auto">
            <a:xfrm flipH="1">
              <a:off x="4256" y="1528"/>
              <a:ext cx="440" cy="1"/>
            </a:xfrm>
            <a:prstGeom prst="straightConnector1">
              <a:avLst/>
            </a:prstGeom>
            <a:noFill/>
            <a:ln w="12700" cap="sq">
              <a:solidFill>
                <a:schemeClr val="tx1"/>
              </a:solidFill>
              <a:round/>
              <a:headEnd type="oval" w="med" len="med"/>
              <a:tailEnd type="oval" w="med" len="med"/>
            </a:ln>
            <a:effectLst/>
          </p:spPr>
        </p:cxnSp>
        <p:sp>
          <p:nvSpPr>
            <p:cNvPr id="707595" name="Text Box 11"/>
            <p:cNvSpPr txBox="1">
              <a:spLocks noChangeArrowheads="1"/>
            </p:cNvSpPr>
            <p:nvPr/>
          </p:nvSpPr>
          <p:spPr bwMode="auto">
            <a:xfrm>
              <a:off x="4296" y="696"/>
              <a:ext cx="464" cy="192"/>
            </a:xfrm>
            <a:prstGeom prst="rect">
              <a:avLst/>
            </a:prstGeom>
            <a:noFill/>
            <a:ln w="12700" cap="sq">
              <a:noFill/>
              <a:miter lim="800000"/>
              <a:headEnd/>
              <a:tailEnd/>
            </a:ln>
            <a:effectLst/>
          </p:spPr>
          <p:txBody>
            <a:bodyPr lIns="91282" tIns="45643" rIns="91282" bIns="45643">
              <a:spAutoFit/>
            </a:bodyPr>
            <a:lstStyle/>
            <a:p>
              <a:pPr eaLnBrk="0" hangingPunct="0">
                <a:spcBef>
                  <a:spcPct val="50000"/>
                </a:spcBef>
              </a:pPr>
              <a:r>
                <a:rPr lang="en-US" sz="1400" b="1"/>
                <a:t>A (2)</a:t>
              </a:r>
            </a:p>
          </p:txBody>
        </p:sp>
        <p:sp>
          <p:nvSpPr>
            <p:cNvPr id="707596" name="Text Box 12"/>
            <p:cNvSpPr txBox="1">
              <a:spLocks noChangeArrowheads="1"/>
            </p:cNvSpPr>
            <p:nvPr/>
          </p:nvSpPr>
          <p:spPr bwMode="auto">
            <a:xfrm>
              <a:off x="3888" y="976"/>
              <a:ext cx="464" cy="192"/>
            </a:xfrm>
            <a:prstGeom prst="rect">
              <a:avLst/>
            </a:prstGeom>
            <a:noFill/>
            <a:ln w="12700" cap="sq">
              <a:noFill/>
              <a:miter lim="800000"/>
              <a:headEnd/>
              <a:tailEnd/>
            </a:ln>
            <a:effectLst/>
          </p:spPr>
          <p:txBody>
            <a:bodyPr lIns="91282" tIns="45643" rIns="91282" bIns="45643">
              <a:spAutoFit/>
            </a:bodyPr>
            <a:lstStyle/>
            <a:p>
              <a:pPr eaLnBrk="0" hangingPunct="0">
                <a:spcBef>
                  <a:spcPct val="50000"/>
                </a:spcBef>
              </a:pPr>
              <a:r>
                <a:rPr lang="en-US" sz="1400" b="1"/>
                <a:t>B (1)</a:t>
              </a:r>
            </a:p>
          </p:txBody>
        </p:sp>
        <p:sp>
          <p:nvSpPr>
            <p:cNvPr id="707597" name="Text Box 13"/>
            <p:cNvSpPr txBox="1">
              <a:spLocks noChangeArrowheads="1"/>
            </p:cNvSpPr>
            <p:nvPr/>
          </p:nvSpPr>
          <p:spPr bwMode="auto">
            <a:xfrm>
              <a:off x="4760" y="992"/>
              <a:ext cx="464" cy="192"/>
            </a:xfrm>
            <a:prstGeom prst="rect">
              <a:avLst/>
            </a:prstGeom>
            <a:noFill/>
            <a:ln w="12700" cap="sq">
              <a:noFill/>
              <a:miter lim="800000"/>
              <a:headEnd/>
              <a:tailEnd/>
            </a:ln>
            <a:effectLst/>
          </p:spPr>
          <p:txBody>
            <a:bodyPr lIns="91282" tIns="45643" rIns="91282" bIns="45643">
              <a:spAutoFit/>
            </a:bodyPr>
            <a:lstStyle/>
            <a:p>
              <a:pPr eaLnBrk="0" hangingPunct="0">
                <a:spcBef>
                  <a:spcPct val="50000"/>
                </a:spcBef>
              </a:pPr>
              <a:r>
                <a:rPr lang="en-US" sz="1400" b="1"/>
                <a:t>E (1)</a:t>
              </a:r>
            </a:p>
          </p:txBody>
        </p:sp>
        <p:sp>
          <p:nvSpPr>
            <p:cNvPr id="707598" name="Text Box 14"/>
            <p:cNvSpPr txBox="1">
              <a:spLocks noChangeArrowheads="1"/>
            </p:cNvSpPr>
            <p:nvPr/>
          </p:nvSpPr>
          <p:spPr bwMode="auto">
            <a:xfrm>
              <a:off x="4096" y="1528"/>
              <a:ext cx="464" cy="192"/>
            </a:xfrm>
            <a:prstGeom prst="rect">
              <a:avLst/>
            </a:prstGeom>
            <a:noFill/>
            <a:ln w="12700" cap="sq">
              <a:noFill/>
              <a:miter lim="800000"/>
              <a:headEnd/>
              <a:tailEnd/>
            </a:ln>
            <a:effectLst/>
          </p:spPr>
          <p:txBody>
            <a:bodyPr lIns="91282" tIns="45643" rIns="91282" bIns="45643">
              <a:spAutoFit/>
            </a:bodyPr>
            <a:lstStyle/>
            <a:p>
              <a:pPr eaLnBrk="0" hangingPunct="0">
                <a:spcBef>
                  <a:spcPct val="50000"/>
                </a:spcBef>
              </a:pPr>
              <a:r>
                <a:rPr lang="en-US" sz="1400" b="1"/>
                <a:t>C (1)</a:t>
              </a:r>
            </a:p>
          </p:txBody>
        </p:sp>
        <p:sp>
          <p:nvSpPr>
            <p:cNvPr id="707599" name="Text Box 15"/>
            <p:cNvSpPr txBox="1">
              <a:spLocks noChangeArrowheads="1"/>
            </p:cNvSpPr>
            <p:nvPr/>
          </p:nvSpPr>
          <p:spPr bwMode="auto">
            <a:xfrm>
              <a:off x="4552" y="1536"/>
              <a:ext cx="464" cy="192"/>
            </a:xfrm>
            <a:prstGeom prst="rect">
              <a:avLst/>
            </a:prstGeom>
            <a:noFill/>
            <a:ln w="12700" cap="sq">
              <a:noFill/>
              <a:miter lim="800000"/>
              <a:headEnd/>
              <a:tailEnd/>
            </a:ln>
            <a:effectLst/>
          </p:spPr>
          <p:txBody>
            <a:bodyPr lIns="91282" tIns="45643" rIns="91282" bIns="45643">
              <a:spAutoFit/>
            </a:bodyPr>
            <a:lstStyle/>
            <a:p>
              <a:pPr eaLnBrk="0" hangingPunct="0">
                <a:spcBef>
                  <a:spcPct val="50000"/>
                </a:spcBef>
              </a:pPr>
              <a:r>
                <a:rPr lang="en-US" sz="1400" b="1"/>
                <a:t>D (1)</a:t>
              </a:r>
            </a:p>
          </p:txBody>
        </p:sp>
      </p:grpSp>
      <p:grpSp>
        <p:nvGrpSpPr>
          <p:cNvPr id="3" name="Group 16"/>
          <p:cNvGrpSpPr>
            <a:grpSpLocks/>
          </p:cNvGrpSpPr>
          <p:nvPr/>
        </p:nvGrpSpPr>
        <p:grpSpPr bwMode="auto">
          <a:xfrm>
            <a:off x="4953000" y="2928938"/>
            <a:ext cx="2120900" cy="1638300"/>
            <a:chOff x="3968" y="3072"/>
            <a:chExt cx="1336" cy="1032"/>
          </a:xfrm>
        </p:grpSpPr>
        <p:cxnSp>
          <p:nvCxnSpPr>
            <p:cNvPr id="707601" name="AutoShape 17"/>
            <p:cNvCxnSpPr>
              <a:cxnSpLocks noChangeShapeType="1"/>
            </p:cNvCxnSpPr>
            <p:nvPr/>
          </p:nvCxnSpPr>
          <p:spPr bwMode="auto">
            <a:xfrm flipH="1" flipV="1">
              <a:off x="4544" y="3328"/>
              <a:ext cx="368" cy="248"/>
            </a:xfrm>
            <a:prstGeom prst="straightConnector1">
              <a:avLst/>
            </a:prstGeom>
            <a:noFill/>
            <a:ln w="12700" cap="sq">
              <a:solidFill>
                <a:schemeClr val="tx1"/>
              </a:solidFill>
              <a:round/>
              <a:headEnd type="oval" w="med" len="med"/>
              <a:tailEnd type="oval" w="med" len="med"/>
            </a:ln>
            <a:effectLst/>
          </p:spPr>
        </p:cxnSp>
        <p:cxnSp>
          <p:nvCxnSpPr>
            <p:cNvPr id="707602" name="AutoShape 18"/>
            <p:cNvCxnSpPr>
              <a:cxnSpLocks noChangeShapeType="1"/>
            </p:cNvCxnSpPr>
            <p:nvPr/>
          </p:nvCxnSpPr>
          <p:spPr bwMode="auto">
            <a:xfrm flipV="1">
              <a:off x="4200" y="3328"/>
              <a:ext cx="336" cy="248"/>
            </a:xfrm>
            <a:prstGeom prst="straightConnector1">
              <a:avLst/>
            </a:prstGeom>
            <a:noFill/>
            <a:ln w="12700" cap="sq">
              <a:solidFill>
                <a:schemeClr val="tx1"/>
              </a:solidFill>
              <a:round/>
              <a:headEnd type="oval" w="med" len="med"/>
              <a:tailEnd type="oval" w="med" len="med"/>
            </a:ln>
            <a:effectLst/>
          </p:spPr>
        </p:cxnSp>
        <p:cxnSp>
          <p:nvCxnSpPr>
            <p:cNvPr id="707603" name="AutoShape 19"/>
            <p:cNvCxnSpPr>
              <a:cxnSpLocks noChangeShapeType="1"/>
            </p:cNvCxnSpPr>
            <p:nvPr/>
          </p:nvCxnSpPr>
          <p:spPr bwMode="auto">
            <a:xfrm flipH="1">
              <a:off x="4336" y="3904"/>
              <a:ext cx="440" cy="1"/>
            </a:xfrm>
            <a:prstGeom prst="straightConnector1">
              <a:avLst/>
            </a:prstGeom>
            <a:noFill/>
            <a:ln w="12700" cap="sq">
              <a:solidFill>
                <a:schemeClr val="tx1"/>
              </a:solidFill>
              <a:round/>
              <a:headEnd type="oval" w="med" len="med"/>
              <a:tailEnd type="oval" w="med" len="med"/>
            </a:ln>
            <a:effectLst/>
          </p:spPr>
        </p:cxnSp>
        <p:sp>
          <p:nvSpPr>
            <p:cNvPr id="707604" name="Text Box 20"/>
            <p:cNvSpPr txBox="1">
              <a:spLocks noChangeArrowheads="1"/>
            </p:cNvSpPr>
            <p:nvPr/>
          </p:nvSpPr>
          <p:spPr bwMode="auto">
            <a:xfrm>
              <a:off x="4376" y="3072"/>
              <a:ext cx="464" cy="192"/>
            </a:xfrm>
            <a:prstGeom prst="rect">
              <a:avLst/>
            </a:prstGeom>
            <a:noFill/>
            <a:ln w="12700" cap="sq">
              <a:noFill/>
              <a:miter lim="800000"/>
              <a:headEnd/>
              <a:tailEnd/>
            </a:ln>
            <a:effectLst/>
          </p:spPr>
          <p:txBody>
            <a:bodyPr lIns="91282" tIns="45643" rIns="91282" bIns="45643">
              <a:spAutoFit/>
            </a:bodyPr>
            <a:lstStyle/>
            <a:p>
              <a:pPr eaLnBrk="0" hangingPunct="0">
                <a:spcBef>
                  <a:spcPct val="50000"/>
                </a:spcBef>
              </a:pPr>
              <a:r>
                <a:rPr lang="en-US" sz="1400" b="1"/>
                <a:t>A (2)</a:t>
              </a:r>
            </a:p>
          </p:txBody>
        </p:sp>
        <p:sp>
          <p:nvSpPr>
            <p:cNvPr id="707605" name="Text Box 21"/>
            <p:cNvSpPr txBox="1">
              <a:spLocks noChangeArrowheads="1"/>
            </p:cNvSpPr>
            <p:nvPr/>
          </p:nvSpPr>
          <p:spPr bwMode="auto">
            <a:xfrm>
              <a:off x="3968" y="3352"/>
              <a:ext cx="464" cy="192"/>
            </a:xfrm>
            <a:prstGeom prst="rect">
              <a:avLst/>
            </a:prstGeom>
            <a:noFill/>
            <a:ln w="12700" cap="sq">
              <a:noFill/>
              <a:miter lim="800000"/>
              <a:headEnd/>
              <a:tailEnd/>
            </a:ln>
            <a:effectLst/>
          </p:spPr>
          <p:txBody>
            <a:bodyPr lIns="91282" tIns="45643" rIns="91282" bIns="45643">
              <a:spAutoFit/>
            </a:bodyPr>
            <a:lstStyle/>
            <a:p>
              <a:pPr eaLnBrk="0" hangingPunct="0">
                <a:spcBef>
                  <a:spcPct val="50000"/>
                </a:spcBef>
              </a:pPr>
              <a:r>
                <a:rPr lang="en-US" sz="1400" b="1"/>
                <a:t>B (2)</a:t>
              </a:r>
            </a:p>
          </p:txBody>
        </p:sp>
        <p:sp>
          <p:nvSpPr>
            <p:cNvPr id="707606" name="Text Box 22"/>
            <p:cNvSpPr txBox="1">
              <a:spLocks noChangeArrowheads="1"/>
            </p:cNvSpPr>
            <p:nvPr/>
          </p:nvSpPr>
          <p:spPr bwMode="auto">
            <a:xfrm>
              <a:off x="4840" y="3368"/>
              <a:ext cx="464" cy="192"/>
            </a:xfrm>
            <a:prstGeom prst="rect">
              <a:avLst/>
            </a:prstGeom>
            <a:noFill/>
            <a:ln w="12700" cap="sq">
              <a:noFill/>
              <a:miter lim="800000"/>
              <a:headEnd/>
              <a:tailEnd/>
            </a:ln>
            <a:effectLst/>
          </p:spPr>
          <p:txBody>
            <a:bodyPr lIns="91282" tIns="45643" rIns="91282" bIns="45643">
              <a:spAutoFit/>
            </a:bodyPr>
            <a:lstStyle/>
            <a:p>
              <a:pPr eaLnBrk="0" hangingPunct="0">
                <a:spcBef>
                  <a:spcPct val="50000"/>
                </a:spcBef>
              </a:pPr>
              <a:r>
                <a:rPr lang="en-US" sz="1400" b="1"/>
                <a:t>E (2)</a:t>
              </a:r>
            </a:p>
          </p:txBody>
        </p:sp>
        <p:sp>
          <p:nvSpPr>
            <p:cNvPr id="707607" name="Text Box 23"/>
            <p:cNvSpPr txBox="1">
              <a:spLocks noChangeArrowheads="1"/>
            </p:cNvSpPr>
            <p:nvPr/>
          </p:nvSpPr>
          <p:spPr bwMode="auto">
            <a:xfrm>
              <a:off x="4176" y="3904"/>
              <a:ext cx="464" cy="192"/>
            </a:xfrm>
            <a:prstGeom prst="rect">
              <a:avLst/>
            </a:prstGeom>
            <a:noFill/>
            <a:ln w="12700" cap="sq">
              <a:noFill/>
              <a:miter lim="800000"/>
              <a:headEnd/>
              <a:tailEnd/>
            </a:ln>
            <a:effectLst/>
          </p:spPr>
          <p:txBody>
            <a:bodyPr lIns="91282" tIns="45643" rIns="91282" bIns="45643">
              <a:spAutoFit/>
            </a:bodyPr>
            <a:lstStyle/>
            <a:p>
              <a:pPr eaLnBrk="0" hangingPunct="0">
                <a:spcBef>
                  <a:spcPct val="50000"/>
                </a:spcBef>
              </a:pPr>
              <a:r>
                <a:rPr lang="en-US" sz="1400" b="1"/>
                <a:t>C (1)</a:t>
              </a:r>
            </a:p>
          </p:txBody>
        </p:sp>
        <p:sp>
          <p:nvSpPr>
            <p:cNvPr id="707608" name="Text Box 24"/>
            <p:cNvSpPr txBox="1">
              <a:spLocks noChangeArrowheads="1"/>
            </p:cNvSpPr>
            <p:nvPr/>
          </p:nvSpPr>
          <p:spPr bwMode="auto">
            <a:xfrm>
              <a:off x="4632" y="3912"/>
              <a:ext cx="464" cy="192"/>
            </a:xfrm>
            <a:prstGeom prst="rect">
              <a:avLst/>
            </a:prstGeom>
            <a:noFill/>
            <a:ln w="12700" cap="sq">
              <a:noFill/>
              <a:miter lim="800000"/>
              <a:headEnd/>
              <a:tailEnd/>
            </a:ln>
            <a:effectLst/>
          </p:spPr>
          <p:txBody>
            <a:bodyPr lIns="91282" tIns="45643" rIns="91282" bIns="45643">
              <a:spAutoFit/>
            </a:bodyPr>
            <a:lstStyle/>
            <a:p>
              <a:pPr eaLnBrk="0" hangingPunct="0">
                <a:spcBef>
                  <a:spcPct val="50000"/>
                </a:spcBef>
              </a:pPr>
              <a:r>
                <a:rPr lang="en-US" sz="1400" b="1"/>
                <a:t>D (1)</a:t>
              </a:r>
            </a:p>
          </p:txBody>
        </p:sp>
        <p:cxnSp>
          <p:nvCxnSpPr>
            <p:cNvPr id="707609" name="AutoShape 25"/>
            <p:cNvCxnSpPr>
              <a:cxnSpLocks noChangeShapeType="1"/>
            </p:cNvCxnSpPr>
            <p:nvPr/>
          </p:nvCxnSpPr>
          <p:spPr bwMode="auto">
            <a:xfrm flipV="1">
              <a:off x="4200" y="3568"/>
              <a:ext cx="712" cy="8"/>
            </a:xfrm>
            <a:prstGeom prst="straightConnector1">
              <a:avLst/>
            </a:prstGeom>
            <a:noFill/>
            <a:ln w="12700" cap="sq">
              <a:solidFill>
                <a:schemeClr val="hlink"/>
              </a:solidFill>
              <a:round/>
              <a:headEnd/>
              <a:tailEnd/>
            </a:ln>
            <a:effectLst/>
          </p:spPr>
        </p:cxnSp>
      </p:grpSp>
      <p:sp>
        <p:nvSpPr>
          <p:cNvPr id="707610" name="Line 26"/>
          <p:cNvSpPr>
            <a:spLocks noChangeShapeType="1"/>
          </p:cNvSpPr>
          <p:nvPr/>
        </p:nvSpPr>
        <p:spPr bwMode="auto">
          <a:xfrm>
            <a:off x="3352800" y="3792538"/>
            <a:ext cx="1511300" cy="0"/>
          </a:xfrm>
          <a:prstGeom prst="line">
            <a:avLst/>
          </a:prstGeom>
          <a:noFill/>
          <a:ln w="12700" cap="sq">
            <a:solidFill>
              <a:schemeClr val="tx1"/>
            </a:solidFill>
            <a:round/>
            <a:headEnd/>
            <a:tailEnd type="triangle" w="med" len="med"/>
          </a:ln>
          <a:effectLst/>
        </p:spPr>
        <p:txBody>
          <a:bodyPr lIns="91282" tIns="45643" rIns="91282" bIns="45643"/>
          <a:lstStyle/>
          <a:p>
            <a:endParaRPr lang="en-US"/>
          </a:p>
        </p:txBody>
      </p:sp>
      <p:sp>
        <p:nvSpPr>
          <p:cNvPr id="707611" name="Text Box 27"/>
          <p:cNvSpPr txBox="1">
            <a:spLocks noChangeArrowheads="1"/>
          </p:cNvSpPr>
          <p:nvPr/>
        </p:nvSpPr>
        <p:spPr bwMode="auto">
          <a:xfrm>
            <a:off x="3479800" y="3462338"/>
            <a:ext cx="1397000" cy="304800"/>
          </a:xfrm>
          <a:prstGeom prst="rect">
            <a:avLst/>
          </a:prstGeom>
          <a:noFill/>
          <a:ln w="12700" cap="sq">
            <a:noFill/>
            <a:miter lim="800000"/>
            <a:headEnd/>
            <a:tailEnd/>
          </a:ln>
          <a:effectLst/>
        </p:spPr>
        <p:txBody>
          <a:bodyPr lIns="91282" tIns="45643" rIns="91282" bIns="45643">
            <a:spAutoFit/>
          </a:bodyPr>
          <a:lstStyle/>
          <a:p>
            <a:pPr eaLnBrk="0" hangingPunct="0">
              <a:spcBef>
                <a:spcPct val="50000"/>
              </a:spcBef>
            </a:pPr>
            <a:r>
              <a:rPr lang="en-US" sz="1400"/>
              <a:t>anonymization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7610"/>
                                        </p:tgtEl>
                                        <p:attrNameLst>
                                          <p:attrName>style.visibility</p:attrName>
                                        </p:attrNameLst>
                                      </p:cBhvr>
                                      <p:to>
                                        <p:strVal val="visible"/>
                                      </p:to>
                                    </p:set>
                                    <p:animEffect transition="in" filter="blinds(horizontal)">
                                      <p:cBhvr>
                                        <p:cTn id="7" dur="500"/>
                                        <p:tgtEl>
                                          <p:spTgt spid="7076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07611"/>
                                        </p:tgtEl>
                                        <p:attrNameLst>
                                          <p:attrName>style.visibility</p:attrName>
                                        </p:attrNameLst>
                                      </p:cBhvr>
                                      <p:to>
                                        <p:strVal val="visible"/>
                                      </p:to>
                                    </p:set>
                                    <p:animEffect transition="in" filter="blinds(horizontal)">
                                      <p:cBhvr>
                                        <p:cTn id="10" dur="500"/>
                                        <p:tgtEl>
                                          <p:spTgt spid="7076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0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8" grpId="0" animBg="1"/>
      <p:bldP spid="707610" grpId="0" animBg="1"/>
      <p:bldP spid="7076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p:txBody>
          <a:bodyPr/>
          <a:lstStyle/>
          <a:p>
            <a:r>
              <a:rPr lang="en-US" sz="3200"/>
              <a:t>Problem Definition</a:t>
            </a:r>
          </a:p>
        </p:txBody>
      </p:sp>
      <p:sp>
        <p:nvSpPr>
          <p:cNvPr id="708618" name="Rectangle 10"/>
          <p:cNvSpPr>
            <a:spLocks noGrp="1" noChangeArrowheads="1"/>
          </p:cNvSpPr>
          <p:nvPr>
            <p:ph type="body" idx="1"/>
          </p:nvPr>
        </p:nvSpPr>
        <p:spPr>
          <a:xfrm>
            <a:off x="457200" y="4581525"/>
            <a:ext cx="8229600" cy="1008063"/>
          </a:xfrm>
          <a:noFill/>
          <a:ln/>
        </p:spPr>
        <p:txBody>
          <a:bodyPr/>
          <a:lstStyle/>
          <a:p>
            <a:r>
              <a:rPr lang="en-US" sz="2000"/>
              <a:t>Symmetric difference between graphs </a:t>
            </a:r>
            <a:r>
              <a:rPr lang="en-US" sz="2000" b="1" i="1">
                <a:solidFill>
                  <a:srgbClr val="0066FF"/>
                </a:solidFill>
              </a:rPr>
              <a:t>G(V,E)</a:t>
            </a:r>
            <a:r>
              <a:rPr lang="en-US" sz="2000"/>
              <a:t> and </a:t>
            </a:r>
            <a:r>
              <a:rPr lang="en-US" sz="2000" b="1" i="1">
                <a:solidFill>
                  <a:srgbClr val="0066FF"/>
                </a:solidFill>
              </a:rPr>
              <a:t>G’(V,E’)</a:t>
            </a:r>
            <a:r>
              <a:rPr lang="en-US" sz="2000"/>
              <a:t> :</a:t>
            </a:r>
          </a:p>
        </p:txBody>
      </p:sp>
      <p:sp>
        <p:nvSpPr>
          <p:cNvPr id="708612" name="Text Box 4"/>
          <p:cNvSpPr txBox="1">
            <a:spLocks noChangeArrowheads="1"/>
          </p:cNvSpPr>
          <p:nvPr/>
        </p:nvSpPr>
        <p:spPr bwMode="auto">
          <a:xfrm>
            <a:off x="323850" y="1614488"/>
            <a:ext cx="8496300" cy="2390775"/>
          </a:xfrm>
          <a:prstGeom prst="rect">
            <a:avLst/>
          </a:prstGeom>
          <a:solidFill>
            <a:schemeClr val="tx2"/>
          </a:solidFill>
          <a:ln w="12700" cap="sq">
            <a:solidFill>
              <a:schemeClr val="tx1"/>
            </a:solidFill>
            <a:miter lim="800000"/>
            <a:headEnd/>
            <a:tailEnd/>
          </a:ln>
          <a:effectLst/>
        </p:spPr>
        <p:txBody>
          <a:bodyPr lIns="91282" tIns="45643" rIns="91282" bIns="45643">
            <a:spAutoFit/>
          </a:bodyPr>
          <a:lstStyle/>
          <a:p>
            <a:pPr eaLnBrk="0" hangingPunct="0">
              <a:spcBef>
                <a:spcPct val="50000"/>
              </a:spcBef>
            </a:pPr>
            <a:r>
              <a:rPr lang="en-US" sz="2000">
                <a:solidFill>
                  <a:schemeClr val="bg1"/>
                </a:solidFill>
              </a:rPr>
              <a:t>Given a graph </a:t>
            </a:r>
            <a:r>
              <a:rPr lang="en-US" sz="2000" b="1" i="1">
                <a:solidFill>
                  <a:srgbClr val="FF9900"/>
                </a:solidFill>
              </a:rPr>
              <a:t>G(V, E)</a:t>
            </a:r>
            <a:r>
              <a:rPr lang="en-US" sz="2000" i="1">
                <a:solidFill>
                  <a:schemeClr val="bg1"/>
                </a:solidFill>
              </a:rPr>
              <a:t> </a:t>
            </a:r>
            <a:r>
              <a:rPr lang="en-US" sz="2000">
                <a:solidFill>
                  <a:schemeClr val="bg1"/>
                </a:solidFill>
              </a:rPr>
              <a:t>and an integer </a:t>
            </a:r>
            <a:r>
              <a:rPr lang="en-US" sz="2000" b="1" i="1">
                <a:solidFill>
                  <a:srgbClr val="FF9900"/>
                </a:solidFill>
              </a:rPr>
              <a:t>k</a:t>
            </a:r>
            <a:r>
              <a:rPr lang="en-US" sz="2000">
                <a:solidFill>
                  <a:schemeClr val="bg1"/>
                </a:solidFill>
              </a:rPr>
              <a:t>, modify </a:t>
            </a:r>
            <a:r>
              <a:rPr lang="en-US" sz="2000" b="1" i="1">
                <a:solidFill>
                  <a:srgbClr val="FF9900"/>
                </a:solidFill>
              </a:rPr>
              <a:t>G</a:t>
            </a:r>
            <a:r>
              <a:rPr lang="en-US" sz="2000">
                <a:solidFill>
                  <a:schemeClr val="bg1"/>
                </a:solidFill>
              </a:rPr>
              <a:t> via a</a:t>
            </a:r>
            <a:r>
              <a:rPr lang="en-US" sz="2000"/>
              <a:t> </a:t>
            </a:r>
            <a:r>
              <a:rPr lang="en-US" sz="2000" b="1">
                <a:solidFill>
                  <a:schemeClr val="hlink"/>
                </a:solidFill>
              </a:rPr>
              <a:t>minimal</a:t>
            </a:r>
            <a:r>
              <a:rPr lang="en-US" sz="2000"/>
              <a:t> </a:t>
            </a:r>
            <a:r>
              <a:rPr lang="en-US" sz="2000">
                <a:solidFill>
                  <a:schemeClr val="bg1"/>
                </a:solidFill>
              </a:rPr>
              <a:t>set of </a:t>
            </a:r>
            <a:r>
              <a:rPr lang="en-US" sz="2000">
                <a:solidFill>
                  <a:schemeClr val="hlink"/>
                </a:solidFill>
              </a:rPr>
              <a:t>edge addition or deletion</a:t>
            </a:r>
            <a:r>
              <a:rPr lang="en-US" sz="2000">
                <a:solidFill>
                  <a:schemeClr val="bg1"/>
                </a:solidFill>
              </a:rPr>
              <a:t> operations to construct a new graph </a:t>
            </a:r>
            <a:r>
              <a:rPr lang="en-US" sz="2000" b="1" i="1">
                <a:solidFill>
                  <a:srgbClr val="FF9900"/>
                </a:solidFill>
              </a:rPr>
              <a:t>G’(V’, E’)</a:t>
            </a:r>
            <a:r>
              <a:rPr lang="en-US" sz="2000">
                <a:solidFill>
                  <a:schemeClr val="bg1"/>
                </a:solidFill>
              </a:rPr>
              <a:t> such that </a:t>
            </a:r>
          </a:p>
          <a:p>
            <a:pPr eaLnBrk="0" hangingPunct="0">
              <a:spcBef>
                <a:spcPct val="50000"/>
              </a:spcBef>
            </a:pPr>
            <a:r>
              <a:rPr lang="en-US" sz="2000">
                <a:solidFill>
                  <a:schemeClr val="bg1"/>
                </a:solidFill>
              </a:rPr>
              <a:t>	1) </a:t>
            </a:r>
            <a:r>
              <a:rPr lang="en-US" sz="2000" b="1" i="1">
                <a:solidFill>
                  <a:srgbClr val="FF9900"/>
                </a:solidFill>
              </a:rPr>
              <a:t>G’</a:t>
            </a:r>
            <a:r>
              <a:rPr lang="en-US" sz="2000">
                <a:solidFill>
                  <a:schemeClr val="bg1"/>
                </a:solidFill>
              </a:rPr>
              <a:t> is </a:t>
            </a:r>
            <a:r>
              <a:rPr lang="en-US" sz="2000" b="1" i="1">
                <a:solidFill>
                  <a:srgbClr val="FF9900"/>
                </a:solidFill>
              </a:rPr>
              <a:t>k</a:t>
            </a:r>
            <a:r>
              <a:rPr lang="en-US" sz="2000">
                <a:solidFill>
                  <a:schemeClr val="bg1"/>
                </a:solidFill>
              </a:rPr>
              <a:t>-degree anonymous; </a:t>
            </a:r>
          </a:p>
          <a:p>
            <a:pPr eaLnBrk="0" hangingPunct="0">
              <a:spcBef>
                <a:spcPct val="50000"/>
              </a:spcBef>
            </a:pPr>
            <a:r>
              <a:rPr lang="en-US" sz="2000">
                <a:solidFill>
                  <a:schemeClr val="bg1"/>
                </a:solidFill>
              </a:rPr>
              <a:t>	2) </a:t>
            </a:r>
            <a:r>
              <a:rPr lang="en-US" sz="2000" b="1" i="1">
                <a:solidFill>
                  <a:srgbClr val="FF9900"/>
                </a:solidFill>
              </a:rPr>
              <a:t>V’ = V</a:t>
            </a:r>
            <a:r>
              <a:rPr lang="en-US" sz="2000">
                <a:solidFill>
                  <a:schemeClr val="bg1"/>
                </a:solidFill>
              </a:rPr>
              <a:t>;</a:t>
            </a:r>
          </a:p>
          <a:p>
            <a:pPr eaLnBrk="0" hangingPunct="0">
              <a:spcBef>
                <a:spcPct val="50000"/>
              </a:spcBef>
            </a:pPr>
            <a:r>
              <a:rPr lang="en-US" sz="2000">
                <a:solidFill>
                  <a:schemeClr val="bg1"/>
                </a:solidFill>
              </a:rPr>
              <a:t>	3) The </a:t>
            </a:r>
            <a:r>
              <a:rPr lang="en-US" sz="2000" b="1" i="1">
                <a:solidFill>
                  <a:schemeClr val="hlink"/>
                </a:solidFill>
              </a:rPr>
              <a:t>symmetric difference</a:t>
            </a:r>
            <a:r>
              <a:rPr lang="en-US" sz="2000">
                <a:solidFill>
                  <a:schemeClr val="bg1"/>
                </a:solidFill>
              </a:rPr>
              <a:t> of </a:t>
            </a:r>
            <a:r>
              <a:rPr lang="en-US" sz="2000" b="1" i="1">
                <a:solidFill>
                  <a:srgbClr val="FF9900"/>
                </a:solidFill>
              </a:rPr>
              <a:t>G</a:t>
            </a:r>
            <a:r>
              <a:rPr lang="en-US" sz="2000">
                <a:solidFill>
                  <a:schemeClr val="bg1"/>
                </a:solidFill>
              </a:rPr>
              <a:t> and </a:t>
            </a:r>
            <a:r>
              <a:rPr lang="en-US" sz="2000" b="1" i="1">
                <a:solidFill>
                  <a:srgbClr val="FF9900"/>
                </a:solidFill>
              </a:rPr>
              <a:t>G’</a:t>
            </a:r>
            <a:r>
              <a:rPr lang="en-US" sz="2000">
                <a:solidFill>
                  <a:schemeClr val="bg1"/>
                </a:solidFill>
              </a:rPr>
              <a:t> is as small as possible</a:t>
            </a:r>
          </a:p>
        </p:txBody>
      </p:sp>
      <p:graphicFrame>
        <p:nvGraphicFramePr>
          <p:cNvPr id="708619" name="Object 11"/>
          <p:cNvGraphicFramePr>
            <a:graphicFrameLocks noChangeAspect="1"/>
          </p:cNvGraphicFramePr>
          <p:nvPr>
            <p:ph sz="half" idx="2"/>
          </p:nvPr>
        </p:nvGraphicFramePr>
        <p:xfrm>
          <a:off x="2124075" y="5229225"/>
          <a:ext cx="4176713" cy="431800"/>
        </p:xfrm>
        <a:graphic>
          <a:graphicData uri="http://schemas.openxmlformats.org/presentationml/2006/ole">
            <p:oleObj spid="_x0000_s411650" name="Equation" r:id="rId3" imgW="2095200" imgH="21564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normAutofit fontScale="90000"/>
          </a:bodyPr>
          <a:lstStyle/>
          <a:p>
            <a:r>
              <a:rPr lang="en-US" b="0">
                <a:latin typeface="Verdana" pitchFamily="34" charset="0"/>
              </a:rPr>
              <a:t>GraphAnonymization</a:t>
            </a:r>
            <a:r>
              <a:rPr lang="en-US"/>
              <a:t> algorithm</a:t>
            </a:r>
          </a:p>
        </p:txBody>
      </p:sp>
      <p:graphicFrame>
        <p:nvGraphicFramePr>
          <p:cNvPr id="709666" name="Group 34"/>
          <p:cNvGraphicFramePr>
            <a:graphicFrameLocks noGrp="1"/>
          </p:cNvGraphicFramePr>
          <p:nvPr>
            <p:ph idx="1"/>
          </p:nvPr>
        </p:nvGraphicFramePr>
        <p:xfrm>
          <a:off x="673100" y="2095500"/>
          <a:ext cx="7337425" cy="4401004"/>
        </p:xfrm>
        <a:graphic>
          <a:graphicData uri="http://schemas.openxmlformats.org/drawingml/2006/table">
            <a:tbl>
              <a:tblPr/>
              <a:tblGrid>
                <a:gridCol w="7337425"/>
              </a:tblGrid>
              <a:tr h="4000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smtClean="0">
                          <a:ln>
                            <a:noFill/>
                          </a:ln>
                          <a:solidFill>
                            <a:schemeClr val="tx1"/>
                          </a:solidFill>
                          <a:effectLst/>
                          <a:latin typeface="Arial" charset="0"/>
                          <a:cs typeface="Arial" charset="0"/>
                        </a:rPr>
                        <a:t>Input:</a:t>
                      </a:r>
                      <a:r>
                        <a:rPr kumimoji="0" lang="en-US" sz="2400" b="0" i="0" u="none" strike="noStrike" cap="none" normalizeH="0" baseline="0" smtClean="0">
                          <a:ln>
                            <a:noFill/>
                          </a:ln>
                          <a:solidFill>
                            <a:schemeClr val="tx1"/>
                          </a:solidFill>
                          <a:effectLst/>
                          <a:latin typeface="Arial" charset="0"/>
                          <a:cs typeface="Arial" charset="0"/>
                        </a:rPr>
                        <a:t> Graph </a:t>
                      </a:r>
                      <a:r>
                        <a:rPr kumimoji="0" lang="en-US" sz="2400" b="1" i="1" u="none" strike="noStrike" cap="none" normalizeH="0" baseline="0" smtClean="0">
                          <a:ln>
                            <a:noFill/>
                          </a:ln>
                          <a:solidFill>
                            <a:srgbClr val="0033CC"/>
                          </a:solidFill>
                          <a:effectLst/>
                          <a:latin typeface="Arial" charset="0"/>
                          <a:cs typeface="Arial" charset="0"/>
                        </a:rPr>
                        <a:t>G</a:t>
                      </a:r>
                      <a:r>
                        <a:rPr kumimoji="0" lang="en-US" sz="2400" b="0" i="0" u="none" strike="noStrike" cap="none" normalizeH="0" baseline="0" smtClean="0">
                          <a:ln>
                            <a:noFill/>
                          </a:ln>
                          <a:solidFill>
                            <a:schemeClr val="tx1"/>
                          </a:solidFill>
                          <a:effectLst/>
                          <a:latin typeface="Arial" charset="0"/>
                          <a:cs typeface="Arial" charset="0"/>
                        </a:rPr>
                        <a:t> with degree sequence </a:t>
                      </a:r>
                      <a:r>
                        <a:rPr kumimoji="0" lang="en-US" sz="2400" b="1" i="1" u="none" strike="noStrike" cap="none" normalizeH="0" baseline="0" smtClean="0">
                          <a:ln>
                            <a:noFill/>
                          </a:ln>
                          <a:solidFill>
                            <a:srgbClr val="0066FF"/>
                          </a:solidFill>
                          <a:effectLst/>
                          <a:latin typeface="Arial" charset="0"/>
                          <a:cs typeface="Arial" charset="0"/>
                        </a:rPr>
                        <a:t>d</a:t>
                      </a:r>
                      <a:r>
                        <a:rPr kumimoji="0" lang="en-US" sz="2400" b="0" i="0" u="none" strike="noStrike" cap="none" normalizeH="0" baseline="0" smtClean="0">
                          <a:ln>
                            <a:noFill/>
                          </a:ln>
                          <a:solidFill>
                            <a:schemeClr val="tx1"/>
                          </a:solidFill>
                          <a:effectLst/>
                          <a:latin typeface="Arial" charset="0"/>
                          <a:cs typeface="Arial" charset="0"/>
                        </a:rPr>
                        <a:t>, integer </a:t>
                      </a:r>
                      <a:r>
                        <a:rPr kumimoji="0" lang="en-US" sz="2400" b="1" i="1" u="none" strike="noStrike" cap="none" normalizeH="0" baseline="0" smtClean="0">
                          <a:ln>
                            <a:noFill/>
                          </a:ln>
                          <a:solidFill>
                            <a:srgbClr val="0033CC"/>
                          </a:solidFill>
                          <a:effectLst/>
                          <a:latin typeface="Arial" charset="0"/>
                          <a:cs typeface="Arial" charset="0"/>
                        </a:rPr>
                        <a:t>k</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smtClean="0">
                          <a:ln>
                            <a:noFill/>
                          </a:ln>
                          <a:solidFill>
                            <a:schemeClr val="tx1"/>
                          </a:solidFill>
                          <a:effectLst/>
                          <a:latin typeface="Arial" charset="0"/>
                          <a:cs typeface="Arial" charset="0"/>
                        </a:rPr>
                        <a:t>Output:</a:t>
                      </a:r>
                      <a:r>
                        <a:rPr kumimoji="0" lang="en-US" sz="2400" b="0" i="0" u="none" strike="noStrike" cap="none" normalizeH="0" baseline="0" smtClean="0">
                          <a:ln>
                            <a:noFill/>
                          </a:ln>
                          <a:solidFill>
                            <a:schemeClr val="tx1"/>
                          </a:solidFill>
                          <a:effectLst/>
                          <a:latin typeface="Arial" charset="0"/>
                          <a:cs typeface="Arial" charset="0"/>
                        </a:rPr>
                        <a:t> </a:t>
                      </a:r>
                      <a:r>
                        <a:rPr kumimoji="0" lang="en-US" sz="2400" b="1" i="1" u="none" strike="noStrike" cap="none" normalizeH="0" baseline="0" smtClean="0">
                          <a:ln>
                            <a:noFill/>
                          </a:ln>
                          <a:solidFill>
                            <a:srgbClr val="0033CC"/>
                          </a:solidFill>
                          <a:effectLst/>
                          <a:latin typeface="Arial" charset="0"/>
                          <a:cs typeface="Arial" charset="0"/>
                        </a:rPr>
                        <a:t>k</a:t>
                      </a:r>
                      <a:r>
                        <a:rPr kumimoji="0" lang="en-US" sz="2400" b="0" i="0" u="none" strike="noStrike" cap="none" normalizeH="0" baseline="0" smtClean="0">
                          <a:ln>
                            <a:noFill/>
                          </a:ln>
                          <a:solidFill>
                            <a:schemeClr val="tx1"/>
                          </a:solidFill>
                          <a:effectLst/>
                          <a:latin typeface="Arial" charset="0"/>
                          <a:cs typeface="Arial" charset="0"/>
                        </a:rPr>
                        <a:t>-degree anonymous graph </a:t>
                      </a:r>
                      <a:r>
                        <a:rPr kumimoji="0" lang="en-US" sz="2400" b="1" i="1" u="none" strike="noStrike" cap="none" normalizeH="0" baseline="0" smtClean="0">
                          <a:ln>
                            <a:noFill/>
                          </a:ln>
                          <a:solidFill>
                            <a:srgbClr val="0033CC"/>
                          </a:solidFill>
                          <a:effectLst/>
                          <a:latin typeface="Arial" charset="0"/>
                          <a:cs typeface="Arial" charset="0"/>
                        </a:rPr>
                        <a:t>G’</a:t>
                      </a:r>
                      <a:r>
                        <a:rPr kumimoji="0" lang="en-US" sz="2400" b="0" i="0" u="none" strike="noStrike" cap="none" normalizeH="0" baseline="0" smtClean="0">
                          <a:ln>
                            <a:noFill/>
                          </a:ln>
                          <a:solidFill>
                            <a:schemeClr val="tx1"/>
                          </a:solidFill>
                          <a:effectLst/>
                          <a:latin typeface="Arial" charset="0"/>
                          <a:cs typeface="Arial" charset="0"/>
                        </a:rPr>
                        <a:t> </a:t>
                      </a:r>
                    </a:p>
                  </a:txBody>
                  <a:tcPr marL="91282" marR="91282" marT="45643" marB="456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1638">
                <a:tc>
                  <a:txBody>
                    <a:bodyPr/>
                    <a:lstStyle/>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AutoNum type="arabicPeriod"/>
                        <a:tabLst/>
                      </a:pPr>
                      <a:endParaRPr kumimoji="0" lang="en-US" sz="2000" b="0" i="0" u="none" strike="noStrike" cap="none" normalizeH="0" baseline="0" smtClean="0">
                        <a:ln>
                          <a:noFill/>
                        </a:ln>
                        <a:solidFill>
                          <a:schemeClr val="tx1"/>
                        </a:solidFill>
                        <a:effectLst/>
                        <a:latin typeface="Arial" charset="0"/>
                        <a:cs typeface="Arial" charset="0"/>
                      </a:endParaRP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rgbClr val="0033CC"/>
                          </a:solidFill>
                          <a:effectLst/>
                          <a:latin typeface="Arial" charset="0"/>
                          <a:cs typeface="Arial" charset="0"/>
                        </a:rPr>
                        <a:t>Degree Sequence Anonymization</a:t>
                      </a:r>
                      <a:r>
                        <a:rPr kumimoji="0" lang="en-US" sz="2000" b="0" i="0" u="none" strike="noStrike" cap="none" normalizeH="0" baseline="0" smtClean="0">
                          <a:ln>
                            <a:noFill/>
                          </a:ln>
                          <a:solidFill>
                            <a:schemeClr val="tx1"/>
                          </a:solidFill>
                          <a:effectLst/>
                          <a:latin typeface="Arial" charset="0"/>
                          <a:cs typeface="Arial" charset="0"/>
                        </a:rPr>
                        <a:t>]: </a:t>
                      </a:r>
                    </a:p>
                    <a:p>
                      <a:pPr marL="381000" marR="0" lvl="0" indent="-381000" algn="l" defTabSz="914400" rtl="0" eaLnBrk="1" fontAlgn="base" latinLnBrk="0" hangingPunct="1">
                        <a:lnSpc>
                          <a:spcPct val="100000"/>
                        </a:lnSpc>
                        <a:spcBef>
                          <a:spcPct val="20000"/>
                        </a:spcBef>
                        <a:spcAft>
                          <a:spcPct val="0"/>
                        </a:spcAft>
                        <a:buClr>
                          <a:schemeClr val="tx2"/>
                        </a:buClr>
                        <a:buSzPct val="55000"/>
                        <a:buFontTx/>
                        <a:buChar char="•"/>
                        <a:tabLst/>
                      </a:pPr>
                      <a:r>
                        <a:rPr kumimoji="0" lang="en-US" sz="2000" b="0" i="0" u="none" strike="noStrike" cap="none" normalizeH="0" baseline="0" smtClean="0">
                          <a:ln>
                            <a:noFill/>
                          </a:ln>
                          <a:solidFill>
                            <a:schemeClr val="tx1"/>
                          </a:solidFill>
                          <a:effectLst/>
                          <a:latin typeface="Arial" charset="0"/>
                          <a:cs typeface="Arial" charset="0"/>
                        </a:rPr>
                        <a:t>Contruct an anonymized degree sequence </a:t>
                      </a:r>
                      <a:r>
                        <a:rPr kumimoji="0" lang="en-US" sz="2000" b="1" i="1" u="none" strike="noStrike" cap="none" normalizeH="0" baseline="0" smtClean="0">
                          <a:ln>
                            <a:noFill/>
                          </a:ln>
                          <a:solidFill>
                            <a:srgbClr val="0033CC"/>
                          </a:solidFill>
                          <a:effectLst/>
                          <a:latin typeface="Arial" charset="0"/>
                          <a:cs typeface="Arial" charset="0"/>
                        </a:rPr>
                        <a:t>d</a:t>
                      </a:r>
                      <a:r>
                        <a:rPr kumimoji="0" lang="en-US" sz="2000" b="1" i="1" u="none" strike="noStrike" cap="none" normalizeH="0" baseline="0" smtClean="0">
                          <a:ln>
                            <a:noFill/>
                          </a:ln>
                          <a:solidFill>
                            <a:schemeClr val="tx1"/>
                          </a:solidFill>
                          <a:effectLst/>
                          <a:latin typeface="Arial" charset="0"/>
                          <a:cs typeface="Arial" charset="0"/>
                        </a:rPr>
                        <a:t>’</a:t>
                      </a:r>
                      <a:r>
                        <a:rPr kumimoji="0" lang="en-US" sz="2000" b="0" i="0" u="none" strike="noStrike" cap="none" normalizeH="0" baseline="0" smtClean="0">
                          <a:ln>
                            <a:noFill/>
                          </a:ln>
                          <a:solidFill>
                            <a:schemeClr val="tx1"/>
                          </a:solidFill>
                          <a:effectLst/>
                          <a:latin typeface="Arial" charset="0"/>
                          <a:cs typeface="Arial" charset="0"/>
                        </a:rPr>
                        <a:t> from the original degree sequence </a:t>
                      </a:r>
                      <a:r>
                        <a:rPr kumimoji="0" lang="en-US" sz="2000" b="1" i="1" u="none" strike="noStrike" cap="none" normalizeH="0" baseline="0" smtClean="0">
                          <a:ln>
                            <a:noFill/>
                          </a:ln>
                          <a:solidFill>
                            <a:srgbClr val="0066FF"/>
                          </a:solidFill>
                          <a:effectLst/>
                          <a:latin typeface="Arial" charset="0"/>
                          <a:cs typeface="Arial" charset="0"/>
                        </a:rPr>
                        <a:t>d</a:t>
                      </a:r>
                      <a:r>
                        <a:rPr kumimoji="0" lang="en-US" sz="2000" b="0" i="0" u="none" strike="noStrike" cap="none" normalizeH="0" baseline="0" smtClean="0">
                          <a:ln>
                            <a:noFill/>
                          </a:ln>
                          <a:solidFill>
                            <a:schemeClr val="tx1"/>
                          </a:solidFill>
                          <a:effectLst/>
                          <a:latin typeface="Arial" charset="0"/>
                          <a:cs typeface="Arial" charset="0"/>
                        </a:rPr>
                        <a:t> </a:t>
                      </a: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AutoNum type="arabicPeriod"/>
                        <a:tabLst/>
                      </a:pPr>
                      <a:endParaRPr kumimoji="0" lang="en-US" sz="2000" b="0" i="0" u="none" strike="noStrike" cap="none" normalizeH="0" baseline="0" smtClean="0">
                        <a:ln>
                          <a:noFill/>
                        </a:ln>
                        <a:solidFill>
                          <a:schemeClr val="tx1"/>
                        </a:solidFill>
                        <a:effectLst/>
                        <a:latin typeface="Arial" charset="0"/>
                        <a:cs typeface="Arial" charset="0"/>
                      </a:endParaRP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rgbClr val="0033CC"/>
                          </a:solidFill>
                          <a:effectLst/>
                          <a:latin typeface="Arial" charset="0"/>
                          <a:cs typeface="Arial" charset="0"/>
                        </a:rPr>
                        <a:t>Graph Construction</a:t>
                      </a:r>
                      <a:r>
                        <a:rPr kumimoji="0" lang="en-US" sz="2000" b="0" i="0" u="none" strike="noStrike" cap="none" normalizeH="0" baseline="0" smtClean="0">
                          <a:ln>
                            <a:noFill/>
                          </a:ln>
                          <a:solidFill>
                            <a:schemeClr val="tx1"/>
                          </a:solidFill>
                          <a:effectLst/>
                          <a:latin typeface="Arial" charset="0"/>
                          <a:cs typeface="Arial" charset="0"/>
                        </a:rPr>
                        <a:t>]: </a:t>
                      </a: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     [</a:t>
                      </a:r>
                      <a:r>
                        <a:rPr kumimoji="0" lang="en-US" sz="2000" b="1" i="0" u="none" strike="noStrike" cap="none" normalizeH="0" baseline="0" smtClean="0">
                          <a:ln>
                            <a:noFill/>
                          </a:ln>
                          <a:solidFill>
                            <a:schemeClr val="tx1"/>
                          </a:solidFill>
                          <a:effectLst/>
                          <a:latin typeface="Arial" charset="0"/>
                          <a:cs typeface="Arial" charset="0"/>
                        </a:rPr>
                        <a:t>Construct</a:t>
                      </a:r>
                      <a:r>
                        <a:rPr kumimoji="0" lang="en-US" sz="2000" b="0" i="0" u="none" strike="noStrike" cap="none" normalizeH="0" baseline="0" smtClean="0">
                          <a:ln>
                            <a:noFill/>
                          </a:ln>
                          <a:solidFill>
                            <a:schemeClr val="tx1"/>
                          </a:solidFill>
                          <a:effectLst/>
                          <a:latin typeface="Arial" charset="0"/>
                          <a:cs typeface="Arial" charset="0"/>
                        </a:rPr>
                        <a:t>]: Given degree sequence </a:t>
                      </a:r>
                      <a:r>
                        <a:rPr kumimoji="0" lang="en-US" sz="2000" b="1" i="1" u="none" strike="noStrike" cap="none" normalizeH="0" baseline="0" smtClean="0">
                          <a:ln>
                            <a:noFill/>
                          </a:ln>
                          <a:solidFill>
                            <a:srgbClr val="0033CC"/>
                          </a:solidFill>
                          <a:effectLst/>
                          <a:latin typeface="Arial" charset="0"/>
                          <a:cs typeface="Arial" charset="0"/>
                        </a:rPr>
                        <a:t>d'</a:t>
                      </a:r>
                      <a:r>
                        <a:rPr kumimoji="0" lang="en-US" sz="2000" b="0" i="0" u="none" strike="noStrike" cap="none" normalizeH="0" baseline="0" smtClean="0">
                          <a:ln>
                            <a:noFill/>
                          </a:ln>
                          <a:solidFill>
                            <a:schemeClr val="tx1"/>
                          </a:solidFill>
                          <a:effectLst/>
                          <a:latin typeface="Arial" charset="0"/>
                          <a:cs typeface="Arial" charset="0"/>
                        </a:rPr>
                        <a:t>, construct a new graph </a:t>
                      </a:r>
                      <a:r>
                        <a:rPr kumimoji="0" lang="en-US" sz="2000" b="1" i="1" u="none" strike="noStrike" cap="none" normalizeH="0" baseline="0" smtClean="0">
                          <a:ln>
                            <a:noFill/>
                          </a:ln>
                          <a:solidFill>
                            <a:srgbClr val="0033CC"/>
                          </a:solidFill>
                          <a:effectLst/>
                          <a:latin typeface="Arial" charset="0"/>
                          <a:cs typeface="Arial" charset="0"/>
                        </a:rPr>
                        <a:t>G</a:t>
                      </a:r>
                      <a:r>
                        <a:rPr kumimoji="0" lang="en-US" sz="2000" b="1" i="1" u="none" strike="noStrike" cap="none" normalizeH="0" baseline="30000" smtClean="0">
                          <a:ln>
                            <a:noFill/>
                          </a:ln>
                          <a:solidFill>
                            <a:srgbClr val="0033CC"/>
                          </a:solidFill>
                          <a:effectLst/>
                          <a:latin typeface="Arial" charset="0"/>
                          <a:cs typeface="Arial" charset="0"/>
                        </a:rPr>
                        <a:t>0</a:t>
                      </a:r>
                      <a:r>
                        <a:rPr kumimoji="0" lang="en-US" sz="2000" b="1" i="1" u="none" strike="noStrike" cap="none" normalizeH="0" baseline="0" smtClean="0">
                          <a:ln>
                            <a:noFill/>
                          </a:ln>
                          <a:solidFill>
                            <a:srgbClr val="0033CC"/>
                          </a:solidFill>
                          <a:effectLst/>
                          <a:latin typeface="Arial" charset="0"/>
                          <a:cs typeface="Arial" charset="0"/>
                        </a:rPr>
                        <a:t>(V, E</a:t>
                      </a:r>
                      <a:r>
                        <a:rPr kumimoji="0" lang="en-US" sz="2000" b="1" i="1" u="none" strike="noStrike" cap="none" normalizeH="0" baseline="30000" smtClean="0">
                          <a:ln>
                            <a:noFill/>
                          </a:ln>
                          <a:solidFill>
                            <a:srgbClr val="0033CC"/>
                          </a:solidFill>
                          <a:effectLst/>
                          <a:latin typeface="Arial" charset="0"/>
                          <a:cs typeface="Arial" charset="0"/>
                        </a:rPr>
                        <a:t>0</a:t>
                      </a:r>
                      <a:r>
                        <a:rPr kumimoji="0" lang="en-US" sz="2000" b="1" i="1" u="none" strike="noStrike" cap="none" normalizeH="0" baseline="0" smtClean="0">
                          <a:ln>
                            <a:noFill/>
                          </a:ln>
                          <a:solidFill>
                            <a:srgbClr val="0033CC"/>
                          </a:solidFill>
                          <a:effectLst/>
                          <a:latin typeface="Arial" charset="0"/>
                          <a:cs typeface="Arial" charset="0"/>
                        </a:rPr>
                        <a:t>)</a:t>
                      </a:r>
                      <a:r>
                        <a:rPr kumimoji="0" lang="en-US" sz="2000" b="0" i="0" u="none" strike="noStrike" cap="none" normalizeH="0" baseline="0" smtClean="0">
                          <a:ln>
                            <a:noFill/>
                          </a:ln>
                          <a:solidFill>
                            <a:schemeClr val="tx1"/>
                          </a:solidFill>
                          <a:effectLst/>
                          <a:latin typeface="Arial" charset="0"/>
                          <a:cs typeface="Arial" charset="0"/>
                        </a:rPr>
                        <a:t> such that the degree sequence of </a:t>
                      </a:r>
                      <a:r>
                        <a:rPr kumimoji="0" lang="en-US" sz="2000" b="1" i="1" u="none" strike="noStrike" cap="none" normalizeH="0" baseline="0" smtClean="0">
                          <a:ln>
                            <a:noFill/>
                          </a:ln>
                          <a:solidFill>
                            <a:srgbClr val="0033CC"/>
                          </a:solidFill>
                          <a:effectLst/>
                          <a:latin typeface="Arial" charset="0"/>
                          <a:cs typeface="Arial" charset="0"/>
                        </a:rPr>
                        <a:t>G</a:t>
                      </a:r>
                      <a:r>
                        <a:rPr kumimoji="0" lang="en-US" sz="2000" b="1" i="1" u="none" strike="noStrike" cap="none" normalizeH="0" baseline="30000" smtClean="0">
                          <a:ln>
                            <a:noFill/>
                          </a:ln>
                          <a:solidFill>
                            <a:srgbClr val="0033CC"/>
                          </a:solidFill>
                          <a:effectLst/>
                          <a:latin typeface="Arial" charset="0"/>
                          <a:cs typeface="Arial" charset="0"/>
                        </a:rPr>
                        <a:t>0</a:t>
                      </a:r>
                      <a:r>
                        <a:rPr kumimoji="0" lang="en-US" sz="2000" b="0" i="0" u="none" strike="noStrike" cap="none" normalizeH="0" baseline="0" smtClean="0">
                          <a:ln>
                            <a:noFill/>
                          </a:ln>
                          <a:solidFill>
                            <a:schemeClr val="tx1"/>
                          </a:solidFill>
                          <a:effectLst/>
                          <a:latin typeface="Arial" charset="0"/>
                          <a:cs typeface="Arial" charset="0"/>
                        </a:rPr>
                        <a:t>  is </a:t>
                      </a:r>
                      <a:r>
                        <a:rPr kumimoji="0" lang="en-US" sz="2000" b="1" i="1" u="none" strike="noStrike" cap="none" normalizeH="0" baseline="0" smtClean="0">
                          <a:ln>
                            <a:noFill/>
                          </a:ln>
                          <a:solidFill>
                            <a:srgbClr val="0033CC"/>
                          </a:solidFill>
                          <a:effectLst/>
                          <a:latin typeface="Arial" charset="0"/>
                          <a:cs typeface="Arial" charset="0"/>
                        </a:rPr>
                        <a:t>d‘</a:t>
                      </a:r>
                    </a:p>
                    <a:p>
                      <a:pPr marL="381000" marR="0" lvl="0" indent="-3810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     [</a:t>
                      </a:r>
                      <a:r>
                        <a:rPr kumimoji="0" lang="en-US" sz="2000" b="1" i="0" u="none" strike="noStrike" cap="none" normalizeH="0" baseline="0" smtClean="0">
                          <a:ln>
                            <a:noFill/>
                          </a:ln>
                          <a:solidFill>
                            <a:schemeClr val="tx1"/>
                          </a:solidFill>
                          <a:effectLst/>
                          <a:latin typeface="Arial" charset="0"/>
                          <a:cs typeface="Arial" charset="0"/>
                        </a:rPr>
                        <a:t>Transform</a:t>
                      </a:r>
                      <a:r>
                        <a:rPr kumimoji="0" lang="en-US" sz="2000" b="0" i="0" u="none" strike="noStrike" cap="none" normalizeH="0" baseline="0" smtClean="0">
                          <a:ln>
                            <a:noFill/>
                          </a:ln>
                          <a:solidFill>
                            <a:schemeClr val="tx1"/>
                          </a:solidFill>
                          <a:effectLst/>
                          <a:latin typeface="Arial" charset="0"/>
                          <a:cs typeface="Arial" charset="0"/>
                        </a:rPr>
                        <a:t>]: Transform </a:t>
                      </a:r>
                      <a:r>
                        <a:rPr kumimoji="0" lang="en-US" sz="2000" b="1" i="1" u="none" strike="noStrike" cap="none" normalizeH="0" baseline="0" smtClean="0">
                          <a:ln>
                            <a:noFill/>
                          </a:ln>
                          <a:solidFill>
                            <a:srgbClr val="0033CC"/>
                          </a:solidFill>
                          <a:effectLst/>
                          <a:latin typeface="Arial" charset="0"/>
                          <a:cs typeface="Arial" charset="0"/>
                        </a:rPr>
                        <a:t>G</a:t>
                      </a:r>
                      <a:r>
                        <a:rPr kumimoji="0" lang="en-US" sz="2000" b="1" i="1" u="none" strike="noStrike" cap="none" normalizeH="0" baseline="30000" smtClean="0">
                          <a:ln>
                            <a:noFill/>
                          </a:ln>
                          <a:solidFill>
                            <a:srgbClr val="0033CC"/>
                          </a:solidFill>
                          <a:effectLst/>
                          <a:latin typeface="Arial" charset="0"/>
                          <a:cs typeface="Arial" charset="0"/>
                        </a:rPr>
                        <a:t>0</a:t>
                      </a:r>
                      <a:r>
                        <a:rPr kumimoji="0" lang="en-US" sz="2000" b="1" i="1" u="none" strike="noStrike" cap="none" normalizeH="0" baseline="0" smtClean="0">
                          <a:ln>
                            <a:noFill/>
                          </a:ln>
                          <a:solidFill>
                            <a:srgbClr val="0033CC"/>
                          </a:solidFill>
                          <a:effectLst/>
                          <a:latin typeface="Arial" charset="0"/>
                          <a:cs typeface="Arial" charset="0"/>
                        </a:rPr>
                        <a:t>(V, E</a:t>
                      </a:r>
                      <a:r>
                        <a:rPr kumimoji="0" lang="en-US" sz="2000" b="1" i="1" u="none" strike="noStrike" cap="none" normalizeH="0" baseline="30000" smtClean="0">
                          <a:ln>
                            <a:noFill/>
                          </a:ln>
                          <a:solidFill>
                            <a:srgbClr val="0033CC"/>
                          </a:solidFill>
                          <a:effectLst/>
                          <a:latin typeface="Arial" charset="0"/>
                          <a:cs typeface="Arial" charset="0"/>
                        </a:rPr>
                        <a:t>0</a:t>
                      </a:r>
                      <a:r>
                        <a:rPr kumimoji="0" lang="en-US" sz="2000" b="1" i="1" u="none" strike="noStrike" cap="none" normalizeH="0" baseline="0" smtClean="0">
                          <a:ln>
                            <a:noFill/>
                          </a:ln>
                          <a:solidFill>
                            <a:srgbClr val="0033CC"/>
                          </a:solidFill>
                          <a:effectLst/>
                          <a:latin typeface="Arial" charset="0"/>
                          <a:cs typeface="Arial" charset="0"/>
                        </a:rPr>
                        <a:t>)</a:t>
                      </a:r>
                      <a:r>
                        <a:rPr kumimoji="0" lang="en-US" sz="2000" b="0" i="0" u="none" strike="noStrike" cap="none" normalizeH="0" baseline="0" smtClean="0">
                          <a:ln>
                            <a:noFill/>
                          </a:ln>
                          <a:solidFill>
                            <a:schemeClr val="tx1"/>
                          </a:solidFill>
                          <a:effectLst/>
                          <a:latin typeface="Arial" charset="0"/>
                          <a:cs typeface="Arial" charset="0"/>
                        </a:rPr>
                        <a:t>  to </a:t>
                      </a:r>
                      <a:r>
                        <a:rPr kumimoji="0" lang="en-US" sz="2000" b="1" i="1" u="none" strike="noStrike" cap="none" normalizeH="0" baseline="0" smtClean="0">
                          <a:ln>
                            <a:noFill/>
                          </a:ln>
                          <a:solidFill>
                            <a:srgbClr val="0033CC"/>
                          </a:solidFill>
                          <a:effectLst/>
                          <a:latin typeface="Arial" charset="0"/>
                          <a:cs typeface="Arial" charset="0"/>
                        </a:rPr>
                        <a:t>G</a:t>
                      </a:r>
                      <a:r>
                        <a:rPr kumimoji="0" lang="en-US" sz="2000" b="1" i="1" u="none" strike="noStrike" cap="none" normalizeH="0" baseline="30000" smtClean="0">
                          <a:ln>
                            <a:noFill/>
                          </a:ln>
                          <a:solidFill>
                            <a:srgbClr val="0033CC"/>
                          </a:solidFill>
                          <a:effectLst/>
                          <a:latin typeface="Arial" charset="0"/>
                          <a:cs typeface="Arial" charset="0"/>
                        </a:rPr>
                        <a:t>’</a:t>
                      </a:r>
                      <a:r>
                        <a:rPr kumimoji="0" lang="en-US" sz="2000" b="1" i="1" u="none" strike="noStrike" cap="none" normalizeH="0" baseline="0" smtClean="0">
                          <a:ln>
                            <a:noFill/>
                          </a:ln>
                          <a:solidFill>
                            <a:srgbClr val="0033CC"/>
                          </a:solidFill>
                          <a:effectLst/>
                          <a:latin typeface="Arial" charset="0"/>
                          <a:cs typeface="Arial" charset="0"/>
                        </a:rPr>
                        <a:t>(V, E</a:t>
                      </a:r>
                      <a:r>
                        <a:rPr kumimoji="0" lang="en-US" sz="2000" b="1" i="1" u="none" strike="noStrike" cap="none" normalizeH="0" baseline="30000" smtClean="0">
                          <a:ln>
                            <a:noFill/>
                          </a:ln>
                          <a:solidFill>
                            <a:srgbClr val="0033CC"/>
                          </a:solidFill>
                          <a:effectLst/>
                          <a:latin typeface="Arial" charset="0"/>
                          <a:cs typeface="Arial" charset="0"/>
                        </a:rPr>
                        <a:t>’</a:t>
                      </a:r>
                      <a:r>
                        <a:rPr kumimoji="0" lang="en-US" sz="2000" b="1" i="1" u="none" strike="noStrike" cap="none" normalizeH="0" baseline="0" smtClean="0">
                          <a:ln>
                            <a:noFill/>
                          </a:ln>
                          <a:solidFill>
                            <a:srgbClr val="0033CC"/>
                          </a:solidFill>
                          <a:effectLst/>
                          <a:latin typeface="Arial" charset="0"/>
                          <a:cs typeface="Arial" charset="0"/>
                        </a:rPr>
                        <a:t>)</a:t>
                      </a:r>
                      <a:r>
                        <a:rPr kumimoji="0" lang="en-US" sz="2000" b="0" i="0" u="none" strike="noStrike" cap="none" normalizeH="0" baseline="0" smtClean="0">
                          <a:ln>
                            <a:noFill/>
                          </a:ln>
                          <a:solidFill>
                            <a:schemeClr val="tx1"/>
                          </a:solidFill>
                          <a:effectLst/>
                          <a:latin typeface="Arial" charset="0"/>
                          <a:cs typeface="Arial" charset="0"/>
                        </a:rPr>
                        <a:t> so that </a:t>
                      </a:r>
                      <a:r>
                        <a:rPr kumimoji="0" lang="en-US" sz="2000" b="1" i="1" u="none" strike="noStrike" cap="none" normalizeH="0" baseline="0" smtClean="0">
                          <a:ln>
                            <a:noFill/>
                          </a:ln>
                          <a:solidFill>
                            <a:srgbClr val="0033CC"/>
                          </a:solidFill>
                          <a:effectLst/>
                          <a:latin typeface="Arial" charset="0"/>
                          <a:cs typeface="Arial" charset="0"/>
                        </a:rPr>
                        <a:t>SymDiff</a:t>
                      </a:r>
                      <a:r>
                        <a:rPr kumimoji="0" lang="en-US" sz="2000" b="0" i="1" u="none" strike="noStrike" cap="none" normalizeH="0" baseline="0" smtClean="0">
                          <a:ln>
                            <a:noFill/>
                          </a:ln>
                          <a:solidFill>
                            <a:srgbClr val="0033CC"/>
                          </a:solidFill>
                          <a:effectLst/>
                          <a:latin typeface="Arial" charset="0"/>
                          <a:cs typeface="Arial" charset="0"/>
                        </a:rPr>
                        <a:t>(G’,G)</a:t>
                      </a:r>
                      <a:r>
                        <a:rPr kumimoji="0" lang="en-US" sz="2000" b="0" i="1" u="none" strike="noStrike" cap="none" normalizeH="0" baseline="0" smtClean="0">
                          <a:ln>
                            <a:noFill/>
                          </a:ln>
                          <a:solidFill>
                            <a:schemeClr val="tx1"/>
                          </a:solidFill>
                          <a:effectLst/>
                          <a:latin typeface="Arial" charset="0"/>
                          <a:cs typeface="Arial" charset="0"/>
                        </a:rPr>
                        <a:t> </a:t>
                      </a:r>
                      <a:r>
                        <a:rPr kumimoji="0" lang="en-US" sz="2000" b="0" i="0" u="none" strike="noStrike" cap="none" normalizeH="0" baseline="0" smtClean="0">
                          <a:ln>
                            <a:noFill/>
                          </a:ln>
                          <a:solidFill>
                            <a:schemeClr val="tx1"/>
                          </a:solidFill>
                          <a:effectLst/>
                          <a:latin typeface="Arial" charset="0"/>
                          <a:cs typeface="Arial" charset="0"/>
                        </a:rPr>
                        <a:t>is minimized. </a:t>
                      </a:r>
                    </a:p>
                  </a:txBody>
                  <a:tcPr marL="91282" marR="91282" marT="45643" marB="456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18457</TotalTime>
  <Words>4036</Words>
  <Application>Microsoft Office PowerPoint</Application>
  <PresentationFormat>On-screen Show (4:3)</PresentationFormat>
  <Paragraphs>519</Paragraphs>
  <Slides>42</Slides>
  <Notes>16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42</vt:i4>
      </vt:variant>
    </vt:vector>
  </HeadingPairs>
  <TitlesOfParts>
    <vt:vector size="47" baseType="lpstr">
      <vt:lpstr>Office Theme</vt:lpstr>
      <vt:lpstr>Microsoft Equation 3.0</vt:lpstr>
      <vt:lpstr>MathType 5.0 Equation</vt:lpstr>
      <vt:lpstr>Bitmap Image</vt:lpstr>
      <vt:lpstr>MathType 6.0 Equation</vt:lpstr>
      <vt:lpstr>Slide 1</vt:lpstr>
      <vt:lpstr>Slide 2</vt:lpstr>
      <vt:lpstr>Slide 3</vt:lpstr>
      <vt:lpstr>Privacy breaches on graph data</vt:lpstr>
      <vt:lpstr>Identity anonymization on graphs</vt:lpstr>
      <vt:lpstr>What if you want to prevent the following from happening</vt:lpstr>
      <vt:lpstr>Privacy model</vt:lpstr>
      <vt:lpstr>Problem Definition</vt:lpstr>
      <vt:lpstr>GraphAnonymization algorithm</vt:lpstr>
      <vt:lpstr>Slide 10</vt:lpstr>
      <vt:lpstr>Slide 11</vt:lpstr>
      <vt:lpstr>DP for degree-sequence anonymization</vt:lpstr>
      <vt:lpstr>GraphAnonymization algorithm</vt:lpstr>
      <vt:lpstr>Are all degree sequences realizable?</vt:lpstr>
      <vt:lpstr>Realizability of degree sequences</vt:lpstr>
      <vt:lpstr>GraphAnonymization algorithm</vt:lpstr>
      <vt:lpstr>Slide 17</vt:lpstr>
      <vt:lpstr>Valid swappable pairs of edges</vt:lpstr>
      <vt:lpstr>GreedySwap algorithm</vt:lpstr>
      <vt:lpstr>Experiments </vt:lpstr>
      <vt:lpstr>Experiments: Clustering coefficient and Avg Path Length</vt:lpstr>
      <vt:lpstr>Slide 22</vt:lpstr>
      <vt:lpstr>Experiments: Exponent of power law distributions</vt:lpstr>
      <vt:lpstr>Slide 24</vt:lpstr>
      <vt:lpstr>What is privacy risk score and why is it useful?</vt:lpstr>
      <vt:lpstr>Privacy Score Overview </vt:lpstr>
      <vt:lpstr>How is Privacy Score Calculated? – Basic Premises</vt:lpstr>
      <vt:lpstr>Privacy Score Calculation</vt:lpstr>
      <vt:lpstr>Privacy Score Calculation</vt:lpstr>
      <vt:lpstr>The Naïve Approach</vt:lpstr>
      <vt:lpstr>The Naïve Approach</vt:lpstr>
      <vt:lpstr>The Naïve Approach</vt:lpstr>
      <vt:lpstr>Advantages and Disadvantages of Naïve </vt:lpstr>
      <vt:lpstr>Item Response Theory (IRT)</vt:lpstr>
      <vt:lpstr>Item Characteristic Curve (ICC)</vt:lpstr>
      <vt:lpstr>Mapping from PRS to IRT</vt:lpstr>
      <vt:lpstr>Computing PRS using IRT</vt:lpstr>
      <vt:lpstr>Calculating Privacy Score using IRT</vt:lpstr>
      <vt:lpstr>Advantages of the IRT Model</vt:lpstr>
      <vt:lpstr>Estimating the Parameters of a Profile Item</vt:lpstr>
      <vt:lpstr>Experiments – Interesting Results</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Analysis</dc:title>
  <dc:creator>Evimaria</dc:creator>
  <cp:lastModifiedBy>Evimaria</cp:lastModifiedBy>
  <cp:revision>204</cp:revision>
  <dcterms:created xsi:type="dcterms:W3CDTF">2009-09-14T03:33:17Z</dcterms:created>
  <dcterms:modified xsi:type="dcterms:W3CDTF">2010-02-04T16:20:09Z</dcterms:modified>
</cp:coreProperties>
</file>