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60" r:id="rId5"/>
    <p:sldId id="261" r:id="rId6"/>
    <p:sldId id="264" r:id="rId7"/>
    <p:sldId id="262" r:id="rId8"/>
    <p:sldId id="266" r:id="rId9"/>
    <p:sldId id="280" r:id="rId10"/>
    <p:sldId id="267" r:id="rId11"/>
    <p:sldId id="268" r:id="rId12"/>
    <p:sldId id="269" r:id="rId13"/>
    <p:sldId id="270" r:id="rId14"/>
    <p:sldId id="271" r:id="rId15"/>
    <p:sldId id="272" r:id="rId16"/>
    <p:sldId id="274" r:id="rId17"/>
    <p:sldId id="273" r:id="rId18"/>
    <p:sldId id="275" r:id="rId19"/>
    <p:sldId id="277" r:id="rId20"/>
    <p:sldId id="278" r:id="rId21"/>
    <p:sldId id="276"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A50021"/>
    <a:srgbClr val="8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693" autoAdjust="0"/>
  </p:normalViewPr>
  <p:slideViewPr>
    <p:cSldViewPr>
      <p:cViewPr>
        <p:scale>
          <a:sx n="100" d="100"/>
          <a:sy n="100" d="100"/>
        </p:scale>
        <p:origin x="-75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590F1F-9C68-42FB-9CBD-1972823C3B92}" type="datetimeFigureOut">
              <a:rPr lang="en-US" smtClean="0"/>
              <a:pPr/>
              <a:t>3/3/2010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AC9B52-166F-435E-A7DA-49191165A15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social networks, users develop rich, complex relationships with one another, but most network analysis reduces these relationships to simple links for research purposes. This paper looks deeper and examines network structure in the presence of both positive and negative links</a:t>
            </a:r>
            <a:r>
              <a:rPr lang="en-US" baseline="0" dirty="0" smtClean="0"/>
              <a:t>.</a:t>
            </a:r>
          </a:p>
          <a:p>
            <a:endParaRPr lang="en-US" dirty="0" smtClean="0"/>
          </a:p>
          <a:p>
            <a:r>
              <a:rPr lang="en-US" dirty="0" smtClean="0"/>
              <a:t>Prior evaluations of Structural Balance</a:t>
            </a:r>
            <a:r>
              <a:rPr lang="en-US" baseline="0" dirty="0" smtClean="0"/>
              <a:t> </a:t>
            </a:r>
            <a:r>
              <a:rPr lang="en-US" dirty="0" smtClean="0"/>
              <a:t>Theory</a:t>
            </a:r>
          </a:p>
          <a:p>
            <a:r>
              <a:rPr lang="en-US" dirty="0" smtClean="0"/>
              <a:t>Empirical investigations generally focused on small networks with social relations observed through direct interaction </a:t>
            </a:r>
          </a:p>
          <a:p>
            <a:r>
              <a:rPr lang="en-US" dirty="0" smtClean="0"/>
              <a:t>Bias toward abundance of certain kinds of triangles</a:t>
            </a:r>
          </a:p>
          <a:p>
            <a:endParaRPr lang="en-US" dirty="0"/>
          </a:p>
        </p:txBody>
      </p:sp>
      <p:sp>
        <p:nvSpPr>
          <p:cNvPr id="4" name="Slide Number Placeholder 3"/>
          <p:cNvSpPr>
            <a:spLocks noGrp="1"/>
          </p:cNvSpPr>
          <p:nvPr>
            <p:ph type="sldNum" sz="quarter" idx="10"/>
          </p:nvPr>
        </p:nvSpPr>
        <p:spPr/>
        <p:txBody>
          <a:bodyPr/>
          <a:lstStyle/>
          <a:p>
            <a:fld id="{A1AC9B52-166F-435E-A7DA-49191165A15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Consistent scenarios:</a:t>
            </a:r>
          </a:p>
          <a:p>
            <a:r>
              <a:rPr lang="en-US" dirty="0" smtClean="0"/>
              <a:t>Generative surprise:</a:t>
            </a:r>
            <a:r>
              <a:rPr lang="en-US" baseline="0" dirty="0" smtClean="0"/>
              <a:t> + if A generates more + than random (A has low status)</a:t>
            </a:r>
          </a:p>
          <a:p>
            <a:r>
              <a:rPr lang="en-US" baseline="0" dirty="0" smtClean="0"/>
              <a:t>B’s status: + if B has higher status than peers ---- peers will link positively to B since B is higher than A</a:t>
            </a:r>
          </a:p>
          <a:p>
            <a:r>
              <a:rPr lang="en-US" baseline="0" dirty="0" smtClean="0"/>
              <a:t>Receptive surprise: + if B gets more + than random (high status)</a:t>
            </a:r>
          </a:p>
          <a:p>
            <a:r>
              <a:rPr lang="en-US" baseline="0" dirty="0" smtClean="0"/>
              <a:t>A’s status: - if A has lower status than peers –-- will link positively to B since B is higher than A</a:t>
            </a:r>
            <a:endParaRPr lang="en-US" dirty="0"/>
          </a:p>
        </p:txBody>
      </p:sp>
      <p:sp>
        <p:nvSpPr>
          <p:cNvPr id="4" name="Slide Number Placeholder 3"/>
          <p:cNvSpPr>
            <a:spLocks noGrp="1"/>
          </p:cNvSpPr>
          <p:nvPr>
            <p:ph type="sldNum" sz="quarter" idx="10"/>
          </p:nvPr>
        </p:nvSpPr>
        <p:spPr/>
        <p:txBody>
          <a:bodyPr/>
          <a:lstStyle/>
          <a:p>
            <a:fld id="{A1AC9B52-166F-435E-A7DA-49191165A15E}"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Bg</a:t>
            </a:r>
            <a:r>
              <a:rPr lang="en-US" dirty="0" smtClean="0"/>
              <a:t> = balance, consistency with generative baseline</a:t>
            </a:r>
          </a:p>
          <a:p>
            <a:r>
              <a:rPr lang="en-US" dirty="0" smtClean="0"/>
              <a:t>Br = balance</a:t>
            </a:r>
            <a:r>
              <a:rPr lang="en-US" baseline="0" dirty="0" smtClean="0"/>
              <a:t>, consistency with </a:t>
            </a:r>
            <a:r>
              <a:rPr lang="en-US" dirty="0" smtClean="0"/>
              <a:t>receptive baseline</a:t>
            </a:r>
          </a:p>
          <a:p>
            <a:r>
              <a:rPr lang="en-US" dirty="0" err="1" smtClean="0"/>
              <a:t>Sg</a:t>
            </a:r>
            <a:r>
              <a:rPr lang="en-US" baseline="0" dirty="0" smtClean="0"/>
              <a:t> = status, consistency with generative baseline</a:t>
            </a:r>
          </a:p>
          <a:p>
            <a:r>
              <a:rPr lang="en-US" baseline="0" dirty="0" err="1" smtClean="0"/>
              <a:t>Sr</a:t>
            </a:r>
            <a:r>
              <a:rPr lang="en-US" baseline="0" dirty="0" smtClean="0"/>
              <a:t> = status, consistency with receptive baseline</a:t>
            </a:r>
            <a:endParaRPr lang="en-US" dirty="0"/>
          </a:p>
        </p:txBody>
      </p:sp>
      <p:sp>
        <p:nvSpPr>
          <p:cNvPr id="4" name="Slide Number Placeholder 3"/>
          <p:cNvSpPr>
            <a:spLocks noGrp="1"/>
          </p:cNvSpPr>
          <p:nvPr>
            <p:ph type="sldNum" sz="quarter" idx="10"/>
          </p:nvPr>
        </p:nvSpPr>
        <p:spPr/>
        <p:txBody>
          <a:bodyPr/>
          <a:lstStyle/>
          <a:p>
            <a:fld id="{A1AC9B52-166F-435E-A7DA-49191165A15E}"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Better performance = consistent with </a:t>
            </a:r>
            <a:r>
              <a:rPr lang="en-US" dirty="0" err="1" smtClean="0"/>
              <a:t>s</a:t>
            </a:r>
            <a:r>
              <a:rPr lang="en-US" baseline="-25000" dirty="0" err="1" smtClean="0"/>
              <a:t>g</a:t>
            </a:r>
            <a:r>
              <a:rPr lang="en-US" dirty="0" smtClean="0"/>
              <a:t>(t) and </a:t>
            </a:r>
            <a:r>
              <a:rPr lang="en-US" dirty="0" err="1" smtClean="0"/>
              <a:t>s</a:t>
            </a:r>
            <a:r>
              <a:rPr lang="en-US" baseline="-25000" dirty="0" err="1" smtClean="0"/>
              <a:t>r</a:t>
            </a:r>
            <a:r>
              <a:rPr lang="en-US" dirty="0" smtClean="0"/>
              <a:t>(t)</a:t>
            </a:r>
            <a:endParaRPr lang="en-US" dirty="0"/>
          </a:p>
        </p:txBody>
      </p:sp>
      <p:sp>
        <p:nvSpPr>
          <p:cNvPr id="4" name="Slide Number Placeholder 3"/>
          <p:cNvSpPr>
            <a:spLocks noGrp="1"/>
          </p:cNvSpPr>
          <p:nvPr>
            <p:ph type="sldNum" sz="quarter" idx="10"/>
          </p:nvPr>
        </p:nvSpPr>
        <p:spPr/>
        <p:txBody>
          <a:bodyPr/>
          <a:lstStyle/>
          <a:p>
            <a:fld id="{A1AC9B52-166F-435E-A7DA-49191165A15E}" type="slidenum">
              <a:rPr lang="en-US" smtClean="0"/>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Have data on timing of link creation</a:t>
            </a:r>
            <a:r>
              <a:rPr lang="en-US" baseline="0" dirty="0" smtClean="0"/>
              <a:t> for </a:t>
            </a:r>
            <a:r>
              <a:rPr lang="en-US" baseline="0" dirty="0" err="1" smtClean="0"/>
              <a:t>epinions</a:t>
            </a:r>
            <a:r>
              <a:rPr lang="en-US" baseline="0" dirty="0" smtClean="0"/>
              <a:t> and </a:t>
            </a:r>
            <a:r>
              <a:rPr lang="en-US" baseline="0" dirty="0" err="1" smtClean="0"/>
              <a:t>wikipedia</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Users treat each other differently in the context of back-and-forth interaction than when they are using links to refer to others who do not link back</a:t>
            </a:r>
            <a:endParaRPr lang="en-US" dirty="0" smtClean="0"/>
          </a:p>
          <a:p>
            <a:r>
              <a:rPr lang="en-US" dirty="0" smtClean="0"/>
              <a:t>System as a whole has 80% positive links</a:t>
            </a:r>
            <a:endParaRPr lang="en-US" dirty="0"/>
          </a:p>
        </p:txBody>
      </p:sp>
      <p:sp>
        <p:nvSpPr>
          <p:cNvPr id="4" name="Slide Number Placeholder 3"/>
          <p:cNvSpPr>
            <a:spLocks noGrp="1"/>
          </p:cNvSpPr>
          <p:nvPr>
            <p:ph type="sldNum" sz="quarter" idx="10"/>
          </p:nvPr>
        </p:nvSpPr>
        <p:spPr/>
        <p:txBody>
          <a:bodyPr/>
          <a:lstStyle/>
          <a:p>
            <a:fld id="{A1AC9B52-166F-435E-A7DA-49191165A15E}"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Embeddedness</a:t>
            </a:r>
            <a:r>
              <a:rPr lang="en-US" dirty="0" smtClean="0"/>
              <a:t>:</a:t>
            </a:r>
            <a:r>
              <a:rPr lang="en-US" baseline="0" dirty="0" smtClean="0"/>
              <a:t> </a:t>
            </a:r>
            <a:r>
              <a:rPr lang="en-US" dirty="0" smtClean="0"/>
              <a:t>Number of distinct triads the edge participates in</a:t>
            </a:r>
          </a:p>
          <a:p>
            <a:r>
              <a:rPr lang="en-US" dirty="0" smtClean="0"/>
              <a:t>Not part of balance</a:t>
            </a:r>
            <a:r>
              <a:rPr lang="en-US" baseline="0" dirty="0" smtClean="0"/>
              <a:t> theory, but c</a:t>
            </a:r>
            <a:r>
              <a:rPr lang="en-US" dirty="0" smtClean="0"/>
              <a:t>onsistent with social theory: embedded edges are on display</a:t>
            </a:r>
            <a:endParaRPr lang="en-US" dirty="0"/>
          </a:p>
        </p:txBody>
      </p:sp>
      <p:sp>
        <p:nvSpPr>
          <p:cNvPr id="4" name="Slide Number Placeholder 3"/>
          <p:cNvSpPr>
            <a:spLocks noGrp="1"/>
          </p:cNvSpPr>
          <p:nvPr>
            <p:ph type="sldNum" sz="quarter" idx="10"/>
          </p:nvPr>
        </p:nvSpPr>
        <p:spPr/>
        <p:txBody>
          <a:bodyPr/>
          <a:lstStyle/>
          <a:p>
            <a:fld id="{A1AC9B52-166F-435E-A7DA-49191165A15E}"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AC9B52-166F-435E-A7DA-49191165A15E}"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System as a whole has roughly 80% positive edges</a:t>
            </a:r>
          </a:p>
          <a:p>
            <a:r>
              <a:rPr lang="en-US" dirty="0" smtClean="0"/>
              <a:t>Transition – 2 theories of</a:t>
            </a:r>
            <a:r>
              <a:rPr lang="en-US" baseline="0" dirty="0" smtClean="0"/>
              <a:t> signed networks</a:t>
            </a:r>
            <a:endParaRPr lang="en-US" dirty="0"/>
          </a:p>
        </p:txBody>
      </p:sp>
      <p:sp>
        <p:nvSpPr>
          <p:cNvPr id="4" name="Slide Number Placeholder 3"/>
          <p:cNvSpPr>
            <a:spLocks noGrp="1"/>
          </p:cNvSpPr>
          <p:nvPr>
            <p:ph type="sldNum" sz="quarter" idx="10"/>
          </p:nvPr>
        </p:nvSpPr>
        <p:spPr/>
        <p:txBody>
          <a:bodyPr/>
          <a:lstStyle/>
          <a:p>
            <a:fld id="{A1AC9B52-166F-435E-A7DA-49191165A15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originated in social psychology in the mid-20</a:t>
            </a:r>
            <a:r>
              <a:rPr lang="en-US" baseline="30000" dirty="0" smtClean="0"/>
              <a:t>th</a:t>
            </a:r>
            <a:r>
              <a:rPr lang="en-US" baseline="0" dirty="0" smtClean="0"/>
              <a:t> </a:t>
            </a:r>
            <a:r>
              <a:rPr lang="en-US" baseline="0" dirty="0" smtClean="0"/>
              <a:t>century</a:t>
            </a:r>
          </a:p>
          <a:p>
            <a:r>
              <a:rPr lang="en-US" baseline="0" dirty="0" smtClean="0"/>
              <a:t>-- T3 = balanced = “the friend of my friend is my friend”</a:t>
            </a:r>
          </a:p>
          <a:p>
            <a:r>
              <a:rPr lang="en-US" baseline="0" dirty="0" smtClean="0"/>
              <a:t>-- T1 = “the friend of my enemy is my enemy”, “the enemy of my friend is my enemy”, “the enemy of my enemy is my friend”</a:t>
            </a:r>
          </a:p>
        </p:txBody>
      </p:sp>
      <p:sp>
        <p:nvSpPr>
          <p:cNvPr id="4" name="Slide Number Placeholder 3"/>
          <p:cNvSpPr>
            <a:spLocks noGrp="1"/>
          </p:cNvSpPr>
          <p:nvPr>
            <p:ph type="sldNum" sz="quarter" idx="10"/>
          </p:nvPr>
        </p:nvSpPr>
        <p:spPr/>
        <p:txBody>
          <a:bodyPr/>
          <a:lstStyle/>
          <a:p>
            <a:fld id="{A1AC9B52-166F-435E-A7DA-49191165A15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Flush/straight/pair?</a:t>
            </a:r>
            <a:endParaRPr lang="en-US" dirty="0"/>
          </a:p>
        </p:txBody>
      </p:sp>
      <p:sp>
        <p:nvSpPr>
          <p:cNvPr id="4" name="Slide Number Placeholder 3"/>
          <p:cNvSpPr>
            <a:spLocks noGrp="1"/>
          </p:cNvSpPr>
          <p:nvPr>
            <p:ph type="sldNum" sz="quarter" idx="10"/>
          </p:nvPr>
        </p:nvSpPr>
        <p:spPr/>
        <p:txBody>
          <a:bodyPr/>
          <a:lstStyle/>
          <a:p>
            <a:fld id="{A1AC9B52-166F-435E-A7DA-49191165A15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Transition: look at how theories hold up against</a:t>
            </a:r>
            <a:r>
              <a:rPr lang="en-US" baseline="0" dirty="0" smtClean="0"/>
              <a:t> our datasets</a:t>
            </a:r>
            <a:endParaRPr lang="en-US" dirty="0"/>
          </a:p>
        </p:txBody>
      </p:sp>
      <p:sp>
        <p:nvSpPr>
          <p:cNvPr id="4" name="Slide Number Placeholder 3"/>
          <p:cNvSpPr>
            <a:spLocks noGrp="1"/>
          </p:cNvSpPr>
          <p:nvPr>
            <p:ph type="sldNum" sz="quarter" idx="10"/>
          </p:nvPr>
        </p:nvSpPr>
        <p:spPr/>
        <p:txBody>
          <a:bodyPr/>
          <a:lstStyle/>
          <a:p>
            <a:fld id="{A1AC9B52-166F-435E-A7DA-49191165A15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S(Ti) is approximately a standard normal</a:t>
            </a:r>
            <a:r>
              <a:rPr lang="en-US" baseline="0" dirty="0" smtClean="0"/>
              <a:t> distribution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“what would it look like if edge signs were produced at random from the same background distribution of positive and negative signs”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Expected number of triads T</a:t>
            </a:r>
            <a:r>
              <a:rPr lang="en-US" baseline="-25000" dirty="0" smtClean="0"/>
              <a:t>i</a:t>
            </a:r>
            <a:r>
              <a:rPr lang="en-US" dirty="0" smtClean="0"/>
              <a:t>,   E[T</a:t>
            </a:r>
            <a:r>
              <a:rPr lang="en-US" baseline="-25000" dirty="0" smtClean="0"/>
              <a:t>i</a:t>
            </a:r>
            <a:r>
              <a:rPr lang="en-US" dirty="0" smtClean="0"/>
              <a:t>]</a:t>
            </a:r>
            <a:r>
              <a:rPr lang="en-US" baseline="0" dirty="0" smtClean="0"/>
              <a:t> = p</a:t>
            </a:r>
            <a:r>
              <a:rPr lang="en-US" baseline="-25000" dirty="0" smtClean="0"/>
              <a:t>0</a:t>
            </a:r>
            <a:r>
              <a:rPr lang="en-US" baseline="0" dirty="0" smtClean="0"/>
              <a:t>(T</a:t>
            </a:r>
            <a:r>
              <a:rPr lang="en-US" baseline="-25000" dirty="0" smtClean="0"/>
              <a:t>i</a:t>
            </a:r>
            <a:r>
              <a:rPr lang="en-US" baseline="0" dirty="0" smtClean="0"/>
              <a:t>)∆</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Surprise</a:t>
            </a:r>
            <a:r>
              <a:rPr lang="en-US" baseline="0" dirty="0" smtClean="0"/>
              <a:t>,   s(T</a:t>
            </a:r>
            <a:r>
              <a:rPr lang="en-US" baseline="-25000" dirty="0" smtClean="0"/>
              <a:t>i</a:t>
            </a:r>
            <a:r>
              <a:rPr lang="en-US" baseline="0" dirty="0" smtClean="0"/>
              <a:t>) = number of standard deviations by which |T</a:t>
            </a:r>
            <a:r>
              <a:rPr lang="en-US" baseline="-25000" dirty="0" smtClean="0"/>
              <a:t>i</a:t>
            </a:r>
            <a:r>
              <a:rPr lang="en-US" baseline="0" dirty="0" smtClean="0"/>
              <a:t>| differs from E[T</a:t>
            </a:r>
            <a:r>
              <a:rPr lang="en-US" baseline="-25000" dirty="0" smtClean="0"/>
              <a:t>i</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A1AC9B52-166F-435E-A7DA-49191165A15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AC9B52-166F-435E-A7DA-49191165A15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Transition: Develop a</a:t>
            </a:r>
            <a:r>
              <a:rPr lang="en-US" baseline="0" dirty="0" smtClean="0"/>
              <a:t> more robust model!</a:t>
            </a:r>
          </a:p>
        </p:txBody>
      </p:sp>
      <p:sp>
        <p:nvSpPr>
          <p:cNvPr id="4" name="Slide Number Placeholder 3"/>
          <p:cNvSpPr>
            <a:spLocks noGrp="1"/>
          </p:cNvSpPr>
          <p:nvPr>
            <p:ph type="sldNum" sz="quarter" idx="10"/>
          </p:nvPr>
        </p:nvSpPr>
        <p:spPr/>
        <p:txBody>
          <a:bodyPr/>
          <a:lstStyle/>
          <a:p>
            <a:fld id="{A1AC9B52-166F-435E-A7DA-49191165A15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Evaluate the sign of a link created from </a:t>
            </a:r>
            <a:r>
              <a:rPr lang="en-US" b="1" dirty="0" smtClean="0"/>
              <a:t>A</a:t>
            </a:r>
            <a:r>
              <a:rPr lang="en-US" dirty="0" smtClean="0"/>
              <a:t> to </a:t>
            </a:r>
            <a:r>
              <a:rPr lang="en-US" b="1" dirty="0" smtClean="0"/>
              <a:t>B</a:t>
            </a:r>
            <a:r>
              <a:rPr lang="en-US" dirty="0" smtClean="0"/>
              <a:t> in the context of </a:t>
            </a:r>
            <a:r>
              <a:rPr lang="en-US" b="1" dirty="0" smtClean="0"/>
              <a:t>A</a:t>
            </a:r>
            <a:r>
              <a:rPr lang="en-US" dirty="0" smtClean="0"/>
              <a:t> and </a:t>
            </a:r>
            <a:r>
              <a:rPr lang="en-US" b="1" dirty="0" smtClean="0"/>
              <a:t>B</a:t>
            </a:r>
            <a:r>
              <a:rPr lang="en-US" dirty="0" smtClean="0"/>
              <a:t>’s relations to additional nodes </a:t>
            </a:r>
            <a:r>
              <a:rPr lang="en-US" b="1" dirty="0" smtClean="0"/>
              <a:t>X</a:t>
            </a: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Edges between X and A and X and B can go in either direction and have either sign = 16 possibilities</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Generative</a:t>
            </a:r>
            <a:r>
              <a:rPr lang="en-US" baseline="0" dirty="0" smtClean="0"/>
              <a:t> Baseline for type t: expected number of positive edges we would get if we let each Ai-Bi link form according to the generative baseline of Ai</a:t>
            </a:r>
            <a:endParaRPr lang="en-US" dirty="0" smtClean="0"/>
          </a:p>
          <a:p>
            <a:r>
              <a:rPr lang="en-US" dirty="0" smtClean="0"/>
              <a:t>If</a:t>
            </a:r>
            <a:r>
              <a:rPr lang="en-US" baseline="0" dirty="0" smtClean="0"/>
              <a:t> the context provided by node X and its links with A and B had no effect on the sign of the A-B link being formed, we should expect a generative surprise of 0 for type t</a:t>
            </a:r>
            <a:endParaRPr lang="en-US" dirty="0" smtClean="0"/>
          </a:p>
        </p:txBody>
      </p:sp>
      <p:sp>
        <p:nvSpPr>
          <p:cNvPr id="4" name="Slide Number Placeholder 3"/>
          <p:cNvSpPr>
            <a:spLocks noGrp="1"/>
          </p:cNvSpPr>
          <p:nvPr>
            <p:ph type="sldNum" sz="quarter" idx="10"/>
          </p:nvPr>
        </p:nvSpPr>
        <p:spPr/>
        <p:txBody>
          <a:bodyPr/>
          <a:lstStyle/>
          <a:p>
            <a:fld id="{A1AC9B52-166F-435E-A7DA-49191165A15E}"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8E36636D-D922-432D-A958-524484B5923D}" type="datetimeFigureOut">
              <a:rPr/>
              <a:pPr/>
              <a:t>3/28/2008</a:t>
            </a:fld>
            <a:endParaRPr/>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DF28FB93-0A08-4E7D-8E63-9EFA29F1E093}" type="slidenum">
              <a:rPr/>
              <a:pPr/>
              <a:t>‹#›</a:t>
            </a:fld>
            <a:endParaRPr/>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a:pPr/>
              <a:t>3/28/2008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a:pPr/>
              <a:t>3/28/2008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a:xfrm>
            <a:off x="7848600" y="533400"/>
            <a:ext cx="762000" cy="609600"/>
          </a:xfrm>
        </p:spPr>
        <p:txBody>
          <a:bodyPr/>
          <a:lstStyle/>
          <a:p>
            <a:fld id="{DF28FB93-0A08-4E7D-8E63-9EFA29F1E093}"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315200" cy="1143000"/>
          </a:xfrm>
        </p:spPr>
        <p:txBody>
          <a:bodyPr/>
          <a:lstStyle/>
          <a:p>
            <a:r>
              <a:rPr lang="en-US" dirty="0" smtClean="0"/>
              <a:t>Click to edit Master title style</a:t>
            </a:r>
            <a:endParaRPr dirty="0"/>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8E36636D-D922-432D-A958-524484B5923D}" type="datetimeFigureOut">
              <a:rPr/>
              <a:pPr/>
              <a:t>3/28/2008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8E36636D-D922-432D-A958-524484B5923D}" type="datetimeFigureOut">
              <a:rPr/>
              <a:pPr/>
              <a:t>3/28/2008</a:t>
            </a:fld>
            <a:endParaRPr/>
          </a:p>
        </p:txBody>
      </p:sp>
      <p:sp>
        <p:nvSpPr>
          <p:cNvPr id="5" name="Footer Placeholder 4"/>
          <p:cNvSpPr>
            <a:spLocks noGrp="1"/>
          </p:cNvSpPr>
          <p:nvPr>
            <p:ph type="ftr" sz="quarter" idx="11"/>
          </p:nvPr>
        </p:nvSpPr>
        <p:spPr>
          <a:xfrm>
            <a:off x="1892808" y="6556248"/>
            <a:ext cx="1673352" cy="228600"/>
          </a:xfrm>
        </p:spPr>
        <p:txBody>
          <a:bodyPr/>
          <a:lstStyle/>
          <a:p>
            <a:endParaRPr/>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DF28FB93-0A08-4E7D-8E63-9EFA29F1E093}"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E36636D-D922-432D-A958-524484B5923D}" type="datetimeFigureOut">
              <a:rPr/>
              <a:pPr/>
              <a:t>3/28/2008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E36636D-D922-432D-A958-524484B5923D}" type="datetimeFigureOut">
              <a:rPr/>
              <a:pPr/>
              <a:t>3/28/2008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36636D-D922-432D-A958-524484B5923D}" type="datetimeFigureOut">
              <a:rPr/>
              <a:pPr/>
              <a:t>3/28/2008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8E36636D-D922-432D-A958-524484B5923D}" type="datetimeFigureOut">
              <a:rPr/>
              <a:pPr/>
              <a:t>3/28/2008</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a:pPr/>
              <a:t>3/28/2008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a:pPr/>
              <a:t>3/28/2008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9906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9144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914400" cy="990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1945" y="762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1371600" y="1371600"/>
            <a:ext cx="73152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2" name="Title Placeholder 1"/>
          <p:cNvSpPr>
            <a:spLocks noGrp="1"/>
          </p:cNvSpPr>
          <p:nvPr>
            <p:ph type="title"/>
          </p:nvPr>
        </p:nvSpPr>
        <p:spPr>
          <a:xfrm>
            <a:off x="1371600" y="-76200"/>
            <a:ext cx="7315200" cy="1143000"/>
          </a:xfrm>
          <a:prstGeom prst="rect">
            <a:avLst/>
          </a:prstGeom>
        </p:spPr>
        <p:txBody>
          <a:bodyPr vert="horz" lIns="91440" tIns="45720" rIns="91440" bIns="45720" rtlCol="0" anchor="b">
            <a:noAutofit/>
          </a:bodyPr>
          <a:lstStyle/>
          <a:p>
            <a:r>
              <a:rPr lang="en-US" dirty="0" smtClean="0"/>
              <a:t>Click to edit Master title style</a:t>
            </a:r>
            <a:endParaRPr dirty="0"/>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8E36636D-D922-432D-A958-524484B5923D}" type="datetimeFigureOut">
              <a:rPr/>
              <a:pPr/>
              <a:t>3/28/2008</a:t>
            </a:fld>
            <a:endParaRPr/>
          </a:p>
        </p:txBody>
      </p:sp>
      <p:sp>
        <p:nvSpPr>
          <p:cNvPr id="5" name="Footer Placeholder 4"/>
          <p:cNvSpPr>
            <a:spLocks noGrp="1"/>
          </p:cNvSpPr>
          <p:nvPr>
            <p:ph type="ftr" sz="quarter" idx="3"/>
          </p:nvPr>
        </p:nvSpPr>
        <p:spPr>
          <a:xfrm>
            <a:off x="13716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dirty="0"/>
          </a:p>
        </p:txBody>
      </p:sp>
      <p:sp>
        <p:nvSpPr>
          <p:cNvPr id="6" name="Slide Number Placeholder 5"/>
          <p:cNvSpPr>
            <a:spLocks noGrp="1"/>
          </p:cNvSpPr>
          <p:nvPr>
            <p:ph type="sldNum" sz="quarter" idx="4"/>
          </p:nvPr>
        </p:nvSpPr>
        <p:spPr>
          <a:xfrm>
            <a:off x="76200" y="195044"/>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DF28FB93-0A08-4E7D-8E63-9EFA29F1E093}"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ts val="3600"/>
        </a:lnSpc>
        <a:spcBef>
          <a:spcPct val="0"/>
        </a:spcBef>
        <a:buNone/>
        <a:defRPr sz="4000" b="1"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057400" y="4724400"/>
            <a:ext cx="6781800" cy="1600200"/>
          </a:xfrm>
        </p:spPr>
        <p:txBody>
          <a:bodyPr>
            <a:normAutofit lnSpcReduction="10000"/>
          </a:bodyPr>
          <a:lstStyle/>
          <a:p>
            <a:r>
              <a:rPr lang="de-DE" sz="2800" dirty="0" smtClean="0"/>
              <a:t>J. Leskovec, D. Huttenlocher, J. Kleinberg</a:t>
            </a:r>
          </a:p>
          <a:p>
            <a:endParaRPr lang="de-DE" sz="2800" dirty="0" smtClean="0"/>
          </a:p>
          <a:p>
            <a:endParaRPr lang="de-DE" sz="2800" dirty="0" smtClean="0"/>
          </a:p>
          <a:p>
            <a:pPr algn="r"/>
            <a:r>
              <a:rPr lang="de-DE" dirty="0" smtClean="0"/>
              <a:t>Paper Review by Rachel Katz</a:t>
            </a:r>
            <a:endParaRPr lang="en-US" dirty="0"/>
          </a:p>
        </p:txBody>
      </p:sp>
      <p:sp>
        <p:nvSpPr>
          <p:cNvPr id="3" name="Title 2"/>
          <p:cNvSpPr>
            <a:spLocks noGrp="1"/>
          </p:cNvSpPr>
          <p:nvPr>
            <p:ph type="ctrTitle"/>
          </p:nvPr>
        </p:nvSpPr>
        <p:spPr>
          <a:xfrm>
            <a:off x="2209800" y="990600"/>
            <a:ext cx="6553200" cy="2438400"/>
          </a:xfrm>
        </p:spPr>
        <p:txBody>
          <a:bodyPr/>
          <a:lstStyle/>
          <a:p>
            <a:pPr algn="ctr">
              <a:lnSpc>
                <a:spcPct val="100000"/>
              </a:lnSpc>
            </a:pPr>
            <a:r>
              <a:rPr lang="en-US" sz="5400" dirty="0" smtClean="0"/>
              <a:t>Signed Networks </a:t>
            </a:r>
            <a:br>
              <a:rPr lang="en-US" sz="5400" dirty="0" smtClean="0"/>
            </a:br>
            <a:r>
              <a:rPr lang="en-US" sz="5400" dirty="0" smtClean="0"/>
              <a:t>in </a:t>
            </a:r>
            <a:br>
              <a:rPr lang="en-US" sz="5400" dirty="0" smtClean="0"/>
            </a:br>
            <a:r>
              <a:rPr lang="en-US" sz="5400" dirty="0" smtClean="0"/>
              <a:t>Social Media</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Status Theory: </a:t>
            </a:r>
            <a:br>
              <a:rPr lang="en-US" sz="3200" dirty="0" smtClean="0"/>
            </a:br>
            <a:r>
              <a:rPr lang="en-US" sz="3200" dirty="0" smtClean="0"/>
              <a:t>Motivating Example</a:t>
            </a:r>
            <a:endParaRPr lang="en-US" sz="3200" dirty="0"/>
          </a:p>
        </p:txBody>
      </p:sp>
      <p:sp>
        <p:nvSpPr>
          <p:cNvPr id="3" name="Content Placeholder 2"/>
          <p:cNvSpPr>
            <a:spLocks noGrp="1"/>
          </p:cNvSpPr>
          <p:nvPr>
            <p:ph idx="1"/>
          </p:nvPr>
        </p:nvSpPr>
        <p:spPr>
          <a:xfrm>
            <a:off x="1371600" y="1371600"/>
            <a:ext cx="7543800" cy="4754563"/>
          </a:xfrm>
        </p:spPr>
        <p:txBody>
          <a:bodyPr>
            <a:normAutofit/>
          </a:bodyPr>
          <a:lstStyle/>
          <a:p>
            <a:pPr>
              <a:buNone/>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Imagine a Soccer Team…</a:t>
            </a:r>
          </a:p>
          <a:p>
            <a:r>
              <a:rPr lang="en-US" dirty="0" smtClean="0"/>
              <a:t>Ask players </a:t>
            </a:r>
            <a:r>
              <a:rPr lang="en-US" b="1" dirty="0" smtClean="0"/>
              <a:t>A</a:t>
            </a:r>
            <a:r>
              <a:rPr lang="en-US" dirty="0" smtClean="0"/>
              <a:t> with teammates </a:t>
            </a:r>
            <a:r>
              <a:rPr lang="en-US" b="1" dirty="0" smtClean="0"/>
              <a:t>B</a:t>
            </a:r>
            <a:r>
              <a:rPr lang="en-US" dirty="0" smtClean="0"/>
              <a:t>: “</a:t>
            </a:r>
            <a:r>
              <a:rPr lang="en-US" b="1" dirty="0" smtClean="0"/>
              <a:t>A</a:t>
            </a:r>
            <a:r>
              <a:rPr lang="en-US" dirty="0" smtClean="0"/>
              <a:t>, how do you think the skill of player </a:t>
            </a:r>
            <a:r>
              <a:rPr lang="en-US" b="1" dirty="0" smtClean="0"/>
              <a:t>B</a:t>
            </a:r>
            <a:r>
              <a:rPr lang="en-US" dirty="0" smtClean="0"/>
              <a:t> compares to your own?”</a:t>
            </a:r>
          </a:p>
          <a:p>
            <a:r>
              <a:rPr lang="en-US" dirty="0" smtClean="0"/>
              <a:t>Suppose team members agree on ranking by skill (status)</a:t>
            </a:r>
          </a:p>
          <a:p>
            <a:r>
              <a:rPr lang="en-US" dirty="0" smtClean="0"/>
              <a:t>Produce signed directed graph</a:t>
            </a:r>
          </a:p>
          <a:p>
            <a:pPr lvl="1"/>
            <a:r>
              <a:rPr lang="en-US" dirty="0" smtClean="0"/>
              <a:t>Nodes:  players</a:t>
            </a:r>
          </a:p>
          <a:p>
            <a:pPr lvl="1"/>
            <a:r>
              <a:rPr lang="en-US" dirty="0" smtClean="0"/>
              <a:t>Directed edges:  from </a:t>
            </a:r>
            <a:r>
              <a:rPr lang="en-US" b="1" dirty="0" smtClean="0"/>
              <a:t>A</a:t>
            </a:r>
            <a:r>
              <a:rPr lang="en-US" dirty="0" smtClean="0"/>
              <a:t> to </a:t>
            </a:r>
            <a:r>
              <a:rPr lang="en-US" b="1" dirty="0" smtClean="0"/>
              <a:t>B</a:t>
            </a:r>
            <a:r>
              <a:rPr lang="en-US" dirty="0" smtClean="0"/>
              <a:t> if we asked </a:t>
            </a:r>
            <a:r>
              <a:rPr lang="en-US" b="1" dirty="0" smtClean="0"/>
              <a:t>A</a:t>
            </a:r>
            <a:r>
              <a:rPr lang="en-US" dirty="0" smtClean="0"/>
              <a:t> for her opinion of </a:t>
            </a:r>
            <a:r>
              <a:rPr lang="en-US" b="1" dirty="0" smtClean="0"/>
              <a:t>B</a:t>
            </a:r>
          </a:p>
          <a:p>
            <a:pPr lvl="2"/>
            <a:r>
              <a:rPr lang="en-US" dirty="0" smtClean="0"/>
              <a:t>Positive link:  </a:t>
            </a:r>
            <a:r>
              <a:rPr lang="en-US" b="1" dirty="0" smtClean="0"/>
              <a:t>A</a:t>
            </a:r>
            <a:r>
              <a:rPr lang="en-US" dirty="0" smtClean="0"/>
              <a:t> thinks highly of </a:t>
            </a:r>
            <a:r>
              <a:rPr lang="en-US" b="1" dirty="0" smtClean="0"/>
              <a:t>B</a:t>
            </a:r>
            <a:r>
              <a:rPr lang="en-US" dirty="0" smtClean="0"/>
              <a:t>’s skill relative to her own</a:t>
            </a:r>
          </a:p>
          <a:p>
            <a:pPr lvl="2"/>
            <a:r>
              <a:rPr lang="en-US" dirty="0" smtClean="0"/>
              <a:t>Negative link:  </a:t>
            </a:r>
            <a:r>
              <a:rPr lang="en-US" b="1" dirty="0" smtClean="0"/>
              <a:t>A</a:t>
            </a:r>
            <a:r>
              <a:rPr lang="en-US" dirty="0" smtClean="0"/>
              <a:t> thinks she is better than </a:t>
            </a:r>
            <a:r>
              <a:rPr lang="en-US" b="1" dirty="0" smtClean="0"/>
              <a:t>B</a:t>
            </a:r>
          </a:p>
          <a:p>
            <a:endParaRPr lang="en-US" dirty="0" smtClean="0"/>
          </a:p>
          <a:p>
            <a:r>
              <a:rPr lang="en-US" dirty="0" smtClean="0"/>
              <a:t>Can use network context to make inferences about the signs of links we haven’t yet observed</a:t>
            </a:r>
            <a:endParaRPr lang="en-US" dirty="0"/>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1" end="1"/>
                                            </p:txEl>
                                          </p:spTgt>
                                        </p:tgtEl>
                                      </p:cBhvr>
                                    </p:animEffect>
                                  </p:childTnLst>
                                </p:cTn>
                              </p:par>
                              <p:par>
                                <p:cTn id="21" presetID="58" presetClass="entr" presetSubtype="0" accel="10000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8" presetClass="entr" presetSubtype="0" accel="10000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33"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3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36" dur="500"/>
                                        <p:tgtEl>
                                          <p:spTgt spid="3">
                                            <p:txEl>
                                              <p:pRg st="3" end="3"/>
                                            </p:txEl>
                                          </p:spTgt>
                                        </p:tgtEl>
                                      </p:cBhvr>
                                    </p:animEffect>
                                  </p:childTnLst>
                                </p:cTn>
                              </p:par>
                              <p:par>
                                <p:cTn id="37" presetID="58" presetClass="entr" presetSubtype="0" accel="100000" fill="hold" grpId="0"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40"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4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43" dur="500"/>
                                        <p:tgtEl>
                                          <p:spTgt spid="3">
                                            <p:txEl>
                                              <p:pRg st="4" end="4"/>
                                            </p:txEl>
                                          </p:spTgt>
                                        </p:tgtEl>
                                      </p:cBhvr>
                                    </p:animEffect>
                                  </p:childTnLst>
                                </p:cTn>
                              </p:par>
                              <p:par>
                                <p:cTn id="44" presetID="58" presetClass="entr" presetSubtype="0" accel="100000" fill="hold" grpId="0" nodeType="with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47"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4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50" dur="500"/>
                                        <p:tgtEl>
                                          <p:spTgt spid="3">
                                            <p:txEl>
                                              <p:pRg st="5" end="5"/>
                                            </p:txEl>
                                          </p:spTgt>
                                        </p:tgtEl>
                                      </p:cBhvr>
                                    </p:animEffect>
                                  </p:childTnLst>
                                </p:cTn>
                              </p:par>
                              <p:par>
                                <p:cTn id="51" presetID="58" presetClass="entr" presetSubtype="0" accel="100000" fill="hold" grpId="0" nodeType="with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500" fill="hold"/>
                                        <p:tgtEl>
                                          <p:spTgt spid="3">
                                            <p:txEl>
                                              <p:pRg st="6" end="6"/>
                                            </p:txEl>
                                          </p:spTgt>
                                        </p:tgtEl>
                                        <p:attrNameLst>
                                          <p:attrName>ppt_w</p:attrName>
                                        </p:attrNameLst>
                                      </p:cBhvr>
                                      <p:tavLst>
                                        <p:tav tm="0">
                                          <p:val>
                                            <p:strVal val="#ppt_w*2.5"/>
                                          </p:val>
                                        </p:tav>
                                        <p:tav tm="100000">
                                          <p:val>
                                            <p:strVal val="#ppt_w"/>
                                          </p:val>
                                        </p:tav>
                                      </p:tavLst>
                                    </p:anim>
                                    <p:anim calcmode="lin" valueType="num">
                                      <p:cBhvr>
                                        <p:cTn id="54" dur="500" fill="hold"/>
                                        <p:tgtEl>
                                          <p:spTgt spid="3">
                                            <p:txEl>
                                              <p:pRg st="6" end="6"/>
                                            </p:txEl>
                                          </p:spTgt>
                                        </p:tgtEl>
                                        <p:attrNameLst>
                                          <p:attrName>ppt_h</p:attrName>
                                        </p:attrNameLst>
                                      </p:cBhvr>
                                      <p:tavLst>
                                        <p:tav tm="0">
                                          <p:val>
                                            <p:strVal val="#ppt_h*0.01"/>
                                          </p:val>
                                        </p:tav>
                                        <p:tav tm="100000">
                                          <p:val>
                                            <p:strVal val="#ppt_h"/>
                                          </p:val>
                                        </p:tav>
                                      </p:tavLst>
                                    </p:anim>
                                    <p:anim calcmode="lin" valueType="num">
                                      <p:cBhvr>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500" fill="hold"/>
                                        <p:tgtEl>
                                          <p:spTgt spid="3">
                                            <p:txEl>
                                              <p:pRg st="6" end="6"/>
                                            </p:txEl>
                                          </p:spTgt>
                                        </p:tgtEl>
                                        <p:attrNameLst>
                                          <p:attrName>ppt_y</p:attrName>
                                        </p:attrNameLst>
                                      </p:cBhvr>
                                      <p:tavLst>
                                        <p:tav tm="0">
                                          <p:val>
                                            <p:strVal val="#ppt_h+1"/>
                                          </p:val>
                                        </p:tav>
                                        <p:tav tm="100000">
                                          <p:val>
                                            <p:strVal val="#ppt_y"/>
                                          </p:val>
                                        </p:tav>
                                      </p:tavLst>
                                    </p:anim>
                                    <p:animEffect transition="in" filter="fade">
                                      <p:cBhvr>
                                        <p:cTn id="57" dur="500"/>
                                        <p:tgtEl>
                                          <p:spTgt spid="3">
                                            <p:txEl>
                                              <p:pRg st="6" end="6"/>
                                            </p:txEl>
                                          </p:spTgt>
                                        </p:tgtEl>
                                      </p:cBhvr>
                                    </p:animEffect>
                                  </p:childTnLst>
                                </p:cTn>
                              </p:par>
                              <p:par>
                                <p:cTn id="58" presetID="58" presetClass="entr" presetSubtype="0" accel="100000" fill="hold" grpId="0" nodeType="with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 calcmode="lin" valueType="num">
                                      <p:cBhvr>
                                        <p:cTn id="60" dur="500" fill="hold"/>
                                        <p:tgtEl>
                                          <p:spTgt spid="3">
                                            <p:txEl>
                                              <p:pRg st="7" end="7"/>
                                            </p:txEl>
                                          </p:spTgt>
                                        </p:tgtEl>
                                        <p:attrNameLst>
                                          <p:attrName>ppt_w</p:attrName>
                                        </p:attrNameLst>
                                      </p:cBhvr>
                                      <p:tavLst>
                                        <p:tav tm="0">
                                          <p:val>
                                            <p:strVal val="#ppt_w*2.5"/>
                                          </p:val>
                                        </p:tav>
                                        <p:tav tm="100000">
                                          <p:val>
                                            <p:strVal val="#ppt_w"/>
                                          </p:val>
                                        </p:tav>
                                      </p:tavLst>
                                    </p:anim>
                                    <p:anim calcmode="lin" valueType="num">
                                      <p:cBhvr>
                                        <p:cTn id="61" dur="500" fill="hold"/>
                                        <p:tgtEl>
                                          <p:spTgt spid="3">
                                            <p:txEl>
                                              <p:pRg st="7" end="7"/>
                                            </p:txEl>
                                          </p:spTgt>
                                        </p:tgtEl>
                                        <p:attrNameLst>
                                          <p:attrName>ppt_h</p:attrName>
                                        </p:attrNameLst>
                                      </p:cBhvr>
                                      <p:tavLst>
                                        <p:tav tm="0">
                                          <p:val>
                                            <p:strVal val="#ppt_h*0.01"/>
                                          </p:val>
                                        </p:tav>
                                        <p:tav tm="100000">
                                          <p:val>
                                            <p:strVal val="#ppt_h"/>
                                          </p:val>
                                        </p:tav>
                                      </p:tavLst>
                                    </p:anim>
                                    <p:anim calcmode="lin" valueType="num">
                                      <p:cBhvr>
                                        <p:cTn id="6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500" fill="hold"/>
                                        <p:tgtEl>
                                          <p:spTgt spid="3">
                                            <p:txEl>
                                              <p:pRg st="7" end="7"/>
                                            </p:txEl>
                                          </p:spTgt>
                                        </p:tgtEl>
                                        <p:attrNameLst>
                                          <p:attrName>ppt_y</p:attrName>
                                        </p:attrNameLst>
                                      </p:cBhvr>
                                      <p:tavLst>
                                        <p:tav tm="0">
                                          <p:val>
                                            <p:strVal val="#ppt_h+1"/>
                                          </p:val>
                                        </p:tav>
                                        <p:tav tm="100000">
                                          <p:val>
                                            <p:strVal val="#ppt_y"/>
                                          </p:val>
                                        </p:tav>
                                      </p:tavLst>
                                    </p:anim>
                                    <p:animEffect transition="in" filter="fade">
                                      <p:cBhvr>
                                        <p:cTn id="64" dur="500"/>
                                        <p:tgtEl>
                                          <p:spTgt spid="3">
                                            <p:txEl>
                                              <p:pRg st="7" end="7"/>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58" presetClass="entr" presetSubtype="0" accel="100000" fill="hold" grpId="0" nodeType="click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anim calcmode="lin" valueType="num">
                                      <p:cBhvr>
                                        <p:cTn id="69" dur="500" fill="hold"/>
                                        <p:tgtEl>
                                          <p:spTgt spid="3">
                                            <p:txEl>
                                              <p:pRg st="9" end="9"/>
                                            </p:txEl>
                                          </p:spTgt>
                                        </p:tgtEl>
                                        <p:attrNameLst>
                                          <p:attrName>ppt_w</p:attrName>
                                        </p:attrNameLst>
                                      </p:cBhvr>
                                      <p:tavLst>
                                        <p:tav tm="0">
                                          <p:val>
                                            <p:strVal val="#ppt_w*2.5"/>
                                          </p:val>
                                        </p:tav>
                                        <p:tav tm="100000">
                                          <p:val>
                                            <p:strVal val="#ppt_w"/>
                                          </p:val>
                                        </p:tav>
                                      </p:tavLst>
                                    </p:anim>
                                    <p:anim calcmode="lin" valueType="num">
                                      <p:cBhvr>
                                        <p:cTn id="70" dur="500" fill="hold"/>
                                        <p:tgtEl>
                                          <p:spTgt spid="3">
                                            <p:txEl>
                                              <p:pRg st="9" end="9"/>
                                            </p:txEl>
                                          </p:spTgt>
                                        </p:tgtEl>
                                        <p:attrNameLst>
                                          <p:attrName>ppt_h</p:attrName>
                                        </p:attrNameLst>
                                      </p:cBhvr>
                                      <p:tavLst>
                                        <p:tav tm="0">
                                          <p:val>
                                            <p:strVal val="#ppt_h*0.01"/>
                                          </p:val>
                                        </p:tav>
                                        <p:tav tm="100000">
                                          <p:val>
                                            <p:strVal val="#ppt_h"/>
                                          </p:val>
                                        </p:tav>
                                      </p:tavLst>
                                    </p:anim>
                                    <p:anim calcmode="lin" valueType="num">
                                      <p:cBhvr>
                                        <p:cTn id="7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500" fill="hold"/>
                                        <p:tgtEl>
                                          <p:spTgt spid="3">
                                            <p:txEl>
                                              <p:pRg st="9" end="9"/>
                                            </p:txEl>
                                          </p:spTgt>
                                        </p:tgtEl>
                                        <p:attrNameLst>
                                          <p:attrName>ppt_y</p:attrName>
                                        </p:attrNameLst>
                                      </p:cBhvr>
                                      <p:tavLst>
                                        <p:tav tm="0">
                                          <p:val>
                                            <p:strVal val="#ppt_h+1"/>
                                          </p:val>
                                        </p:tav>
                                        <p:tav tm="100000">
                                          <p:val>
                                            <p:strVal val="#ppt_y"/>
                                          </p:val>
                                        </p:tav>
                                      </p:tavLst>
                                    </p:anim>
                                    <p:animEffect transition="in" filter="fade">
                                      <p:cBhvr>
                                        <p:cTn id="7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Status Theory: </a:t>
            </a:r>
            <a:br>
              <a:rPr lang="en-US" sz="3200" dirty="0" smtClean="0"/>
            </a:br>
            <a:r>
              <a:rPr lang="en-US" sz="3200" dirty="0" smtClean="0"/>
              <a:t>Motivating Example</a:t>
            </a:r>
            <a:endParaRPr lang="en-US" sz="3200" dirty="0"/>
          </a:p>
        </p:txBody>
      </p:sp>
      <p:sp>
        <p:nvSpPr>
          <p:cNvPr id="3" name="Content Placeholder 2"/>
          <p:cNvSpPr>
            <a:spLocks noGrp="1"/>
          </p:cNvSpPr>
          <p:nvPr>
            <p:ph idx="1"/>
          </p:nvPr>
        </p:nvSpPr>
        <p:spPr>
          <a:xfrm>
            <a:off x="1371600" y="1371600"/>
            <a:ext cx="7315200" cy="5334000"/>
          </a:xfrm>
        </p:spPr>
        <p:txBody>
          <a:bodyPr>
            <a:normAutofit lnSpcReduction="10000"/>
          </a:bodyPr>
          <a:lstStyle/>
          <a:p>
            <a:r>
              <a:rPr lang="en-US" dirty="0" smtClean="0"/>
              <a:t>Suppose </a:t>
            </a:r>
            <a:r>
              <a:rPr lang="en-US" b="1" dirty="0" smtClean="0"/>
              <a:t>A</a:t>
            </a:r>
            <a:r>
              <a:rPr lang="en-US" dirty="0" smtClean="0"/>
              <a:t> and </a:t>
            </a:r>
            <a:r>
              <a:rPr lang="en-US" b="1" dirty="0" smtClean="0"/>
              <a:t>B</a:t>
            </a:r>
            <a:r>
              <a:rPr lang="en-US" dirty="0" smtClean="0"/>
              <a:t> have each received a positive evaluation from a third player </a:t>
            </a:r>
            <a:r>
              <a:rPr lang="en-US" b="1" dirty="0" smtClean="0"/>
              <a:t>X</a:t>
            </a:r>
          </a:p>
          <a:p>
            <a:pPr lvl="1"/>
            <a:r>
              <a:rPr lang="en-US" dirty="0" smtClean="0"/>
              <a:t>Since </a:t>
            </a:r>
            <a:r>
              <a:rPr lang="en-US" b="1" dirty="0" smtClean="0"/>
              <a:t>B</a:t>
            </a:r>
            <a:r>
              <a:rPr lang="en-US" dirty="0" smtClean="0"/>
              <a:t> has been positively evaluated by another team member, </a:t>
            </a:r>
            <a:r>
              <a:rPr lang="en-US" b="1" dirty="0" smtClean="0"/>
              <a:t>B</a:t>
            </a:r>
            <a:r>
              <a:rPr lang="en-US" dirty="0" smtClean="0"/>
              <a:t> is more likely to have above-average skill</a:t>
            </a:r>
          </a:p>
          <a:p>
            <a:pPr lvl="2"/>
            <a:r>
              <a:rPr lang="en-US" dirty="0" smtClean="0"/>
              <a:t>So, the evaluation that </a:t>
            </a:r>
            <a:r>
              <a:rPr lang="en-US" b="1" dirty="0" smtClean="0"/>
              <a:t>A</a:t>
            </a:r>
            <a:r>
              <a:rPr lang="en-US" dirty="0" smtClean="0"/>
              <a:t> gives </a:t>
            </a:r>
            <a:r>
              <a:rPr lang="en-US" b="1" dirty="0" smtClean="0"/>
              <a:t>B</a:t>
            </a:r>
            <a:r>
              <a:rPr lang="en-US" dirty="0" smtClean="0"/>
              <a:t> should be more likely to be positive than an evaluation given by </a:t>
            </a:r>
            <a:r>
              <a:rPr lang="en-US" b="1" dirty="0" smtClean="0"/>
              <a:t>A</a:t>
            </a:r>
            <a:r>
              <a:rPr lang="en-US" dirty="0" smtClean="0"/>
              <a:t> to a random team member</a:t>
            </a:r>
          </a:p>
          <a:p>
            <a:pPr lvl="1"/>
            <a:r>
              <a:rPr lang="en-US" dirty="0" smtClean="0"/>
              <a:t>Since </a:t>
            </a:r>
            <a:r>
              <a:rPr lang="en-US" b="1" dirty="0" smtClean="0"/>
              <a:t>A</a:t>
            </a:r>
            <a:r>
              <a:rPr lang="en-US" dirty="0" smtClean="0"/>
              <a:t> has been positively evaluated by another team member, </a:t>
            </a:r>
            <a:r>
              <a:rPr lang="en-US" b="1" dirty="0" smtClean="0"/>
              <a:t>A</a:t>
            </a:r>
            <a:r>
              <a:rPr lang="en-US" dirty="0" smtClean="0"/>
              <a:t> is more likely to have above-average skill</a:t>
            </a:r>
          </a:p>
          <a:p>
            <a:pPr lvl="2"/>
            <a:r>
              <a:rPr lang="en-US" dirty="0" smtClean="0"/>
              <a:t>So, the evaluation that </a:t>
            </a:r>
            <a:r>
              <a:rPr lang="en-US" b="1" dirty="0" smtClean="0"/>
              <a:t>A</a:t>
            </a:r>
            <a:r>
              <a:rPr lang="en-US" dirty="0" smtClean="0"/>
              <a:t> gives </a:t>
            </a:r>
            <a:r>
              <a:rPr lang="en-US" b="1" dirty="0" smtClean="0"/>
              <a:t>B</a:t>
            </a:r>
            <a:r>
              <a:rPr lang="en-US" dirty="0" smtClean="0"/>
              <a:t> should be less likely to be positive than an evaluation received by </a:t>
            </a:r>
            <a:r>
              <a:rPr lang="en-US" b="1" dirty="0" smtClean="0"/>
              <a:t>B</a:t>
            </a:r>
            <a:r>
              <a:rPr lang="en-US" dirty="0" smtClean="0"/>
              <a:t> from a random team member</a:t>
            </a:r>
          </a:p>
          <a:p>
            <a:pPr lvl="2"/>
            <a:endParaRPr lang="en-US" dirty="0" smtClean="0"/>
          </a:p>
          <a:p>
            <a:r>
              <a:rPr lang="en-US" dirty="0" smtClean="0"/>
              <a:t>Context causes the sign of the </a:t>
            </a:r>
            <a:r>
              <a:rPr lang="en-US" b="1" dirty="0" smtClean="0"/>
              <a:t>A-B</a:t>
            </a:r>
            <a:r>
              <a:rPr lang="en-US" dirty="0" smtClean="0"/>
              <a:t> link to deviate from the random baseline in different directions depending on point of view</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1" end="1"/>
                                            </p:txEl>
                                          </p:spTgt>
                                        </p:tgtEl>
                                      </p:cBhvr>
                                    </p:animEffect>
                                  </p:childTnLst>
                                </p:cTn>
                              </p:par>
                              <p:par>
                                <p:cTn id="21" presetID="58" presetClass="entr" presetSubtype="0" accel="10000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8" presetClass="entr" presetSubtype="0" accel="10000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33"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3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36" dur="500"/>
                                        <p:tgtEl>
                                          <p:spTgt spid="3">
                                            <p:txEl>
                                              <p:pRg st="3" end="3"/>
                                            </p:txEl>
                                          </p:spTgt>
                                        </p:tgtEl>
                                      </p:cBhvr>
                                    </p:animEffect>
                                  </p:childTnLst>
                                </p:cTn>
                              </p:par>
                              <p:par>
                                <p:cTn id="37" presetID="58" presetClass="entr" presetSubtype="0" accel="100000" fill="hold" grpId="0"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40"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4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43" dur="5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8" presetClass="entr" presetSubtype="0" accel="10000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p:cTn id="48" dur="500" fill="hold"/>
                                        <p:tgtEl>
                                          <p:spTgt spid="3">
                                            <p:txEl>
                                              <p:pRg st="6" end="6"/>
                                            </p:txEl>
                                          </p:spTgt>
                                        </p:tgtEl>
                                        <p:attrNameLst>
                                          <p:attrName>ppt_w</p:attrName>
                                        </p:attrNameLst>
                                      </p:cBhvr>
                                      <p:tavLst>
                                        <p:tav tm="0">
                                          <p:val>
                                            <p:strVal val="#ppt_w*2.5"/>
                                          </p:val>
                                        </p:tav>
                                        <p:tav tm="100000">
                                          <p:val>
                                            <p:strVal val="#ppt_w"/>
                                          </p:val>
                                        </p:tav>
                                      </p:tavLst>
                                    </p:anim>
                                    <p:anim calcmode="lin" valueType="num">
                                      <p:cBhvr>
                                        <p:cTn id="49" dur="500" fill="hold"/>
                                        <p:tgtEl>
                                          <p:spTgt spid="3">
                                            <p:txEl>
                                              <p:pRg st="6" end="6"/>
                                            </p:txEl>
                                          </p:spTgt>
                                        </p:tgtEl>
                                        <p:attrNameLst>
                                          <p:attrName>ppt_h</p:attrName>
                                        </p:attrNameLst>
                                      </p:cBhvr>
                                      <p:tavLst>
                                        <p:tav tm="0">
                                          <p:val>
                                            <p:strVal val="#ppt_h*0.01"/>
                                          </p:val>
                                        </p:tav>
                                        <p:tav tm="100000">
                                          <p:val>
                                            <p:strVal val="#ppt_h"/>
                                          </p:val>
                                        </p:tav>
                                      </p:tavLst>
                                    </p:anim>
                                    <p:anim calcmode="lin" valueType="num">
                                      <p:cBhvr>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6" end="6"/>
                                            </p:txEl>
                                          </p:spTgt>
                                        </p:tgtEl>
                                        <p:attrNameLst>
                                          <p:attrName>ppt_y</p:attrName>
                                        </p:attrNameLst>
                                      </p:cBhvr>
                                      <p:tavLst>
                                        <p:tav tm="0">
                                          <p:val>
                                            <p:strVal val="#ppt_h+1"/>
                                          </p:val>
                                        </p:tav>
                                        <p:tav tm="100000">
                                          <p:val>
                                            <p:strVal val="#ppt_y"/>
                                          </p:val>
                                        </p:tav>
                                      </p:tavLst>
                                    </p:anim>
                                    <p:animEffect transition="in" filter="fade">
                                      <p:cBhvr>
                                        <p:cTn id="5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Status Theory: </a:t>
            </a:r>
            <a:br>
              <a:rPr lang="en-US" sz="3200" dirty="0" smtClean="0"/>
            </a:br>
            <a:r>
              <a:rPr lang="en-US" sz="3200" dirty="0" smtClean="0"/>
              <a:t>Contextualized Links</a:t>
            </a:r>
            <a:endParaRPr lang="en-US" sz="3200" dirty="0"/>
          </a:p>
        </p:txBody>
      </p:sp>
      <p:sp>
        <p:nvSpPr>
          <p:cNvPr id="5" name="Content Placeholder 4"/>
          <p:cNvSpPr>
            <a:spLocks noGrp="1"/>
          </p:cNvSpPr>
          <p:nvPr>
            <p:ph idx="1"/>
          </p:nvPr>
        </p:nvSpPr>
        <p:spPr>
          <a:xfrm>
            <a:off x="1371600" y="2667000"/>
            <a:ext cx="7391400" cy="3962400"/>
          </a:xfrm>
        </p:spPr>
        <p:txBody>
          <a:bodyPr/>
          <a:lstStyle/>
          <a:p>
            <a:r>
              <a:rPr lang="en-US" dirty="0" smtClean="0"/>
              <a:t>For a type t of c-link, look at the set of all c-links of this type</a:t>
            </a:r>
          </a:p>
          <a:p>
            <a:pPr lvl="1"/>
            <a:r>
              <a:rPr lang="en-US" b="1" dirty="0" smtClean="0">
                <a:solidFill>
                  <a:schemeClr val="accent4">
                    <a:lumMod val="75000"/>
                  </a:schemeClr>
                </a:solidFill>
              </a:rPr>
              <a:t>Generative Baseline for type t</a:t>
            </a:r>
          </a:p>
          <a:p>
            <a:pPr lvl="2"/>
            <a:r>
              <a:rPr lang="en-US" dirty="0" smtClean="0"/>
              <a:t>Sum of the generative baselines for all nodes A</a:t>
            </a:r>
            <a:r>
              <a:rPr lang="en-US" baseline="-25000" dirty="0" smtClean="0"/>
              <a:t>i</a:t>
            </a:r>
            <a:r>
              <a:rPr lang="en-US" dirty="0" smtClean="0"/>
              <a:t>  </a:t>
            </a:r>
          </a:p>
          <a:p>
            <a:pPr lvl="1"/>
            <a:r>
              <a:rPr lang="en-US" b="1" dirty="0" smtClean="0">
                <a:solidFill>
                  <a:schemeClr val="accent4">
                    <a:lumMod val="75000"/>
                  </a:schemeClr>
                </a:solidFill>
              </a:rPr>
              <a:t>Generative Surprise </a:t>
            </a:r>
            <a:r>
              <a:rPr lang="en-US" b="1" dirty="0" err="1" smtClean="0">
                <a:solidFill>
                  <a:schemeClr val="accent4">
                    <a:lumMod val="75000"/>
                  </a:schemeClr>
                </a:solidFill>
              </a:rPr>
              <a:t>s</a:t>
            </a:r>
            <a:r>
              <a:rPr lang="en-US" b="1" baseline="-25000" dirty="0" err="1" smtClean="0">
                <a:solidFill>
                  <a:schemeClr val="accent4">
                    <a:lumMod val="75000"/>
                  </a:schemeClr>
                </a:solidFill>
              </a:rPr>
              <a:t>g</a:t>
            </a:r>
            <a:r>
              <a:rPr lang="en-US" b="1" dirty="0" smtClean="0">
                <a:solidFill>
                  <a:schemeClr val="accent4">
                    <a:lumMod val="75000"/>
                  </a:schemeClr>
                </a:solidFill>
              </a:rPr>
              <a:t>(t)</a:t>
            </a:r>
          </a:p>
          <a:p>
            <a:pPr lvl="2"/>
            <a:r>
              <a:rPr lang="en-US" dirty="0" smtClean="0"/>
              <a:t>Signed number of standard deviations by which the actual number of positive A</a:t>
            </a:r>
            <a:r>
              <a:rPr lang="en-US" baseline="-25000" dirty="0" smtClean="0"/>
              <a:t>i</a:t>
            </a:r>
            <a:r>
              <a:rPr lang="en-US" dirty="0" smtClean="0"/>
              <a:t>-B</a:t>
            </a:r>
            <a:r>
              <a:rPr lang="en-US" baseline="-25000" dirty="0" smtClean="0"/>
              <a:t>i</a:t>
            </a:r>
            <a:r>
              <a:rPr lang="en-US" dirty="0" smtClean="0"/>
              <a:t> edges differs from the expectation</a:t>
            </a:r>
          </a:p>
          <a:p>
            <a:pPr lvl="1"/>
            <a:r>
              <a:rPr lang="en-US" b="1" dirty="0" smtClean="0">
                <a:solidFill>
                  <a:schemeClr val="accent4">
                    <a:lumMod val="75000"/>
                  </a:schemeClr>
                </a:solidFill>
              </a:rPr>
              <a:t>Receptive Baseline for type t</a:t>
            </a:r>
          </a:p>
          <a:p>
            <a:pPr lvl="2"/>
            <a:r>
              <a:rPr lang="en-US" dirty="0" smtClean="0"/>
              <a:t>S</a:t>
            </a:r>
            <a:r>
              <a:rPr lang="en-US" dirty="0" smtClean="0"/>
              <a:t>um of the receptive baselines for all nodes B</a:t>
            </a:r>
            <a:r>
              <a:rPr lang="en-US" baseline="-25000" dirty="0" smtClean="0"/>
              <a:t>i</a:t>
            </a:r>
          </a:p>
          <a:p>
            <a:pPr lvl="1"/>
            <a:r>
              <a:rPr lang="en-US" b="1" dirty="0" smtClean="0">
                <a:solidFill>
                  <a:schemeClr val="accent4">
                    <a:lumMod val="75000"/>
                  </a:schemeClr>
                </a:solidFill>
              </a:rPr>
              <a:t>Receptive Surprise </a:t>
            </a:r>
            <a:r>
              <a:rPr lang="en-US" b="1" dirty="0" err="1" smtClean="0">
                <a:solidFill>
                  <a:schemeClr val="accent4">
                    <a:lumMod val="75000"/>
                  </a:schemeClr>
                </a:solidFill>
              </a:rPr>
              <a:t>s</a:t>
            </a:r>
            <a:r>
              <a:rPr lang="en-US" b="1" baseline="-25000" dirty="0" err="1" smtClean="0">
                <a:solidFill>
                  <a:schemeClr val="accent4">
                    <a:lumMod val="75000"/>
                  </a:schemeClr>
                </a:solidFill>
              </a:rPr>
              <a:t>r</a:t>
            </a:r>
            <a:r>
              <a:rPr lang="en-US" b="1" dirty="0" smtClean="0">
                <a:solidFill>
                  <a:schemeClr val="accent4">
                    <a:lumMod val="75000"/>
                  </a:schemeClr>
                </a:solidFill>
              </a:rPr>
              <a:t>(t)</a:t>
            </a:r>
          </a:p>
          <a:p>
            <a:pPr lvl="2"/>
            <a:r>
              <a:rPr lang="en-US" dirty="0" smtClean="0"/>
              <a:t>Signed number of standard deviations of difference</a:t>
            </a:r>
          </a:p>
        </p:txBody>
      </p:sp>
      <p:sp>
        <p:nvSpPr>
          <p:cNvPr id="16" name="Rounded Rectangle 15"/>
          <p:cNvSpPr/>
          <p:nvPr/>
        </p:nvSpPr>
        <p:spPr>
          <a:xfrm>
            <a:off x="1143000" y="1340644"/>
            <a:ext cx="6477000" cy="1123712"/>
          </a:xfrm>
          <a:prstGeom prst="round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Contextualized Link (c-link)</a:t>
            </a:r>
          </a:p>
          <a:p>
            <a:pPr lvl="1"/>
            <a:r>
              <a:rPr lang="en-US" dirty="0" smtClean="0"/>
              <a:t>Triple </a:t>
            </a:r>
            <a:r>
              <a:rPr lang="en-US" b="1" dirty="0" smtClean="0"/>
              <a:t>(A, B; X)</a:t>
            </a:r>
            <a:r>
              <a:rPr lang="en-US" dirty="0" smtClean="0"/>
              <a:t> with the property that a link forms from </a:t>
            </a:r>
            <a:r>
              <a:rPr lang="en-US" b="1" dirty="0" smtClean="0"/>
              <a:t>A</a:t>
            </a:r>
            <a:r>
              <a:rPr lang="en-US" dirty="0" smtClean="0"/>
              <a:t> to </a:t>
            </a:r>
            <a:r>
              <a:rPr lang="en-US" b="1" dirty="0" smtClean="0"/>
              <a:t>B</a:t>
            </a:r>
            <a:r>
              <a:rPr lang="en-US" dirty="0" smtClean="0"/>
              <a:t> after each of </a:t>
            </a:r>
            <a:r>
              <a:rPr lang="en-US" b="1" dirty="0" smtClean="0"/>
              <a:t>A</a:t>
            </a:r>
            <a:r>
              <a:rPr lang="en-US" dirty="0" smtClean="0"/>
              <a:t> and </a:t>
            </a:r>
            <a:r>
              <a:rPr lang="en-US" b="1" dirty="0" smtClean="0"/>
              <a:t>B</a:t>
            </a:r>
            <a:r>
              <a:rPr lang="en-US" dirty="0" smtClean="0"/>
              <a:t> already has a link either to or from </a:t>
            </a:r>
            <a:r>
              <a:rPr lang="en-US" b="1" dirty="0" smtClean="0"/>
              <a:t>X</a:t>
            </a:r>
          </a:p>
        </p:txBody>
      </p:sp>
      <p:sp>
        <p:nvSpPr>
          <p:cNvPr id="18" name="Oval 17"/>
          <p:cNvSpPr/>
          <p:nvPr/>
        </p:nvSpPr>
        <p:spPr>
          <a:xfrm>
            <a:off x="8229600" y="13716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B</a:t>
            </a:r>
            <a:endParaRPr lang="en-US" b="1" dirty="0" smtClean="0"/>
          </a:p>
        </p:txBody>
      </p:sp>
      <p:sp>
        <p:nvSpPr>
          <p:cNvPr id="19" name="Oval 18"/>
          <p:cNvSpPr/>
          <p:nvPr/>
        </p:nvSpPr>
        <p:spPr>
          <a:xfrm>
            <a:off x="7772400" y="21336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A</a:t>
            </a:r>
            <a:endParaRPr lang="en-US" b="1" dirty="0"/>
          </a:p>
        </p:txBody>
      </p:sp>
      <p:sp>
        <p:nvSpPr>
          <p:cNvPr id="20" name="Oval 19"/>
          <p:cNvSpPr/>
          <p:nvPr/>
        </p:nvSpPr>
        <p:spPr>
          <a:xfrm>
            <a:off x="8686800" y="21336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X</a:t>
            </a:r>
            <a:endParaRPr lang="en-US" b="1" dirty="0"/>
          </a:p>
        </p:txBody>
      </p:sp>
      <p:cxnSp>
        <p:nvCxnSpPr>
          <p:cNvPr id="21" name="Straight Connector 20"/>
          <p:cNvCxnSpPr>
            <a:stCxn id="18" idx="3"/>
            <a:endCxn id="19" idx="0"/>
          </p:cNvCxnSpPr>
          <p:nvPr/>
        </p:nvCxnSpPr>
        <p:spPr>
          <a:xfrm rot="5400000">
            <a:off x="7848601" y="1707963"/>
            <a:ext cx="501837" cy="349437"/>
          </a:xfrm>
          <a:prstGeom prst="line">
            <a:avLst/>
          </a:prstGeom>
          <a:ln w="38100">
            <a:solidFill>
              <a:schemeClr val="accent4"/>
            </a:solidFill>
            <a:headEnd type="arrow"/>
          </a:ln>
        </p:spPr>
        <p:style>
          <a:lnRef idx="2">
            <a:schemeClr val="accent6"/>
          </a:lnRef>
          <a:fillRef idx="0">
            <a:schemeClr val="accent6"/>
          </a:fillRef>
          <a:effectRef idx="1">
            <a:schemeClr val="accent6"/>
          </a:effectRef>
          <a:fontRef idx="minor">
            <a:schemeClr val="tx1"/>
          </a:fontRef>
        </p:style>
      </p:cxnSp>
      <p:cxnSp>
        <p:nvCxnSpPr>
          <p:cNvPr id="22" name="Straight Connector 21"/>
          <p:cNvCxnSpPr>
            <a:stCxn id="18" idx="5"/>
            <a:endCxn id="20" idx="0"/>
          </p:cNvCxnSpPr>
          <p:nvPr/>
        </p:nvCxnSpPr>
        <p:spPr>
          <a:xfrm rot="16200000" flipH="1">
            <a:off x="8413563" y="1707962"/>
            <a:ext cx="501837" cy="349437"/>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cxnSp>
        <p:nvCxnSpPr>
          <p:cNvPr id="23" name="Straight Connector 22"/>
          <p:cNvCxnSpPr>
            <a:stCxn id="20" idx="2"/>
            <a:endCxn id="19" idx="6"/>
          </p:cNvCxnSpPr>
          <p:nvPr/>
        </p:nvCxnSpPr>
        <p:spPr>
          <a:xfrm rot="10800000">
            <a:off x="8077200" y="2286000"/>
            <a:ext cx="609600" cy="0"/>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strVal val="#ppt_w*2.5"/>
                                          </p:val>
                                        </p:tav>
                                        <p:tav tm="100000">
                                          <p:val>
                                            <p:strVal val="#ppt_w"/>
                                          </p:val>
                                        </p:tav>
                                      </p:tavLst>
                                    </p:anim>
                                    <p:anim calcmode="lin" valueType="num">
                                      <p:cBhvr>
                                        <p:cTn id="13" dur="500" fill="hold"/>
                                        <p:tgtEl>
                                          <p:spTgt spid="5">
                                            <p:txEl>
                                              <p:pRg st="0" end="0"/>
                                            </p:txEl>
                                          </p:spTgt>
                                        </p:tgtEl>
                                        <p:attrNameLst>
                                          <p:attrName>ppt_h</p:attrName>
                                        </p:attrNameLst>
                                      </p:cBhvr>
                                      <p:tavLst>
                                        <p:tav tm="0">
                                          <p:val>
                                            <p:strVal val="#ppt_h*0.01"/>
                                          </p:val>
                                        </p:tav>
                                        <p:tav tm="100000">
                                          <p:val>
                                            <p:strVal val="#ppt_h"/>
                                          </p:val>
                                        </p:tav>
                                      </p:tavLst>
                                    </p:anim>
                                    <p:anim calcmode="lin" valueType="num">
                                      <p:cBhvr>
                                        <p:cTn id="1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5">
                                            <p:txEl>
                                              <p:pRg st="0" end="0"/>
                                            </p:txEl>
                                          </p:spTgt>
                                        </p:tgtEl>
                                        <p:attrNameLst>
                                          <p:attrName>ppt_y</p:attrName>
                                        </p:attrNameLst>
                                      </p:cBhvr>
                                      <p:tavLst>
                                        <p:tav tm="0">
                                          <p:val>
                                            <p:strVal val="#ppt_h+1"/>
                                          </p:val>
                                        </p:tav>
                                        <p:tav tm="100000">
                                          <p:val>
                                            <p:strVal val="#ppt_y"/>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8" presetClass="entr" presetSubtype="0" accel="10000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strVal val="#ppt_w*2.5"/>
                                          </p:val>
                                        </p:tav>
                                        <p:tav tm="100000">
                                          <p:val>
                                            <p:strVal val="#ppt_w"/>
                                          </p:val>
                                        </p:tav>
                                      </p:tavLst>
                                    </p:anim>
                                    <p:anim calcmode="lin" valueType="num">
                                      <p:cBhvr>
                                        <p:cTn id="22" dur="500" fill="hold"/>
                                        <p:tgtEl>
                                          <p:spTgt spid="5">
                                            <p:txEl>
                                              <p:pRg st="1" end="1"/>
                                            </p:txEl>
                                          </p:spTgt>
                                        </p:tgtEl>
                                        <p:attrNameLst>
                                          <p:attrName>ppt_h</p:attrName>
                                        </p:attrNameLst>
                                      </p:cBhvr>
                                      <p:tavLst>
                                        <p:tav tm="0">
                                          <p:val>
                                            <p:strVal val="#ppt_h*0.01"/>
                                          </p:val>
                                        </p:tav>
                                        <p:tav tm="100000">
                                          <p:val>
                                            <p:strVal val="#ppt_h"/>
                                          </p:val>
                                        </p:tav>
                                      </p:tavLst>
                                    </p:anim>
                                    <p:anim calcmode="lin" valueType="num">
                                      <p:cBhvr>
                                        <p:cTn id="2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5">
                                            <p:txEl>
                                              <p:pRg st="1" end="1"/>
                                            </p:txEl>
                                          </p:spTgt>
                                        </p:tgtEl>
                                        <p:attrNameLst>
                                          <p:attrName>ppt_y</p:attrName>
                                        </p:attrNameLst>
                                      </p:cBhvr>
                                      <p:tavLst>
                                        <p:tav tm="0">
                                          <p:val>
                                            <p:strVal val="#ppt_h+1"/>
                                          </p:val>
                                        </p:tav>
                                        <p:tav tm="100000">
                                          <p:val>
                                            <p:strVal val="#ppt_y"/>
                                          </p:val>
                                        </p:tav>
                                      </p:tavLst>
                                    </p:anim>
                                    <p:animEffect transition="in" filter="fade">
                                      <p:cBhvr>
                                        <p:cTn id="25" dur="500"/>
                                        <p:tgtEl>
                                          <p:spTgt spid="5">
                                            <p:txEl>
                                              <p:pRg st="1" end="1"/>
                                            </p:txEl>
                                          </p:spTgt>
                                        </p:tgtEl>
                                      </p:cBhvr>
                                    </p:animEffect>
                                  </p:childTnLst>
                                </p:cTn>
                              </p:par>
                              <p:par>
                                <p:cTn id="26" presetID="58" presetClass="entr" presetSubtype="0" accel="100000" fill="hold" grpId="0" nodeType="with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500" fill="hold"/>
                                        <p:tgtEl>
                                          <p:spTgt spid="5">
                                            <p:txEl>
                                              <p:pRg st="2" end="2"/>
                                            </p:txEl>
                                          </p:spTgt>
                                        </p:tgtEl>
                                        <p:attrNameLst>
                                          <p:attrName>ppt_w</p:attrName>
                                        </p:attrNameLst>
                                      </p:cBhvr>
                                      <p:tavLst>
                                        <p:tav tm="0">
                                          <p:val>
                                            <p:strVal val="#ppt_w*2.5"/>
                                          </p:val>
                                        </p:tav>
                                        <p:tav tm="100000">
                                          <p:val>
                                            <p:strVal val="#ppt_w"/>
                                          </p:val>
                                        </p:tav>
                                      </p:tavLst>
                                    </p:anim>
                                    <p:anim calcmode="lin" valueType="num">
                                      <p:cBhvr>
                                        <p:cTn id="29" dur="500" fill="hold"/>
                                        <p:tgtEl>
                                          <p:spTgt spid="5">
                                            <p:txEl>
                                              <p:pRg st="2" end="2"/>
                                            </p:txEl>
                                          </p:spTgt>
                                        </p:tgtEl>
                                        <p:attrNameLst>
                                          <p:attrName>ppt_h</p:attrName>
                                        </p:attrNameLst>
                                      </p:cBhvr>
                                      <p:tavLst>
                                        <p:tav tm="0">
                                          <p:val>
                                            <p:strVal val="#ppt_h*0.01"/>
                                          </p:val>
                                        </p:tav>
                                        <p:tav tm="100000">
                                          <p:val>
                                            <p:strVal val="#ppt_h"/>
                                          </p:val>
                                        </p:tav>
                                      </p:tavLst>
                                    </p:anim>
                                    <p:anim calcmode="lin" valueType="num">
                                      <p:cBhvr>
                                        <p:cTn id="30"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1" dur="500" fill="hold"/>
                                        <p:tgtEl>
                                          <p:spTgt spid="5">
                                            <p:txEl>
                                              <p:pRg st="2" end="2"/>
                                            </p:txEl>
                                          </p:spTgt>
                                        </p:tgtEl>
                                        <p:attrNameLst>
                                          <p:attrName>ppt_y</p:attrName>
                                        </p:attrNameLst>
                                      </p:cBhvr>
                                      <p:tavLst>
                                        <p:tav tm="0">
                                          <p:val>
                                            <p:strVal val="#ppt_h+1"/>
                                          </p:val>
                                        </p:tav>
                                        <p:tav tm="100000">
                                          <p:val>
                                            <p:strVal val="#ppt_y"/>
                                          </p:val>
                                        </p:tav>
                                      </p:tavLst>
                                    </p:anim>
                                    <p:animEffect transition="in" filter="fade">
                                      <p:cBhvr>
                                        <p:cTn id="32" dur="500"/>
                                        <p:tgtEl>
                                          <p:spTgt spid="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8" presetClass="entr" presetSubtype="0" accel="100000" fill="hold" grpId="0"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 calcmode="lin" valueType="num">
                                      <p:cBhvr>
                                        <p:cTn id="37" dur="500" fill="hold"/>
                                        <p:tgtEl>
                                          <p:spTgt spid="5">
                                            <p:txEl>
                                              <p:pRg st="3" end="3"/>
                                            </p:txEl>
                                          </p:spTgt>
                                        </p:tgtEl>
                                        <p:attrNameLst>
                                          <p:attrName>ppt_w</p:attrName>
                                        </p:attrNameLst>
                                      </p:cBhvr>
                                      <p:tavLst>
                                        <p:tav tm="0">
                                          <p:val>
                                            <p:strVal val="#ppt_w*2.5"/>
                                          </p:val>
                                        </p:tav>
                                        <p:tav tm="100000">
                                          <p:val>
                                            <p:strVal val="#ppt_w"/>
                                          </p:val>
                                        </p:tav>
                                      </p:tavLst>
                                    </p:anim>
                                    <p:anim calcmode="lin" valueType="num">
                                      <p:cBhvr>
                                        <p:cTn id="38" dur="500" fill="hold"/>
                                        <p:tgtEl>
                                          <p:spTgt spid="5">
                                            <p:txEl>
                                              <p:pRg st="3" end="3"/>
                                            </p:txEl>
                                          </p:spTgt>
                                        </p:tgtEl>
                                        <p:attrNameLst>
                                          <p:attrName>ppt_h</p:attrName>
                                        </p:attrNameLst>
                                      </p:cBhvr>
                                      <p:tavLst>
                                        <p:tav tm="0">
                                          <p:val>
                                            <p:strVal val="#ppt_h*0.01"/>
                                          </p:val>
                                        </p:tav>
                                        <p:tav tm="100000">
                                          <p:val>
                                            <p:strVal val="#ppt_h"/>
                                          </p:val>
                                        </p:tav>
                                      </p:tavLst>
                                    </p:anim>
                                    <p:anim calcmode="lin" valueType="num">
                                      <p:cBhvr>
                                        <p:cTn id="3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40" dur="500" fill="hold"/>
                                        <p:tgtEl>
                                          <p:spTgt spid="5">
                                            <p:txEl>
                                              <p:pRg st="3" end="3"/>
                                            </p:txEl>
                                          </p:spTgt>
                                        </p:tgtEl>
                                        <p:attrNameLst>
                                          <p:attrName>ppt_y</p:attrName>
                                        </p:attrNameLst>
                                      </p:cBhvr>
                                      <p:tavLst>
                                        <p:tav tm="0">
                                          <p:val>
                                            <p:strVal val="#ppt_h+1"/>
                                          </p:val>
                                        </p:tav>
                                        <p:tav tm="100000">
                                          <p:val>
                                            <p:strVal val="#ppt_y"/>
                                          </p:val>
                                        </p:tav>
                                      </p:tavLst>
                                    </p:anim>
                                    <p:animEffect transition="in" filter="fade">
                                      <p:cBhvr>
                                        <p:cTn id="41" dur="500"/>
                                        <p:tgtEl>
                                          <p:spTgt spid="5">
                                            <p:txEl>
                                              <p:pRg st="3" end="3"/>
                                            </p:txEl>
                                          </p:spTgt>
                                        </p:tgtEl>
                                      </p:cBhvr>
                                    </p:animEffect>
                                  </p:childTnLst>
                                </p:cTn>
                              </p:par>
                              <p:par>
                                <p:cTn id="42" presetID="58" presetClass="entr" presetSubtype="0" accel="100000" fill="hold" grpId="0" nodeType="withEffect">
                                  <p:stCondLst>
                                    <p:cond delay="0"/>
                                  </p:stCondLst>
                                  <p:childTnLst>
                                    <p:set>
                                      <p:cBhvr>
                                        <p:cTn id="43" dur="1" fill="hold">
                                          <p:stCondLst>
                                            <p:cond delay="0"/>
                                          </p:stCondLst>
                                        </p:cTn>
                                        <p:tgtEl>
                                          <p:spTgt spid="5">
                                            <p:txEl>
                                              <p:pRg st="4" end="4"/>
                                            </p:txEl>
                                          </p:spTgt>
                                        </p:tgtEl>
                                        <p:attrNameLst>
                                          <p:attrName>style.visibility</p:attrName>
                                        </p:attrNameLst>
                                      </p:cBhvr>
                                      <p:to>
                                        <p:strVal val="visible"/>
                                      </p:to>
                                    </p:set>
                                    <p:anim calcmode="lin" valueType="num">
                                      <p:cBhvr>
                                        <p:cTn id="44" dur="500" fill="hold"/>
                                        <p:tgtEl>
                                          <p:spTgt spid="5">
                                            <p:txEl>
                                              <p:pRg st="4" end="4"/>
                                            </p:txEl>
                                          </p:spTgt>
                                        </p:tgtEl>
                                        <p:attrNameLst>
                                          <p:attrName>ppt_w</p:attrName>
                                        </p:attrNameLst>
                                      </p:cBhvr>
                                      <p:tavLst>
                                        <p:tav tm="0">
                                          <p:val>
                                            <p:strVal val="#ppt_w*2.5"/>
                                          </p:val>
                                        </p:tav>
                                        <p:tav tm="100000">
                                          <p:val>
                                            <p:strVal val="#ppt_w"/>
                                          </p:val>
                                        </p:tav>
                                      </p:tavLst>
                                    </p:anim>
                                    <p:anim calcmode="lin" valueType="num">
                                      <p:cBhvr>
                                        <p:cTn id="45" dur="500" fill="hold"/>
                                        <p:tgtEl>
                                          <p:spTgt spid="5">
                                            <p:txEl>
                                              <p:pRg st="4" end="4"/>
                                            </p:txEl>
                                          </p:spTgt>
                                        </p:tgtEl>
                                        <p:attrNameLst>
                                          <p:attrName>ppt_h</p:attrName>
                                        </p:attrNameLst>
                                      </p:cBhvr>
                                      <p:tavLst>
                                        <p:tav tm="0">
                                          <p:val>
                                            <p:strVal val="#ppt_h*0.01"/>
                                          </p:val>
                                        </p:tav>
                                        <p:tav tm="100000">
                                          <p:val>
                                            <p:strVal val="#ppt_h"/>
                                          </p:val>
                                        </p:tav>
                                      </p:tavLst>
                                    </p:anim>
                                    <p:anim calcmode="lin" valueType="num">
                                      <p:cBhvr>
                                        <p:cTn id="46"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7" dur="500" fill="hold"/>
                                        <p:tgtEl>
                                          <p:spTgt spid="5">
                                            <p:txEl>
                                              <p:pRg st="4" end="4"/>
                                            </p:txEl>
                                          </p:spTgt>
                                        </p:tgtEl>
                                        <p:attrNameLst>
                                          <p:attrName>ppt_y</p:attrName>
                                        </p:attrNameLst>
                                      </p:cBhvr>
                                      <p:tavLst>
                                        <p:tav tm="0">
                                          <p:val>
                                            <p:strVal val="#ppt_h+1"/>
                                          </p:val>
                                        </p:tav>
                                        <p:tav tm="100000">
                                          <p:val>
                                            <p:strVal val="#ppt_y"/>
                                          </p:val>
                                        </p:tav>
                                      </p:tavLst>
                                    </p:anim>
                                    <p:animEffect transition="in" filter="fade">
                                      <p:cBhvr>
                                        <p:cTn id="48" dur="500"/>
                                        <p:tgtEl>
                                          <p:spTgt spid="5">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8" presetClass="entr" presetSubtype="0" accel="100000" fill="hold" grpId="0" nodeType="clickEffect">
                                  <p:stCondLst>
                                    <p:cond delay="0"/>
                                  </p:stCondLst>
                                  <p:childTnLst>
                                    <p:set>
                                      <p:cBhvr>
                                        <p:cTn id="52" dur="1" fill="hold">
                                          <p:stCondLst>
                                            <p:cond delay="0"/>
                                          </p:stCondLst>
                                        </p:cTn>
                                        <p:tgtEl>
                                          <p:spTgt spid="5">
                                            <p:txEl>
                                              <p:pRg st="5" end="5"/>
                                            </p:txEl>
                                          </p:spTgt>
                                        </p:tgtEl>
                                        <p:attrNameLst>
                                          <p:attrName>style.visibility</p:attrName>
                                        </p:attrNameLst>
                                      </p:cBhvr>
                                      <p:to>
                                        <p:strVal val="visible"/>
                                      </p:to>
                                    </p:set>
                                    <p:anim calcmode="lin" valueType="num">
                                      <p:cBhvr>
                                        <p:cTn id="53" dur="500" fill="hold"/>
                                        <p:tgtEl>
                                          <p:spTgt spid="5">
                                            <p:txEl>
                                              <p:pRg st="5" end="5"/>
                                            </p:txEl>
                                          </p:spTgt>
                                        </p:tgtEl>
                                        <p:attrNameLst>
                                          <p:attrName>ppt_w</p:attrName>
                                        </p:attrNameLst>
                                      </p:cBhvr>
                                      <p:tavLst>
                                        <p:tav tm="0">
                                          <p:val>
                                            <p:strVal val="#ppt_w*2.5"/>
                                          </p:val>
                                        </p:tav>
                                        <p:tav tm="100000">
                                          <p:val>
                                            <p:strVal val="#ppt_w"/>
                                          </p:val>
                                        </p:tav>
                                      </p:tavLst>
                                    </p:anim>
                                    <p:anim calcmode="lin" valueType="num">
                                      <p:cBhvr>
                                        <p:cTn id="54" dur="500" fill="hold"/>
                                        <p:tgtEl>
                                          <p:spTgt spid="5">
                                            <p:txEl>
                                              <p:pRg st="5" end="5"/>
                                            </p:txEl>
                                          </p:spTgt>
                                        </p:tgtEl>
                                        <p:attrNameLst>
                                          <p:attrName>ppt_h</p:attrName>
                                        </p:attrNameLst>
                                      </p:cBhvr>
                                      <p:tavLst>
                                        <p:tav tm="0">
                                          <p:val>
                                            <p:strVal val="#ppt_h*0.01"/>
                                          </p:val>
                                        </p:tav>
                                        <p:tav tm="100000">
                                          <p:val>
                                            <p:strVal val="#ppt_h"/>
                                          </p:val>
                                        </p:tav>
                                      </p:tavLst>
                                    </p:anim>
                                    <p:anim calcmode="lin" valueType="num">
                                      <p:cBhvr>
                                        <p:cTn id="5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6" dur="500" fill="hold"/>
                                        <p:tgtEl>
                                          <p:spTgt spid="5">
                                            <p:txEl>
                                              <p:pRg st="5" end="5"/>
                                            </p:txEl>
                                          </p:spTgt>
                                        </p:tgtEl>
                                        <p:attrNameLst>
                                          <p:attrName>ppt_y</p:attrName>
                                        </p:attrNameLst>
                                      </p:cBhvr>
                                      <p:tavLst>
                                        <p:tav tm="0">
                                          <p:val>
                                            <p:strVal val="#ppt_h+1"/>
                                          </p:val>
                                        </p:tav>
                                        <p:tav tm="100000">
                                          <p:val>
                                            <p:strVal val="#ppt_y"/>
                                          </p:val>
                                        </p:tav>
                                      </p:tavLst>
                                    </p:anim>
                                    <p:animEffect transition="in" filter="fade">
                                      <p:cBhvr>
                                        <p:cTn id="57" dur="500"/>
                                        <p:tgtEl>
                                          <p:spTgt spid="5">
                                            <p:txEl>
                                              <p:pRg st="5" end="5"/>
                                            </p:txEl>
                                          </p:spTgt>
                                        </p:tgtEl>
                                      </p:cBhvr>
                                    </p:animEffect>
                                  </p:childTnLst>
                                </p:cTn>
                              </p:par>
                              <p:par>
                                <p:cTn id="58" presetID="58" presetClass="entr" presetSubtype="0" accel="100000" fill="hold" grpId="0" nodeType="withEffect">
                                  <p:stCondLst>
                                    <p:cond delay="0"/>
                                  </p:stCondLst>
                                  <p:childTnLst>
                                    <p:set>
                                      <p:cBhvr>
                                        <p:cTn id="59" dur="1" fill="hold">
                                          <p:stCondLst>
                                            <p:cond delay="0"/>
                                          </p:stCondLst>
                                        </p:cTn>
                                        <p:tgtEl>
                                          <p:spTgt spid="5">
                                            <p:txEl>
                                              <p:pRg st="6" end="6"/>
                                            </p:txEl>
                                          </p:spTgt>
                                        </p:tgtEl>
                                        <p:attrNameLst>
                                          <p:attrName>style.visibility</p:attrName>
                                        </p:attrNameLst>
                                      </p:cBhvr>
                                      <p:to>
                                        <p:strVal val="visible"/>
                                      </p:to>
                                    </p:set>
                                    <p:anim calcmode="lin" valueType="num">
                                      <p:cBhvr>
                                        <p:cTn id="60" dur="500" fill="hold"/>
                                        <p:tgtEl>
                                          <p:spTgt spid="5">
                                            <p:txEl>
                                              <p:pRg st="6" end="6"/>
                                            </p:txEl>
                                          </p:spTgt>
                                        </p:tgtEl>
                                        <p:attrNameLst>
                                          <p:attrName>ppt_w</p:attrName>
                                        </p:attrNameLst>
                                      </p:cBhvr>
                                      <p:tavLst>
                                        <p:tav tm="0">
                                          <p:val>
                                            <p:strVal val="#ppt_w*2.5"/>
                                          </p:val>
                                        </p:tav>
                                        <p:tav tm="100000">
                                          <p:val>
                                            <p:strVal val="#ppt_w"/>
                                          </p:val>
                                        </p:tav>
                                      </p:tavLst>
                                    </p:anim>
                                    <p:anim calcmode="lin" valueType="num">
                                      <p:cBhvr>
                                        <p:cTn id="61" dur="500" fill="hold"/>
                                        <p:tgtEl>
                                          <p:spTgt spid="5">
                                            <p:txEl>
                                              <p:pRg st="6" end="6"/>
                                            </p:txEl>
                                          </p:spTgt>
                                        </p:tgtEl>
                                        <p:attrNameLst>
                                          <p:attrName>ppt_h</p:attrName>
                                        </p:attrNameLst>
                                      </p:cBhvr>
                                      <p:tavLst>
                                        <p:tav tm="0">
                                          <p:val>
                                            <p:strVal val="#ppt_h*0.01"/>
                                          </p:val>
                                        </p:tav>
                                        <p:tav tm="100000">
                                          <p:val>
                                            <p:strVal val="#ppt_h"/>
                                          </p:val>
                                        </p:tav>
                                      </p:tavLst>
                                    </p:anim>
                                    <p:anim calcmode="lin" valueType="num">
                                      <p:cBhvr>
                                        <p:cTn id="62"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63" dur="500" fill="hold"/>
                                        <p:tgtEl>
                                          <p:spTgt spid="5">
                                            <p:txEl>
                                              <p:pRg st="6" end="6"/>
                                            </p:txEl>
                                          </p:spTgt>
                                        </p:tgtEl>
                                        <p:attrNameLst>
                                          <p:attrName>ppt_y</p:attrName>
                                        </p:attrNameLst>
                                      </p:cBhvr>
                                      <p:tavLst>
                                        <p:tav tm="0">
                                          <p:val>
                                            <p:strVal val="#ppt_h+1"/>
                                          </p:val>
                                        </p:tav>
                                        <p:tav tm="100000">
                                          <p:val>
                                            <p:strVal val="#ppt_y"/>
                                          </p:val>
                                        </p:tav>
                                      </p:tavLst>
                                    </p:anim>
                                    <p:animEffect transition="in" filter="fade">
                                      <p:cBhvr>
                                        <p:cTn id="64" dur="500"/>
                                        <p:tgtEl>
                                          <p:spTgt spid="5">
                                            <p:txEl>
                                              <p:pRg st="6" end="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58" presetClass="entr" presetSubtype="0" accel="100000" fill="hold" grpId="0" nodeType="clickEffect">
                                  <p:stCondLst>
                                    <p:cond delay="0"/>
                                  </p:stCondLst>
                                  <p:childTnLst>
                                    <p:set>
                                      <p:cBhvr>
                                        <p:cTn id="68" dur="1" fill="hold">
                                          <p:stCondLst>
                                            <p:cond delay="0"/>
                                          </p:stCondLst>
                                        </p:cTn>
                                        <p:tgtEl>
                                          <p:spTgt spid="5">
                                            <p:txEl>
                                              <p:pRg st="7" end="7"/>
                                            </p:txEl>
                                          </p:spTgt>
                                        </p:tgtEl>
                                        <p:attrNameLst>
                                          <p:attrName>style.visibility</p:attrName>
                                        </p:attrNameLst>
                                      </p:cBhvr>
                                      <p:to>
                                        <p:strVal val="visible"/>
                                      </p:to>
                                    </p:set>
                                    <p:anim calcmode="lin" valueType="num">
                                      <p:cBhvr>
                                        <p:cTn id="69" dur="500" fill="hold"/>
                                        <p:tgtEl>
                                          <p:spTgt spid="5">
                                            <p:txEl>
                                              <p:pRg st="7" end="7"/>
                                            </p:txEl>
                                          </p:spTgt>
                                        </p:tgtEl>
                                        <p:attrNameLst>
                                          <p:attrName>ppt_w</p:attrName>
                                        </p:attrNameLst>
                                      </p:cBhvr>
                                      <p:tavLst>
                                        <p:tav tm="0">
                                          <p:val>
                                            <p:strVal val="#ppt_w*2.5"/>
                                          </p:val>
                                        </p:tav>
                                        <p:tav tm="100000">
                                          <p:val>
                                            <p:strVal val="#ppt_w"/>
                                          </p:val>
                                        </p:tav>
                                      </p:tavLst>
                                    </p:anim>
                                    <p:anim calcmode="lin" valueType="num">
                                      <p:cBhvr>
                                        <p:cTn id="70" dur="500" fill="hold"/>
                                        <p:tgtEl>
                                          <p:spTgt spid="5">
                                            <p:txEl>
                                              <p:pRg st="7" end="7"/>
                                            </p:txEl>
                                          </p:spTgt>
                                        </p:tgtEl>
                                        <p:attrNameLst>
                                          <p:attrName>ppt_h</p:attrName>
                                        </p:attrNameLst>
                                      </p:cBhvr>
                                      <p:tavLst>
                                        <p:tav tm="0">
                                          <p:val>
                                            <p:strVal val="#ppt_h*0.01"/>
                                          </p:val>
                                        </p:tav>
                                        <p:tav tm="100000">
                                          <p:val>
                                            <p:strVal val="#ppt_h"/>
                                          </p:val>
                                        </p:tav>
                                      </p:tavLst>
                                    </p:anim>
                                    <p:anim calcmode="lin" valueType="num">
                                      <p:cBhvr>
                                        <p:cTn id="7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72" dur="500" fill="hold"/>
                                        <p:tgtEl>
                                          <p:spTgt spid="5">
                                            <p:txEl>
                                              <p:pRg st="7" end="7"/>
                                            </p:txEl>
                                          </p:spTgt>
                                        </p:tgtEl>
                                        <p:attrNameLst>
                                          <p:attrName>ppt_y</p:attrName>
                                        </p:attrNameLst>
                                      </p:cBhvr>
                                      <p:tavLst>
                                        <p:tav tm="0">
                                          <p:val>
                                            <p:strVal val="#ppt_h+1"/>
                                          </p:val>
                                        </p:tav>
                                        <p:tav tm="100000">
                                          <p:val>
                                            <p:strVal val="#ppt_y"/>
                                          </p:val>
                                        </p:tav>
                                      </p:tavLst>
                                    </p:anim>
                                    <p:animEffect transition="in" filter="fade">
                                      <p:cBhvr>
                                        <p:cTn id="73" dur="500"/>
                                        <p:tgtEl>
                                          <p:spTgt spid="5">
                                            <p:txEl>
                                              <p:pRg st="7" end="7"/>
                                            </p:txEl>
                                          </p:spTgt>
                                        </p:tgtEl>
                                      </p:cBhvr>
                                    </p:animEffect>
                                  </p:childTnLst>
                                </p:cTn>
                              </p:par>
                              <p:par>
                                <p:cTn id="74" presetID="58" presetClass="entr" presetSubtype="0" accel="100000" fill="hold" grpId="0" nodeType="withEffect">
                                  <p:stCondLst>
                                    <p:cond delay="0"/>
                                  </p:stCondLst>
                                  <p:childTnLst>
                                    <p:set>
                                      <p:cBhvr>
                                        <p:cTn id="75" dur="1" fill="hold">
                                          <p:stCondLst>
                                            <p:cond delay="0"/>
                                          </p:stCondLst>
                                        </p:cTn>
                                        <p:tgtEl>
                                          <p:spTgt spid="5">
                                            <p:txEl>
                                              <p:pRg st="8" end="8"/>
                                            </p:txEl>
                                          </p:spTgt>
                                        </p:tgtEl>
                                        <p:attrNameLst>
                                          <p:attrName>style.visibility</p:attrName>
                                        </p:attrNameLst>
                                      </p:cBhvr>
                                      <p:to>
                                        <p:strVal val="visible"/>
                                      </p:to>
                                    </p:set>
                                    <p:anim calcmode="lin" valueType="num">
                                      <p:cBhvr>
                                        <p:cTn id="76" dur="500" fill="hold"/>
                                        <p:tgtEl>
                                          <p:spTgt spid="5">
                                            <p:txEl>
                                              <p:pRg st="8" end="8"/>
                                            </p:txEl>
                                          </p:spTgt>
                                        </p:tgtEl>
                                        <p:attrNameLst>
                                          <p:attrName>ppt_w</p:attrName>
                                        </p:attrNameLst>
                                      </p:cBhvr>
                                      <p:tavLst>
                                        <p:tav tm="0">
                                          <p:val>
                                            <p:strVal val="#ppt_w*2.5"/>
                                          </p:val>
                                        </p:tav>
                                        <p:tav tm="100000">
                                          <p:val>
                                            <p:strVal val="#ppt_w"/>
                                          </p:val>
                                        </p:tav>
                                      </p:tavLst>
                                    </p:anim>
                                    <p:anim calcmode="lin" valueType="num">
                                      <p:cBhvr>
                                        <p:cTn id="77" dur="500" fill="hold"/>
                                        <p:tgtEl>
                                          <p:spTgt spid="5">
                                            <p:txEl>
                                              <p:pRg st="8" end="8"/>
                                            </p:txEl>
                                          </p:spTgt>
                                        </p:tgtEl>
                                        <p:attrNameLst>
                                          <p:attrName>ppt_h</p:attrName>
                                        </p:attrNameLst>
                                      </p:cBhvr>
                                      <p:tavLst>
                                        <p:tav tm="0">
                                          <p:val>
                                            <p:strVal val="#ppt_h*0.01"/>
                                          </p:val>
                                        </p:tav>
                                        <p:tav tm="100000">
                                          <p:val>
                                            <p:strVal val="#ppt_h"/>
                                          </p:val>
                                        </p:tav>
                                      </p:tavLst>
                                    </p:anim>
                                    <p:anim calcmode="lin" valueType="num">
                                      <p:cBhvr>
                                        <p:cTn id="78"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79" dur="500" fill="hold"/>
                                        <p:tgtEl>
                                          <p:spTgt spid="5">
                                            <p:txEl>
                                              <p:pRg st="8" end="8"/>
                                            </p:txEl>
                                          </p:spTgt>
                                        </p:tgtEl>
                                        <p:attrNameLst>
                                          <p:attrName>ppt_y</p:attrName>
                                        </p:attrNameLst>
                                      </p:cBhvr>
                                      <p:tavLst>
                                        <p:tav tm="0">
                                          <p:val>
                                            <p:strVal val="#ppt_h+1"/>
                                          </p:val>
                                        </p:tav>
                                        <p:tav tm="100000">
                                          <p:val>
                                            <p:strVal val="#ppt_y"/>
                                          </p:val>
                                        </p:tav>
                                      </p:tavLst>
                                    </p:anim>
                                    <p:animEffect transition="in" filter="fade">
                                      <p:cBhvr>
                                        <p:cTn id="80"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Status Theory: </a:t>
            </a:r>
            <a:br>
              <a:rPr lang="en-US" sz="3200" dirty="0" smtClean="0"/>
            </a:br>
            <a:r>
              <a:rPr lang="en-US" sz="3200" dirty="0" smtClean="0"/>
              <a:t>Contextualized Links</a:t>
            </a:r>
            <a:endParaRPr lang="en-US" sz="3200" dirty="0"/>
          </a:p>
        </p:txBody>
      </p:sp>
      <p:grpSp>
        <p:nvGrpSpPr>
          <p:cNvPr id="170" name="Group 169"/>
          <p:cNvGrpSpPr/>
          <p:nvPr/>
        </p:nvGrpSpPr>
        <p:grpSpPr>
          <a:xfrm>
            <a:off x="1219200" y="1066800"/>
            <a:ext cx="1371600" cy="1329068"/>
            <a:chOff x="1219200" y="1295400"/>
            <a:chExt cx="1371600" cy="1329068"/>
          </a:xfrm>
        </p:grpSpPr>
        <p:sp>
          <p:nvSpPr>
            <p:cNvPr id="5" name="Oval 4"/>
            <p:cNvSpPr/>
            <p:nvPr/>
          </p:nvSpPr>
          <p:spPr>
            <a:xfrm>
              <a:off x="1828800" y="14478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B</a:t>
              </a:r>
              <a:endParaRPr lang="en-US" b="1" dirty="0" smtClean="0"/>
            </a:p>
          </p:txBody>
        </p:sp>
        <p:sp>
          <p:nvSpPr>
            <p:cNvPr id="6" name="Oval 5"/>
            <p:cNvSpPr/>
            <p:nvPr/>
          </p:nvSpPr>
          <p:spPr>
            <a:xfrm>
              <a:off x="1371600" y="22098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A</a:t>
              </a:r>
              <a:endParaRPr lang="en-US" b="1" dirty="0"/>
            </a:p>
          </p:txBody>
        </p:sp>
        <p:sp>
          <p:nvSpPr>
            <p:cNvPr id="7" name="Oval 6"/>
            <p:cNvSpPr/>
            <p:nvPr/>
          </p:nvSpPr>
          <p:spPr>
            <a:xfrm>
              <a:off x="2286000" y="22098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X</a:t>
              </a:r>
              <a:endParaRPr lang="en-US" b="1" dirty="0"/>
            </a:p>
          </p:txBody>
        </p:sp>
        <p:cxnSp>
          <p:nvCxnSpPr>
            <p:cNvPr id="8" name="Straight Connector 7"/>
            <p:cNvCxnSpPr>
              <a:stCxn id="5" idx="3"/>
              <a:endCxn id="6" idx="0"/>
            </p:cNvCxnSpPr>
            <p:nvPr/>
          </p:nvCxnSpPr>
          <p:spPr>
            <a:xfrm rot="5400000">
              <a:off x="1447801" y="1784163"/>
              <a:ext cx="501837" cy="349437"/>
            </a:xfrm>
            <a:prstGeom prst="line">
              <a:avLst/>
            </a:prstGeom>
            <a:ln>
              <a:headEnd type="arrow"/>
            </a:ln>
          </p:spPr>
          <p:style>
            <a:lnRef idx="2">
              <a:schemeClr val="accent5"/>
            </a:lnRef>
            <a:fillRef idx="0">
              <a:schemeClr val="accent5"/>
            </a:fillRef>
            <a:effectRef idx="1">
              <a:schemeClr val="accent5"/>
            </a:effectRef>
            <a:fontRef idx="minor">
              <a:schemeClr val="tx1"/>
            </a:fontRef>
          </p:style>
        </p:cxnSp>
        <p:cxnSp>
          <p:nvCxnSpPr>
            <p:cNvPr id="9" name="Straight Connector 8"/>
            <p:cNvCxnSpPr>
              <a:stCxn id="5" idx="5"/>
              <a:endCxn id="7" idx="0"/>
            </p:cNvCxnSpPr>
            <p:nvPr/>
          </p:nvCxnSpPr>
          <p:spPr>
            <a:xfrm rot="16200000" flipH="1">
              <a:off x="2012763" y="1784162"/>
              <a:ext cx="501837" cy="349437"/>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cxnSp>
          <p:nvCxnSpPr>
            <p:cNvPr id="10" name="Straight Connector 9"/>
            <p:cNvCxnSpPr>
              <a:stCxn id="7" idx="2"/>
              <a:endCxn id="6" idx="6"/>
            </p:cNvCxnSpPr>
            <p:nvPr/>
          </p:nvCxnSpPr>
          <p:spPr>
            <a:xfrm rot="10800000">
              <a:off x="1676400" y="2362200"/>
              <a:ext cx="609600" cy="0"/>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sp>
          <p:nvSpPr>
            <p:cNvPr id="25" name="Plus 24"/>
            <p:cNvSpPr/>
            <p:nvPr/>
          </p:nvSpPr>
          <p:spPr>
            <a:xfrm>
              <a:off x="2328532" y="1828800"/>
              <a:ext cx="228600" cy="2286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26" name="Plus 25"/>
            <p:cNvSpPr/>
            <p:nvPr/>
          </p:nvSpPr>
          <p:spPr>
            <a:xfrm>
              <a:off x="1828800" y="2395868"/>
              <a:ext cx="228600" cy="2286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27" name="TextBox 26"/>
            <p:cNvSpPr txBox="1"/>
            <p:nvPr/>
          </p:nvSpPr>
          <p:spPr>
            <a:xfrm>
              <a:off x="1219200" y="1295400"/>
              <a:ext cx="457200" cy="461665"/>
            </a:xfrm>
            <a:prstGeom prst="rect">
              <a:avLst/>
            </a:prstGeom>
            <a:noFill/>
          </p:spPr>
          <p:txBody>
            <a:bodyPr wrap="square" rtlCol="0">
              <a:spAutoFit/>
            </a:bodyPr>
            <a:lstStyle/>
            <a:p>
              <a:r>
                <a:rPr lang="en-US" sz="2400" b="1" dirty="0" smtClean="0"/>
                <a:t>t</a:t>
              </a:r>
              <a:r>
                <a:rPr lang="en-US" sz="2400" b="1" baseline="-25000" dirty="0" smtClean="0"/>
                <a:t>1</a:t>
              </a:r>
              <a:endParaRPr lang="en-US" sz="2400" b="1" baseline="-25000" dirty="0"/>
            </a:p>
          </p:txBody>
        </p:sp>
      </p:grpSp>
      <p:grpSp>
        <p:nvGrpSpPr>
          <p:cNvPr id="172" name="Group 171"/>
          <p:cNvGrpSpPr/>
          <p:nvPr/>
        </p:nvGrpSpPr>
        <p:grpSpPr>
          <a:xfrm>
            <a:off x="5181600" y="1109332"/>
            <a:ext cx="1371600" cy="1329068"/>
            <a:chOff x="5029200" y="1337932"/>
            <a:chExt cx="1371600" cy="1329068"/>
          </a:xfrm>
        </p:grpSpPr>
        <p:sp>
          <p:nvSpPr>
            <p:cNvPr id="37" name="Oval 36"/>
            <p:cNvSpPr/>
            <p:nvPr/>
          </p:nvSpPr>
          <p:spPr>
            <a:xfrm>
              <a:off x="5638800" y="14903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B</a:t>
              </a:r>
              <a:endParaRPr lang="en-US" b="1" dirty="0" smtClean="0"/>
            </a:p>
          </p:txBody>
        </p:sp>
        <p:sp>
          <p:nvSpPr>
            <p:cNvPr id="38" name="Oval 37"/>
            <p:cNvSpPr/>
            <p:nvPr/>
          </p:nvSpPr>
          <p:spPr>
            <a:xfrm>
              <a:off x="5181600" y="22523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A</a:t>
              </a:r>
              <a:endParaRPr lang="en-US" b="1" dirty="0"/>
            </a:p>
          </p:txBody>
        </p:sp>
        <p:sp>
          <p:nvSpPr>
            <p:cNvPr id="39" name="Oval 38"/>
            <p:cNvSpPr/>
            <p:nvPr/>
          </p:nvSpPr>
          <p:spPr>
            <a:xfrm>
              <a:off x="6096000" y="22523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X</a:t>
              </a:r>
              <a:endParaRPr lang="en-US" b="1" dirty="0"/>
            </a:p>
          </p:txBody>
        </p:sp>
        <p:cxnSp>
          <p:nvCxnSpPr>
            <p:cNvPr id="40" name="Straight Connector 39"/>
            <p:cNvCxnSpPr>
              <a:stCxn id="37" idx="3"/>
              <a:endCxn id="38" idx="0"/>
            </p:cNvCxnSpPr>
            <p:nvPr/>
          </p:nvCxnSpPr>
          <p:spPr>
            <a:xfrm rot="5400000">
              <a:off x="5257801" y="1826695"/>
              <a:ext cx="501837" cy="349437"/>
            </a:xfrm>
            <a:prstGeom prst="line">
              <a:avLst/>
            </a:prstGeom>
            <a:ln>
              <a:headEnd type="arrow"/>
            </a:ln>
          </p:spPr>
          <p:style>
            <a:lnRef idx="2">
              <a:schemeClr val="accent5"/>
            </a:lnRef>
            <a:fillRef idx="0">
              <a:schemeClr val="accent5"/>
            </a:fillRef>
            <a:effectRef idx="1">
              <a:schemeClr val="accent5"/>
            </a:effectRef>
            <a:fontRef idx="minor">
              <a:schemeClr val="tx1"/>
            </a:fontRef>
          </p:style>
        </p:cxnSp>
        <p:cxnSp>
          <p:nvCxnSpPr>
            <p:cNvPr id="41" name="Straight Connector 40"/>
            <p:cNvCxnSpPr>
              <a:stCxn id="37" idx="5"/>
              <a:endCxn id="39" idx="0"/>
            </p:cNvCxnSpPr>
            <p:nvPr/>
          </p:nvCxnSpPr>
          <p:spPr>
            <a:xfrm rot="16200000" flipH="1">
              <a:off x="5822763" y="1826694"/>
              <a:ext cx="501837" cy="349437"/>
            </a:xfrm>
            <a:prstGeom prst="line">
              <a:avLst/>
            </a:prstGeom>
            <a:ln w="38100">
              <a:headEnd type="none"/>
              <a:tailEnd type="arrow"/>
            </a:ln>
          </p:spPr>
          <p:style>
            <a:lnRef idx="2">
              <a:schemeClr val="accent6"/>
            </a:lnRef>
            <a:fillRef idx="0">
              <a:schemeClr val="accent6"/>
            </a:fillRef>
            <a:effectRef idx="1">
              <a:schemeClr val="accent6"/>
            </a:effectRef>
            <a:fontRef idx="minor">
              <a:schemeClr val="tx1"/>
            </a:fontRef>
          </p:style>
        </p:cxnSp>
        <p:cxnSp>
          <p:nvCxnSpPr>
            <p:cNvPr id="42" name="Straight Connector 41"/>
            <p:cNvCxnSpPr>
              <a:stCxn id="39" idx="2"/>
              <a:endCxn id="38" idx="6"/>
            </p:cNvCxnSpPr>
            <p:nvPr/>
          </p:nvCxnSpPr>
          <p:spPr>
            <a:xfrm rot="10800000">
              <a:off x="5486400" y="2404732"/>
              <a:ext cx="609600" cy="0"/>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sp>
          <p:nvSpPr>
            <p:cNvPr id="43" name="Plus 42"/>
            <p:cNvSpPr/>
            <p:nvPr/>
          </p:nvSpPr>
          <p:spPr>
            <a:xfrm>
              <a:off x="6074734" y="1752600"/>
              <a:ext cx="228600" cy="2286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44" name="Plus 43"/>
            <p:cNvSpPr/>
            <p:nvPr/>
          </p:nvSpPr>
          <p:spPr>
            <a:xfrm>
              <a:off x="5638800" y="2438400"/>
              <a:ext cx="228600" cy="2286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45" name="TextBox 44"/>
            <p:cNvSpPr txBox="1"/>
            <p:nvPr/>
          </p:nvSpPr>
          <p:spPr>
            <a:xfrm>
              <a:off x="5029200" y="1337932"/>
              <a:ext cx="457200" cy="461665"/>
            </a:xfrm>
            <a:prstGeom prst="rect">
              <a:avLst/>
            </a:prstGeom>
            <a:noFill/>
          </p:spPr>
          <p:txBody>
            <a:bodyPr wrap="square" rtlCol="0">
              <a:spAutoFit/>
            </a:bodyPr>
            <a:lstStyle/>
            <a:p>
              <a:r>
                <a:rPr lang="en-US" sz="2400" b="1" dirty="0" smtClean="0"/>
                <a:t>t</a:t>
              </a:r>
              <a:r>
                <a:rPr lang="en-US" sz="2400" b="1" baseline="-25000" dirty="0" smtClean="0"/>
                <a:t>3</a:t>
              </a:r>
              <a:endParaRPr lang="en-US" sz="2400" b="1" baseline="-25000" dirty="0"/>
            </a:p>
          </p:txBody>
        </p:sp>
      </p:grpSp>
      <p:grpSp>
        <p:nvGrpSpPr>
          <p:cNvPr id="173" name="Group 172"/>
          <p:cNvGrpSpPr/>
          <p:nvPr/>
        </p:nvGrpSpPr>
        <p:grpSpPr>
          <a:xfrm>
            <a:off x="7239000" y="1109332"/>
            <a:ext cx="1371600" cy="1329068"/>
            <a:chOff x="7086600" y="1337932"/>
            <a:chExt cx="1371600" cy="1329068"/>
          </a:xfrm>
        </p:grpSpPr>
        <p:sp>
          <p:nvSpPr>
            <p:cNvPr id="24" name="Minus 23"/>
            <p:cNvSpPr/>
            <p:nvPr/>
          </p:nvSpPr>
          <p:spPr>
            <a:xfrm>
              <a:off x="8140998" y="1763233"/>
              <a:ext cx="228600" cy="2286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46" name="Oval 45"/>
            <p:cNvSpPr/>
            <p:nvPr/>
          </p:nvSpPr>
          <p:spPr>
            <a:xfrm>
              <a:off x="7696200" y="14903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B</a:t>
              </a:r>
              <a:endParaRPr lang="en-US" b="1" dirty="0" smtClean="0"/>
            </a:p>
          </p:txBody>
        </p:sp>
        <p:sp>
          <p:nvSpPr>
            <p:cNvPr id="47" name="Oval 46"/>
            <p:cNvSpPr/>
            <p:nvPr/>
          </p:nvSpPr>
          <p:spPr>
            <a:xfrm>
              <a:off x="7239000" y="22523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A</a:t>
              </a:r>
              <a:endParaRPr lang="en-US" b="1" dirty="0"/>
            </a:p>
          </p:txBody>
        </p:sp>
        <p:sp>
          <p:nvSpPr>
            <p:cNvPr id="48" name="Oval 47"/>
            <p:cNvSpPr/>
            <p:nvPr/>
          </p:nvSpPr>
          <p:spPr>
            <a:xfrm>
              <a:off x="8153400" y="22523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X</a:t>
              </a:r>
              <a:endParaRPr lang="en-US" b="1" dirty="0"/>
            </a:p>
          </p:txBody>
        </p:sp>
        <p:cxnSp>
          <p:nvCxnSpPr>
            <p:cNvPr id="49" name="Straight Connector 48"/>
            <p:cNvCxnSpPr>
              <a:stCxn id="46" idx="3"/>
              <a:endCxn id="47" idx="0"/>
            </p:cNvCxnSpPr>
            <p:nvPr/>
          </p:nvCxnSpPr>
          <p:spPr>
            <a:xfrm rot="5400000">
              <a:off x="7315201" y="1826695"/>
              <a:ext cx="501837" cy="349437"/>
            </a:xfrm>
            <a:prstGeom prst="line">
              <a:avLst/>
            </a:prstGeom>
            <a:ln>
              <a:headEnd type="arrow"/>
            </a:ln>
          </p:spPr>
          <p:style>
            <a:lnRef idx="2">
              <a:schemeClr val="accent5"/>
            </a:lnRef>
            <a:fillRef idx="0">
              <a:schemeClr val="accent5"/>
            </a:fillRef>
            <a:effectRef idx="1">
              <a:schemeClr val="accent5"/>
            </a:effectRef>
            <a:fontRef idx="minor">
              <a:schemeClr val="tx1"/>
            </a:fontRef>
          </p:style>
        </p:cxnSp>
        <p:cxnSp>
          <p:nvCxnSpPr>
            <p:cNvPr id="50" name="Straight Connector 49"/>
            <p:cNvCxnSpPr>
              <a:stCxn id="46" idx="5"/>
              <a:endCxn id="48" idx="0"/>
            </p:cNvCxnSpPr>
            <p:nvPr/>
          </p:nvCxnSpPr>
          <p:spPr>
            <a:xfrm rot="16200000" flipH="1">
              <a:off x="7880163" y="1826694"/>
              <a:ext cx="501837" cy="349437"/>
            </a:xfrm>
            <a:prstGeom prst="line">
              <a:avLst/>
            </a:prstGeom>
            <a:ln w="38100">
              <a:headEnd type="none"/>
              <a:tailEnd type="arrow"/>
            </a:ln>
          </p:spPr>
          <p:style>
            <a:lnRef idx="2">
              <a:schemeClr val="accent6"/>
            </a:lnRef>
            <a:fillRef idx="0">
              <a:schemeClr val="accent6"/>
            </a:fillRef>
            <a:effectRef idx="1">
              <a:schemeClr val="accent6"/>
            </a:effectRef>
            <a:fontRef idx="minor">
              <a:schemeClr val="tx1"/>
            </a:fontRef>
          </p:style>
        </p:cxnSp>
        <p:cxnSp>
          <p:nvCxnSpPr>
            <p:cNvPr id="51" name="Straight Connector 50"/>
            <p:cNvCxnSpPr>
              <a:stCxn id="48" idx="2"/>
              <a:endCxn id="47" idx="6"/>
            </p:cNvCxnSpPr>
            <p:nvPr/>
          </p:nvCxnSpPr>
          <p:spPr>
            <a:xfrm rot="10800000">
              <a:off x="7543800" y="2404732"/>
              <a:ext cx="609600" cy="0"/>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sp>
          <p:nvSpPr>
            <p:cNvPr id="53" name="Plus 52"/>
            <p:cNvSpPr/>
            <p:nvPr/>
          </p:nvSpPr>
          <p:spPr>
            <a:xfrm>
              <a:off x="7696200" y="2438400"/>
              <a:ext cx="228600" cy="2286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54" name="TextBox 53"/>
            <p:cNvSpPr txBox="1"/>
            <p:nvPr/>
          </p:nvSpPr>
          <p:spPr>
            <a:xfrm>
              <a:off x="7086600" y="1337932"/>
              <a:ext cx="457200" cy="461665"/>
            </a:xfrm>
            <a:prstGeom prst="rect">
              <a:avLst/>
            </a:prstGeom>
            <a:noFill/>
          </p:spPr>
          <p:txBody>
            <a:bodyPr wrap="square" rtlCol="0">
              <a:spAutoFit/>
            </a:bodyPr>
            <a:lstStyle/>
            <a:p>
              <a:r>
                <a:rPr lang="en-US" sz="2400" b="1" dirty="0" smtClean="0"/>
                <a:t>t</a:t>
              </a:r>
              <a:r>
                <a:rPr lang="en-US" sz="2400" b="1" baseline="-25000" dirty="0" smtClean="0"/>
                <a:t>4</a:t>
              </a:r>
              <a:endParaRPr lang="en-US" sz="2400" b="1" baseline="-25000" dirty="0"/>
            </a:p>
          </p:txBody>
        </p:sp>
      </p:grpSp>
      <p:grpSp>
        <p:nvGrpSpPr>
          <p:cNvPr id="175" name="Group 174"/>
          <p:cNvGrpSpPr/>
          <p:nvPr/>
        </p:nvGrpSpPr>
        <p:grpSpPr>
          <a:xfrm>
            <a:off x="3200400" y="2557132"/>
            <a:ext cx="1371600" cy="1329068"/>
            <a:chOff x="3048000" y="2785732"/>
            <a:chExt cx="1371600" cy="1329068"/>
          </a:xfrm>
        </p:grpSpPr>
        <p:sp>
          <p:nvSpPr>
            <p:cNvPr id="61" name="Minus 60"/>
            <p:cNvSpPr/>
            <p:nvPr/>
          </p:nvSpPr>
          <p:spPr>
            <a:xfrm>
              <a:off x="4157332" y="3319132"/>
              <a:ext cx="228600" cy="2286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65" name="Oval 64"/>
            <p:cNvSpPr/>
            <p:nvPr/>
          </p:nvSpPr>
          <p:spPr>
            <a:xfrm>
              <a:off x="3657600" y="29381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B</a:t>
              </a:r>
              <a:endParaRPr lang="en-US" b="1" dirty="0" smtClean="0"/>
            </a:p>
          </p:txBody>
        </p:sp>
        <p:sp>
          <p:nvSpPr>
            <p:cNvPr id="66" name="Oval 65"/>
            <p:cNvSpPr/>
            <p:nvPr/>
          </p:nvSpPr>
          <p:spPr>
            <a:xfrm>
              <a:off x="3200400" y="37001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A</a:t>
              </a:r>
              <a:endParaRPr lang="en-US" b="1" dirty="0"/>
            </a:p>
          </p:txBody>
        </p:sp>
        <p:sp>
          <p:nvSpPr>
            <p:cNvPr id="67" name="Oval 66"/>
            <p:cNvSpPr/>
            <p:nvPr/>
          </p:nvSpPr>
          <p:spPr>
            <a:xfrm>
              <a:off x="4114800" y="37001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X</a:t>
              </a:r>
              <a:endParaRPr lang="en-US" b="1" dirty="0"/>
            </a:p>
          </p:txBody>
        </p:sp>
        <p:cxnSp>
          <p:nvCxnSpPr>
            <p:cNvPr id="68" name="Straight Connector 67"/>
            <p:cNvCxnSpPr>
              <a:stCxn id="65" idx="3"/>
              <a:endCxn id="66" idx="0"/>
            </p:cNvCxnSpPr>
            <p:nvPr/>
          </p:nvCxnSpPr>
          <p:spPr>
            <a:xfrm rot="5400000">
              <a:off x="3276601" y="3274495"/>
              <a:ext cx="501837" cy="349437"/>
            </a:xfrm>
            <a:prstGeom prst="line">
              <a:avLst/>
            </a:prstGeom>
            <a:ln>
              <a:headEnd type="arrow"/>
            </a:ln>
          </p:spPr>
          <p:style>
            <a:lnRef idx="2">
              <a:schemeClr val="accent5"/>
            </a:lnRef>
            <a:fillRef idx="0">
              <a:schemeClr val="accent5"/>
            </a:fillRef>
            <a:effectRef idx="1">
              <a:schemeClr val="accent5"/>
            </a:effectRef>
            <a:fontRef idx="minor">
              <a:schemeClr val="tx1"/>
            </a:fontRef>
          </p:style>
        </p:cxnSp>
        <p:cxnSp>
          <p:nvCxnSpPr>
            <p:cNvPr id="69" name="Straight Connector 68"/>
            <p:cNvCxnSpPr>
              <a:stCxn id="65" idx="5"/>
              <a:endCxn id="67" idx="0"/>
            </p:cNvCxnSpPr>
            <p:nvPr/>
          </p:nvCxnSpPr>
          <p:spPr>
            <a:xfrm rot="16200000" flipH="1">
              <a:off x="3841563" y="3274494"/>
              <a:ext cx="501837" cy="349437"/>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cxnSp>
          <p:nvCxnSpPr>
            <p:cNvPr id="70" name="Straight Connector 69"/>
            <p:cNvCxnSpPr>
              <a:stCxn id="67" idx="2"/>
              <a:endCxn id="66" idx="6"/>
            </p:cNvCxnSpPr>
            <p:nvPr/>
          </p:nvCxnSpPr>
          <p:spPr>
            <a:xfrm rot="10800000">
              <a:off x="3505200" y="3852532"/>
              <a:ext cx="609600" cy="0"/>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sp>
          <p:nvSpPr>
            <p:cNvPr id="72" name="TextBox 71"/>
            <p:cNvSpPr txBox="1"/>
            <p:nvPr/>
          </p:nvSpPr>
          <p:spPr>
            <a:xfrm>
              <a:off x="3048000" y="2785732"/>
              <a:ext cx="457200" cy="461665"/>
            </a:xfrm>
            <a:prstGeom prst="rect">
              <a:avLst/>
            </a:prstGeom>
            <a:noFill/>
          </p:spPr>
          <p:txBody>
            <a:bodyPr wrap="square" rtlCol="0">
              <a:spAutoFit/>
            </a:bodyPr>
            <a:lstStyle/>
            <a:p>
              <a:r>
                <a:rPr lang="en-US" sz="2400" b="1" dirty="0" smtClean="0"/>
                <a:t>t</a:t>
              </a:r>
              <a:r>
                <a:rPr lang="en-US" sz="2400" b="1" baseline="-25000" dirty="0" smtClean="0"/>
                <a:t>6</a:t>
              </a:r>
              <a:endParaRPr lang="en-US" sz="2400" b="1" baseline="-25000" dirty="0"/>
            </a:p>
          </p:txBody>
        </p:sp>
        <p:sp>
          <p:nvSpPr>
            <p:cNvPr id="73" name="Minus 72"/>
            <p:cNvSpPr/>
            <p:nvPr/>
          </p:nvSpPr>
          <p:spPr>
            <a:xfrm>
              <a:off x="3657600" y="3886200"/>
              <a:ext cx="228600" cy="2286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grpSp>
        <p:nvGrpSpPr>
          <p:cNvPr id="174" name="Group 173"/>
          <p:cNvGrpSpPr/>
          <p:nvPr/>
        </p:nvGrpSpPr>
        <p:grpSpPr>
          <a:xfrm>
            <a:off x="1219200" y="2557132"/>
            <a:ext cx="1371600" cy="1329068"/>
            <a:chOff x="1219200" y="2785732"/>
            <a:chExt cx="1371600" cy="1329068"/>
          </a:xfrm>
        </p:grpSpPr>
        <p:sp>
          <p:nvSpPr>
            <p:cNvPr id="55" name="Oval 54"/>
            <p:cNvSpPr/>
            <p:nvPr/>
          </p:nvSpPr>
          <p:spPr>
            <a:xfrm>
              <a:off x="1828800" y="29381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B</a:t>
              </a:r>
              <a:endParaRPr lang="en-US" b="1" dirty="0" smtClean="0"/>
            </a:p>
          </p:txBody>
        </p:sp>
        <p:sp>
          <p:nvSpPr>
            <p:cNvPr id="56" name="Oval 55"/>
            <p:cNvSpPr/>
            <p:nvPr/>
          </p:nvSpPr>
          <p:spPr>
            <a:xfrm>
              <a:off x="1371600" y="37001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A</a:t>
              </a:r>
              <a:endParaRPr lang="en-US" b="1" dirty="0"/>
            </a:p>
          </p:txBody>
        </p:sp>
        <p:sp>
          <p:nvSpPr>
            <p:cNvPr id="57" name="Oval 56"/>
            <p:cNvSpPr/>
            <p:nvPr/>
          </p:nvSpPr>
          <p:spPr>
            <a:xfrm>
              <a:off x="2286000" y="37001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X</a:t>
              </a:r>
              <a:endParaRPr lang="en-US" b="1" dirty="0"/>
            </a:p>
          </p:txBody>
        </p:sp>
        <p:cxnSp>
          <p:nvCxnSpPr>
            <p:cNvPr id="58" name="Straight Connector 57"/>
            <p:cNvCxnSpPr>
              <a:stCxn id="55" idx="3"/>
              <a:endCxn id="56" idx="0"/>
            </p:cNvCxnSpPr>
            <p:nvPr/>
          </p:nvCxnSpPr>
          <p:spPr>
            <a:xfrm rot="5400000">
              <a:off x="1447801" y="3274495"/>
              <a:ext cx="501837" cy="349437"/>
            </a:xfrm>
            <a:prstGeom prst="line">
              <a:avLst/>
            </a:prstGeom>
            <a:ln>
              <a:headEnd type="arrow"/>
            </a:ln>
          </p:spPr>
          <p:style>
            <a:lnRef idx="2">
              <a:schemeClr val="accent5"/>
            </a:lnRef>
            <a:fillRef idx="0">
              <a:schemeClr val="accent5"/>
            </a:fillRef>
            <a:effectRef idx="1">
              <a:schemeClr val="accent5"/>
            </a:effectRef>
            <a:fontRef idx="minor">
              <a:schemeClr val="tx1"/>
            </a:fontRef>
          </p:style>
        </p:cxnSp>
        <p:cxnSp>
          <p:nvCxnSpPr>
            <p:cNvPr id="59" name="Straight Connector 58"/>
            <p:cNvCxnSpPr>
              <a:stCxn id="55" idx="5"/>
              <a:endCxn id="57" idx="0"/>
            </p:cNvCxnSpPr>
            <p:nvPr/>
          </p:nvCxnSpPr>
          <p:spPr>
            <a:xfrm rot="16200000" flipH="1">
              <a:off x="2012763" y="3274494"/>
              <a:ext cx="501837" cy="349437"/>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cxnSp>
          <p:nvCxnSpPr>
            <p:cNvPr id="60" name="Straight Connector 59"/>
            <p:cNvCxnSpPr>
              <a:stCxn id="57" idx="2"/>
              <a:endCxn id="56" idx="6"/>
            </p:cNvCxnSpPr>
            <p:nvPr/>
          </p:nvCxnSpPr>
          <p:spPr>
            <a:xfrm rot="10800000">
              <a:off x="1676400" y="3852532"/>
              <a:ext cx="609600" cy="0"/>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sp>
          <p:nvSpPr>
            <p:cNvPr id="62" name="Plus 61"/>
            <p:cNvSpPr/>
            <p:nvPr/>
          </p:nvSpPr>
          <p:spPr>
            <a:xfrm>
              <a:off x="2328532" y="3319132"/>
              <a:ext cx="228600" cy="2286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64" name="TextBox 63"/>
            <p:cNvSpPr txBox="1"/>
            <p:nvPr/>
          </p:nvSpPr>
          <p:spPr>
            <a:xfrm>
              <a:off x="1219200" y="2785732"/>
              <a:ext cx="457200" cy="461665"/>
            </a:xfrm>
            <a:prstGeom prst="rect">
              <a:avLst/>
            </a:prstGeom>
            <a:noFill/>
          </p:spPr>
          <p:txBody>
            <a:bodyPr wrap="square" rtlCol="0">
              <a:spAutoFit/>
            </a:bodyPr>
            <a:lstStyle/>
            <a:p>
              <a:r>
                <a:rPr lang="en-US" sz="2400" b="1" dirty="0" smtClean="0"/>
                <a:t>t</a:t>
              </a:r>
              <a:r>
                <a:rPr lang="en-US" sz="2400" b="1" baseline="-25000" dirty="0" smtClean="0"/>
                <a:t>5</a:t>
              </a:r>
              <a:endParaRPr lang="en-US" sz="2400" b="1" baseline="-25000" dirty="0"/>
            </a:p>
          </p:txBody>
        </p:sp>
        <p:sp>
          <p:nvSpPr>
            <p:cNvPr id="74" name="Minus 73"/>
            <p:cNvSpPr/>
            <p:nvPr/>
          </p:nvSpPr>
          <p:spPr>
            <a:xfrm>
              <a:off x="1828800" y="3886200"/>
              <a:ext cx="228600" cy="2286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grpSp>
        <p:nvGrpSpPr>
          <p:cNvPr id="171" name="Group 170"/>
          <p:cNvGrpSpPr/>
          <p:nvPr/>
        </p:nvGrpSpPr>
        <p:grpSpPr>
          <a:xfrm>
            <a:off x="3200400" y="1066800"/>
            <a:ext cx="1371600" cy="1329068"/>
            <a:chOff x="3048000" y="1295400"/>
            <a:chExt cx="1371600" cy="1329068"/>
          </a:xfrm>
        </p:grpSpPr>
        <p:sp>
          <p:nvSpPr>
            <p:cNvPr id="28" name="Oval 27"/>
            <p:cNvSpPr/>
            <p:nvPr/>
          </p:nvSpPr>
          <p:spPr>
            <a:xfrm>
              <a:off x="3657600" y="14478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B</a:t>
              </a:r>
              <a:endParaRPr lang="en-US" b="1" dirty="0" smtClean="0"/>
            </a:p>
          </p:txBody>
        </p:sp>
        <p:sp>
          <p:nvSpPr>
            <p:cNvPr id="29" name="Oval 28"/>
            <p:cNvSpPr/>
            <p:nvPr/>
          </p:nvSpPr>
          <p:spPr>
            <a:xfrm>
              <a:off x="3200400" y="22098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A</a:t>
              </a:r>
              <a:endParaRPr lang="en-US" b="1" dirty="0"/>
            </a:p>
          </p:txBody>
        </p:sp>
        <p:sp>
          <p:nvSpPr>
            <p:cNvPr id="30" name="Oval 29"/>
            <p:cNvSpPr/>
            <p:nvPr/>
          </p:nvSpPr>
          <p:spPr>
            <a:xfrm>
              <a:off x="4114800" y="22098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X</a:t>
              </a:r>
              <a:endParaRPr lang="en-US" b="1" dirty="0"/>
            </a:p>
          </p:txBody>
        </p:sp>
        <p:cxnSp>
          <p:nvCxnSpPr>
            <p:cNvPr id="31" name="Straight Connector 30"/>
            <p:cNvCxnSpPr>
              <a:stCxn id="28" idx="3"/>
              <a:endCxn id="29" idx="0"/>
            </p:cNvCxnSpPr>
            <p:nvPr/>
          </p:nvCxnSpPr>
          <p:spPr>
            <a:xfrm rot="5400000">
              <a:off x="3276601" y="1784163"/>
              <a:ext cx="501837" cy="349437"/>
            </a:xfrm>
            <a:prstGeom prst="line">
              <a:avLst/>
            </a:prstGeom>
            <a:ln>
              <a:headEnd type="arrow"/>
            </a:ln>
          </p:spPr>
          <p:style>
            <a:lnRef idx="2">
              <a:schemeClr val="accent5"/>
            </a:lnRef>
            <a:fillRef idx="0">
              <a:schemeClr val="accent5"/>
            </a:fillRef>
            <a:effectRef idx="1">
              <a:schemeClr val="accent5"/>
            </a:effectRef>
            <a:fontRef idx="minor">
              <a:schemeClr val="tx1"/>
            </a:fontRef>
          </p:style>
        </p:cxnSp>
        <p:cxnSp>
          <p:nvCxnSpPr>
            <p:cNvPr id="32" name="Straight Connector 31"/>
            <p:cNvCxnSpPr>
              <a:stCxn id="28" idx="5"/>
              <a:endCxn id="30" idx="0"/>
            </p:cNvCxnSpPr>
            <p:nvPr/>
          </p:nvCxnSpPr>
          <p:spPr>
            <a:xfrm rot="16200000" flipH="1">
              <a:off x="3841563" y="1784162"/>
              <a:ext cx="501837" cy="349437"/>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cxnSp>
          <p:nvCxnSpPr>
            <p:cNvPr id="33" name="Straight Connector 32"/>
            <p:cNvCxnSpPr>
              <a:stCxn id="30" idx="2"/>
              <a:endCxn id="29" idx="6"/>
            </p:cNvCxnSpPr>
            <p:nvPr/>
          </p:nvCxnSpPr>
          <p:spPr>
            <a:xfrm rot="10800000">
              <a:off x="3505200" y="2362200"/>
              <a:ext cx="609600" cy="0"/>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sp>
          <p:nvSpPr>
            <p:cNvPr id="35" name="Plus 34"/>
            <p:cNvSpPr/>
            <p:nvPr/>
          </p:nvSpPr>
          <p:spPr>
            <a:xfrm>
              <a:off x="3657600" y="2395868"/>
              <a:ext cx="228600" cy="2286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36" name="TextBox 35"/>
            <p:cNvSpPr txBox="1"/>
            <p:nvPr/>
          </p:nvSpPr>
          <p:spPr>
            <a:xfrm>
              <a:off x="3048000" y="1295400"/>
              <a:ext cx="457200" cy="461665"/>
            </a:xfrm>
            <a:prstGeom prst="rect">
              <a:avLst/>
            </a:prstGeom>
            <a:noFill/>
          </p:spPr>
          <p:txBody>
            <a:bodyPr wrap="square" rtlCol="0">
              <a:spAutoFit/>
            </a:bodyPr>
            <a:lstStyle/>
            <a:p>
              <a:r>
                <a:rPr lang="en-US" sz="2400" b="1" dirty="0" smtClean="0"/>
                <a:t>t</a:t>
              </a:r>
              <a:r>
                <a:rPr lang="en-US" sz="2400" b="1" baseline="-25000" dirty="0" smtClean="0"/>
                <a:t>2</a:t>
              </a:r>
              <a:endParaRPr lang="en-US" sz="2400" b="1" baseline="-25000" dirty="0"/>
            </a:p>
          </p:txBody>
        </p:sp>
        <p:sp>
          <p:nvSpPr>
            <p:cNvPr id="77" name="Minus 76"/>
            <p:cNvSpPr/>
            <p:nvPr/>
          </p:nvSpPr>
          <p:spPr>
            <a:xfrm>
              <a:off x="4191000" y="1828800"/>
              <a:ext cx="228600" cy="2286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grpSp>
        <p:nvGrpSpPr>
          <p:cNvPr id="176" name="Group 175"/>
          <p:cNvGrpSpPr/>
          <p:nvPr/>
        </p:nvGrpSpPr>
        <p:grpSpPr>
          <a:xfrm>
            <a:off x="5181600" y="2557132"/>
            <a:ext cx="1371600" cy="1329068"/>
            <a:chOff x="5029200" y="2785732"/>
            <a:chExt cx="1371600" cy="1329068"/>
          </a:xfrm>
        </p:grpSpPr>
        <p:sp>
          <p:nvSpPr>
            <p:cNvPr id="79" name="Oval 78"/>
            <p:cNvSpPr/>
            <p:nvPr/>
          </p:nvSpPr>
          <p:spPr>
            <a:xfrm>
              <a:off x="5638800" y="29381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B</a:t>
              </a:r>
              <a:endParaRPr lang="en-US" b="1" dirty="0" smtClean="0"/>
            </a:p>
          </p:txBody>
        </p:sp>
        <p:sp>
          <p:nvSpPr>
            <p:cNvPr id="80" name="Oval 79"/>
            <p:cNvSpPr/>
            <p:nvPr/>
          </p:nvSpPr>
          <p:spPr>
            <a:xfrm>
              <a:off x="5181600" y="37001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A</a:t>
              </a:r>
              <a:endParaRPr lang="en-US" b="1" dirty="0"/>
            </a:p>
          </p:txBody>
        </p:sp>
        <p:sp>
          <p:nvSpPr>
            <p:cNvPr id="81" name="Oval 80"/>
            <p:cNvSpPr/>
            <p:nvPr/>
          </p:nvSpPr>
          <p:spPr>
            <a:xfrm>
              <a:off x="6096000" y="37001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X</a:t>
              </a:r>
              <a:endParaRPr lang="en-US" b="1" dirty="0"/>
            </a:p>
          </p:txBody>
        </p:sp>
        <p:cxnSp>
          <p:nvCxnSpPr>
            <p:cNvPr id="82" name="Straight Connector 81"/>
            <p:cNvCxnSpPr>
              <a:stCxn id="79" idx="3"/>
              <a:endCxn id="80" idx="0"/>
            </p:cNvCxnSpPr>
            <p:nvPr/>
          </p:nvCxnSpPr>
          <p:spPr>
            <a:xfrm rot="5400000">
              <a:off x="5257801" y="3274495"/>
              <a:ext cx="501837" cy="349437"/>
            </a:xfrm>
            <a:prstGeom prst="line">
              <a:avLst/>
            </a:prstGeom>
            <a:ln>
              <a:headEnd type="arrow"/>
            </a:ln>
          </p:spPr>
          <p:style>
            <a:lnRef idx="2">
              <a:schemeClr val="accent5"/>
            </a:lnRef>
            <a:fillRef idx="0">
              <a:schemeClr val="accent5"/>
            </a:fillRef>
            <a:effectRef idx="1">
              <a:schemeClr val="accent5"/>
            </a:effectRef>
            <a:fontRef idx="minor">
              <a:schemeClr val="tx1"/>
            </a:fontRef>
          </p:style>
        </p:cxnSp>
        <p:cxnSp>
          <p:nvCxnSpPr>
            <p:cNvPr id="83" name="Straight Connector 82"/>
            <p:cNvCxnSpPr>
              <a:stCxn id="79" idx="5"/>
              <a:endCxn id="81" idx="0"/>
            </p:cNvCxnSpPr>
            <p:nvPr/>
          </p:nvCxnSpPr>
          <p:spPr>
            <a:xfrm rot="16200000" flipH="1">
              <a:off x="5822763" y="3274494"/>
              <a:ext cx="501837" cy="349437"/>
            </a:xfrm>
            <a:prstGeom prst="line">
              <a:avLst/>
            </a:prstGeom>
            <a:ln w="38100">
              <a:headEnd type="none"/>
              <a:tailEnd type="arrow"/>
            </a:ln>
          </p:spPr>
          <p:style>
            <a:lnRef idx="2">
              <a:schemeClr val="accent6"/>
            </a:lnRef>
            <a:fillRef idx="0">
              <a:schemeClr val="accent6"/>
            </a:fillRef>
            <a:effectRef idx="1">
              <a:schemeClr val="accent6"/>
            </a:effectRef>
            <a:fontRef idx="minor">
              <a:schemeClr val="tx1"/>
            </a:fontRef>
          </p:style>
        </p:cxnSp>
        <p:cxnSp>
          <p:nvCxnSpPr>
            <p:cNvPr id="84" name="Straight Connector 83"/>
            <p:cNvCxnSpPr>
              <a:stCxn id="81" idx="2"/>
              <a:endCxn id="80" idx="6"/>
            </p:cNvCxnSpPr>
            <p:nvPr/>
          </p:nvCxnSpPr>
          <p:spPr>
            <a:xfrm rot="10800000">
              <a:off x="5486400" y="3852532"/>
              <a:ext cx="609600" cy="0"/>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sp>
          <p:nvSpPr>
            <p:cNvPr id="85" name="Plus 84"/>
            <p:cNvSpPr/>
            <p:nvPr/>
          </p:nvSpPr>
          <p:spPr>
            <a:xfrm>
              <a:off x="6074734" y="3200400"/>
              <a:ext cx="228600" cy="2286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87" name="TextBox 86"/>
            <p:cNvSpPr txBox="1"/>
            <p:nvPr/>
          </p:nvSpPr>
          <p:spPr>
            <a:xfrm>
              <a:off x="5029200" y="2785732"/>
              <a:ext cx="457200" cy="461665"/>
            </a:xfrm>
            <a:prstGeom prst="rect">
              <a:avLst/>
            </a:prstGeom>
            <a:noFill/>
          </p:spPr>
          <p:txBody>
            <a:bodyPr wrap="square" rtlCol="0">
              <a:spAutoFit/>
            </a:bodyPr>
            <a:lstStyle/>
            <a:p>
              <a:r>
                <a:rPr lang="en-US" sz="2400" b="1" dirty="0" smtClean="0"/>
                <a:t>t</a:t>
              </a:r>
              <a:r>
                <a:rPr lang="en-US" sz="2400" b="1" baseline="-25000" dirty="0" smtClean="0"/>
                <a:t>7</a:t>
              </a:r>
              <a:endParaRPr lang="en-US" sz="2400" b="1" baseline="-25000" dirty="0"/>
            </a:p>
          </p:txBody>
        </p:sp>
        <p:sp>
          <p:nvSpPr>
            <p:cNvPr id="96" name="Minus 95"/>
            <p:cNvSpPr/>
            <p:nvPr/>
          </p:nvSpPr>
          <p:spPr>
            <a:xfrm>
              <a:off x="5605132" y="3886200"/>
              <a:ext cx="228600" cy="2286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grpSp>
        <p:nvGrpSpPr>
          <p:cNvPr id="177" name="Group 176"/>
          <p:cNvGrpSpPr/>
          <p:nvPr/>
        </p:nvGrpSpPr>
        <p:grpSpPr>
          <a:xfrm>
            <a:off x="7239000" y="2557132"/>
            <a:ext cx="1371600" cy="1329068"/>
            <a:chOff x="7086600" y="2785732"/>
            <a:chExt cx="1371600" cy="1329068"/>
          </a:xfrm>
        </p:grpSpPr>
        <p:sp>
          <p:nvSpPr>
            <p:cNvPr id="78" name="Minus 77"/>
            <p:cNvSpPr/>
            <p:nvPr/>
          </p:nvSpPr>
          <p:spPr>
            <a:xfrm>
              <a:off x="8140998" y="3211033"/>
              <a:ext cx="228600" cy="2286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88" name="Oval 87"/>
            <p:cNvSpPr/>
            <p:nvPr/>
          </p:nvSpPr>
          <p:spPr>
            <a:xfrm>
              <a:off x="7696200" y="29381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B</a:t>
              </a:r>
              <a:endParaRPr lang="en-US" b="1" dirty="0" smtClean="0"/>
            </a:p>
          </p:txBody>
        </p:sp>
        <p:sp>
          <p:nvSpPr>
            <p:cNvPr id="89" name="Oval 88"/>
            <p:cNvSpPr/>
            <p:nvPr/>
          </p:nvSpPr>
          <p:spPr>
            <a:xfrm>
              <a:off x="7239000" y="37001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A</a:t>
              </a:r>
              <a:endParaRPr lang="en-US" b="1" dirty="0"/>
            </a:p>
          </p:txBody>
        </p:sp>
        <p:sp>
          <p:nvSpPr>
            <p:cNvPr id="90" name="Oval 89"/>
            <p:cNvSpPr/>
            <p:nvPr/>
          </p:nvSpPr>
          <p:spPr>
            <a:xfrm>
              <a:off x="8153400" y="37001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X</a:t>
              </a:r>
              <a:endParaRPr lang="en-US" b="1" dirty="0"/>
            </a:p>
          </p:txBody>
        </p:sp>
        <p:cxnSp>
          <p:nvCxnSpPr>
            <p:cNvPr id="91" name="Straight Connector 90"/>
            <p:cNvCxnSpPr>
              <a:stCxn id="88" idx="3"/>
              <a:endCxn id="89" idx="0"/>
            </p:cNvCxnSpPr>
            <p:nvPr/>
          </p:nvCxnSpPr>
          <p:spPr>
            <a:xfrm rot="5400000">
              <a:off x="7315201" y="3274495"/>
              <a:ext cx="501837" cy="349437"/>
            </a:xfrm>
            <a:prstGeom prst="line">
              <a:avLst/>
            </a:prstGeom>
            <a:ln>
              <a:headEnd type="arrow"/>
            </a:ln>
          </p:spPr>
          <p:style>
            <a:lnRef idx="2">
              <a:schemeClr val="accent5"/>
            </a:lnRef>
            <a:fillRef idx="0">
              <a:schemeClr val="accent5"/>
            </a:fillRef>
            <a:effectRef idx="1">
              <a:schemeClr val="accent5"/>
            </a:effectRef>
            <a:fontRef idx="minor">
              <a:schemeClr val="tx1"/>
            </a:fontRef>
          </p:style>
        </p:cxnSp>
        <p:cxnSp>
          <p:nvCxnSpPr>
            <p:cNvPr id="92" name="Straight Connector 91"/>
            <p:cNvCxnSpPr>
              <a:stCxn id="88" idx="5"/>
              <a:endCxn id="90" idx="0"/>
            </p:cNvCxnSpPr>
            <p:nvPr/>
          </p:nvCxnSpPr>
          <p:spPr>
            <a:xfrm rot="16200000" flipH="1">
              <a:off x="7880163" y="3274494"/>
              <a:ext cx="501837" cy="349437"/>
            </a:xfrm>
            <a:prstGeom prst="line">
              <a:avLst/>
            </a:prstGeom>
            <a:ln w="38100">
              <a:headEnd type="none"/>
              <a:tailEnd type="arrow"/>
            </a:ln>
          </p:spPr>
          <p:style>
            <a:lnRef idx="2">
              <a:schemeClr val="accent6"/>
            </a:lnRef>
            <a:fillRef idx="0">
              <a:schemeClr val="accent6"/>
            </a:fillRef>
            <a:effectRef idx="1">
              <a:schemeClr val="accent6"/>
            </a:effectRef>
            <a:fontRef idx="minor">
              <a:schemeClr val="tx1"/>
            </a:fontRef>
          </p:style>
        </p:cxnSp>
        <p:cxnSp>
          <p:nvCxnSpPr>
            <p:cNvPr id="93" name="Straight Connector 92"/>
            <p:cNvCxnSpPr>
              <a:stCxn id="90" idx="2"/>
              <a:endCxn id="89" idx="6"/>
            </p:cNvCxnSpPr>
            <p:nvPr/>
          </p:nvCxnSpPr>
          <p:spPr>
            <a:xfrm rot="10800000">
              <a:off x="7543800" y="3852532"/>
              <a:ext cx="609600" cy="0"/>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sp>
          <p:nvSpPr>
            <p:cNvPr id="95" name="TextBox 94"/>
            <p:cNvSpPr txBox="1"/>
            <p:nvPr/>
          </p:nvSpPr>
          <p:spPr>
            <a:xfrm>
              <a:off x="7086600" y="2785732"/>
              <a:ext cx="457200" cy="461665"/>
            </a:xfrm>
            <a:prstGeom prst="rect">
              <a:avLst/>
            </a:prstGeom>
            <a:noFill/>
          </p:spPr>
          <p:txBody>
            <a:bodyPr wrap="square" rtlCol="0">
              <a:spAutoFit/>
            </a:bodyPr>
            <a:lstStyle/>
            <a:p>
              <a:r>
                <a:rPr lang="en-US" sz="2400" b="1" dirty="0" smtClean="0"/>
                <a:t>t</a:t>
              </a:r>
              <a:r>
                <a:rPr lang="en-US" sz="2400" b="1" baseline="-25000" dirty="0" smtClean="0"/>
                <a:t>8</a:t>
              </a:r>
              <a:endParaRPr lang="en-US" sz="2400" b="1" baseline="-25000" dirty="0"/>
            </a:p>
          </p:txBody>
        </p:sp>
        <p:sp>
          <p:nvSpPr>
            <p:cNvPr id="97" name="Minus 96"/>
            <p:cNvSpPr/>
            <p:nvPr/>
          </p:nvSpPr>
          <p:spPr>
            <a:xfrm>
              <a:off x="7662532" y="3886200"/>
              <a:ext cx="228600" cy="2286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grpSp>
        <p:nvGrpSpPr>
          <p:cNvPr id="180" name="Group 179"/>
          <p:cNvGrpSpPr/>
          <p:nvPr/>
        </p:nvGrpSpPr>
        <p:grpSpPr>
          <a:xfrm>
            <a:off x="5181600" y="4004932"/>
            <a:ext cx="1371600" cy="1329068"/>
            <a:chOff x="5029200" y="4233532"/>
            <a:chExt cx="1371600" cy="1329068"/>
          </a:xfrm>
        </p:grpSpPr>
        <p:sp>
          <p:nvSpPr>
            <p:cNvPr id="114" name="Oval 113"/>
            <p:cNvSpPr/>
            <p:nvPr/>
          </p:nvSpPr>
          <p:spPr>
            <a:xfrm>
              <a:off x="5638800" y="43859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B</a:t>
              </a:r>
              <a:endParaRPr lang="en-US" b="1" dirty="0" smtClean="0"/>
            </a:p>
          </p:txBody>
        </p:sp>
        <p:sp>
          <p:nvSpPr>
            <p:cNvPr id="115" name="Oval 114"/>
            <p:cNvSpPr/>
            <p:nvPr/>
          </p:nvSpPr>
          <p:spPr>
            <a:xfrm>
              <a:off x="5181600" y="51479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A</a:t>
              </a:r>
              <a:endParaRPr lang="en-US" b="1" dirty="0"/>
            </a:p>
          </p:txBody>
        </p:sp>
        <p:sp>
          <p:nvSpPr>
            <p:cNvPr id="116" name="Oval 115"/>
            <p:cNvSpPr/>
            <p:nvPr/>
          </p:nvSpPr>
          <p:spPr>
            <a:xfrm>
              <a:off x="6096000" y="51479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X</a:t>
              </a:r>
              <a:endParaRPr lang="en-US" b="1" dirty="0"/>
            </a:p>
          </p:txBody>
        </p:sp>
        <p:cxnSp>
          <p:nvCxnSpPr>
            <p:cNvPr id="117" name="Straight Connector 116"/>
            <p:cNvCxnSpPr>
              <a:stCxn id="114" idx="3"/>
              <a:endCxn id="115" idx="0"/>
            </p:cNvCxnSpPr>
            <p:nvPr/>
          </p:nvCxnSpPr>
          <p:spPr>
            <a:xfrm rot="5400000">
              <a:off x="5257801" y="4722295"/>
              <a:ext cx="501837" cy="349437"/>
            </a:xfrm>
            <a:prstGeom prst="line">
              <a:avLst/>
            </a:prstGeom>
            <a:ln>
              <a:headEnd type="arrow"/>
            </a:ln>
          </p:spPr>
          <p:style>
            <a:lnRef idx="2">
              <a:schemeClr val="accent5"/>
            </a:lnRef>
            <a:fillRef idx="0">
              <a:schemeClr val="accent5"/>
            </a:fillRef>
            <a:effectRef idx="1">
              <a:schemeClr val="accent5"/>
            </a:effectRef>
            <a:fontRef idx="minor">
              <a:schemeClr val="tx1"/>
            </a:fontRef>
          </p:style>
        </p:cxnSp>
        <p:cxnSp>
          <p:nvCxnSpPr>
            <p:cNvPr id="118" name="Straight Connector 117"/>
            <p:cNvCxnSpPr>
              <a:stCxn id="114" idx="5"/>
              <a:endCxn id="116" idx="0"/>
            </p:cNvCxnSpPr>
            <p:nvPr/>
          </p:nvCxnSpPr>
          <p:spPr>
            <a:xfrm rot="16200000" flipH="1">
              <a:off x="5822763" y="4722294"/>
              <a:ext cx="501837" cy="349437"/>
            </a:xfrm>
            <a:prstGeom prst="line">
              <a:avLst/>
            </a:prstGeom>
            <a:ln w="38100">
              <a:headEnd type="none"/>
              <a:tailEnd type="arrow"/>
            </a:ln>
          </p:spPr>
          <p:style>
            <a:lnRef idx="2">
              <a:schemeClr val="accent6"/>
            </a:lnRef>
            <a:fillRef idx="0">
              <a:schemeClr val="accent6"/>
            </a:fillRef>
            <a:effectRef idx="1">
              <a:schemeClr val="accent6"/>
            </a:effectRef>
            <a:fontRef idx="minor">
              <a:schemeClr val="tx1"/>
            </a:fontRef>
          </p:style>
        </p:cxnSp>
        <p:cxnSp>
          <p:nvCxnSpPr>
            <p:cNvPr id="119" name="Straight Connector 118"/>
            <p:cNvCxnSpPr>
              <a:stCxn id="116" idx="2"/>
              <a:endCxn id="115" idx="6"/>
            </p:cNvCxnSpPr>
            <p:nvPr/>
          </p:nvCxnSpPr>
          <p:spPr>
            <a:xfrm rot="10800000">
              <a:off x="5486400" y="5300332"/>
              <a:ext cx="609600" cy="0"/>
            </a:xfrm>
            <a:prstGeom prst="line">
              <a:avLst/>
            </a:prstGeom>
            <a:ln w="38100">
              <a:headEnd type="none"/>
              <a:tailEnd type="arrow"/>
            </a:ln>
          </p:spPr>
          <p:style>
            <a:lnRef idx="2">
              <a:schemeClr val="accent6"/>
            </a:lnRef>
            <a:fillRef idx="0">
              <a:schemeClr val="accent6"/>
            </a:fillRef>
            <a:effectRef idx="1">
              <a:schemeClr val="accent6"/>
            </a:effectRef>
            <a:fontRef idx="minor">
              <a:schemeClr val="tx1"/>
            </a:fontRef>
          </p:style>
        </p:cxnSp>
        <p:sp>
          <p:nvSpPr>
            <p:cNvPr id="120" name="Plus 119"/>
            <p:cNvSpPr/>
            <p:nvPr/>
          </p:nvSpPr>
          <p:spPr>
            <a:xfrm>
              <a:off x="6074734" y="4648200"/>
              <a:ext cx="228600" cy="2286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21" name="Plus 120"/>
            <p:cNvSpPr/>
            <p:nvPr/>
          </p:nvSpPr>
          <p:spPr>
            <a:xfrm>
              <a:off x="5715000" y="5334000"/>
              <a:ext cx="228600" cy="2286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22" name="TextBox 121"/>
            <p:cNvSpPr txBox="1"/>
            <p:nvPr/>
          </p:nvSpPr>
          <p:spPr>
            <a:xfrm>
              <a:off x="5029200" y="4233532"/>
              <a:ext cx="533400" cy="461665"/>
            </a:xfrm>
            <a:prstGeom prst="rect">
              <a:avLst/>
            </a:prstGeom>
            <a:noFill/>
          </p:spPr>
          <p:txBody>
            <a:bodyPr wrap="square" rtlCol="0">
              <a:spAutoFit/>
            </a:bodyPr>
            <a:lstStyle/>
            <a:p>
              <a:r>
                <a:rPr lang="en-US" sz="2400" b="1" dirty="0" smtClean="0"/>
                <a:t>t</a:t>
              </a:r>
              <a:r>
                <a:rPr lang="en-US" sz="2400" b="1" baseline="-25000" dirty="0" smtClean="0"/>
                <a:t>11</a:t>
              </a:r>
              <a:endParaRPr lang="en-US" sz="2400" b="1" baseline="-25000" dirty="0"/>
            </a:p>
          </p:txBody>
        </p:sp>
      </p:grpSp>
      <p:grpSp>
        <p:nvGrpSpPr>
          <p:cNvPr id="181" name="Group 180"/>
          <p:cNvGrpSpPr/>
          <p:nvPr/>
        </p:nvGrpSpPr>
        <p:grpSpPr>
          <a:xfrm>
            <a:off x="7239000" y="4004932"/>
            <a:ext cx="1371600" cy="1329068"/>
            <a:chOff x="7086600" y="4233532"/>
            <a:chExt cx="1371600" cy="1329068"/>
          </a:xfrm>
        </p:grpSpPr>
        <p:sp>
          <p:nvSpPr>
            <p:cNvPr id="104" name="Minus 103"/>
            <p:cNvSpPr/>
            <p:nvPr/>
          </p:nvSpPr>
          <p:spPr>
            <a:xfrm>
              <a:off x="8140998" y="4658833"/>
              <a:ext cx="228600" cy="2286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23" name="Oval 122"/>
            <p:cNvSpPr/>
            <p:nvPr/>
          </p:nvSpPr>
          <p:spPr>
            <a:xfrm>
              <a:off x="7696200" y="43859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B</a:t>
              </a:r>
              <a:endParaRPr lang="en-US" b="1" dirty="0" smtClean="0"/>
            </a:p>
          </p:txBody>
        </p:sp>
        <p:sp>
          <p:nvSpPr>
            <p:cNvPr id="124" name="Oval 123"/>
            <p:cNvSpPr/>
            <p:nvPr/>
          </p:nvSpPr>
          <p:spPr>
            <a:xfrm>
              <a:off x="7239000" y="51479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A</a:t>
              </a:r>
              <a:endParaRPr lang="en-US" b="1" dirty="0"/>
            </a:p>
          </p:txBody>
        </p:sp>
        <p:sp>
          <p:nvSpPr>
            <p:cNvPr id="125" name="Oval 124"/>
            <p:cNvSpPr/>
            <p:nvPr/>
          </p:nvSpPr>
          <p:spPr>
            <a:xfrm>
              <a:off x="8153400" y="51479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X</a:t>
              </a:r>
              <a:endParaRPr lang="en-US" b="1" dirty="0"/>
            </a:p>
          </p:txBody>
        </p:sp>
        <p:cxnSp>
          <p:nvCxnSpPr>
            <p:cNvPr id="126" name="Straight Connector 125"/>
            <p:cNvCxnSpPr>
              <a:stCxn id="123" idx="3"/>
              <a:endCxn id="124" idx="0"/>
            </p:cNvCxnSpPr>
            <p:nvPr/>
          </p:nvCxnSpPr>
          <p:spPr>
            <a:xfrm rot="5400000">
              <a:off x="7315201" y="4722295"/>
              <a:ext cx="501837" cy="349437"/>
            </a:xfrm>
            <a:prstGeom prst="line">
              <a:avLst/>
            </a:prstGeom>
            <a:ln>
              <a:headEnd type="arrow"/>
            </a:ln>
          </p:spPr>
          <p:style>
            <a:lnRef idx="2">
              <a:schemeClr val="accent5"/>
            </a:lnRef>
            <a:fillRef idx="0">
              <a:schemeClr val="accent5"/>
            </a:fillRef>
            <a:effectRef idx="1">
              <a:schemeClr val="accent5"/>
            </a:effectRef>
            <a:fontRef idx="minor">
              <a:schemeClr val="tx1"/>
            </a:fontRef>
          </p:style>
        </p:cxnSp>
        <p:cxnSp>
          <p:nvCxnSpPr>
            <p:cNvPr id="127" name="Straight Connector 126"/>
            <p:cNvCxnSpPr>
              <a:stCxn id="123" idx="5"/>
              <a:endCxn id="125" idx="0"/>
            </p:cNvCxnSpPr>
            <p:nvPr/>
          </p:nvCxnSpPr>
          <p:spPr>
            <a:xfrm rot="16200000" flipH="1">
              <a:off x="7880163" y="4722294"/>
              <a:ext cx="501837" cy="349437"/>
            </a:xfrm>
            <a:prstGeom prst="line">
              <a:avLst/>
            </a:prstGeom>
            <a:ln w="38100">
              <a:headEnd type="none"/>
              <a:tailEnd type="arrow"/>
            </a:ln>
          </p:spPr>
          <p:style>
            <a:lnRef idx="2">
              <a:schemeClr val="accent6"/>
            </a:lnRef>
            <a:fillRef idx="0">
              <a:schemeClr val="accent6"/>
            </a:fillRef>
            <a:effectRef idx="1">
              <a:schemeClr val="accent6"/>
            </a:effectRef>
            <a:fontRef idx="minor">
              <a:schemeClr val="tx1"/>
            </a:fontRef>
          </p:style>
        </p:cxnSp>
        <p:cxnSp>
          <p:nvCxnSpPr>
            <p:cNvPr id="128" name="Straight Connector 127"/>
            <p:cNvCxnSpPr>
              <a:stCxn id="125" idx="2"/>
              <a:endCxn id="124" idx="6"/>
            </p:cNvCxnSpPr>
            <p:nvPr/>
          </p:nvCxnSpPr>
          <p:spPr>
            <a:xfrm rot="10800000">
              <a:off x="7543800" y="5300332"/>
              <a:ext cx="609600" cy="0"/>
            </a:xfrm>
            <a:prstGeom prst="line">
              <a:avLst/>
            </a:prstGeom>
            <a:ln w="38100">
              <a:headEnd type="none"/>
              <a:tailEnd type="arrow"/>
            </a:ln>
          </p:spPr>
          <p:style>
            <a:lnRef idx="2">
              <a:schemeClr val="accent6"/>
            </a:lnRef>
            <a:fillRef idx="0">
              <a:schemeClr val="accent6"/>
            </a:fillRef>
            <a:effectRef idx="1">
              <a:schemeClr val="accent6"/>
            </a:effectRef>
            <a:fontRef idx="minor">
              <a:schemeClr val="tx1"/>
            </a:fontRef>
          </p:style>
        </p:cxnSp>
        <p:sp>
          <p:nvSpPr>
            <p:cNvPr id="129" name="Plus 128"/>
            <p:cNvSpPr/>
            <p:nvPr/>
          </p:nvSpPr>
          <p:spPr>
            <a:xfrm>
              <a:off x="7772400" y="5334000"/>
              <a:ext cx="228600" cy="2286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30" name="TextBox 129"/>
            <p:cNvSpPr txBox="1"/>
            <p:nvPr/>
          </p:nvSpPr>
          <p:spPr>
            <a:xfrm>
              <a:off x="7086600" y="4233532"/>
              <a:ext cx="533400" cy="461665"/>
            </a:xfrm>
            <a:prstGeom prst="rect">
              <a:avLst/>
            </a:prstGeom>
            <a:noFill/>
          </p:spPr>
          <p:txBody>
            <a:bodyPr wrap="square" rtlCol="0">
              <a:spAutoFit/>
            </a:bodyPr>
            <a:lstStyle/>
            <a:p>
              <a:r>
                <a:rPr lang="en-US" sz="2400" b="1" dirty="0" smtClean="0"/>
                <a:t>t</a:t>
              </a:r>
              <a:r>
                <a:rPr lang="en-US" sz="2400" b="1" baseline="-25000" dirty="0" smtClean="0"/>
                <a:t>12</a:t>
              </a:r>
              <a:endParaRPr lang="en-US" sz="2400" b="1" baseline="-25000" dirty="0"/>
            </a:p>
          </p:txBody>
        </p:sp>
      </p:grpSp>
      <p:grpSp>
        <p:nvGrpSpPr>
          <p:cNvPr id="186" name="Group 185"/>
          <p:cNvGrpSpPr/>
          <p:nvPr/>
        </p:nvGrpSpPr>
        <p:grpSpPr>
          <a:xfrm>
            <a:off x="3200400" y="5452732"/>
            <a:ext cx="1371600" cy="1329068"/>
            <a:chOff x="3048000" y="5452732"/>
            <a:chExt cx="1371600" cy="1329068"/>
          </a:xfrm>
        </p:grpSpPr>
        <p:grpSp>
          <p:nvGrpSpPr>
            <p:cNvPr id="183" name="Group 182"/>
            <p:cNvGrpSpPr/>
            <p:nvPr/>
          </p:nvGrpSpPr>
          <p:grpSpPr>
            <a:xfrm>
              <a:off x="3048000" y="5452732"/>
              <a:ext cx="1371600" cy="1219200"/>
              <a:chOff x="3048000" y="5681332"/>
              <a:chExt cx="1371600" cy="1219200"/>
            </a:xfrm>
          </p:grpSpPr>
          <p:sp>
            <p:nvSpPr>
              <p:cNvPr id="137" name="Minus 136"/>
              <p:cNvSpPr/>
              <p:nvPr/>
            </p:nvSpPr>
            <p:spPr>
              <a:xfrm>
                <a:off x="4157332" y="6214732"/>
                <a:ext cx="228600" cy="2286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40" name="Oval 139"/>
              <p:cNvSpPr/>
              <p:nvPr/>
            </p:nvSpPr>
            <p:spPr>
              <a:xfrm>
                <a:off x="3657600" y="58337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B</a:t>
                </a:r>
                <a:endParaRPr lang="en-US" b="1" dirty="0" smtClean="0"/>
              </a:p>
            </p:txBody>
          </p:sp>
          <p:sp>
            <p:nvSpPr>
              <p:cNvPr id="141" name="Oval 140"/>
              <p:cNvSpPr/>
              <p:nvPr/>
            </p:nvSpPr>
            <p:spPr>
              <a:xfrm>
                <a:off x="3200400" y="65957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A</a:t>
                </a:r>
                <a:endParaRPr lang="en-US" b="1" dirty="0"/>
              </a:p>
            </p:txBody>
          </p:sp>
          <p:sp>
            <p:nvSpPr>
              <p:cNvPr id="142" name="Oval 141"/>
              <p:cNvSpPr/>
              <p:nvPr/>
            </p:nvSpPr>
            <p:spPr>
              <a:xfrm>
                <a:off x="4114800" y="65957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X</a:t>
                </a:r>
                <a:endParaRPr lang="en-US" b="1" dirty="0"/>
              </a:p>
            </p:txBody>
          </p:sp>
          <p:cxnSp>
            <p:nvCxnSpPr>
              <p:cNvPr id="143" name="Straight Connector 142"/>
              <p:cNvCxnSpPr>
                <a:stCxn id="140" idx="3"/>
                <a:endCxn id="141" idx="0"/>
              </p:cNvCxnSpPr>
              <p:nvPr/>
            </p:nvCxnSpPr>
            <p:spPr>
              <a:xfrm rot="5400000">
                <a:off x="3276601" y="6170095"/>
                <a:ext cx="501837" cy="349437"/>
              </a:xfrm>
              <a:prstGeom prst="line">
                <a:avLst/>
              </a:prstGeom>
              <a:ln>
                <a:headEnd type="arrow"/>
              </a:ln>
            </p:spPr>
            <p:style>
              <a:lnRef idx="2">
                <a:schemeClr val="accent5"/>
              </a:lnRef>
              <a:fillRef idx="0">
                <a:schemeClr val="accent5"/>
              </a:fillRef>
              <a:effectRef idx="1">
                <a:schemeClr val="accent5"/>
              </a:effectRef>
              <a:fontRef idx="minor">
                <a:schemeClr val="tx1"/>
              </a:fontRef>
            </p:style>
          </p:cxnSp>
          <p:cxnSp>
            <p:nvCxnSpPr>
              <p:cNvPr id="144" name="Straight Connector 143"/>
              <p:cNvCxnSpPr>
                <a:stCxn id="140" idx="5"/>
                <a:endCxn id="142" idx="0"/>
              </p:cNvCxnSpPr>
              <p:nvPr/>
            </p:nvCxnSpPr>
            <p:spPr>
              <a:xfrm rot="16200000" flipH="1">
                <a:off x="3841563" y="6170094"/>
                <a:ext cx="501837" cy="349437"/>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cxnSp>
            <p:nvCxnSpPr>
              <p:cNvPr id="145" name="Straight Connector 144"/>
              <p:cNvCxnSpPr>
                <a:stCxn id="142" idx="2"/>
                <a:endCxn id="141" idx="6"/>
              </p:cNvCxnSpPr>
              <p:nvPr/>
            </p:nvCxnSpPr>
            <p:spPr>
              <a:xfrm rot="10800000">
                <a:off x="3505200" y="6748132"/>
                <a:ext cx="609600" cy="0"/>
              </a:xfrm>
              <a:prstGeom prst="line">
                <a:avLst/>
              </a:prstGeom>
              <a:ln w="38100">
                <a:headEnd type="none"/>
                <a:tailEnd type="arrow"/>
              </a:ln>
            </p:spPr>
            <p:style>
              <a:lnRef idx="2">
                <a:schemeClr val="accent6"/>
              </a:lnRef>
              <a:fillRef idx="0">
                <a:schemeClr val="accent6"/>
              </a:fillRef>
              <a:effectRef idx="1">
                <a:schemeClr val="accent6"/>
              </a:effectRef>
              <a:fontRef idx="minor">
                <a:schemeClr val="tx1"/>
              </a:fontRef>
            </p:style>
          </p:cxnSp>
          <p:sp>
            <p:nvSpPr>
              <p:cNvPr id="146" name="TextBox 145"/>
              <p:cNvSpPr txBox="1"/>
              <p:nvPr/>
            </p:nvSpPr>
            <p:spPr>
              <a:xfrm>
                <a:off x="3048000" y="5681332"/>
                <a:ext cx="533400" cy="461665"/>
              </a:xfrm>
              <a:prstGeom prst="rect">
                <a:avLst/>
              </a:prstGeom>
              <a:noFill/>
            </p:spPr>
            <p:txBody>
              <a:bodyPr wrap="square" rtlCol="0">
                <a:spAutoFit/>
              </a:bodyPr>
              <a:lstStyle/>
              <a:p>
                <a:r>
                  <a:rPr lang="en-US" sz="2400" b="1" dirty="0" smtClean="0"/>
                  <a:t>t</a:t>
                </a:r>
                <a:r>
                  <a:rPr lang="en-US" sz="2400" b="1" baseline="-25000" dirty="0" smtClean="0"/>
                  <a:t>14</a:t>
                </a:r>
                <a:endParaRPr lang="en-US" sz="2400" b="1" baseline="-25000" dirty="0"/>
              </a:p>
            </p:txBody>
          </p:sp>
        </p:grpSp>
        <p:sp>
          <p:nvSpPr>
            <p:cNvPr id="147" name="Minus 146"/>
            <p:cNvSpPr/>
            <p:nvPr/>
          </p:nvSpPr>
          <p:spPr>
            <a:xfrm>
              <a:off x="3733800" y="6553200"/>
              <a:ext cx="228600" cy="2286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grpSp>
        <p:nvGrpSpPr>
          <p:cNvPr id="182" name="Group 181"/>
          <p:cNvGrpSpPr/>
          <p:nvPr/>
        </p:nvGrpSpPr>
        <p:grpSpPr>
          <a:xfrm>
            <a:off x="1219200" y="5452732"/>
            <a:ext cx="1371600" cy="1329068"/>
            <a:chOff x="1219200" y="5681332"/>
            <a:chExt cx="1371600" cy="1329068"/>
          </a:xfrm>
        </p:grpSpPr>
        <p:sp>
          <p:nvSpPr>
            <p:cNvPr id="131" name="Oval 130"/>
            <p:cNvSpPr/>
            <p:nvPr/>
          </p:nvSpPr>
          <p:spPr>
            <a:xfrm>
              <a:off x="1828800" y="58337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B</a:t>
              </a:r>
              <a:endParaRPr lang="en-US" b="1" dirty="0" smtClean="0"/>
            </a:p>
          </p:txBody>
        </p:sp>
        <p:sp>
          <p:nvSpPr>
            <p:cNvPr id="132" name="Oval 131"/>
            <p:cNvSpPr/>
            <p:nvPr/>
          </p:nvSpPr>
          <p:spPr>
            <a:xfrm>
              <a:off x="1371600" y="65957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A</a:t>
              </a:r>
              <a:endParaRPr lang="en-US" b="1" dirty="0"/>
            </a:p>
          </p:txBody>
        </p:sp>
        <p:sp>
          <p:nvSpPr>
            <p:cNvPr id="133" name="Oval 132"/>
            <p:cNvSpPr/>
            <p:nvPr/>
          </p:nvSpPr>
          <p:spPr>
            <a:xfrm>
              <a:off x="2286000" y="65957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X</a:t>
              </a:r>
              <a:endParaRPr lang="en-US" b="1" dirty="0"/>
            </a:p>
          </p:txBody>
        </p:sp>
        <p:cxnSp>
          <p:nvCxnSpPr>
            <p:cNvPr id="134" name="Straight Connector 133"/>
            <p:cNvCxnSpPr>
              <a:stCxn id="131" idx="3"/>
              <a:endCxn id="132" idx="0"/>
            </p:cNvCxnSpPr>
            <p:nvPr/>
          </p:nvCxnSpPr>
          <p:spPr>
            <a:xfrm rot="5400000">
              <a:off x="1447801" y="6170095"/>
              <a:ext cx="501837" cy="349437"/>
            </a:xfrm>
            <a:prstGeom prst="line">
              <a:avLst/>
            </a:prstGeom>
            <a:ln>
              <a:headEnd type="arrow"/>
            </a:ln>
          </p:spPr>
          <p:style>
            <a:lnRef idx="2">
              <a:schemeClr val="accent5"/>
            </a:lnRef>
            <a:fillRef idx="0">
              <a:schemeClr val="accent5"/>
            </a:fillRef>
            <a:effectRef idx="1">
              <a:schemeClr val="accent5"/>
            </a:effectRef>
            <a:fontRef idx="minor">
              <a:schemeClr val="tx1"/>
            </a:fontRef>
          </p:style>
        </p:cxnSp>
        <p:cxnSp>
          <p:nvCxnSpPr>
            <p:cNvPr id="135" name="Straight Connector 134"/>
            <p:cNvCxnSpPr>
              <a:stCxn id="131" idx="5"/>
              <a:endCxn id="133" idx="0"/>
            </p:cNvCxnSpPr>
            <p:nvPr/>
          </p:nvCxnSpPr>
          <p:spPr>
            <a:xfrm rot="16200000" flipH="1">
              <a:off x="2012763" y="6170094"/>
              <a:ext cx="501837" cy="349437"/>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cxnSp>
          <p:nvCxnSpPr>
            <p:cNvPr id="136" name="Straight Connector 135"/>
            <p:cNvCxnSpPr>
              <a:stCxn id="133" idx="2"/>
              <a:endCxn id="132" idx="6"/>
            </p:cNvCxnSpPr>
            <p:nvPr/>
          </p:nvCxnSpPr>
          <p:spPr>
            <a:xfrm rot="10800000">
              <a:off x="1676400" y="6748132"/>
              <a:ext cx="609600" cy="0"/>
            </a:xfrm>
            <a:prstGeom prst="line">
              <a:avLst/>
            </a:prstGeom>
            <a:ln w="38100">
              <a:headEnd type="none"/>
              <a:tailEnd type="arrow"/>
            </a:ln>
          </p:spPr>
          <p:style>
            <a:lnRef idx="2">
              <a:schemeClr val="accent6"/>
            </a:lnRef>
            <a:fillRef idx="0">
              <a:schemeClr val="accent6"/>
            </a:fillRef>
            <a:effectRef idx="1">
              <a:schemeClr val="accent6"/>
            </a:effectRef>
            <a:fontRef idx="minor">
              <a:schemeClr val="tx1"/>
            </a:fontRef>
          </p:style>
        </p:cxnSp>
        <p:sp>
          <p:nvSpPr>
            <p:cNvPr id="138" name="Plus 137"/>
            <p:cNvSpPr/>
            <p:nvPr/>
          </p:nvSpPr>
          <p:spPr>
            <a:xfrm>
              <a:off x="2328532" y="6214732"/>
              <a:ext cx="228600" cy="2286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39" name="TextBox 138"/>
            <p:cNvSpPr txBox="1"/>
            <p:nvPr/>
          </p:nvSpPr>
          <p:spPr>
            <a:xfrm>
              <a:off x="1219200" y="5681332"/>
              <a:ext cx="533400" cy="461665"/>
            </a:xfrm>
            <a:prstGeom prst="rect">
              <a:avLst/>
            </a:prstGeom>
            <a:noFill/>
          </p:spPr>
          <p:txBody>
            <a:bodyPr wrap="square" rtlCol="0">
              <a:spAutoFit/>
            </a:bodyPr>
            <a:lstStyle/>
            <a:p>
              <a:r>
                <a:rPr lang="en-US" sz="2400" b="1" dirty="0" smtClean="0"/>
                <a:t>t</a:t>
              </a:r>
              <a:r>
                <a:rPr lang="en-US" sz="2400" b="1" baseline="-25000" dirty="0" smtClean="0"/>
                <a:t>13</a:t>
              </a:r>
              <a:endParaRPr lang="en-US" sz="2400" b="1" baseline="-25000" dirty="0"/>
            </a:p>
          </p:txBody>
        </p:sp>
        <p:sp>
          <p:nvSpPr>
            <p:cNvPr id="148" name="Minus 147"/>
            <p:cNvSpPr/>
            <p:nvPr/>
          </p:nvSpPr>
          <p:spPr>
            <a:xfrm>
              <a:off x="1905000" y="6781800"/>
              <a:ext cx="228600" cy="2286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grpSp>
        <p:nvGrpSpPr>
          <p:cNvPr id="184" name="Group 183"/>
          <p:cNvGrpSpPr/>
          <p:nvPr/>
        </p:nvGrpSpPr>
        <p:grpSpPr>
          <a:xfrm>
            <a:off x="5181600" y="5452732"/>
            <a:ext cx="1371600" cy="1329068"/>
            <a:chOff x="5029200" y="5681332"/>
            <a:chExt cx="1371600" cy="1329068"/>
          </a:xfrm>
        </p:grpSpPr>
        <p:sp>
          <p:nvSpPr>
            <p:cNvPr id="151" name="Oval 150"/>
            <p:cNvSpPr/>
            <p:nvPr/>
          </p:nvSpPr>
          <p:spPr>
            <a:xfrm>
              <a:off x="5638800" y="58337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B</a:t>
              </a:r>
              <a:endParaRPr lang="en-US" b="1" dirty="0" smtClean="0"/>
            </a:p>
          </p:txBody>
        </p:sp>
        <p:sp>
          <p:nvSpPr>
            <p:cNvPr id="152" name="Oval 151"/>
            <p:cNvSpPr/>
            <p:nvPr/>
          </p:nvSpPr>
          <p:spPr>
            <a:xfrm>
              <a:off x="5181600" y="65957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A</a:t>
              </a:r>
              <a:endParaRPr lang="en-US" b="1" dirty="0"/>
            </a:p>
          </p:txBody>
        </p:sp>
        <p:sp>
          <p:nvSpPr>
            <p:cNvPr id="153" name="Oval 152"/>
            <p:cNvSpPr/>
            <p:nvPr/>
          </p:nvSpPr>
          <p:spPr>
            <a:xfrm>
              <a:off x="6096000" y="65957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X</a:t>
              </a:r>
              <a:endParaRPr lang="en-US" b="1" dirty="0"/>
            </a:p>
          </p:txBody>
        </p:sp>
        <p:cxnSp>
          <p:nvCxnSpPr>
            <p:cNvPr id="154" name="Straight Connector 153"/>
            <p:cNvCxnSpPr>
              <a:stCxn id="151" idx="3"/>
              <a:endCxn id="152" idx="0"/>
            </p:cNvCxnSpPr>
            <p:nvPr/>
          </p:nvCxnSpPr>
          <p:spPr>
            <a:xfrm rot="5400000">
              <a:off x="5257801" y="6170095"/>
              <a:ext cx="501837" cy="349437"/>
            </a:xfrm>
            <a:prstGeom prst="line">
              <a:avLst/>
            </a:prstGeom>
            <a:ln>
              <a:headEnd type="arrow"/>
            </a:ln>
          </p:spPr>
          <p:style>
            <a:lnRef idx="2">
              <a:schemeClr val="accent5"/>
            </a:lnRef>
            <a:fillRef idx="0">
              <a:schemeClr val="accent5"/>
            </a:fillRef>
            <a:effectRef idx="1">
              <a:schemeClr val="accent5"/>
            </a:effectRef>
            <a:fontRef idx="minor">
              <a:schemeClr val="tx1"/>
            </a:fontRef>
          </p:style>
        </p:cxnSp>
        <p:cxnSp>
          <p:nvCxnSpPr>
            <p:cNvPr id="155" name="Straight Connector 154"/>
            <p:cNvCxnSpPr>
              <a:stCxn id="151" idx="5"/>
              <a:endCxn id="153" idx="0"/>
            </p:cNvCxnSpPr>
            <p:nvPr/>
          </p:nvCxnSpPr>
          <p:spPr>
            <a:xfrm rot="16200000" flipH="1">
              <a:off x="5822763" y="6170094"/>
              <a:ext cx="501837" cy="349437"/>
            </a:xfrm>
            <a:prstGeom prst="line">
              <a:avLst/>
            </a:prstGeom>
            <a:ln w="38100">
              <a:headEnd type="none"/>
              <a:tailEnd type="arrow"/>
            </a:ln>
          </p:spPr>
          <p:style>
            <a:lnRef idx="2">
              <a:schemeClr val="accent6"/>
            </a:lnRef>
            <a:fillRef idx="0">
              <a:schemeClr val="accent6"/>
            </a:fillRef>
            <a:effectRef idx="1">
              <a:schemeClr val="accent6"/>
            </a:effectRef>
            <a:fontRef idx="minor">
              <a:schemeClr val="tx1"/>
            </a:fontRef>
          </p:style>
        </p:cxnSp>
        <p:cxnSp>
          <p:nvCxnSpPr>
            <p:cNvPr id="156" name="Straight Connector 155"/>
            <p:cNvCxnSpPr>
              <a:stCxn id="153" idx="2"/>
              <a:endCxn id="152" idx="6"/>
            </p:cNvCxnSpPr>
            <p:nvPr/>
          </p:nvCxnSpPr>
          <p:spPr>
            <a:xfrm rot="10800000">
              <a:off x="5486400" y="6748132"/>
              <a:ext cx="609600" cy="0"/>
            </a:xfrm>
            <a:prstGeom prst="line">
              <a:avLst/>
            </a:prstGeom>
            <a:ln w="38100">
              <a:headEnd type="none"/>
              <a:tailEnd type="arrow"/>
            </a:ln>
          </p:spPr>
          <p:style>
            <a:lnRef idx="2">
              <a:schemeClr val="accent6"/>
            </a:lnRef>
            <a:fillRef idx="0">
              <a:schemeClr val="accent6"/>
            </a:fillRef>
            <a:effectRef idx="1">
              <a:schemeClr val="accent6"/>
            </a:effectRef>
            <a:fontRef idx="minor">
              <a:schemeClr val="tx1"/>
            </a:fontRef>
          </p:style>
        </p:cxnSp>
        <p:sp>
          <p:nvSpPr>
            <p:cNvPr id="157" name="Plus 156"/>
            <p:cNvSpPr/>
            <p:nvPr/>
          </p:nvSpPr>
          <p:spPr>
            <a:xfrm>
              <a:off x="6074734" y="6096000"/>
              <a:ext cx="228600" cy="2286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58" name="TextBox 157"/>
            <p:cNvSpPr txBox="1"/>
            <p:nvPr/>
          </p:nvSpPr>
          <p:spPr>
            <a:xfrm>
              <a:off x="5029200" y="5681332"/>
              <a:ext cx="533400" cy="461665"/>
            </a:xfrm>
            <a:prstGeom prst="rect">
              <a:avLst/>
            </a:prstGeom>
            <a:noFill/>
          </p:spPr>
          <p:txBody>
            <a:bodyPr wrap="square" rtlCol="0">
              <a:spAutoFit/>
            </a:bodyPr>
            <a:lstStyle/>
            <a:p>
              <a:r>
                <a:rPr lang="en-US" sz="2400" b="1" dirty="0" smtClean="0"/>
                <a:t>t</a:t>
              </a:r>
              <a:r>
                <a:rPr lang="en-US" sz="2400" b="1" baseline="-25000" dirty="0" smtClean="0"/>
                <a:t>15</a:t>
              </a:r>
              <a:endParaRPr lang="en-US" sz="2400" b="1" baseline="-25000" dirty="0"/>
            </a:p>
          </p:txBody>
        </p:sp>
        <p:sp>
          <p:nvSpPr>
            <p:cNvPr id="166" name="Minus 165"/>
            <p:cNvSpPr/>
            <p:nvPr/>
          </p:nvSpPr>
          <p:spPr>
            <a:xfrm>
              <a:off x="5681332" y="6781800"/>
              <a:ext cx="228600" cy="2286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grpSp>
        <p:nvGrpSpPr>
          <p:cNvPr id="185" name="Group 184"/>
          <p:cNvGrpSpPr/>
          <p:nvPr/>
        </p:nvGrpSpPr>
        <p:grpSpPr>
          <a:xfrm>
            <a:off x="7239000" y="5452732"/>
            <a:ext cx="1371600" cy="1329068"/>
            <a:chOff x="7086600" y="5681332"/>
            <a:chExt cx="1371600" cy="1329068"/>
          </a:xfrm>
        </p:grpSpPr>
        <p:sp>
          <p:nvSpPr>
            <p:cNvPr id="150" name="Minus 149"/>
            <p:cNvSpPr/>
            <p:nvPr/>
          </p:nvSpPr>
          <p:spPr>
            <a:xfrm>
              <a:off x="8140998" y="6106633"/>
              <a:ext cx="228600" cy="2286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59" name="Oval 158"/>
            <p:cNvSpPr/>
            <p:nvPr/>
          </p:nvSpPr>
          <p:spPr>
            <a:xfrm>
              <a:off x="7696200" y="58337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B</a:t>
              </a:r>
              <a:endParaRPr lang="en-US" b="1" dirty="0" smtClean="0"/>
            </a:p>
          </p:txBody>
        </p:sp>
        <p:sp>
          <p:nvSpPr>
            <p:cNvPr id="160" name="Oval 159"/>
            <p:cNvSpPr/>
            <p:nvPr/>
          </p:nvSpPr>
          <p:spPr>
            <a:xfrm>
              <a:off x="7239000" y="65957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A</a:t>
              </a:r>
              <a:endParaRPr lang="en-US" b="1" dirty="0"/>
            </a:p>
          </p:txBody>
        </p:sp>
        <p:sp>
          <p:nvSpPr>
            <p:cNvPr id="161" name="Oval 160"/>
            <p:cNvSpPr/>
            <p:nvPr/>
          </p:nvSpPr>
          <p:spPr>
            <a:xfrm>
              <a:off x="8153400" y="6595732"/>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X</a:t>
              </a:r>
              <a:endParaRPr lang="en-US" b="1" dirty="0"/>
            </a:p>
          </p:txBody>
        </p:sp>
        <p:cxnSp>
          <p:nvCxnSpPr>
            <p:cNvPr id="162" name="Straight Connector 161"/>
            <p:cNvCxnSpPr>
              <a:stCxn id="159" idx="3"/>
              <a:endCxn id="160" idx="0"/>
            </p:cNvCxnSpPr>
            <p:nvPr/>
          </p:nvCxnSpPr>
          <p:spPr>
            <a:xfrm rot="5400000">
              <a:off x="7315201" y="6170095"/>
              <a:ext cx="501837" cy="349437"/>
            </a:xfrm>
            <a:prstGeom prst="line">
              <a:avLst/>
            </a:prstGeom>
            <a:ln>
              <a:headEnd type="arrow"/>
            </a:ln>
          </p:spPr>
          <p:style>
            <a:lnRef idx="2">
              <a:schemeClr val="accent5"/>
            </a:lnRef>
            <a:fillRef idx="0">
              <a:schemeClr val="accent5"/>
            </a:fillRef>
            <a:effectRef idx="1">
              <a:schemeClr val="accent5"/>
            </a:effectRef>
            <a:fontRef idx="minor">
              <a:schemeClr val="tx1"/>
            </a:fontRef>
          </p:style>
        </p:cxnSp>
        <p:cxnSp>
          <p:nvCxnSpPr>
            <p:cNvPr id="163" name="Straight Connector 162"/>
            <p:cNvCxnSpPr>
              <a:stCxn id="159" idx="5"/>
              <a:endCxn id="161" idx="0"/>
            </p:cNvCxnSpPr>
            <p:nvPr/>
          </p:nvCxnSpPr>
          <p:spPr>
            <a:xfrm rot="16200000" flipH="1">
              <a:off x="7880163" y="6170094"/>
              <a:ext cx="501837" cy="349437"/>
            </a:xfrm>
            <a:prstGeom prst="line">
              <a:avLst/>
            </a:prstGeom>
            <a:ln w="38100">
              <a:headEnd type="none"/>
              <a:tailEnd type="arrow"/>
            </a:ln>
          </p:spPr>
          <p:style>
            <a:lnRef idx="2">
              <a:schemeClr val="accent6"/>
            </a:lnRef>
            <a:fillRef idx="0">
              <a:schemeClr val="accent6"/>
            </a:fillRef>
            <a:effectRef idx="1">
              <a:schemeClr val="accent6"/>
            </a:effectRef>
            <a:fontRef idx="minor">
              <a:schemeClr val="tx1"/>
            </a:fontRef>
          </p:style>
        </p:cxnSp>
        <p:cxnSp>
          <p:nvCxnSpPr>
            <p:cNvPr id="164" name="Straight Connector 163"/>
            <p:cNvCxnSpPr>
              <a:stCxn id="161" idx="2"/>
              <a:endCxn id="160" idx="6"/>
            </p:cNvCxnSpPr>
            <p:nvPr/>
          </p:nvCxnSpPr>
          <p:spPr>
            <a:xfrm rot="10800000">
              <a:off x="7543800" y="6748132"/>
              <a:ext cx="609600" cy="0"/>
            </a:xfrm>
            <a:prstGeom prst="line">
              <a:avLst/>
            </a:prstGeom>
            <a:ln w="38100">
              <a:headEnd type="none"/>
              <a:tailEnd type="arrow"/>
            </a:ln>
          </p:spPr>
          <p:style>
            <a:lnRef idx="2">
              <a:schemeClr val="accent6"/>
            </a:lnRef>
            <a:fillRef idx="0">
              <a:schemeClr val="accent6"/>
            </a:fillRef>
            <a:effectRef idx="1">
              <a:schemeClr val="accent6"/>
            </a:effectRef>
            <a:fontRef idx="minor">
              <a:schemeClr val="tx1"/>
            </a:fontRef>
          </p:style>
        </p:cxnSp>
        <p:sp>
          <p:nvSpPr>
            <p:cNvPr id="165" name="TextBox 164"/>
            <p:cNvSpPr txBox="1"/>
            <p:nvPr/>
          </p:nvSpPr>
          <p:spPr>
            <a:xfrm>
              <a:off x="7086600" y="5681332"/>
              <a:ext cx="533400" cy="461665"/>
            </a:xfrm>
            <a:prstGeom prst="rect">
              <a:avLst/>
            </a:prstGeom>
            <a:noFill/>
          </p:spPr>
          <p:txBody>
            <a:bodyPr wrap="square" rtlCol="0">
              <a:spAutoFit/>
            </a:bodyPr>
            <a:lstStyle/>
            <a:p>
              <a:r>
                <a:rPr lang="en-US" sz="2400" b="1" dirty="0" smtClean="0"/>
                <a:t>t</a:t>
              </a:r>
              <a:r>
                <a:rPr lang="en-US" sz="2400" b="1" baseline="-25000" dirty="0" smtClean="0"/>
                <a:t>16</a:t>
              </a:r>
              <a:endParaRPr lang="en-US" sz="2400" b="1" baseline="-25000" dirty="0"/>
            </a:p>
          </p:txBody>
        </p:sp>
        <p:sp>
          <p:nvSpPr>
            <p:cNvPr id="167" name="Minus 166"/>
            <p:cNvSpPr/>
            <p:nvPr/>
          </p:nvSpPr>
          <p:spPr>
            <a:xfrm>
              <a:off x="7738732" y="6781800"/>
              <a:ext cx="228600" cy="2286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grpSp>
        <p:nvGrpSpPr>
          <p:cNvPr id="187" name="Group 186"/>
          <p:cNvGrpSpPr/>
          <p:nvPr/>
        </p:nvGrpSpPr>
        <p:grpSpPr>
          <a:xfrm>
            <a:off x="1219200" y="4004932"/>
            <a:ext cx="1371600" cy="1286536"/>
            <a:chOff x="1219200" y="4004932"/>
            <a:chExt cx="1371600" cy="1286536"/>
          </a:xfrm>
        </p:grpSpPr>
        <p:sp>
          <p:nvSpPr>
            <p:cNvPr id="106" name="Plus 105"/>
            <p:cNvSpPr/>
            <p:nvPr/>
          </p:nvSpPr>
          <p:spPr>
            <a:xfrm>
              <a:off x="1905000" y="5062868"/>
              <a:ext cx="228600" cy="2286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178" name="Group 177"/>
            <p:cNvGrpSpPr/>
            <p:nvPr/>
          </p:nvGrpSpPr>
          <p:grpSpPr>
            <a:xfrm>
              <a:off x="1219200" y="4004932"/>
              <a:ext cx="1371600" cy="1176668"/>
              <a:chOff x="1219200" y="4233532"/>
              <a:chExt cx="1371600" cy="1176668"/>
            </a:xfrm>
          </p:grpSpPr>
          <p:sp>
            <p:nvSpPr>
              <p:cNvPr id="98" name="Oval 97"/>
              <p:cNvSpPr/>
              <p:nvPr/>
            </p:nvSpPr>
            <p:spPr>
              <a:xfrm>
                <a:off x="1828800" y="43434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B</a:t>
                </a:r>
                <a:endParaRPr lang="en-US" b="1" dirty="0" smtClean="0"/>
              </a:p>
            </p:txBody>
          </p:sp>
          <p:sp>
            <p:nvSpPr>
              <p:cNvPr id="99" name="Oval 98"/>
              <p:cNvSpPr/>
              <p:nvPr/>
            </p:nvSpPr>
            <p:spPr>
              <a:xfrm>
                <a:off x="1371600" y="51054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A</a:t>
                </a:r>
                <a:endParaRPr lang="en-US" b="1" dirty="0"/>
              </a:p>
            </p:txBody>
          </p:sp>
          <p:sp>
            <p:nvSpPr>
              <p:cNvPr id="100" name="Oval 99"/>
              <p:cNvSpPr/>
              <p:nvPr/>
            </p:nvSpPr>
            <p:spPr>
              <a:xfrm>
                <a:off x="2286000" y="51054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X</a:t>
                </a:r>
                <a:endParaRPr lang="en-US" b="1" dirty="0"/>
              </a:p>
            </p:txBody>
          </p:sp>
          <p:cxnSp>
            <p:nvCxnSpPr>
              <p:cNvPr id="101" name="Straight Connector 100"/>
              <p:cNvCxnSpPr>
                <a:stCxn id="98" idx="3"/>
                <a:endCxn id="99" idx="0"/>
              </p:cNvCxnSpPr>
              <p:nvPr/>
            </p:nvCxnSpPr>
            <p:spPr>
              <a:xfrm rot="5400000">
                <a:off x="1447801" y="4679763"/>
                <a:ext cx="501837" cy="349437"/>
              </a:xfrm>
              <a:prstGeom prst="line">
                <a:avLst/>
              </a:prstGeom>
              <a:ln>
                <a:headEnd type="arrow"/>
              </a:ln>
            </p:spPr>
            <p:style>
              <a:lnRef idx="2">
                <a:schemeClr val="accent5"/>
              </a:lnRef>
              <a:fillRef idx="0">
                <a:schemeClr val="accent5"/>
              </a:fillRef>
              <a:effectRef idx="1">
                <a:schemeClr val="accent5"/>
              </a:effectRef>
              <a:fontRef idx="minor">
                <a:schemeClr val="tx1"/>
              </a:fontRef>
            </p:style>
          </p:cxnSp>
          <p:cxnSp>
            <p:nvCxnSpPr>
              <p:cNvPr id="102" name="Straight Connector 101"/>
              <p:cNvCxnSpPr>
                <a:stCxn id="98" idx="5"/>
                <a:endCxn id="100" idx="0"/>
              </p:cNvCxnSpPr>
              <p:nvPr/>
            </p:nvCxnSpPr>
            <p:spPr>
              <a:xfrm rot="16200000" flipH="1">
                <a:off x="2012763" y="4679762"/>
                <a:ext cx="501837" cy="349437"/>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cxnSp>
            <p:nvCxnSpPr>
              <p:cNvPr id="103" name="Straight Connector 102"/>
              <p:cNvCxnSpPr>
                <a:stCxn id="100" idx="2"/>
                <a:endCxn id="99" idx="6"/>
              </p:cNvCxnSpPr>
              <p:nvPr/>
            </p:nvCxnSpPr>
            <p:spPr>
              <a:xfrm rot="10800000">
                <a:off x="1676400" y="5257800"/>
                <a:ext cx="609600" cy="0"/>
              </a:xfrm>
              <a:prstGeom prst="line">
                <a:avLst/>
              </a:prstGeom>
              <a:ln w="38100">
                <a:headEnd type="none"/>
                <a:tailEnd type="arrow"/>
              </a:ln>
            </p:spPr>
            <p:style>
              <a:lnRef idx="2">
                <a:schemeClr val="accent6"/>
              </a:lnRef>
              <a:fillRef idx="0">
                <a:schemeClr val="accent6"/>
              </a:fillRef>
              <a:effectRef idx="1">
                <a:schemeClr val="accent6"/>
              </a:effectRef>
              <a:fontRef idx="minor">
                <a:schemeClr val="tx1"/>
              </a:fontRef>
            </p:style>
          </p:cxnSp>
          <p:sp>
            <p:nvSpPr>
              <p:cNvPr id="105" name="Plus 104"/>
              <p:cNvSpPr/>
              <p:nvPr/>
            </p:nvSpPr>
            <p:spPr>
              <a:xfrm>
                <a:off x="2328532" y="4724400"/>
                <a:ext cx="228600" cy="2286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68" name="TextBox 167"/>
              <p:cNvSpPr txBox="1"/>
              <p:nvPr/>
            </p:nvSpPr>
            <p:spPr>
              <a:xfrm>
                <a:off x="1219200" y="4233532"/>
                <a:ext cx="457200" cy="461665"/>
              </a:xfrm>
              <a:prstGeom prst="rect">
                <a:avLst/>
              </a:prstGeom>
              <a:noFill/>
            </p:spPr>
            <p:txBody>
              <a:bodyPr wrap="square" rtlCol="0">
                <a:spAutoFit/>
              </a:bodyPr>
              <a:lstStyle/>
              <a:p>
                <a:r>
                  <a:rPr lang="en-US" sz="2400" b="1" dirty="0" smtClean="0"/>
                  <a:t>t</a:t>
                </a:r>
                <a:r>
                  <a:rPr lang="en-US" sz="2400" b="1" baseline="-25000" dirty="0" smtClean="0"/>
                  <a:t>9</a:t>
                </a:r>
                <a:endParaRPr lang="en-US" sz="2400" b="1" baseline="-25000" dirty="0"/>
              </a:p>
            </p:txBody>
          </p:sp>
        </p:grpSp>
      </p:grpSp>
      <p:grpSp>
        <p:nvGrpSpPr>
          <p:cNvPr id="179" name="Group 178"/>
          <p:cNvGrpSpPr/>
          <p:nvPr/>
        </p:nvGrpSpPr>
        <p:grpSpPr>
          <a:xfrm>
            <a:off x="3200400" y="4004932"/>
            <a:ext cx="1371600" cy="1286536"/>
            <a:chOff x="3048000" y="4233532"/>
            <a:chExt cx="1371600" cy="1286536"/>
          </a:xfrm>
        </p:grpSpPr>
        <p:sp>
          <p:nvSpPr>
            <p:cNvPr id="107" name="Oval 106"/>
            <p:cNvSpPr/>
            <p:nvPr/>
          </p:nvSpPr>
          <p:spPr>
            <a:xfrm>
              <a:off x="3657600" y="43434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B</a:t>
              </a:r>
              <a:endParaRPr lang="en-US" b="1" dirty="0" smtClean="0"/>
            </a:p>
          </p:txBody>
        </p:sp>
        <p:sp>
          <p:nvSpPr>
            <p:cNvPr id="108" name="Oval 107"/>
            <p:cNvSpPr/>
            <p:nvPr/>
          </p:nvSpPr>
          <p:spPr>
            <a:xfrm>
              <a:off x="3200400" y="51054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A</a:t>
              </a:r>
              <a:endParaRPr lang="en-US" b="1" dirty="0"/>
            </a:p>
          </p:txBody>
        </p:sp>
        <p:sp>
          <p:nvSpPr>
            <p:cNvPr id="109" name="Oval 108"/>
            <p:cNvSpPr/>
            <p:nvPr/>
          </p:nvSpPr>
          <p:spPr>
            <a:xfrm>
              <a:off x="4114800" y="51054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b="1" dirty="0" smtClean="0"/>
                <a:t>X</a:t>
              </a:r>
              <a:endParaRPr lang="en-US" b="1" dirty="0"/>
            </a:p>
          </p:txBody>
        </p:sp>
        <p:cxnSp>
          <p:nvCxnSpPr>
            <p:cNvPr id="110" name="Straight Connector 109"/>
            <p:cNvCxnSpPr>
              <a:stCxn id="107" idx="3"/>
              <a:endCxn id="108" idx="0"/>
            </p:cNvCxnSpPr>
            <p:nvPr/>
          </p:nvCxnSpPr>
          <p:spPr>
            <a:xfrm rot="5400000">
              <a:off x="3276601" y="4679763"/>
              <a:ext cx="501837" cy="349437"/>
            </a:xfrm>
            <a:prstGeom prst="line">
              <a:avLst/>
            </a:prstGeom>
            <a:ln>
              <a:headEnd type="arrow"/>
            </a:ln>
          </p:spPr>
          <p:style>
            <a:lnRef idx="2">
              <a:schemeClr val="accent5"/>
            </a:lnRef>
            <a:fillRef idx="0">
              <a:schemeClr val="accent5"/>
            </a:fillRef>
            <a:effectRef idx="1">
              <a:schemeClr val="accent5"/>
            </a:effectRef>
            <a:fontRef idx="minor">
              <a:schemeClr val="tx1"/>
            </a:fontRef>
          </p:style>
        </p:cxnSp>
        <p:cxnSp>
          <p:nvCxnSpPr>
            <p:cNvPr id="111" name="Straight Connector 110"/>
            <p:cNvCxnSpPr>
              <a:stCxn id="107" idx="5"/>
              <a:endCxn id="109" idx="0"/>
            </p:cNvCxnSpPr>
            <p:nvPr/>
          </p:nvCxnSpPr>
          <p:spPr>
            <a:xfrm rot="16200000" flipH="1">
              <a:off x="3841563" y="4679762"/>
              <a:ext cx="501837" cy="349437"/>
            </a:xfrm>
            <a:prstGeom prst="line">
              <a:avLst/>
            </a:prstGeom>
            <a:ln w="38100">
              <a:headEnd type="arrow"/>
            </a:ln>
          </p:spPr>
          <p:style>
            <a:lnRef idx="2">
              <a:schemeClr val="accent6"/>
            </a:lnRef>
            <a:fillRef idx="0">
              <a:schemeClr val="accent6"/>
            </a:fillRef>
            <a:effectRef idx="1">
              <a:schemeClr val="accent6"/>
            </a:effectRef>
            <a:fontRef idx="minor">
              <a:schemeClr val="tx1"/>
            </a:fontRef>
          </p:style>
        </p:cxnSp>
        <p:cxnSp>
          <p:nvCxnSpPr>
            <p:cNvPr id="112" name="Straight Connector 111"/>
            <p:cNvCxnSpPr>
              <a:stCxn id="109" idx="2"/>
              <a:endCxn id="108" idx="6"/>
            </p:cNvCxnSpPr>
            <p:nvPr/>
          </p:nvCxnSpPr>
          <p:spPr>
            <a:xfrm rot="10800000">
              <a:off x="3505200" y="5257800"/>
              <a:ext cx="609600" cy="0"/>
            </a:xfrm>
            <a:prstGeom prst="line">
              <a:avLst/>
            </a:prstGeom>
            <a:ln w="38100">
              <a:headEnd type="none"/>
              <a:tailEnd type="arrow"/>
            </a:ln>
          </p:spPr>
          <p:style>
            <a:lnRef idx="2">
              <a:schemeClr val="accent6"/>
            </a:lnRef>
            <a:fillRef idx="0">
              <a:schemeClr val="accent6"/>
            </a:fillRef>
            <a:effectRef idx="1">
              <a:schemeClr val="accent6"/>
            </a:effectRef>
            <a:fontRef idx="minor">
              <a:schemeClr val="tx1"/>
            </a:fontRef>
          </p:style>
        </p:cxnSp>
        <p:sp>
          <p:nvSpPr>
            <p:cNvPr id="113" name="Plus 112"/>
            <p:cNvSpPr/>
            <p:nvPr/>
          </p:nvSpPr>
          <p:spPr>
            <a:xfrm>
              <a:off x="3733800" y="5291468"/>
              <a:ext cx="228600" cy="2286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49" name="Minus 148"/>
            <p:cNvSpPr/>
            <p:nvPr/>
          </p:nvSpPr>
          <p:spPr>
            <a:xfrm>
              <a:off x="4191000" y="4724400"/>
              <a:ext cx="228600" cy="2286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69" name="TextBox 168"/>
            <p:cNvSpPr txBox="1"/>
            <p:nvPr/>
          </p:nvSpPr>
          <p:spPr>
            <a:xfrm>
              <a:off x="3048000" y="4233532"/>
              <a:ext cx="533400" cy="461665"/>
            </a:xfrm>
            <a:prstGeom prst="rect">
              <a:avLst/>
            </a:prstGeom>
            <a:noFill/>
          </p:spPr>
          <p:txBody>
            <a:bodyPr wrap="square" rtlCol="0">
              <a:spAutoFit/>
            </a:bodyPr>
            <a:lstStyle/>
            <a:p>
              <a:r>
                <a:rPr lang="en-US" sz="2400" b="1" dirty="0" smtClean="0"/>
                <a:t>t</a:t>
              </a:r>
              <a:r>
                <a:rPr lang="en-US" sz="2400" b="1" baseline="-25000" dirty="0" smtClean="0"/>
                <a:t>10</a:t>
              </a:r>
              <a:endParaRPr lang="en-US" sz="2400" b="1" baseline="-25000" dirty="0"/>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0"/>
                                        </p:tgtEl>
                                        <p:attrNameLst>
                                          <p:attrName>style.visibility</p:attrName>
                                        </p:attrNameLst>
                                      </p:cBhvr>
                                      <p:to>
                                        <p:strVal val="visible"/>
                                      </p:to>
                                    </p:set>
                                    <p:anim calcmode="lin" valueType="num">
                                      <p:cBhvr additive="base">
                                        <p:cTn id="7" dur="500" fill="hold"/>
                                        <p:tgtEl>
                                          <p:spTgt spid="170"/>
                                        </p:tgtEl>
                                        <p:attrNameLst>
                                          <p:attrName>ppt_x</p:attrName>
                                        </p:attrNameLst>
                                      </p:cBhvr>
                                      <p:tavLst>
                                        <p:tav tm="0">
                                          <p:val>
                                            <p:strVal val="#ppt_x"/>
                                          </p:val>
                                        </p:tav>
                                        <p:tav tm="100000">
                                          <p:val>
                                            <p:strVal val="#ppt_x"/>
                                          </p:val>
                                        </p:tav>
                                      </p:tavLst>
                                    </p:anim>
                                    <p:anim calcmode="lin" valueType="num">
                                      <p:cBhvr additive="base">
                                        <p:cTn id="8" dur="500" fill="hold"/>
                                        <p:tgtEl>
                                          <p:spTgt spid="17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5"/>
                                        </p:tgtEl>
                                        <p:attrNameLst>
                                          <p:attrName>style.visibility</p:attrName>
                                        </p:attrNameLst>
                                      </p:cBhvr>
                                      <p:to>
                                        <p:strVal val="visible"/>
                                      </p:to>
                                    </p:set>
                                    <p:anim calcmode="lin" valueType="num">
                                      <p:cBhvr additive="base">
                                        <p:cTn id="11" dur="500" fill="hold"/>
                                        <p:tgtEl>
                                          <p:spTgt spid="175"/>
                                        </p:tgtEl>
                                        <p:attrNameLst>
                                          <p:attrName>ppt_x</p:attrName>
                                        </p:attrNameLst>
                                      </p:cBhvr>
                                      <p:tavLst>
                                        <p:tav tm="0">
                                          <p:val>
                                            <p:strVal val="#ppt_x"/>
                                          </p:val>
                                        </p:tav>
                                        <p:tav tm="100000">
                                          <p:val>
                                            <p:strVal val="#ppt_x"/>
                                          </p:val>
                                        </p:tav>
                                      </p:tavLst>
                                    </p:anim>
                                    <p:anim calcmode="lin" valueType="num">
                                      <p:cBhvr additive="base">
                                        <p:cTn id="12" dur="500" fill="hold"/>
                                        <p:tgtEl>
                                          <p:spTgt spid="17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4"/>
                                        </p:tgtEl>
                                        <p:attrNameLst>
                                          <p:attrName>style.visibility</p:attrName>
                                        </p:attrNameLst>
                                      </p:cBhvr>
                                      <p:to>
                                        <p:strVal val="visible"/>
                                      </p:to>
                                    </p:set>
                                    <p:anim calcmode="lin" valueType="num">
                                      <p:cBhvr additive="base">
                                        <p:cTn id="15" dur="500" fill="hold"/>
                                        <p:tgtEl>
                                          <p:spTgt spid="174"/>
                                        </p:tgtEl>
                                        <p:attrNameLst>
                                          <p:attrName>ppt_x</p:attrName>
                                        </p:attrNameLst>
                                      </p:cBhvr>
                                      <p:tavLst>
                                        <p:tav tm="0">
                                          <p:val>
                                            <p:strVal val="#ppt_x"/>
                                          </p:val>
                                        </p:tav>
                                        <p:tav tm="100000">
                                          <p:val>
                                            <p:strVal val="#ppt_x"/>
                                          </p:val>
                                        </p:tav>
                                      </p:tavLst>
                                    </p:anim>
                                    <p:anim calcmode="lin" valueType="num">
                                      <p:cBhvr additive="base">
                                        <p:cTn id="16" dur="500" fill="hold"/>
                                        <p:tgtEl>
                                          <p:spTgt spid="17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1"/>
                                        </p:tgtEl>
                                        <p:attrNameLst>
                                          <p:attrName>style.visibility</p:attrName>
                                        </p:attrNameLst>
                                      </p:cBhvr>
                                      <p:to>
                                        <p:strVal val="visible"/>
                                      </p:to>
                                    </p:set>
                                    <p:anim calcmode="lin" valueType="num">
                                      <p:cBhvr additive="base">
                                        <p:cTn id="19" dur="500" fill="hold"/>
                                        <p:tgtEl>
                                          <p:spTgt spid="171"/>
                                        </p:tgtEl>
                                        <p:attrNameLst>
                                          <p:attrName>ppt_x</p:attrName>
                                        </p:attrNameLst>
                                      </p:cBhvr>
                                      <p:tavLst>
                                        <p:tav tm="0">
                                          <p:val>
                                            <p:strVal val="#ppt_x"/>
                                          </p:val>
                                        </p:tav>
                                        <p:tav tm="100000">
                                          <p:val>
                                            <p:strVal val="#ppt_x"/>
                                          </p:val>
                                        </p:tav>
                                      </p:tavLst>
                                    </p:anim>
                                    <p:anim calcmode="lin" valueType="num">
                                      <p:cBhvr additive="base">
                                        <p:cTn id="20" dur="500" fill="hold"/>
                                        <p:tgtEl>
                                          <p:spTgt spid="17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2"/>
                                        </p:tgtEl>
                                        <p:attrNameLst>
                                          <p:attrName>style.visibility</p:attrName>
                                        </p:attrNameLst>
                                      </p:cBhvr>
                                      <p:to>
                                        <p:strVal val="visible"/>
                                      </p:to>
                                    </p:set>
                                    <p:anim calcmode="lin" valueType="num">
                                      <p:cBhvr additive="base">
                                        <p:cTn id="25" dur="500" fill="hold"/>
                                        <p:tgtEl>
                                          <p:spTgt spid="172"/>
                                        </p:tgtEl>
                                        <p:attrNameLst>
                                          <p:attrName>ppt_x</p:attrName>
                                        </p:attrNameLst>
                                      </p:cBhvr>
                                      <p:tavLst>
                                        <p:tav tm="0">
                                          <p:val>
                                            <p:strVal val="#ppt_x"/>
                                          </p:val>
                                        </p:tav>
                                        <p:tav tm="100000">
                                          <p:val>
                                            <p:strVal val="#ppt_x"/>
                                          </p:val>
                                        </p:tav>
                                      </p:tavLst>
                                    </p:anim>
                                    <p:anim calcmode="lin" valueType="num">
                                      <p:cBhvr additive="base">
                                        <p:cTn id="26" dur="500" fill="hold"/>
                                        <p:tgtEl>
                                          <p:spTgt spid="17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73"/>
                                        </p:tgtEl>
                                        <p:attrNameLst>
                                          <p:attrName>style.visibility</p:attrName>
                                        </p:attrNameLst>
                                      </p:cBhvr>
                                      <p:to>
                                        <p:strVal val="visible"/>
                                      </p:to>
                                    </p:set>
                                    <p:anim calcmode="lin" valueType="num">
                                      <p:cBhvr additive="base">
                                        <p:cTn id="29" dur="500" fill="hold"/>
                                        <p:tgtEl>
                                          <p:spTgt spid="173"/>
                                        </p:tgtEl>
                                        <p:attrNameLst>
                                          <p:attrName>ppt_x</p:attrName>
                                        </p:attrNameLst>
                                      </p:cBhvr>
                                      <p:tavLst>
                                        <p:tav tm="0">
                                          <p:val>
                                            <p:strVal val="#ppt_x"/>
                                          </p:val>
                                        </p:tav>
                                        <p:tav tm="100000">
                                          <p:val>
                                            <p:strVal val="#ppt_x"/>
                                          </p:val>
                                        </p:tav>
                                      </p:tavLst>
                                    </p:anim>
                                    <p:anim calcmode="lin" valueType="num">
                                      <p:cBhvr additive="base">
                                        <p:cTn id="30" dur="500" fill="hold"/>
                                        <p:tgtEl>
                                          <p:spTgt spid="173"/>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77"/>
                                        </p:tgtEl>
                                        <p:attrNameLst>
                                          <p:attrName>style.visibility</p:attrName>
                                        </p:attrNameLst>
                                      </p:cBhvr>
                                      <p:to>
                                        <p:strVal val="visible"/>
                                      </p:to>
                                    </p:set>
                                    <p:anim calcmode="lin" valueType="num">
                                      <p:cBhvr additive="base">
                                        <p:cTn id="33" dur="500" fill="hold"/>
                                        <p:tgtEl>
                                          <p:spTgt spid="177"/>
                                        </p:tgtEl>
                                        <p:attrNameLst>
                                          <p:attrName>ppt_x</p:attrName>
                                        </p:attrNameLst>
                                      </p:cBhvr>
                                      <p:tavLst>
                                        <p:tav tm="0">
                                          <p:val>
                                            <p:strVal val="#ppt_x"/>
                                          </p:val>
                                        </p:tav>
                                        <p:tav tm="100000">
                                          <p:val>
                                            <p:strVal val="#ppt_x"/>
                                          </p:val>
                                        </p:tav>
                                      </p:tavLst>
                                    </p:anim>
                                    <p:anim calcmode="lin" valueType="num">
                                      <p:cBhvr additive="base">
                                        <p:cTn id="34" dur="500" fill="hold"/>
                                        <p:tgtEl>
                                          <p:spTgt spid="177"/>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76"/>
                                        </p:tgtEl>
                                        <p:attrNameLst>
                                          <p:attrName>style.visibility</p:attrName>
                                        </p:attrNameLst>
                                      </p:cBhvr>
                                      <p:to>
                                        <p:strVal val="visible"/>
                                      </p:to>
                                    </p:set>
                                    <p:anim calcmode="lin" valueType="num">
                                      <p:cBhvr additive="base">
                                        <p:cTn id="37" dur="500" fill="hold"/>
                                        <p:tgtEl>
                                          <p:spTgt spid="176"/>
                                        </p:tgtEl>
                                        <p:attrNameLst>
                                          <p:attrName>ppt_x</p:attrName>
                                        </p:attrNameLst>
                                      </p:cBhvr>
                                      <p:tavLst>
                                        <p:tav tm="0">
                                          <p:val>
                                            <p:strVal val="#ppt_x"/>
                                          </p:val>
                                        </p:tav>
                                        <p:tav tm="100000">
                                          <p:val>
                                            <p:strVal val="#ppt_x"/>
                                          </p:val>
                                        </p:tav>
                                      </p:tavLst>
                                    </p:anim>
                                    <p:anim calcmode="lin" valueType="num">
                                      <p:cBhvr additive="base">
                                        <p:cTn id="38" dur="500" fill="hold"/>
                                        <p:tgtEl>
                                          <p:spTgt spid="17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87"/>
                                        </p:tgtEl>
                                        <p:attrNameLst>
                                          <p:attrName>style.visibility</p:attrName>
                                        </p:attrNameLst>
                                      </p:cBhvr>
                                      <p:to>
                                        <p:strVal val="visible"/>
                                      </p:to>
                                    </p:set>
                                    <p:anim calcmode="lin" valueType="num">
                                      <p:cBhvr additive="base">
                                        <p:cTn id="43" dur="500" fill="hold"/>
                                        <p:tgtEl>
                                          <p:spTgt spid="187"/>
                                        </p:tgtEl>
                                        <p:attrNameLst>
                                          <p:attrName>ppt_x</p:attrName>
                                        </p:attrNameLst>
                                      </p:cBhvr>
                                      <p:tavLst>
                                        <p:tav tm="0">
                                          <p:val>
                                            <p:strVal val="#ppt_x"/>
                                          </p:val>
                                        </p:tav>
                                        <p:tav tm="100000">
                                          <p:val>
                                            <p:strVal val="#ppt_x"/>
                                          </p:val>
                                        </p:tav>
                                      </p:tavLst>
                                    </p:anim>
                                    <p:anim calcmode="lin" valueType="num">
                                      <p:cBhvr additive="base">
                                        <p:cTn id="44" dur="500" fill="hold"/>
                                        <p:tgtEl>
                                          <p:spTgt spid="187"/>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79"/>
                                        </p:tgtEl>
                                        <p:attrNameLst>
                                          <p:attrName>style.visibility</p:attrName>
                                        </p:attrNameLst>
                                      </p:cBhvr>
                                      <p:to>
                                        <p:strVal val="visible"/>
                                      </p:to>
                                    </p:set>
                                    <p:anim calcmode="lin" valueType="num">
                                      <p:cBhvr additive="base">
                                        <p:cTn id="47" dur="500" fill="hold"/>
                                        <p:tgtEl>
                                          <p:spTgt spid="179"/>
                                        </p:tgtEl>
                                        <p:attrNameLst>
                                          <p:attrName>ppt_x</p:attrName>
                                        </p:attrNameLst>
                                      </p:cBhvr>
                                      <p:tavLst>
                                        <p:tav tm="0">
                                          <p:val>
                                            <p:strVal val="#ppt_x"/>
                                          </p:val>
                                        </p:tav>
                                        <p:tav tm="100000">
                                          <p:val>
                                            <p:strVal val="#ppt_x"/>
                                          </p:val>
                                        </p:tav>
                                      </p:tavLst>
                                    </p:anim>
                                    <p:anim calcmode="lin" valueType="num">
                                      <p:cBhvr additive="base">
                                        <p:cTn id="48" dur="500" fill="hold"/>
                                        <p:tgtEl>
                                          <p:spTgt spid="179"/>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86"/>
                                        </p:tgtEl>
                                        <p:attrNameLst>
                                          <p:attrName>style.visibility</p:attrName>
                                        </p:attrNameLst>
                                      </p:cBhvr>
                                      <p:to>
                                        <p:strVal val="visible"/>
                                      </p:to>
                                    </p:set>
                                    <p:anim calcmode="lin" valueType="num">
                                      <p:cBhvr additive="base">
                                        <p:cTn id="51" dur="500" fill="hold"/>
                                        <p:tgtEl>
                                          <p:spTgt spid="186"/>
                                        </p:tgtEl>
                                        <p:attrNameLst>
                                          <p:attrName>ppt_x</p:attrName>
                                        </p:attrNameLst>
                                      </p:cBhvr>
                                      <p:tavLst>
                                        <p:tav tm="0">
                                          <p:val>
                                            <p:strVal val="#ppt_x"/>
                                          </p:val>
                                        </p:tav>
                                        <p:tav tm="100000">
                                          <p:val>
                                            <p:strVal val="#ppt_x"/>
                                          </p:val>
                                        </p:tav>
                                      </p:tavLst>
                                    </p:anim>
                                    <p:anim calcmode="lin" valueType="num">
                                      <p:cBhvr additive="base">
                                        <p:cTn id="52" dur="500" fill="hold"/>
                                        <p:tgtEl>
                                          <p:spTgt spid="186"/>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82"/>
                                        </p:tgtEl>
                                        <p:attrNameLst>
                                          <p:attrName>style.visibility</p:attrName>
                                        </p:attrNameLst>
                                      </p:cBhvr>
                                      <p:to>
                                        <p:strVal val="visible"/>
                                      </p:to>
                                    </p:set>
                                    <p:anim calcmode="lin" valueType="num">
                                      <p:cBhvr additive="base">
                                        <p:cTn id="55" dur="500" fill="hold"/>
                                        <p:tgtEl>
                                          <p:spTgt spid="182"/>
                                        </p:tgtEl>
                                        <p:attrNameLst>
                                          <p:attrName>ppt_x</p:attrName>
                                        </p:attrNameLst>
                                      </p:cBhvr>
                                      <p:tavLst>
                                        <p:tav tm="0">
                                          <p:val>
                                            <p:strVal val="#ppt_x"/>
                                          </p:val>
                                        </p:tav>
                                        <p:tav tm="100000">
                                          <p:val>
                                            <p:strVal val="#ppt_x"/>
                                          </p:val>
                                        </p:tav>
                                      </p:tavLst>
                                    </p:anim>
                                    <p:anim calcmode="lin" valueType="num">
                                      <p:cBhvr additive="base">
                                        <p:cTn id="56" dur="500" fill="hold"/>
                                        <p:tgtEl>
                                          <p:spTgt spid="18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80"/>
                                        </p:tgtEl>
                                        <p:attrNameLst>
                                          <p:attrName>style.visibility</p:attrName>
                                        </p:attrNameLst>
                                      </p:cBhvr>
                                      <p:to>
                                        <p:strVal val="visible"/>
                                      </p:to>
                                    </p:set>
                                    <p:anim calcmode="lin" valueType="num">
                                      <p:cBhvr additive="base">
                                        <p:cTn id="61" dur="500" fill="hold"/>
                                        <p:tgtEl>
                                          <p:spTgt spid="180"/>
                                        </p:tgtEl>
                                        <p:attrNameLst>
                                          <p:attrName>ppt_x</p:attrName>
                                        </p:attrNameLst>
                                      </p:cBhvr>
                                      <p:tavLst>
                                        <p:tav tm="0">
                                          <p:val>
                                            <p:strVal val="#ppt_x"/>
                                          </p:val>
                                        </p:tav>
                                        <p:tav tm="100000">
                                          <p:val>
                                            <p:strVal val="#ppt_x"/>
                                          </p:val>
                                        </p:tav>
                                      </p:tavLst>
                                    </p:anim>
                                    <p:anim calcmode="lin" valueType="num">
                                      <p:cBhvr additive="base">
                                        <p:cTn id="62" dur="500" fill="hold"/>
                                        <p:tgtEl>
                                          <p:spTgt spid="180"/>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81"/>
                                        </p:tgtEl>
                                        <p:attrNameLst>
                                          <p:attrName>style.visibility</p:attrName>
                                        </p:attrNameLst>
                                      </p:cBhvr>
                                      <p:to>
                                        <p:strVal val="visible"/>
                                      </p:to>
                                    </p:set>
                                    <p:anim calcmode="lin" valueType="num">
                                      <p:cBhvr additive="base">
                                        <p:cTn id="65" dur="500" fill="hold"/>
                                        <p:tgtEl>
                                          <p:spTgt spid="181"/>
                                        </p:tgtEl>
                                        <p:attrNameLst>
                                          <p:attrName>ppt_x</p:attrName>
                                        </p:attrNameLst>
                                      </p:cBhvr>
                                      <p:tavLst>
                                        <p:tav tm="0">
                                          <p:val>
                                            <p:strVal val="#ppt_x"/>
                                          </p:val>
                                        </p:tav>
                                        <p:tav tm="100000">
                                          <p:val>
                                            <p:strVal val="#ppt_x"/>
                                          </p:val>
                                        </p:tav>
                                      </p:tavLst>
                                    </p:anim>
                                    <p:anim calcmode="lin" valueType="num">
                                      <p:cBhvr additive="base">
                                        <p:cTn id="66" dur="500" fill="hold"/>
                                        <p:tgtEl>
                                          <p:spTgt spid="181"/>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185"/>
                                        </p:tgtEl>
                                        <p:attrNameLst>
                                          <p:attrName>style.visibility</p:attrName>
                                        </p:attrNameLst>
                                      </p:cBhvr>
                                      <p:to>
                                        <p:strVal val="visible"/>
                                      </p:to>
                                    </p:set>
                                    <p:anim calcmode="lin" valueType="num">
                                      <p:cBhvr additive="base">
                                        <p:cTn id="69" dur="500" fill="hold"/>
                                        <p:tgtEl>
                                          <p:spTgt spid="185"/>
                                        </p:tgtEl>
                                        <p:attrNameLst>
                                          <p:attrName>ppt_x</p:attrName>
                                        </p:attrNameLst>
                                      </p:cBhvr>
                                      <p:tavLst>
                                        <p:tav tm="0">
                                          <p:val>
                                            <p:strVal val="#ppt_x"/>
                                          </p:val>
                                        </p:tav>
                                        <p:tav tm="100000">
                                          <p:val>
                                            <p:strVal val="#ppt_x"/>
                                          </p:val>
                                        </p:tav>
                                      </p:tavLst>
                                    </p:anim>
                                    <p:anim calcmode="lin" valueType="num">
                                      <p:cBhvr additive="base">
                                        <p:cTn id="70" dur="500" fill="hold"/>
                                        <p:tgtEl>
                                          <p:spTgt spid="185"/>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184"/>
                                        </p:tgtEl>
                                        <p:attrNameLst>
                                          <p:attrName>style.visibility</p:attrName>
                                        </p:attrNameLst>
                                      </p:cBhvr>
                                      <p:to>
                                        <p:strVal val="visible"/>
                                      </p:to>
                                    </p:set>
                                    <p:anim calcmode="lin" valueType="num">
                                      <p:cBhvr additive="base">
                                        <p:cTn id="73" dur="500" fill="hold"/>
                                        <p:tgtEl>
                                          <p:spTgt spid="184"/>
                                        </p:tgtEl>
                                        <p:attrNameLst>
                                          <p:attrName>ppt_x</p:attrName>
                                        </p:attrNameLst>
                                      </p:cBhvr>
                                      <p:tavLst>
                                        <p:tav tm="0">
                                          <p:val>
                                            <p:strVal val="#ppt_x"/>
                                          </p:val>
                                        </p:tav>
                                        <p:tav tm="100000">
                                          <p:val>
                                            <p:strVal val="#ppt_x"/>
                                          </p:val>
                                        </p:tav>
                                      </p:tavLst>
                                    </p:anim>
                                    <p:anim calcmode="lin" valueType="num">
                                      <p:cBhvr additive="base">
                                        <p:cTn id="74" dur="500" fill="hold"/>
                                        <p:tgtEl>
                                          <p:spTgt spid="1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Status Theory: </a:t>
            </a:r>
            <a:br>
              <a:rPr lang="en-US" sz="3200" dirty="0" smtClean="0"/>
            </a:br>
            <a:r>
              <a:rPr lang="en-US" sz="3200" dirty="0" smtClean="0"/>
              <a:t>Role of Status</a:t>
            </a:r>
            <a:endParaRPr lang="en-US" sz="3200" dirty="0"/>
          </a:p>
        </p:txBody>
      </p:sp>
      <p:sp>
        <p:nvSpPr>
          <p:cNvPr id="3" name="Content Placeholder 2"/>
          <p:cNvSpPr>
            <a:spLocks noGrp="1"/>
          </p:cNvSpPr>
          <p:nvPr>
            <p:ph idx="1"/>
          </p:nvPr>
        </p:nvSpPr>
        <p:spPr>
          <a:xfrm>
            <a:off x="1752600" y="1981200"/>
            <a:ext cx="6629400" cy="3276600"/>
          </a:xfrm>
          <a:prstGeom prst="roundRect">
            <a:avLst/>
          </a:prstGeom>
          <a:ln w="123825" cmpd="thickThin"/>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r>
              <a:rPr lang="en-US" sz="2800" b="1" dirty="0" smtClean="0"/>
              <a:t>Assign status values to c-links</a:t>
            </a:r>
          </a:p>
          <a:p>
            <a:pPr lvl="1"/>
            <a:r>
              <a:rPr lang="en-US" dirty="0" smtClean="0"/>
              <a:t>Assign node </a:t>
            </a:r>
            <a:r>
              <a:rPr lang="en-US" b="1" dirty="0" smtClean="0"/>
              <a:t>X</a:t>
            </a:r>
            <a:r>
              <a:rPr lang="en-US" dirty="0" smtClean="0"/>
              <a:t> status </a:t>
            </a:r>
            <a:r>
              <a:rPr lang="en-US" b="1" dirty="0" smtClean="0"/>
              <a:t>0</a:t>
            </a:r>
          </a:p>
          <a:p>
            <a:pPr lvl="1"/>
            <a:r>
              <a:rPr lang="en-US" dirty="0" smtClean="0"/>
              <a:t>If </a:t>
            </a:r>
            <a:r>
              <a:rPr lang="en-US" b="1" dirty="0" smtClean="0"/>
              <a:t>X</a:t>
            </a:r>
            <a:r>
              <a:rPr lang="en-US" dirty="0" smtClean="0"/>
              <a:t> links positively to </a:t>
            </a:r>
            <a:r>
              <a:rPr lang="en-US" b="1" dirty="0" smtClean="0"/>
              <a:t>A</a:t>
            </a:r>
            <a:r>
              <a:rPr lang="en-US" dirty="0" smtClean="0"/>
              <a:t>, or if </a:t>
            </a:r>
            <a:r>
              <a:rPr lang="en-US" b="1" dirty="0" smtClean="0"/>
              <a:t>A</a:t>
            </a:r>
            <a:r>
              <a:rPr lang="en-US" dirty="0" smtClean="0"/>
              <a:t> links negatively to </a:t>
            </a:r>
            <a:r>
              <a:rPr lang="en-US" b="1" dirty="0" smtClean="0"/>
              <a:t>X</a:t>
            </a:r>
          </a:p>
          <a:p>
            <a:pPr lvl="2"/>
            <a:r>
              <a:rPr lang="en-US" dirty="0" smtClean="0"/>
              <a:t>Assign node </a:t>
            </a:r>
            <a:r>
              <a:rPr lang="en-US" b="1" dirty="0" smtClean="0"/>
              <a:t>A</a:t>
            </a:r>
            <a:r>
              <a:rPr lang="en-US" dirty="0" smtClean="0"/>
              <a:t> status </a:t>
            </a:r>
            <a:r>
              <a:rPr lang="en-US" b="1" dirty="0" smtClean="0"/>
              <a:t>1</a:t>
            </a:r>
          </a:p>
          <a:p>
            <a:pPr lvl="1"/>
            <a:r>
              <a:rPr lang="en-US" dirty="0" smtClean="0"/>
              <a:t>Otherwise, assign node </a:t>
            </a:r>
            <a:r>
              <a:rPr lang="en-US" b="1" dirty="0" smtClean="0"/>
              <a:t>A</a:t>
            </a:r>
            <a:r>
              <a:rPr lang="en-US" dirty="0" smtClean="0"/>
              <a:t> status </a:t>
            </a:r>
            <a:r>
              <a:rPr lang="en-US" b="1" dirty="0" smtClean="0"/>
              <a:t>-1</a:t>
            </a:r>
          </a:p>
          <a:p>
            <a:pPr lvl="1"/>
            <a:r>
              <a:rPr lang="en-US" dirty="0" smtClean="0"/>
              <a:t>If </a:t>
            </a:r>
            <a:r>
              <a:rPr lang="en-US" b="1" dirty="0" smtClean="0"/>
              <a:t>X</a:t>
            </a:r>
            <a:r>
              <a:rPr lang="en-US" dirty="0" smtClean="0"/>
              <a:t> links positively to </a:t>
            </a:r>
            <a:r>
              <a:rPr lang="en-US" b="1" dirty="0" smtClean="0"/>
              <a:t>B</a:t>
            </a:r>
            <a:r>
              <a:rPr lang="en-US" dirty="0" smtClean="0"/>
              <a:t>, or if </a:t>
            </a:r>
            <a:r>
              <a:rPr lang="en-US" b="1" dirty="0" smtClean="0"/>
              <a:t>B</a:t>
            </a:r>
            <a:r>
              <a:rPr lang="en-US" dirty="0" smtClean="0"/>
              <a:t> links negatively to </a:t>
            </a:r>
            <a:r>
              <a:rPr lang="en-US" b="1" dirty="0" smtClean="0"/>
              <a:t>X</a:t>
            </a:r>
            <a:endParaRPr lang="en-US" dirty="0" smtClean="0"/>
          </a:p>
          <a:p>
            <a:pPr lvl="2"/>
            <a:r>
              <a:rPr lang="en-US" dirty="0" smtClean="0"/>
              <a:t>Assign node </a:t>
            </a:r>
            <a:r>
              <a:rPr lang="en-US" b="1" dirty="0" smtClean="0"/>
              <a:t>A</a:t>
            </a:r>
            <a:r>
              <a:rPr lang="en-US" dirty="0" smtClean="0"/>
              <a:t> status </a:t>
            </a:r>
            <a:r>
              <a:rPr lang="en-US" b="1" dirty="0" smtClean="0"/>
              <a:t>1</a:t>
            </a:r>
            <a:endParaRPr lang="en-US" dirty="0" smtClean="0"/>
          </a:p>
          <a:p>
            <a:pPr lvl="1"/>
            <a:r>
              <a:rPr lang="en-US" dirty="0" smtClean="0"/>
              <a:t>Otherwise, assign node </a:t>
            </a:r>
            <a:r>
              <a:rPr lang="en-US" b="1" dirty="0" smtClean="0"/>
              <a:t>B</a:t>
            </a:r>
            <a:r>
              <a:rPr lang="en-US" dirty="0" smtClean="0"/>
              <a:t> status </a:t>
            </a:r>
            <a:r>
              <a:rPr lang="en-US" b="1" dirty="0" smtClean="0"/>
              <a:t>-1</a:t>
            </a:r>
          </a:p>
        </p:txBody>
      </p:sp>
    </p:spTree>
  </p:cSld>
  <p:clrMapOvr>
    <a:masterClrMapping/>
  </p:clrMapOvr>
  <p:transition>
    <p:push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Evaluation</a:t>
            </a:r>
            <a:endParaRPr lang="en-US" dirty="0"/>
          </a:p>
        </p:txBody>
      </p:sp>
      <p:sp>
        <p:nvSpPr>
          <p:cNvPr id="3" name="Content Placeholder 2"/>
          <p:cNvSpPr>
            <a:spLocks noGrp="1"/>
          </p:cNvSpPr>
          <p:nvPr>
            <p:ph idx="1"/>
          </p:nvPr>
        </p:nvSpPr>
        <p:spPr>
          <a:xfrm>
            <a:off x="2514600" y="1447800"/>
            <a:ext cx="5029200" cy="2209800"/>
          </a:xfrm>
        </p:spPr>
        <p:style>
          <a:lnRef idx="2">
            <a:schemeClr val="accent2"/>
          </a:lnRef>
          <a:fillRef idx="1">
            <a:schemeClr val="lt1"/>
          </a:fillRef>
          <a:effectRef idx="0">
            <a:schemeClr val="accent2"/>
          </a:effectRef>
          <a:fontRef idx="minor">
            <a:schemeClr val="dk1"/>
          </a:fontRef>
        </p:style>
        <p:txBody>
          <a:bodyPr>
            <a:normAutofit/>
          </a:bodyPr>
          <a:lstStyle/>
          <a:p>
            <a:r>
              <a:rPr lang="en-US" dirty="0" smtClean="0"/>
              <a:t>Generative surprise for type t is </a:t>
            </a:r>
            <a:br>
              <a:rPr lang="en-US" dirty="0" smtClean="0"/>
            </a:b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consistent with status </a:t>
            </a:r>
            <a:b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dirty="0" smtClean="0"/>
              <a:t>if it has the </a:t>
            </a:r>
            <a:r>
              <a:rPr lang="en-US" b="1" dirty="0" smtClean="0"/>
              <a:t>same</a:t>
            </a:r>
            <a:r>
              <a:rPr lang="en-US" dirty="0" smtClean="0"/>
              <a:t> sign as B’s status</a:t>
            </a:r>
          </a:p>
          <a:p>
            <a:r>
              <a:rPr lang="en-US" dirty="0" smtClean="0"/>
              <a:t>Receptive surprise for type t is </a:t>
            </a:r>
            <a:br>
              <a:rPr lang="en-US" dirty="0" smtClean="0"/>
            </a:b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consistent with status </a:t>
            </a:r>
            <a:b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dirty="0" smtClean="0"/>
              <a:t>if it has the </a:t>
            </a:r>
            <a:r>
              <a:rPr lang="en-US" b="1" dirty="0" smtClean="0"/>
              <a:t>opposite</a:t>
            </a:r>
            <a:r>
              <a:rPr lang="en-US" dirty="0" smtClean="0"/>
              <a:t> sign as A’s status</a:t>
            </a:r>
          </a:p>
        </p:txBody>
      </p:sp>
      <p:sp>
        <p:nvSpPr>
          <p:cNvPr id="4" name="Content Placeholder 2"/>
          <p:cNvSpPr txBox="1">
            <a:spLocks/>
          </p:cNvSpPr>
          <p:nvPr/>
        </p:nvSpPr>
        <p:spPr>
          <a:xfrm>
            <a:off x="1371600" y="4114800"/>
            <a:ext cx="7315200" cy="2209800"/>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a:bodyPr>
          <a:lstStyle/>
          <a:p>
            <a:pPr marL="457200" marR="0" lvl="0" indent="-457200" algn="l" defTabSz="914400" rtl="0" eaLnBrk="1" fontAlgn="auto" latinLnBrk="0" hangingPunct="1">
              <a:lnSpc>
                <a:spcPct val="100000"/>
              </a:lnSpc>
              <a:spcBef>
                <a:spcPts val="600"/>
              </a:spcBef>
              <a:spcAft>
                <a:spcPts val="0"/>
              </a:spcAft>
              <a:buClr>
                <a:schemeClr val="accent1"/>
              </a:buClr>
              <a:buSzPct val="80000"/>
              <a:buFont typeface="Wingdings" pitchFamily="2" charset="2"/>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Generative surprise for type t is </a:t>
            </a:r>
            <a:br>
              <a:rPr kumimoji="0" lang="en-US" sz="2200" b="0" i="0" u="none" strike="noStrike" kern="1200" cap="none" spc="0" normalizeH="0" baseline="0" noProof="0" dirty="0" smtClean="0">
                <a:ln>
                  <a:noFill/>
                </a:ln>
                <a:solidFill>
                  <a:schemeClr val="tx1"/>
                </a:solidFill>
                <a:effectLst/>
                <a:uLnTx/>
                <a:uFillTx/>
                <a:latin typeface="+mn-lt"/>
                <a:ea typeface="+mn-ea"/>
                <a:cs typeface="+mn-cs"/>
              </a:rPr>
            </a:br>
            <a:r>
              <a:rPr kumimoji="0" lang="en-US" sz="22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n-lt"/>
                <a:ea typeface="+mn-ea"/>
                <a:cs typeface="+mn-cs"/>
              </a:rPr>
              <a:t>consistent with balance </a:t>
            </a:r>
            <a:br>
              <a:rPr kumimoji="0" lang="en-US" sz="22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n-lt"/>
                <a:ea typeface="+mn-ea"/>
                <a:cs typeface="+mn-cs"/>
              </a:rPr>
            </a:br>
            <a:r>
              <a:rPr kumimoji="0" lang="en-US" sz="2200" b="0" i="0" u="none" strike="noStrike" kern="1200" cap="none" spc="0" normalizeH="0" baseline="0" noProof="0" dirty="0" smtClean="0">
                <a:ln>
                  <a:noFill/>
                </a:ln>
                <a:solidFill>
                  <a:schemeClr val="tx1"/>
                </a:solidFill>
                <a:effectLst/>
                <a:uLnTx/>
                <a:uFillTx/>
                <a:latin typeface="+mn-lt"/>
                <a:ea typeface="+mn-ea"/>
                <a:cs typeface="+mn-cs"/>
              </a:rPr>
              <a:t>if it has the </a:t>
            </a:r>
            <a:r>
              <a:rPr kumimoji="0" lang="en-US" sz="2200" b="1" i="0" u="none" strike="noStrike" kern="1200" cap="none" spc="0" normalizeH="0" baseline="0" noProof="0" dirty="0" smtClean="0">
                <a:ln>
                  <a:noFill/>
                </a:ln>
                <a:solidFill>
                  <a:schemeClr val="tx1"/>
                </a:solidFill>
                <a:effectLst/>
                <a:uLnTx/>
                <a:uFillTx/>
                <a:latin typeface="+mn-lt"/>
                <a:ea typeface="+mn-ea"/>
                <a:cs typeface="+mn-cs"/>
              </a:rPr>
              <a:t>same</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 sign as the edge predicted by balance</a:t>
            </a:r>
          </a:p>
          <a:p>
            <a:pPr marL="457200" marR="0" lvl="0" indent="-457200" algn="l" defTabSz="914400" rtl="0" eaLnBrk="1" fontAlgn="auto" latinLnBrk="0" hangingPunct="1">
              <a:lnSpc>
                <a:spcPct val="100000"/>
              </a:lnSpc>
              <a:spcBef>
                <a:spcPts val="600"/>
              </a:spcBef>
              <a:spcAft>
                <a:spcPts val="0"/>
              </a:spcAft>
              <a:buClr>
                <a:schemeClr val="accent1"/>
              </a:buClr>
              <a:buSzPct val="80000"/>
              <a:buFont typeface="Wingdings" pitchFamily="2" charset="2"/>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Receptive surprise for type t is </a:t>
            </a:r>
            <a:br>
              <a:rPr kumimoji="0" lang="en-US" sz="2200" b="0" i="0" u="none" strike="noStrike" kern="1200" cap="none" spc="0" normalizeH="0" baseline="0" noProof="0" dirty="0" smtClean="0">
                <a:ln>
                  <a:noFill/>
                </a:ln>
                <a:solidFill>
                  <a:schemeClr val="tx1"/>
                </a:solidFill>
                <a:effectLst/>
                <a:uLnTx/>
                <a:uFillTx/>
                <a:latin typeface="+mn-lt"/>
                <a:ea typeface="+mn-ea"/>
                <a:cs typeface="+mn-cs"/>
              </a:rPr>
            </a:br>
            <a:r>
              <a:rPr kumimoji="0" lang="en-US" sz="22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n-lt"/>
                <a:ea typeface="+mn-ea"/>
                <a:cs typeface="+mn-cs"/>
              </a:rPr>
              <a:t>consistent with balance </a:t>
            </a:r>
            <a:br>
              <a:rPr kumimoji="0" lang="en-US" sz="22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n-lt"/>
                <a:ea typeface="+mn-ea"/>
                <a:cs typeface="+mn-cs"/>
              </a:rPr>
            </a:br>
            <a:r>
              <a:rPr kumimoji="0" lang="en-US" sz="2200" b="0" i="0" u="none" strike="noStrike" kern="1200" cap="none" spc="0" normalizeH="0" baseline="0" noProof="0" dirty="0" smtClean="0">
                <a:ln>
                  <a:noFill/>
                </a:ln>
                <a:solidFill>
                  <a:schemeClr val="tx1"/>
                </a:solidFill>
                <a:effectLst/>
                <a:uLnTx/>
                <a:uFillTx/>
                <a:latin typeface="+mn-lt"/>
                <a:ea typeface="+mn-ea"/>
                <a:cs typeface="+mn-cs"/>
              </a:rPr>
              <a:t>if it has the </a:t>
            </a:r>
            <a:r>
              <a:rPr kumimoji="0" lang="en-US" sz="2200" b="1" i="0" u="none" strike="noStrike" kern="1200" cap="none" spc="0" normalizeH="0" baseline="0" noProof="0" dirty="0" smtClean="0">
                <a:ln>
                  <a:noFill/>
                </a:ln>
                <a:solidFill>
                  <a:schemeClr val="tx1"/>
                </a:solidFill>
                <a:effectLst/>
                <a:uLnTx/>
                <a:uFillTx/>
                <a:latin typeface="+mn-lt"/>
                <a:ea typeface="+mn-ea"/>
                <a:cs typeface="+mn-cs"/>
              </a:rPr>
              <a:t>same</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 sign as the edge predicted by balance</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0.05"/>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anim calcmode="lin" valueType="num">
                                      <p:cBhvr>
                                        <p:cTn id="9" dur="500" fill="hold"/>
                                        <p:tgtEl>
                                          <p:spTgt spid="3"/>
                                        </p:tgtEl>
                                        <p:attrNameLst>
                                          <p:attrName>ppt_x</p:attrName>
                                        </p:attrNameLst>
                                      </p:cBhvr>
                                      <p:tavLst>
                                        <p:tav tm="0">
                                          <p:val>
                                            <p:strVal val="#ppt_x-.2"/>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strVal val="#ppt_w*0.05"/>
                                          </p:val>
                                        </p:tav>
                                        <p:tav tm="100000">
                                          <p:val>
                                            <p:strVal val="#ppt_w"/>
                                          </p:val>
                                        </p:tav>
                                      </p:tavLst>
                                    </p:anim>
                                    <p:anim calcmode="lin" valueType="num">
                                      <p:cBhvr>
                                        <p:cTn id="17" dur="500" fill="hold"/>
                                        <p:tgtEl>
                                          <p:spTgt spid="4"/>
                                        </p:tgtEl>
                                        <p:attrNameLst>
                                          <p:attrName>ppt_h</p:attrName>
                                        </p:attrNameLst>
                                      </p:cBhvr>
                                      <p:tavLst>
                                        <p:tav tm="0">
                                          <p:val>
                                            <p:strVal val="#ppt_h"/>
                                          </p:val>
                                        </p:tav>
                                        <p:tav tm="100000">
                                          <p:val>
                                            <p:strVal val="#ppt_h"/>
                                          </p:val>
                                        </p:tav>
                                      </p:tavLst>
                                    </p:anim>
                                    <p:anim calcmode="lin" valueType="num">
                                      <p:cBhvr>
                                        <p:cTn id="18" dur="500" fill="hold"/>
                                        <p:tgtEl>
                                          <p:spTgt spid="4"/>
                                        </p:tgtEl>
                                        <p:attrNameLst>
                                          <p:attrName>ppt_x</p:attrName>
                                        </p:attrNameLst>
                                      </p:cBhvr>
                                      <p:tavLst>
                                        <p:tav tm="0">
                                          <p:val>
                                            <p:strVal val="#ppt_x-.2"/>
                                          </p:val>
                                        </p:tav>
                                        <p:tav tm="100000">
                                          <p:val>
                                            <p:strVal val="#ppt_x"/>
                                          </p:val>
                                        </p:tav>
                                      </p:tavLst>
                                    </p:anim>
                                    <p:anim calcmode="lin" valueType="num">
                                      <p:cBhvr>
                                        <p:cTn id="19" dur="500" fill="hold"/>
                                        <p:tgtEl>
                                          <p:spTgt spid="4"/>
                                        </p:tgtEl>
                                        <p:attrNameLst>
                                          <p:attrName>ppt_y</p:attrName>
                                        </p:attrNameLst>
                                      </p:cBhvr>
                                      <p:tavLst>
                                        <p:tav tm="0">
                                          <p:val>
                                            <p:strVal val="#ppt_y"/>
                                          </p:val>
                                        </p:tav>
                                        <p:tav tm="100000">
                                          <p:val>
                                            <p:strVal val="#ppt_y"/>
                                          </p:val>
                                        </p:tav>
                                      </p:tavLst>
                                    </p:anim>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utoUpdateAnimBg="0"/>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Evaluation</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1332480" y="1414463"/>
            <a:ext cx="7421320" cy="5138737"/>
          </a:xfrm>
          <a:prstGeom prst="rect">
            <a:avLst/>
          </a:prstGeom>
          <a:noFill/>
          <a:ln w="9525">
            <a:noFill/>
            <a:miter lim="800000"/>
            <a:headEnd/>
            <a:tailEnd/>
          </a:ln>
        </p:spPr>
      </p:pic>
      <p:sp>
        <p:nvSpPr>
          <p:cNvPr id="18" name="Rounded Rectangle 17"/>
          <p:cNvSpPr/>
          <p:nvPr/>
        </p:nvSpPr>
        <p:spPr>
          <a:xfrm>
            <a:off x="7343775" y="1143000"/>
            <a:ext cx="1371600" cy="5486400"/>
          </a:xfrm>
          <a:prstGeom prst="roundRect">
            <a:avLst/>
          </a:prstGeom>
          <a:noFill/>
          <a:ln>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TextBox 18"/>
          <p:cNvSpPr txBox="1"/>
          <p:nvPr/>
        </p:nvSpPr>
        <p:spPr>
          <a:xfrm>
            <a:off x="7543800" y="1143000"/>
            <a:ext cx="990600" cy="369332"/>
          </a:xfrm>
          <a:prstGeom prst="rect">
            <a:avLst/>
          </a:prstGeom>
          <a:noFill/>
        </p:spPr>
        <p:txBody>
          <a:bodyPr wrap="square" rtlCol="0">
            <a:spAutoFit/>
          </a:bodyPr>
          <a:lstStyle/>
          <a:p>
            <a:pPr algn="ctr"/>
            <a:r>
              <a:rPr lang="en-US" dirty="0" smtClean="0"/>
              <a:t>Status</a:t>
            </a:r>
            <a:endParaRPr lang="en-US" dirty="0"/>
          </a:p>
        </p:txBody>
      </p:sp>
      <p:sp>
        <p:nvSpPr>
          <p:cNvPr id="20" name="TextBox 19"/>
          <p:cNvSpPr txBox="1"/>
          <p:nvPr/>
        </p:nvSpPr>
        <p:spPr>
          <a:xfrm>
            <a:off x="6172200" y="1143000"/>
            <a:ext cx="990600" cy="369332"/>
          </a:xfrm>
          <a:prstGeom prst="rect">
            <a:avLst/>
          </a:prstGeom>
          <a:noFill/>
        </p:spPr>
        <p:txBody>
          <a:bodyPr wrap="square" rtlCol="0">
            <a:spAutoFit/>
          </a:bodyPr>
          <a:lstStyle/>
          <a:p>
            <a:pPr algn="ctr"/>
            <a:r>
              <a:rPr lang="en-US" dirty="0" smtClean="0"/>
              <a:t>Balance</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strips(down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Evaluation</a:t>
            </a:r>
            <a:endParaRPr lang="en-US" dirty="0"/>
          </a:p>
        </p:txBody>
      </p:sp>
      <p:sp>
        <p:nvSpPr>
          <p:cNvPr id="3" name="Content Placeholder 2"/>
          <p:cNvSpPr>
            <a:spLocks noGrp="1"/>
          </p:cNvSpPr>
          <p:nvPr>
            <p:ph idx="1"/>
          </p:nvPr>
        </p:nvSpPr>
        <p:spPr>
          <a:xfrm>
            <a:off x="1371600" y="1371600"/>
            <a:ext cx="7315200" cy="5181600"/>
          </a:xfrm>
        </p:spPr>
        <p:txBody>
          <a:bodyPr/>
          <a:lstStyle/>
          <a:p>
            <a:r>
              <a:rPr lang="en-US" dirty="0" smtClean="0"/>
              <a:t>Predictions of status perform much better than predictions of structural balance on the vast majority of c-types </a:t>
            </a:r>
            <a:br>
              <a:rPr lang="en-US" dirty="0" smtClean="0"/>
            </a:br>
            <a:r>
              <a:rPr lang="en-US" dirty="0" smtClean="0"/>
              <a:t>(13-14 out of 16 are consistent)</a:t>
            </a:r>
          </a:p>
          <a:p>
            <a:pPr lvl="1"/>
            <a:r>
              <a:rPr lang="en-US" dirty="0" smtClean="0"/>
              <a:t>Joint endorsement (t</a:t>
            </a:r>
            <a:r>
              <a:rPr lang="en-US" baseline="-25000" dirty="0" smtClean="0"/>
              <a:t>9</a:t>
            </a:r>
            <a:r>
              <a:rPr lang="en-US" dirty="0" smtClean="0"/>
              <a:t>) – </a:t>
            </a:r>
            <a:r>
              <a:rPr lang="en-US" b="1" dirty="0" smtClean="0"/>
              <a:t>X</a:t>
            </a:r>
            <a:r>
              <a:rPr lang="en-US" dirty="0" smtClean="0"/>
              <a:t> links positively to </a:t>
            </a:r>
            <a:r>
              <a:rPr lang="en-US" b="1" dirty="0" smtClean="0"/>
              <a:t>A</a:t>
            </a:r>
            <a:r>
              <a:rPr lang="en-US" dirty="0" smtClean="0"/>
              <a:t> and </a:t>
            </a:r>
            <a:r>
              <a:rPr lang="en-US" b="1" dirty="0" smtClean="0"/>
              <a:t>B</a:t>
            </a:r>
          </a:p>
          <a:p>
            <a:pPr lvl="1"/>
            <a:r>
              <a:rPr lang="en-US" dirty="0" smtClean="0"/>
              <a:t>Counterpoint of joint endorsement (t</a:t>
            </a:r>
            <a:r>
              <a:rPr lang="en-US" baseline="-25000" dirty="0" smtClean="0"/>
              <a:t>8</a:t>
            </a:r>
            <a:r>
              <a:rPr lang="en-US" dirty="0" smtClean="0"/>
              <a:t>) – </a:t>
            </a:r>
            <a:r>
              <a:rPr lang="en-US" b="1" dirty="0" smtClean="0"/>
              <a:t>A</a:t>
            </a:r>
            <a:r>
              <a:rPr lang="en-US" dirty="0" smtClean="0"/>
              <a:t> and </a:t>
            </a:r>
            <a:r>
              <a:rPr lang="en-US" b="1" dirty="0" smtClean="0"/>
              <a:t>B</a:t>
            </a:r>
            <a:r>
              <a:rPr lang="en-US" dirty="0" smtClean="0"/>
              <a:t> link negatively to </a:t>
            </a:r>
            <a:r>
              <a:rPr lang="en-US" b="1" dirty="0" smtClean="0"/>
              <a:t>X</a:t>
            </a:r>
          </a:p>
          <a:p>
            <a:pPr lvl="1"/>
            <a:r>
              <a:rPr lang="en-US" dirty="0" smtClean="0"/>
              <a:t>Positive cycle (t</a:t>
            </a:r>
            <a:r>
              <a:rPr lang="en-US" baseline="-25000" dirty="0" smtClean="0"/>
              <a:t>11</a:t>
            </a:r>
            <a:r>
              <a:rPr lang="en-US" dirty="0" smtClean="0"/>
              <a:t>)</a:t>
            </a:r>
          </a:p>
          <a:p>
            <a:endParaRPr lang="en-US" dirty="0" smtClean="0"/>
          </a:p>
          <a:p>
            <a:r>
              <a:rPr lang="en-US" dirty="0" smtClean="0"/>
              <a:t>Cases where Status Theory fails</a:t>
            </a:r>
          </a:p>
          <a:p>
            <a:pPr lvl="1"/>
            <a:r>
              <a:rPr lang="en-US" dirty="0" smtClean="0"/>
              <a:t>Types where </a:t>
            </a:r>
            <a:r>
              <a:rPr lang="en-US" b="1" dirty="0" smtClean="0"/>
              <a:t>A</a:t>
            </a:r>
            <a:r>
              <a:rPr lang="en-US" dirty="0" smtClean="0"/>
              <a:t> has low status relative to </a:t>
            </a:r>
            <a:r>
              <a:rPr lang="en-US" b="1" dirty="0" smtClean="0"/>
              <a:t>X</a:t>
            </a:r>
            <a:r>
              <a:rPr lang="en-US" dirty="0" smtClean="0"/>
              <a:t> and </a:t>
            </a:r>
            <a:r>
              <a:rPr lang="en-US" b="1" dirty="0" smtClean="0"/>
              <a:t>B</a:t>
            </a:r>
            <a:endParaRPr lang="en-US" dirty="0" smtClean="0"/>
          </a:p>
          <a:p>
            <a:pPr lvl="1"/>
            <a:r>
              <a:rPr lang="en-US" dirty="0" smtClean="0"/>
              <a:t>Types where </a:t>
            </a:r>
            <a:r>
              <a:rPr lang="en-US" b="1" dirty="0" smtClean="0"/>
              <a:t>A</a:t>
            </a:r>
            <a:r>
              <a:rPr lang="en-US" dirty="0" smtClean="0"/>
              <a:t> and </a:t>
            </a:r>
            <a:r>
              <a:rPr lang="en-US" b="1" dirty="0" smtClean="0"/>
              <a:t>B</a:t>
            </a:r>
            <a:r>
              <a:rPr lang="en-US" dirty="0" smtClean="0"/>
              <a:t> both have low status relative to </a:t>
            </a:r>
            <a:r>
              <a:rPr lang="en-US" b="1" dirty="0" smtClean="0"/>
              <a:t>X</a:t>
            </a:r>
          </a:p>
          <a:p>
            <a:pPr lvl="2"/>
            <a:r>
              <a:rPr lang="en-US" dirty="0" smtClean="0"/>
              <a:t>Suggests that users may be relying on balance-based reasoning in this situation (if we both like a third party, we should like each other)</a:t>
            </a:r>
          </a:p>
          <a:p>
            <a:pPr lvl="1"/>
            <a:endParaRPr lang="en-US" dirty="0" smtClean="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par>
                                <p:cTn id="12" presetID="58"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18" dur="500"/>
                                        <p:tgtEl>
                                          <p:spTgt spid="3">
                                            <p:txEl>
                                              <p:pRg st="1" end="1"/>
                                            </p:txEl>
                                          </p:spTgt>
                                        </p:tgtEl>
                                      </p:cBhvr>
                                    </p:animEffect>
                                  </p:childTnLst>
                                </p:cTn>
                              </p:par>
                              <p:par>
                                <p:cTn id="19" presetID="58" presetClass="entr" presetSubtype="0" accel="10000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5" dur="500"/>
                                        <p:tgtEl>
                                          <p:spTgt spid="3">
                                            <p:txEl>
                                              <p:pRg st="2" end="2"/>
                                            </p:txEl>
                                          </p:spTgt>
                                        </p:tgtEl>
                                      </p:cBhvr>
                                    </p:animEffect>
                                  </p:childTnLst>
                                </p:cTn>
                              </p:par>
                              <p:par>
                                <p:cTn id="26" presetID="58" presetClass="entr" presetSubtype="0" accel="100000"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29"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8" presetClass="entr" presetSubtype="0" accel="10000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38"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41" dur="500"/>
                                        <p:tgtEl>
                                          <p:spTgt spid="3">
                                            <p:txEl>
                                              <p:pRg st="5" end="5"/>
                                            </p:txEl>
                                          </p:spTgt>
                                        </p:tgtEl>
                                      </p:cBhvr>
                                    </p:animEffect>
                                  </p:childTnLst>
                                </p:cTn>
                              </p:par>
                              <p:par>
                                <p:cTn id="42" presetID="58" presetClass="entr" presetSubtype="0" accel="100000" fill="hold" grpId="0"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500" fill="hold"/>
                                        <p:tgtEl>
                                          <p:spTgt spid="3">
                                            <p:txEl>
                                              <p:pRg st="6" end="6"/>
                                            </p:txEl>
                                          </p:spTgt>
                                        </p:tgtEl>
                                        <p:attrNameLst>
                                          <p:attrName>ppt_w</p:attrName>
                                        </p:attrNameLst>
                                      </p:cBhvr>
                                      <p:tavLst>
                                        <p:tav tm="0">
                                          <p:val>
                                            <p:strVal val="#ppt_w*2.5"/>
                                          </p:val>
                                        </p:tav>
                                        <p:tav tm="100000">
                                          <p:val>
                                            <p:strVal val="#ppt_w"/>
                                          </p:val>
                                        </p:tav>
                                      </p:tavLst>
                                    </p:anim>
                                    <p:anim calcmode="lin" valueType="num">
                                      <p:cBhvr>
                                        <p:cTn id="45" dur="500" fill="hold"/>
                                        <p:tgtEl>
                                          <p:spTgt spid="3">
                                            <p:txEl>
                                              <p:pRg st="6" end="6"/>
                                            </p:txEl>
                                          </p:spTgt>
                                        </p:tgtEl>
                                        <p:attrNameLst>
                                          <p:attrName>ppt_h</p:attrName>
                                        </p:attrNameLst>
                                      </p:cBhvr>
                                      <p:tavLst>
                                        <p:tav tm="0">
                                          <p:val>
                                            <p:strVal val="#ppt_h*0.01"/>
                                          </p:val>
                                        </p:tav>
                                        <p:tav tm="100000">
                                          <p:val>
                                            <p:strVal val="#ppt_h"/>
                                          </p:val>
                                        </p:tav>
                                      </p:tavLst>
                                    </p:anim>
                                    <p:anim calcmode="lin" valueType="num">
                                      <p:cBhvr>
                                        <p:cTn id="4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500" fill="hold"/>
                                        <p:tgtEl>
                                          <p:spTgt spid="3">
                                            <p:txEl>
                                              <p:pRg st="6" end="6"/>
                                            </p:txEl>
                                          </p:spTgt>
                                        </p:tgtEl>
                                        <p:attrNameLst>
                                          <p:attrName>ppt_y</p:attrName>
                                        </p:attrNameLst>
                                      </p:cBhvr>
                                      <p:tavLst>
                                        <p:tav tm="0">
                                          <p:val>
                                            <p:strVal val="#ppt_h+1"/>
                                          </p:val>
                                        </p:tav>
                                        <p:tav tm="100000">
                                          <p:val>
                                            <p:strVal val="#ppt_y"/>
                                          </p:val>
                                        </p:tav>
                                      </p:tavLst>
                                    </p:anim>
                                    <p:animEffect transition="in" filter="fade">
                                      <p:cBhvr>
                                        <p:cTn id="48" dur="500"/>
                                        <p:tgtEl>
                                          <p:spTgt spid="3">
                                            <p:txEl>
                                              <p:pRg st="6" end="6"/>
                                            </p:txEl>
                                          </p:spTgt>
                                        </p:tgtEl>
                                      </p:cBhvr>
                                    </p:animEffect>
                                  </p:childTnLst>
                                </p:cTn>
                              </p:par>
                              <p:par>
                                <p:cTn id="49" presetID="58" presetClass="entr" presetSubtype="0" accel="100000" fill="hold" grpId="0"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p:cTn id="51" dur="500" fill="hold"/>
                                        <p:tgtEl>
                                          <p:spTgt spid="3">
                                            <p:txEl>
                                              <p:pRg st="7" end="7"/>
                                            </p:txEl>
                                          </p:spTgt>
                                        </p:tgtEl>
                                        <p:attrNameLst>
                                          <p:attrName>ppt_w</p:attrName>
                                        </p:attrNameLst>
                                      </p:cBhvr>
                                      <p:tavLst>
                                        <p:tav tm="0">
                                          <p:val>
                                            <p:strVal val="#ppt_w*2.5"/>
                                          </p:val>
                                        </p:tav>
                                        <p:tav tm="100000">
                                          <p:val>
                                            <p:strVal val="#ppt_w"/>
                                          </p:val>
                                        </p:tav>
                                      </p:tavLst>
                                    </p:anim>
                                    <p:anim calcmode="lin" valueType="num">
                                      <p:cBhvr>
                                        <p:cTn id="52" dur="500" fill="hold"/>
                                        <p:tgtEl>
                                          <p:spTgt spid="3">
                                            <p:txEl>
                                              <p:pRg st="7" end="7"/>
                                            </p:txEl>
                                          </p:spTgt>
                                        </p:tgtEl>
                                        <p:attrNameLst>
                                          <p:attrName>ppt_h</p:attrName>
                                        </p:attrNameLst>
                                      </p:cBhvr>
                                      <p:tavLst>
                                        <p:tav tm="0">
                                          <p:val>
                                            <p:strVal val="#ppt_h*0.01"/>
                                          </p:val>
                                        </p:tav>
                                        <p:tav tm="100000">
                                          <p:val>
                                            <p:strVal val="#ppt_h"/>
                                          </p:val>
                                        </p:tav>
                                      </p:tavLst>
                                    </p:anim>
                                    <p:anim calcmode="lin" valueType="num">
                                      <p:cBhvr>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3">
                                            <p:txEl>
                                              <p:pRg st="7" end="7"/>
                                            </p:txEl>
                                          </p:spTgt>
                                        </p:tgtEl>
                                        <p:attrNameLst>
                                          <p:attrName>ppt_y</p:attrName>
                                        </p:attrNameLst>
                                      </p:cBhvr>
                                      <p:tavLst>
                                        <p:tav tm="0">
                                          <p:val>
                                            <p:strVal val="#ppt_h+1"/>
                                          </p:val>
                                        </p:tav>
                                        <p:tav tm="100000">
                                          <p:val>
                                            <p:strVal val="#ppt_y"/>
                                          </p:val>
                                        </p:tav>
                                      </p:tavLst>
                                    </p:anim>
                                    <p:animEffect transition="in" filter="fade">
                                      <p:cBhvr>
                                        <p:cTn id="55" dur="500"/>
                                        <p:tgtEl>
                                          <p:spTgt spid="3">
                                            <p:txEl>
                                              <p:pRg st="7" end="7"/>
                                            </p:txEl>
                                          </p:spTgt>
                                        </p:tgtEl>
                                      </p:cBhvr>
                                    </p:animEffect>
                                  </p:childTnLst>
                                </p:cTn>
                              </p:par>
                              <p:par>
                                <p:cTn id="56" presetID="58" presetClass="entr" presetSubtype="0" accel="100000" fill="hold" grpId="0" nodeType="with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 calcmode="lin" valueType="num">
                                      <p:cBhvr>
                                        <p:cTn id="58" dur="500" fill="hold"/>
                                        <p:tgtEl>
                                          <p:spTgt spid="3">
                                            <p:txEl>
                                              <p:pRg st="8" end="8"/>
                                            </p:txEl>
                                          </p:spTgt>
                                        </p:tgtEl>
                                        <p:attrNameLst>
                                          <p:attrName>ppt_w</p:attrName>
                                        </p:attrNameLst>
                                      </p:cBhvr>
                                      <p:tavLst>
                                        <p:tav tm="0">
                                          <p:val>
                                            <p:strVal val="#ppt_w*2.5"/>
                                          </p:val>
                                        </p:tav>
                                        <p:tav tm="100000">
                                          <p:val>
                                            <p:strVal val="#ppt_w"/>
                                          </p:val>
                                        </p:tav>
                                      </p:tavLst>
                                    </p:anim>
                                    <p:anim calcmode="lin" valueType="num">
                                      <p:cBhvr>
                                        <p:cTn id="59" dur="500" fill="hold"/>
                                        <p:tgtEl>
                                          <p:spTgt spid="3">
                                            <p:txEl>
                                              <p:pRg st="8" end="8"/>
                                            </p:txEl>
                                          </p:spTgt>
                                        </p:tgtEl>
                                        <p:attrNameLst>
                                          <p:attrName>ppt_h</p:attrName>
                                        </p:attrNameLst>
                                      </p:cBhvr>
                                      <p:tavLst>
                                        <p:tav tm="0">
                                          <p:val>
                                            <p:strVal val="#ppt_h*0.01"/>
                                          </p:val>
                                        </p:tav>
                                        <p:tav tm="100000">
                                          <p:val>
                                            <p:strVal val="#ppt_h"/>
                                          </p:val>
                                        </p:tav>
                                      </p:tavLst>
                                    </p:anim>
                                    <p:anim calcmode="lin" valueType="num">
                                      <p:cBhvr>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500" fill="hold"/>
                                        <p:tgtEl>
                                          <p:spTgt spid="3">
                                            <p:txEl>
                                              <p:pRg st="8" end="8"/>
                                            </p:txEl>
                                          </p:spTgt>
                                        </p:tgtEl>
                                        <p:attrNameLst>
                                          <p:attrName>ppt_y</p:attrName>
                                        </p:attrNameLst>
                                      </p:cBhvr>
                                      <p:tavLst>
                                        <p:tav tm="0">
                                          <p:val>
                                            <p:strVal val="#ppt_h+1"/>
                                          </p:val>
                                        </p:tav>
                                        <p:tav tm="100000">
                                          <p:val>
                                            <p:strVal val="#ppt_y"/>
                                          </p:val>
                                        </p:tav>
                                      </p:tavLst>
                                    </p:anim>
                                    <p:animEffect transition="in" filter="fade">
                                      <p:cBhvr>
                                        <p:cTn id="6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Reciprocation of Directed Edges</a:t>
            </a:r>
            <a:endParaRPr lang="en-US" sz="3200" dirty="0"/>
          </a:p>
        </p:txBody>
      </p:sp>
      <p:sp>
        <p:nvSpPr>
          <p:cNvPr id="3" name="Content Placeholder 2"/>
          <p:cNvSpPr>
            <a:spLocks noGrp="1"/>
          </p:cNvSpPr>
          <p:nvPr>
            <p:ph idx="1"/>
          </p:nvPr>
        </p:nvSpPr>
        <p:spPr>
          <a:xfrm>
            <a:off x="1371600" y="1371600"/>
            <a:ext cx="7315200" cy="5486400"/>
          </a:xfrm>
        </p:spPr>
        <p:txBody>
          <a:bodyPr>
            <a:normAutofit fontScale="92500" lnSpcReduction="10000"/>
          </a:bodyPr>
          <a:lstStyle/>
          <a:p>
            <a:pPr>
              <a:buNone/>
            </a:pP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Consider collection of reciprocal edges:</a:t>
            </a:r>
          </a:p>
          <a:p>
            <a:pPr lvl="1">
              <a:lnSpc>
                <a:spcPct val="110000"/>
              </a:lnSpc>
            </a:pPr>
            <a:r>
              <a:rPr lang="en-US" dirty="0" smtClean="0"/>
              <a:t>Subset of network where </a:t>
            </a:r>
            <a:br>
              <a:rPr lang="en-US" dirty="0" smtClean="0"/>
            </a:br>
            <a:r>
              <a:rPr lang="en-US" dirty="0" smtClean="0"/>
              <a:t>directed edges create </a:t>
            </a:r>
            <a:br>
              <a:rPr lang="en-US" dirty="0" smtClean="0"/>
            </a:br>
            <a:r>
              <a:rPr lang="en-US" dirty="0" smtClean="0"/>
              <a:t>symmetric relationships</a:t>
            </a:r>
          </a:p>
          <a:p>
            <a:pPr lvl="1">
              <a:lnSpc>
                <a:spcPct val="110000"/>
              </a:lnSpc>
            </a:pPr>
            <a:r>
              <a:rPr lang="en-US" dirty="0" smtClean="0"/>
              <a:t>If the </a:t>
            </a:r>
            <a:r>
              <a:rPr lang="en-US" b="1" dirty="0" smtClean="0"/>
              <a:t>A-B</a:t>
            </a:r>
            <a:r>
              <a:rPr lang="en-US" dirty="0" smtClean="0"/>
              <a:t> link forms </a:t>
            </a:r>
            <a:br>
              <a:rPr lang="en-US" dirty="0" smtClean="0"/>
            </a:br>
            <a:r>
              <a:rPr lang="en-US" dirty="0" smtClean="0"/>
              <a:t>before the </a:t>
            </a:r>
            <a:r>
              <a:rPr lang="en-US" b="1" dirty="0" smtClean="0"/>
              <a:t>B-A</a:t>
            </a:r>
            <a:r>
              <a:rPr lang="en-US" dirty="0" smtClean="0"/>
              <a:t> link, then </a:t>
            </a:r>
            <a:br>
              <a:rPr lang="en-US" dirty="0" smtClean="0"/>
            </a:br>
            <a:r>
              <a:rPr lang="en-US" b="1" dirty="0" smtClean="0"/>
              <a:t>B</a:t>
            </a:r>
            <a:r>
              <a:rPr lang="en-US" dirty="0" smtClean="0"/>
              <a:t> </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reciprocates</a:t>
            </a:r>
            <a:r>
              <a:rPr lang="en-US" dirty="0" smtClean="0"/>
              <a:t> the link to </a:t>
            </a:r>
            <a:r>
              <a:rPr lang="en-US" b="1" dirty="0" smtClean="0"/>
              <a:t>A</a:t>
            </a:r>
          </a:p>
          <a:p>
            <a:pPr lvl="1">
              <a:lnSpc>
                <a:spcPct val="110000"/>
              </a:lnSpc>
            </a:pPr>
            <a:r>
              <a:rPr lang="en-US" dirty="0" smtClean="0"/>
              <a:t>Approximately 3-5% of edges </a:t>
            </a:r>
            <a:br>
              <a:rPr lang="en-US" dirty="0" smtClean="0"/>
            </a:br>
            <a:r>
              <a:rPr lang="en-US" dirty="0" smtClean="0"/>
              <a:t>are reciprocal edges</a:t>
            </a:r>
          </a:p>
          <a:p>
            <a:endParaRPr lang="en-US" sz="1100" dirty="0" smtClean="0"/>
          </a:p>
          <a:p>
            <a:pPr>
              <a:lnSpc>
                <a:spcPct val="110000"/>
              </a:lnSpc>
            </a:pPr>
            <a:r>
              <a:rPr lang="en-US" dirty="0" smtClean="0"/>
              <a:t>Balance is more pronounced in small portions of the network where links are mutual</a:t>
            </a:r>
          </a:p>
          <a:p>
            <a:pPr>
              <a:lnSpc>
                <a:spcPct val="110000"/>
              </a:lnSpc>
            </a:pPr>
            <a:r>
              <a:rPr lang="en-US" dirty="0" smtClean="0"/>
              <a:t>Reciprocation of positive edges is consistent with balance; reciprocation of negative edges follows a hybrid of both</a:t>
            </a:r>
          </a:p>
          <a:p>
            <a:pPr lvl="1">
              <a:lnSpc>
                <a:spcPct val="110000"/>
              </a:lnSpc>
            </a:pPr>
            <a:r>
              <a:rPr lang="en-US" dirty="0" smtClean="0"/>
              <a:t>Users respond to a negative link with a positive link the majority of the time but at a lower rate than the system as a whole (deviation toward balanced-based interpretation)</a:t>
            </a:r>
          </a:p>
        </p:txBody>
      </p:sp>
      <p:pic>
        <p:nvPicPr>
          <p:cNvPr id="5122" name="Picture 2"/>
          <p:cNvPicPr>
            <a:picLocks noChangeAspect="1" noChangeArrowheads="1"/>
          </p:cNvPicPr>
          <p:nvPr/>
        </p:nvPicPr>
        <p:blipFill>
          <a:blip r:embed="rId3" cstate="print"/>
          <a:srcRect/>
          <a:stretch>
            <a:fillRect/>
          </a:stretch>
        </p:blipFill>
        <p:spPr bwMode="auto">
          <a:xfrm>
            <a:off x="5562600" y="1828800"/>
            <a:ext cx="3295650" cy="2447925"/>
          </a:xfrm>
          <a:prstGeom prst="rect">
            <a:avLst/>
          </a:prstGeom>
          <a:noFill/>
          <a:ln w="9525">
            <a:noFill/>
            <a:miter lim="800000"/>
            <a:headEnd/>
            <a:tailEnd/>
          </a:ln>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par>
                                <p:cTn id="12" presetID="58"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18" dur="500"/>
                                        <p:tgtEl>
                                          <p:spTgt spid="3">
                                            <p:txEl>
                                              <p:pRg st="1" end="1"/>
                                            </p:txEl>
                                          </p:spTgt>
                                        </p:tgtEl>
                                      </p:cBhvr>
                                    </p:animEffect>
                                  </p:childTnLst>
                                </p:cTn>
                              </p:par>
                              <p:par>
                                <p:cTn id="19" presetID="58" presetClass="entr" presetSubtype="0" accel="10000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5" dur="500"/>
                                        <p:tgtEl>
                                          <p:spTgt spid="3">
                                            <p:txEl>
                                              <p:pRg st="2" end="2"/>
                                            </p:txEl>
                                          </p:spTgt>
                                        </p:tgtEl>
                                      </p:cBhvr>
                                    </p:animEffect>
                                  </p:childTnLst>
                                </p:cTn>
                              </p:par>
                              <p:par>
                                <p:cTn id="26" presetID="58" presetClass="entr" presetSubtype="0" accel="100000"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29"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8" presetClass="entr" presetSubtype="0" accel="100000" fill="hold" nodeType="clickEffect">
                                  <p:stCondLst>
                                    <p:cond delay="0"/>
                                  </p:stCondLst>
                                  <p:childTnLst>
                                    <p:set>
                                      <p:cBhvr>
                                        <p:cTn id="36" dur="1" fill="hold">
                                          <p:stCondLst>
                                            <p:cond delay="0"/>
                                          </p:stCondLst>
                                        </p:cTn>
                                        <p:tgtEl>
                                          <p:spTgt spid="5122"/>
                                        </p:tgtEl>
                                        <p:attrNameLst>
                                          <p:attrName>style.visibility</p:attrName>
                                        </p:attrNameLst>
                                      </p:cBhvr>
                                      <p:to>
                                        <p:strVal val="visible"/>
                                      </p:to>
                                    </p:set>
                                    <p:anim calcmode="lin" valueType="num">
                                      <p:cBhvr>
                                        <p:cTn id="37" dur="500" fill="hold"/>
                                        <p:tgtEl>
                                          <p:spTgt spid="5122"/>
                                        </p:tgtEl>
                                        <p:attrNameLst>
                                          <p:attrName>ppt_w</p:attrName>
                                        </p:attrNameLst>
                                      </p:cBhvr>
                                      <p:tavLst>
                                        <p:tav tm="0">
                                          <p:val>
                                            <p:strVal val="#ppt_w*2.5"/>
                                          </p:val>
                                        </p:tav>
                                        <p:tav tm="100000">
                                          <p:val>
                                            <p:strVal val="#ppt_w"/>
                                          </p:val>
                                        </p:tav>
                                      </p:tavLst>
                                    </p:anim>
                                    <p:anim calcmode="lin" valueType="num">
                                      <p:cBhvr>
                                        <p:cTn id="38" dur="500" fill="hold"/>
                                        <p:tgtEl>
                                          <p:spTgt spid="5122"/>
                                        </p:tgtEl>
                                        <p:attrNameLst>
                                          <p:attrName>ppt_h</p:attrName>
                                        </p:attrNameLst>
                                      </p:cBhvr>
                                      <p:tavLst>
                                        <p:tav tm="0">
                                          <p:val>
                                            <p:strVal val="#ppt_h*0.01"/>
                                          </p:val>
                                        </p:tav>
                                        <p:tav tm="100000">
                                          <p:val>
                                            <p:strVal val="#ppt_h"/>
                                          </p:val>
                                        </p:tav>
                                      </p:tavLst>
                                    </p:anim>
                                    <p:anim calcmode="lin" valueType="num">
                                      <p:cBhvr>
                                        <p:cTn id="39" dur="500" fill="hold"/>
                                        <p:tgtEl>
                                          <p:spTgt spid="5122"/>
                                        </p:tgtEl>
                                        <p:attrNameLst>
                                          <p:attrName>ppt_x</p:attrName>
                                        </p:attrNameLst>
                                      </p:cBhvr>
                                      <p:tavLst>
                                        <p:tav tm="0">
                                          <p:val>
                                            <p:strVal val="#ppt_x"/>
                                          </p:val>
                                        </p:tav>
                                        <p:tav tm="100000">
                                          <p:val>
                                            <p:strVal val="#ppt_x"/>
                                          </p:val>
                                        </p:tav>
                                      </p:tavLst>
                                    </p:anim>
                                    <p:anim calcmode="lin" valueType="num">
                                      <p:cBhvr>
                                        <p:cTn id="40" dur="500" fill="hold"/>
                                        <p:tgtEl>
                                          <p:spTgt spid="5122"/>
                                        </p:tgtEl>
                                        <p:attrNameLst>
                                          <p:attrName>ppt_y</p:attrName>
                                        </p:attrNameLst>
                                      </p:cBhvr>
                                      <p:tavLst>
                                        <p:tav tm="0">
                                          <p:val>
                                            <p:strVal val="#ppt_h+1"/>
                                          </p:val>
                                        </p:tav>
                                        <p:tav tm="100000">
                                          <p:val>
                                            <p:strVal val="#ppt_y"/>
                                          </p:val>
                                        </p:tav>
                                      </p:tavLst>
                                    </p:anim>
                                    <p:animEffect transition="in" filter="fade">
                                      <p:cBhvr>
                                        <p:cTn id="41" dur="500"/>
                                        <p:tgtEl>
                                          <p:spTgt spid="5122"/>
                                        </p:tgtEl>
                                      </p:cBhvr>
                                    </p:animEffect>
                                  </p:childTnLst>
                                </p:cTn>
                              </p:par>
                            </p:childTnLst>
                          </p:cTn>
                        </p:par>
                      </p:childTnLst>
                    </p:cTn>
                  </p:par>
                  <p:par>
                    <p:cTn id="42" fill="hold">
                      <p:stCondLst>
                        <p:cond delay="indefinite"/>
                      </p:stCondLst>
                      <p:childTnLst>
                        <p:par>
                          <p:cTn id="43" fill="hold">
                            <p:stCondLst>
                              <p:cond delay="0"/>
                            </p:stCondLst>
                            <p:childTnLst>
                              <p:par>
                                <p:cTn id="44" presetID="58" presetClass="entr" presetSubtype="0" accel="100000"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47"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4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8" presetClass="entr" presetSubtype="0" accel="10000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ppt_w</p:attrName>
                                        </p:attrNameLst>
                                      </p:cBhvr>
                                      <p:tavLst>
                                        <p:tav tm="0">
                                          <p:val>
                                            <p:strVal val="#ppt_w*2.5"/>
                                          </p:val>
                                        </p:tav>
                                        <p:tav tm="100000">
                                          <p:val>
                                            <p:strVal val="#ppt_w"/>
                                          </p:val>
                                        </p:tav>
                                      </p:tavLst>
                                    </p:anim>
                                    <p:anim calcmode="lin" valueType="num">
                                      <p:cBhvr>
                                        <p:cTn id="56" dur="500" fill="hold"/>
                                        <p:tgtEl>
                                          <p:spTgt spid="3">
                                            <p:txEl>
                                              <p:pRg st="6" end="6"/>
                                            </p:txEl>
                                          </p:spTgt>
                                        </p:tgtEl>
                                        <p:attrNameLst>
                                          <p:attrName>ppt_h</p:attrName>
                                        </p:attrNameLst>
                                      </p:cBhvr>
                                      <p:tavLst>
                                        <p:tav tm="0">
                                          <p:val>
                                            <p:strVal val="#ppt_h*0.01"/>
                                          </p:val>
                                        </p:tav>
                                        <p:tav tm="100000">
                                          <p:val>
                                            <p:strVal val="#ppt_h"/>
                                          </p:val>
                                        </p:tav>
                                      </p:tavLst>
                                    </p:anim>
                                    <p:anim calcmode="lin" valueType="num">
                                      <p:cBhvr>
                                        <p:cTn id="5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500" fill="hold"/>
                                        <p:tgtEl>
                                          <p:spTgt spid="3">
                                            <p:txEl>
                                              <p:pRg st="6" end="6"/>
                                            </p:txEl>
                                          </p:spTgt>
                                        </p:tgtEl>
                                        <p:attrNameLst>
                                          <p:attrName>ppt_y</p:attrName>
                                        </p:attrNameLst>
                                      </p:cBhvr>
                                      <p:tavLst>
                                        <p:tav tm="0">
                                          <p:val>
                                            <p:strVal val="#ppt_h+1"/>
                                          </p:val>
                                        </p:tav>
                                        <p:tav tm="100000">
                                          <p:val>
                                            <p:strVal val="#ppt_y"/>
                                          </p:val>
                                        </p:tav>
                                      </p:tavLst>
                                    </p:anim>
                                    <p:animEffect transition="in" filter="fade">
                                      <p:cBhvr>
                                        <p:cTn id="59" dur="500"/>
                                        <p:tgtEl>
                                          <p:spTgt spid="3">
                                            <p:txEl>
                                              <p:pRg st="6" end="6"/>
                                            </p:txEl>
                                          </p:spTgt>
                                        </p:tgtEl>
                                      </p:cBhvr>
                                    </p:animEffect>
                                  </p:childTnLst>
                                </p:cTn>
                              </p:par>
                              <p:par>
                                <p:cTn id="60" presetID="58" presetClass="entr" presetSubtype="0" accel="100000" fill="hold" grpId="0" nodeType="with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 calcmode="lin" valueType="num">
                                      <p:cBhvr>
                                        <p:cTn id="62" dur="500" fill="hold"/>
                                        <p:tgtEl>
                                          <p:spTgt spid="3">
                                            <p:txEl>
                                              <p:pRg st="7" end="7"/>
                                            </p:txEl>
                                          </p:spTgt>
                                        </p:tgtEl>
                                        <p:attrNameLst>
                                          <p:attrName>ppt_w</p:attrName>
                                        </p:attrNameLst>
                                      </p:cBhvr>
                                      <p:tavLst>
                                        <p:tav tm="0">
                                          <p:val>
                                            <p:strVal val="#ppt_w*2.5"/>
                                          </p:val>
                                        </p:tav>
                                        <p:tav tm="100000">
                                          <p:val>
                                            <p:strVal val="#ppt_w"/>
                                          </p:val>
                                        </p:tav>
                                      </p:tavLst>
                                    </p:anim>
                                    <p:anim calcmode="lin" valueType="num">
                                      <p:cBhvr>
                                        <p:cTn id="63" dur="500" fill="hold"/>
                                        <p:tgtEl>
                                          <p:spTgt spid="3">
                                            <p:txEl>
                                              <p:pRg st="7" end="7"/>
                                            </p:txEl>
                                          </p:spTgt>
                                        </p:tgtEl>
                                        <p:attrNameLst>
                                          <p:attrName>ppt_h</p:attrName>
                                        </p:attrNameLst>
                                      </p:cBhvr>
                                      <p:tavLst>
                                        <p:tav tm="0">
                                          <p:val>
                                            <p:strVal val="#ppt_h*0.01"/>
                                          </p:val>
                                        </p:tav>
                                        <p:tav tm="100000">
                                          <p:val>
                                            <p:strVal val="#ppt_h"/>
                                          </p:val>
                                        </p:tav>
                                      </p:tavLst>
                                    </p:anim>
                                    <p:anim calcmode="lin" valueType="num">
                                      <p:cBhvr>
                                        <p:cTn id="6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500" fill="hold"/>
                                        <p:tgtEl>
                                          <p:spTgt spid="3">
                                            <p:txEl>
                                              <p:pRg st="7" end="7"/>
                                            </p:txEl>
                                          </p:spTgt>
                                        </p:tgtEl>
                                        <p:attrNameLst>
                                          <p:attrName>ppt_y</p:attrName>
                                        </p:attrNameLst>
                                      </p:cBhvr>
                                      <p:tavLst>
                                        <p:tav tm="0">
                                          <p:val>
                                            <p:strVal val="#ppt_h+1"/>
                                          </p:val>
                                        </p:tav>
                                        <p:tav tm="100000">
                                          <p:val>
                                            <p:strVal val="#ppt_y"/>
                                          </p:val>
                                        </p:tav>
                                      </p:tavLst>
                                    </p:anim>
                                    <p:animEffect transition="in" filter="fade">
                                      <p:cBhvr>
                                        <p:cTn id="6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Embeddedness</a:t>
            </a:r>
            <a:endParaRPr lang="en-US" dirty="0"/>
          </a:p>
        </p:txBody>
      </p:sp>
      <p:sp>
        <p:nvSpPr>
          <p:cNvPr id="3" name="Content Placeholder 2"/>
          <p:cNvSpPr>
            <a:spLocks noGrp="1"/>
          </p:cNvSpPr>
          <p:nvPr>
            <p:ph idx="1"/>
          </p:nvPr>
        </p:nvSpPr>
        <p:spPr>
          <a:xfrm>
            <a:off x="1371600" y="1371600"/>
            <a:ext cx="7391400" cy="5486400"/>
          </a:xfrm>
        </p:spPr>
        <p:txBody>
          <a:bodyPr>
            <a:normAutofit/>
          </a:bodyPr>
          <a:lstStyle/>
          <a:p>
            <a:pPr>
              <a:buNone/>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Consider the number of common neighbors of edge endpoints</a:t>
            </a:r>
          </a:p>
          <a:p>
            <a:r>
              <a:rPr lang="en-US" dirty="0" smtClean="0"/>
              <a:t>Positive </a:t>
            </a:r>
            <a:r>
              <a:rPr lang="en-US" dirty="0" smtClean="0"/>
              <a:t>ties are more likely to be clumped together, with </a:t>
            </a:r>
            <a:r>
              <a:rPr lang="en-US" dirty="0" smtClean="0"/>
              <a:t>negative </a:t>
            </a:r>
            <a:r>
              <a:rPr lang="en-US" dirty="0" smtClean="0"/>
              <a:t>ties acting as </a:t>
            </a:r>
            <a:r>
              <a:rPr lang="en-US" dirty="0" smtClean="0"/>
              <a:t>bridges</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lvl="1"/>
            <a:r>
              <a:rPr lang="en-US" b="1" dirty="0" smtClean="0">
                <a:solidFill>
                  <a:schemeClr val="accent4"/>
                </a:solidFill>
              </a:rPr>
              <a:t>Green (random baseline):  </a:t>
            </a:r>
            <a:r>
              <a:rPr lang="en-US" dirty="0" smtClean="0"/>
              <a:t>S</a:t>
            </a:r>
            <a:r>
              <a:rPr lang="en-US" dirty="0" smtClean="0"/>
              <a:t>ign probability with edge signs determined randomly with probability p</a:t>
            </a:r>
          </a:p>
          <a:p>
            <a:pPr lvl="1"/>
            <a:r>
              <a:rPr lang="en-US" b="1" dirty="0" smtClean="0">
                <a:solidFill>
                  <a:srgbClr val="FF0000"/>
                </a:solidFill>
              </a:rPr>
              <a:t>Red (real data):  </a:t>
            </a:r>
            <a:r>
              <a:rPr lang="en-US" dirty="0" smtClean="0"/>
              <a:t>Edges that are not well embedded are more negative than expected; as edges become more embedded sign tends to be increasingly positive</a:t>
            </a:r>
            <a:endParaRPr lang="en-US" dirty="0"/>
          </a:p>
        </p:txBody>
      </p:sp>
      <p:pic>
        <p:nvPicPr>
          <p:cNvPr id="3074" name="Picture 2"/>
          <p:cNvPicPr>
            <a:picLocks noChangeAspect="1" noChangeArrowheads="1"/>
          </p:cNvPicPr>
          <p:nvPr/>
        </p:nvPicPr>
        <p:blipFill>
          <a:blip r:embed="rId3" cstate="print"/>
          <a:srcRect l="3085" t="8247" r="3342"/>
          <a:stretch>
            <a:fillRect/>
          </a:stretch>
        </p:blipFill>
        <p:spPr bwMode="auto">
          <a:xfrm>
            <a:off x="1600200" y="2513972"/>
            <a:ext cx="6858000" cy="2515228"/>
          </a:xfrm>
          <a:prstGeom prst="rect">
            <a:avLst/>
          </a:prstGeom>
          <a:noFill/>
          <a:ln w="9525">
            <a:noFill/>
            <a:miter lim="800000"/>
            <a:headEnd/>
            <a:tailEnd/>
          </a:ln>
        </p:spPr>
      </p:pic>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par>
                                <p:cTn id="12" presetID="58"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074"/>
                                        </p:tgtEl>
                                        <p:attrNameLst>
                                          <p:attrName>style.visibility</p:attrName>
                                        </p:attrNameLst>
                                      </p:cBhvr>
                                      <p:to>
                                        <p:strVal val="visible"/>
                                      </p:to>
                                    </p:set>
                                    <p:anim calcmode="lin" valueType="num">
                                      <p:cBhvr additive="base">
                                        <p:cTn id="23" dur="500" fill="hold"/>
                                        <p:tgtEl>
                                          <p:spTgt spid="3074"/>
                                        </p:tgtEl>
                                        <p:attrNameLst>
                                          <p:attrName>ppt_x</p:attrName>
                                        </p:attrNameLst>
                                      </p:cBhvr>
                                      <p:tavLst>
                                        <p:tav tm="0">
                                          <p:val>
                                            <p:strVal val="#ppt_x"/>
                                          </p:val>
                                        </p:tav>
                                        <p:tav tm="100000">
                                          <p:val>
                                            <p:strVal val="#ppt_x"/>
                                          </p:val>
                                        </p:tav>
                                      </p:tavLst>
                                    </p:anim>
                                    <p:anim calcmode="lin" valueType="num">
                                      <p:cBhvr additive="base">
                                        <p:cTn id="24" dur="500" fill="hold"/>
                                        <p:tgtEl>
                                          <p:spTgt spid="3074"/>
                                        </p:tgtEl>
                                        <p:attrNameLst>
                                          <p:attrName>ppt_y</p:attrName>
                                        </p:attrNameLst>
                                      </p:cBhvr>
                                      <p:tavLst>
                                        <p:tav tm="0">
                                          <p:val>
                                            <p:strVal val="1+#ppt_h/2"/>
                                          </p:val>
                                        </p:tav>
                                        <p:tav tm="100000">
                                          <p:val>
                                            <p:strVal val="#ppt_y"/>
                                          </p:val>
                                        </p:tav>
                                      </p:tavLst>
                                    </p:anim>
                                  </p:childTnLst>
                                </p:cTn>
                              </p:par>
                              <p:par>
                                <p:cTn id="25" presetID="58" presetClass="entr" presetSubtype="0" accel="10000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p:cTn id="27" dur="500" fill="hold"/>
                                        <p:tgtEl>
                                          <p:spTgt spid="3">
                                            <p:txEl>
                                              <p:pRg st="8" end="8"/>
                                            </p:txEl>
                                          </p:spTgt>
                                        </p:tgtEl>
                                        <p:attrNameLst>
                                          <p:attrName>ppt_w</p:attrName>
                                        </p:attrNameLst>
                                      </p:cBhvr>
                                      <p:tavLst>
                                        <p:tav tm="0">
                                          <p:val>
                                            <p:strVal val="#ppt_w*2.5"/>
                                          </p:val>
                                        </p:tav>
                                        <p:tav tm="100000">
                                          <p:val>
                                            <p:strVal val="#ppt_w"/>
                                          </p:val>
                                        </p:tav>
                                      </p:tavLst>
                                    </p:anim>
                                    <p:anim calcmode="lin" valueType="num">
                                      <p:cBhvr>
                                        <p:cTn id="28" dur="500" fill="hold"/>
                                        <p:tgtEl>
                                          <p:spTgt spid="3">
                                            <p:txEl>
                                              <p:pRg st="8" end="8"/>
                                            </p:txEl>
                                          </p:spTgt>
                                        </p:tgtEl>
                                        <p:attrNameLst>
                                          <p:attrName>ppt_h</p:attrName>
                                        </p:attrNameLst>
                                      </p:cBhvr>
                                      <p:tavLst>
                                        <p:tav tm="0">
                                          <p:val>
                                            <p:strVal val="#ppt_h*0.01"/>
                                          </p:val>
                                        </p:tav>
                                        <p:tav tm="100000">
                                          <p:val>
                                            <p:strVal val="#ppt_h"/>
                                          </p:val>
                                        </p:tav>
                                      </p:tavLst>
                                    </p:anim>
                                    <p:anim calcmode="lin" valueType="num">
                                      <p:cBhvr>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8" end="8"/>
                                            </p:txEl>
                                          </p:spTgt>
                                        </p:tgtEl>
                                        <p:attrNameLst>
                                          <p:attrName>ppt_y</p:attrName>
                                        </p:attrNameLst>
                                      </p:cBhvr>
                                      <p:tavLst>
                                        <p:tav tm="0">
                                          <p:val>
                                            <p:strVal val="#ppt_h+1"/>
                                          </p:val>
                                        </p:tav>
                                        <p:tav tm="100000">
                                          <p:val>
                                            <p:strVal val="#ppt_y"/>
                                          </p:val>
                                        </p:tav>
                                      </p:tavLst>
                                    </p:anim>
                                    <p:animEffect transition="in" filter="fade">
                                      <p:cBhvr>
                                        <p:cTn id="31" dur="500"/>
                                        <p:tgtEl>
                                          <p:spTgt spid="3">
                                            <p:txEl>
                                              <p:pRg st="8" end="8"/>
                                            </p:txEl>
                                          </p:spTgt>
                                        </p:tgtEl>
                                      </p:cBhvr>
                                    </p:animEffect>
                                  </p:childTnLst>
                                </p:cTn>
                              </p:par>
                              <p:par>
                                <p:cTn id="32" presetID="58" presetClass="entr" presetSubtype="0" accel="10000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 calcmode="lin" valueType="num">
                                      <p:cBhvr>
                                        <p:cTn id="34" dur="500" fill="hold"/>
                                        <p:tgtEl>
                                          <p:spTgt spid="3">
                                            <p:txEl>
                                              <p:pRg st="9" end="9"/>
                                            </p:txEl>
                                          </p:spTgt>
                                        </p:tgtEl>
                                        <p:attrNameLst>
                                          <p:attrName>ppt_w</p:attrName>
                                        </p:attrNameLst>
                                      </p:cBhvr>
                                      <p:tavLst>
                                        <p:tav tm="0">
                                          <p:val>
                                            <p:strVal val="#ppt_w*2.5"/>
                                          </p:val>
                                        </p:tav>
                                        <p:tav tm="100000">
                                          <p:val>
                                            <p:strVal val="#ppt_w"/>
                                          </p:val>
                                        </p:tav>
                                      </p:tavLst>
                                    </p:anim>
                                    <p:anim calcmode="lin" valueType="num">
                                      <p:cBhvr>
                                        <p:cTn id="35" dur="500" fill="hold"/>
                                        <p:tgtEl>
                                          <p:spTgt spid="3">
                                            <p:txEl>
                                              <p:pRg st="9" end="9"/>
                                            </p:txEl>
                                          </p:spTgt>
                                        </p:tgtEl>
                                        <p:attrNameLst>
                                          <p:attrName>ppt_h</p:attrName>
                                        </p:attrNameLst>
                                      </p:cBhvr>
                                      <p:tavLst>
                                        <p:tav tm="0">
                                          <p:val>
                                            <p:strVal val="#ppt_h*0.01"/>
                                          </p:val>
                                        </p:tav>
                                        <p:tav tm="100000">
                                          <p:val>
                                            <p:strVal val="#ppt_h"/>
                                          </p:val>
                                        </p:tav>
                                      </p:tavLst>
                                    </p:anim>
                                    <p:anim calcmode="lin" valueType="num">
                                      <p:cBhvr>
                                        <p:cTn id="3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9" end="9"/>
                                            </p:txEl>
                                          </p:spTgt>
                                        </p:tgtEl>
                                        <p:attrNameLst>
                                          <p:attrName>ppt_y</p:attrName>
                                        </p:attrNameLst>
                                      </p:cBhvr>
                                      <p:tavLst>
                                        <p:tav tm="0">
                                          <p:val>
                                            <p:strVal val="#ppt_h+1"/>
                                          </p:val>
                                        </p:tav>
                                        <p:tav tm="100000">
                                          <p:val>
                                            <p:strVal val="#ppt_y"/>
                                          </p:val>
                                        </p:tav>
                                      </p:tavLst>
                                    </p:anim>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Structures</a:t>
            </a:r>
            <a:endParaRPr lang="en-US" dirty="0"/>
          </a:p>
        </p:txBody>
      </p:sp>
      <p:grpSp>
        <p:nvGrpSpPr>
          <p:cNvPr id="11" name="Group 10"/>
          <p:cNvGrpSpPr/>
          <p:nvPr/>
        </p:nvGrpSpPr>
        <p:grpSpPr>
          <a:xfrm>
            <a:off x="1295400" y="1371600"/>
            <a:ext cx="3200400" cy="2212935"/>
            <a:chOff x="1295400" y="1447800"/>
            <a:chExt cx="3200400" cy="2212935"/>
          </a:xfrm>
        </p:grpSpPr>
        <p:sp>
          <p:nvSpPr>
            <p:cNvPr id="4" name="TextBox 3"/>
            <p:cNvSpPr txBox="1"/>
            <p:nvPr/>
          </p:nvSpPr>
          <p:spPr>
            <a:xfrm>
              <a:off x="1295400" y="2286000"/>
              <a:ext cx="3200400" cy="1374735"/>
            </a:xfrm>
            <a:prstGeom prst="rect">
              <a:avLst/>
            </a:prstGeom>
            <a:noFill/>
          </p:spPr>
          <p:txBody>
            <a:bodyPr wrap="square" rtlCol="0">
              <a:spAutoFit/>
            </a:bodyPr>
            <a:lstStyle/>
            <a:p>
              <a:pPr>
                <a:lnSpc>
                  <a:spcPts val="2500"/>
                </a:lnSpc>
                <a:spcAft>
                  <a:spcPts val="600"/>
                </a:spcAft>
              </a:pPr>
              <a:r>
                <a:rPr lang="en-US" b="1" u="sng" cap="all" dirty="0" smtClean="0">
                  <a:ln w="9000" cmpd="sng">
                    <a:solidFill>
                      <a:schemeClr val="tx1"/>
                    </a:solidFill>
                    <a:prstDash val="solid"/>
                  </a:ln>
                  <a:effectLst>
                    <a:reflection blurRad="12700" stA="28000" endPos="45000" dist="1000" dir="5400000" sy="-100000" algn="bl" rotWithShape="0"/>
                  </a:effectLst>
                  <a:latin typeface="+mj-lt"/>
                </a:rPr>
                <a:t>Trust network: </a:t>
              </a:r>
              <a:br>
                <a:rPr lang="en-US" b="1" u="sng" cap="all" dirty="0" smtClean="0">
                  <a:ln w="9000" cmpd="sng">
                    <a:solidFill>
                      <a:schemeClr val="tx1"/>
                    </a:solidFill>
                    <a:prstDash val="solid"/>
                  </a:ln>
                  <a:effectLst>
                    <a:reflection blurRad="12700" stA="28000" endPos="45000" dist="1000" dir="5400000" sy="-100000" algn="bl" rotWithShape="0"/>
                  </a:effectLst>
                  <a:latin typeface="+mj-lt"/>
                </a:rPr>
              </a:br>
              <a:r>
                <a:rPr lang="en-US" sz="2000" b="1" dirty="0" smtClean="0">
                  <a:solidFill>
                    <a:schemeClr val="accent4"/>
                  </a:solidFill>
                  <a:latin typeface="+mj-lt"/>
                </a:rPr>
                <a:t>Signed, directed</a:t>
              </a:r>
              <a:r>
                <a:rPr lang="en-US" sz="2000" dirty="0" smtClean="0">
                  <a:solidFill>
                    <a:schemeClr val="accent4"/>
                  </a:solidFill>
                  <a:latin typeface="+mj-lt"/>
                </a:rPr>
                <a:t> </a:t>
              </a:r>
              <a:r>
                <a:rPr lang="en-US" dirty="0" smtClean="0">
                  <a:latin typeface="+mj-lt"/>
                </a:rPr>
                <a:t>relations among users indicating </a:t>
              </a:r>
              <a:br>
                <a:rPr lang="en-US" dirty="0" smtClean="0">
                  <a:latin typeface="+mj-lt"/>
                </a:rPr>
              </a:br>
              <a:r>
                <a:rPr lang="en-US" dirty="0" smtClean="0">
                  <a:latin typeface="+mj-lt"/>
                </a:rPr>
                <a:t>trust (+) or distrust (-) </a:t>
              </a:r>
              <a:endParaRPr lang="en-US" dirty="0">
                <a:latin typeface="+mj-lt"/>
              </a:endParaRPr>
            </a:p>
          </p:txBody>
        </p:sp>
        <p:pic>
          <p:nvPicPr>
            <p:cNvPr id="5" name="Picture 4" descr="epinions.gif"/>
            <p:cNvPicPr>
              <a:picLocks noChangeAspect="1"/>
            </p:cNvPicPr>
            <p:nvPr/>
          </p:nvPicPr>
          <p:blipFill>
            <a:blip r:embed="rId3" cstate="print"/>
            <a:stretch>
              <a:fillRect/>
            </a:stretch>
          </p:blipFill>
          <p:spPr>
            <a:xfrm>
              <a:off x="1371600" y="1447800"/>
              <a:ext cx="1800225" cy="723900"/>
            </a:xfrm>
            <a:prstGeom prst="rect">
              <a:avLst/>
            </a:prstGeom>
          </p:spPr>
        </p:pic>
      </p:grpSp>
      <p:grpSp>
        <p:nvGrpSpPr>
          <p:cNvPr id="12" name="Group 11"/>
          <p:cNvGrpSpPr/>
          <p:nvPr/>
        </p:nvGrpSpPr>
        <p:grpSpPr>
          <a:xfrm>
            <a:off x="4724400" y="1447800"/>
            <a:ext cx="4038600" cy="1816135"/>
            <a:chOff x="4724400" y="2908265"/>
            <a:chExt cx="4038600" cy="1816135"/>
          </a:xfrm>
        </p:grpSpPr>
        <p:pic>
          <p:nvPicPr>
            <p:cNvPr id="7" name="Picture 2"/>
            <p:cNvPicPr>
              <a:picLocks noChangeAspect="1" noChangeArrowheads="1"/>
            </p:cNvPicPr>
            <p:nvPr/>
          </p:nvPicPr>
          <p:blipFill>
            <a:blip r:embed="rId4" cstate="print"/>
            <a:srcRect l="476" t="9143" r="74286" b="85524"/>
            <a:stretch>
              <a:fillRect/>
            </a:stretch>
          </p:blipFill>
          <p:spPr bwMode="auto">
            <a:xfrm>
              <a:off x="4724400" y="2908265"/>
              <a:ext cx="4038600" cy="533400"/>
            </a:xfrm>
            <a:prstGeom prst="rect">
              <a:avLst/>
            </a:prstGeom>
            <a:noFill/>
            <a:ln w="9525">
              <a:noFill/>
              <a:miter lim="800000"/>
              <a:headEnd/>
              <a:tailEnd/>
            </a:ln>
          </p:spPr>
        </p:pic>
        <p:sp>
          <p:nvSpPr>
            <p:cNvPr id="8" name="TextBox 7"/>
            <p:cNvSpPr txBox="1"/>
            <p:nvPr/>
          </p:nvSpPr>
          <p:spPr>
            <a:xfrm>
              <a:off x="4724400" y="3670265"/>
              <a:ext cx="3962400" cy="1054135"/>
            </a:xfrm>
            <a:prstGeom prst="rect">
              <a:avLst/>
            </a:prstGeom>
            <a:noFill/>
          </p:spPr>
          <p:txBody>
            <a:bodyPr wrap="square" rtlCol="0">
              <a:spAutoFit/>
            </a:bodyPr>
            <a:lstStyle/>
            <a:p>
              <a:pPr>
                <a:lnSpc>
                  <a:spcPts val="2500"/>
                </a:lnSpc>
                <a:spcAft>
                  <a:spcPts val="600"/>
                </a:spcAft>
              </a:pPr>
              <a:r>
                <a:rPr lang="en-US" b="1" u="sng" cap="all" dirty="0" smtClean="0">
                  <a:ln w="9000" cmpd="sng">
                    <a:solidFill>
                      <a:schemeClr val="tx1"/>
                    </a:solidFill>
                    <a:prstDash val="solid"/>
                  </a:ln>
                  <a:effectLst>
                    <a:reflection blurRad="12700" stA="28000" endPos="45000" dist="1000" dir="5400000" sy="-100000" algn="bl" rotWithShape="0"/>
                  </a:effectLst>
                  <a:latin typeface="+mj-lt"/>
                </a:rPr>
                <a:t>Social network </a:t>
              </a:r>
              <a:r>
                <a:rPr lang="en-US" b="1" u="sng" cap="all" dirty="0" smtClean="0">
                  <a:ln w="9000" cmpd="sng">
                    <a:solidFill>
                      <a:schemeClr val="tx1"/>
                    </a:solidFill>
                    <a:prstDash val="solid"/>
                  </a:ln>
                  <a:effectLst>
                    <a:reflection blurRad="12700" stA="28000" endPos="45000" dist="1000" dir="5400000" sy="-100000" algn="bl" rotWithShape="0"/>
                  </a:effectLst>
                  <a:latin typeface="+mj-lt"/>
                </a:rPr>
                <a:t>(blog</a:t>
              </a:r>
              <a:r>
                <a:rPr lang="en-US" b="1" u="sng" cap="all" dirty="0" smtClean="0">
                  <a:ln w="9000" cmpd="sng">
                    <a:solidFill>
                      <a:schemeClr val="tx1"/>
                    </a:solidFill>
                    <a:prstDash val="solid"/>
                  </a:ln>
                  <a:effectLst>
                    <a:reflection blurRad="12700" stA="28000" endPos="45000" dist="1000" dir="5400000" sy="-100000" algn="bl" rotWithShape="0"/>
                  </a:effectLst>
                  <a:latin typeface="+mj-lt"/>
                </a:rPr>
                <a:t>): </a:t>
              </a:r>
              <a:br>
                <a:rPr lang="en-US" b="1" u="sng" cap="all" dirty="0" smtClean="0">
                  <a:ln w="9000" cmpd="sng">
                    <a:solidFill>
                      <a:schemeClr val="tx1"/>
                    </a:solidFill>
                    <a:prstDash val="solid"/>
                  </a:ln>
                  <a:effectLst>
                    <a:reflection blurRad="12700" stA="28000" endPos="45000" dist="1000" dir="5400000" sy="-100000" algn="bl" rotWithShape="0"/>
                  </a:effectLst>
                  <a:latin typeface="+mj-lt"/>
                </a:rPr>
              </a:br>
              <a:r>
                <a:rPr lang="en-US" sz="2000" b="1" dirty="0" smtClean="0">
                  <a:solidFill>
                    <a:schemeClr val="accent4"/>
                  </a:solidFill>
                  <a:latin typeface="+mj-lt"/>
                </a:rPr>
                <a:t>Signed</a:t>
              </a:r>
              <a:r>
                <a:rPr lang="en-US" sz="2000" b="1" dirty="0" smtClean="0">
                  <a:latin typeface="+mj-lt"/>
                </a:rPr>
                <a:t> </a:t>
              </a:r>
              <a:r>
                <a:rPr lang="en-US" dirty="0" smtClean="0">
                  <a:latin typeface="+mj-lt"/>
                </a:rPr>
                <a:t>relations among users indicating friend(+) or foe(-) </a:t>
              </a:r>
              <a:endParaRPr lang="en-US" dirty="0">
                <a:latin typeface="+mj-lt"/>
              </a:endParaRPr>
            </a:p>
          </p:txBody>
        </p:sp>
      </p:grpSp>
      <p:grpSp>
        <p:nvGrpSpPr>
          <p:cNvPr id="13" name="Group 12"/>
          <p:cNvGrpSpPr/>
          <p:nvPr/>
        </p:nvGrpSpPr>
        <p:grpSpPr>
          <a:xfrm>
            <a:off x="1371600" y="3733800"/>
            <a:ext cx="7543800" cy="1571625"/>
            <a:chOff x="1371600" y="4648200"/>
            <a:chExt cx="7543800" cy="1571625"/>
          </a:xfrm>
        </p:grpSpPr>
        <p:pic>
          <p:nvPicPr>
            <p:cNvPr id="9" name="Picture 3"/>
            <p:cNvPicPr>
              <a:picLocks noChangeAspect="1" noChangeArrowheads="1"/>
            </p:cNvPicPr>
            <p:nvPr/>
          </p:nvPicPr>
          <p:blipFill>
            <a:blip r:embed="rId5" cstate="print"/>
            <a:srcRect t="7619" r="90952" b="76667"/>
            <a:stretch>
              <a:fillRect/>
            </a:stretch>
          </p:blipFill>
          <p:spPr bwMode="auto">
            <a:xfrm>
              <a:off x="1371600" y="4648200"/>
              <a:ext cx="1447800" cy="1571625"/>
            </a:xfrm>
            <a:prstGeom prst="rect">
              <a:avLst/>
            </a:prstGeom>
            <a:noFill/>
            <a:ln w="9525">
              <a:noFill/>
              <a:miter lim="800000"/>
              <a:headEnd/>
              <a:tailEnd/>
            </a:ln>
          </p:spPr>
        </p:pic>
        <p:sp>
          <p:nvSpPr>
            <p:cNvPr id="10" name="TextBox 9"/>
            <p:cNvSpPr txBox="1"/>
            <p:nvPr/>
          </p:nvSpPr>
          <p:spPr>
            <a:xfrm>
              <a:off x="2971800" y="4724400"/>
              <a:ext cx="5943600" cy="1054135"/>
            </a:xfrm>
            <a:prstGeom prst="rect">
              <a:avLst/>
            </a:prstGeom>
            <a:noFill/>
          </p:spPr>
          <p:txBody>
            <a:bodyPr wrap="square" rtlCol="0">
              <a:spAutoFit/>
            </a:bodyPr>
            <a:lstStyle/>
            <a:p>
              <a:pPr>
                <a:lnSpc>
                  <a:spcPts val="2500"/>
                </a:lnSpc>
                <a:spcAft>
                  <a:spcPts val="600"/>
                </a:spcAft>
              </a:pPr>
              <a:r>
                <a:rPr lang="en-US" b="1" u="sng" cap="all" dirty="0" smtClean="0">
                  <a:ln w="9000" cmpd="sng">
                    <a:solidFill>
                      <a:schemeClr val="tx1"/>
                    </a:solidFill>
                    <a:prstDash val="solid"/>
                  </a:ln>
                  <a:effectLst>
                    <a:reflection blurRad="12700" stA="28000" endPos="45000" dist="1000" dir="5400000" sy="-100000" algn="bl" rotWithShape="0"/>
                  </a:effectLst>
                  <a:latin typeface="+mj-lt"/>
                </a:rPr>
                <a:t>Information network (votes): </a:t>
              </a:r>
              <a:br>
                <a:rPr lang="en-US" b="1" u="sng" cap="all" dirty="0" smtClean="0">
                  <a:ln w="9000" cmpd="sng">
                    <a:solidFill>
                      <a:schemeClr val="tx1"/>
                    </a:solidFill>
                    <a:prstDash val="solid"/>
                  </a:ln>
                  <a:effectLst>
                    <a:reflection blurRad="12700" stA="28000" endPos="45000" dist="1000" dir="5400000" sy="-100000" algn="bl" rotWithShape="0"/>
                  </a:effectLst>
                  <a:latin typeface="+mj-lt"/>
                </a:rPr>
              </a:br>
              <a:r>
                <a:rPr lang="en-US" dirty="0" smtClean="0">
                  <a:latin typeface="+mj-lt"/>
                </a:rPr>
                <a:t>Implicit </a:t>
              </a:r>
              <a:r>
                <a:rPr lang="en-US" sz="2000" b="1" dirty="0" smtClean="0">
                  <a:solidFill>
                    <a:schemeClr val="accent4"/>
                  </a:solidFill>
                  <a:latin typeface="+mj-lt"/>
                </a:rPr>
                <a:t>signed, directed </a:t>
              </a:r>
              <a:r>
                <a:rPr lang="en-US" dirty="0" smtClean="0">
                  <a:latin typeface="+mj-lt"/>
                </a:rPr>
                <a:t>network defined by public votes in favor (+) or against (-) admin candidates</a:t>
              </a:r>
            </a:p>
          </p:txBody>
        </p:sp>
      </p:grpSp>
      <p:pic>
        <p:nvPicPr>
          <p:cNvPr id="6146" name="Picture 2"/>
          <p:cNvPicPr>
            <a:picLocks noChangeAspect="1" noChangeArrowheads="1"/>
          </p:cNvPicPr>
          <p:nvPr/>
        </p:nvPicPr>
        <p:blipFill>
          <a:blip r:embed="rId6" cstate="print"/>
          <a:srcRect/>
          <a:stretch>
            <a:fillRect/>
          </a:stretch>
        </p:blipFill>
        <p:spPr bwMode="auto">
          <a:xfrm>
            <a:off x="3581400" y="5181600"/>
            <a:ext cx="4318438" cy="1447800"/>
          </a:xfrm>
          <a:prstGeom prst="rect">
            <a:avLst/>
          </a:prstGeom>
          <a:ln>
            <a:noFill/>
          </a:ln>
          <a:effectLst>
            <a:outerShdw blurRad="190500" algn="tl" rotWithShape="0">
              <a:srgbClr val="000000">
                <a:alpha val="70000"/>
              </a:srgbClr>
            </a:outerShdw>
          </a:effectLst>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nodeType="clickEffect">
                                  <p:stCondLst>
                                    <p:cond delay="0"/>
                                  </p:stCondLst>
                                  <p:childTnLst>
                                    <p:set>
                                      <p:cBhvr>
                                        <p:cTn id="24" dur="1" fill="hold">
                                          <p:stCondLst>
                                            <p:cond delay="0"/>
                                          </p:stCondLst>
                                        </p:cTn>
                                        <p:tgtEl>
                                          <p:spTgt spid="6146"/>
                                        </p:tgtEl>
                                        <p:attrNameLst>
                                          <p:attrName>style.visibility</p:attrName>
                                        </p:attrNameLst>
                                      </p:cBhvr>
                                      <p:to>
                                        <p:strVal val="visible"/>
                                      </p:to>
                                    </p:set>
                                    <p:anim calcmode="lin" valueType="num">
                                      <p:cBhvr>
                                        <p:cTn id="25" dur="500" fill="hold"/>
                                        <p:tgtEl>
                                          <p:spTgt spid="6146"/>
                                        </p:tgtEl>
                                        <p:attrNameLst>
                                          <p:attrName>ppt_w</p:attrName>
                                        </p:attrNameLst>
                                      </p:cBhvr>
                                      <p:tavLst>
                                        <p:tav tm="0">
                                          <p:val>
                                            <p:strVal val="#ppt_w*2.5"/>
                                          </p:val>
                                        </p:tav>
                                        <p:tav tm="100000">
                                          <p:val>
                                            <p:strVal val="#ppt_w"/>
                                          </p:val>
                                        </p:tav>
                                      </p:tavLst>
                                    </p:anim>
                                    <p:anim calcmode="lin" valueType="num">
                                      <p:cBhvr>
                                        <p:cTn id="26" dur="500" fill="hold"/>
                                        <p:tgtEl>
                                          <p:spTgt spid="6146"/>
                                        </p:tgtEl>
                                        <p:attrNameLst>
                                          <p:attrName>ppt_h</p:attrName>
                                        </p:attrNameLst>
                                      </p:cBhvr>
                                      <p:tavLst>
                                        <p:tav tm="0">
                                          <p:val>
                                            <p:strVal val="#ppt_h*0.01"/>
                                          </p:val>
                                        </p:tav>
                                        <p:tav tm="100000">
                                          <p:val>
                                            <p:strVal val="#ppt_h"/>
                                          </p:val>
                                        </p:tav>
                                      </p:tavLst>
                                    </p:anim>
                                    <p:anim calcmode="lin" valueType="num">
                                      <p:cBhvr>
                                        <p:cTn id="27" dur="500" fill="hold"/>
                                        <p:tgtEl>
                                          <p:spTgt spid="6146"/>
                                        </p:tgtEl>
                                        <p:attrNameLst>
                                          <p:attrName>ppt_x</p:attrName>
                                        </p:attrNameLst>
                                      </p:cBhvr>
                                      <p:tavLst>
                                        <p:tav tm="0">
                                          <p:val>
                                            <p:strVal val="#ppt_x"/>
                                          </p:val>
                                        </p:tav>
                                        <p:tav tm="100000">
                                          <p:val>
                                            <p:strVal val="#ppt_x"/>
                                          </p:val>
                                        </p:tav>
                                      </p:tavLst>
                                    </p:anim>
                                    <p:anim calcmode="lin" valueType="num">
                                      <p:cBhvr>
                                        <p:cTn id="28" dur="500" fill="hold"/>
                                        <p:tgtEl>
                                          <p:spTgt spid="6146"/>
                                        </p:tgtEl>
                                        <p:attrNameLst>
                                          <p:attrName>ppt_y</p:attrName>
                                        </p:attrNameLst>
                                      </p:cBhvr>
                                      <p:tavLst>
                                        <p:tav tm="0">
                                          <p:val>
                                            <p:strVal val="#ppt_h+1"/>
                                          </p:val>
                                        </p:tav>
                                        <p:tav tm="100000">
                                          <p:val>
                                            <p:strVal val="#ppt_y"/>
                                          </p:val>
                                        </p:tav>
                                      </p:tavLst>
                                    </p:anim>
                                    <p:animEffect transition="in" filter="fade">
                                      <p:cBhvr>
                                        <p:cTn id="29"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Single-Sign Networks</a:t>
            </a:r>
            <a:endParaRPr lang="en-US" dirty="0"/>
          </a:p>
        </p:txBody>
      </p:sp>
      <p:sp>
        <p:nvSpPr>
          <p:cNvPr id="3" name="Content Placeholder 2"/>
          <p:cNvSpPr>
            <a:spLocks noGrp="1"/>
          </p:cNvSpPr>
          <p:nvPr>
            <p:ph idx="1"/>
          </p:nvPr>
        </p:nvSpPr>
        <p:spPr>
          <a:xfrm>
            <a:off x="1371600" y="1371600"/>
            <a:ext cx="7315200" cy="5181600"/>
          </a:xfrm>
        </p:spPr>
        <p:txBody>
          <a:bodyPr>
            <a:normAutofit lnSpcReduction="10000"/>
          </a:bodyPr>
          <a:lstStyle/>
          <a:p>
            <a:pPr>
              <a:buNone/>
            </a:pP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Consider single-sign sub-networks:</a:t>
            </a:r>
          </a:p>
          <a:p>
            <a:pPr lvl="1"/>
            <a:r>
              <a:rPr lang="en-US" dirty="0" smtClean="0"/>
              <a:t>Compare to randomized baselines (randomly shuffle edge signs in full network, extract single-sign sub-networks)</a:t>
            </a:r>
          </a:p>
          <a:p>
            <a:endParaRPr lang="en-US" sz="1600" dirty="0" smtClean="0"/>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Clustering</a:t>
            </a:r>
            <a:r>
              <a:rPr lang="en-US" dirty="0" smtClean="0"/>
              <a:t>:</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dirty="0" smtClean="0"/>
              <a:t> fraction of </a:t>
            </a:r>
            <a:r>
              <a:rPr lang="en-US" b="1" dirty="0" smtClean="0"/>
              <a:t>A</a:t>
            </a:r>
            <a:r>
              <a:rPr lang="en-US" dirty="0" smtClean="0"/>
              <a:t>-</a:t>
            </a:r>
            <a:r>
              <a:rPr lang="en-US" b="1" dirty="0" smtClean="0"/>
              <a:t>B</a:t>
            </a:r>
            <a:r>
              <a:rPr lang="en-US" dirty="0" smtClean="0"/>
              <a:t>-</a:t>
            </a:r>
            <a:r>
              <a:rPr lang="en-US" b="1" dirty="0" smtClean="0"/>
              <a:t>C</a:t>
            </a:r>
            <a:r>
              <a:rPr lang="en-US" dirty="0" smtClean="0"/>
              <a:t> paths where </a:t>
            </a:r>
            <a:r>
              <a:rPr lang="en-US" b="1" dirty="0" smtClean="0"/>
              <a:t>A</a:t>
            </a:r>
            <a:r>
              <a:rPr lang="en-US" dirty="0" smtClean="0"/>
              <a:t>-</a:t>
            </a:r>
            <a:r>
              <a:rPr lang="en-US" b="1" dirty="0" smtClean="0"/>
              <a:t>C</a:t>
            </a:r>
            <a:r>
              <a:rPr lang="en-US" dirty="0" smtClean="0"/>
              <a:t> edge is also present (forming a closed triad)</a:t>
            </a:r>
          </a:p>
          <a:p>
            <a:pPr lvl="1"/>
            <a:r>
              <a:rPr lang="en-US" dirty="0" smtClean="0"/>
              <a:t>All-positive networks have higher clustering than random</a:t>
            </a:r>
          </a:p>
          <a:p>
            <a:pPr lvl="1"/>
            <a:r>
              <a:rPr lang="en-US" dirty="0" smtClean="0"/>
              <a:t>All-negative networks have lower clustering than random</a:t>
            </a:r>
          </a:p>
          <a:p>
            <a:endParaRPr lang="en-US"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Connected Components:</a:t>
            </a:r>
            <a:r>
              <a:rPr lang="en-US" dirty="0" smtClean="0"/>
              <a:t>  </a:t>
            </a:r>
          </a:p>
          <a:p>
            <a:pPr lvl="1"/>
            <a:r>
              <a:rPr lang="en-US" dirty="0" smtClean="0"/>
              <a:t>Single-sign networks are less well-connected than expected</a:t>
            </a:r>
          </a:p>
          <a:p>
            <a:pPr lvl="1"/>
            <a:r>
              <a:rPr lang="en-US" dirty="0" smtClean="0"/>
              <a:t>Largest connected components are smaller than random</a:t>
            </a:r>
          </a:p>
          <a:p>
            <a:endParaRPr lang="en-US" sz="1600" dirty="0" smtClean="0"/>
          </a:p>
          <a:p>
            <a:r>
              <a:rPr lang="en-US" dirty="0" smtClean="0"/>
              <a:t>Reinforces observation that positive edges tend to occur in clumps, with negative edges spanning clusters</a:t>
            </a:r>
            <a:endParaRPr lang="en-US"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par>
                                <p:cTn id="12" presetID="58"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8" presetClass="entr" presetSubtype="0" accel="10000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24"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27" dur="500"/>
                                        <p:tgtEl>
                                          <p:spTgt spid="3">
                                            <p:txEl>
                                              <p:pRg st="3" end="3"/>
                                            </p:txEl>
                                          </p:spTgt>
                                        </p:tgtEl>
                                      </p:cBhvr>
                                    </p:animEffect>
                                  </p:childTnLst>
                                </p:cTn>
                              </p:par>
                              <p:par>
                                <p:cTn id="28" presetID="58" presetClass="entr" presetSubtype="0" accel="100000"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31"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34" dur="500"/>
                                        <p:tgtEl>
                                          <p:spTgt spid="3">
                                            <p:txEl>
                                              <p:pRg st="4" end="4"/>
                                            </p:txEl>
                                          </p:spTgt>
                                        </p:tgtEl>
                                      </p:cBhvr>
                                    </p:animEffect>
                                  </p:childTnLst>
                                </p:cTn>
                              </p:par>
                              <p:par>
                                <p:cTn id="35" presetID="58" presetClass="entr" presetSubtype="0" accel="10000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38"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8" presetClass="entr" presetSubtype="0" accel="10000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p:cTn id="46" dur="500" fill="hold"/>
                                        <p:tgtEl>
                                          <p:spTgt spid="3">
                                            <p:txEl>
                                              <p:pRg st="7" end="7"/>
                                            </p:txEl>
                                          </p:spTgt>
                                        </p:tgtEl>
                                        <p:attrNameLst>
                                          <p:attrName>ppt_w</p:attrName>
                                        </p:attrNameLst>
                                      </p:cBhvr>
                                      <p:tavLst>
                                        <p:tav tm="0">
                                          <p:val>
                                            <p:strVal val="#ppt_w*2.5"/>
                                          </p:val>
                                        </p:tav>
                                        <p:tav tm="100000">
                                          <p:val>
                                            <p:strVal val="#ppt_w"/>
                                          </p:val>
                                        </p:tav>
                                      </p:tavLst>
                                    </p:anim>
                                    <p:anim calcmode="lin" valueType="num">
                                      <p:cBhvr>
                                        <p:cTn id="47" dur="500" fill="hold"/>
                                        <p:tgtEl>
                                          <p:spTgt spid="3">
                                            <p:txEl>
                                              <p:pRg st="7" end="7"/>
                                            </p:txEl>
                                          </p:spTgt>
                                        </p:tgtEl>
                                        <p:attrNameLst>
                                          <p:attrName>ppt_h</p:attrName>
                                        </p:attrNameLst>
                                      </p:cBhvr>
                                      <p:tavLst>
                                        <p:tav tm="0">
                                          <p:val>
                                            <p:strVal val="#ppt_h*0.01"/>
                                          </p:val>
                                        </p:tav>
                                        <p:tav tm="100000">
                                          <p:val>
                                            <p:strVal val="#ppt_h"/>
                                          </p:val>
                                        </p:tav>
                                      </p:tavLst>
                                    </p:anim>
                                    <p:anim calcmode="lin" valueType="num">
                                      <p:cBhvr>
                                        <p:cTn id="4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500" fill="hold"/>
                                        <p:tgtEl>
                                          <p:spTgt spid="3">
                                            <p:txEl>
                                              <p:pRg st="7" end="7"/>
                                            </p:txEl>
                                          </p:spTgt>
                                        </p:tgtEl>
                                        <p:attrNameLst>
                                          <p:attrName>ppt_y</p:attrName>
                                        </p:attrNameLst>
                                      </p:cBhvr>
                                      <p:tavLst>
                                        <p:tav tm="0">
                                          <p:val>
                                            <p:strVal val="#ppt_h+1"/>
                                          </p:val>
                                        </p:tav>
                                        <p:tav tm="100000">
                                          <p:val>
                                            <p:strVal val="#ppt_y"/>
                                          </p:val>
                                        </p:tav>
                                      </p:tavLst>
                                    </p:anim>
                                    <p:animEffect transition="in" filter="fade">
                                      <p:cBhvr>
                                        <p:cTn id="50" dur="500"/>
                                        <p:tgtEl>
                                          <p:spTgt spid="3">
                                            <p:txEl>
                                              <p:pRg st="7" end="7"/>
                                            </p:txEl>
                                          </p:spTgt>
                                        </p:tgtEl>
                                      </p:cBhvr>
                                    </p:animEffect>
                                  </p:childTnLst>
                                </p:cTn>
                              </p:par>
                              <p:par>
                                <p:cTn id="51" presetID="58" presetClass="entr" presetSubtype="0" accel="10000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p:cTn id="53" dur="500" fill="hold"/>
                                        <p:tgtEl>
                                          <p:spTgt spid="3">
                                            <p:txEl>
                                              <p:pRg st="8" end="8"/>
                                            </p:txEl>
                                          </p:spTgt>
                                        </p:tgtEl>
                                        <p:attrNameLst>
                                          <p:attrName>ppt_w</p:attrName>
                                        </p:attrNameLst>
                                      </p:cBhvr>
                                      <p:tavLst>
                                        <p:tav tm="0">
                                          <p:val>
                                            <p:strVal val="#ppt_w*2.5"/>
                                          </p:val>
                                        </p:tav>
                                        <p:tav tm="100000">
                                          <p:val>
                                            <p:strVal val="#ppt_w"/>
                                          </p:val>
                                        </p:tav>
                                      </p:tavLst>
                                    </p:anim>
                                    <p:anim calcmode="lin" valueType="num">
                                      <p:cBhvr>
                                        <p:cTn id="54" dur="500" fill="hold"/>
                                        <p:tgtEl>
                                          <p:spTgt spid="3">
                                            <p:txEl>
                                              <p:pRg st="8" end="8"/>
                                            </p:txEl>
                                          </p:spTgt>
                                        </p:tgtEl>
                                        <p:attrNameLst>
                                          <p:attrName>ppt_h</p:attrName>
                                        </p:attrNameLst>
                                      </p:cBhvr>
                                      <p:tavLst>
                                        <p:tav tm="0">
                                          <p:val>
                                            <p:strVal val="#ppt_h*0.01"/>
                                          </p:val>
                                        </p:tav>
                                        <p:tav tm="100000">
                                          <p:val>
                                            <p:strVal val="#ppt_h"/>
                                          </p:val>
                                        </p:tav>
                                      </p:tavLst>
                                    </p:anim>
                                    <p:anim calcmode="lin" valueType="num">
                                      <p:cBhvr>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500" fill="hold"/>
                                        <p:tgtEl>
                                          <p:spTgt spid="3">
                                            <p:txEl>
                                              <p:pRg st="8" end="8"/>
                                            </p:txEl>
                                          </p:spTgt>
                                        </p:tgtEl>
                                        <p:attrNameLst>
                                          <p:attrName>ppt_y</p:attrName>
                                        </p:attrNameLst>
                                      </p:cBhvr>
                                      <p:tavLst>
                                        <p:tav tm="0">
                                          <p:val>
                                            <p:strVal val="#ppt_h+1"/>
                                          </p:val>
                                        </p:tav>
                                        <p:tav tm="100000">
                                          <p:val>
                                            <p:strVal val="#ppt_y"/>
                                          </p:val>
                                        </p:tav>
                                      </p:tavLst>
                                    </p:anim>
                                    <p:animEffect transition="in" filter="fade">
                                      <p:cBhvr>
                                        <p:cTn id="57" dur="500"/>
                                        <p:tgtEl>
                                          <p:spTgt spid="3">
                                            <p:txEl>
                                              <p:pRg st="8" end="8"/>
                                            </p:txEl>
                                          </p:spTgt>
                                        </p:tgtEl>
                                      </p:cBhvr>
                                    </p:animEffect>
                                  </p:childTnLst>
                                </p:cTn>
                              </p:par>
                              <p:par>
                                <p:cTn id="58" presetID="58" presetClass="entr" presetSubtype="0" accel="100000" fill="hold" grpId="0" nodeType="with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 calcmode="lin" valueType="num">
                                      <p:cBhvr>
                                        <p:cTn id="60" dur="500" fill="hold"/>
                                        <p:tgtEl>
                                          <p:spTgt spid="3">
                                            <p:txEl>
                                              <p:pRg st="9" end="9"/>
                                            </p:txEl>
                                          </p:spTgt>
                                        </p:tgtEl>
                                        <p:attrNameLst>
                                          <p:attrName>ppt_w</p:attrName>
                                        </p:attrNameLst>
                                      </p:cBhvr>
                                      <p:tavLst>
                                        <p:tav tm="0">
                                          <p:val>
                                            <p:strVal val="#ppt_w*2.5"/>
                                          </p:val>
                                        </p:tav>
                                        <p:tav tm="100000">
                                          <p:val>
                                            <p:strVal val="#ppt_w"/>
                                          </p:val>
                                        </p:tav>
                                      </p:tavLst>
                                    </p:anim>
                                    <p:anim calcmode="lin" valueType="num">
                                      <p:cBhvr>
                                        <p:cTn id="61" dur="500" fill="hold"/>
                                        <p:tgtEl>
                                          <p:spTgt spid="3">
                                            <p:txEl>
                                              <p:pRg st="9" end="9"/>
                                            </p:txEl>
                                          </p:spTgt>
                                        </p:tgtEl>
                                        <p:attrNameLst>
                                          <p:attrName>ppt_h</p:attrName>
                                        </p:attrNameLst>
                                      </p:cBhvr>
                                      <p:tavLst>
                                        <p:tav tm="0">
                                          <p:val>
                                            <p:strVal val="#ppt_h*0.01"/>
                                          </p:val>
                                        </p:tav>
                                        <p:tav tm="100000">
                                          <p:val>
                                            <p:strVal val="#ppt_h"/>
                                          </p:val>
                                        </p:tav>
                                      </p:tavLst>
                                    </p:anim>
                                    <p:anim calcmode="lin" valueType="num">
                                      <p:cBhvr>
                                        <p:cTn id="6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500" fill="hold"/>
                                        <p:tgtEl>
                                          <p:spTgt spid="3">
                                            <p:txEl>
                                              <p:pRg st="9" end="9"/>
                                            </p:txEl>
                                          </p:spTgt>
                                        </p:tgtEl>
                                        <p:attrNameLst>
                                          <p:attrName>ppt_y</p:attrName>
                                        </p:attrNameLst>
                                      </p:cBhvr>
                                      <p:tavLst>
                                        <p:tav tm="0">
                                          <p:val>
                                            <p:strVal val="#ppt_h+1"/>
                                          </p:val>
                                        </p:tav>
                                        <p:tav tm="100000">
                                          <p:val>
                                            <p:strVal val="#ppt_y"/>
                                          </p:val>
                                        </p:tav>
                                      </p:tavLst>
                                    </p:anim>
                                    <p:animEffect transition="in" filter="fade">
                                      <p:cBhvr>
                                        <p:cTn id="64" dur="500"/>
                                        <p:tgtEl>
                                          <p:spTgt spid="3">
                                            <p:txEl>
                                              <p:pRg st="9" end="9"/>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58" presetClass="entr" presetSubtype="0" accel="100000" fill="hold" grpId="0" nodeType="clickEffect">
                                  <p:stCondLst>
                                    <p:cond delay="0"/>
                                  </p:stCondLst>
                                  <p:childTnLst>
                                    <p:set>
                                      <p:cBhvr>
                                        <p:cTn id="68" dur="1" fill="hold">
                                          <p:stCondLst>
                                            <p:cond delay="0"/>
                                          </p:stCondLst>
                                        </p:cTn>
                                        <p:tgtEl>
                                          <p:spTgt spid="3">
                                            <p:txEl>
                                              <p:pRg st="11" end="11"/>
                                            </p:txEl>
                                          </p:spTgt>
                                        </p:tgtEl>
                                        <p:attrNameLst>
                                          <p:attrName>style.visibility</p:attrName>
                                        </p:attrNameLst>
                                      </p:cBhvr>
                                      <p:to>
                                        <p:strVal val="visible"/>
                                      </p:to>
                                    </p:set>
                                    <p:anim calcmode="lin" valueType="num">
                                      <p:cBhvr>
                                        <p:cTn id="69" dur="500" fill="hold"/>
                                        <p:tgtEl>
                                          <p:spTgt spid="3">
                                            <p:txEl>
                                              <p:pRg st="11" end="11"/>
                                            </p:txEl>
                                          </p:spTgt>
                                        </p:tgtEl>
                                        <p:attrNameLst>
                                          <p:attrName>ppt_w</p:attrName>
                                        </p:attrNameLst>
                                      </p:cBhvr>
                                      <p:tavLst>
                                        <p:tav tm="0">
                                          <p:val>
                                            <p:strVal val="#ppt_w*2.5"/>
                                          </p:val>
                                        </p:tav>
                                        <p:tav tm="100000">
                                          <p:val>
                                            <p:strVal val="#ppt_w"/>
                                          </p:val>
                                        </p:tav>
                                      </p:tavLst>
                                    </p:anim>
                                    <p:anim calcmode="lin" valueType="num">
                                      <p:cBhvr>
                                        <p:cTn id="70" dur="500" fill="hold"/>
                                        <p:tgtEl>
                                          <p:spTgt spid="3">
                                            <p:txEl>
                                              <p:pRg st="11" end="11"/>
                                            </p:txEl>
                                          </p:spTgt>
                                        </p:tgtEl>
                                        <p:attrNameLst>
                                          <p:attrName>ppt_h</p:attrName>
                                        </p:attrNameLst>
                                      </p:cBhvr>
                                      <p:tavLst>
                                        <p:tav tm="0">
                                          <p:val>
                                            <p:strVal val="#ppt_h*0.01"/>
                                          </p:val>
                                        </p:tav>
                                        <p:tav tm="100000">
                                          <p:val>
                                            <p:strVal val="#ppt_h"/>
                                          </p:val>
                                        </p:tav>
                                      </p:tavLst>
                                    </p:anim>
                                    <p:anim calcmode="lin" valueType="num">
                                      <p:cBhvr>
                                        <p:cTn id="7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2" dur="500" fill="hold"/>
                                        <p:tgtEl>
                                          <p:spTgt spid="3">
                                            <p:txEl>
                                              <p:pRg st="11" end="11"/>
                                            </p:txEl>
                                          </p:spTgt>
                                        </p:tgtEl>
                                        <p:attrNameLst>
                                          <p:attrName>ppt_y</p:attrName>
                                        </p:attrNameLst>
                                      </p:cBhvr>
                                      <p:tavLst>
                                        <p:tav tm="0">
                                          <p:val>
                                            <p:strVal val="#ppt_h+1"/>
                                          </p:val>
                                        </p:tav>
                                        <p:tav tm="100000">
                                          <p:val>
                                            <p:strVal val="#ppt_y"/>
                                          </p:val>
                                        </p:tav>
                                      </p:tavLst>
                                    </p:anim>
                                    <p:animEffect transition="in" filter="fade">
                                      <p:cBhvr>
                                        <p:cTn id="7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a:bodyPr>
          <a:lstStyle/>
          <a:p>
            <a:r>
              <a:rPr lang="en-US" dirty="0" smtClean="0"/>
              <a:t>Different predictions for frequency of patterns of signed links</a:t>
            </a:r>
          </a:p>
          <a:p>
            <a:pPr lvl="1"/>
            <a:r>
              <a:rPr lang="en-US" b="1" dirty="0" smtClean="0">
                <a:solidFill>
                  <a:schemeClr val="accent4"/>
                </a:solidFill>
              </a:rPr>
              <a:t>Balance:</a:t>
            </a:r>
            <a:r>
              <a:rPr lang="en-US" dirty="0" smtClean="0"/>
              <a:t> when considering relationships between three people, only one or all three should be positive</a:t>
            </a:r>
          </a:p>
          <a:p>
            <a:pPr lvl="1"/>
            <a:r>
              <a:rPr lang="en-US" b="1" dirty="0" smtClean="0">
                <a:solidFill>
                  <a:schemeClr val="accent4"/>
                </a:solidFill>
              </a:rPr>
              <a:t>Status:</a:t>
            </a:r>
            <a:r>
              <a:rPr lang="en-US" dirty="0" smtClean="0"/>
              <a:t> when a person </a:t>
            </a:r>
            <a:r>
              <a:rPr lang="en-US" b="1" dirty="0" smtClean="0"/>
              <a:t>A</a:t>
            </a:r>
            <a:r>
              <a:rPr lang="en-US" dirty="0" smtClean="0"/>
              <a:t> makes a positive link to person </a:t>
            </a:r>
            <a:r>
              <a:rPr lang="en-US" b="1" dirty="0" smtClean="0"/>
              <a:t>B</a:t>
            </a:r>
            <a:r>
              <a:rPr lang="en-US" dirty="0" smtClean="0"/>
              <a:t>, </a:t>
            </a:r>
            <a:br>
              <a:rPr lang="en-US" dirty="0" smtClean="0"/>
            </a:br>
            <a:r>
              <a:rPr lang="en-US" b="1" dirty="0" smtClean="0"/>
              <a:t>A</a:t>
            </a:r>
            <a:r>
              <a:rPr lang="en-US" dirty="0" smtClean="0"/>
              <a:t> is asserting that </a:t>
            </a:r>
            <a:r>
              <a:rPr lang="en-US" b="1" dirty="0" smtClean="0"/>
              <a:t>B </a:t>
            </a:r>
            <a:r>
              <a:rPr lang="en-US" dirty="0" smtClean="0"/>
              <a:t>has higher status</a:t>
            </a:r>
          </a:p>
          <a:p>
            <a:r>
              <a:rPr lang="en-US" dirty="0" smtClean="0"/>
              <a:t>Strong consistency in how models fit data across the datasets</a:t>
            </a:r>
          </a:p>
          <a:p>
            <a:pPr lvl="1"/>
            <a:r>
              <a:rPr lang="en-US" dirty="0" smtClean="0"/>
              <a:t>Balance theory is a reasonable approximation to the structure of signed networks when they are viewed as undirected graphs</a:t>
            </a:r>
          </a:p>
          <a:p>
            <a:pPr lvl="2"/>
            <a:r>
              <a:rPr lang="en-US" dirty="0" smtClean="0"/>
              <a:t>A link is more likely to be positive when endpoints have multiple neighbors in common</a:t>
            </a:r>
          </a:p>
          <a:p>
            <a:pPr lvl="1"/>
            <a:r>
              <a:rPr lang="en-US" dirty="0" smtClean="0"/>
              <a:t>Status theory better captures properties when the networks are viewed as directed graphs that grow over time</a:t>
            </a:r>
          </a:p>
          <a:p>
            <a:pPr lvl="2"/>
            <a:r>
              <a:rPr lang="en-US" dirty="0" smtClean="0"/>
              <a:t>Inferences about the sign of a link can be drawn from mutual relationships with third parties</a:t>
            </a:r>
          </a:p>
          <a:p>
            <a:endParaRPr lang="en-US" dirty="0" smtClean="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par>
                                <p:cTn id="12" presetID="58"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18" dur="500"/>
                                        <p:tgtEl>
                                          <p:spTgt spid="3">
                                            <p:txEl>
                                              <p:pRg st="1" end="1"/>
                                            </p:txEl>
                                          </p:spTgt>
                                        </p:tgtEl>
                                      </p:cBhvr>
                                    </p:animEffect>
                                  </p:childTnLst>
                                </p:cTn>
                              </p:par>
                              <p:par>
                                <p:cTn id="19" presetID="58" presetClass="entr" presetSubtype="0" accel="10000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8" presetClass="entr" presetSubtype="0" accel="10000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34" dur="500"/>
                                        <p:tgtEl>
                                          <p:spTgt spid="3">
                                            <p:txEl>
                                              <p:pRg st="3" end="3"/>
                                            </p:txEl>
                                          </p:spTgt>
                                        </p:tgtEl>
                                      </p:cBhvr>
                                    </p:animEffect>
                                  </p:childTnLst>
                                </p:cTn>
                              </p:par>
                              <p:par>
                                <p:cTn id="35" presetID="58" presetClass="entr" presetSubtype="0" accel="10000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38"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41" dur="500"/>
                                        <p:tgtEl>
                                          <p:spTgt spid="3">
                                            <p:txEl>
                                              <p:pRg st="4" end="4"/>
                                            </p:txEl>
                                          </p:spTgt>
                                        </p:tgtEl>
                                      </p:cBhvr>
                                    </p:animEffect>
                                  </p:childTnLst>
                                </p:cTn>
                              </p:par>
                              <p:par>
                                <p:cTn id="42" presetID="58" presetClass="entr" presetSubtype="0" accel="100000" fill="hold" grpId="0"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45"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4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48" dur="500"/>
                                        <p:tgtEl>
                                          <p:spTgt spid="3">
                                            <p:txEl>
                                              <p:pRg st="5" end="5"/>
                                            </p:txEl>
                                          </p:spTgt>
                                        </p:tgtEl>
                                      </p:cBhvr>
                                    </p:animEffect>
                                  </p:childTnLst>
                                </p:cTn>
                              </p:par>
                              <p:par>
                                <p:cTn id="49" presetID="58" presetClass="entr" presetSubtype="0" accel="100000" fill="hold" grpId="0" nodeType="with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p:cTn id="51" dur="500" fill="hold"/>
                                        <p:tgtEl>
                                          <p:spTgt spid="3">
                                            <p:txEl>
                                              <p:pRg st="6" end="6"/>
                                            </p:txEl>
                                          </p:spTgt>
                                        </p:tgtEl>
                                        <p:attrNameLst>
                                          <p:attrName>ppt_w</p:attrName>
                                        </p:attrNameLst>
                                      </p:cBhvr>
                                      <p:tavLst>
                                        <p:tav tm="0">
                                          <p:val>
                                            <p:strVal val="#ppt_w*2.5"/>
                                          </p:val>
                                        </p:tav>
                                        <p:tav tm="100000">
                                          <p:val>
                                            <p:strVal val="#ppt_w"/>
                                          </p:val>
                                        </p:tav>
                                      </p:tavLst>
                                    </p:anim>
                                    <p:anim calcmode="lin" valueType="num">
                                      <p:cBhvr>
                                        <p:cTn id="52" dur="500" fill="hold"/>
                                        <p:tgtEl>
                                          <p:spTgt spid="3">
                                            <p:txEl>
                                              <p:pRg st="6" end="6"/>
                                            </p:txEl>
                                          </p:spTgt>
                                        </p:tgtEl>
                                        <p:attrNameLst>
                                          <p:attrName>ppt_h</p:attrName>
                                        </p:attrNameLst>
                                      </p:cBhvr>
                                      <p:tavLst>
                                        <p:tav tm="0">
                                          <p:val>
                                            <p:strVal val="#ppt_h*0.01"/>
                                          </p:val>
                                        </p:tav>
                                        <p:tav tm="100000">
                                          <p:val>
                                            <p:strVal val="#ppt_h"/>
                                          </p:val>
                                        </p:tav>
                                      </p:tavLst>
                                    </p:anim>
                                    <p:anim calcmode="lin" valueType="num">
                                      <p:cBhvr>
                                        <p:cTn id="5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500" fill="hold"/>
                                        <p:tgtEl>
                                          <p:spTgt spid="3">
                                            <p:txEl>
                                              <p:pRg st="6" end="6"/>
                                            </p:txEl>
                                          </p:spTgt>
                                        </p:tgtEl>
                                        <p:attrNameLst>
                                          <p:attrName>ppt_y</p:attrName>
                                        </p:attrNameLst>
                                      </p:cBhvr>
                                      <p:tavLst>
                                        <p:tav tm="0">
                                          <p:val>
                                            <p:strVal val="#ppt_h+1"/>
                                          </p:val>
                                        </p:tav>
                                        <p:tav tm="100000">
                                          <p:val>
                                            <p:strVal val="#ppt_y"/>
                                          </p:val>
                                        </p:tav>
                                      </p:tavLst>
                                    </p:anim>
                                    <p:animEffect transition="in" filter="fade">
                                      <p:cBhvr>
                                        <p:cTn id="55" dur="500"/>
                                        <p:tgtEl>
                                          <p:spTgt spid="3">
                                            <p:txEl>
                                              <p:pRg st="6" end="6"/>
                                            </p:txEl>
                                          </p:spTgt>
                                        </p:tgtEl>
                                      </p:cBhvr>
                                    </p:animEffect>
                                  </p:childTnLst>
                                </p:cTn>
                              </p:par>
                              <p:par>
                                <p:cTn id="56" presetID="58" presetClass="entr" presetSubtype="0" accel="100000" fill="hold" grpId="0" nodeType="with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 calcmode="lin" valueType="num">
                                      <p:cBhvr>
                                        <p:cTn id="58" dur="500" fill="hold"/>
                                        <p:tgtEl>
                                          <p:spTgt spid="3">
                                            <p:txEl>
                                              <p:pRg st="7" end="7"/>
                                            </p:txEl>
                                          </p:spTgt>
                                        </p:tgtEl>
                                        <p:attrNameLst>
                                          <p:attrName>ppt_w</p:attrName>
                                        </p:attrNameLst>
                                      </p:cBhvr>
                                      <p:tavLst>
                                        <p:tav tm="0">
                                          <p:val>
                                            <p:strVal val="#ppt_w*2.5"/>
                                          </p:val>
                                        </p:tav>
                                        <p:tav tm="100000">
                                          <p:val>
                                            <p:strVal val="#ppt_w"/>
                                          </p:val>
                                        </p:tav>
                                      </p:tavLst>
                                    </p:anim>
                                    <p:anim calcmode="lin" valueType="num">
                                      <p:cBhvr>
                                        <p:cTn id="59" dur="500" fill="hold"/>
                                        <p:tgtEl>
                                          <p:spTgt spid="3">
                                            <p:txEl>
                                              <p:pRg st="7" end="7"/>
                                            </p:txEl>
                                          </p:spTgt>
                                        </p:tgtEl>
                                        <p:attrNameLst>
                                          <p:attrName>ppt_h</p:attrName>
                                        </p:attrNameLst>
                                      </p:cBhvr>
                                      <p:tavLst>
                                        <p:tav tm="0">
                                          <p:val>
                                            <p:strVal val="#ppt_h*0.01"/>
                                          </p:val>
                                        </p:tav>
                                        <p:tav tm="100000">
                                          <p:val>
                                            <p:strVal val="#ppt_h"/>
                                          </p:val>
                                        </p:tav>
                                      </p:tavLst>
                                    </p:anim>
                                    <p:anim calcmode="lin" valueType="num">
                                      <p:cBhvr>
                                        <p:cTn id="6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1" dur="500" fill="hold"/>
                                        <p:tgtEl>
                                          <p:spTgt spid="3">
                                            <p:txEl>
                                              <p:pRg st="7" end="7"/>
                                            </p:txEl>
                                          </p:spTgt>
                                        </p:tgtEl>
                                        <p:attrNameLst>
                                          <p:attrName>ppt_y</p:attrName>
                                        </p:attrNameLst>
                                      </p:cBhvr>
                                      <p:tavLst>
                                        <p:tav tm="0">
                                          <p:val>
                                            <p:strVal val="#ppt_h+1"/>
                                          </p:val>
                                        </p:tav>
                                        <p:tav tm="100000">
                                          <p:val>
                                            <p:strVal val="#ppt_y"/>
                                          </p:val>
                                        </p:tav>
                                      </p:tavLst>
                                    </p:anim>
                                    <p:animEffect transition="in" filter="fade">
                                      <p:cBhvr>
                                        <p:cTn id="6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
        <p:nvSpPr>
          <p:cNvPr id="6" name="Text Placeholder 5"/>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Balance Theory</a:t>
            </a:r>
            <a:endParaRPr lang="en-US" dirty="0"/>
          </a:p>
        </p:txBody>
      </p:sp>
      <p:sp>
        <p:nvSpPr>
          <p:cNvPr id="3" name="Content Placeholder 2"/>
          <p:cNvSpPr>
            <a:spLocks noGrp="1"/>
          </p:cNvSpPr>
          <p:nvPr>
            <p:ph idx="1"/>
          </p:nvPr>
        </p:nvSpPr>
        <p:spPr>
          <a:xfrm>
            <a:off x="1371600" y="1371600"/>
            <a:ext cx="7315200" cy="990599"/>
          </a:xfrm>
        </p:spPr>
        <p:txBody>
          <a:bodyPr>
            <a:normAutofit fontScale="92500"/>
          </a:bodyPr>
          <a:lstStyle/>
          <a:p>
            <a:r>
              <a:rPr lang="en-US" dirty="0" smtClean="0"/>
              <a:t>Considers </a:t>
            </a:r>
            <a:r>
              <a:rPr lang="en-US" b="1" dirty="0" smtClean="0"/>
              <a:t>undirected</a:t>
            </a:r>
            <a:r>
              <a:rPr lang="en-US" dirty="0" smtClean="0"/>
              <a:t> signed triads of three </a:t>
            </a:r>
            <a:r>
              <a:rPr lang="en-US" dirty="0" smtClean="0"/>
              <a:t>individuals</a:t>
            </a:r>
          </a:p>
          <a:p>
            <a:pPr lvl="1"/>
            <a:r>
              <a:rPr lang="en-US" dirty="0" smtClean="0"/>
              <a:t>Apply to signed networks: disregard the directions of the links</a:t>
            </a:r>
            <a:endParaRPr lang="en-US" dirty="0" smtClean="0"/>
          </a:p>
        </p:txBody>
      </p:sp>
      <p:grpSp>
        <p:nvGrpSpPr>
          <p:cNvPr id="58" name="Group 57"/>
          <p:cNvGrpSpPr/>
          <p:nvPr/>
        </p:nvGrpSpPr>
        <p:grpSpPr>
          <a:xfrm>
            <a:off x="1169895" y="2438400"/>
            <a:ext cx="1752600" cy="2056529"/>
            <a:chOff x="1169895" y="2438400"/>
            <a:chExt cx="1752600" cy="2056529"/>
          </a:xfrm>
        </p:grpSpPr>
        <p:grpSp>
          <p:nvGrpSpPr>
            <p:cNvPr id="45" name="Group 44"/>
            <p:cNvGrpSpPr/>
            <p:nvPr/>
          </p:nvGrpSpPr>
          <p:grpSpPr>
            <a:xfrm>
              <a:off x="1371600" y="2438400"/>
              <a:ext cx="1371600" cy="1447800"/>
              <a:chOff x="1371600" y="2057400"/>
              <a:chExt cx="1371600" cy="1447800"/>
            </a:xfrm>
          </p:grpSpPr>
          <p:sp>
            <p:nvSpPr>
              <p:cNvPr id="6" name="Oval 5"/>
              <p:cNvSpPr/>
              <p:nvPr/>
            </p:nvSpPr>
            <p:spPr>
              <a:xfrm>
                <a:off x="1905000" y="20574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7" name="Oval 6"/>
              <p:cNvSpPr/>
              <p:nvPr/>
            </p:nvSpPr>
            <p:spPr>
              <a:xfrm>
                <a:off x="1371600" y="29718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8" name="Oval 7"/>
              <p:cNvSpPr/>
              <p:nvPr/>
            </p:nvSpPr>
            <p:spPr>
              <a:xfrm>
                <a:off x="2438400" y="29718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cxnSp>
            <p:nvCxnSpPr>
              <p:cNvPr id="10" name="Straight Connector 9"/>
              <p:cNvCxnSpPr>
                <a:stCxn id="6" idx="3"/>
                <a:endCxn id="7" idx="0"/>
              </p:cNvCxnSpPr>
              <p:nvPr/>
            </p:nvCxnSpPr>
            <p:spPr>
              <a:xfrm rot="5400000">
                <a:off x="1409701" y="2431863"/>
                <a:ext cx="654237" cy="425637"/>
              </a:xfrm>
              <a:prstGeom prst="line">
                <a:avLst/>
              </a:prstGeom>
            </p:spPr>
            <p:style>
              <a:lnRef idx="2">
                <a:schemeClr val="accent6"/>
              </a:lnRef>
              <a:fillRef idx="0">
                <a:schemeClr val="accent6"/>
              </a:fillRef>
              <a:effectRef idx="1">
                <a:schemeClr val="accent6"/>
              </a:effectRef>
              <a:fontRef idx="minor">
                <a:schemeClr val="tx1"/>
              </a:fontRef>
            </p:style>
          </p:cxnSp>
          <p:cxnSp>
            <p:nvCxnSpPr>
              <p:cNvPr id="13" name="Straight Connector 12"/>
              <p:cNvCxnSpPr>
                <a:stCxn id="6" idx="5"/>
                <a:endCxn id="8" idx="0"/>
              </p:cNvCxnSpPr>
              <p:nvPr/>
            </p:nvCxnSpPr>
            <p:spPr>
              <a:xfrm rot="16200000" flipH="1">
                <a:off x="2050863" y="2431862"/>
                <a:ext cx="654237" cy="425637"/>
              </a:xfrm>
              <a:prstGeom prst="line">
                <a:avLst/>
              </a:prstGeom>
            </p:spPr>
            <p:style>
              <a:lnRef idx="2">
                <a:schemeClr val="accent6"/>
              </a:lnRef>
              <a:fillRef idx="0">
                <a:schemeClr val="accent6"/>
              </a:fillRef>
              <a:effectRef idx="1">
                <a:schemeClr val="accent6"/>
              </a:effectRef>
              <a:fontRef idx="minor">
                <a:schemeClr val="tx1"/>
              </a:fontRef>
            </p:style>
          </p:cxnSp>
          <p:cxnSp>
            <p:nvCxnSpPr>
              <p:cNvPr id="16" name="Straight Connector 15"/>
              <p:cNvCxnSpPr>
                <a:stCxn id="8" idx="2"/>
                <a:endCxn id="7" idx="6"/>
              </p:cNvCxnSpPr>
              <p:nvPr/>
            </p:nvCxnSpPr>
            <p:spPr>
              <a:xfrm rot="10800000">
                <a:off x="1676400" y="3124200"/>
                <a:ext cx="762000" cy="0"/>
              </a:xfrm>
              <a:prstGeom prst="line">
                <a:avLst/>
              </a:prstGeom>
            </p:spPr>
            <p:style>
              <a:lnRef idx="2">
                <a:schemeClr val="accent6"/>
              </a:lnRef>
              <a:fillRef idx="0">
                <a:schemeClr val="accent6"/>
              </a:fillRef>
              <a:effectRef idx="1">
                <a:schemeClr val="accent6"/>
              </a:effectRef>
              <a:fontRef idx="minor">
                <a:schemeClr val="tx1"/>
              </a:fontRef>
            </p:style>
          </p:cxnSp>
          <p:sp>
            <p:nvSpPr>
              <p:cNvPr id="22" name="Plus 21"/>
              <p:cNvSpPr/>
              <p:nvPr/>
            </p:nvSpPr>
            <p:spPr>
              <a:xfrm>
                <a:off x="1371600" y="2438400"/>
                <a:ext cx="304800" cy="3048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24" name="Plus 23"/>
              <p:cNvSpPr/>
              <p:nvPr/>
            </p:nvSpPr>
            <p:spPr>
              <a:xfrm>
                <a:off x="2438400" y="2438400"/>
                <a:ext cx="304800" cy="3048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25" name="Plus 24"/>
              <p:cNvSpPr/>
              <p:nvPr/>
            </p:nvSpPr>
            <p:spPr>
              <a:xfrm>
                <a:off x="1905000" y="3200400"/>
                <a:ext cx="304800" cy="3048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sp>
          <p:nvSpPr>
            <p:cNvPr id="26" name="TextBox 25"/>
            <p:cNvSpPr txBox="1"/>
            <p:nvPr/>
          </p:nvSpPr>
          <p:spPr>
            <a:xfrm>
              <a:off x="1169895" y="3848598"/>
              <a:ext cx="1752600" cy="646331"/>
            </a:xfrm>
            <a:prstGeom prst="rect">
              <a:avLst/>
            </a:prstGeom>
            <a:noFill/>
          </p:spPr>
          <p:txBody>
            <a:bodyPr wrap="square" rtlCol="0">
              <a:spAutoFit/>
            </a:bodyPr>
            <a:lstStyle/>
            <a:p>
              <a:pPr algn="ctr"/>
              <a:r>
                <a:rPr lang="en-US" dirty="0" smtClean="0"/>
                <a:t>Triad T</a:t>
              </a:r>
              <a:r>
                <a:rPr lang="en-US" baseline="-25000" dirty="0" smtClean="0"/>
                <a:t>3</a:t>
              </a:r>
              <a:r>
                <a:rPr lang="en-US" dirty="0" smtClean="0"/>
                <a:t>: </a:t>
              </a:r>
              <a:br>
                <a:rPr lang="en-US" dirty="0" smtClean="0"/>
              </a:br>
              <a:r>
                <a:rPr lang="en-US" dirty="0" smtClean="0"/>
                <a:t>mutual friends</a:t>
              </a:r>
              <a:endParaRPr lang="en-US" baseline="-25000" dirty="0"/>
            </a:p>
          </p:txBody>
        </p:sp>
      </p:grpSp>
      <p:grpSp>
        <p:nvGrpSpPr>
          <p:cNvPr id="59" name="Group 58"/>
          <p:cNvGrpSpPr/>
          <p:nvPr/>
        </p:nvGrpSpPr>
        <p:grpSpPr>
          <a:xfrm>
            <a:off x="3124200" y="2438400"/>
            <a:ext cx="1752600" cy="2057400"/>
            <a:chOff x="3124200" y="2438400"/>
            <a:chExt cx="1752600" cy="2057400"/>
          </a:xfrm>
        </p:grpSpPr>
        <p:sp>
          <p:nvSpPr>
            <p:cNvPr id="36" name="TextBox 35"/>
            <p:cNvSpPr txBox="1"/>
            <p:nvPr/>
          </p:nvSpPr>
          <p:spPr>
            <a:xfrm>
              <a:off x="3124200" y="3849469"/>
              <a:ext cx="1752600" cy="646331"/>
            </a:xfrm>
            <a:prstGeom prst="rect">
              <a:avLst/>
            </a:prstGeom>
            <a:noFill/>
          </p:spPr>
          <p:txBody>
            <a:bodyPr wrap="square" rtlCol="0">
              <a:spAutoFit/>
            </a:bodyPr>
            <a:lstStyle/>
            <a:p>
              <a:pPr algn="ctr"/>
              <a:r>
                <a:rPr lang="en-US" dirty="0" smtClean="0"/>
                <a:t>Triad T</a:t>
              </a:r>
              <a:r>
                <a:rPr lang="en-US" baseline="-25000" dirty="0" smtClean="0"/>
                <a:t>1</a:t>
              </a:r>
              <a:r>
                <a:rPr lang="en-US" dirty="0" smtClean="0"/>
                <a:t>: </a:t>
              </a:r>
              <a:br>
                <a:rPr lang="en-US" dirty="0" smtClean="0"/>
              </a:br>
              <a:r>
                <a:rPr lang="en-US" dirty="0" smtClean="0"/>
                <a:t>common enemy</a:t>
              </a:r>
              <a:endParaRPr lang="en-US" baseline="-25000" dirty="0"/>
            </a:p>
          </p:txBody>
        </p:sp>
        <p:grpSp>
          <p:nvGrpSpPr>
            <p:cNvPr id="47" name="Group 46"/>
            <p:cNvGrpSpPr/>
            <p:nvPr/>
          </p:nvGrpSpPr>
          <p:grpSpPr>
            <a:xfrm>
              <a:off x="3276600" y="2438400"/>
              <a:ext cx="1447800" cy="1447800"/>
              <a:chOff x="3352800" y="2971800"/>
              <a:chExt cx="1447800" cy="1447800"/>
            </a:xfrm>
          </p:grpSpPr>
          <p:sp>
            <p:nvSpPr>
              <p:cNvPr id="23" name="Minus 22"/>
              <p:cNvSpPr/>
              <p:nvPr/>
            </p:nvSpPr>
            <p:spPr>
              <a:xfrm>
                <a:off x="3352800" y="3352800"/>
                <a:ext cx="304800" cy="3048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27" name="Oval 26"/>
              <p:cNvSpPr/>
              <p:nvPr/>
            </p:nvSpPr>
            <p:spPr>
              <a:xfrm>
                <a:off x="3935505" y="2971800"/>
                <a:ext cx="304800" cy="304800"/>
              </a:xfrm>
              <a:prstGeom prst="ellipse">
                <a:avLst/>
              </a:prstGeom>
              <a:solidFill>
                <a:srgbClr val="800000"/>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28" name="Oval 27"/>
              <p:cNvSpPr/>
              <p:nvPr/>
            </p:nvSpPr>
            <p:spPr>
              <a:xfrm>
                <a:off x="3402105" y="38862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29" name="Oval 28"/>
              <p:cNvSpPr/>
              <p:nvPr/>
            </p:nvSpPr>
            <p:spPr>
              <a:xfrm>
                <a:off x="4468905" y="38862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cxnSp>
            <p:nvCxnSpPr>
              <p:cNvPr id="30" name="Straight Connector 29"/>
              <p:cNvCxnSpPr>
                <a:stCxn id="27" idx="3"/>
                <a:endCxn id="28" idx="0"/>
              </p:cNvCxnSpPr>
              <p:nvPr/>
            </p:nvCxnSpPr>
            <p:spPr>
              <a:xfrm rot="5400000">
                <a:off x="3440206" y="3346263"/>
                <a:ext cx="654237" cy="425637"/>
              </a:xfrm>
              <a:prstGeom prst="line">
                <a:avLst/>
              </a:prstGeom>
            </p:spPr>
            <p:style>
              <a:lnRef idx="2">
                <a:schemeClr val="accent6"/>
              </a:lnRef>
              <a:fillRef idx="0">
                <a:schemeClr val="accent6"/>
              </a:fillRef>
              <a:effectRef idx="1">
                <a:schemeClr val="accent6"/>
              </a:effectRef>
              <a:fontRef idx="minor">
                <a:schemeClr val="tx1"/>
              </a:fontRef>
            </p:style>
          </p:cxnSp>
          <p:cxnSp>
            <p:nvCxnSpPr>
              <p:cNvPr id="31" name="Straight Connector 30"/>
              <p:cNvCxnSpPr>
                <a:stCxn id="27" idx="5"/>
                <a:endCxn id="29" idx="0"/>
              </p:cNvCxnSpPr>
              <p:nvPr/>
            </p:nvCxnSpPr>
            <p:spPr>
              <a:xfrm rot="16200000" flipH="1">
                <a:off x="4081368" y="3346262"/>
                <a:ext cx="654237" cy="425637"/>
              </a:xfrm>
              <a:prstGeom prst="line">
                <a:avLst/>
              </a:prstGeom>
            </p:spPr>
            <p:style>
              <a:lnRef idx="2">
                <a:schemeClr val="accent6"/>
              </a:lnRef>
              <a:fillRef idx="0">
                <a:schemeClr val="accent6"/>
              </a:fillRef>
              <a:effectRef idx="1">
                <a:schemeClr val="accent6"/>
              </a:effectRef>
              <a:fontRef idx="minor">
                <a:schemeClr val="tx1"/>
              </a:fontRef>
            </p:style>
          </p:cxnSp>
          <p:cxnSp>
            <p:nvCxnSpPr>
              <p:cNvPr id="32" name="Straight Connector 31"/>
              <p:cNvCxnSpPr>
                <a:stCxn id="29" idx="2"/>
                <a:endCxn id="28" idx="6"/>
              </p:cNvCxnSpPr>
              <p:nvPr/>
            </p:nvCxnSpPr>
            <p:spPr>
              <a:xfrm rot="10800000">
                <a:off x="3706905" y="4038600"/>
                <a:ext cx="762000" cy="0"/>
              </a:xfrm>
              <a:prstGeom prst="line">
                <a:avLst/>
              </a:prstGeom>
            </p:spPr>
            <p:style>
              <a:lnRef idx="2">
                <a:schemeClr val="accent6"/>
              </a:lnRef>
              <a:fillRef idx="0">
                <a:schemeClr val="accent6"/>
              </a:fillRef>
              <a:effectRef idx="1">
                <a:schemeClr val="accent6"/>
              </a:effectRef>
              <a:fontRef idx="minor">
                <a:schemeClr val="tx1"/>
              </a:fontRef>
            </p:style>
          </p:cxnSp>
          <p:sp>
            <p:nvSpPr>
              <p:cNvPr id="35" name="Plus 34"/>
              <p:cNvSpPr/>
              <p:nvPr/>
            </p:nvSpPr>
            <p:spPr>
              <a:xfrm>
                <a:off x="3935505" y="4114800"/>
                <a:ext cx="304800" cy="3048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37" name="Minus 36"/>
              <p:cNvSpPr/>
              <p:nvPr/>
            </p:nvSpPr>
            <p:spPr>
              <a:xfrm>
                <a:off x="4495800" y="3352800"/>
                <a:ext cx="304800" cy="3048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grpSp>
      <p:grpSp>
        <p:nvGrpSpPr>
          <p:cNvPr id="60" name="Group 59"/>
          <p:cNvGrpSpPr/>
          <p:nvPr/>
        </p:nvGrpSpPr>
        <p:grpSpPr>
          <a:xfrm>
            <a:off x="1143000" y="4724400"/>
            <a:ext cx="1752600" cy="2057400"/>
            <a:chOff x="1143000" y="4724400"/>
            <a:chExt cx="1752600" cy="2057400"/>
          </a:xfrm>
        </p:grpSpPr>
        <p:sp>
          <p:nvSpPr>
            <p:cNvPr id="46" name="TextBox 45"/>
            <p:cNvSpPr txBox="1"/>
            <p:nvPr/>
          </p:nvSpPr>
          <p:spPr>
            <a:xfrm>
              <a:off x="1143000" y="6135469"/>
              <a:ext cx="1752600" cy="646331"/>
            </a:xfrm>
            <a:prstGeom prst="rect">
              <a:avLst/>
            </a:prstGeom>
            <a:noFill/>
          </p:spPr>
          <p:txBody>
            <a:bodyPr wrap="square" rtlCol="0">
              <a:spAutoFit/>
            </a:bodyPr>
            <a:lstStyle/>
            <a:p>
              <a:pPr algn="ctr"/>
              <a:r>
                <a:rPr lang="en-US" dirty="0" smtClean="0"/>
                <a:t>Triad T</a:t>
              </a:r>
              <a:r>
                <a:rPr lang="en-US" baseline="-25000" dirty="0" smtClean="0"/>
                <a:t>2</a:t>
              </a:r>
              <a:r>
                <a:rPr lang="en-US" dirty="0" smtClean="0"/>
                <a:t>: </a:t>
              </a:r>
              <a:br>
                <a:rPr lang="en-US" dirty="0" smtClean="0"/>
              </a:br>
              <a:r>
                <a:rPr lang="en-US" dirty="0" smtClean="0"/>
                <a:t>common friend</a:t>
              </a:r>
              <a:endParaRPr lang="en-US" baseline="-25000" dirty="0"/>
            </a:p>
          </p:txBody>
        </p:sp>
        <p:grpSp>
          <p:nvGrpSpPr>
            <p:cNvPr id="51" name="Group 50"/>
            <p:cNvGrpSpPr/>
            <p:nvPr/>
          </p:nvGrpSpPr>
          <p:grpSpPr>
            <a:xfrm>
              <a:off x="1344705" y="4724400"/>
              <a:ext cx="1398495" cy="1447800"/>
              <a:chOff x="5383305" y="2057400"/>
              <a:chExt cx="1398495" cy="1447800"/>
            </a:xfrm>
          </p:grpSpPr>
          <p:sp>
            <p:nvSpPr>
              <p:cNvPr id="39" name="Oval 38"/>
              <p:cNvSpPr/>
              <p:nvPr/>
            </p:nvSpPr>
            <p:spPr>
              <a:xfrm>
                <a:off x="5916705" y="2057400"/>
                <a:ext cx="304800" cy="304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40" name="Oval 39"/>
              <p:cNvSpPr/>
              <p:nvPr/>
            </p:nvSpPr>
            <p:spPr>
              <a:xfrm>
                <a:off x="5383305" y="2971800"/>
                <a:ext cx="304800" cy="304800"/>
              </a:xfrm>
              <a:prstGeom prst="ellipse">
                <a:avLst/>
              </a:prstGeom>
              <a:solidFill>
                <a:srgbClr val="800000"/>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41" name="Oval 40"/>
              <p:cNvSpPr/>
              <p:nvPr/>
            </p:nvSpPr>
            <p:spPr>
              <a:xfrm>
                <a:off x="6450105" y="2971800"/>
                <a:ext cx="304800" cy="304800"/>
              </a:xfrm>
              <a:prstGeom prst="ellipse">
                <a:avLst/>
              </a:prstGeom>
              <a:solidFill>
                <a:srgbClr val="800000"/>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cxnSp>
            <p:nvCxnSpPr>
              <p:cNvPr id="42" name="Straight Connector 41"/>
              <p:cNvCxnSpPr>
                <a:stCxn id="39" idx="3"/>
                <a:endCxn id="40" idx="0"/>
              </p:cNvCxnSpPr>
              <p:nvPr/>
            </p:nvCxnSpPr>
            <p:spPr>
              <a:xfrm rot="5400000">
                <a:off x="5421406" y="2431863"/>
                <a:ext cx="654237" cy="425637"/>
              </a:xfrm>
              <a:prstGeom prst="line">
                <a:avLst/>
              </a:prstGeom>
            </p:spPr>
            <p:style>
              <a:lnRef idx="2">
                <a:schemeClr val="accent6"/>
              </a:lnRef>
              <a:fillRef idx="0">
                <a:schemeClr val="accent6"/>
              </a:fillRef>
              <a:effectRef idx="1">
                <a:schemeClr val="accent6"/>
              </a:effectRef>
              <a:fontRef idx="minor">
                <a:schemeClr val="tx1"/>
              </a:fontRef>
            </p:style>
          </p:cxnSp>
          <p:cxnSp>
            <p:nvCxnSpPr>
              <p:cNvPr id="43" name="Straight Connector 42"/>
              <p:cNvCxnSpPr>
                <a:stCxn id="39" idx="5"/>
                <a:endCxn id="41" idx="0"/>
              </p:cNvCxnSpPr>
              <p:nvPr/>
            </p:nvCxnSpPr>
            <p:spPr>
              <a:xfrm rot="16200000" flipH="1">
                <a:off x="6062568" y="2431862"/>
                <a:ext cx="654237" cy="425637"/>
              </a:xfrm>
              <a:prstGeom prst="line">
                <a:avLst/>
              </a:prstGeom>
            </p:spPr>
            <p:style>
              <a:lnRef idx="2">
                <a:schemeClr val="accent6"/>
              </a:lnRef>
              <a:fillRef idx="0">
                <a:schemeClr val="accent6"/>
              </a:fillRef>
              <a:effectRef idx="1">
                <a:schemeClr val="accent6"/>
              </a:effectRef>
              <a:fontRef idx="minor">
                <a:schemeClr val="tx1"/>
              </a:fontRef>
            </p:style>
          </p:cxnSp>
          <p:cxnSp>
            <p:nvCxnSpPr>
              <p:cNvPr id="44" name="Straight Connector 43"/>
              <p:cNvCxnSpPr>
                <a:stCxn id="41" idx="2"/>
                <a:endCxn id="40" idx="6"/>
              </p:cNvCxnSpPr>
              <p:nvPr/>
            </p:nvCxnSpPr>
            <p:spPr>
              <a:xfrm rot="10800000">
                <a:off x="5688105" y="3124200"/>
                <a:ext cx="762000" cy="0"/>
              </a:xfrm>
              <a:prstGeom prst="line">
                <a:avLst/>
              </a:prstGeom>
            </p:spPr>
            <p:style>
              <a:lnRef idx="2">
                <a:schemeClr val="accent6"/>
              </a:lnRef>
              <a:fillRef idx="0">
                <a:schemeClr val="accent6"/>
              </a:fillRef>
              <a:effectRef idx="1">
                <a:schemeClr val="accent6"/>
              </a:effectRef>
              <a:fontRef idx="minor">
                <a:schemeClr val="tx1"/>
              </a:fontRef>
            </p:style>
          </p:cxnSp>
          <p:sp>
            <p:nvSpPr>
              <p:cNvPr id="48" name="Minus 47"/>
              <p:cNvSpPr/>
              <p:nvPr/>
            </p:nvSpPr>
            <p:spPr>
              <a:xfrm>
                <a:off x="5943600" y="3200400"/>
                <a:ext cx="304800" cy="3048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49" name="Plus 48"/>
              <p:cNvSpPr/>
              <p:nvPr/>
            </p:nvSpPr>
            <p:spPr>
              <a:xfrm>
                <a:off x="5410200" y="2438400"/>
                <a:ext cx="304800" cy="3048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50" name="Plus 49"/>
              <p:cNvSpPr/>
              <p:nvPr/>
            </p:nvSpPr>
            <p:spPr>
              <a:xfrm>
                <a:off x="6477000" y="2438400"/>
                <a:ext cx="304800" cy="3048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grpSp>
      <p:grpSp>
        <p:nvGrpSpPr>
          <p:cNvPr id="68" name="Group 67"/>
          <p:cNvGrpSpPr/>
          <p:nvPr/>
        </p:nvGrpSpPr>
        <p:grpSpPr>
          <a:xfrm>
            <a:off x="3124200" y="4724400"/>
            <a:ext cx="1752600" cy="2057400"/>
            <a:chOff x="3124200" y="4724400"/>
            <a:chExt cx="1752600" cy="2057400"/>
          </a:xfrm>
        </p:grpSpPr>
        <p:sp>
          <p:nvSpPr>
            <p:cNvPr id="69" name="TextBox 68"/>
            <p:cNvSpPr txBox="1"/>
            <p:nvPr/>
          </p:nvSpPr>
          <p:spPr>
            <a:xfrm>
              <a:off x="3124200" y="6135469"/>
              <a:ext cx="1752600" cy="646331"/>
            </a:xfrm>
            <a:prstGeom prst="rect">
              <a:avLst/>
            </a:prstGeom>
            <a:noFill/>
          </p:spPr>
          <p:txBody>
            <a:bodyPr wrap="square" rtlCol="0">
              <a:spAutoFit/>
            </a:bodyPr>
            <a:lstStyle/>
            <a:p>
              <a:pPr algn="ctr"/>
              <a:r>
                <a:rPr lang="en-US" dirty="0" smtClean="0"/>
                <a:t>Triad T</a:t>
              </a:r>
              <a:r>
                <a:rPr lang="en-US" baseline="-25000" dirty="0" smtClean="0"/>
                <a:t>0</a:t>
              </a:r>
              <a:r>
                <a:rPr lang="en-US" dirty="0" smtClean="0"/>
                <a:t>: </a:t>
              </a:r>
              <a:br>
                <a:rPr lang="en-US" dirty="0" smtClean="0"/>
              </a:br>
              <a:r>
                <a:rPr lang="en-US" dirty="0" smtClean="0"/>
                <a:t>mutual enemies</a:t>
              </a:r>
              <a:endParaRPr lang="en-US" baseline="-25000" dirty="0"/>
            </a:p>
          </p:txBody>
        </p:sp>
        <p:grpSp>
          <p:nvGrpSpPr>
            <p:cNvPr id="55" name="Group 54"/>
            <p:cNvGrpSpPr/>
            <p:nvPr/>
          </p:nvGrpSpPr>
          <p:grpSpPr>
            <a:xfrm>
              <a:off x="3276600" y="4724400"/>
              <a:ext cx="1447800" cy="1447800"/>
              <a:chOff x="3200400" y="4495800"/>
              <a:chExt cx="1447800" cy="1447800"/>
            </a:xfrm>
          </p:grpSpPr>
          <p:grpSp>
            <p:nvGrpSpPr>
              <p:cNvPr id="52" name="Group 51"/>
              <p:cNvGrpSpPr/>
              <p:nvPr/>
            </p:nvGrpSpPr>
            <p:grpSpPr>
              <a:xfrm>
                <a:off x="3200400" y="4495800"/>
                <a:ext cx="1447800" cy="1219200"/>
                <a:chOff x="7086600" y="2971800"/>
                <a:chExt cx="1447800" cy="1219200"/>
              </a:xfrm>
            </p:grpSpPr>
            <p:sp>
              <p:nvSpPr>
                <p:cNvPr id="61" name="Minus 60"/>
                <p:cNvSpPr/>
                <p:nvPr/>
              </p:nvSpPr>
              <p:spPr>
                <a:xfrm>
                  <a:off x="7086600" y="3352800"/>
                  <a:ext cx="304800" cy="3048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62" name="Oval 61"/>
                <p:cNvSpPr/>
                <p:nvPr/>
              </p:nvSpPr>
              <p:spPr>
                <a:xfrm>
                  <a:off x="7669305" y="2971800"/>
                  <a:ext cx="304800" cy="304800"/>
                </a:xfrm>
                <a:prstGeom prst="ellipse">
                  <a:avLst/>
                </a:prstGeom>
                <a:solidFill>
                  <a:srgbClr val="800000"/>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63" name="Oval 62"/>
                <p:cNvSpPr/>
                <p:nvPr/>
              </p:nvSpPr>
              <p:spPr>
                <a:xfrm>
                  <a:off x="7135905" y="3886200"/>
                  <a:ext cx="304800" cy="304800"/>
                </a:xfrm>
                <a:prstGeom prst="ellipse">
                  <a:avLst/>
                </a:prstGeom>
                <a:solidFill>
                  <a:srgbClr val="800000"/>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64" name="Oval 63"/>
                <p:cNvSpPr/>
                <p:nvPr/>
              </p:nvSpPr>
              <p:spPr>
                <a:xfrm>
                  <a:off x="8202705" y="3886200"/>
                  <a:ext cx="304800" cy="304800"/>
                </a:xfrm>
                <a:prstGeom prst="ellipse">
                  <a:avLst/>
                </a:prstGeom>
                <a:solidFill>
                  <a:srgbClr val="800000"/>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cxnSp>
              <p:nvCxnSpPr>
                <p:cNvPr id="65" name="Straight Connector 64"/>
                <p:cNvCxnSpPr>
                  <a:stCxn id="62" idx="3"/>
                  <a:endCxn id="63" idx="0"/>
                </p:cNvCxnSpPr>
                <p:nvPr/>
              </p:nvCxnSpPr>
              <p:spPr>
                <a:xfrm rot="5400000">
                  <a:off x="7174006" y="3346263"/>
                  <a:ext cx="654237" cy="425637"/>
                </a:xfrm>
                <a:prstGeom prst="line">
                  <a:avLst/>
                </a:prstGeom>
              </p:spPr>
              <p:style>
                <a:lnRef idx="2">
                  <a:schemeClr val="accent6"/>
                </a:lnRef>
                <a:fillRef idx="0">
                  <a:schemeClr val="accent6"/>
                </a:fillRef>
                <a:effectRef idx="1">
                  <a:schemeClr val="accent6"/>
                </a:effectRef>
                <a:fontRef idx="minor">
                  <a:schemeClr val="tx1"/>
                </a:fontRef>
              </p:style>
            </p:cxnSp>
            <p:cxnSp>
              <p:nvCxnSpPr>
                <p:cNvPr id="66" name="Straight Connector 65"/>
                <p:cNvCxnSpPr>
                  <a:stCxn id="62" idx="5"/>
                  <a:endCxn id="64" idx="0"/>
                </p:cNvCxnSpPr>
                <p:nvPr/>
              </p:nvCxnSpPr>
              <p:spPr>
                <a:xfrm rot="16200000" flipH="1">
                  <a:off x="7815168" y="3346262"/>
                  <a:ext cx="654237" cy="425637"/>
                </a:xfrm>
                <a:prstGeom prst="line">
                  <a:avLst/>
                </a:prstGeom>
              </p:spPr>
              <p:style>
                <a:lnRef idx="2">
                  <a:schemeClr val="accent6"/>
                </a:lnRef>
                <a:fillRef idx="0">
                  <a:schemeClr val="accent6"/>
                </a:fillRef>
                <a:effectRef idx="1">
                  <a:schemeClr val="accent6"/>
                </a:effectRef>
                <a:fontRef idx="minor">
                  <a:schemeClr val="tx1"/>
                </a:fontRef>
              </p:style>
            </p:cxnSp>
            <p:cxnSp>
              <p:nvCxnSpPr>
                <p:cNvPr id="67" name="Straight Connector 66"/>
                <p:cNvCxnSpPr>
                  <a:stCxn id="64" idx="2"/>
                  <a:endCxn id="63" idx="6"/>
                </p:cNvCxnSpPr>
                <p:nvPr/>
              </p:nvCxnSpPr>
              <p:spPr>
                <a:xfrm rot="10800000">
                  <a:off x="7440705" y="4038600"/>
                  <a:ext cx="762000" cy="0"/>
                </a:xfrm>
                <a:prstGeom prst="line">
                  <a:avLst/>
                </a:prstGeom>
              </p:spPr>
              <p:style>
                <a:lnRef idx="2">
                  <a:schemeClr val="accent6"/>
                </a:lnRef>
                <a:fillRef idx="0">
                  <a:schemeClr val="accent6"/>
                </a:fillRef>
                <a:effectRef idx="1">
                  <a:schemeClr val="accent6"/>
                </a:effectRef>
                <a:fontRef idx="minor">
                  <a:schemeClr val="tx1"/>
                </a:fontRef>
              </p:style>
            </p:cxnSp>
            <p:sp>
              <p:nvSpPr>
                <p:cNvPr id="70" name="Minus 69"/>
                <p:cNvSpPr/>
                <p:nvPr/>
              </p:nvSpPr>
              <p:spPr>
                <a:xfrm>
                  <a:off x="8229600" y="3352800"/>
                  <a:ext cx="304800" cy="3048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sp>
            <p:nvSpPr>
              <p:cNvPr id="71" name="Minus 70"/>
              <p:cNvSpPr/>
              <p:nvPr/>
            </p:nvSpPr>
            <p:spPr>
              <a:xfrm>
                <a:off x="3810000" y="5638800"/>
                <a:ext cx="304800" cy="3048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grpSp>
      <p:sp>
        <p:nvSpPr>
          <p:cNvPr id="54" name="Content Placeholder 2"/>
          <p:cNvSpPr txBox="1">
            <a:spLocks/>
          </p:cNvSpPr>
          <p:nvPr/>
        </p:nvSpPr>
        <p:spPr>
          <a:xfrm>
            <a:off x="1066800" y="2286000"/>
            <a:ext cx="7315200" cy="2209800"/>
          </a:xfrm>
          <a:prstGeom prst="roundRect">
            <a:avLst/>
          </a:prstGeom>
          <a:noFill/>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p>
            <a:pPr marL="4572000" lvl="8" indent="-457200">
              <a:spcBef>
                <a:spcPts val="600"/>
              </a:spcBef>
              <a:buClr>
                <a:schemeClr val="accent1"/>
              </a:buClr>
              <a:buSzPct val="80000"/>
              <a:buFont typeface="Wingdings" pitchFamily="2" charset="2"/>
              <a:buChar char=""/>
            </a:pPr>
            <a:r>
              <a:rPr kumimoji="0" lang="en-US" sz="1900" b="1" i="0" u="none" strike="noStrike" kern="1200" cap="none" spc="0" normalizeH="0" baseline="0" dirty="0" smtClean="0">
                <a:ln>
                  <a:noFill/>
                </a:ln>
                <a:solidFill>
                  <a:schemeClr val="tx1"/>
                </a:solidFill>
                <a:effectLst/>
                <a:uLnTx/>
                <a:uFillTx/>
                <a:latin typeface="+mn-lt"/>
                <a:ea typeface="+mn-ea"/>
                <a:cs typeface="+mn-cs"/>
              </a:rPr>
              <a:t>T</a:t>
            </a:r>
            <a:r>
              <a:rPr kumimoji="0" lang="en-US" sz="1900" b="1" i="0" u="none" strike="noStrike" kern="1200" cap="none" spc="0" normalizeH="0" baseline="-25000" dirty="0" smtClean="0">
                <a:ln>
                  <a:noFill/>
                </a:ln>
                <a:solidFill>
                  <a:schemeClr val="tx1"/>
                </a:solidFill>
                <a:effectLst/>
                <a:uLnTx/>
                <a:uFillTx/>
                <a:latin typeface="+mn-lt"/>
                <a:ea typeface="+mn-ea"/>
                <a:cs typeface="+mn-cs"/>
              </a:rPr>
              <a:t>3</a:t>
            </a:r>
            <a:r>
              <a:rPr kumimoji="0" lang="en-US" sz="1900" b="1" i="0" u="none" strike="noStrike" kern="1200" cap="none" spc="0" normalizeH="0" baseline="0" dirty="0" smtClean="0">
                <a:ln>
                  <a:noFill/>
                </a:ln>
                <a:solidFill>
                  <a:schemeClr val="tx1"/>
                </a:solidFill>
                <a:effectLst/>
                <a:uLnTx/>
                <a:uFillTx/>
                <a:latin typeface="+mn-lt"/>
                <a:ea typeface="+mn-ea"/>
                <a:cs typeface="+mn-cs"/>
              </a:rPr>
              <a:t> (balanced)</a:t>
            </a:r>
            <a:r>
              <a:rPr kumimoji="0" lang="en-US" sz="1900" b="1" i="0" u="none" strike="noStrike" kern="1200" cap="none" spc="0" normalizeH="0" dirty="0" smtClean="0">
                <a:ln>
                  <a:noFill/>
                </a:ln>
                <a:solidFill>
                  <a:schemeClr val="tx1"/>
                </a:solidFill>
                <a:effectLst/>
                <a:uLnTx/>
                <a:uFillTx/>
                <a:latin typeface="+mn-lt"/>
                <a:ea typeface="+mn-ea"/>
                <a:cs typeface="+mn-cs"/>
              </a:rPr>
              <a:t> </a:t>
            </a:r>
            <a:r>
              <a:rPr kumimoji="0" lang="en-US" sz="1900" b="1" i="0" u="none" strike="noStrike" kern="1200" cap="none" spc="0" normalizeH="0" baseline="0" dirty="0" smtClean="0">
                <a:ln>
                  <a:noFill/>
                </a:ln>
                <a:solidFill>
                  <a:schemeClr val="tx1"/>
                </a:solidFill>
                <a:effectLst/>
                <a:uLnTx/>
                <a:uFillTx/>
                <a:latin typeface="+mn-lt"/>
                <a:ea typeface="+mn-ea"/>
                <a:cs typeface="+mn-cs"/>
              </a:rPr>
              <a:t>and T</a:t>
            </a:r>
            <a:r>
              <a:rPr kumimoji="0" lang="en-US" sz="1900" b="1" i="0" u="none" strike="noStrike" kern="1200" cap="none" spc="0" normalizeH="0" baseline="-25000" dirty="0" smtClean="0">
                <a:ln>
                  <a:noFill/>
                </a:ln>
                <a:solidFill>
                  <a:schemeClr val="tx1"/>
                </a:solidFill>
                <a:effectLst/>
                <a:uLnTx/>
                <a:uFillTx/>
                <a:latin typeface="+mn-lt"/>
                <a:ea typeface="+mn-ea"/>
                <a:cs typeface="+mn-cs"/>
              </a:rPr>
              <a:t>1</a:t>
            </a:r>
          </a:p>
          <a:p>
            <a:pPr marL="4846320" lvl="8" indent="-365760">
              <a:spcBef>
                <a:spcPts val="600"/>
              </a:spcBef>
              <a:buClr>
                <a:schemeClr val="accent1"/>
              </a:buClr>
              <a:buSzPct val="80000"/>
              <a:buFont typeface="Wingdings" pitchFamily="2" charset="2"/>
              <a:buChar char=""/>
            </a:pPr>
            <a:r>
              <a:rPr kumimoji="0" lang="en-US" b="0" i="0" u="none" strike="noStrike" kern="1200" cap="none" spc="0" normalizeH="0" baseline="0" dirty="0" smtClean="0">
                <a:ln>
                  <a:noFill/>
                </a:ln>
                <a:solidFill>
                  <a:schemeClr val="tx1"/>
                </a:solidFill>
                <a:effectLst/>
                <a:uLnTx/>
                <a:uFillTx/>
                <a:latin typeface="+mn-lt"/>
                <a:ea typeface="+mn-ea"/>
                <a:cs typeface="+mn-cs"/>
              </a:rPr>
              <a:t>More plausible</a:t>
            </a:r>
          </a:p>
          <a:p>
            <a:pPr marL="4846320" lvl="8" indent="-365760">
              <a:spcBef>
                <a:spcPts val="600"/>
              </a:spcBef>
              <a:buClr>
                <a:schemeClr val="accent1"/>
              </a:buClr>
              <a:buSzPct val="80000"/>
              <a:buFont typeface="Wingdings" pitchFamily="2" charset="2"/>
              <a:buChar char=""/>
            </a:pPr>
            <a:r>
              <a:rPr lang="en-US" noProof="0" dirty="0" smtClean="0"/>
              <a:t>Should be more </a:t>
            </a:r>
            <a:br>
              <a:rPr lang="en-US" noProof="0" dirty="0" smtClean="0"/>
            </a:br>
            <a:r>
              <a:rPr lang="en-US" noProof="0" dirty="0" smtClean="0"/>
              <a:t>prevalent in networks (overrepresented </a:t>
            </a:r>
            <a:br>
              <a:rPr lang="en-US" noProof="0" dirty="0" smtClean="0"/>
            </a:br>
            <a:r>
              <a:rPr lang="en-US" noProof="0" dirty="0" smtClean="0"/>
              <a:t>relative to chance)</a:t>
            </a:r>
          </a:p>
        </p:txBody>
      </p:sp>
      <p:sp>
        <p:nvSpPr>
          <p:cNvPr id="56" name="Content Placeholder 2"/>
          <p:cNvSpPr txBox="1">
            <a:spLocks/>
          </p:cNvSpPr>
          <p:nvPr/>
        </p:nvSpPr>
        <p:spPr>
          <a:xfrm>
            <a:off x="5105400" y="4800600"/>
            <a:ext cx="3733800" cy="1524000"/>
          </a:xfrm>
          <a:prstGeom prst="round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ormAutofit fontScale="85000" lnSpcReduction="20000"/>
          </a:bodyPr>
          <a:lstStyle/>
          <a:p>
            <a:pPr marL="457200" marR="0" lvl="0" indent="-457200" algn="l" defTabSz="914400" rtl="0" eaLnBrk="1" fontAlgn="auto" latinLnBrk="0" hangingPunct="1">
              <a:lnSpc>
                <a:spcPct val="120000"/>
              </a:lnSpc>
              <a:spcBef>
                <a:spcPts val="600"/>
              </a:spcBef>
              <a:spcAft>
                <a:spcPts val="0"/>
              </a:spcAft>
              <a:buClr>
                <a:schemeClr val="accent1"/>
              </a:buClr>
              <a:buSzPct val="80000"/>
              <a:buFont typeface="Wingdings" pitchFamily="2" charset="2"/>
              <a:buChar char=""/>
              <a:tabLst/>
              <a:defRPr/>
            </a:pPr>
            <a:r>
              <a:rPr kumimoji="0" lang="en-US" sz="2200" b="1" i="0" u="none" strike="noStrike" kern="1200" cap="none" spc="0" normalizeH="0" baseline="0" dirty="0" smtClean="0">
                <a:ln>
                  <a:noFill/>
                </a:ln>
                <a:solidFill>
                  <a:schemeClr val="tx1"/>
                </a:solidFill>
                <a:effectLst/>
                <a:uLnTx/>
                <a:uFillTx/>
                <a:latin typeface="+mn-lt"/>
                <a:ea typeface="+mn-ea"/>
                <a:cs typeface="+mn-cs"/>
              </a:rPr>
              <a:t>Weak Structural Balance</a:t>
            </a:r>
            <a:endParaRPr kumimoji="0" lang="en-US" sz="2200" b="1" i="0" u="none" strike="noStrike" kern="1200" cap="none" spc="0" normalizeH="0" baseline="-25000" dirty="0" smtClean="0">
              <a:ln>
                <a:noFill/>
              </a:ln>
              <a:solidFill>
                <a:schemeClr val="tx1"/>
              </a:solidFill>
              <a:effectLst/>
              <a:uLnTx/>
              <a:uFillTx/>
              <a:latin typeface="+mn-lt"/>
              <a:ea typeface="+mn-ea"/>
              <a:cs typeface="+mn-cs"/>
            </a:endParaRPr>
          </a:p>
          <a:p>
            <a:pPr marL="914400" lvl="1" indent="-457200">
              <a:lnSpc>
                <a:spcPct val="120000"/>
              </a:lnSpc>
              <a:spcBef>
                <a:spcPts val="600"/>
              </a:spcBef>
              <a:buClr>
                <a:schemeClr val="accent1"/>
              </a:buClr>
              <a:buSzPct val="80000"/>
              <a:buFont typeface="Wingdings" pitchFamily="2" charset="2"/>
              <a:buChar char=""/>
            </a:pPr>
            <a:r>
              <a:rPr kumimoji="0" lang="en-US" sz="2200" b="0" i="0" u="none" strike="noStrike" kern="1200" cap="none" spc="0" normalizeH="0" baseline="0" dirty="0" smtClean="0">
                <a:ln>
                  <a:noFill/>
                </a:ln>
                <a:solidFill>
                  <a:schemeClr val="tx1"/>
                </a:solidFill>
                <a:effectLst/>
                <a:uLnTx/>
                <a:uFillTx/>
                <a:latin typeface="+mn-lt"/>
                <a:ea typeface="+mn-ea"/>
                <a:cs typeface="+mn-cs"/>
              </a:rPr>
              <a:t>Only T</a:t>
            </a:r>
            <a:r>
              <a:rPr kumimoji="0" lang="en-US" sz="2200" b="0" i="0" u="none" strike="noStrike" kern="1200" cap="none" spc="0" normalizeH="0" baseline="-25000" dirty="0" smtClean="0">
                <a:ln>
                  <a:noFill/>
                </a:ln>
                <a:solidFill>
                  <a:schemeClr val="tx1"/>
                </a:solidFill>
                <a:effectLst/>
                <a:uLnTx/>
                <a:uFillTx/>
                <a:latin typeface="+mn-lt"/>
                <a:ea typeface="+mn-ea"/>
                <a:cs typeface="+mn-cs"/>
              </a:rPr>
              <a:t>2</a:t>
            </a:r>
            <a:r>
              <a:rPr kumimoji="0" lang="en-US" sz="2200" b="0" i="0" u="none" strike="noStrike" kern="1200" cap="none" spc="0" normalizeH="0" baseline="0" dirty="0" smtClean="0">
                <a:ln>
                  <a:noFill/>
                </a:ln>
                <a:solidFill>
                  <a:schemeClr val="tx1"/>
                </a:solidFill>
                <a:effectLst/>
                <a:uLnTx/>
                <a:uFillTx/>
                <a:latin typeface="+mn-lt"/>
                <a:ea typeface="+mn-ea"/>
                <a:cs typeface="+mn-cs"/>
              </a:rPr>
              <a:t> triads are implausible in real networks</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7" name="Multiply 56"/>
          <p:cNvSpPr/>
          <p:nvPr/>
        </p:nvSpPr>
        <p:spPr>
          <a:xfrm>
            <a:off x="838200" y="4648200"/>
            <a:ext cx="2362200" cy="2057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fade">
                                      <p:cBhvr>
                                        <p:cTn id="23" dur="1000"/>
                                        <p:tgtEl>
                                          <p:spTgt spid="5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6"/>
                                        </p:tgtEl>
                                        <p:attrNameLst>
                                          <p:attrName>style.visibility</p:attrName>
                                        </p:attrNameLst>
                                      </p:cBhvr>
                                      <p:to>
                                        <p:strVal val="visible"/>
                                      </p:to>
                                    </p:set>
                                    <p:animEffect transition="in" filter="fade">
                                      <p:cBhvr>
                                        <p:cTn id="28" dur="1000"/>
                                        <p:tgtEl>
                                          <p:spTgt spid="56"/>
                                        </p:tgtEl>
                                      </p:cBhvr>
                                    </p:animEffect>
                                  </p:childTnLst>
                                </p:cTn>
                              </p:par>
                            </p:childTnLst>
                          </p:cTn>
                        </p:par>
                        <p:par>
                          <p:cTn id="29" fill="hold">
                            <p:stCondLst>
                              <p:cond delay="1000"/>
                            </p:stCondLst>
                            <p:childTnLst>
                              <p:par>
                                <p:cTn id="30" presetID="35" presetClass="entr" presetSubtype="0" fill="hold" grpId="0" nodeType="afterEffect">
                                  <p:stCondLst>
                                    <p:cond delay="1000"/>
                                  </p:stCondLst>
                                  <p:childTnLst>
                                    <p:set>
                                      <p:cBhvr>
                                        <p:cTn id="31" dur="1" fill="hold">
                                          <p:stCondLst>
                                            <p:cond delay="0"/>
                                          </p:stCondLst>
                                        </p:cTn>
                                        <p:tgtEl>
                                          <p:spTgt spid="57"/>
                                        </p:tgtEl>
                                        <p:attrNameLst>
                                          <p:attrName>style.visibility</p:attrName>
                                        </p:attrNameLst>
                                      </p:cBhvr>
                                      <p:to>
                                        <p:strVal val="visible"/>
                                      </p:to>
                                    </p:set>
                                    <p:animEffect transition="in" filter="fade">
                                      <p:cBhvr>
                                        <p:cTn id="32" dur="1000"/>
                                        <p:tgtEl>
                                          <p:spTgt spid="57"/>
                                        </p:tgtEl>
                                      </p:cBhvr>
                                    </p:animEffect>
                                    <p:anim calcmode="lin" valueType="num">
                                      <p:cBhvr>
                                        <p:cTn id="33" dur="1000" fill="hold"/>
                                        <p:tgtEl>
                                          <p:spTgt spid="57"/>
                                        </p:tgtEl>
                                        <p:attrNameLst>
                                          <p:attrName>style.rotation</p:attrName>
                                        </p:attrNameLst>
                                      </p:cBhvr>
                                      <p:tavLst>
                                        <p:tav tm="0">
                                          <p:val>
                                            <p:fltVal val="720"/>
                                          </p:val>
                                        </p:tav>
                                        <p:tav tm="100000">
                                          <p:val>
                                            <p:fltVal val="0"/>
                                          </p:val>
                                        </p:tav>
                                      </p:tavLst>
                                    </p:anim>
                                    <p:anim calcmode="lin" valueType="num">
                                      <p:cBhvr>
                                        <p:cTn id="34" dur="1000" fill="hold"/>
                                        <p:tgtEl>
                                          <p:spTgt spid="57"/>
                                        </p:tgtEl>
                                        <p:attrNameLst>
                                          <p:attrName>ppt_h</p:attrName>
                                        </p:attrNameLst>
                                      </p:cBhvr>
                                      <p:tavLst>
                                        <p:tav tm="0">
                                          <p:val>
                                            <p:fltVal val="0"/>
                                          </p:val>
                                        </p:tav>
                                        <p:tav tm="100000">
                                          <p:val>
                                            <p:strVal val="#ppt_h"/>
                                          </p:val>
                                        </p:tav>
                                      </p:tavLst>
                                    </p:anim>
                                    <p:anim calcmode="lin" valueType="num">
                                      <p:cBhvr>
                                        <p:cTn id="35" dur="1000" fill="hold"/>
                                        <p:tgtEl>
                                          <p:spTgt spid="5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6" grpId="0" animBg="1"/>
      <p:bldP spid="5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Status</a:t>
            </a:r>
            <a:endParaRPr lang="en-US" dirty="0"/>
          </a:p>
        </p:txBody>
      </p:sp>
      <p:sp>
        <p:nvSpPr>
          <p:cNvPr id="3" name="Content Placeholder 2"/>
          <p:cNvSpPr>
            <a:spLocks noGrp="1"/>
          </p:cNvSpPr>
          <p:nvPr>
            <p:ph idx="1"/>
          </p:nvPr>
        </p:nvSpPr>
        <p:spPr>
          <a:xfrm>
            <a:off x="1371600" y="1371600"/>
            <a:ext cx="5486400" cy="1143000"/>
          </a:xfrm>
        </p:spPr>
        <p:txBody>
          <a:bodyPr>
            <a:noAutofit/>
          </a:bodyPr>
          <a:lstStyle/>
          <a:p>
            <a:r>
              <a:rPr lang="en-US" sz="2000" dirty="0" smtClean="0"/>
              <a:t>Considers </a:t>
            </a:r>
            <a:r>
              <a:rPr lang="en-US" sz="2000" b="1" dirty="0" smtClean="0"/>
              <a:t>directed</a:t>
            </a:r>
            <a:r>
              <a:rPr lang="en-US" sz="2000" dirty="0" smtClean="0"/>
              <a:t> networks of signed links</a:t>
            </a:r>
          </a:p>
          <a:p>
            <a:r>
              <a:rPr lang="en-US" sz="2000" dirty="0" smtClean="0"/>
              <a:t>P</a:t>
            </a:r>
            <a:r>
              <a:rPr lang="en-US" sz="2000" dirty="0" smtClean="0"/>
              <a:t>ositive cycles are directed triads with positive </a:t>
            </a:r>
            <a:br>
              <a:rPr lang="en-US" sz="2000" dirty="0" smtClean="0"/>
            </a:br>
            <a:r>
              <a:rPr lang="en-US" sz="2000" dirty="0" smtClean="0"/>
              <a:t>links from </a:t>
            </a:r>
            <a:r>
              <a:rPr lang="en-US" sz="2000" b="1" dirty="0" smtClean="0"/>
              <a:t>A</a:t>
            </a:r>
            <a:r>
              <a:rPr lang="en-US" sz="2000" dirty="0" smtClean="0"/>
              <a:t> to </a:t>
            </a:r>
            <a:r>
              <a:rPr lang="en-US" sz="2000" b="1" dirty="0" smtClean="0"/>
              <a:t>B</a:t>
            </a:r>
            <a:r>
              <a:rPr lang="en-US" sz="2000" dirty="0" smtClean="0"/>
              <a:t> to </a:t>
            </a:r>
            <a:r>
              <a:rPr lang="en-US" sz="2000" b="1" dirty="0" smtClean="0"/>
              <a:t>C</a:t>
            </a:r>
            <a:r>
              <a:rPr lang="en-US" sz="2000" dirty="0" smtClean="0"/>
              <a:t> back to </a:t>
            </a:r>
            <a:r>
              <a:rPr lang="en-US" sz="2000" b="1" dirty="0" smtClean="0"/>
              <a:t>A</a:t>
            </a:r>
          </a:p>
        </p:txBody>
      </p:sp>
      <p:sp>
        <p:nvSpPr>
          <p:cNvPr id="5" name="TextBox 4"/>
          <p:cNvSpPr txBox="1"/>
          <p:nvPr/>
        </p:nvSpPr>
        <p:spPr>
          <a:xfrm>
            <a:off x="1219200" y="2779693"/>
            <a:ext cx="6172200" cy="954107"/>
          </a:xfrm>
          <a:prstGeom prst="rect">
            <a:avLst/>
          </a:prstGeom>
          <a:noFill/>
        </p:spPr>
        <p:txBody>
          <a:bodyPr wrap="square" rtlCol="0">
            <a:spAutoFit/>
          </a:bodyPr>
          <a:lstStyle/>
          <a:p>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Positive directed link: </a:t>
            </a:r>
          </a:p>
          <a:p>
            <a:r>
              <a:rPr lang="en-US" sz="2400" dirty="0" smtClean="0"/>
              <a:t>Creator views recipient as having </a:t>
            </a:r>
            <a:r>
              <a:rPr lang="en-US" sz="2400" b="1" dirty="0" smtClean="0"/>
              <a:t>higher</a:t>
            </a:r>
            <a:r>
              <a:rPr lang="en-US" sz="2400" dirty="0" smtClean="0"/>
              <a:t> status</a:t>
            </a:r>
            <a:endParaRPr lang="en-US" sz="2400" dirty="0"/>
          </a:p>
        </p:txBody>
      </p:sp>
      <p:sp>
        <p:nvSpPr>
          <p:cNvPr id="6" name="TextBox 5"/>
          <p:cNvSpPr txBox="1"/>
          <p:nvPr/>
        </p:nvSpPr>
        <p:spPr>
          <a:xfrm>
            <a:off x="2362200" y="4075093"/>
            <a:ext cx="6172200" cy="954107"/>
          </a:xfrm>
          <a:prstGeom prst="rect">
            <a:avLst/>
          </a:prstGeom>
          <a:noFill/>
        </p:spPr>
        <p:txBody>
          <a:bodyPr wrap="square" rtlCol="0">
            <a:spAutoFit/>
          </a:bodyPr>
          <a:lstStyle/>
          <a:p>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Negative directed link: </a:t>
            </a:r>
          </a:p>
          <a:p>
            <a:r>
              <a:rPr lang="en-US" sz="2400" dirty="0" smtClean="0"/>
              <a:t>Creator views recipient as having </a:t>
            </a:r>
            <a:r>
              <a:rPr lang="en-US" sz="2400" b="1" dirty="0" smtClean="0"/>
              <a:t>lower</a:t>
            </a:r>
            <a:r>
              <a:rPr lang="en-US" sz="2400" dirty="0" smtClean="0"/>
              <a:t> status</a:t>
            </a:r>
            <a:endParaRPr lang="en-US" sz="2400" dirty="0"/>
          </a:p>
        </p:txBody>
      </p:sp>
      <p:sp>
        <p:nvSpPr>
          <p:cNvPr id="7" name="TextBox 6"/>
          <p:cNvSpPr txBox="1"/>
          <p:nvPr/>
        </p:nvSpPr>
        <p:spPr>
          <a:xfrm>
            <a:off x="1752601" y="5405199"/>
            <a:ext cx="6476999" cy="919401"/>
          </a:xfrm>
          <a:prstGeom prst="roundRect">
            <a:avLst/>
          </a:prstGeom>
          <a:scene3d>
            <a:camera prst="orthographicFront"/>
            <a:lightRig rig="threePt" dir="t"/>
          </a:scene3d>
          <a:sp3d>
            <a:bevelT/>
          </a:sp3d>
        </p:spPr>
        <p:style>
          <a:lnRef idx="1">
            <a:schemeClr val="accent5"/>
          </a:lnRef>
          <a:fillRef idx="1001">
            <a:schemeClr val="dk2"/>
          </a:fillRef>
          <a:effectRef idx="1">
            <a:schemeClr val="accent5"/>
          </a:effectRef>
          <a:fontRef idx="minor">
            <a:schemeClr val="dk1"/>
          </a:fontRef>
        </p:style>
        <p:txBody>
          <a:bodyPr wrap="square" rtlCol="0">
            <a:spAutoFit/>
          </a:bodyPr>
          <a:lstStyle/>
          <a:p>
            <a:pPr algn="ctr"/>
            <a:r>
              <a:rPr lang="en-US" sz="2400" b="1" dirty="0" smtClean="0">
                <a:solidFill>
                  <a:srgbClr val="FFFFFF"/>
                </a:solidFill>
              </a:rPr>
              <a:t>Note: </a:t>
            </a:r>
            <a:br>
              <a:rPr lang="en-US" sz="2400" b="1" dirty="0" smtClean="0">
                <a:solidFill>
                  <a:srgbClr val="FFFFFF"/>
                </a:solidFill>
              </a:rPr>
            </a:br>
            <a:r>
              <a:rPr lang="en-US" sz="2400" dirty="0" smtClean="0">
                <a:solidFill>
                  <a:srgbClr val="FFFFFF"/>
                </a:solidFill>
              </a:rPr>
              <a:t>T</a:t>
            </a:r>
            <a:r>
              <a:rPr lang="en-US" sz="2400" dirty="0" smtClean="0">
                <a:solidFill>
                  <a:srgbClr val="FFFFFF"/>
                </a:solidFill>
              </a:rPr>
              <a:t>he sign of a link from A to B is generated by A</a:t>
            </a:r>
            <a:endParaRPr lang="en-US" sz="2400" dirty="0">
              <a:solidFill>
                <a:srgbClr val="FFFFFF"/>
              </a:solidFill>
            </a:endParaRPr>
          </a:p>
        </p:txBody>
      </p:sp>
      <p:grpSp>
        <p:nvGrpSpPr>
          <p:cNvPr id="19" name="Group 18"/>
          <p:cNvGrpSpPr/>
          <p:nvPr/>
        </p:nvGrpSpPr>
        <p:grpSpPr>
          <a:xfrm>
            <a:off x="6934200" y="1371600"/>
            <a:ext cx="1676400" cy="1785257"/>
            <a:chOff x="6934200" y="1371600"/>
            <a:chExt cx="1676400" cy="1785257"/>
          </a:xfrm>
        </p:grpSpPr>
        <p:sp>
          <p:nvSpPr>
            <p:cNvPr id="8" name="Oval 7"/>
            <p:cNvSpPr/>
            <p:nvPr/>
          </p:nvSpPr>
          <p:spPr>
            <a:xfrm>
              <a:off x="7543800" y="1371600"/>
              <a:ext cx="457200" cy="457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A</a:t>
              </a:r>
              <a:endParaRPr lang="en-US" b="1" dirty="0"/>
            </a:p>
          </p:txBody>
        </p:sp>
        <p:sp>
          <p:nvSpPr>
            <p:cNvPr id="9" name="Oval 8"/>
            <p:cNvSpPr/>
            <p:nvPr/>
          </p:nvSpPr>
          <p:spPr>
            <a:xfrm>
              <a:off x="6934200" y="2590800"/>
              <a:ext cx="457200" cy="457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B</a:t>
              </a:r>
              <a:endParaRPr lang="en-US" b="1" dirty="0"/>
            </a:p>
          </p:txBody>
        </p:sp>
        <p:sp>
          <p:nvSpPr>
            <p:cNvPr id="10" name="Oval 9"/>
            <p:cNvSpPr/>
            <p:nvPr/>
          </p:nvSpPr>
          <p:spPr>
            <a:xfrm>
              <a:off x="8153400" y="2590800"/>
              <a:ext cx="457200" cy="457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C</a:t>
              </a:r>
              <a:endParaRPr lang="en-US" b="1" dirty="0"/>
            </a:p>
          </p:txBody>
        </p:sp>
        <p:cxnSp>
          <p:nvCxnSpPr>
            <p:cNvPr id="11" name="Straight Connector 10"/>
            <p:cNvCxnSpPr>
              <a:stCxn id="8" idx="3"/>
              <a:endCxn id="9" idx="0"/>
            </p:cNvCxnSpPr>
            <p:nvPr/>
          </p:nvCxnSpPr>
          <p:spPr>
            <a:xfrm rot="5400000">
              <a:off x="6972301" y="1952345"/>
              <a:ext cx="828955" cy="447955"/>
            </a:xfrm>
            <a:prstGeom prst="line">
              <a:avLst/>
            </a:prstGeom>
            <a:ln>
              <a:headEnd type="none"/>
              <a:tailEnd type="arrow"/>
            </a:ln>
          </p:spPr>
          <p:style>
            <a:lnRef idx="2">
              <a:schemeClr val="accent6"/>
            </a:lnRef>
            <a:fillRef idx="0">
              <a:schemeClr val="accent6"/>
            </a:fillRef>
            <a:effectRef idx="1">
              <a:schemeClr val="accent6"/>
            </a:effectRef>
            <a:fontRef idx="minor">
              <a:schemeClr val="tx1"/>
            </a:fontRef>
          </p:style>
        </p:cxnSp>
        <p:cxnSp>
          <p:nvCxnSpPr>
            <p:cNvPr id="12" name="Straight Connector 11"/>
            <p:cNvCxnSpPr>
              <a:stCxn id="8" idx="5"/>
              <a:endCxn id="10" idx="0"/>
            </p:cNvCxnSpPr>
            <p:nvPr/>
          </p:nvCxnSpPr>
          <p:spPr>
            <a:xfrm rot="16200000" flipH="1">
              <a:off x="7743545" y="1952344"/>
              <a:ext cx="828955" cy="447955"/>
            </a:xfrm>
            <a:prstGeom prst="line">
              <a:avLst/>
            </a:prstGeom>
            <a:ln>
              <a:headEnd type="arrow"/>
              <a:tailEnd type="none"/>
            </a:ln>
          </p:spPr>
          <p:style>
            <a:lnRef idx="2">
              <a:schemeClr val="accent6"/>
            </a:lnRef>
            <a:fillRef idx="0">
              <a:schemeClr val="accent6"/>
            </a:fillRef>
            <a:effectRef idx="1">
              <a:schemeClr val="accent6"/>
            </a:effectRef>
            <a:fontRef idx="minor">
              <a:schemeClr val="tx1"/>
            </a:fontRef>
          </p:style>
        </p:cxnSp>
        <p:cxnSp>
          <p:nvCxnSpPr>
            <p:cNvPr id="13" name="Straight Connector 12"/>
            <p:cNvCxnSpPr>
              <a:stCxn id="10" idx="2"/>
              <a:endCxn id="9" idx="6"/>
            </p:cNvCxnSpPr>
            <p:nvPr/>
          </p:nvCxnSpPr>
          <p:spPr>
            <a:xfrm rot="10800000">
              <a:off x="7391400" y="2819400"/>
              <a:ext cx="762000" cy="0"/>
            </a:xfrm>
            <a:prstGeom prst="line">
              <a:avLst/>
            </a:prstGeom>
            <a:ln>
              <a:headEnd type="arrow"/>
              <a:tailEnd type="none"/>
            </a:ln>
          </p:spPr>
          <p:style>
            <a:lnRef idx="2">
              <a:schemeClr val="accent6"/>
            </a:lnRef>
            <a:fillRef idx="0">
              <a:schemeClr val="accent6"/>
            </a:fillRef>
            <a:effectRef idx="1">
              <a:schemeClr val="accent6"/>
            </a:effectRef>
            <a:fontRef idx="minor">
              <a:schemeClr val="tx1"/>
            </a:fontRef>
          </p:style>
        </p:cxnSp>
        <p:sp>
          <p:nvSpPr>
            <p:cNvPr id="14" name="Plus 13"/>
            <p:cNvSpPr/>
            <p:nvPr/>
          </p:nvSpPr>
          <p:spPr>
            <a:xfrm>
              <a:off x="7086600" y="1981200"/>
              <a:ext cx="261257" cy="261257"/>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5" name="Plus 14"/>
            <p:cNvSpPr/>
            <p:nvPr/>
          </p:nvSpPr>
          <p:spPr>
            <a:xfrm>
              <a:off x="7620000" y="2895600"/>
              <a:ext cx="261257" cy="261257"/>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8" name="Plus 17"/>
            <p:cNvSpPr/>
            <p:nvPr/>
          </p:nvSpPr>
          <p:spPr>
            <a:xfrm>
              <a:off x="8210550" y="1981200"/>
              <a:ext cx="261257" cy="261257"/>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2.5"/>
                                          </p:val>
                                        </p:tav>
                                        <p:tav tm="100000">
                                          <p:val>
                                            <p:strVal val="#ppt_w"/>
                                          </p:val>
                                        </p:tav>
                                      </p:tavLst>
                                    </p:anim>
                                    <p:anim calcmode="lin" valueType="num">
                                      <p:cBhvr>
                                        <p:cTn id="8" dur="500" fill="hold"/>
                                        <p:tgtEl>
                                          <p:spTgt spid="5"/>
                                        </p:tgtEl>
                                        <p:attrNameLst>
                                          <p:attrName>ppt_h</p:attrName>
                                        </p:attrNameLst>
                                      </p:cBhvr>
                                      <p:tavLst>
                                        <p:tav tm="0">
                                          <p:val>
                                            <p:strVal val="#ppt_h*0.01"/>
                                          </p:val>
                                        </p:tav>
                                        <p:tav tm="100000">
                                          <p:val>
                                            <p:strVal val="#ppt_h"/>
                                          </p:val>
                                        </p:tav>
                                      </p:tavLst>
                                    </p:anim>
                                    <p:anim calcmode="lin" valueType="num">
                                      <p:cBhvr>
                                        <p:cTn id="9" dur="500" fill="hold"/>
                                        <p:tgtEl>
                                          <p:spTgt spid="5"/>
                                        </p:tgtEl>
                                        <p:attrNameLst>
                                          <p:attrName>ppt_x</p:attrName>
                                        </p:attrNameLst>
                                      </p:cBhvr>
                                      <p:tavLst>
                                        <p:tav tm="0">
                                          <p:val>
                                            <p:strVal val="#ppt_x"/>
                                          </p:val>
                                        </p:tav>
                                        <p:tav tm="100000">
                                          <p:val>
                                            <p:strVal val="#ppt_x"/>
                                          </p:val>
                                        </p:tav>
                                      </p:tavLst>
                                    </p:anim>
                                    <p:anim calcmode="lin" valueType="num">
                                      <p:cBhvr>
                                        <p:cTn id="10" dur="500" fill="hold"/>
                                        <p:tgtEl>
                                          <p:spTgt spid="5"/>
                                        </p:tgtEl>
                                        <p:attrNameLst>
                                          <p:attrName>ppt_y</p:attrName>
                                        </p:attrNameLst>
                                      </p:cBhvr>
                                      <p:tavLst>
                                        <p:tav tm="0">
                                          <p:val>
                                            <p:strVal val="#ppt_h+1"/>
                                          </p:val>
                                        </p:tav>
                                        <p:tav tm="100000">
                                          <p:val>
                                            <p:strVal val="#ppt_y"/>
                                          </p:val>
                                        </p:tav>
                                      </p:tavLst>
                                    </p:anim>
                                    <p:animEffect transition="in" filter="fade">
                                      <p:cBhvr>
                                        <p:cTn id="11" dur="500"/>
                                        <p:tgtEl>
                                          <p:spTgt spid="5"/>
                                        </p:tgtEl>
                                      </p:cBhvr>
                                    </p:animEffect>
                                  </p:childTnLst>
                                </p:cTn>
                              </p:par>
                              <p:par>
                                <p:cTn id="12" presetID="58" presetClass="entr" presetSubtype="0" accel="10000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strVal val="#ppt_w*2.5"/>
                                          </p:val>
                                        </p:tav>
                                        <p:tav tm="100000">
                                          <p:val>
                                            <p:strVal val="#ppt_w"/>
                                          </p:val>
                                        </p:tav>
                                      </p:tavLst>
                                    </p:anim>
                                    <p:anim calcmode="lin" valueType="num">
                                      <p:cBhvr>
                                        <p:cTn id="15" dur="500" fill="hold"/>
                                        <p:tgtEl>
                                          <p:spTgt spid="6"/>
                                        </p:tgtEl>
                                        <p:attrNameLst>
                                          <p:attrName>ppt_h</p:attrName>
                                        </p:attrNameLst>
                                      </p:cBhvr>
                                      <p:tavLst>
                                        <p:tav tm="0">
                                          <p:val>
                                            <p:strVal val="#ppt_h*0.01"/>
                                          </p:val>
                                        </p:tav>
                                        <p:tav tm="100000">
                                          <p:val>
                                            <p:strVal val="#ppt_h"/>
                                          </p:val>
                                        </p:tav>
                                      </p:tavLst>
                                    </p:anim>
                                    <p:anim calcmode="lin" valueType="num">
                                      <p:cBhvr>
                                        <p:cTn id="16" dur="500" fill="hold"/>
                                        <p:tgtEl>
                                          <p:spTgt spid="6"/>
                                        </p:tgtEl>
                                        <p:attrNameLst>
                                          <p:attrName>ppt_x</p:attrName>
                                        </p:attrNameLst>
                                      </p:cBhvr>
                                      <p:tavLst>
                                        <p:tav tm="0">
                                          <p:val>
                                            <p:strVal val="#ppt_x"/>
                                          </p:val>
                                        </p:tav>
                                        <p:tav tm="100000">
                                          <p:val>
                                            <p:strVal val="#ppt_x"/>
                                          </p:val>
                                        </p:tav>
                                      </p:tavLst>
                                    </p:anim>
                                    <p:anim calcmode="lin" valueType="num">
                                      <p:cBhvr>
                                        <p:cTn id="17" dur="500" fill="hold"/>
                                        <p:tgtEl>
                                          <p:spTgt spid="6"/>
                                        </p:tgtEl>
                                        <p:attrNameLst>
                                          <p:attrName>ppt_y</p:attrName>
                                        </p:attrNameLst>
                                      </p:cBhvr>
                                      <p:tavLst>
                                        <p:tav tm="0">
                                          <p:val>
                                            <p:strVal val="#ppt_h+1"/>
                                          </p:val>
                                        </p:tav>
                                        <p:tav tm="100000">
                                          <p:val>
                                            <p:strVal val="#ppt_y"/>
                                          </p:val>
                                        </p:tav>
                                      </p:tavLst>
                                    </p:anim>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900" decel="100000" fill="hold"/>
                                        <p:tgtEl>
                                          <p:spTgt spid="7"/>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vs. Status</a:t>
            </a:r>
            <a:endParaRPr lang="en-US" dirty="0"/>
          </a:p>
        </p:txBody>
      </p:sp>
      <p:sp>
        <p:nvSpPr>
          <p:cNvPr id="5" name="Oval 4"/>
          <p:cNvSpPr/>
          <p:nvPr/>
        </p:nvSpPr>
        <p:spPr>
          <a:xfrm>
            <a:off x="2209800" y="1371600"/>
            <a:ext cx="533400" cy="5334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A</a:t>
            </a:r>
            <a:endParaRPr lang="en-US" b="1" dirty="0"/>
          </a:p>
        </p:txBody>
      </p:sp>
      <p:sp>
        <p:nvSpPr>
          <p:cNvPr id="6" name="Oval 5"/>
          <p:cNvSpPr/>
          <p:nvPr/>
        </p:nvSpPr>
        <p:spPr>
          <a:xfrm>
            <a:off x="1524000" y="2667000"/>
            <a:ext cx="533400" cy="5334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B</a:t>
            </a:r>
            <a:endParaRPr lang="en-US" b="1" dirty="0"/>
          </a:p>
        </p:txBody>
      </p:sp>
      <p:sp>
        <p:nvSpPr>
          <p:cNvPr id="7" name="Oval 6"/>
          <p:cNvSpPr/>
          <p:nvPr/>
        </p:nvSpPr>
        <p:spPr>
          <a:xfrm>
            <a:off x="2895600" y="2667000"/>
            <a:ext cx="533400" cy="5334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C</a:t>
            </a:r>
            <a:endParaRPr lang="en-US" b="1" dirty="0"/>
          </a:p>
        </p:txBody>
      </p:sp>
      <p:cxnSp>
        <p:nvCxnSpPr>
          <p:cNvPr id="8" name="Straight Connector 7"/>
          <p:cNvCxnSpPr>
            <a:stCxn id="5" idx="3"/>
            <a:endCxn id="6" idx="0"/>
          </p:cNvCxnSpPr>
          <p:nvPr/>
        </p:nvCxnSpPr>
        <p:spPr>
          <a:xfrm rot="5400000">
            <a:off x="1619251" y="1998335"/>
            <a:ext cx="840115" cy="497215"/>
          </a:xfrm>
          <a:prstGeom prst="line">
            <a:avLst/>
          </a:prstGeom>
          <a:ln>
            <a:headEnd type="none"/>
            <a:tailEnd type="arrow"/>
          </a:ln>
        </p:spPr>
        <p:style>
          <a:lnRef idx="2">
            <a:schemeClr val="accent6"/>
          </a:lnRef>
          <a:fillRef idx="0">
            <a:schemeClr val="accent6"/>
          </a:fillRef>
          <a:effectRef idx="1">
            <a:schemeClr val="accent6"/>
          </a:effectRef>
          <a:fontRef idx="minor">
            <a:schemeClr val="tx1"/>
          </a:fontRef>
        </p:style>
      </p:cxnSp>
      <p:cxnSp>
        <p:nvCxnSpPr>
          <p:cNvPr id="9" name="Straight Connector 8"/>
          <p:cNvCxnSpPr>
            <a:stCxn id="5" idx="5"/>
            <a:endCxn id="7" idx="0"/>
          </p:cNvCxnSpPr>
          <p:nvPr/>
        </p:nvCxnSpPr>
        <p:spPr>
          <a:xfrm rot="16200000" flipH="1">
            <a:off x="2493635" y="1998334"/>
            <a:ext cx="840115" cy="497215"/>
          </a:xfrm>
          <a:prstGeom prst="line">
            <a:avLst/>
          </a:prstGeom>
          <a:ln>
            <a:headEnd type="arrow"/>
            <a:tailEnd type="none"/>
          </a:ln>
        </p:spPr>
        <p:style>
          <a:lnRef idx="2">
            <a:schemeClr val="accent6"/>
          </a:lnRef>
          <a:fillRef idx="0">
            <a:schemeClr val="accent6"/>
          </a:fillRef>
          <a:effectRef idx="1">
            <a:schemeClr val="accent6"/>
          </a:effectRef>
          <a:fontRef idx="minor">
            <a:schemeClr val="tx1"/>
          </a:fontRef>
        </p:style>
      </p:cxnSp>
      <p:cxnSp>
        <p:nvCxnSpPr>
          <p:cNvPr id="10" name="Straight Connector 9"/>
          <p:cNvCxnSpPr>
            <a:stCxn id="7" idx="2"/>
            <a:endCxn id="6" idx="6"/>
          </p:cNvCxnSpPr>
          <p:nvPr/>
        </p:nvCxnSpPr>
        <p:spPr>
          <a:xfrm rot="10800000">
            <a:off x="2057400" y="2933700"/>
            <a:ext cx="838200" cy="0"/>
          </a:xfrm>
          <a:prstGeom prst="line">
            <a:avLst/>
          </a:prstGeom>
          <a:ln>
            <a:headEnd type="arrow"/>
            <a:tailEnd type="none"/>
          </a:ln>
        </p:spPr>
        <p:style>
          <a:lnRef idx="2">
            <a:schemeClr val="accent6"/>
          </a:lnRef>
          <a:fillRef idx="0">
            <a:schemeClr val="accent6"/>
          </a:fillRef>
          <a:effectRef idx="1">
            <a:schemeClr val="accent6"/>
          </a:effectRef>
          <a:fontRef idx="minor">
            <a:schemeClr val="tx1"/>
          </a:fontRef>
        </p:style>
      </p:cxnSp>
      <p:sp>
        <p:nvSpPr>
          <p:cNvPr id="11" name="Plus 10"/>
          <p:cNvSpPr/>
          <p:nvPr/>
        </p:nvSpPr>
        <p:spPr>
          <a:xfrm>
            <a:off x="1676400" y="1981200"/>
            <a:ext cx="304800" cy="3048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3" name="Plus 12"/>
          <p:cNvSpPr/>
          <p:nvPr/>
        </p:nvSpPr>
        <p:spPr>
          <a:xfrm>
            <a:off x="2286000" y="3048000"/>
            <a:ext cx="304800" cy="3048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9" name="TextBox 18"/>
          <p:cNvSpPr txBox="1"/>
          <p:nvPr/>
        </p:nvSpPr>
        <p:spPr>
          <a:xfrm>
            <a:off x="2971800" y="1905000"/>
            <a:ext cx="381000" cy="584775"/>
          </a:xfrm>
          <a:prstGeom prst="rect">
            <a:avLst/>
          </a:prstGeom>
          <a:noFill/>
        </p:spPr>
        <p:txBody>
          <a:bodyPr wrap="square" rtlCol="0">
            <a:spAutoFit/>
          </a:bodyPr>
          <a:lstStyle/>
          <a:p>
            <a:r>
              <a:rPr lang="en-US" sz="3200" b="1" dirty="0" smtClean="0">
                <a:effectLst>
                  <a:outerShdw blurRad="50800" dist="25400" dir="4140000" sx="104000" sy="104000" algn="tl" rotWithShape="0">
                    <a:prstClr val="black">
                      <a:alpha val="40000"/>
                    </a:prstClr>
                  </a:outerShdw>
                </a:effectLst>
              </a:rPr>
              <a:t>?</a:t>
            </a:r>
            <a:endParaRPr lang="en-US" b="1" dirty="0">
              <a:effectLst>
                <a:outerShdw blurRad="50800" dist="25400" dir="4140000" sx="104000" sy="104000" algn="tl" rotWithShape="0">
                  <a:prstClr val="black">
                    <a:alpha val="40000"/>
                  </a:prstClr>
                </a:outerShdw>
              </a:effectLst>
            </a:endParaRPr>
          </a:p>
        </p:txBody>
      </p:sp>
      <p:sp>
        <p:nvSpPr>
          <p:cNvPr id="20" name="TextBox 19"/>
          <p:cNvSpPr txBox="1"/>
          <p:nvPr/>
        </p:nvSpPr>
        <p:spPr>
          <a:xfrm>
            <a:off x="4191000" y="1676400"/>
            <a:ext cx="4343400" cy="1328023"/>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Balance Theory:</a:t>
            </a:r>
          </a:p>
          <a:p>
            <a:r>
              <a:rPr lang="en-US" sz="2400" dirty="0" smtClean="0"/>
              <a:t>Since </a:t>
            </a:r>
            <a:r>
              <a:rPr lang="en-US" sz="2400" b="1" dirty="0" smtClean="0"/>
              <a:t>C</a:t>
            </a:r>
            <a:r>
              <a:rPr lang="en-US" sz="2400" dirty="0" smtClean="0"/>
              <a:t> is a friend of </a:t>
            </a:r>
            <a:r>
              <a:rPr lang="en-US" sz="2400" b="1" dirty="0" smtClean="0"/>
              <a:t>A</a:t>
            </a:r>
            <a:r>
              <a:rPr lang="en-US" sz="2400" dirty="0" smtClean="0"/>
              <a:t>’s friend </a:t>
            </a:r>
            <a:r>
              <a:rPr lang="en-US" sz="2400" b="1" dirty="0" smtClean="0"/>
              <a:t>B</a:t>
            </a:r>
            <a:r>
              <a:rPr lang="en-US" sz="2400" dirty="0" smtClean="0"/>
              <a:t>, the link should be </a:t>
            </a:r>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positive</a:t>
            </a:r>
            <a:endParaRPr lang="en-US" sz="2400" b="1" dirty="0" smtClean="0"/>
          </a:p>
        </p:txBody>
      </p:sp>
      <p:sp>
        <p:nvSpPr>
          <p:cNvPr id="21" name="TextBox 20"/>
          <p:cNvSpPr txBox="1"/>
          <p:nvPr/>
        </p:nvSpPr>
        <p:spPr>
          <a:xfrm>
            <a:off x="1143000" y="3962400"/>
            <a:ext cx="5638800" cy="2145268"/>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Status Theory:</a:t>
            </a:r>
          </a:p>
          <a:p>
            <a:r>
              <a:rPr lang="en-US" sz="2400" dirty="0" smtClean="0"/>
              <a:t>Since </a:t>
            </a:r>
            <a:r>
              <a:rPr lang="en-US" sz="2400" b="1" dirty="0" smtClean="0"/>
              <a:t>A </a:t>
            </a:r>
            <a:r>
              <a:rPr lang="en-US" sz="2400" dirty="0" smtClean="0"/>
              <a:t>regards </a:t>
            </a:r>
            <a:r>
              <a:rPr lang="en-US" sz="2400" b="1" dirty="0" smtClean="0"/>
              <a:t>B</a:t>
            </a:r>
            <a:r>
              <a:rPr lang="en-US" sz="2400" dirty="0" smtClean="0"/>
              <a:t> as having </a:t>
            </a:r>
            <a:r>
              <a:rPr lang="en-US" sz="2400" u="sng" dirty="0" smtClean="0"/>
              <a:t>higher status</a:t>
            </a:r>
            <a:r>
              <a:rPr lang="en-US" sz="2400" dirty="0" smtClean="0"/>
              <a:t>, </a:t>
            </a:r>
            <a:br>
              <a:rPr lang="en-US" sz="2400" dirty="0" smtClean="0"/>
            </a:br>
            <a:r>
              <a:rPr lang="en-US" sz="2400" dirty="0" smtClean="0"/>
              <a:t>and </a:t>
            </a:r>
            <a:r>
              <a:rPr lang="en-US" sz="2400" b="1" dirty="0" smtClean="0"/>
              <a:t>B </a:t>
            </a:r>
            <a:r>
              <a:rPr lang="en-US" sz="2400" dirty="0" smtClean="0"/>
              <a:t>regards </a:t>
            </a:r>
            <a:r>
              <a:rPr lang="en-US" sz="2400" b="1" dirty="0" smtClean="0"/>
              <a:t>C</a:t>
            </a:r>
            <a:r>
              <a:rPr lang="en-US" sz="2400" dirty="0" smtClean="0"/>
              <a:t> as having </a:t>
            </a:r>
            <a:r>
              <a:rPr lang="en-US" sz="2400" u="sng" dirty="0" smtClean="0"/>
              <a:t>higher status</a:t>
            </a:r>
            <a:r>
              <a:rPr lang="en-US" sz="2400" dirty="0" smtClean="0"/>
              <a:t>, </a:t>
            </a:r>
            <a:br>
              <a:rPr lang="en-US" sz="2400" dirty="0" smtClean="0"/>
            </a:br>
            <a:r>
              <a:rPr lang="en-US" sz="2400" b="1" dirty="0" smtClean="0"/>
              <a:t>C</a:t>
            </a:r>
            <a:r>
              <a:rPr lang="en-US" sz="2400" dirty="0" smtClean="0"/>
              <a:t> should regard </a:t>
            </a:r>
            <a:r>
              <a:rPr lang="en-US" sz="2400" b="1" dirty="0" smtClean="0"/>
              <a:t>A</a:t>
            </a:r>
            <a:r>
              <a:rPr lang="en-US" sz="2400" dirty="0" smtClean="0"/>
              <a:t> has having </a:t>
            </a:r>
            <a:r>
              <a:rPr lang="en-US" sz="2400" u="sng" dirty="0" smtClean="0"/>
              <a:t>lower status</a:t>
            </a:r>
            <a:r>
              <a:rPr lang="en-US" sz="2400" dirty="0" smtClean="0"/>
              <a:t> </a:t>
            </a:r>
            <a:br>
              <a:rPr lang="en-US" sz="2400" dirty="0" smtClean="0"/>
            </a:br>
            <a:r>
              <a:rPr lang="en-US" sz="2400" dirty="0" smtClean="0"/>
              <a:t>and the link should be </a:t>
            </a:r>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negative</a:t>
            </a:r>
            <a:endParaRPr lang="en-US" sz="2400" b="1" dirty="0" smtClean="0"/>
          </a:p>
        </p:txBody>
      </p:sp>
      <p:grpSp>
        <p:nvGrpSpPr>
          <p:cNvPr id="67" name="Group 66"/>
          <p:cNvGrpSpPr/>
          <p:nvPr/>
        </p:nvGrpSpPr>
        <p:grpSpPr>
          <a:xfrm>
            <a:off x="7239000" y="3581400"/>
            <a:ext cx="1447800" cy="2819400"/>
            <a:chOff x="7239000" y="3581400"/>
            <a:chExt cx="1447800" cy="2819400"/>
          </a:xfrm>
        </p:grpSpPr>
        <p:sp>
          <p:nvSpPr>
            <p:cNvPr id="24" name="Oval 23"/>
            <p:cNvSpPr/>
            <p:nvPr/>
          </p:nvSpPr>
          <p:spPr>
            <a:xfrm>
              <a:off x="8001000" y="5867400"/>
              <a:ext cx="533400" cy="5334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A</a:t>
              </a:r>
              <a:endParaRPr lang="en-US" b="1" dirty="0"/>
            </a:p>
          </p:txBody>
        </p:sp>
        <p:sp>
          <p:nvSpPr>
            <p:cNvPr id="25" name="Oval 24"/>
            <p:cNvSpPr/>
            <p:nvPr/>
          </p:nvSpPr>
          <p:spPr>
            <a:xfrm>
              <a:off x="7239000" y="4648200"/>
              <a:ext cx="533400" cy="5334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B</a:t>
              </a:r>
              <a:endParaRPr lang="en-US" b="1" dirty="0"/>
            </a:p>
          </p:txBody>
        </p:sp>
        <p:sp>
          <p:nvSpPr>
            <p:cNvPr id="26" name="Oval 25"/>
            <p:cNvSpPr/>
            <p:nvPr/>
          </p:nvSpPr>
          <p:spPr>
            <a:xfrm>
              <a:off x="8001000" y="3581400"/>
              <a:ext cx="533400" cy="5334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C</a:t>
              </a:r>
              <a:endParaRPr lang="en-US" b="1" dirty="0"/>
            </a:p>
          </p:txBody>
        </p:sp>
        <p:cxnSp>
          <p:nvCxnSpPr>
            <p:cNvPr id="27" name="Straight Connector 26"/>
            <p:cNvCxnSpPr>
              <a:stCxn id="24" idx="1"/>
              <a:endCxn id="25" idx="4"/>
            </p:cNvCxnSpPr>
            <p:nvPr/>
          </p:nvCxnSpPr>
          <p:spPr>
            <a:xfrm rot="16200000" flipV="1">
              <a:off x="7410451" y="5276850"/>
              <a:ext cx="763915" cy="573415"/>
            </a:xfrm>
            <a:prstGeom prst="line">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8" name="Straight Connector 27"/>
            <p:cNvCxnSpPr>
              <a:stCxn id="24" idx="0"/>
              <a:endCxn id="26" idx="4"/>
            </p:cNvCxnSpPr>
            <p:nvPr/>
          </p:nvCxnSpPr>
          <p:spPr>
            <a:xfrm rot="5400000" flipH="1" flipV="1">
              <a:off x="7391400" y="4991100"/>
              <a:ext cx="1752600" cy="0"/>
            </a:xfrm>
            <a:prstGeom prst="line">
              <a:avLst/>
            </a:prstGeom>
            <a:ln>
              <a:headEnd type="arrow"/>
            </a:ln>
          </p:spPr>
          <p:style>
            <a:lnRef idx="2">
              <a:schemeClr val="accent6"/>
            </a:lnRef>
            <a:fillRef idx="0">
              <a:schemeClr val="accent6"/>
            </a:fillRef>
            <a:effectRef idx="1">
              <a:schemeClr val="accent6"/>
            </a:effectRef>
            <a:fontRef idx="minor">
              <a:schemeClr val="tx1"/>
            </a:fontRef>
          </p:style>
        </p:cxnSp>
        <p:cxnSp>
          <p:nvCxnSpPr>
            <p:cNvPr id="29" name="Straight Connector 28"/>
            <p:cNvCxnSpPr>
              <a:stCxn id="26" idx="3"/>
              <a:endCxn id="25" idx="0"/>
            </p:cNvCxnSpPr>
            <p:nvPr/>
          </p:nvCxnSpPr>
          <p:spPr>
            <a:xfrm rot="5400000">
              <a:off x="7486651" y="4055735"/>
              <a:ext cx="611515" cy="573415"/>
            </a:xfrm>
            <a:prstGeom prst="line">
              <a:avLst/>
            </a:prstGeom>
            <a:ln>
              <a:headEnd type="arrow"/>
              <a:tailEnd type="none"/>
            </a:ln>
          </p:spPr>
          <p:style>
            <a:lnRef idx="2">
              <a:schemeClr val="accent6"/>
            </a:lnRef>
            <a:fillRef idx="0">
              <a:schemeClr val="accent6"/>
            </a:fillRef>
            <a:effectRef idx="1">
              <a:schemeClr val="accent6"/>
            </a:effectRef>
            <a:fontRef idx="minor">
              <a:schemeClr val="tx1"/>
            </a:fontRef>
          </p:style>
        </p:cxnSp>
        <p:sp>
          <p:nvSpPr>
            <p:cNvPr id="30" name="Plus 29"/>
            <p:cNvSpPr/>
            <p:nvPr/>
          </p:nvSpPr>
          <p:spPr>
            <a:xfrm>
              <a:off x="7391400" y="4114800"/>
              <a:ext cx="304800" cy="3048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dirty="0"/>
            </a:p>
          </p:txBody>
        </p:sp>
        <p:sp>
          <p:nvSpPr>
            <p:cNvPr id="31" name="Plus 30"/>
            <p:cNvSpPr/>
            <p:nvPr/>
          </p:nvSpPr>
          <p:spPr>
            <a:xfrm>
              <a:off x="7467600" y="5638800"/>
              <a:ext cx="304800" cy="3048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32" name="TextBox 31"/>
            <p:cNvSpPr txBox="1"/>
            <p:nvPr/>
          </p:nvSpPr>
          <p:spPr>
            <a:xfrm>
              <a:off x="8305800" y="4724400"/>
              <a:ext cx="381000" cy="584775"/>
            </a:xfrm>
            <a:prstGeom prst="rect">
              <a:avLst/>
            </a:prstGeom>
            <a:noFill/>
          </p:spPr>
          <p:txBody>
            <a:bodyPr wrap="square" rtlCol="0">
              <a:spAutoFit/>
            </a:bodyPr>
            <a:lstStyle/>
            <a:p>
              <a:r>
                <a:rPr lang="en-US" sz="3200" b="1" dirty="0" smtClean="0">
                  <a:effectLst>
                    <a:outerShdw blurRad="50800" dist="25400" dir="4140000" sx="104000" sy="104000" algn="tl" rotWithShape="0">
                      <a:prstClr val="black">
                        <a:alpha val="40000"/>
                      </a:prstClr>
                    </a:outerShdw>
                  </a:effectLst>
                </a:rPr>
                <a:t>?</a:t>
              </a:r>
              <a:endParaRPr lang="en-US" b="1" dirty="0">
                <a:effectLst>
                  <a:outerShdw blurRad="50800" dist="25400" dir="4140000" sx="104000" sy="104000" algn="tl" rotWithShape="0">
                    <a:prstClr val="black">
                      <a:alpha val="40000"/>
                    </a:prstClr>
                  </a:outerShdw>
                </a:effectLst>
              </a:endParaRPr>
            </a:p>
          </p:txBody>
        </p:sp>
      </p:grpSp>
      <p:sp>
        <p:nvSpPr>
          <p:cNvPr id="70" name="Rectangle 69"/>
          <p:cNvSpPr/>
          <p:nvPr/>
        </p:nvSpPr>
        <p:spPr>
          <a:xfrm>
            <a:off x="3048000" y="1981200"/>
            <a:ext cx="228600" cy="381000"/>
          </a:xfrm>
          <a:prstGeom prst="rect">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Plus 61"/>
          <p:cNvSpPr/>
          <p:nvPr/>
        </p:nvSpPr>
        <p:spPr>
          <a:xfrm>
            <a:off x="2895600" y="1914525"/>
            <a:ext cx="533400" cy="533400"/>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68" name="Rectangle 67"/>
          <p:cNvSpPr/>
          <p:nvPr/>
        </p:nvSpPr>
        <p:spPr>
          <a:xfrm>
            <a:off x="8382000" y="4800600"/>
            <a:ext cx="228600" cy="457200"/>
          </a:xfrm>
          <a:prstGeom prst="rect">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Minus 62"/>
          <p:cNvSpPr/>
          <p:nvPr/>
        </p:nvSpPr>
        <p:spPr>
          <a:xfrm>
            <a:off x="8305800" y="4724400"/>
            <a:ext cx="533400" cy="5334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ppt_w*0.05"/>
                                          </p:val>
                                        </p:tav>
                                        <p:tav tm="100000">
                                          <p:val>
                                            <p:strVal val="#ppt_w"/>
                                          </p:val>
                                        </p:tav>
                                      </p:tavLst>
                                    </p:anim>
                                    <p:anim calcmode="lin" valueType="num">
                                      <p:cBhvr>
                                        <p:cTn id="8" dur="500" fill="hold"/>
                                        <p:tgtEl>
                                          <p:spTgt spid="20"/>
                                        </p:tgtEl>
                                        <p:attrNameLst>
                                          <p:attrName>ppt_h</p:attrName>
                                        </p:attrNameLst>
                                      </p:cBhvr>
                                      <p:tavLst>
                                        <p:tav tm="0">
                                          <p:val>
                                            <p:strVal val="#ppt_h"/>
                                          </p:val>
                                        </p:tav>
                                        <p:tav tm="100000">
                                          <p:val>
                                            <p:strVal val="#ppt_h"/>
                                          </p:val>
                                        </p:tav>
                                      </p:tavLst>
                                    </p:anim>
                                    <p:anim calcmode="lin" valueType="num">
                                      <p:cBhvr>
                                        <p:cTn id="9" dur="500" fill="hold"/>
                                        <p:tgtEl>
                                          <p:spTgt spid="20"/>
                                        </p:tgtEl>
                                        <p:attrNameLst>
                                          <p:attrName>ppt_x</p:attrName>
                                        </p:attrNameLst>
                                      </p:cBhvr>
                                      <p:tavLst>
                                        <p:tav tm="0">
                                          <p:val>
                                            <p:strVal val="#ppt_x-.2"/>
                                          </p:val>
                                        </p:tav>
                                        <p:tav tm="100000">
                                          <p:val>
                                            <p:strVal val="#ppt_x"/>
                                          </p:val>
                                        </p:tav>
                                      </p:tavLst>
                                    </p:anim>
                                    <p:anim calcmode="lin" valueType="num">
                                      <p:cBhvr>
                                        <p:cTn id="10" dur="500" fill="hold"/>
                                        <p:tgtEl>
                                          <p:spTgt spid="20"/>
                                        </p:tgtEl>
                                        <p:attrNameLst>
                                          <p:attrName>ppt_y</p:attrName>
                                        </p:attrNameLst>
                                      </p:cBhvr>
                                      <p:tavLst>
                                        <p:tav tm="0">
                                          <p:val>
                                            <p:strVal val="#ppt_y"/>
                                          </p:val>
                                        </p:tav>
                                        <p:tav tm="100000">
                                          <p:val>
                                            <p:strVal val="#ppt_y"/>
                                          </p:val>
                                        </p:tav>
                                      </p:tavLst>
                                    </p:anim>
                                    <p:animEffect transition="in" filter="fade">
                                      <p:cBhvr>
                                        <p:cTn id="11" dur="5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52" presetClass="entr" presetSubtype="0" fill="hold" grpId="0" nodeType="clickEffect">
                                  <p:stCondLst>
                                    <p:cond delay="0"/>
                                  </p:stCondLst>
                                  <p:childTnLst>
                                    <p:set>
                                      <p:cBhvr>
                                        <p:cTn id="15" dur="1" fill="hold">
                                          <p:stCondLst>
                                            <p:cond delay="0"/>
                                          </p:stCondLst>
                                        </p:cTn>
                                        <p:tgtEl>
                                          <p:spTgt spid="62"/>
                                        </p:tgtEl>
                                        <p:attrNameLst>
                                          <p:attrName>style.visibility</p:attrName>
                                        </p:attrNameLst>
                                      </p:cBhvr>
                                      <p:to>
                                        <p:strVal val="visible"/>
                                      </p:to>
                                    </p:set>
                                    <p:animScale>
                                      <p:cBhvr>
                                        <p:cTn id="16" dur="1000" decel="50000" fill="hold">
                                          <p:stCondLst>
                                            <p:cond delay="0"/>
                                          </p:stCondLst>
                                        </p:cTn>
                                        <p:tgtEl>
                                          <p:spTgt spid="6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62"/>
                                        </p:tgtEl>
                                        <p:attrNameLst>
                                          <p:attrName>ppt_x</p:attrName>
                                          <p:attrName>ppt_y</p:attrName>
                                        </p:attrNameLst>
                                      </p:cBhvr>
                                    </p:animMotion>
                                    <p:animEffect transition="in" filter="fade">
                                      <p:cBhvr>
                                        <p:cTn id="18" dur="1000"/>
                                        <p:tgtEl>
                                          <p:spTgt spid="62"/>
                                        </p:tgtEl>
                                      </p:cBhvr>
                                    </p:animEffect>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7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54" presetClass="entr" presetSubtype="0" accel="100000" fill="hold" nodeType="click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strVal val="#ppt_w*0.05"/>
                                          </p:val>
                                        </p:tav>
                                        <p:tav tm="100000">
                                          <p:val>
                                            <p:strVal val="#ppt_w"/>
                                          </p:val>
                                        </p:tav>
                                      </p:tavLst>
                                    </p:anim>
                                    <p:anim calcmode="lin" valueType="num">
                                      <p:cBhvr>
                                        <p:cTn id="27" dur="500" fill="hold"/>
                                        <p:tgtEl>
                                          <p:spTgt spid="67"/>
                                        </p:tgtEl>
                                        <p:attrNameLst>
                                          <p:attrName>ppt_h</p:attrName>
                                        </p:attrNameLst>
                                      </p:cBhvr>
                                      <p:tavLst>
                                        <p:tav tm="0">
                                          <p:val>
                                            <p:strVal val="#ppt_h"/>
                                          </p:val>
                                        </p:tav>
                                        <p:tav tm="100000">
                                          <p:val>
                                            <p:strVal val="#ppt_h"/>
                                          </p:val>
                                        </p:tav>
                                      </p:tavLst>
                                    </p:anim>
                                    <p:anim calcmode="lin" valueType="num">
                                      <p:cBhvr>
                                        <p:cTn id="28" dur="500" fill="hold"/>
                                        <p:tgtEl>
                                          <p:spTgt spid="67"/>
                                        </p:tgtEl>
                                        <p:attrNameLst>
                                          <p:attrName>ppt_x</p:attrName>
                                        </p:attrNameLst>
                                      </p:cBhvr>
                                      <p:tavLst>
                                        <p:tav tm="0">
                                          <p:val>
                                            <p:strVal val="#ppt_x-.2"/>
                                          </p:val>
                                        </p:tav>
                                        <p:tav tm="100000">
                                          <p:val>
                                            <p:strVal val="#ppt_x"/>
                                          </p:val>
                                        </p:tav>
                                      </p:tavLst>
                                    </p:anim>
                                    <p:anim calcmode="lin" valueType="num">
                                      <p:cBhvr>
                                        <p:cTn id="29" dur="500" fill="hold"/>
                                        <p:tgtEl>
                                          <p:spTgt spid="67"/>
                                        </p:tgtEl>
                                        <p:attrNameLst>
                                          <p:attrName>ppt_y</p:attrName>
                                        </p:attrNameLst>
                                      </p:cBhvr>
                                      <p:tavLst>
                                        <p:tav tm="0">
                                          <p:val>
                                            <p:strVal val="#ppt_y"/>
                                          </p:val>
                                        </p:tav>
                                        <p:tav tm="100000">
                                          <p:val>
                                            <p:strVal val="#ppt_y"/>
                                          </p:val>
                                        </p:tav>
                                      </p:tavLst>
                                    </p:anim>
                                    <p:animEffect transition="in" filter="fade">
                                      <p:cBhvr>
                                        <p:cTn id="30" dur="500"/>
                                        <p:tgtEl>
                                          <p:spTgt spid="67"/>
                                        </p:tgtEl>
                                      </p:cBhvr>
                                    </p:animEffect>
                                  </p:childTnLst>
                                </p:cTn>
                              </p:par>
                              <p:par>
                                <p:cTn id="31" presetID="54" presetClass="entr" presetSubtype="0" accel="10000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p:cTn id="33" dur="500" fill="hold"/>
                                        <p:tgtEl>
                                          <p:spTgt spid="21"/>
                                        </p:tgtEl>
                                        <p:attrNameLst>
                                          <p:attrName>ppt_w</p:attrName>
                                        </p:attrNameLst>
                                      </p:cBhvr>
                                      <p:tavLst>
                                        <p:tav tm="0">
                                          <p:val>
                                            <p:strVal val="#ppt_w*0.05"/>
                                          </p:val>
                                        </p:tav>
                                        <p:tav tm="100000">
                                          <p:val>
                                            <p:strVal val="#ppt_w"/>
                                          </p:val>
                                        </p:tav>
                                      </p:tavLst>
                                    </p:anim>
                                    <p:anim calcmode="lin" valueType="num">
                                      <p:cBhvr>
                                        <p:cTn id="34" dur="500" fill="hold"/>
                                        <p:tgtEl>
                                          <p:spTgt spid="21"/>
                                        </p:tgtEl>
                                        <p:attrNameLst>
                                          <p:attrName>ppt_h</p:attrName>
                                        </p:attrNameLst>
                                      </p:cBhvr>
                                      <p:tavLst>
                                        <p:tav tm="0">
                                          <p:val>
                                            <p:strVal val="#ppt_h"/>
                                          </p:val>
                                        </p:tav>
                                        <p:tav tm="100000">
                                          <p:val>
                                            <p:strVal val="#ppt_h"/>
                                          </p:val>
                                        </p:tav>
                                      </p:tavLst>
                                    </p:anim>
                                    <p:anim calcmode="lin" valueType="num">
                                      <p:cBhvr>
                                        <p:cTn id="35" dur="500" fill="hold"/>
                                        <p:tgtEl>
                                          <p:spTgt spid="21"/>
                                        </p:tgtEl>
                                        <p:attrNameLst>
                                          <p:attrName>ppt_x</p:attrName>
                                        </p:attrNameLst>
                                      </p:cBhvr>
                                      <p:tavLst>
                                        <p:tav tm="0">
                                          <p:val>
                                            <p:strVal val="#ppt_x-.2"/>
                                          </p:val>
                                        </p:tav>
                                        <p:tav tm="100000">
                                          <p:val>
                                            <p:strVal val="#ppt_x"/>
                                          </p:val>
                                        </p:tav>
                                      </p:tavLst>
                                    </p:anim>
                                    <p:anim calcmode="lin" valueType="num">
                                      <p:cBhvr>
                                        <p:cTn id="36" dur="500" fill="hold"/>
                                        <p:tgtEl>
                                          <p:spTgt spid="21"/>
                                        </p:tgtEl>
                                        <p:attrNameLst>
                                          <p:attrName>ppt_y</p:attrName>
                                        </p:attrNameLst>
                                      </p:cBhvr>
                                      <p:tavLst>
                                        <p:tav tm="0">
                                          <p:val>
                                            <p:strVal val="#ppt_y"/>
                                          </p:val>
                                        </p:tav>
                                        <p:tav tm="100000">
                                          <p:val>
                                            <p:strVal val="#ppt_y"/>
                                          </p:val>
                                        </p:tav>
                                      </p:tavLst>
                                    </p:anim>
                                    <p:animEffect transition="in" filter="fade">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54" presetClass="entr" presetSubtype="0" accel="100000" fill="hold" grpId="0" nodeType="clickEffect">
                                  <p:stCondLst>
                                    <p:cond delay="0"/>
                                  </p:stCondLst>
                                  <p:childTnLst>
                                    <p:set>
                                      <p:cBhvr>
                                        <p:cTn id="41" dur="1" fill="hold">
                                          <p:stCondLst>
                                            <p:cond delay="0"/>
                                          </p:stCondLst>
                                        </p:cTn>
                                        <p:tgtEl>
                                          <p:spTgt spid="63"/>
                                        </p:tgtEl>
                                        <p:attrNameLst>
                                          <p:attrName>style.visibility</p:attrName>
                                        </p:attrNameLst>
                                      </p:cBhvr>
                                      <p:to>
                                        <p:strVal val="visible"/>
                                      </p:to>
                                    </p:set>
                                    <p:anim calcmode="lin" valueType="num">
                                      <p:cBhvr>
                                        <p:cTn id="42" dur="500" fill="hold"/>
                                        <p:tgtEl>
                                          <p:spTgt spid="63"/>
                                        </p:tgtEl>
                                        <p:attrNameLst>
                                          <p:attrName>ppt_w</p:attrName>
                                        </p:attrNameLst>
                                      </p:cBhvr>
                                      <p:tavLst>
                                        <p:tav tm="0">
                                          <p:val>
                                            <p:strVal val="#ppt_w*0.05"/>
                                          </p:val>
                                        </p:tav>
                                        <p:tav tm="100000">
                                          <p:val>
                                            <p:strVal val="#ppt_w"/>
                                          </p:val>
                                        </p:tav>
                                      </p:tavLst>
                                    </p:anim>
                                    <p:anim calcmode="lin" valueType="num">
                                      <p:cBhvr>
                                        <p:cTn id="43" dur="500" fill="hold"/>
                                        <p:tgtEl>
                                          <p:spTgt spid="63"/>
                                        </p:tgtEl>
                                        <p:attrNameLst>
                                          <p:attrName>ppt_h</p:attrName>
                                        </p:attrNameLst>
                                      </p:cBhvr>
                                      <p:tavLst>
                                        <p:tav tm="0">
                                          <p:val>
                                            <p:strVal val="#ppt_h"/>
                                          </p:val>
                                        </p:tav>
                                        <p:tav tm="100000">
                                          <p:val>
                                            <p:strVal val="#ppt_h"/>
                                          </p:val>
                                        </p:tav>
                                      </p:tavLst>
                                    </p:anim>
                                    <p:anim calcmode="lin" valueType="num">
                                      <p:cBhvr>
                                        <p:cTn id="44" dur="500" fill="hold"/>
                                        <p:tgtEl>
                                          <p:spTgt spid="63"/>
                                        </p:tgtEl>
                                        <p:attrNameLst>
                                          <p:attrName>ppt_x</p:attrName>
                                        </p:attrNameLst>
                                      </p:cBhvr>
                                      <p:tavLst>
                                        <p:tav tm="0">
                                          <p:val>
                                            <p:strVal val="#ppt_x-.2"/>
                                          </p:val>
                                        </p:tav>
                                        <p:tav tm="100000">
                                          <p:val>
                                            <p:strVal val="#ppt_x"/>
                                          </p:val>
                                        </p:tav>
                                      </p:tavLst>
                                    </p:anim>
                                    <p:anim calcmode="lin" valueType="num">
                                      <p:cBhvr>
                                        <p:cTn id="45" dur="500" fill="hold"/>
                                        <p:tgtEl>
                                          <p:spTgt spid="63"/>
                                        </p:tgtEl>
                                        <p:attrNameLst>
                                          <p:attrName>ppt_y</p:attrName>
                                        </p:attrNameLst>
                                      </p:cBhvr>
                                      <p:tavLst>
                                        <p:tav tm="0">
                                          <p:val>
                                            <p:strVal val="#ppt_y"/>
                                          </p:val>
                                        </p:tav>
                                        <p:tav tm="100000">
                                          <p:val>
                                            <p:strVal val="#ppt_y"/>
                                          </p:val>
                                        </p:tav>
                                      </p:tavLst>
                                    </p:anim>
                                    <p:animEffect transition="in" filter="fade">
                                      <p:cBhvr>
                                        <p:cTn id="46" dur="500"/>
                                        <p:tgtEl>
                                          <p:spTgt spid="63"/>
                                        </p:tgtEl>
                                      </p:cBhvr>
                                    </p:animEffect>
                                  </p:childTnLst>
                                </p:cTn>
                              </p:par>
                            </p:childTnLst>
                          </p:cTn>
                        </p:par>
                        <p:par>
                          <p:cTn id="47" fill="hold">
                            <p:stCondLst>
                              <p:cond delay="500"/>
                            </p:stCondLst>
                            <p:childTnLst>
                              <p:par>
                                <p:cTn id="48" presetID="1" presetClass="entr" presetSubtype="0" fill="hold" grpId="0" nodeType="afterEffect">
                                  <p:stCondLst>
                                    <p:cond delay="0"/>
                                  </p:stCondLst>
                                  <p:childTnLst>
                                    <p:set>
                                      <p:cBhvr>
                                        <p:cTn id="49"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70" grpId="0" animBg="1"/>
      <p:bldP spid="62" grpId="0" animBg="1"/>
      <p:bldP spid="68" grpId="0" animBg="1"/>
      <p:bldP spid="6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Undirected Networks</a:t>
            </a:r>
            <a:endParaRPr lang="en-US" dirty="0"/>
          </a:p>
        </p:txBody>
      </p:sp>
      <p:sp>
        <p:nvSpPr>
          <p:cNvPr id="30" name="Content Placeholder 29"/>
          <p:cNvSpPr>
            <a:spLocks noGrp="1"/>
          </p:cNvSpPr>
          <p:nvPr>
            <p:ph idx="1"/>
          </p:nvPr>
        </p:nvSpPr>
        <p:spPr>
          <a:xfrm>
            <a:off x="1371600" y="1371600"/>
            <a:ext cx="7315200" cy="5181600"/>
          </a:xfrm>
        </p:spPr>
        <p:txBody>
          <a:bodyPr>
            <a:normAutofit lnSpcReduction="10000"/>
          </a:bodyPr>
          <a:lstStyle/>
          <a:p>
            <a:pPr>
              <a:buNone/>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Consider the frequencies of different types of signed triads</a:t>
            </a:r>
          </a:p>
          <a:p>
            <a:pPr lvl="1"/>
            <a:r>
              <a:rPr lang="en-US" dirty="0" smtClean="0"/>
              <a:t>Determine the fraction of triads of type T</a:t>
            </a:r>
            <a:r>
              <a:rPr lang="en-US" baseline="-25000" dirty="0" smtClean="0"/>
              <a:t>i</a:t>
            </a:r>
            <a:r>
              <a:rPr lang="en-US" dirty="0" smtClean="0"/>
              <a:t> from the datasets </a:t>
            </a:r>
          </a:p>
          <a:p>
            <a:pPr lvl="1"/>
            <a:r>
              <a:rPr lang="en-US" dirty="0" smtClean="0"/>
              <a:t>Calculate p fraction of positive edges in the network</a:t>
            </a:r>
          </a:p>
          <a:p>
            <a:pPr lvl="1"/>
            <a:r>
              <a:rPr lang="en-US" dirty="0" smtClean="0"/>
              <a:t>Develop a priori probability of T</a:t>
            </a:r>
            <a:r>
              <a:rPr lang="en-US" baseline="-25000" dirty="0" smtClean="0"/>
              <a:t>i</a:t>
            </a:r>
            <a:r>
              <a:rPr lang="en-US" dirty="0" smtClean="0"/>
              <a:t> based on sign distribution</a:t>
            </a:r>
            <a:endParaRPr lang="en-US" baseline="-25000" dirty="0" smtClean="0"/>
          </a:p>
          <a:p>
            <a:pPr lvl="2"/>
            <a:r>
              <a:rPr lang="en-US" dirty="0" smtClean="0"/>
              <a:t>Shuffle the signs of all edges in the graph, keeping the same fraction p of positive edges</a:t>
            </a:r>
          </a:p>
          <a:p>
            <a:pPr lvl="2"/>
            <a:r>
              <a:rPr lang="en-US" dirty="0" smtClean="0"/>
              <a:t>Determine the fraction of triads T</a:t>
            </a:r>
            <a:r>
              <a:rPr lang="en-US" baseline="-25000" dirty="0" smtClean="0"/>
              <a:t>i</a:t>
            </a:r>
            <a:r>
              <a:rPr lang="en-US" dirty="0" smtClean="0"/>
              <a:t> after shuffling</a:t>
            </a:r>
          </a:p>
          <a:p>
            <a:pPr lvl="1"/>
            <a:r>
              <a:rPr lang="en-US" dirty="0" smtClean="0"/>
              <a:t>Calculate the surprise s(T</a:t>
            </a:r>
            <a:r>
              <a:rPr lang="en-US" baseline="-25000" dirty="0" smtClean="0"/>
              <a:t>i</a:t>
            </a:r>
            <a:r>
              <a:rPr lang="en-US" dirty="0" smtClean="0"/>
              <a:t>) as the number of standard deviations by which the observed number of triads T</a:t>
            </a:r>
            <a:r>
              <a:rPr lang="en-US" baseline="-25000" dirty="0" smtClean="0"/>
              <a:t>i</a:t>
            </a:r>
            <a:r>
              <a:rPr lang="en-US" dirty="0" smtClean="0"/>
              <a:t> differs from the expected number</a:t>
            </a:r>
          </a:p>
          <a:p>
            <a:pPr lvl="0">
              <a:defRPr/>
            </a:pPr>
            <a:endParaRPr lang="en-US" sz="2000" dirty="0" smtClean="0"/>
          </a:p>
          <a:p>
            <a:pPr lvl="0">
              <a:defRPr/>
            </a:pPr>
            <a:r>
              <a:rPr lang="en-US" sz="2000" dirty="0" smtClean="0"/>
              <a:t>If {fraction of triads T</a:t>
            </a:r>
            <a:r>
              <a:rPr lang="en-US" sz="2000" baseline="-25000" dirty="0" smtClean="0"/>
              <a:t>i</a:t>
            </a:r>
            <a:r>
              <a:rPr lang="en-US" sz="2000" dirty="0" smtClean="0"/>
              <a:t> observed} &gt; {a priori probability of T</a:t>
            </a:r>
            <a:r>
              <a:rPr lang="en-US" sz="2000" baseline="-25000" dirty="0" smtClean="0"/>
              <a:t>i</a:t>
            </a:r>
            <a:r>
              <a:rPr lang="en-US" sz="2000" dirty="0" smtClean="0"/>
              <a:t>}, then triads of type T</a:t>
            </a:r>
            <a:r>
              <a:rPr lang="en-US" sz="2000" baseline="-25000" dirty="0" smtClean="0"/>
              <a:t>i</a:t>
            </a:r>
            <a:r>
              <a:rPr lang="en-US" sz="2000" dirty="0" smtClean="0"/>
              <a:t> are overrepresented in the data</a:t>
            </a:r>
          </a:p>
          <a:p>
            <a:pPr lvl="0">
              <a:defRPr/>
            </a:pPr>
            <a:r>
              <a:rPr lang="en-US" sz="2000" dirty="0" smtClean="0"/>
              <a:t>Due </a:t>
            </a:r>
            <a:r>
              <a:rPr lang="en-US" sz="2000" dirty="0" smtClean="0"/>
              <a:t>to </a:t>
            </a:r>
            <a:r>
              <a:rPr lang="en-US" sz="2000" dirty="0" smtClean="0"/>
              <a:t>the Central </a:t>
            </a:r>
            <a:r>
              <a:rPr lang="en-US" sz="2000" dirty="0" smtClean="0"/>
              <a:t>Limit Theorem and </a:t>
            </a:r>
            <a:r>
              <a:rPr lang="en-US" sz="2000" dirty="0" smtClean="0"/>
              <a:t>the scale </a:t>
            </a:r>
            <a:r>
              <a:rPr lang="en-US" sz="2000" dirty="0" smtClean="0"/>
              <a:t>of </a:t>
            </a:r>
            <a:r>
              <a:rPr lang="en-US" sz="2000" dirty="0" smtClean="0"/>
              <a:t>the data</a:t>
            </a:r>
            <a:r>
              <a:rPr lang="en-US" sz="2000" dirty="0" smtClean="0"/>
              <a:t>, almost all observations are statistically </a:t>
            </a:r>
            <a:r>
              <a:rPr lang="en-US" sz="2000" dirty="0" smtClean="0"/>
              <a:t>significant</a:t>
            </a:r>
            <a:endParaRPr lang="en-US" sz="2000" dirty="0" smtClean="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 calcmode="lin" valueType="num">
                                      <p:cBhvr>
                                        <p:cTn id="7" dur="500" fill="hold"/>
                                        <p:tgtEl>
                                          <p:spTgt spid="30">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0">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0">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0">
                                            <p:txEl>
                                              <p:pRg st="1" end="1"/>
                                            </p:txEl>
                                          </p:spTgt>
                                        </p:tgtEl>
                                        <p:attrNameLst>
                                          <p:attrName>style.visibility</p:attrName>
                                        </p:attrNameLst>
                                      </p:cBhvr>
                                      <p:to>
                                        <p:strVal val="visible"/>
                                      </p:to>
                                    </p:set>
                                    <p:anim calcmode="lin" valueType="num">
                                      <p:cBhvr>
                                        <p:cTn id="16" dur="500" fill="hold"/>
                                        <p:tgtEl>
                                          <p:spTgt spid="30">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30">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30">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30">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30">
                                            <p:txEl>
                                              <p:pRg st="2" end="2"/>
                                            </p:txEl>
                                          </p:spTgt>
                                        </p:tgtEl>
                                        <p:attrNameLst>
                                          <p:attrName>style.visibility</p:attrName>
                                        </p:attrNameLst>
                                      </p:cBhvr>
                                      <p:to>
                                        <p:strVal val="visible"/>
                                      </p:to>
                                    </p:set>
                                    <p:anim calcmode="lin" valueType="num">
                                      <p:cBhvr>
                                        <p:cTn id="25" dur="500" fill="hold"/>
                                        <p:tgtEl>
                                          <p:spTgt spid="30">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30">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30">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30">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30">
                                            <p:txEl>
                                              <p:pRg st="3" end="3"/>
                                            </p:txEl>
                                          </p:spTgt>
                                        </p:tgtEl>
                                        <p:attrNameLst>
                                          <p:attrName>style.visibility</p:attrName>
                                        </p:attrNameLst>
                                      </p:cBhvr>
                                      <p:to>
                                        <p:strVal val="visible"/>
                                      </p:to>
                                    </p:set>
                                    <p:anim calcmode="lin" valueType="num">
                                      <p:cBhvr>
                                        <p:cTn id="34" dur="500" fill="hold"/>
                                        <p:tgtEl>
                                          <p:spTgt spid="30">
                                            <p:txEl>
                                              <p:pRg st="3" end="3"/>
                                            </p:txEl>
                                          </p:spTgt>
                                        </p:tgtEl>
                                        <p:attrNameLst>
                                          <p:attrName>ppt_w</p:attrName>
                                        </p:attrNameLst>
                                      </p:cBhvr>
                                      <p:tavLst>
                                        <p:tav tm="0">
                                          <p:val>
                                            <p:strVal val="#ppt_w*2.5"/>
                                          </p:val>
                                        </p:tav>
                                        <p:tav tm="100000">
                                          <p:val>
                                            <p:strVal val="#ppt_w"/>
                                          </p:val>
                                        </p:tav>
                                      </p:tavLst>
                                    </p:anim>
                                    <p:anim calcmode="lin" valueType="num">
                                      <p:cBhvr>
                                        <p:cTn id="35" dur="500" fill="hold"/>
                                        <p:tgtEl>
                                          <p:spTgt spid="30">
                                            <p:txEl>
                                              <p:pRg st="3" end="3"/>
                                            </p:txEl>
                                          </p:spTgt>
                                        </p:tgtEl>
                                        <p:attrNameLst>
                                          <p:attrName>ppt_h</p:attrName>
                                        </p:attrNameLst>
                                      </p:cBhvr>
                                      <p:tavLst>
                                        <p:tav tm="0">
                                          <p:val>
                                            <p:strVal val="#ppt_h*0.01"/>
                                          </p:val>
                                        </p:tav>
                                        <p:tav tm="100000">
                                          <p:val>
                                            <p:strVal val="#ppt_h"/>
                                          </p:val>
                                        </p:tav>
                                      </p:tavLst>
                                    </p:anim>
                                    <p:anim calcmode="lin" valueType="num">
                                      <p:cBhvr>
                                        <p:cTn id="36" dur="5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30">
                                            <p:txEl>
                                              <p:pRg st="3" end="3"/>
                                            </p:txEl>
                                          </p:spTgt>
                                        </p:tgtEl>
                                        <p:attrNameLst>
                                          <p:attrName>ppt_y</p:attrName>
                                        </p:attrNameLst>
                                      </p:cBhvr>
                                      <p:tavLst>
                                        <p:tav tm="0">
                                          <p:val>
                                            <p:strVal val="#ppt_h+1"/>
                                          </p:val>
                                        </p:tav>
                                        <p:tav tm="100000">
                                          <p:val>
                                            <p:strVal val="#ppt_y"/>
                                          </p:val>
                                        </p:tav>
                                      </p:tavLst>
                                    </p:anim>
                                    <p:animEffect transition="in" filter="fade">
                                      <p:cBhvr>
                                        <p:cTn id="38" dur="500"/>
                                        <p:tgtEl>
                                          <p:spTgt spid="30">
                                            <p:txEl>
                                              <p:pRg st="3" end="3"/>
                                            </p:txEl>
                                          </p:spTgt>
                                        </p:tgtEl>
                                      </p:cBhvr>
                                    </p:animEffect>
                                  </p:childTnLst>
                                </p:cTn>
                              </p:par>
                              <p:par>
                                <p:cTn id="39" presetID="58" presetClass="entr" presetSubtype="0" accel="100000" fill="hold" grpId="0" nodeType="withEffect">
                                  <p:stCondLst>
                                    <p:cond delay="0"/>
                                  </p:stCondLst>
                                  <p:childTnLst>
                                    <p:set>
                                      <p:cBhvr>
                                        <p:cTn id="40" dur="1" fill="hold">
                                          <p:stCondLst>
                                            <p:cond delay="0"/>
                                          </p:stCondLst>
                                        </p:cTn>
                                        <p:tgtEl>
                                          <p:spTgt spid="30">
                                            <p:txEl>
                                              <p:pRg st="4" end="4"/>
                                            </p:txEl>
                                          </p:spTgt>
                                        </p:tgtEl>
                                        <p:attrNameLst>
                                          <p:attrName>style.visibility</p:attrName>
                                        </p:attrNameLst>
                                      </p:cBhvr>
                                      <p:to>
                                        <p:strVal val="visible"/>
                                      </p:to>
                                    </p:set>
                                    <p:anim calcmode="lin" valueType="num">
                                      <p:cBhvr>
                                        <p:cTn id="41" dur="500" fill="hold"/>
                                        <p:tgtEl>
                                          <p:spTgt spid="30">
                                            <p:txEl>
                                              <p:pRg st="4" end="4"/>
                                            </p:txEl>
                                          </p:spTgt>
                                        </p:tgtEl>
                                        <p:attrNameLst>
                                          <p:attrName>ppt_w</p:attrName>
                                        </p:attrNameLst>
                                      </p:cBhvr>
                                      <p:tavLst>
                                        <p:tav tm="0">
                                          <p:val>
                                            <p:strVal val="#ppt_w*2.5"/>
                                          </p:val>
                                        </p:tav>
                                        <p:tav tm="100000">
                                          <p:val>
                                            <p:strVal val="#ppt_w"/>
                                          </p:val>
                                        </p:tav>
                                      </p:tavLst>
                                    </p:anim>
                                    <p:anim calcmode="lin" valueType="num">
                                      <p:cBhvr>
                                        <p:cTn id="42" dur="500" fill="hold"/>
                                        <p:tgtEl>
                                          <p:spTgt spid="30">
                                            <p:txEl>
                                              <p:pRg st="4" end="4"/>
                                            </p:txEl>
                                          </p:spTgt>
                                        </p:tgtEl>
                                        <p:attrNameLst>
                                          <p:attrName>ppt_h</p:attrName>
                                        </p:attrNameLst>
                                      </p:cBhvr>
                                      <p:tavLst>
                                        <p:tav tm="0">
                                          <p:val>
                                            <p:strVal val="#ppt_h*0.01"/>
                                          </p:val>
                                        </p:tav>
                                        <p:tav tm="100000">
                                          <p:val>
                                            <p:strVal val="#ppt_h"/>
                                          </p:val>
                                        </p:tav>
                                      </p:tavLst>
                                    </p:anim>
                                    <p:anim calcmode="lin" valueType="num">
                                      <p:cBhvr>
                                        <p:cTn id="43" dur="5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30">
                                            <p:txEl>
                                              <p:pRg st="4" end="4"/>
                                            </p:txEl>
                                          </p:spTgt>
                                        </p:tgtEl>
                                        <p:attrNameLst>
                                          <p:attrName>ppt_y</p:attrName>
                                        </p:attrNameLst>
                                      </p:cBhvr>
                                      <p:tavLst>
                                        <p:tav tm="0">
                                          <p:val>
                                            <p:strVal val="#ppt_h+1"/>
                                          </p:val>
                                        </p:tav>
                                        <p:tav tm="100000">
                                          <p:val>
                                            <p:strVal val="#ppt_y"/>
                                          </p:val>
                                        </p:tav>
                                      </p:tavLst>
                                    </p:anim>
                                    <p:animEffect transition="in" filter="fade">
                                      <p:cBhvr>
                                        <p:cTn id="45" dur="500"/>
                                        <p:tgtEl>
                                          <p:spTgt spid="30">
                                            <p:txEl>
                                              <p:pRg st="4" end="4"/>
                                            </p:txEl>
                                          </p:spTgt>
                                        </p:tgtEl>
                                      </p:cBhvr>
                                    </p:animEffect>
                                  </p:childTnLst>
                                </p:cTn>
                              </p:par>
                              <p:par>
                                <p:cTn id="46" presetID="58" presetClass="entr" presetSubtype="0" accel="100000" fill="hold" grpId="0" nodeType="withEffect">
                                  <p:stCondLst>
                                    <p:cond delay="0"/>
                                  </p:stCondLst>
                                  <p:childTnLst>
                                    <p:set>
                                      <p:cBhvr>
                                        <p:cTn id="47" dur="1" fill="hold">
                                          <p:stCondLst>
                                            <p:cond delay="0"/>
                                          </p:stCondLst>
                                        </p:cTn>
                                        <p:tgtEl>
                                          <p:spTgt spid="30">
                                            <p:txEl>
                                              <p:pRg st="5" end="5"/>
                                            </p:txEl>
                                          </p:spTgt>
                                        </p:tgtEl>
                                        <p:attrNameLst>
                                          <p:attrName>style.visibility</p:attrName>
                                        </p:attrNameLst>
                                      </p:cBhvr>
                                      <p:to>
                                        <p:strVal val="visible"/>
                                      </p:to>
                                    </p:set>
                                    <p:anim calcmode="lin" valueType="num">
                                      <p:cBhvr>
                                        <p:cTn id="48" dur="500" fill="hold"/>
                                        <p:tgtEl>
                                          <p:spTgt spid="30">
                                            <p:txEl>
                                              <p:pRg st="5" end="5"/>
                                            </p:txEl>
                                          </p:spTgt>
                                        </p:tgtEl>
                                        <p:attrNameLst>
                                          <p:attrName>ppt_w</p:attrName>
                                        </p:attrNameLst>
                                      </p:cBhvr>
                                      <p:tavLst>
                                        <p:tav tm="0">
                                          <p:val>
                                            <p:strVal val="#ppt_w*2.5"/>
                                          </p:val>
                                        </p:tav>
                                        <p:tav tm="100000">
                                          <p:val>
                                            <p:strVal val="#ppt_w"/>
                                          </p:val>
                                        </p:tav>
                                      </p:tavLst>
                                    </p:anim>
                                    <p:anim calcmode="lin" valueType="num">
                                      <p:cBhvr>
                                        <p:cTn id="49" dur="500" fill="hold"/>
                                        <p:tgtEl>
                                          <p:spTgt spid="30">
                                            <p:txEl>
                                              <p:pRg st="5" end="5"/>
                                            </p:txEl>
                                          </p:spTgt>
                                        </p:tgtEl>
                                        <p:attrNameLst>
                                          <p:attrName>ppt_h</p:attrName>
                                        </p:attrNameLst>
                                      </p:cBhvr>
                                      <p:tavLst>
                                        <p:tav tm="0">
                                          <p:val>
                                            <p:strVal val="#ppt_h*0.01"/>
                                          </p:val>
                                        </p:tav>
                                        <p:tav tm="100000">
                                          <p:val>
                                            <p:strVal val="#ppt_h"/>
                                          </p:val>
                                        </p:tav>
                                      </p:tavLst>
                                    </p:anim>
                                    <p:anim calcmode="lin" valueType="num">
                                      <p:cBhvr>
                                        <p:cTn id="50" dur="500" fill="hold"/>
                                        <p:tgtEl>
                                          <p:spTgt spid="30">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30">
                                            <p:txEl>
                                              <p:pRg st="5" end="5"/>
                                            </p:txEl>
                                          </p:spTgt>
                                        </p:tgtEl>
                                        <p:attrNameLst>
                                          <p:attrName>ppt_y</p:attrName>
                                        </p:attrNameLst>
                                      </p:cBhvr>
                                      <p:tavLst>
                                        <p:tav tm="0">
                                          <p:val>
                                            <p:strVal val="#ppt_h+1"/>
                                          </p:val>
                                        </p:tav>
                                        <p:tav tm="100000">
                                          <p:val>
                                            <p:strVal val="#ppt_y"/>
                                          </p:val>
                                        </p:tav>
                                      </p:tavLst>
                                    </p:anim>
                                    <p:animEffect transition="in" filter="fade">
                                      <p:cBhvr>
                                        <p:cTn id="52" dur="500"/>
                                        <p:tgtEl>
                                          <p:spTgt spid="30">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8" presetClass="entr" presetSubtype="0" accel="100000" fill="hold" grpId="0" nodeType="clickEffect">
                                  <p:stCondLst>
                                    <p:cond delay="0"/>
                                  </p:stCondLst>
                                  <p:childTnLst>
                                    <p:set>
                                      <p:cBhvr>
                                        <p:cTn id="56" dur="1" fill="hold">
                                          <p:stCondLst>
                                            <p:cond delay="0"/>
                                          </p:stCondLst>
                                        </p:cTn>
                                        <p:tgtEl>
                                          <p:spTgt spid="30">
                                            <p:txEl>
                                              <p:pRg st="6" end="6"/>
                                            </p:txEl>
                                          </p:spTgt>
                                        </p:tgtEl>
                                        <p:attrNameLst>
                                          <p:attrName>style.visibility</p:attrName>
                                        </p:attrNameLst>
                                      </p:cBhvr>
                                      <p:to>
                                        <p:strVal val="visible"/>
                                      </p:to>
                                    </p:set>
                                    <p:anim calcmode="lin" valueType="num">
                                      <p:cBhvr>
                                        <p:cTn id="57" dur="500" fill="hold"/>
                                        <p:tgtEl>
                                          <p:spTgt spid="30">
                                            <p:txEl>
                                              <p:pRg st="6" end="6"/>
                                            </p:txEl>
                                          </p:spTgt>
                                        </p:tgtEl>
                                        <p:attrNameLst>
                                          <p:attrName>ppt_w</p:attrName>
                                        </p:attrNameLst>
                                      </p:cBhvr>
                                      <p:tavLst>
                                        <p:tav tm="0">
                                          <p:val>
                                            <p:strVal val="#ppt_w*2.5"/>
                                          </p:val>
                                        </p:tav>
                                        <p:tav tm="100000">
                                          <p:val>
                                            <p:strVal val="#ppt_w"/>
                                          </p:val>
                                        </p:tav>
                                      </p:tavLst>
                                    </p:anim>
                                    <p:anim calcmode="lin" valueType="num">
                                      <p:cBhvr>
                                        <p:cTn id="58" dur="500" fill="hold"/>
                                        <p:tgtEl>
                                          <p:spTgt spid="30">
                                            <p:txEl>
                                              <p:pRg st="6" end="6"/>
                                            </p:txEl>
                                          </p:spTgt>
                                        </p:tgtEl>
                                        <p:attrNameLst>
                                          <p:attrName>ppt_h</p:attrName>
                                        </p:attrNameLst>
                                      </p:cBhvr>
                                      <p:tavLst>
                                        <p:tav tm="0">
                                          <p:val>
                                            <p:strVal val="#ppt_h*0.01"/>
                                          </p:val>
                                        </p:tav>
                                        <p:tav tm="100000">
                                          <p:val>
                                            <p:strVal val="#ppt_h"/>
                                          </p:val>
                                        </p:tav>
                                      </p:tavLst>
                                    </p:anim>
                                    <p:anim calcmode="lin" valueType="num">
                                      <p:cBhvr>
                                        <p:cTn id="59" dur="500" fill="hold"/>
                                        <p:tgtEl>
                                          <p:spTgt spid="30">
                                            <p:txEl>
                                              <p:pRg st="6" end="6"/>
                                            </p:txEl>
                                          </p:spTgt>
                                        </p:tgtEl>
                                        <p:attrNameLst>
                                          <p:attrName>ppt_x</p:attrName>
                                        </p:attrNameLst>
                                      </p:cBhvr>
                                      <p:tavLst>
                                        <p:tav tm="0">
                                          <p:val>
                                            <p:strVal val="#ppt_x"/>
                                          </p:val>
                                        </p:tav>
                                        <p:tav tm="100000">
                                          <p:val>
                                            <p:strVal val="#ppt_x"/>
                                          </p:val>
                                        </p:tav>
                                      </p:tavLst>
                                    </p:anim>
                                    <p:anim calcmode="lin" valueType="num">
                                      <p:cBhvr>
                                        <p:cTn id="60" dur="500" fill="hold"/>
                                        <p:tgtEl>
                                          <p:spTgt spid="30">
                                            <p:txEl>
                                              <p:pRg st="6" end="6"/>
                                            </p:txEl>
                                          </p:spTgt>
                                        </p:tgtEl>
                                        <p:attrNameLst>
                                          <p:attrName>ppt_y</p:attrName>
                                        </p:attrNameLst>
                                      </p:cBhvr>
                                      <p:tavLst>
                                        <p:tav tm="0">
                                          <p:val>
                                            <p:strVal val="#ppt_h+1"/>
                                          </p:val>
                                        </p:tav>
                                        <p:tav tm="100000">
                                          <p:val>
                                            <p:strVal val="#ppt_y"/>
                                          </p:val>
                                        </p:tav>
                                      </p:tavLst>
                                    </p:anim>
                                    <p:animEffect transition="in" filter="fade">
                                      <p:cBhvr>
                                        <p:cTn id="61" dur="500"/>
                                        <p:tgtEl>
                                          <p:spTgt spid="30">
                                            <p:txEl>
                                              <p:pRg st="6" end="6"/>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8" presetClass="entr" presetSubtype="0" accel="100000" fill="hold" grpId="0" nodeType="clickEffect">
                                  <p:stCondLst>
                                    <p:cond delay="0"/>
                                  </p:stCondLst>
                                  <p:childTnLst>
                                    <p:set>
                                      <p:cBhvr>
                                        <p:cTn id="65" dur="1" fill="hold">
                                          <p:stCondLst>
                                            <p:cond delay="0"/>
                                          </p:stCondLst>
                                        </p:cTn>
                                        <p:tgtEl>
                                          <p:spTgt spid="30">
                                            <p:txEl>
                                              <p:pRg st="8" end="8"/>
                                            </p:txEl>
                                          </p:spTgt>
                                        </p:tgtEl>
                                        <p:attrNameLst>
                                          <p:attrName>style.visibility</p:attrName>
                                        </p:attrNameLst>
                                      </p:cBhvr>
                                      <p:to>
                                        <p:strVal val="visible"/>
                                      </p:to>
                                    </p:set>
                                    <p:anim calcmode="lin" valueType="num">
                                      <p:cBhvr>
                                        <p:cTn id="66" dur="500" fill="hold"/>
                                        <p:tgtEl>
                                          <p:spTgt spid="30">
                                            <p:txEl>
                                              <p:pRg st="8" end="8"/>
                                            </p:txEl>
                                          </p:spTgt>
                                        </p:tgtEl>
                                        <p:attrNameLst>
                                          <p:attrName>ppt_w</p:attrName>
                                        </p:attrNameLst>
                                      </p:cBhvr>
                                      <p:tavLst>
                                        <p:tav tm="0">
                                          <p:val>
                                            <p:strVal val="#ppt_w*2.5"/>
                                          </p:val>
                                        </p:tav>
                                        <p:tav tm="100000">
                                          <p:val>
                                            <p:strVal val="#ppt_w"/>
                                          </p:val>
                                        </p:tav>
                                      </p:tavLst>
                                    </p:anim>
                                    <p:anim calcmode="lin" valueType="num">
                                      <p:cBhvr>
                                        <p:cTn id="67" dur="500" fill="hold"/>
                                        <p:tgtEl>
                                          <p:spTgt spid="30">
                                            <p:txEl>
                                              <p:pRg st="8" end="8"/>
                                            </p:txEl>
                                          </p:spTgt>
                                        </p:tgtEl>
                                        <p:attrNameLst>
                                          <p:attrName>ppt_h</p:attrName>
                                        </p:attrNameLst>
                                      </p:cBhvr>
                                      <p:tavLst>
                                        <p:tav tm="0">
                                          <p:val>
                                            <p:strVal val="#ppt_h*0.01"/>
                                          </p:val>
                                        </p:tav>
                                        <p:tav tm="100000">
                                          <p:val>
                                            <p:strVal val="#ppt_h"/>
                                          </p:val>
                                        </p:tav>
                                      </p:tavLst>
                                    </p:anim>
                                    <p:anim calcmode="lin" valueType="num">
                                      <p:cBhvr>
                                        <p:cTn id="68" dur="500" fill="hold"/>
                                        <p:tgtEl>
                                          <p:spTgt spid="30">
                                            <p:txEl>
                                              <p:pRg st="8" end="8"/>
                                            </p:txEl>
                                          </p:spTgt>
                                        </p:tgtEl>
                                        <p:attrNameLst>
                                          <p:attrName>ppt_x</p:attrName>
                                        </p:attrNameLst>
                                      </p:cBhvr>
                                      <p:tavLst>
                                        <p:tav tm="0">
                                          <p:val>
                                            <p:strVal val="#ppt_x"/>
                                          </p:val>
                                        </p:tav>
                                        <p:tav tm="100000">
                                          <p:val>
                                            <p:strVal val="#ppt_x"/>
                                          </p:val>
                                        </p:tav>
                                      </p:tavLst>
                                    </p:anim>
                                    <p:anim calcmode="lin" valueType="num">
                                      <p:cBhvr>
                                        <p:cTn id="69" dur="500" fill="hold"/>
                                        <p:tgtEl>
                                          <p:spTgt spid="30">
                                            <p:txEl>
                                              <p:pRg st="8" end="8"/>
                                            </p:txEl>
                                          </p:spTgt>
                                        </p:tgtEl>
                                        <p:attrNameLst>
                                          <p:attrName>ppt_y</p:attrName>
                                        </p:attrNameLst>
                                      </p:cBhvr>
                                      <p:tavLst>
                                        <p:tav tm="0">
                                          <p:val>
                                            <p:strVal val="#ppt_h+1"/>
                                          </p:val>
                                        </p:tav>
                                        <p:tav tm="100000">
                                          <p:val>
                                            <p:strVal val="#ppt_y"/>
                                          </p:val>
                                        </p:tav>
                                      </p:tavLst>
                                    </p:anim>
                                    <p:animEffect transition="in" filter="fade">
                                      <p:cBhvr>
                                        <p:cTn id="70" dur="500"/>
                                        <p:tgtEl>
                                          <p:spTgt spid="30">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8" presetClass="entr" presetSubtype="0" accel="100000" fill="hold" grpId="0" nodeType="clickEffect">
                                  <p:stCondLst>
                                    <p:cond delay="0"/>
                                  </p:stCondLst>
                                  <p:childTnLst>
                                    <p:set>
                                      <p:cBhvr>
                                        <p:cTn id="74" dur="1" fill="hold">
                                          <p:stCondLst>
                                            <p:cond delay="0"/>
                                          </p:stCondLst>
                                        </p:cTn>
                                        <p:tgtEl>
                                          <p:spTgt spid="30">
                                            <p:txEl>
                                              <p:pRg st="9" end="9"/>
                                            </p:txEl>
                                          </p:spTgt>
                                        </p:tgtEl>
                                        <p:attrNameLst>
                                          <p:attrName>style.visibility</p:attrName>
                                        </p:attrNameLst>
                                      </p:cBhvr>
                                      <p:to>
                                        <p:strVal val="visible"/>
                                      </p:to>
                                    </p:set>
                                    <p:anim calcmode="lin" valueType="num">
                                      <p:cBhvr>
                                        <p:cTn id="75" dur="500" fill="hold"/>
                                        <p:tgtEl>
                                          <p:spTgt spid="30">
                                            <p:txEl>
                                              <p:pRg st="9" end="9"/>
                                            </p:txEl>
                                          </p:spTgt>
                                        </p:tgtEl>
                                        <p:attrNameLst>
                                          <p:attrName>ppt_w</p:attrName>
                                        </p:attrNameLst>
                                      </p:cBhvr>
                                      <p:tavLst>
                                        <p:tav tm="0">
                                          <p:val>
                                            <p:strVal val="#ppt_w*2.5"/>
                                          </p:val>
                                        </p:tav>
                                        <p:tav tm="100000">
                                          <p:val>
                                            <p:strVal val="#ppt_w"/>
                                          </p:val>
                                        </p:tav>
                                      </p:tavLst>
                                    </p:anim>
                                    <p:anim calcmode="lin" valueType="num">
                                      <p:cBhvr>
                                        <p:cTn id="76" dur="500" fill="hold"/>
                                        <p:tgtEl>
                                          <p:spTgt spid="30">
                                            <p:txEl>
                                              <p:pRg st="9" end="9"/>
                                            </p:txEl>
                                          </p:spTgt>
                                        </p:tgtEl>
                                        <p:attrNameLst>
                                          <p:attrName>ppt_h</p:attrName>
                                        </p:attrNameLst>
                                      </p:cBhvr>
                                      <p:tavLst>
                                        <p:tav tm="0">
                                          <p:val>
                                            <p:strVal val="#ppt_h*0.01"/>
                                          </p:val>
                                        </p:tav>
                                        <p:tav tm="100000">
                                          <p:val>
                                            <p:strVal val="#ppt_h"/>
                                          </p:val>
                                        </p:tav>
                                      </p:tavLst>
                                    </p:anim>
                                    <p:anim calcmode="lin" valueType="num">
                                      <p:cBhvr>
                                        <p:cTn id="77" dur="500" fill="hold"/>
                                        <p:tgtEl>
                                          <p:spTgt spid="30">
                                            <p:txEl>
                                              <p:pRg st="9" end="9"/>
                                            </p:txEl>
                                          </p:spTgt>
                                        </p:tgtEl>
                                        <p:attrNameLst>
                                          <p:attrName>ppt_x</p:attrName>
                                        </p:attrNameLst>
                                      </p:cBhvr>
                                      <p:tavLst>
                                        <p:tav tm="0">
                                          <p:val>
                                            <p:strVal val="#ppt_x"/>
                                          </p:val>
                                        </p:tav>
                                        <p:tav tm="100000">
                                          <p:val>
                                            <p:strVal val="#ppt_x"/>
                                          </p:val>
                                        </p:tav>
                                      </p:tavLst>
                                    </p:anim>
                                    <p:anim calcmode="lin" valueType="num">
                                      <p:cBhvr>
                                        <p:cTn id="78" dur="500" fill="hold"/>
                                        <p:tgtEl>
                                          <p:spTgt spid="30">
                                            <p:txEl>
                                              <p:pRg st="9" end="9"/>
                                            </p:txEl>
                                          </p:spTgt>
                                        </p:tgtEl>
                                        <p:attrNameLst>
                                          <p:attrName>ppt_y</p:attrName>
                                        </p:attrNameLst>
                                      </p:cBhvr>
                                      <p:tavLst>
                                        <p:tav tm="0">
                                          <p:val>
                                            <p:strVal val="#ppt_h+1"/>
                                          </p:val>
                                        </p:tav>
                                        <p:tav tm="100000">
                                          <p:val>
                                            <p:strVal val="#ppt_y"/>
                                          </p:val>
                                        </p:tav>
                                      </p:tavLst>
                                    </p:anim>
                                    <p:animEffect transition="in" filter="fade">
                                      <p:cBhvr>
                                        <p:cTn id="79" dur="500"/>
                                        <p:tgtEl>
                                          <p:spTgt spid="3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Undirected Networks</a:t>
            </a:r>
            <a:endParaRPr lang="en-US" dirty="0"/>
          </a:p>
        </p:txBody>
      </p:sp>
      <p:graphicFrame>
        <p:nvGraphicFramePr>
          <p:cNvPr id="4" name="Content Placeholder 3"/>
          <p:cNvGraphicFramePr>
            <a:graphicFrameLocks noGrp="1"/>
          </p:cNvGraphicFramePr>
          <p:nvPr>
            <p:ph idx="1"/>
          </p:nvPr>
        </p:nvGraphicFramePr>
        <p:xfrm>
          <a:off x="1371600" y="1737360"/>
          <a:ext cx="7315200" cy="4282440"/>
        </p:xfrm>
        <a:graphic>
          <a:graphicData uri="http://schemas.openxmlformats.org/drawingml/2006/table">
            <a:tbl>
              <a:tblPr firstRow="1" firstCol="1" bandRow="1">
                <a:tableStyleId>{1E171933-4619-4E11-9A3F-F7608DF75F80}</a:tableStyleId>
              </a:tblPr>
              <a:tblGrid>
                <a:gridCol w="1828800"/>
                <a:gridCol w="1828800"/>
                <a:gridCol w="1828800"/>
                <a:gridCol w="1828800"/>
              </a:tblGrid>
              <a:tr h="628172">
                <a:tc>
                  <a:txBody>
                    <a:bodyPr/>
                    <a:lstStyle/>
                    <a:p>
                      <a:pPr algn="ctr"/>
                      <a:endParaRPr lang="en-US" dirty="0"/>
                    </a:p>
                  </a:txBody>
                  <a:tcPr anchor="ctr"/>
                </a:tc>
                <a:tc>
                  <a:txBody>
                    <a:bodyPr/>
                    <a:lstStyle/>
                    <a:p>
                      <a:pPr algn="ctr"/>
                      <a:r>
                        <a:rPr lang="en-US" dirty="0" smtClean="0"/>
                        <a:t>Structural Balance Theory</a:t>
                      </a:r>
                      <a:endParaRPr lang="en-US" dirty="0"/>
                    </a:p>
                  </a:txBody>
                  <a:tcPr anchor="ctr"/>
                </a:tc>
                <a:tc>
                  <a:txBody>
                    <a:bodyPr/>
                    <a:lstStyle/>
                    <a:p>
                      <a:pPr algn="ctr"/>
                      <a:r>
                        <a:rPr lang="en-US" dirty="0" smtClean="0"/>
                        <a:t>Weak Structural Balance Theory</a:t>
                      </a:r>
                      <a:endParaRPr lang="en-US" dirty="0"/>
                    </a:p>
                  </a:txBody>
                  <a:tcPr anchor="ctr"/>
                </a:tc>
                <a:tc>
                  <a:txBody>
                    <a:bodyPr/>
                    <a:lstStyle/>
                    <a:p>
                      <a:pPr algn="ctr"/>
                      <a:r>
                        <a:rPr lang="en-US" dirty="0" smtClean="0"/>
                        <a:t>Network </a:t>
                      </a:r>
                      <a:br>
                        <a:rPr lang="en-US" dirty="0" smtClean="0"/>
                      </a:br>
                      <a:r>
                        <a:rPr lang="en-US" dirty="0" smtClean="0"/>
                        <a:t>Observations</a:t>
                      </a:r>
                      <a:endParaRPr lang="en-US" dirty="0"/>
                    </a:p>
                  </a:txBody>
                  <a:tcPr anchor="ctr"/>
                </a:tc>
              </a:tr>
              <a:tr h="897388">
                <a:tc>
                  <a:txBody>
                    <a:bodyPr/>
                    <a:lstStyle/>
                    <a:p>
                      <a:pPr algn="ctr"/>
                      <a:r>
                        <a:rPr lang="en-US" dirty="0" smtClean="0"/>
                        <a:t>T</a:t>
                      </a:r>
                      <a:r>
                        <a:rPr lang="en-US" baseline="-25000" dirty="0" smtClean="0"/>
                        <a:t>3</a:t>
                      </a:r>
                      <a:r>
                        <a:rPr lang="en-US" baseline="0" dirty="0" smtClean="0"/>
                        <a:t> Triads</a:t>
                      </a:r>
                      <a:endParaRPr lang="en-US" dirty="0"/>
                    </a:p>
                  </a:txBody>
                  <a:tcPr anchor="ctr"/>
                </a:tc>
                <a:tc>
                  <a:txBody>
                    <a:bodyPr/>
                    <a:lstStyle/>
                    <a:p>
                      <a:pPr algn="ctr"/>
                      <a:r>
                        <a:rPr lang="en-US" dirty="0" smtClean="0"/>
                        <a:t>Over-represented</a:t>
                      </a:r>
                      <a:endParaRPr lang="en-US" dirty="0"/>
                    </a:p>
                  </a:txBody>
                  <a:tcPr anchor="ctr"/>
                </a:tc>
                <a:tc>
                  <a:txBody>
                    <a:bodyPr/>
                    <a:lstStyle/>
                    <a:p>
                      <a:pPr algn="ctr"/>
                      <a:r>
                        <a:rPr lang="en-US" dirty="0" smtClean="0"/>
                        <a:t>Over-represented</a:t>
                      </a:r>
                      <a:endParaRPr lang="en-US" dirty="0"/>
                    </a:p>
                  </a:txBody>
                  <a:tcPr anchor="ctr"/>
                </a:tc>
                <a:tc>
                  <a:txBody>
                    <a:bodyPr/>
                    <a:lstStyle/>
                    <a:p>
                      <a:pPr algn="ctr"/>
                      <a:r>
                        <a:rPr lang="en-US" dirty="0" smtClean="0"/>
                        <a:t>Over-represented, </a:t>
                      </a:r>
                      <a:br>
                        <a:rPr lang="en-US" dirty="0" smtClean="0"/>
                      </a:br>
                      <a:r>
                        <a:rPr lang="en-US" dirty="0" smtClean="0"/>
                        <a:t>by 40%</a:t>
                      </a:r>
                      <a:endParaRPr lang="en-US" dirty="0"/>
                    </a:p>
                  </a:txBody>
                  <a:tcPr anchor="ctr"/>
                </a:tc>
              </a:tr>
              <a:tr h="897388">
                <a:tc>
                  <a:txBody>
                    <a:bodyPr/>
                    <a:lstStyle/>
                    <a:p>
                      <a:pPr algn="ctr"/>
                      <a:r>
                        <a:rPr lang="en-US" dirty="0" smtClean="0"/>
                        <a:t>T</a:t>
                      </a:r>
                      <a:r>
                        <a:rPr lang="en-US" baseline="-25000" dirty="0" smtClean="0"/>
                        <a:t>2</a:t>
                      </a:r>
                      <a:r>
                        <a:rPr lang="en-US" baseline="0" dirty="0" smtClean="0"/>
                        <a:t> Triads</a:t>
                      </a:r>
                      <a:endParaRPr lang="en-US" dirty="0"/>
                    </a:p>
                  </a:txBody>
                  <a:tcPr anchor="ctr"/>
                </a:tc>
                <a:tc>
                  <a:txBody>
                    <a:bodyPr/>
                    <a:lstStyle/>
                    <a:p>
                      <a:pPr algn="ctr"/>
                      <a:r>
                        <a:rPr lang="en-US" dirty="0" smtClean="0"/>
                        <a:t>Under-represented</a:t>
                      </a:r>
                    </a:p>
                  </a:txBody>
                  <a:tcPr anchor="ctr"/>
                </a:tc>
                <a:tc>
                  <a:txBody>
                    <a:bodyPr/>
                    <a:lstStyle/>
                    <a:p>
                      <a:pPr algn="ctr"/>
                      <a:r>
                        <a:rPr lang="en-US" dirty="0" smtClean="0"/>
                        <a:t>Under-represented</a:t>
                      </a:r>
                      <a:endParaRPr lang="en-US" dirty="0"/>
                    </a:p>
                  </a:txBody>
                  <a:tcPr anchor="ctr"/>
                </a:tc>
                <a:tc>
                  <a:txBody>
                    <a:bodyPr/>
                    <a:lstStyle/>
                    <a:p>
                      <a:pPr algn="ctr"/>
                      <a:r>
                        <a:rPr lang="en-US" dirty="0" smtClean="0"/>
                        <a:t>Under-represented, </a:t>
                      </a:r>
                      <a:br>
                        <a:rPr lang="en-US" dirty="0" smtClean="0"/>
                      </a:br>
                      <a:r>
                        <a:rPr lang="en-US" dirty="0" smtClean="0"/>
                        <a:t>by 50-75%</a:t>
                      </a:r>
                      <a:endParaRPr lang="en-US" dirty="0"/>
                    </a:p>
                  </a:txBody>
                  <a:tcPr anchor="ctr"/>
                </a:tc>
              </a:tr>
              <a:tr h="899160">
                <a:tc>
                  <a:txBody>
                    <a:bodyPr/>
                    <a:lstStyle/>
                    <a:p>
                      <a:pPr algn="ctr"/>
                      <a:r>
                        <a:rPr lang="en-US" dirty="0" smtClean="0"/>
                        <a:t>T</a:t>
                      </a:r>
                      <a:r>
                        <a:rPr lang="en-US" baseline="-25000" dirty="0" smtClean="0"/>
                        <a:t>1</a:t>
                      </a:r>
                      <a:r>
                        <a:rPr lang="en-US" dirty="0" smtClean="0"/>
                        <a:t> Triads</a:t>
                      </a:r>
                      <a:endParaRPr lang="en-US" dirty="0"/>
                    </a:p>
                  </a:txBody>
                  <a:tcPr anchor="ctr"/>
                </a:tc>
                <a:tc>
                  <a:txBody>
                    <a:bodyPr/>
                    <a:lstStyle/>
                    <a:p>
                      <a:pPr algn="ctr"/>
                      <a:r>
                        <a:rPr lang="en-US" dirty="0" smtClean="0"/>
                        <a:t>Over-represented</a:t>
                      </a:r>
                      <a:endParaRPr lang="en-US" dirty="0"/>
                    </a:p>
                  </a:txBody>
                  <a:tcPr anchor="ctr"/>
                </a:tc>
                <a:tc rowSpan="2">
                  <a:txBody>
                    <a:bodyPr/>
                    <a:lstStyle/>
                    <a:p>
                      <a:pPr algn="ctr"/>
                      <a:r>
                        <a:rPr lang="en-US" dirty="0" smtClean="0"/>
                        <a:t>No reason to favor one over the other</a:t>
                      </a:r>
                      <a:endParaRPr lang="en-US" dirty="0"/>
                    </a:p>
                  </a:txBody>
                  <a:tcPr anchor="ctr"/>
                </a:tc>
                <a:tc rowSpan="2">
                  <a:txBody>
                    <a:bodyPr/>
                    <a:lstStyle/>
                    <a:p>
                      <a:pPr algn="ctr"/>
                      <a:r>
                        <a:rPr lang="en-US" dirty="0" smtClean="0"/>
                        <a:t>Relative abundances </a:t>
                      </a:r>
                      <a:br>
                        <a:rPr lang="en-US" dirty="0" smtClean="0"/>
                      </a:br>
                      <a:r>
                        <a:rPr lang="en-US" dirty="0" smtClean="0"/>
                        <a:t>vary between</a:t>
                      </a:r>
                      <a:r>
                        <a:rPr lang="en-US" baseline="0" dirty="0" smtClean="0"/>
                        <a:t> datasets</a:t>
                      </a:r>
                      <a:endParaRPr lang="en-US" dirty="0"/>
                    </a:p>
                  </a:txBody>
                  <a:tcPr anchor="ctr"/>
                </a:tc>
              </a:tr>
              <a:tr h="914400">
                <a:tc>
                  <a:txBody>
                    <a:bodyPr/>
                    <a:lstStyle/>
                    <a:p>
                      <a:pPr algn="ctr"/>
                      <a:r>
                        <a:rPr lang="en-US" dirty="0" smtClean="0"/>
                        <a:t>T</a:t>
                      </a:r>
                      <a:r>
                        <a:rPr lang="en-US" baseline="-25000" dirty="0" smtClean="0"/>
                        <a:t>0</a:t>
                      </a:r>
                      <a:r>
                        <a:rPr lang="en-US" dirty="0" smtClean="0"/>
                        <a:t> Triads</a:t>
                      </a:r>
                      <a:endParaRPr lang="en-US" dirty="0"/>
                    </a:p>
                  </a:txBody>
                  <a:tcPr anchor="ctr"/>
                </a:tc>
                <a:tc>
                  <a:txBody>
                    <a:bodyPr/>
                    <a:lstStyle/>
                    <a:p>
                      <a:pPr algn="ctr"/>
                      <a:r>
                        <a:rPr lang="en-US" dirty="0" smtClean="0"/>
                        <a:t>Under-represented</a:t>
                      </a:r>
                      <a:endParaRPr lang="en-US" dirty="0"/>
                    </a:p>
                  </a:txBody>
                  <a:tcPr anchor="ctr"/>
                </a:tc>
                <a:tc vMerge="1">
                  <a:txBody>
                    <a:bodyPr/>
                    <a:lstStyle/>
                    <a:p>
                      <a:pPr algn="ctr"/>
                      <a:endParaRPr lang="en-US" dirty="0"/>
                    </a:p>
                  </a:txBody>
                  <a:tcPr/>
                </a:tc>
                <a:tc vMerge="1">
                  <a:txBody>
                    <a:bodyPr/>
                    <a:lstStyle/>
                    <a:p>
                      <a:pPr algn="ctr"/>
                      <a:endParaRPr lang="en-US" dirty="0"/>
                    </a:p>
                  </a:txBody>
                  <a:tcPr/>
                </a:tc>
              </a:tr>
            </a:tbl>
          </a:graphicData>
        </a:graphic>
      </p:graphicFrame>
      <p:sp>
        <p:nvSpPr>
          <p:cNvPr id="5" name="Flowchart: Alternate Process 4"/>
          <p:cNvSpPr/>
          <p:nvPr/>
        </p:nvSpPr>
        <p:spPr>
          <a:xfrm>
            <a:off x="4981575" y="1600200"/>
            <a:ext cx="1981200" cy="4495800"/>
          </a:xfrm>
          <a:prstGeom prst="flowChartAlternateProcess">
            <a:avLst/>
          </a:prstGeom>
          <a:solidFill>
            <a:srgbClr val="FFFFFF">
              <a:alpha val="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010400" y="1600200"/>
            <a:ext cx="1752600" cy="4648200"/>
          </a:xfrm>
          <a:prstGeom prst="rect">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953000" y="1600200"/>
            <a:ext cx="3810000" cy="4495800"/>
          </a:xfrm>
          <a:prstGeom prst="rect">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0" nodeType="clickEffect">
                                  <p:stCondLst>
                                    <p:cond delay="0"/>
                                  </p:stCondLst>
                                  <p:childTnLst>
                                    <p:anim calcmode="lin" valueType="num">
                                      <p:cBhvr additive="base">
                                        <p:cTn id="11" dur="500"/>
                                        <p:tgtEl>
                                          <p:spTgt spid="9"/>
                                        </p:tgtEl>
                                        <p:attrNameLst>
                                          <p:attrName>ppt_x</p:attrName>
                                        </p:attrNameLst>
                                      </p:cBhvr>
                                      <p:tavLst>
                                        <p:tav tm="0">
                                          <p:val>
                                            <p:strVal val="ppt_x"/>
                                          </p:val>
                                        </p:tav>
                                        <p:tav tm="100000">
                                          <p:val>
                                            <p:strVal val="ppt_x"/>
                                          </p:val>
                                        </p:tav>
                                      </p:tavLst>
                                    </p:anim>
                                    <p:anim calcmode="lin" valueType="num">
                                      <p:cBhvr additive="base">
                                        <p:cTn id="12" dur="500"/>
                                        <p:tgtEl>
                                          <p:spTgt spid="9"/>
                                        </p:tgtEl>
                                        <p:attrNameLst>
                                          <p:attrName>ppt_y</p:attrName>
                                        </p:attrNameLst>
                                      </p:cBhvr>
                                      <p:tavLst>
                                        <p:tav tm="0">
                                          <p:val>
                                            <p:strVal val="ppt_y"/>
                                          </p:val>
                                        </p:tav>
                                        <p:tav tm="100000">
                                          <p:val>
                                            <p:strVal val="1+ppt_h/2"/>
                                          </p:val>
                                        </p:tav>
                                      </p:tavLst>
                                    </p:anim>
                                    <p:set>
                                      <p:cBhvr>
                                        <p:cTn id="13" dur="1" fill="hold">
                                          <p:stCondLst>
                                            <p:cond delay="499"/>
                                          </p:stCondLst>
                                        </p:cTn>
                                        <p:tgtEl>
                                          <p:spTgt spid="9"/>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grpId="0" nodeType="clickEffect">
                                  <p:stCondLst>
                                    <p:cond delay="0"/>
                                  </p:stCondLst>
                                  <p:childTnLst>
                                    <p:anim calcmode="lin" valueType="num">
                                      <p:cBhvr additive="base">
                                        <p:cTn id="17" dur="500"/>
                                        <p:tgtEl>
                                          <p:spTgt spid="7"/>
                                        </p:tgtEl>
                                        <p:attrNameLst>
                                          <p:attrName>ppt_x</p:attrName>
                                        </p:attrNameLst>
                                      </p:cBhvr>
                                      <p:tavLst>
                                        <p:tav tm="0">
                                          <p:val>
                                            <p:strVal val="ppt_x"/>
                                          </p:val>
                                        </p:tav>
                                        <p:tav tm="100000">
                                          <p:val>
                                            <p:strVal val="ppt_x"/>
                                          </p:val>
                                        </p:tav>
                                      </p:tavLst>
                                    </p:anim>
                                    <p:anim calcmode="lin" valueType="num">
                                      <p:cBhvr additive="base">
                                        <p:cTn id="18" dur="500"/>
                                        <p:tgtEl>
                                          <p:spTgt spid="7"/>
                                        </p:tgtEl>
                                        <p:attrNameLst>
                                          <p:attrName>ppt_y</p:attrName>
                                        </p:attrNameLst>
                                      </p:cBhvr>
                                      <p:tavLst>
                                        <p:tav tm="0">
                                          <p:val>
                                            <p:strVal val="ppt_y"/>
                                          </p:val>
                                        </p:tav>
                                        <p:tav tm="100000">
                                          <p:val>
                                            <p:strVal val="1+ppt_h/2"/>
                                          </p:val>
                                        </p:tav>
                                      </p:tavLst>
                                    </p:anim>
                                    <p:set>
                                      <p:cBhvr>
                                        <p:cTn id="19" dur="1" fill="hold">
                                          <p:stCondLst>
                                            <p:cond delay="499"/>
                                          </p:stCondLst>
                                        </p:cTn>
                                        <p:tgtEl>
                                          <p:spTgt spid="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strips(downLeft)">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Evolving Directed Networks</a:t>
            </a:r>
            <a:endParaRPr lang="en-US" dirty="0"/>
          </a:p>
        </p:txBody>
      </p:sp>
      <p:sp>
        <p:nvSpPr>
          <p:cNvPr id="3" name="Content Placeholder 2"/>
          <p:cNvSpPr>
            <a:spLocks noGrp="1"/>
          </p:cNvSpPr>
          <p:nvPr>
            <p:ph idx="1"/>
          </p:nvPr>
        </p:nvSpPr>
        <p:spPr>
          <a:xfrm>
            <a:off x="1371600" y="1371600"/>
            <a:ext cx="7239000" cy="5486400"/>
          </a:xfrm>
        </p:spPr>
        <p:txBody>
          <a:bodyPr>
            <a:normAutofit/>
          </a:bodyPr>
          <a:lstStyle/>
          <a:p>
            <a:pPr>
              <a:buNone/>
            </a:pP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Consider the order in which links are added to the network</a:t>
            </a:r>
          </a:p>
          <a:p>
            <a:pPr>
              <a:buNone/>
            </a:pP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Consider the diversity of users’ linking habits</a:t>
            </a:r>
          </a:p>
          <a:p>
            <a:pPr lvl="1"/>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Generative Baseline:</a:t>
            </a:r>
            <a:r>
              <a:rPr lang="en-US" dirty="0" smtClean="0"/>
              <a:t> overall fraction </a:t>
            </a:r>
            <a:br>
              <a:rPr lang="en-US" dirty="0" smtClean="0"/>
            </a:br>
            <a:r>
              <a:rPr lang="en-US" dirty="0" smtClean="0"/>
              <a:t>of positive signs a user </a:t>
            </a:r>
            <a:r>
              <a:rPr lang="en-US" b="1" dirty="0" smtClean="0"/>
              <a:t>creates</a:t>
            </a:r>
            <a:endParaRPr lang="en-US" dirty="0" smtClean="0"/>
          </a:p>
          <a:p>
            <a:pPr lvl="1"/>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Receptive Baseline: </a:t>
            </a:r>
            <a:r>
              <a:rPr lang="en-US" dirty="0" smtClean="0"/>
              <a:t>overall fraction </a:t>
            </a:r>
            <a:br>
              <a:rPr lang="en-US" dirty="0" smtClean="0"/>
            </a:br>
            <a:r>
              <a:rPr lang="en-US" dirty="0" smtClean="0"/>
              <a:t>of positive signs a user </a:t>
            </a:r>
            <a:r>
              <a:rPr lang="en-US" b="1" dirty="0" smtClean="0"/>
              <a:t>receives</a:t>
            </a:r>
          </a:p>
          <a:p>
            <a:endParaRPr lang="en-US" sz="2000" dirty="0" smtClean="0"/>
          </a:p>
        </p:txBody>
      </p:sp>
      <p:graphicFrame>
        <p:nvGraphicFramePr>
          <p:cNvPr id="28" name="Table 27"/>
          <p:cNvGraphicFramePr>
            <a:graphicFrameLocks noGrp="1"/>
          </p:cNvGraphicFramePr>
          <p:nvPr/>
        </p:nvGraphicFramePr>
        <p:xfrm>
          <a:off x="4343400" y="4292600"/>
          <a:ext cx="4389120" cy="1651000"/>
        </p:xfrm>
        <a:graphic>
          <a:graphicData uri="http://schemas.openxmlformats.org/drawingml/2006/table">
            <a:tbl>
              <a:tblPr firstRow="1" bandRow="1">
                <a:tableStyleId>{5C22544A-7EE6-4342-B048-85BDC9FD1C3A}</a:tableStyleId>
              </a:tblPr>
              <a:tblGrid>
                <a:gridCol w="1371600"/>
                <a:gridCol w="990600"/>
                <a:gridCol w="1043152"/>
                <a:gridCol w="983768"/>
              </a:tblGrid>
              <a:tr h="370840">
                <a:tc>
                  <a:txBody>
                    <a:bodyPr/>
                    <a:lstStyle/>
                    <a:p>
                      <a:pPr algn="ctr"/>
                      <a:endParaRPr lang="en-US" dirty="0"/>
                    </a:p>
                  </a:txBody>
                  <a:tcPr anchor="ctr"/>
                </a:tc>
                <a:tc>
                  <a:txBody>
                    <a:bodyPr/>
                    <a:lstStyle/>
                    <a:p>
                      <a:pPr algn="ctr"/>
                      <a:r>
                        <a:rPr lang="en-US" dirty="0" smtClean="0"/>
                        <a:t>A</a:t>
                      </a:r>
                      <a:endParaRPr lang="en-US" dirty="0"/>
                    </a:p>
                  </a:txBody>
                  <a:tcPr anchor="ctr"/>
                </a:tc>
                <a:tc>
                  <a:txBody>
                    <a:bodyPr/>
                    <a:lstStyle/>
                    <a:p>
                      <a:pPr algn="ctr"/>
                      <a:r>
                        <a:rPr lang="en-US" dirty="0" smtClean="0"/>
                        <a:t>B</a:t>
                      </a:r>
                      <a:endParaRPr lang="en-US" dirty="0"/>
                    </a:p>
                  </a:txBody>
                  <a:tcPr anchor="ctr"/>
                </a:tc>
                <a:tc>
                  <a:txBody>
                    <a:bodyPr/>
                    <a:lstStyle/>
                    <a:p>
                      <a:pPr algn="ctr"/>
                      <a:r>
                        <a:rPr lang="en-US" dirty="0" smtClean="0"/>
                        <a:t>C</a:t>
                      </a:r>
                      <a:endParaRPr lang="en-US" dirty="0"/>
                    </a:p>
                  </a:txBody>
                  <a:tcPr anchor="ctr"/>
                </a:tc>
              </a:tr>
              <a:tr h="370840">
                <a:tc>
                  <a:txBody>
                    <a:bodyPr/>
                    <a:lstStyle/>
                    <a:p>
                      <a:pPr algn="ctr"/>
                      <a:r>
                        <a:rPr lang="en-US" dirty="0" smtClean="0"/>
                        <a:t>Generative</a:t>
                      </a:r>
                    </a:p>
                    <a:p>
                      <a:pPr algn="ctr"/>
                      <a:r>
                        <a:rPr lang="en-US" dirty="0" smtClean="0"/>
                        <a:t>Baseline </a:t>
                      </a:r>
                      <a:endParaRPr lang="en-US" dirty="0"/>
                    </a:p>
                  </a:txBody>
                  <a:tcPr anchor="ctr"/>
                </a:tc>
                <a:tc>
                  <a:txBody>
                    <a:bodyPr/>
                    <a:lstStyle/>
                    <a:p>
                      <a:pPr algn="ctr"/>
                      <a:r>
                        <a:rPr lang="en-US" b="1" baseline="0" dirty="0" smtClean="0"/>
                        <a:t>1</a:t>
                      </a:r>
                      <a:endParaRPr lang="en-US" b="1" dirty="0"/>
                    </a:p>
                  </a:txBody>
                  <a:tcPr anchor="ctr"/>
                </a:tc>
                <a:tc>
                  <a:txBody>
                    <a:bodyPr/>
                    <a:lstStyle/>
                    <a:p>
                      <a:pPr algn="ctr"/>
                      <a:r>
                        <a:rPr lang="en-US" b="1" dirty="0" smtClean="0"/>
                        <a:t>0</a:t>
                      </a:r>
                      <a:endParaRPr lang="en-US" b="1" dirty="0"/>
                    </a:p>
                  </a:txBody>
                  <a:tcPr anchor="ctr"/>
                </a:tc>
                <a:tc>
                  <a:txBody>
                    <a:bodyPr/>
                    <a:lstStyle/>
                    <a:p>
                      <a:pPr algn="ctr"/>
                      <a:r>
                        <a:rPr lang="en-US" b="1" dirty="0" smtClean="0"/>
                        <a:t>1</a:t>
                      </a:r>
                      <a:endParaRPr lang="en-US" b="1" dirty="0"/>
                    </a:p>
                  </a:txBody>
                  <a:tcPr anchor="ctr"/>
                </a:tc>
              </a:tr>
              <a:tr h="370840">
                <a:tc>
                  <a:txBody>
                    <a:bodyPr/>
                    <a:lstStyle/>
                    <a:p>
                      <a:pPr algn="ctr"/>
                      <a:r>
                        <a:rPr lang="en-US" dirty="0" smtClean="0"/>
                        <a:t>Receptive</a:t>
                      </a:r>
                    </a:p>
                    <a:p>
                      <a:pPr algn="ctr"/>
                      <a:r>
                        <a:rPr lang="en-US" dirty="0" smtClean="0"/>
                        <a:t>Baseline</a:t>
                      </a:r>
                      <a:endParaRPr lang="en-US" dirty="0"/>
                    </a:p>
                  </a:txBody>
                  <a:tcPr anchor="ctr"/>
                </a:tc>
                <a:tc>
                  <a:txBody>
                    <a:bodyPr/>
                    <a:lstStyle/>
                    <a:p>
                      <a:pPr algn="ctr"/>
                      <a:r>
                        <a:rPr lang="en-US" b="1" dirty="0" smtClean="0"/>
                        <a:t>1/2</a:t>
                      </a:r>
                      <a:endParaRPr lang="en-US" b="1" dirty="0"/>
                    </a:p>
                  </a:txBody>
                  <a:tcPr anchor="ctr"/>
                </a:tc>
                <a:tc>
                  <a:txBody>
                    <a:bodyPr/>
                    <a:lstStyle/>
                    <a:p>
                      <a:pPr algn="ctr"/>
                      <a:r>
                        <a:rPr lang="en-US" b="1" dirty="0" smtClean="0"/>
                        <a:t>1</a:t>
                      </a:r>
                      <a:endParaRPr lang="en-US" b="1" dirty="0"/>
                    </a:p>
                  </a:txBody>
                  <a:tcPr anchor="ctr"/>
                </a:tc>
                <a:tc>
                  <a:txBody>
                    <a:bodyPr/>
                    <a:lstStyle/>
                    <a:p>
                      <a:pPr algn="ctr"/>
                      <a:r>
                        <a:rPr lang="en-US" b="1" dirty="0" smtClean="0"/>
                        <a:t>0</a:t>
                      </a:r>
                      <a:endParaRPr lang="en-US" b="1" dirty="0"/>
                    </a:p>
                  </a:txBody>
                  <a:tcPr anchor="ctr"/>
                </a:tc>
              </a:tr>
            </a:tbl>
          </a:graphicData>
        </a:graphic>
      </p:graphicFrame>
      <p:grpSp>
        <p:nvGrpSpPr>
          <p:cNvPr id="35" name="Group 34"/>
          <p:cNvGrpSpPr/>
          <p:nvPr/>
        </p:nvGrpSpPr>
        <p:grpSpPr>
          <a:xfrm>
            <a:off x="1447800" y="3752850"/>
            <a:ext cx="2286000" cy="2724150"/>
            <a:chOff x="1447800" y="3981450"/>
            <a:chExt cx="2286000" cy="2724150"/>
          </a:xfrm>
        </p:grpSpPr>
        <p:sp>
          <p:nvSpPr>
            <p:cNvPr id="5" name="Oval 4"/>
            <p:cNvSpPr/>
            <p:nvPr/>
          </p:nvSpPr>
          <p:spPr>
            <a:xfrm>
              <a:off x="2057400" y="4310743"/>
              <a:ext cx="457200" cy="457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A</a:t>
              </a:r>
              <a:endParaRPr lang="en-US" b="1" dirty="0"/>
            </a:p>
          </p:txBody>
        </p:sp>
        <p:sp>
          <p:nvSpPr>
            <p:cNvPr id="6" name="Oval 5"/>
            <p:cNvSpPr/>
            <p:nvPr/>
          </p:nvSpPr>
          <p:spPr>
            <a:xfrm>
              <a:off x="1447800" y="5529943"/>
              <a:ext cx="457200" cy="457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B</a:t>
              </a:r>
              <a:endParaRPr lang="en-US" b="1" dirty="0"/>
            </a:p>
          </p:txBody>
        </p:sp>
        <p:sp>
          <p:nvSpPr>
            <p:cNvPr id="7" name="Oval 6"/>
            <p:cNvSpPr/>
            <p:nvPr/>
          </p:nvSpPr>
          <p:spPr>
            <a:xfrm>
              <a:off x="2667000" y="5529943"/>
              <a:ext cx="457200" cy="457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C</a:t>
              </a:r>
              <a:endParaRPr lang="en-US" b="1" dirty="0"/>
            </a:p>
          </p:txBody>
        </p:sp>
        <p:cxnSp>
          <p:nvCxnSpPr>
            <p:cNvPr id="8" name="Straight Connector 7"/>
            <p:cNvCxnSpPr>
              <a:stCxn id="5" idx="3"/>
              <a:endCxn id="6" idx="0"/>
            </p:cNvCxnSpPr>
            <p:nvPr/>
          </p:nvCxnSpPr>
          <p:spPr>
            <a:xfrm rot="5400000">
              <a:off x="1485901" y="4891488"/>
              <a:ext cx="828955" cy="447955"/>
            </a:xfrm>
            <a:prstGeom prst="line">
              <a:avLst/>
            </a:prstGeom>
            <a:ln>
              <a:headEnd type="none"/>
              <a:tailEnd type="arrow"/>
            </a:ln>
          </p:spPr>
          <p:style>
            <a:lnRef idx="2">
              <a:schemeClr val="accent6"/>
            </a:lnRef>
            <a:fillRef idx="0">
              <a:schemeClr val="accent6"/>
            </a:fillRef>
            <a:effectRef idx="1">
              <a:schemeClr val="accent6"/>
            </a:effectRef>
            <a:fontRef idx="minor">
              <a:schemeClr val="tx1"/>
            </a:fontRef>
          </p:style>
        </p:cxnSp>
        <p:cxnSp>
          <p:nvCxnSpPr>
            <p:cNvPr id="9" name="Straight Connector 8"/>
            <p:cNvCxnSpPr>
              <a:stCxn id="5" idx="5"/>
              <a:endCxn id="7" idx="0"/>
            </p:cNvCxnSpPr>
            <p:nvPr/>
          </p:nvCxnSpPr>
          <p:spPr>
            <a:xfrm rot="16200000" flipH="1">
              <a:off x="2257145" y="4891487"/>
              <a:ext cx="828955" cy="447955"/>
            </a:xfrm>
            <a:prstGeom prst="line">
              <a:avLst/>
            </a:prstGeom>
            <a:ln>
              <a:headEnd type="arrow"/>
              <a:tailEnd type="none"/>
            </a:ln>
          </p:spPr>
          <p:style>
            <a:lnRef idx="2">
              <a:schemeClr val="accent6"/>
            </a:lnRef>
            <a:fillRef idx="0">
              <a:schemeClr val="accent6"/>
            </a:fillRef>
            <a:effectRef idx="1">
              <a:schemeClr val="accent6"/>
            </a:effectRef>
            <a:fontRef idx="minor">
              <a:schemeClr val="tx1"/>
            </a:fontRef>
          </p:style>
        </p:cxnSp>
        <p:cxnSp>
          <p:nvCxnSpPr>
            <p:cNvPr id="10" name="Straight Connector 9"/>
            <p:cNvCxnSpPr>
              <a:stCxn id="7" idx="2"/>
              <a:endCxn id="6" idx="6"/>
            </p:cNvCxnSpPr>
            <p:nvPr/>
          </p:nvCxnSpPr>
          <p:spPr>
            <a:xfrm rot="10800000">
              <a:off x="1905000" y="5758543"/>
              <a:ext cx="762000" cy="0"/>
            </a:xfrm>
            <a:prstGeom prst="line">
              <a:avLst/>
            </a:prstGeom>
            <a:ln>
              <a:headEnd type="arrow"/>
              <a:tailEnd type="none"/>
            </a:ln>
          </p:spPr>
          <p:style>
            <a:lnRef idx="2">
              <a:schemeClr val="accent6"/>
            </a:lnRef>
            <a:fillRef idx="0">
              <a:schemeClr val="accent6"/>
            </a:fillRef>
            <a:effectRef idx="1">
              <a:schemeClr val="accent6"/>
            </a:effectRef>
            <a:fontRef idx="minor">
              <a:schemeClr val="tx1"/>
            </a:fontRef>
          </p:style>
        </p:cxnSp>
        <p:sp>
          <p:nvSpPr>
            <p:cNvPr id="11" name="Plus 10"/>
            <p:cNvSpPr/>
            <p:nvPr/>
          </p:nvSpPr>
          <p:spPr>
            <a:xfrm>
              <a:off x="1643743" y="4876800"/>
              <a:ext cx="261257" cy="261257"/>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3" name="Plus 12"/>
            <p:cNvSpPr/>
            <p:nvPr/>
          </p:nvSpPr>
          <p:spPr>
            <a:xfrm>
              <a:off x="2724150" y="4920343"/>
              <a:ext cx="261257" cy="261257"/>
            </a:xfrm>
            <a:prstGeom prst="mathPl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cxnSp>
          <p:nvCxnSpPr>
            <p:cNvPr id="16" name="Straight Connector 15"/>
            <p:cNvCxnSpPr>
              <a:stCxn id="5" idx="6"/>
            </p:cNvCxnSpPr>
            <p:nvPr/>
          </p:nvCxnSpPr>
          <p:spPr>
            <a:xfrm flipV="1">
              <a:off x="2514600" y="4114801"/>
              <a:ext cx="685800" cy="424542"/>
            </a:xfrm>
            <a:prstGeom prst="line">
              <a:avLst/>
            </a:prstGeom>
            <a:ln>
              <a:headEnd type="arrow"/>
              <a:tailEnd type="none"/>
            </a:ln>
          </p:spPr>
          <p:style>
            <a:lnRef idx="2">
              <a:schemeClr val="accent6"/>
            </a:lnRef>
            <a:fillRef idx="0">
              <a:schemeClr val="accent6"/>
            </a:fillRef>
            <a:effectRef idx="1">
              <a:schemeClr val="accent6"/>
            </a:effectRef>
            <a:fontRef idx="minor">
              <a:schemeClr val="tx1"/>
            </a:fontRef>
          </p:style>
        </p:cxnSp>
        <p:cxnSp>
          <p:nvCxnSpPr>
            <p:cNvPr id="20" name="Straight Connector 19"/>
            <p:cNvCxnSpPr>
              <a:stCxn id="7" idx="7"/>
            </p:cNvCxnSpPr>
            <p:nvPr/>
          </p:nvCxnSpPr>
          <p:spPr>
            <a:xfrm rot="5400000" flipH="1" flipV="1">
              <a:off x="3149774" y="5022117"/>
              <a:ext cx="482252" cy="667311"/>
            </a:xfrm>
            <a:prstGeom prst="line">
              <a:avLst/>
            </a:prstGeom>
            <a:ln>
              <a:headEnd type="arrow"/>
              <a:tailEnd type="none"/>
            </a:ln>
          </p:spPr>
          <p:style>
            <a:lnRef idx="2">
              <a:schemeClr val="accent6"/>
            </a:lnRef>
            <a:fillRef idx="0">
              <a:schemeClr val="accent6"/>
            </a:fillRef>
            <a:effectRef idx="1">
              <a:schemeClr val="accent6"/>
            </a:effectRef>
            <a:fontRef idx="minor">
              <a:schemeClr val="tx1"/>
            </a:fontRef>
          </p:style>
        </p:cxnSp>
        <p:sp>
          <p:nvSpPr>
            <p:cNvPr id="24" name="Minus 23"/>
            <p:cNvSpPr/>
            <p:nvPr/>
          </p:nvSpPr>
          <p:spPr>
            <a:xfrm>
              <a:off x="2676525" y="3981450"/>
              <a:ext cx="304800" cy="3048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25" name="Minus 24"/>
            <p:cNvSpPr/>
            <p:nvPr/>
          </p:nvSpPr>
          <p:spPr>
            <a:xfrm>
              <a:off x="2133600" y="5791200"/>
              <a:ext cx="304800" cy="3048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26" name="Minus 25"/>
            <p:cNvSpPr/>
            <p:nvPr/>
          </p:nvSpPr>
          <p:spPr>
            <a:xfrm>
              <a:off x="3429000" y="5324475"/>
              <a:ext cx="304800" cy="3048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cxnSp>
          <p:nvCxnSpPr>
            <p:cNvPr id="29" name="Straight Connector 28"/>
            <p:cNvCxnSpPr>
              <a:endCxn id="6" idx="4"/>
            </p:cNvCxnSpPr>
            <p:nvPr/>
          </p:nvCxnSpPr>
          <p:spPr>
            <a:xfrm rot="16200000" flipV="1">
              <a:off x="1583872" y="6079672"/>
              <a:ext cx="718457" cy="533400"/>
            </a:xfrm>
            <a:prstGeom prst="line">
              <a:avLst/>
            </a:prstGeom>
            <a:ln>
              <a:headEnd type="arrow"/>
              <a:tailEnd type="none"/>
            </a:ln>
          </p:spPr>
          <p:style>
            <a:lnRef idx="2">
              <a:schemeClr val="accent6"/>
            </a:lnRef>
            <a:fillRef idx="0">
              <a:schemeClr val="accent6"/>
            </a:fillRef>
            <a:effectRef idx="1">
              <a:schemeClr val="accent6"/>
            </a:effectRef>
            <a:fontRef idx="minor">
              <a:schemeClr val="tx1"/>
            </a:fontRef>
          </p:style>
        </p:cxnSp>
        <p:sp>
          <p:nvSpPr>
            <p:cNvPr id="32" name="Minus 31"/>
            <p:cNvSpPr/>
            <p:nvPr/>
          </p:nvSpPr>
          <p:spPr>
            <a:xfrm>
              <a:off x="1600200" y="6248400"/>
              <a:ext cx="304800" cy="304800"/>
            </a:xfrm>
            <a:prstGeom prst="mathMinus">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35"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cBhvr>
                                        <p:cTn id="43" dur="1000"/>
                                        <p:tgtEl>
                                          <p:spTgt spid="35"/>
                                        </p:tgtEl>
                                      </p:cBhvr>
                                    </p:animEffect>
                                    <p:anim calcmode="lin" valueType="num">
                                      <p:cBhvr>
                                        <p:cTn id="44" dur="1000" fill="hold"/>
                                        <p:tgtEl>
                                          <p:spTgt spid="35"/>
                                        </p:tgtEl>
                                        <p:attrNameLst>
                                          <p:attrName>ppt_x</p:attrName>
                                        </p:attrNameLst>
                                      </p:cBhvr>
                                      <p:tavLst>
                                        <p:tav tm="0">
                                          <p:val>
                                            <p:strVal val="#ppt_x"/>
                                          </p:val>
                                        </p:tav>
                                        <p:tav tm="100000">
                                          <p:val>
                                            <p:strVal val="#ppt_x"/>
                                          </p:val>
                                        </p:tav>
                                      </p:tavLst>
                                    </p:anim>
                                    <p:anim calcmode="lin" valueType="num">
                                      <p:cBhvr>
                                        <p:cTn id="45" dur="900" decel="100000" fill="hold"/>
                                        <p:tgtEl>
                                          <p:spTgt spid="35"/>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47" fill="hold">
                            <p:stCondLst>
                              <p:cond delay="1000"/>
                            </p:stCondLst>
                            <p:childTnLst>
                              <p:par>
                                <p:cTn id="48" presetID="2" presetClass="entr" presetSubtype="2" fill="hold" nodeType="afterEffect">
                                  <p:stCondLst>
                                    <p:cond delay="0"/>
                                  </p:stCondLst>
                                  <p:childTnLst>
                                    <p:set>
                                      <p:cBhvr>
                                        <p:cTn id="49" dur="1" fill="hold">
                                          <p:stCondLst>
                                            <p:cond delay="0"/>
                                          </p:stCondLst>
                                        </p:cTn>
                                        <p:tgtEl>
                                          <p:spTgt spid="28"/>
                                        </p:tgtEl>
                                        <p:attrNameLst>
                                          <p:attrName>style.visibility</p:attrName>
                                        </p:attrNameLst>
                                      </p:cBhvr>
                                      <p:to>
                                        <p:strVal val="visible"/>
                                      </p:to>
                                    </p:set>
                                    <p:anim calcmode="lin" valueType="num">
                                      <p:cBhvr additive="base">
                                        <p:cTn id="50" dur="500" fill="hold"/>
                                        <p:tgtEl>
                                          <p:spTgt spid="28"/>
                                        </p:tgtEl>
                                        <p:attrNameLst>
                                          <p:attrName>ppt_x</p:attrName>
                                        </p:attrNameLst>
                                      </p:cBhvr>
                                      <p:tavLst>
                                        <p:tav tm="0">
                                          <p:val>
                                            <p:strVal val="1+#ppt_w/2"/>
                                          </p:val>
                                        </p:tav>
                                        <p:tav tm="100000">
                                          <p:val>
                                            <p:strVal val="#ppt_x"/>
                                          </p:val>
                                        </p:tav>
                                      </p:tavLst>
                                    </p:anim>
                                    <p:anim calcmode="lin" valueType="num">
                                      <p:cBhvr additive="base">
                                        <p:cTn id="51"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Evolving Directed Networks</a:t>
            </a:r>
            <a:endParaRPr lang="en-US" dirty="0"/>
          </a:p>
        </p:txBody>
      </p:sp>
      <p:sp>
        <p:nvSpPr>
          <p:cNvPr id="3" name="Content Placeholder 2"/>
          <p:cNvSpPr>
            <a:spLocks noGrp="1"/>
          </p:cNvSpPr>
          <p:nvPr>
            <p:ph idx="1"/>
          </p:nvPr>
        </p:nvSpPr>
        <p:spPr>
          <a:xfrm>
            <a:off x="1371600" y="1371600"/>
            <a:ext cx="7315200" cy="5181600"/>
          </a:xfrm>
        </p:spPr>
        <p:txBody>
          <a:bodyPr>
            <a:normAutofit/>
          </a:bodyPr>
          <a:lstStyle/>
          <a:p>
            <a:r>
              <a:rPr lang="en-US" sz="2000" dirty="0" smtClean="0"/>
              <a:t>Balance Theory Conflicts</a:t>
            </a:r>
            <a:endParaRPr lang="en-US" sz="2000" dirty="0" smtClean="0"/>
          </a:p>
          <a:p>
            <a:pPr lvl="1"/>
            <a:r>
              <a:rPr lang="en-US" sz="1800" dirty="0" smtClean="0"/>
              <a:t>Positive cycles are underrepresented</a:t>
            </a:r>
          </a:p>
          <a:p>
            <a:pPr lvl="1"/>
            <a:r>
              <a:rPr lang="en-US" sz="1800" dirty="0" smtClean="0"/>
              <a:t>When </a:t>
            </a:r>
            <a:r>
              <a:rPr lang="en-US" sz="1800" b="1" dirty="0" smtClean="0"/>
              <a:t>A</a:t>
            </a:r>
            <a:r>
              <a:rPr lang="en-US" sz="1800" dirty="0" smtClean="0">
                <a:sym typeface="Wingdings" pitchFamily="2" charset="2"/>
              </a:rPr>
              <a:t></a:t>
            </a:r>
            <a:r>
              <a:rPr lang="en-US" sz="1800" b="1" dirty="0" smtClean="0">
                <a:sym typeface="Wingdings" pitchFamily="2" charset="2"/>
              </a:rPr>
              <a:t>B</a:t>
            </a:r>
            <a:r>
              <a:rPr lang="en-US" sz="1800" dirty="0" smtClean="0">
                <a:sym typeface="Wingdings" pitchFamily="2" charset="2"/>
              </a:rPr>
              <a:t> and </a:t>
            </a:r>
            <a:r>
              <a:rPr lang="en-US" sz="1800" b="1" dirty="0" smtClean="0">
                <a:sym typeface="Wingdings" pitchFamily="2" charset="2"/>
              </a:rPr>
              <a:t>B</a:t>
            </a:r>
            <a:r>
              <a:rPr lang="en-US" sz="1800" dirty="0" smtClean="0">
                <a:sym typeface="Wingdings" pitchFamily="2" charset="2"/>
              </a:rPr>
              <a:t></a:t>
            </a:r>
            <a:r>
              <a:rPr lang="en-US" sz="1800" b="1" dirty="0" smtClean="0">
                <a:sym typeface="Wingdings" pitchFamily="2" charset="2"/>
              </a:rPr>
              <a:t>C</a:t>
            </a:r>
            <a:r>
              <a:rPr lang="en-US" sz="1800" dirty="0" smtClean="0">
                <a:sym typeface="Wingdings" pitchFamily="2" charset="2"/>
              </a:rPr>
              <a:t> links are positive, </a:t>
            </a:r>
            <a:r>
              <a:rPr lang="en-US" sz="1800" dirty="0" smtClean="0">
                <a:sym typeface="Wingdings" pitchFamily="2" charset="2"/>
              </a:rPr>
              <a:t> negative </a:t>
            </a:r>
            <a:r>
              <a:rPr lang="en-US" sz="1800" b="1" dirty="0" smtClean="0">
                <a:sym typeface="Wingdings" pitchFamily="2" charset="2"/>
              </a:rPr>
              <a:t>C</a:t>
            </a:r>
            <a:r>
              <a:rPr lang="en-US" sz="1800" dirty="0" smtClean="0">
                <a:sym typeface="Wingdings" pitchFamily="2" charset="2"/>
              </a:rPr>
              <a:t></a:t>
            </a:r>
            <a:r>
              <a:rPr lang="en-US" sz="1800" b="1" dirty="0" smtClean="0">
                <a:sym typeface="Wingdings" pitchFamily="2" charset="2"/>
              </a:rPr>
              <a:t>A</a:t>
            </a:r>
            <a:r>
              <a:rPr lang="en-US" sz="1800" dirty="0" smtClean="0">
                <a:sym typeface="Wingdings" pitchFamily="2" charset="2"/>
              </a:rPr>
              <a:t> links </a:t>
            </a:r>
            <a:r>
              <a:rPr lang="en-US" sz="1800" dirty="0" smtClean="0">
                <a:sym typeface="Wingdings" pitchFamily="2" charset="2"/>
              </a:rPr>
              <a:t/>
            </a:r>
            <a:br>
              <a:rPr lang="en-US" sz="1800" dirty="0" smtClean="0">
                <a:sym typeface="Wingdings" pitchFamily="2" charset="2"/>
              </a:rPr>
            </a:br>
            <a:r>
              <a:rPr lang="en-US" sz="1800" dirty="0" smtClean="0">
                <a:sym typeface="Wingdings" pitchFamily="2" charset="2"/>
              </a:rPr>
              <a:t>are overrepresented (predicted by status in previous example)</a:t>
            </a:r>
            <a:endParaRPr lang="en-US" sz="1800" dirty="0" smtClean="0"/>
          </a:p>
          <a:p>
            <a:pPr lvl="1"/>
            <a:r>
              <a:rPr lang="en-US" sz="1800" dirty="0" smtClean="0"/>
              <a:t>In the case of joint positive endorsement (where </a:t>
            </a:r>
            <a:r>
              <a:rPr lang="en-US" sz="1800" b="1" dirty="0" smtClean="0"/>
              <a:t>X</a:t>
            </a:r>
            <a:r>
              <a:rPr lang="en-US" sz="1800" dirty="0" smtClean="0"/>
              <a:t> links positively to </a:t>
            </a:r>
            <a:r>
              <a:rPr lang="en-US" sz="1800" b="1" dirty="0" smtClean="0"/>
              <a:t>A</a:t>
            </a:r>
            <a:r>
              <a:rPr lang="en-US" sz="1800" dirty="0" smtClean="0"/>
              <a:t> and </a:t>
            </a:r>
            <a:r>
              <a:rPr lang="en-US" sz="1800" b="1" dirty="0" smtClean="0"/>
              <a:t>B</a:t>
            </a:r>
            <a:r>
              <a:rPr lang="en-US" sz="1800" dirty="0" smtClean="0"/>
              <a:t>), the link closing the triad (from </a:t>
            </a:r>
            <a:r>
              <a:rPr lang="en-US" sz="1800" b="1" dirty="0" smtClean="0"/>
              <a:t>A</a:t>
            </a:r>
            <a:r>
              <a:rPr lang="en-US" sz="1800" dirty="0" smtClean="0"/>
              <a:t> to </a:t>
            </a:r>
            <a:r>
              <a:rPr lang="en-US" sz="1800" b="1" dirty="0" smtClean="0"/>
              <a:t>B</a:t>
            </a:r>
            <a:r>
              <a:rPr lang="en-US" sz="1800" dirty="0" smtClean="0"/>
              <a:t>) is more likely to be positive than the generative baseline of </a:t>
            </a:r>
            <a:r>
              <a:rPr lang="en-US" sz="1800" b="1" dirty="0" smtClean="0"/>
              <a:t>A</a:t>
            </a:r>
            <a:r>
              <a:rPr lang="en-US" sz="1800" dirty="0" smtClean="0"/>
              <a:t>, but less likely to be positive than the receptive baseline of </a:t>
            </a:r>
            <a:r>
              <a:rPr lang="en-US" sz="1800" b="1" dirty="0" smtClean="0"/>
              <a:t>B</a:t>
            </a:r>
          </a:p>
          <a:p>
            <a:pPr lvl="2"/>
            <a:r>
              <a:rPr lang="en-US" sz="1600" dirty="0" smtClean="0"/>
              <a:t>Balance theory simply suggests the link should be positive </a:t>
            </a:r>
          </a:p>
          <a:p>
            <a:endParaRPr lang="en-US" dirty="0" smtClean="0"/>
          </a:p>
          <a:p>
            <a:r>
              <a:rPr lang="en-US" b="1" dirty="0" smtClean="0"/>
              <a:t>Theory </a:t>
            </a:r>
            <a:r>
              <a:rPr lang="en-US" b="1" dirty="0" smtClean="0"/>
              <a:t>of Status</a:t>
            </a:r>
          </a:p>
          <a:p>
            <a:pPr lvl="1"/>
            <a:r>
              <a:rPr lang="en-US" dirty="0" smtClean="0"/>
              <a:t>More effective at explaining local patterns of signed links</a:t>
            </a:r>
          </a:p>
          <a:p>
            <a:pPr lvl="1"/>
            <a:r>
              <a:rPr lang="en-US" dirty="0" smtClean="0"/>
              <a:t>Extends to capture richer behavior (</a:t>
            </a:r>
            <a:r>
              <a:rPr lang="en-US" dirty="0" err="1" smtClean="0"/>
              <a:t>ie</a:t>
            </a:r>
            <a:r>
              <a:rPr lang="en-US" dirty="0" smtClean="0"/>
              <a:t>: evolution over time</a:t>
            </a:r>
            <a:r>
              <a:rPr lang="en-US" dirty="0" smtClean="0"/>
              <a:t>)</a:t>
            </a:r>
            <a:endParaRPr lang="en-US" dirty="0"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35"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38" dur="500"/>
                                        <p:tgtEl>
                                          <p:spTgt spid="3">
                                            <p:txEl>
                                              <p:pRg st="3" end="3"/>
                                            </p:txEl>
                                          </p:spTgt>
                                        </p:tgtEl>
                                      </p:cBhvr>
                                    </p:animEffect>
                                  </p:childTnLst>
                                </p:cTn>
                              </p:par>
                              <p:par>
                                <p:cTn id="39" presetID="58" presetClass="entr" presetSubtype="0" accel="100000" fill="hold" grpId="0"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42"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45" dur="500"/>
                                        <p:tgtEl>
                                          <p:spTgt spid="3">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8" presetClass="entr" presetSubtype="0" accel="10000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p:cTn id="50" dur="500" fill="hold"/>
                                        <p:tgtEl>
                                          <p:spTgt spid="3">
                                            <p:txEl>
                                              <p:pRg st="6" end="6"/>
                                            </p:txEl>
                                          </p:spTgt>
                                        </p:tgtEl>
                                        <p:attrNameLst>
                                          <p:attrName>ppt_w</p:attrName>
                                        </p:attrNameLst>
                                      </p:cBhvr>
                                      <p:tavLst>
                                        <p:tav tm="0">
                                          <p:val>
                                            <p:strVal val="#ppt_w*2.5"/>
                                          </p:val>
                                        </p:tav>
                                        <p:tav tm="100000">
                                          <p:val>
                                            <p:strVal val="#ppt_w"/>
                                          </p:val>
                                        </p:tav>
                                      </p:tavLst>
                                    </p:anim>
                                    <p:anim calcmode="lin" valueType="num">
                                      <p:cBhvr>
                                        <p:cTn id="51" dur="500" fill="hold"/>
                                        <p:tgtEl>
                                          <p:spTgt spid="3">
                                            <p:txEl>
                                              <p:pRg st="6" end="6"/>
                                            </p:txEl>
                                          </p:spTgt>
                                        </p:tgtEl>
                                        <p:attrNameLst>
                                          <p:attrName>ppt_h</p:attrName>
                                        </p:attrNameLst>
                                      </p:cBhvr>
                                      <p:tavLst>
                                        <p:tav tm="0">
                                          <p:val>
                                            <p:strVal val="#ppt_h*0.01"/>
                                          </p:val>
                                        </p:tav>
                                        <p:tav tm="100000">
                                          <p:val>
                                            <p:strVal val="#ppt_h"/>
                                          </p:val>
                                        </p:tav>
                                      </p:tavLst>
                                    </p:anim>
                                    <p:anim calcmode="lin" valueType="num">
                                      <p:cBhvr>
                                        <p:cTn id="5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3" dur="500" fill="hold"/>
                                        <p:tgtEl>
                                          <p:spTgt spid="3">
                                            <p:txEl>
                                              <p:pRg st="6" end="6"/>
                                            </p:txEl>
                                          </p:spTgt>
                                        </p:tgtEl>
                                        <p:attrNameLst>
                                          <p:attrName>ppt_y</p:attrName>
                                        </p:attrNameLst>
                                      </p:cBhvr>
                                      <p:tavLst>
                                        <p:tav tm="0">
                                          <p:val>
                                            <p:strVal val="#ppt_h+1"/>
                                          </p:val>
                                        </p:tav>
                                        <p:tav tm="100000">
                                          <p:val>
                                            <p:strVal val="#ppt_y"/>
                                          </p:val>
                                        </p:tav>
                                      </p:tavLst>
                                    </p:anim>
                                    <p:animEffect transition="in" filter="fade">
                                      <p:cBhvr>
                                        <p:cTn id="54" dur="500"/>
                                        <p:tgtEl>
                                          <p:spTgt spid="3">
                                            <p:txEl>
                                              <p:pRg st="6" end="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8" presetClass="entr" presetSubtype="0" accel="100000" fill="hold" grpId="0"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p:cTn id="59" dur="500" fill="hold"/>
                                        <p:tgtEl>
                                          <p:spTgt spid="3">
                                            <p:txEl>
                                              <p:pRg st="7" end="7"/>
                                            </p:txEl>
                                          </p:spTgt>
                                        </p:tgtEl>
                                        <p:attrNameLst>
                                          <p:attrName>ppt_w</p:attrName>
                                        </p:attrNameLst>
                                      </p:cBhvr>
                                      <p:tavLst>
                                        <p:tav tm="0">
                                          <p:val>
                                            <p:strVal val="#ppt_w*2.5"/>
                                          </p:val>
                                        </p:tav>
                                        <p:tav tm="100000">
                                          <p:val>
                                            <p:strVal val="#ppt_w"/>
                                          </p:val>
                                        </p:tav>
                                      </p:tavLst>
                                    </p:anim>
                                    <p:anim calcmode="lin" valueType="num">
                                      <p:cBhvr>
                                        <p:cTn id="60" dur="500" fill="hold"/>
                                        <p:tgtEl>
                                          <p:spTgt spid="3">
                                            <p:txEl>
                                              <p:pRg st="7" end="7"/>
                                            </p:txEl>
                                          </p:spTgt>
                                        </p:tgtEl>
                                        <p:attrNameLst>
                                          <p:attrName>ppt_h</p:attrName>
                                        </p:attrNameLst>
                                      </p:cBhvr>
                                      <p:tavLst>
                                        <p:tav tm="0">
                                          <p:val>
                                            <p:strVal val="#ppt_h*0.01"/>
                                          </p:val>
                                        </p:tav>
                                        <p:tav tm="100000">
                                          <p:val>
                                            <p:strVal val="#ppt_h"/>
                                          </p:val>
                                        </p:tav>
                                      </p:tavLst>
                                    </p:anim>
                                    <p:anim calcmode="lin" valueType="num">
                                      <p:cBhvr>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2" dur="500" fill="hold"/>
                                        <p:tgtEl>
                                          <p:spTgt spid="3">
                                            <p:txEl>
                                              <p:pRg st="7" end="7"/>
                                            </p:txEl>
                                          </p:spTgt>
                                        </p:tgtEl>
                                        <p:attrNameLst>
                                          <p:attrName>ppt_y</p:attrName>
                                        </p:attrNameLst>
                                      </p:cBhvr>
                                      <p:tavLst>
                                        <p:tav tm="0">
                                          <p:val>
                                            <p:strVal val="#ppt_h+1"/>
                                          </p:val>
                                        </p:tav>
                                        <p:tav tm="100000">
                                          <p:val>
                                            <p:strVal val="#ppt_y"/>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8" presetClass="entr" presetSubtype="0" accel="10000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strVal val="#ppt_w*2.5"/>
                                          </p:val>
                                        </p:tav>
                                        <p:tav tm="100000">
                                          <p:val>
                                            <p:strVal val="#ppt_w"/>
                                          </p:val>
                                        </p:tav>
                                      </p:tavLst>
                                    </p:anim>
                                    <p:anim calcmode="lin" valueType="num">
                                      <p:cBhvr>
                                        <p:cTn id="69" dur="500" fill="hold"/>
                                        <p:tgtEl>
                                          <p:spTgt spid="3">
                                            <p:txEl>
                                              <p:pRg st="8" end="8"/>
                                            </p:txEl>
                                          </p:spTgt>
                                        </p:tgtEl>
                                        <p:attrNameLst>
                                          <p:attrName>ppt_h</p:attrName>
                                        </p:attrNameLst>
                                      </p:cBhvr>
                                      <p:tavLst>
                                        <p:tav tm="0">
                                          <p:val>
                                            <p:strVal val="#ppt_h*0.01"/>
                                          </p:val>
                                        </p:tav>
                                        <p:tav tm="100000">
                                          <p:val>
                                            <p:strVal val="#ppt_h"/>
                                          </p:val>
                                        </p:tav>
                                      </p:tavLst>
                                    </p:anim>
                                    <p:anim calcmode="lin" valueType="num">
                                      <p:cBhvr>
                                        <p:cTn id="7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1" dur="500" fill="hold"/>
                                        <p:tgtEl>
                                          <p:spTgt spid="3">
                                            <p:txEl>
                                              <p:pRg st="8" end="8"/>
                                            </p:txEl>
                                          </p:spTgt>
                                        </p:tgtEl>
                                        <p:attrNameLst>
                                          <p:attrName>ppt_y</p:attrName>
                                        </p:attrNameLst>
                                      </p:cBhvr>
                                      <p:tavLst>
                                        <p:tav tm="0">
                                          <p:val>
                                            <p:strVal val="#ppt_h+1"/>
                                          </p:val>
                                        </p:tav>
                                        <p:tav tm="100000">
                                          <p:val>
                                            <p:strVal val="#ppt_y"/>
                                          </p:val>
                                        </p:tav>
                                      </p:tavLst>
                                    </p:anim>
                                    <p:animEffect transition="in" filter="fade">
                                      <p:cBhvr>
                                        <p:cTn id="7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green blocks">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green blocks</Template>
  <TotalTime>1319</TotalTime>
  <Words>1714</Words>
  <Application>Microsoft Office PowerPoint</Application>
  <PresentationFormat>On-screen Show (4:3)</PresentationFormat>
  <Paragraphs>326</Paragraphs>
  <Slides>22</Slides>
  <Notes>15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green blocks</vt:lpstr>
      <vt:lpstr>Signed Networks  in  Social Media</vt:lpstr>
      <vt:lpstr>Network Structures</vt:lpstr>
      <vt:lpstr>Structural Balance Theory</vt:lpstr>
      <vt:lpstr>Theory of Status</vt:lpstr>
      <vt:lpstr>Balance vs. Status</vt:lpstr>
      <vt:lpstr>Undirected Networks</vt:lpstr>
      <vt:lpstr>Undirected Networks</vt:lpstr>
      <vt:lpstr>Evolving Directed Networks</vt:lpstr>
      <vt:lpstr>Evolving Directed Networks</vt:lpstr>
      <vt:lpstr>Status Theory:  Motivating Example</vt:lpstr>
      <vt:lpstr>Status Theory:  Motivating Example</vt:lpstr>
      <vt:lpstr>Status Theory:  Contextualized Links</vt:lpstr>
      <vt:lpstr>Status Theory:  Contextualized Links</vt:lpstr>
      <vt:lpstr>Status Theory:  Role of Status</vt:lpstr>
      <vt:lpstr>Theory Evaluation</vt:lpstr>
      <vt:lpstr>Theory Evaluation</vt:lpstr>
      <vt:lpstr>Theory Evaluation</vt:lpstr>
      <vt:lpstr>Reciprocation of Directed Edges</vt:lpstr>
      <vt:lpstr>Embeddedness</vt:lpstr>
      <vt:lpstr>Single-Sign Networks</vt:lpstr>
      <vt:lpstr>Conclusion</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Rachel Katz</dc:creator>
  <cp:lastModifiedBy>Rachel Katz</cp:lastModifiedBy>
  <cp:revision>22</cp:revision>
  <dcterms:created xsi:type="dcterms:W3CDTF">2010-03-01T19:15:11Z</dcterms:created>
  <dcterms:modified xsi:type="dcterms:W3CDTF">2010-03-04T15:50:49Z</dcterms:modified>
</cp:coreProperties>
</file>