
<file path=[Content_Types].xml><?xml version="1.0" encoding="utf-8"?>
<Types xmlns="http://schemas.openxmlformats.org/package/2006/content-types">
  <Override PartName="/ppt/embeddings/Microsoft_Equation24.bin" ContentType="application/vnd.openxmlformats-officedocument.oleObject"/>
  <Override PartName="/ppt/slides/slide14.xml" ContentType="application/vnd.openxmlformats-officedocument.presentationml.slide+xml"/>
  <Override PartName="/ppt/embeddings/Microsoft_Equation33.bin" ContentType="application/vnd.openxmlformats-officedocument.oleObject"/>
  <Default Extension="xml" ContentType="application/xml"/>
  <Override PartName="/ppt/tableStyles.xml" ContentType="application/vnd.openxmlformats-officedocument.presentationml.tableStyles+xml"/>
  <Override PartName="/ppt/embeddings/Microsoft_Equation5.bin" ContentType="application/vnd.openxmlformats-officedocument.oleObject"/>
  <Override PartName="/ppt/embeddings/Microsoft_Equation16.bin" ContentType="application/vnd.openxmlformats-officedocument.oleObject"/>
  <Override PartName="/ppt/notesSlides/notesSlide1.xml" ContentType="application/vnd.openxmlformats-officedocument.presentationml.notesSlide+xml"/>
  <Override PartName="/ppt/slides/slide21.xml" ContentType="application/vnd.openxmlformats-officedocument.presentationml.slide+xml"/>
  <Override PartName="/ppt/slides/slide5.xml" ContentType="application/vnd.openxmlformats-officedocument.presentationml.slide+xml"/>
  <Override PartName="/ppt/embeddings/Microsoft_Equation40.bin" ContentType="application/vnd.openxmlformats-officedocument.oleObject"/>
  <Override PartName="/ppt/slideLayouts/slideLayout5.xml" ContentType="application/vnd.openxmlformats-officedocument.presentationml.slideLayout+xml"/>
  <Override PartName="/ppt/notesSlides/notesSlide9.xml" ContentType="application/vnd.openxmlformats-officedocument.presentationml.notesSlide+xml"/>
  <Override PartName="/ppt/embeddings/Microsoft_Equation23.bin" ContentType="application/vnd.openxmlformats-officedocument.oleObject"/>
  <Override PartName="/ppt/embeddings/Microsoft_Equation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Microsoft_Equation32.bin" ContentType="application/vnd.openxmlformats-officedocument.oleObject"/>
  <Override PartName="/docProps/core.xml" ContentType="application/vnd.openxmlformats-package.core-properties+xml"/>
  <Override PartName="/ppt/notesSlides/notesSlide7.xml" ContentType="application/vnd.openxmlformats-officedocument.presentationml.notesSlide+xml"/>
  <Override PartName="/ppt/embeddings/Microsoft_Equation4.bin" ContentType="application/vnd.openxmlformats-officedocument.oleObject"/>
  <Override PartName="/ppt/embeddings/Microsoft_Equation15.bin" ContentType="application/vnd.openxmlformats-officedocument.oleObject"/>
  <Default Extension="vml" ContentType="application/vnd.openxmlformats-officedocument.vmlDrawing"/>
  <Override PartName="/ppt/embeddings/Microsoft_Equation46.bin" ContentType="application/vnd.openxmlformats-officedocument.oleObject"/>
  <Override PartName="/ppt/slides/slide20.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Override PartName="/ppt/notesSlides/notesSlide8.xml" ContentType="application/vnd.openxmlformats-officedocument.presentationml.notesSlide+xml"/>
  <Override PartName="/ppt/embeddings/Microsoft_Equation22.bin" ContentType="application/vnd.openxmlformats-officedocument.oleObject"/>
  <Override PartName="/ppt/embeddings/Microsoft_Equation38.bin" ContentType="application/vnd.openxmlformats-officedocument.oleObject"/>
  <Override PartName="/ppt/slides/slide12.xml" ContentType="application/vnd.openxmlformats-officedocument.presentationml.slide+xml"/>
  <Default Extension="png" ContentType="image/png"/>
  <Override PartName="/ppt/embeddings/Microsoft_Equation31.bin" ContentType="application/vnd.openxmlformats-officedocument.oleObject"/>
  <Override PartName="/ppt/notesSlides/notesSlide6.xml" ContentType="application/vnd.openxmlformats-officedocument.presentationml.notesSlide+xml"/>
  <Override PartName="/ppt/embeddings/Microsoft_Equation3.bin" ContentType="application/vnd.openxmlformats-officedocument.oleObject"/>
  <Override PartName="/ppt/embeddings/Microsoft_Equation14.bin" ContentType="application/vnd.openxmlformats-officedocument.oleObject"/>
  <Override PartName="/ppt/presProps.xml" ContentType="application/vnd.openxmlformats-officedocument.presentationml.presProps+xml"/>
  <Default Extension="pict" ContentType="image/pict"/>
  <Override PartName="/ppt/embeddings/Microsoft_Equation45.bin" ContentType="application/vnd.openxmlformats-officedocument.oleObject"/>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embeddings/Microsoft_Equation21.bin" ContentType="application/vnd.openxmlformats-officedocument.oleObject"/>
  <Override PartName="/ppt/embeddings/Microsoft_Equation37.bin" ContentType="application/vnd.openxmlformats-officedocument.oleObject"/>
  <Override PartName="/ppt/slides/slide11.xml" ContentType="application/vnd.openxmlformats-officedocument.presentationml.slide+xml"/>
  <Override PartName="/ppt/notesSlides/notesSlide13.xml" ContentType="application/vnd.openxmlformats-officedocument.presentationml.notesSlide+xml"/>
  <Override PartName="/ppt/embeddings/Microsoft_Equation9.bin" ContentType="application/vnd.openxmlformats-officedocument.oleObject"/>
  <Override PartName="/ppt/embeddings/Microsoft_Equation30.bin" ContentType="application/vnd.openxmlformats-officedocument.oleObject"/>
  <Override PartName="/ppt/notesSlides/notesSlide5.xml" ContentType="application/vnd.openxmlformats-officedocument.presentationml.notesSlide+xml"/>
  <Override PartName="/ppt/embeddings/Microsoft_Equation13.bin" ContentType="application/vnd.openxmlformats-officedocument.oleObject"/>
  <Override PartName="/ppt/embeddings/Microsoft_Equation29.bin" ContentType="application/vnd.openxmlformats-officedocument.oleObject"/>
  <Override PartName="/ppt/embeddings/Microsoft_Equation2.bin" ContentType="application/vnd.openxmlformats-officedocument.oleObject"/>
  <Override PartName="/ppt/slides/slide25.xml" ContentType="application/vnd.openxmlformats-officedocument.presentationml.slide+xml"/>
  <Override PartName="/ppt/slides/slide9.xml" ContentType="application/vnd.openxmlformats-officedocument.presentationml.slide+xml"/>
  <Override PartName="/ppt/embeddings/Microsoft_Equation44.bin" ContentType="application/vnd.openxmlformats-officedocument.oleObject"/>
  <Override PartName="/ppt/slideLayouts/slideLayout9.xml" ContentType="application/vnd.openxmlformats-officedocument.presentationml.slideLayout+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embeddings/Microsoft_Equation20.bin" ContentType="application/vnd.openxmlformats-officedocument.oleObject"/>
  <Override PartName="/ppt/embeddings/Microsoft_Equation36.bin" ContentType="application/vnd.openxmlformats-officedocument.oleObject"/>
  <Override PartName="/ppt/slides/slide10.xml" ContentType="application/vnd.openxmlformats-officedocument.presentationml.slide+xml"/>
  <Override PartName="/ppt/notesSlides/notesSlide12.xml" ContentType="application/vnd.openxmlformats-officedocument.presentationml.notesSlide+xml"/>
  <Override PartName="/ppt/embeddings/Microsoft_Equation8.bin" ContentType="application/vnd.openxmlformats-officedocument.oleObject"/>
  <Override PartName="/ppt/embeddings/Microsoft_Equation19.bin" ContentType="application/vnd.openxmlformats-officedocument.oleObject"/>
  <Override PartName="/docProps/app.xml" ContentType="application/vnd.openxmlformats-officedocument.extended-properties+xml"/>
  <Override PartName="/ppt/notesSlides/notesSlide4.xml" ContentType="application/vnd.openxmlformats-officedocument.presentationml.notesSlide+xml"/>
  <Override PartName="/ppt/embeddings/Microsoft_Equation12.bin" ContentType="application/vnd.openxmlformats-officedocument.oleObject"/>
  <Override PartName="/ppt/embeddings/Microsoft_Equation1.bin" ContentType="application/vnd.openxmlformats-officedocument.oleObject"/>
  <Override PartName="/ppt/embeddings/Microsoft_Equation28.bin" ContentType="application/vnd.openxmlformats-officedocument.oleObject"/>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embeddings/Microsoft_Equation43.bin" ContentType="application/vnd.openxmlformats-officedocument.oleObject"/>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Override PartName="/ppt/embeddings/Microsoft_Equation35.bin" ContentType="application/vnd.openxmlformats-officedocument.oleObject"/>
  <Default Extension="jpeg" ContentType="image/jpeg"/>
  <Override PartName="/ppt/notesSlides/notesSlide11.xml" ContentType="application/vnd.openxmlformats-officedocument.presentationml.notesSlide+xml"/>
  <Override PartName="/ppt/embeddings/Microsoft_Equation7.bin" ContentType="application/vnd.openxmlformats-officedocument.oleObject"/>
  <Override PartName="/ppt/embeddings/Microsoft_Equation18.bin" ContentType="application/vnd.openxmlformats-officedocument.oleObject"/>
  <Override PartName="/ppt/notesSlides/notesSlide3.xml" ContentType="application/vnd.openxmlformats-officedocument.presentationml.notesSlide+xml"/>
  <Override PartName="/ppt/embeddings/Microsoft_Equation11.bin" ContentType="application/vnd.openxmlformats-officedocument.oleObject"/>
  <Override PartName="/ppt/embeddings/Microsoft_Equation27.bin" ContentType="application/vnd.openxmlformats-officedocument.oleObject"/>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embeddings/Microsoft_Equation42.bin" ContentType="application/vnd.openxmlformats-officedocument.oleObject"/>
  <Override PartName="/ppt/slideLayouts/slideLayout7.xml" ContentType="application/vnd.openxmlformats-officedocument.presentationml.slideLayout+xml"/>
  <Override PartName="/ppt/embeddings/Microsoft_Equation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Microsoft_Equation34.bin" ContentType="application/vnd.openxmlformats-officedocument.oleObject"/>
  <Override PartName="/ppt/embeddings/Microsoft_Equation17.bin" ContentType="application/vnd.openxmlformats-officedocument.oleObject"/>
  <Override PartName="/ppt/embeddings/Microsoft_Equation6.bin" ContentType="application/vnd.openxmlformats-officedocument.oleObject"/>
  <Override PartName="/ppt/notesSlides/notesSlide2.xml" ContentType="application/vnd.openxmlformats-officedocument.presentationml.notesSlide+xml"/>
  <Override PartName="/ppt/embeddings/Microsoft_Equation10.bin" ContentType="application/vnd.openxmlformats-officedocument.oleObject"/>
  <Override PartName="/ppt/embeddings/Microsoft_Equation26.bin" ContentType="application/vnd.openxmlformats-officedocument.oleObject"/>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embeddings/Microsoft_Equation41.bin" ContentType="application/vnd.openxmlformats-officedocument.oleObject"/>
  <Default Extension="rels" ContentType="application/vnd.openxmlformats-package.relationshi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7"/>
  </p:notesMasterIdLst>
  <p:sldIdLst>
    <p:sldId id="256" r:id="rId2"/>
    <p:sldId id="282" r:id="rId3"/>
    <p:sldId id="257" r:id="rId4"/>
    <p:sldId id="281" r:id="rId5"/>
    <p:sldId id="258" r:id="rId6"/>
    <p:sldId id="259" r:id="rId7"/>
    <p:sldId id="260" r:id="rId8"/>
    <p:sldId id="261" r:id="rId9"/>
    <p:sldId id="283" r:id="rId10"/>
    <p:sldId id="262" r:id="rId11"/>
    <p:sldId id="263" r:id="rId12"/>
    <p:sldId id="264" r:id="rId13"/>
    <p:sldId id="279" r:id="rId14"/>
    <p:sldId id="265" r:id="rId15"/>
    <p:sldId id="266" r:id="rId16"/>
    <p:sldId id="271" r:id="rId17"/>
    <p:sldId id="280" r:id="rId18"/>
    <p:sldId id="267" r:id="rId19"/>
    <p:sldId id="272" r:id="rId20"/>
    <p:sldId id="273" r:id="rId21"/>
    <p:sldId id="274" r:id="rId22"/>
    <p:sldId id="277" r:id="rId23"/>
    <p:sldId id="275" r:id="rId24"/>
    <p:sldId id="276" r:id="rId25"/>
    <p:sldId id="27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p:restoredLeft sz="15620"/>
    <p:restoredTop sz="94660"/>
  </p:normalViewPr>
  <p:slideViewPr>
    <p:cSldViewPr snapToGrid="0" snapToObjects="1">
      <p:cViewPr varScale="1">
        <p:scale>
          <a:sx n="77" d="100"/>
          <a:sy n="77" d="100"/>
        </p:scale>
        <p:origin x="-12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 Id="rId2" Type="http://schemas.openxmlformats.org/officeDocument/2006/relationships/image" Target="../media/image2.pict"/></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pict"/></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6.pict"/><Relationship Id="rId2" Type="http://schemas.openxmlformats.org/officeDocument/2006/relationships/image" Target="../media/image37.pict"/><Relationship Id="rId3" Type="http://schemas.openxmlformats.org/officeDocument/2006/relationships/image" Target="../media/image38.pict"/></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pict"/></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ict"/></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pict"/><Relationship Id="rId4" Type="http://schemas.openxmlformats.org/officeDocument/2006/relationships/image" Target="../media/image6.pict"/><Relationship Id="rId5" Type="http://schemas.openxmlformats.org/officeDocument/2006/relationships/image" Target="../media/image7.pict"/><Relationship Id="rId6" Type="http://schemas.openxmlformats.org/officeDocument/2006/relationships/image" Target="../media/image8.pict"/><Relationship Id="rId1" Type="http://schemas.openxmlformats.org/officeDocument/2006/relationships/image" Target="../media/image4.pict"/><Relationship Id="rId2" Type="http://schemas.openxmlformats.org/officeDocument/2006/relationships/image" Target="../media/image3.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pict"/><Relationship Id="rId2" Type="http://schemas.openxmlformats.org/officeDocument/2006/relationships/image" Target="../media/image10.pict"/></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pict"/><Relationship Id="rId4" Type="http://schemas.openxmlformats.org/officeDocument/2006/relationships/image" Target="../media/image14.pict"/><Relationship Id="rId1" Type="http://schemas.openxmlformats.org/officeDocument/2006/relationships/image" Target="../media/image11.pict"/><Relationship Id="rId2" Type="http://schemas.openxmlformats.org/officeDocument/2006/relationships/image" Target="../media/image12.pict"/></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pict"/><Relationship Id="rId4" Type="http://schemas.openxmlformats.org/officeDocument/2006/relationships/image" Target="../media/image18.pict"/><Relationship Id="rId5" Type="http://schemas.openxmlformats.org/officeDocument/2006/relationships/image" Target="../media/image19.pict"/><Relationship Id="rId1" Type="http://schemas.openxmlformats.org/officeDocument/2006/relationships/image" Target="../media/image15.pict"/><Relationship Id="rId2" Type="http://schemas.openxmlformats.org/officeDocument/2006/relationships/image" Target="../media/image16.pict"/></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pict"/><Relationship Id="rId2" Type="http://schemas.openxmlformats.org/officeDocument/2006/relationships/image" Target="../media/image21.pict"/><Relationship Id="rId3" Type="http://schemas.openxmlformats.org/officeDocument/2006/relationships/image" Target="../media/image22.pict"/></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pict"/><Relationship Id="rId4" Type="http://schemas.openxmlformats.org/officeDocument/2006/relationships/image" Target="../media/image26.pict"/><Relationship Id="rId5" Type="http://schemas.openxmlformats.org/officeDocument/2006/relationships/image" Target="../media/image27.pict"/><Relationship Id="rId6" Type="http://schemas.openxmlformats.org/officeDocument/2006/relationships/image" Target="../media/image28.pict"/><Relationship Id="rId1" Type="http://schemas.openxmlformats.org/officeDocument/2006/relationships/image" Target="../media/image23.pict"/><Relationship Id="rId2" Type="http://schemas.openxmlformats.org/officeDocument/2006/relationships/image" Target="../media/image24.pict"/></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1.pict"/><Relationship Id="rId4" Type="http://schemas.openxmlformats.org/officeDocument/2006/relationships/image" Target="../media/image32.pict"/><Relationship Id="rId5" Type="http://schemas.openxmlformats.org/officeDocument/2006/relationships/image" Target="../media/image33.pict"/><Relationship Id="rId6" Type="http://schemas.openxmlformats.org/officeDocument/2006/relationships/image" Target="../media/image34.pict"/><Relationship Id="rId7" Type="http://schemas.openxmlformats.org/officeDocument/2006/relationships/image" Target="../media/image35.pict"/><Relationship Id="rId1" Type="http://schemas.openxmlformats.org/officeDocument/2006/relationships/image" Target="../media/image29.pict"/><Relationship Id="rId2" Type="http://schemas.openxmlformats.org/officeDocument/2006/relationships/image" Target="../media/image30.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C8AE5-4ACF-6441-A442-DE317FA432B9}" type="datetimeFigureOut">
              <a:rPr lang="en-US" smtClean="0"/>
              <a:pPr/>
              <a:t>2/17/10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2B8E81-1B86-DD4F-B9F0-BE4A80079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 large value of relative </a:t>
            </a:r>
            <a:r>
              <a:rPr lang="en-US" sz="1200" dirty="0" err="1" smtClean="0"/>
              <a:t>w_ij</a:t>
            </a:r>
            <a:r>
              <a:rPr lang="en-US" sz="1200" dirty="0" smtClean="0"/>
              <a:t>  to   </a:t>
            </a:r>
            <a:r>
              <a:rPr lang="en-US" sz="1200" dirty="0" err="1" smtClean="0"/>
              <a:t>w_ji</a:t>
            </a:r>
            <a:r>
              <a:rPr lang="en-US" sz="1200" dirty="0" smtClean="0"/>
              <a:t>   indicates that consumer </a:t>
            </a:r>
            <a:r>
              <a:rPr lang="en-US" sz="1200" i="1" dirty="0" err="1" smtClean="0"/>
              <a:t>i</a:t>
            </a:r>
            <a:r>
              <a:rPr lang="en-US" sz="1200" i="1" dirty="0" smtClean="0"/>
              <a:t> </a:t>
            </a:r>
            <a:r>
              <a:rPr lang="en-US" sz="1200" dirty="0" smtClean="0"/>
              <a:t>and </a:t>
            </a:r>
            <a:r>
              <a:rPr lang="en-US" sz="1200" i="1" dirty="0" err="1" smtClean="0"/>
              <a:t>j</a:t>
            </a:r>
            <a:r>
              <a:rPr lang="en-US" sz="1200" dirty="0" smtClean="0"/>
              <a:t> bought many of the same products, and in most cases, consumer </a:t>
            </a:r>
            <a:r>
              <a:rPr lang="en-US" sz="1200" i="1" dirty="0" err="1" smtClean="0"/>
              <a:t>i</a:t>
            </a:r>
            <a:r>
              <a:rPr lang="en-US" sz="1200" dirty="0" smtClean="0"/>
              <a:t> bought them before consumer </a:t>
            </a:r>
            <a:r>
              <a:rPr lang="en-US" sz="1200" i="1" dirty="0" err="1" smtClean="0"/>
              <a:t>j</a:t>
            </a:r>
            <a:r>
              <a:rPr lang="en-US" sz="1200" dirty="0" smtClean="0"/>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t>W_ij</a:t>
            </a:r>
            <a:r>
              <a:rPr lang="en-US" sz="1200" dirty="0" smtClean="0"/>
              <a:t> + </a:t>
            </a:r>
            <a:r>
              <a:rPr lang="en-US" sz="1200" dirty="0" err="1" smtClean="0"/>
              <a:t>w_ji</a:t>
            </a:r>
            <a:r>
              <a:rPr lang="en-US" sz="1200" dirty="0" smtClean="0"/>
              <a:t> = total no. of products bought by customers </a:t>
            </a:r>
            <a:r>
              <a:rPr lang="en-US" sz="1200" dirty="0" err="1" smtClean="0"/>
              <a:t>i</a:t>
            </a:r>
            <a:r>
              <a:rPr lang="en-US" sz="1200" baseline="0" dirty="0" smtClean="0"/>
              <a:t> &amp; </a:t>
            </a:r>
            <a:r>
              <a:rPr lang="en-US" sz="1200" baseline="0" dirty="0" err="1" smtClean="0"/>
              <a:t>j</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For each of these characteristics,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compute its average for each group of consumers. For each variable, the ratio between the average among the early buyers and the average among the late buyers for the year 2002 and 2003. If the ratio exceeds one, then the average value among the early buyers is higher than the average among the late buyers. All variables are statistically significant at </a:t>
            </a:r>
            <a:r>
              <a:rPr lang="en-US" sz="1200" kern="1200" dirty="0" err="1" smtClean="0">
                <a:solidFill>
                  <a:schemeClr val="tx1"/>
                </a:solidFill>
                <a:latin typeface="+mn-lt"/>
                <a:ea typeface="+mn-ea"/>
                <a:cs typeface="+mn-cs"/>
              </a:rPr>
              <a:t>p</a:t>
            </a:r>
            <a:r>
              <a:rPr lang="en-US" sz="1200" kern="1200" dirty="0" smtClean="0">
                <a:solidFill>
                  <a:schemeClr val="tx1"/>
                </a:solidFill>
                <a:latin typeface="+mn-lt"/>
                <a:ea typeface="+mn-ea"/>
                <a:cs typeface="+mn-cs"/>
              </a:rPr>
              <a:t>-value less than 5%.</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90% of the sales have occurred</a:t>
            </a:r>
            <a:r>
              <a:rPr lang="en-US" baseline="0" dirty="0" smtClean="0"/>
              <a:t> from early buyers by July, but hardly 10% of sales from late buyers</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beta=gamma=1,</a:t>
            </a:r>
            <a:r>
              <a:rPr lang="en-US" baseline="0" dirty="0" smtClean="0"/>
              <a:t> both </a:t>
            </a:r>
            <a:r>
              <a:rPr lang="en-US" baseline="0" dirty="0" err="1" smtClean="0"/>
              <a:t>algos</a:t>
            </a:r>
            <a:r>
              <a:rPr lang="en-US" baseline="0" dirty="0" smtClean="0"/>
              <a:t> yield optimal value, so difference is 0</a:t>
            </a:r>
          </a:p>
          <a:p>
            <a:r>
              <a:rPr lang="en-US" baseline="0" dirty="0" smtClean="0"/>
              <a:t>As beta differs from gamma, SDP outperforms top-net yielding much higher objective value for all values of beta</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*SDP studied coz it</a:t>
            </a:r>
            <a:r>
              <a:rPr lang="en-US" baseline="0" dirty="0" smtClean="0"/>
              <a:t> gives performance guarantee</a:t>
            </a:r>
          </a:p>
          <a:p>
            <a:r>
              <a:rPr lang="en-US" baseline="0" dirty="0" smtClean="0"/>
              <a:t>*currently we consider how frequently a customer purchases before another </a:t>
            </a:r>
          </a:p>
          <a:p>
            <a:r>
              <a:rPr lang="en-US" baseline="0" dirty="0" smtClean="0"/>
              <a:t>*mature products exhibit very different sales patterns than emerging products</a:t>
            </a:r>
          </a:p>
          <a:p>
            <a:r>
              <a:rPr lang="en-US" baseline="0" dirty="0" smtClean="0"/>
              <a:t>*if we know the probability that a buyer will purchase some product beforehand, can estimate beta and gamma from data</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dirty="0" err="1" smtClean="0"/>
              <a:t>ie</a:t>
            </a:r>
            <a:r>
              <a:rPr lang="en-US" dirty="0" smtClean="0"/>
              <a:t>. the weight of the edges with one end-point in S and another in  </a:t>
            </a:r>
            <a:r>
              <a:rPr lang="en-US" dirty="0" err="1" smtClean="0"/>
              <a:t>S^bar</a:t>
            </a:r>
            <a:r>
              <a:rPr lang="en-US" dirty="0" smtClean="0"/>
              <a:t>  )</a:t>
            </a:r>
          </a:p>
          <a:p>
            <a:r>
              <a:rPr lang="en-US" dirty="0" smtClean="0"/>
              <a:t>Weight/Size of the cut is defined by the sum of the weights of the edges crossing the cut.</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Beta and gamma are</a:t>
            </a:r>
            <a:r>
              <a:rPr lang="en-US" baseline="0" dirty="0" smtClean="0"/>
              <a:t> related to the probability that an early buyer will purchase a product before a late buyer</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Xi</a:t>
            </a:r>
            <a:r>
              <a:rPr lang="en-US" baseline="0" dirty="0" smtClean="0"/>
              <a:t> denotes the </a:t>
            </a:r>
            <a:r>
              <a:rPr lang="en-US" dirty="0" smtClean="0"/>
              <a:t>states of consumers , Xi =</a:t>
            </a:r>
            <a:r>
              <a:rPr lang="en-US" baseline="0" dirty="0" smtClean="0"/>
              <a:t> 1 if its early buyer and Xi=0 if late buyer</a:t>
            </a:r>
          </a:p>
          <a:p>
            <a:r>
              <a:rPr lang="en-US" baseline="0" dirty="0" smtClean="0"/>
              <a:t>Assume that X1..XM are independent</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 Buyers (G,1,0) corresponds</a:t>
            </a:r>
            <a:r>
              <a:rPr lang="en-US" baseline="0" dirty="0" smtClean="0"/>
              <a:t> to std max-cut problem</a:t>
            </a:r>
          </a:p>
          <a:p>
            <a:r>
              <a:rPr lang="en-US" baseline="0" dirty="0" smtClean="0"/>
              <a:t>(G, Beta, gamma) Is </a:t>
            </a:r>
            <a:r>
              <a:rPr lang="en-US" baseline="0" dirty="0" err="1" smtClean="0"/>
              <a:t>np</a:t>
            </a:r>
            <a:r>
              <a:rPr lang="en-US" baseline="0" dirty="0" smtClean="0"/>
              <a:t>-complete</a:t>
            </a:r>
            <a:endParaRPr lang="en-US" dirty="0" smtClean="0"/>
          </a:p>
          <a:p>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Optimal cut corresponds</a:t>
            </a:r>
            <a:r>
              <a:rPr lang="en-US" baseline="0" dirty="0" smtClean="0"/>
              <a:t> to those vertices whose difference is non-negative.</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y0 can be used to determine which side of the graph constitutes a cut</a:t>
            </a:r>
          </a:p>
          <a:p>
            <a:r>
              <a:rPr lang="en-US" dirty="0" smtClean="0"/>
              <a:t>Given </a:t>
            </a:r>
            <a:r>
              <a:rPr lang="en-US" dirty="0" err="1" smtClean="0"/>
              <a:t>yi’s</a:t>
            </a:r>
            <a:r>
              <a:rPr lang="en-US" dirty="0" smtClean="0"/>
              <a:t> , define a cut </a:t>
            </a:r>
            <a:r>
              <a:rPr lang="en-US" i="1" dirty="0" smtClean="0"/>
              <a:t>S</a:t>
            </a:r>
            <a:r>
              <a:rPr lang="en-US" dirty="0" smtClean="0"/>
              <a:t> as the set {</a:t>
            </a:r>
            <a:r>
              <a:rPr lang="en-US" dirty="0" err="1" smtClean="0"/>
              <a:t>i:yi</a:t>
            </a:r>
            <a:r>
              <a:rPr lang="en-US" dirty="0" smtClean="0"/>
              <a:t>=y0}</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ensure that we have sufficiently many consumers, we chose the top 50 most popular electronics items sold</a:t>
            </a:r>
            <a:endParaRPr lang="en-US" dirty="0" smtClean="0"/>
          </a:p>
          <a:p>
            <a:r>
              <a:rPr lang="en-US" dirty="0" smtClean="0"/>
              <a:t>To eliminate consumers who purchased very few products, consider those</a:t>
            </a:r>
            <a:r>
              <a:rPr lang="en-US" baseline="0" dirty="0" smtClean="0"/>
              <a:t> who bought at least four of these 50 products</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a:t>
            </a:r>
            <a:r>
              <a:rPr lang="en-US" dirty="0" err="1" smtClean="0"/>
              <a:t>algo</a:t>
            </a:r>
            <a:r>
              <a:rPr lang="en-US" baseline="0" dirty="0" smtClean="0"/>
              <a:t> based on </a:t>
            </a:r>
            <a:r>
              <a:rPr lang="en-US" dirty="0" smtClean="0"/>
              <a:t>SDP yields</a:t>
            </a:r>
            <a:r>
              <a:rPr lang="en-US" baseline="0" dirty="0" smtClean="0"/>
              <a:t> 7.18% improvement in the objective value</a:t>
            </a:r>
            <a:endParaRPr lang="en-US" dirty="0"/>
          </a:p>
        </p:txBody>
      </p:sp>
      <p:sp>
        <p:nvSpPr>
          <p:cNvPr id="4" name="Slide Number Placeholder 3"/>
          <p:cNvSpPr>
            <a:spLocks noGrp="1"/>
          </p:cNvSpPr>
          <p:nvPr>
            <p:ph type="sldNum" sz="quarter" idx="10"/>
          </p:nvPr>
        </p:nvSpPr>
        <p:spPr/>
        <p:txBody>
          <a:bodyPr/>
          <a:lstStyle/>
          <a:p>
            <a:fld id="{9A2B8E81-1B86-DD4F-B9F0-BE4A80079CC1}"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8C5F9F-5623-7D4B-9236-EF0BF7FDC563}" type="datetimeFigureOut">
              <a:rPr lang="en-US" smtClean="0"/>
              <a:pPr/>
              <a:t>2/17/10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C5F9F-5623-7D4B-9236-EF0BF7FDC563}" type="datetimeFigureOut">
              <a:rPr lang="en-US" smtClean="0"/>
              <a:pPr/>
              <a:t>2/17/10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C5F9F-5623-7D4B-9236-EF0BF7FDC563}" type="datetimeFigureOut">
              <a:rPr lang="en-US" smtClean="0"/>
              <a:pPr/>
              <a:t>2/17/10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8C5F9F-5623-7D4B-9236-EF0BF7FDC563}" type="datetimeFigureOut">
              <a:rPr lang="en-US" smtClean="0"/>
              <a:pPr/>
              <a:t>2/17/10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8C5F9F-5623-7D4B-9236-EF0BF7FDC563}" type="datetimeFigureOut">
              <a:rPr lang="en-US" smtClean="0"/>
              <a:pPr/>
              <a:t>2/17/10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8C5F9F-5623-7D4B-9236-EF0BF7FDC563}" type="datetimeFigureOut">
              <a:rPr lang="en-US" smtClean="0"/>
              <a:pPr/>
              <a:t>2/17/10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8C5F9F-5623-7D4B-9236-EF0BF7FDC563}" type="datetimeFigureOut">
              <a:rPr lang="en-US" smtClean="0"/>
              <a:pPr/>
              <a:t>2/17/10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8C5F9F-5623-7D4B-9236-EF0BF7FDC563}" type="datetimeFigureOut">
              <a:rPr lang="en-US" smtClean="0"/>
              <a:pPr/>
              <a:t>2/17/10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8C5F9F-5623-7D4B-9236-EF0BF7FDC563}" type="datetimeFigureOut">
              <a:rPr lang="en-US" smtClean="0"/>
              <a:pPr/>
              <a:t>2/17/10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C5F9F-5623-7D4B-9236-EF0BF7FDC563}" type="datetimeFigureOut">
              <a:rPr lang="en-US" smtClean="0"/>
              <a:pPr/>
              <a:t>2/17/10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8C5F9F-5623-7D4B-9236-EF0BF7FDC563}" type="datetimeFigureOut">
              <a:rPr lang="en-US" smtClean="0"/>
              <a:pPr/>
              <a:t>2/17/10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9CEF2-2FB3-D945-AD95-791B464DA7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C5F9F-5623-7D4B-9236-EF0BF7FDC563}" type="datetimeFigureOut">
              <a:rPr lang="en-US" smtClean="0"/>
              <a:pPr/>
              <a:t>2/17/10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9CEF2-2FB3-D945-AD95-791B464DA7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Microsoft_Equation6.bin"/><Relationship Id="rId5" Type="http://schemas.openxmlformats.org/officeDocument/2006/relationships/oleObject" Target="../embeddings/Microsoft_Equation7.bin"/><Relationship Id="rId6" Type="http://schemas.openxmlformats.org/officeDocument/2006/relationships/oleObject" Target="../embeddings/Microsoft_Equation8.bin"/><Relationship Id="rId7" Type="http://schemas.openxmlformats.org/officeDocument/2006/relationships/oleObject" Target="../embeddings/Microsoft_Equation9.bin"/><Relationship Id="rId8" Type="http://schemas.openxmlformats.org/officeDocument/2006/relationships/oleObject" Target="../embeddings/Microsoft_Equation10.bin"/><Relationship Id="rId9" Type="http://schemas.openxmlformats.org/officeDocument/2006/relationships/oleObject" Target="../embeddings/Microsoft_Equation11.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Microsoft_Equation12.bin"/><Relationship Id="rId5" Type="http://schemas.openxmlformats.org/officeDocument/2006/relationships/oleObject" Target="../embeddings/Microsoft_Equation13.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Microsoft_Equation14.bin"/><Relationship Id="rId5" Type="http://schemas.openxmlformats.org/officeDocument/2006/relationships/oleObject" Target="../embeddings/Microsoft_Equation15.bin"/><Relationship Id="rId6" Type="http://schemas.openxmlformats.org/officeDocument/2006/relationships/oleObject" Target="../embeddings/Microsoft_Equation16.bin"/><Relationship Id="rId7" Type="http://schemas.openxmlformats.org/officeDocument/2006/relationships/oleObject" Target="../embeddings/Microsoft_Equation17.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Microsoft_Equation18.bin"/><Relationship Id="rId5" Type="http://schemas.openxmlformats.org/officeDocument/2006/relationships/oleObject" Target="../embeddings/Microsoft_Equation19.bin"/><Relationship Id="rId6" Type="http://schemas.openxmlformats.org/officeDocument/2006/relationships/oleObject" Target="../embeddings/Microsoft_Equation20.bin"/><Relationship Id="rId7" Type="http://schemas.openxmlformats.org/officeDocument/2006/relationships/oleObject" Target="../embeddings/Microsoft_Equation21.bin"/><Relationship Id="rId8" Type="http://schemas.openxmlformats.org/officeDocument/2006/relationships/oleObject" Target="../embeddings/Microsoft_Equation22.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Microsoft_Equation23.bin"/><Relationship Id="rId5" Type="http://schemas.openxmlformats.org/officeDocument/2006/relationships/oleObject" Target="../embeddings/Microsoft_Equation24.bin"/><Relationship Id="rId6" Type="http://schemas.openxmlformats.org/officeDocument/2006/relationships/oleObject" Target="../embeddings/Microsoft_Equation25.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Microsoft_Equation26.bin"/><Relationship Id="rId5" Type="http://schemas.openxmlformats.org/officeDocument/2006/relationships/oleObject" Target="../embeddings/Microsoft_Equation27.bin"/><Relationship Id="rId6" Type="http://schemas.openxmlformats.org/officeDocument/2006/relationships/oleObject" Target="../embeddings/Microsoft_Equation28.bin"/><Relationship Id="rId7" Type="http://schemas.openxmlformats.org/officeDocument/2006/relationships/oleObject" Target="../embeddings/Microsoft_Equation29.bin"/><Relationship Id="rId8" Type="http://schemas.openxmlformats.org/officeDocument/2006/relationships/oleObject" Target="../embeddings/Microsoft_Equation30.bin"/><Relationship Id="rId9" Type="http://schemas.openxmlformats.org/officeDocument/2006/relationships/oleObject" Target="../embeddings/Microsoft_Equation31.bin"/><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quation32.bin"/><Relationship Id="rId4" Type="http://schemas.openxmlformats.org/officeDocument/2006/relationships/oleObject" Target="../embeddings/Microsoft_Equation33.bin"/><Relationship Id="rId5" Type="http://schemas.openxmlformats.org/officeDocument/2006/relationships/oleObject" Target="../embeddings/Microsoft_Equation34.bin"/><Relationship Id="rId6" Type="http://schemas.openxmlformats.org/officeDocument/2006/relationships/oleObject" Target="../embeddings/Microsoft_Equation35.bin"/><Relationship Id="rId7" Type="http://schemas.openxmlformats.org/officeDocument/2006/relationships/oleObject" Target="../embeddings/Microsoft_Equation36.bin"/><Relationship Id="rId8" Type="http://schemas.openxmlformats.org/officeDocument/2006/relationships/oleObject" Target="../embeddings/Microsoft_Equation37.bin"/><Relationship Id="rId9" Type="http://schemas.openxmlformats.org/officeDocument/2006/relationships/oleObject" Target="../embeddings/Microsoft_Equation38.bin"/><Relationship Id="rId10" Type="http://schemas.openxmlformats.org/officeDocument/2006/relationships/oleObject" Target="../embeddings/Microsoft_Equation39.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Microsoft_Equation40.bin"/><Relationship Id="rId5" Type="http://schemas.openxmlformats.org/officeDocument/2006/relationships/oleObject" Target="../embeddings/Microsoft_Equation41.bin"/><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Microsoft_Equation42.bin"/><Relationship Id="rId5" Type="http://schemas.openxmlformats.org/officeDocument/2006/relationships/oleObject" Target="../embeddings/Microsoft_Equation43.bin"/><Relationship Id="rId6" Type="http://schemas.openxmlformats.org/officeDocument/2006/relationships/oleObject" Target="../embeddings/Microsoft_Equation44.bin"/><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0.jpeg"/><Relationship Id="rId3" Type="http://schemas.openxmlformats.org/officeDocument/2006/relationships/image" Target="../media/image41.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Microsoft_Equation45.bin"/><Relationship Id="rId5" Type="http://schemas.openxmlformats.org/officeDocument/2006/relationships/image" Target="../media/image42.jpeg"/><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Microsoft_Equation46.bin"/><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oleObject" Target="../embeddings/Microsoft_Equation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Equation3.bin"/><Relationship Id="rId5" Type="http://schemas.openxmlformats.org/officeDocument/2006/relationships/oleObject" Target="../embeddings/Microsoft_Equation4.bin"/><Relationship Id="rId6" Type="http://schemas.openxmlformats.org/officeDocument/2006/relationships/oleObject" Target="../embeddings/Microsoft_Equation5.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Identifying Early Buyers from Purchase Data</a:t>
            </a:r>
            <a:endParaRPr lang="en-US" dirty="0"/>
          </a:p>
        </p:txBody>
      </p:sp>
      <p:sp>
        <p:nvSpPr>
          <p:cNvPr id="3" name="Subtitle 2"/>
          <p:cNvSpPr>
            <a:spLocks noGrp="1"/>
          </p:cNvSpPr>
          <p:nvPr>
            <p:ph type="subTitle" idx="1"/>
          </p:nvPr>
        </p:nvSpPr>
        <p:spPr>
          <a:xfrm>
            <a:off x="1371600" y="3886199"/>
            <a:ext cx="6400800" cy="2035681"/>
          </a:xfrm>
        </p:spPr>
        <p:txBody>
          <a:bodyPr>
            <a:normAutofit fontScale="92500" lnSpcReduction="20000"/>
          </a:bodyPr>
          <a:lstStyle/>
          <a:p>
            <a:r>
              <a:rPr lang="en-US" dirty="0" err="1" smtClean="0"/>
              <a:t>Paat</a:t>
            </a:r>
            <a:r>
              <a:rPr lang="en-US" dirty="0" smtClean="0"/>
              <a:t> </a:t>
            </a:r>
            <a:r>
              <a:rPr lang="en-US" dirty="0" err="1" smtClean="0"/>
              <a:t>Rusmevichientong</a:t>
            </a:r>
            <a:r>
              <a:rPr lang="en-US" dirty="0" smtClean="0"/>
              <a:t>, </a:t>
            </a:r>
          </a:p>
          <a:p>
            <a:r>
              <a:rPr lang="en-US" dirty="0" err="1" smtClean="0"/>
              <a:t>Shenghuo</a:t>
            </a:r>
            <a:r>
              <a:rPr lang="en-US" dirty="0" smtClean="0"/>
              <a:t> Zhu &amp; David </a:t>
            </a:r>
            <a:r>
              <a:rPr lang="en-US" dirty="0" err="1" smtClean="0"/>
              <a:t>Selinger</a:t>
            </a:r>
            <a:endParaRPr lang="en-US" dirty="0" smtClean="0"/>
          </a:p>
          <a:p>
            <a:endParaRPr lang="en-US" sz="2400" dirty="0" smtClean="0">
              <a:solidFill>
                <a:schemeClr val="accent1"/>
              </a:solidFill>
            </a:endParaRPr>
          </a:p>
          <a:p>
            <a:r>
              <a:rPr lang="en-US" sz="2400" dirty="0" smtClean="0">
                <a:solidFill>
                  <a:schemeClr val="accent1"/>
                </a:solidFill>
              </a:rPr>
              <a:t>Presented by: Vinita </a:t>
            </a:r>
            <a:r>
              <a:rPr lang="en-US" sz="2400" dirty="0" err="1" smtClean="0">
                <a:solidFill>
                  <a:schemeClr val="accent1"/>
                </a:solidFill>
              </a:rPr>
              <a:t>Shinde</a:t>
            </a:r>
            <a:endParaRPr lang="en-US" sz="2400" dirty="0" smtClean="0">
              <a:solidFill>
                <a:schemeClr val="accent1"/>
              </a:solidFill>
            </a:endParaRPr>
          </a:p>
          <a:p>
            <a:r>
              <a:rPr lang="en-US" sz="2400" dirty="0" smtClean="0">
                <a:solidFill>
                  <a:schemeClr val="accent1"/>
                </a:solidFill>
              </a:rPr>
              <a:t>Feb 18</a:t>
            </a:r>
            <a:r>
              <a:rPr lang="en-US" sz="2400" baseline="30000" dirty="0" smtClean="0">
                <a:solidFill>
                  <a:schemeClr val="accent1"/>
                </a:solidFill>
              </a:rPr>
              <a:t>th</a:t>
            </a:r>
            <a:r>
              <a:rPr lang="en-US" sz="2400" dirty="0" smtClean="0">
                <a:solidFill>
                  <a:schemeClr val="accent1"/>
                </a:solidFill>
              </a:rPr>
              <a:t>, 2010.</a:t>
            </a:r>
            <a:endParaRPr lang="en-US" sz="2400"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MAX</a:t>
            </a:r>
            <a:r>
              <a:rPr lang="en-US" dirty="0" smtClean="0">
                <a:solidFill>
                  <a:schemeClr val="accent1"/>
                </a:solidFill>
              </a:rPr>
              <a:t>-</a:t>
            </a:r>
            <a:r>
              <a:rPr lang="en-US" dirty="0" smtClean="0">
                <a:solidFill>
                  <a:schemeClr val="accent1"/>
                </a:solidFill>
              </a:rPr>
              <a:t>CUT Problem</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Given an undirected graph               and non-negative weights     =      on edges</a:t>
            </a:r>
          </a:p>
          <a:p>
            <a:pPr>
              <a:buNone/>
            </a:pPr>
            <a:r>
              <a:rPr lang="en-US" dirty="0" smtClean="0"/>
              <a:t>    find the set of vertices S that maximizes the weight of the edges in the cut         </a:t>
            </a:r>
            <a:r>
              <a:rPr lang="en-US" dirty="0" smtClean="0"/>
              <a:t>,</a:t>
            </a:r>
          </a:p>
          <a:p>
            <a:pPr>
              <a:buNone/>
            </a:pPr>
            <a:r>
              <a:rPr lang="en-US" dirty="0" smtClean="0"/>
              <a:t>   </a:t>
            </a:r>
            <a:r>
              <a:rPr lang="en-US" dirty="0" smtClean="0"/>
              <a:t> </a:t>
            </a:r>
          </a:p>
          <a:p>
            <a:pPr>
              <a:buNone/>
            </a:pPr>
            <a:r>
              <a:rPr lang="en-US" dirty="0" smtClean="0"/>
              <a:t>	</a:t>
            </a:r>
            <a:r>
              <a:rPr lang="en-US" dirty="0" smtClean="0"/>
              <a:t>Weight </a:t>
            </a:r>
            <a:r>
              <a:rPr lang="en-US" dirty="0" smtClean="0"/>
              <a:t>of the cut is denoted by </a:t>
            </a:r>
          </a:p>
          <a:p>
            <a:pPr>
              <a:buNone/>
            </a:pPr>
            <a:r>
              <a:rPr lang="en-US" dirty="0" smtClean="0"/>
              <a:t>    </a:t>
            </a:r>
          </a:p>
          <a:p>
            <a:pPr>
              <a:buNone/>
            </a:pPr>
            <a:endParaRPr lang="en-US" dirty="0"/>
          </a:p>
        </p:txBody>
      </p:sp>
      <p:graphicFrame>
        <p:nvGraphicFramePr>
          <p:cNvPr id="19459" name="Object 3"/>
          <p:cNvGraphicFramePr>
            <a:graphicFrameLocks noChangeAspect="1"/>
          </p:cNvGraphicFramePr>
          <p:nvPr/>
        </p:nvGraphicFramePr>
        <p:xfrm>
          <a:off x="5330825" y="1818308"/>
          <a:ext cx="1200150" cy="277812"/>
        </p:xfrm>
        <a:graphic>
          <a:graphicData uri="http://schemas.openxmlformats.org/presentationml/2006/ole">
            <p:oleObj spid="_x0000_s19459" name="Equation" r:id="rId4" imgW="660400" imgH="152400" progId="Equation.3">
              <p:embed/>
            </p:oleObj>
          </a:graphicData>
        </a:graphic>
      </p:graphicFrame>
      <p:graphicFrame>
        <p:nvGraphicFramePr>
          <p:cNvPr id="19460" name="Object 4"/>
          <p:cNvGraphicFramePr>
            <a:graphicFrameLocks noChangeAspect="1"/>
          </p:cNvGraphicFramePr>
          <p:nvPr/>
        </p:nvGraphicFramePr>
        <p:xfrm>
          <a:off x="3727700" y="2219851"/>
          <a:ext cx="409575" cy="409575"/>
        </p:xfrm>
        <a:graphic>
          <a:graphicData uri="http://schemas.openxmlformats.org/presentationml/2006/ole">
            <p:oleObj spid="_x0000_s19460" name="Equation" r:id="rId5" imgW="203200" imgH="203200" progId="Equation.3">
              <p:embed/>
            </p:oleObj>
          </a:graphicData>
        </a:graphic>
      </p:graphicFrame>
      <p:graphicFrame>
        <p:nvGraphicFramePr>
          <p:cNvPr id="19461" name="Object 5"/>
          <p:cNvGraphicFramePr>
            <a:graphicFrameLocks noChangeAspect="1"/>
          </p:cNvGraphicFramePr>
          <p:nvPr/>
        </p:nvGraphicFramePr>
        <p:xfrm>
          <a:off x="4348360" y="2219851"/>
          <a:ext cx="434975" cy="409575"/>
        </p:xfrm>
        <a:graphic>
          <a:graphicData uri="http://schemas.openxmlformats.org/presentationml/2006/ole">
            <p:oleObj spid="_x0000_s19461" name="Equation" r:id="rId6" imgW="215900" imgH="203200" progId="Equation.3">
              <p:embed/>
            </p:oleObj>
          </a:graphicData>
        </a:graphic>
      </p:graphicFrame>
      <p:graphicFrame>
        <p:nvGraphicFramePr>
          <p:cNvPr id="19463" name="Object 7"/>
          <p:cNvGraphicFramePr>
            <a:graphicFrameLocks noChangeAspect="1"/>
          </p:cNvGraphicFramePr>
          <p:nvPr/>
        </p:nvGraphicFramePr>
        <p:xfrm>
          <a:off x="6382529" y="2274802"/>
          <a:ext cx="1088608" cy="321634"/>
        </p:xfrm>
        <a:graphic>
          <a:graphicData uri="http://schemas.openxmlformats.org/presentationml/2006/ole">
            <p:oleObj spid="_x0000_s19463" name="Equation" r:id="rId7" imgW="558800" imgH="165100" progId="Equation.3">
              <p:embed/>
            </p:oleObj>
          </a:graphicData>
        </a:graphic>
      </p:graphicFrame>
      <p:graphicFrame>
        <p:nvGraphicFramePr>
          <p:cNvPr id="19465" name="Object 9"/>
          <p:cNvGraphicFramePr>
            <a:graphicFrameLocks noChangeAspect="1"/>
          </p:cNvGraphicFramePr>
          <p:nvPr/>
        </p:nvGraphicFramePr>
        <p:xfrm>
          <a:off x="5817946" y="3156325"/>
          <a:ext cx="729523" cy="540387"/>
        </p:xfrm>
        <a:graphic>
          <a:graphicData uri="http://schemas.openxmlformats.org/presentationml/2006/ole">
            <p:oleObj spid="_x0000_s19465" name="Equation" r:id="rId8" imgW="342900" imgH="254000" progId="Equation.3">
              <p:embed/>
            </p:oleObj>
          </a:graphicData>
        </a:graphic>
      </p:graphicFrame>
      <p:graphicFrame>
        <p:nvGraphicFramePr>
          <p:cNvPr id="19467" name="Object 11"/>
          <p:cNvGraphicFramePr>
            <a:graphicFrameLocks noChangeAspect="1"/>
          </p:cNvGraphicFramePr>
          <p:nvPr/>
        </p:nvGraphicFramePr>
        <p:xfrm>
          <a:off x="2796722" y="4860121"/>
          <a:ext cx="2062952" cy="795355"/>
        </p:xfrm>
        <a:graphic>
          <a:graphicData uri="http://schemas.openxmlformats.org/presentationml/2006/ole">
            <p:oleObj spid="_x0000_s19467" name="Equation" r:id="rId9" imgW="1054100" imgH="4064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Example</a:t>
            </a:r>
            <a:endParaRPr lang="en-US"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US" dirty="0" smtClean="0"/>
              <a:t>Assume we have three customers {1, 2, 3} and following four edges with non-zero weights.</a:t>
            </a:r>
          </a:p>
          <a:p>
            <a:endParaRPr lang="en-US" dirty="0" smtClean="0"/>
          </a:p>
          <a:p>
            <a:endParaRPr lang="en-US" dirty="0" smtClean="0"/>
          </a:p>
          <a:p>
            <a:endParaRPr lang="en-US" dirty="0" smtClean="0"/>
          </a:p>
          <a:p>
            <a:pPr>
              <a:buNone/>
            </a:pPr>
            <a:endParaRPr lang="en-US" dirty="0" smtClean="0"/>
          </a:p>
          <a:p>
            <a:pPr>
              <a:buNone/>
            </a:pPr>
            <a:endParaRPr lang="en-US" dirty="0" smtClean="0"/>
          </a:p>
          <a:p>
            <a:pPr>
              <a:buNone/>
            </a:pPr>
            <a:r>
              <a:rPr lang="en-US" dirty="0" smtClean="0"/>
              <a:t>    </a:t>
            </a:r>
          </a:p>
          <a:p>
            <a:pPr>
              <a:buNone/>
            </a:pPr>
            <a:r>
              <a:rPr lang="en-US" sz="2595" dirty="0" smtClean="0"/>
              <a:t>     Early buyer (as per MAX-CUT formulation) is {1}, but {1} has bought more products than {2} only slightly more than half of the time.</a:t>
            </a:r>
            <a:endParaRPr lang="en-US" sz="2595" dirty="0"/>
          </a:p>
        </p:txBody>
      </p:sp>
      <p:sp>
        <p:nvSpPr>
          <p:cNvPr id="6" name="Oval 5"/>
          <p:cNvSpPr/>
          <p:nvPr/>
        </p:nvSpPr>
        <p:spPr>
          <a:xfrm>
            <a:off x="3975115" y="2506828"/>
            <a:ext cx="791724" cy="79178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a:t>
            </a:r>
            <a:endParaRPr lang="en-US" dirty="0"/>
          </a:p>
        </p:txBody>
      </p:sp>
      <p:sp>
        <p:nvSpPr>
          <p:cNvPr id="8" name="Oval 7"/>
          <p:cNvSpPr/>
          <p:nvPr/>
        </p:nvSpPr>
        <p:spPr>
          <a:xfrm>
            <a:off x="2968965" y="4245772"/>
            <a:ext cx="791724" cy="79178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2</a:t>
            </a:r>
          </a:p>
        </p:txBody>
      </p:sp>
      <p:sp>
        <p:nvSpPr>
          <p:cNvPr id="9" name="Oval 8"/>
          <p:cNvSpPr/>
          <p:nvPr/>
        </p:nvSpPr>
        <p:spPr>
          <a:xfrm>
            <a:off x="4915287" y="4245772"/>
            <a:ext cx="791724" cy="79178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3</a:t>
            </a:r>
            <a:endParaRPr lang="en-US" dirty="0"/>
          </a:p>
        </p:txBody>
      </p:sp>
      <p:cxnSp>
        <p:nvCxnSpPr>
          <p:cNvPr id="11" name="Straight Arrow Connector 10"/>
          <p:cNvCxnSpPr>
            <a:stCxn id="6" idx="2"/>
            <a:endCxn id="8" idx="0"/>
          </p:cNvCxnSpPr>
          <p:nvPr/>
        </p:nvCxnSpPr>
        <p:spPr>
          <a:xfrm rot="10800000" flipV="1">
            <a:off x="3364827" y="2902720"/>
            <a:ext cx="610288" cy="13430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8" idx="7"/>
            <a:endCxn id="6" idx="3"/>
          </p:cNvCxnSpPr>
          <p:nvPr/>
        </p:nvCxnSpPr>
        <p:spPr>
          <a:xfrm rot="5400000" flipH="1" flipV="1">
            <a:off x="3278368" y="3549034"/>
            <a:ext cx="1179069" cy="4463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6200000" flipH="1">
            <a:off x="4383729" y="3414348"/>
            <a:ext cx="1063115" cy="6602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8" idx="6"/>
            <a:endCxn id="9" idx="2"/>
          </p:cNvCxnSpPr>
          <p:nvPr/>
        </p:nvCxnSpPr>
        <p:spPr>
          <a:xfrm>
            <a:off x="3760689" y="4641664"/>
            <a:ext cx="115459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3133422" y="3375144"/>
            <a:ext cx="511322" cy="369332"/>
          </a:xfrm>
          <a:prstGeom prst="rect">
            <a:avLst/>
          </a:prstGeom>
          <a:noFill/>
        </p:spPr>
        <p:txBody>
          <a:bodyPr wrap="square" rtlCol="0">
            <a:spAutoFit/>
          </a:bodyPr>
          <a:lstStyle/>
          <a:p>
            <a:r>
              <a:rPr lang="en-US" dirty="0" smtClean="0"/>
              <a:t>10</a:t>
            </a:r>
            <a:endParaRPr lang="en-US" dirty="0"/>
          </a:p>
        </p:txBody>
      </p:sp>
      <p:sp>
        <p:nvSpPr>
          <p:cNvPr id="24" name="TextBox 23"/>
          <p:cNvSpPr txBox="1"/>
          <p:nvPr/>
        </p:nvSpPr>
        <p:spPr>
          <a:xfrm>
            <a:off x="3893130" y="3629702"/>
            <a:ext cx="197931" cy="646331"/>
          </a:xfrm>
          <a:prstGeom prst="rect">
            <a:avLst/>
          </a:prstGeom>
          <a:noFill/>
        </p:spPr>
        <p:txBody>
          <a:bodyPr wrap="square" rtlCol="0">
            <a:spAutoFit/>
          </a:bodyPr>
          <a:lstStyle/>
          <a:p>
            <a:r>
              <a:rPr lang="en-US" dirty="0" smtClean="0"/>
              <a:t>9</a:t>
            </a:r>
            <a:endParaRPr lang="en-US" dirty="0"/>
          </a:p>
        </p:txBody>
      </p:sp>
      <p:sp>
        <p:nvSpPr>
          <p:cNvPr id="25" name="TextBox 24"/>
          <p:cNvSpPr txBox="1"/>
          <p:nvPr/>
        </p:nvSpPr>
        <p:spPr>
          <a:xfrm>
            <a:off x="4091061" y="4641664"/>
            <a:ext cx="263908" cy="646331"/>
          </a:xfrm>
          <a:prstGeom prst="rect">
            <a:avLst/>
          </a:prstGeom>
          <a:noFill/>
        </p:spPr>
        <p:txBody>
          <a:bodyPr wrap="square" rtlCol="0">
            <a:spAutoFit/>
          </a:bodyPr>
          <a:lstStyle/>
          <a:p>
            <a:r>
              <a:rPr lang="en-US" dirty="0" smtClean="0"/>
              <a:t>3</a:t>
            </a:r>
            <a:endParaRPr lang="en-US" dirty="0"/>
          </a:p>
        </p:txBody>
      </p:sp>
      <p:sp>
        <p:nvSpPr>
          <p:cNvPr id="26" name="TextBox 25"/>
          <p:cNvSpPr txBox="1"/>
          <p:nvPr/>
        </p:nvSpPr>
        <p:spPr>
          <a:xfrm>
            <a:off x="4932023" y="3375144"/>
            <a:ext cx="313391" cy="369332"/>
          </a:xfrm>
          <a:prstGeom prst="rect">
            <a:avLst/>
          </a:prstGeom>
          <a:noFill/>
        </p:spPr>
        <p:txBody>
          <a:bodyPr wrap="square" rtlCol="0">
            <a:spAutoFit/>
          </a:bodyPr>
          <a:lstStyle/>
          <a:p>
            <a:r>
              <a:rPr lang="en-US" dirty="0" smtClean="0"/>
              <a:t>3</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9820"/>
            <a:ext cx="8229600" cy="5466343"/>
          </a:xfrm>
        </p:spPr>
        <p:txBody>
          <a:bodyPr>
            <a:normAutofit/>
          </a:bodyPr>
          <a:lstStyle/>
          <a:p>
            <a:r>
              <a:rPr lang="en-US" dirty="0" smtClean="0"/>
              <a:t>Early buyers should correspond to customers who bought more products earlier relative to other consumers </a:t>
            </a:r>
            <a:r>
              <a:rPr lang="en-US" dirty="0" err="1" smtClean="0">
                <a:latin typeface="Wingdings"/>
                <a:ea typeface="Wingdings"/>
                <a:cs typeface="Wingdings"/>
              </a:rPr>
              <a:t></a:t>
            </a:r>
            <a:r>
              <a:rPr lang="en-US" dirty="0" smtClean="0"/>
              <a:t> take into account incoming edges as well</a:t>
            </a:r>
          </a:p>
          <a:p>
            <a:endParaRPr lang="en-US" dirty="0" smtClean="0"/>
          </a:p>
          <a:p>
            <a:endParaRPr lang="en-US" dirty="0" smtClean="0"/>
          </a:p>
          <a:p>
            <a:r>
              <a:rPr lang="en-US" dirty="0" smtClean="0"/>
              <a:t>Can put different weights on incoming and outgoing edges : EARLY BUYERS</a:t>
            </a:r>
          </a:p>
          <a:p>
            <a:pPr>
              <a:buNone/>
            </a:pPr>
            <a:endParaRPr lang="en-US" dirty="0" smtClean="0"/>
          </a:p>
          <a:p>
            <a:pPr>
              <a:buNone/>
            </a:pPr>
            <a:r>
              <a:rPr lang="en-US" dirty="0" smtClean="0"/>
              <a:t>   </a:t>
            </a:r>
            <a:endParaRPr lang="en-US" dirty="0"/>
          </a:p>
        </p:txBody>
      </p:sp>
      <p:graphicFrame>
        <p:nvGraphicFramePr>
          <p:cNvPr id="23555" name="Object 3"/>
          <p:cNvGraphicFramePr>
            <a:graphicFrameLocks noChangeAspect="1"/>
          </p:cNvGraphicFramePr>
          <p:nvPr/>
        </p:nvGraphicFramePr>
        <p:xfrm>
          <a:off x="3352799" y="2800645"/>
          <a:ext cx="2436683" cy="837610"/>
        </p:xfrm>
        <a:graphic>
          <a:graphicData uri="http://schemas.openxmlformats.org/presentationml/2006/ole">
            <p:oleObj spid="_x0000_s23555" name="Equation" r:id="rId4" imgW="1219200" imgH="419100" progId="Equation.3">
              <p:embed/>
            </p:oleObj>
          </a:graphicData>
        </a:graphic>
      </p:graphicFrame>
      <p:graphicFrame>
        <p:nvGraphicFramePr>
          <p:cNvPr id="23556" name="Object 4"/>
          <p:cNvGraphicFramePr>
            <a:graphicFrameLocks noChangeAspect="1"/>
          </p:cNvGraphicFramePr>
          <p:nvPr/>
        </p:nvGraphicFramePr>
        <p:xfrm>
          <a:off x="3352799" y="5066567"/>
          <a:ext cx="2557835" cy="788865"/>
        </p:xfrm>
        <a:graphic>
          <a:graphicData uri="http://schemas.openxmlformats.org/presentationml/2006/ole">
            <p:oleObj spid="_x0000_s23556" name="Equation" r:id="rId5" imgW="1358900" imgH="41910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1197"/>
            <a:ext cx="8229600" cy="4504966"/>
          </a:xfrm>
        </p:spPr>
        <p:txBody>
          <a:bodyPr/>
          <a:lstStyle/>
          <a:p>
            <a:r>
              <a:rPr lang="en-US" dirty="0" smtClean="0"/>
              <a:t>    is </a:t>
            </a:r>
            <a:r>
              <a:rPr lang="en-US" dirty="0" smtClean="0"/>
              <a:t>the probability than an early buyer will            </a:t>
            </a:r>
            <a:r>
              <a:rPr lang="en-US" dirty="0" smtClean="0"/>
              <a:t> purchase </a:t>
            </a:r>
            <a:r>
              <a:rPr lang="en-US" dirty="0" smtClean="0"/>
              <a:t>a product before late </a:t>
            </a:r>
            <a:r>
              <a:rPr lang="en-US" dirty="0" smtClean="0"/>
              <a:t>buyer</a:t>
            </a:r>
          </a:p>
          <a:p>
            <a:r>
              <a:rPr lang="en-US" dirty="0" smtClean="0"/>
              <a:t>Find an assignment                               that maximizes the likelihood of graph </a:t>
            </a:r>
            <a:r>
              <a:rPr lang="en-US" dirty="0" smtClean="0"/>
              <a:t>G</a:t>
            </a:r>
          </a:p>
          <a:p>
            <a:r>
              <a:rPr lang="en-US" dirty="0" smtClean="0"/>
              <a:t>So, we compute the log-likelihood</a:t>
            </a:r>
          </a:p>
          <a:p>
            <a:pPr>
              <a:buNone/>
            </a:pPr>
            <a:r>
              <a:rPr lang="en-US" dirty="0" smtClean="0"/>
              <a:t>    and find that </a:t>
            </a:r>
          </a:p>
          <a:p>
            <a:endParaRPr lang="en-US" dirty="0" smtClean="0"/>
          </a:p>
          <a:p>
            <a:endParaRPr lang="en-US" dirty="0"/>
          </a:p>
        </p:txBody>
      </p:sp>
      <p:graphicFrame>
        <p:nvGraphicFramePr>
          <p:cNvPr id="50178" name="Object 2"/>
          <p:cNvGraphicFramePr>
            <a:graphicFrameLocks noChangeAspect="1"/>
          </p:cNvGraphicFramePr>
          <p:nvPr/>
        </p:nvGraphicFramePr>
        <p:xfrm>
          <a:off x="820437" y="1733833"/>
          <a:ext cx="355074" cy="414253"/>
        </p:xfrm>
        <a:graphic>
          <a:graphicData uri="http://schemas.openxmlformats.org/presentationml/2006/ole">
            <p:oleObj spid="_x0000_s50178" name="Equation" r:id="rId4" imgW="152400" imgH="177800" progId="Equation.3">
              <p:embed/>
            </p:oleObj>
          </a:graphicData>
        </a:graphic>
      </p:graphicFrame>
      <p:graphicFrame>
        <p:nvGraphicFramePr>
          <p:cNvPr id="50179" name="Object 3"/>
          <p:cNvGraphicFramePr>
            <a:graphicFrameLocks noChangeAspect="1"/>
          </p:cNvGraphicFramePr>
          <p:nvPr/>
        </p:nvGraphicFramePr>
        <p:xfrm>
          <a:off x="4119563" y="2815252"/>
          <a:ext cx="2800350" cy="396875"/>
        </p:xfrm>
        <a:graphic>
          <a:graphicData uri="http://schemas.openxmlformats.org/presentationml/2006/ole">
            <p:oleObj spid="_x0000_s50179" name="Equation" r:id="rId5" imgW="1435100" imgH="203200" progId="Equation.3">
              <p:embed/>
            </p:oleObj>
          </a:graphicData>
        </a:graphic>
      </p:graphicFrame>
      <p:graphicFrame>
        <p:nvGraphicFramePr>
          <p:cNvPr id="50180" name="Object 4"/>
          <p:cNvGraphicFramePr>
            <a:graphicFrameLocks noChangeAspect="1"/>
          </p:cNvGraphicFramePr>
          <p:nvPr/>
        </p:nvGraphicFramePr>
        <p:xfrm>
          <a:off x="6577608" y="3936534"/>
          <a:ext cx="1522809" cy="387624"/>
        </p:xfrm>
        <a:graphic>
          <a:graphicData uri="http://schemas.openxmlformats.org/presentationml/2006/ole">
            <p:oleObj spid="_x0000_s50180" name="Equation" r:id="rId6" imgW="698500" imgH="177800" progId="Equation.3">
              <p:embed/>
            </p:oleObj>
          </a:graphicData>
        </a:graphic>
      </p:graphicFrame>
      <p:graphicFrame>
        <p:nvGraphicFramePr>
          <p:cNvPr id="50181" name="Object 5"/>
          <p:cNvGraphicFramePr>
            <a:graphicFrameLocks noChangeAspect="1"/>
          </p:cNvGraphicFramePr>
          <p:nvPr/>
        </p:nvGraphicFramePr>
        <p:xfrm>
          <a:off x="2070100" y="5075247"/>
          <a:ext cx="5268913" cy="441325"/>
        </p:xfrm>
        <a:graphic>
          <a:graphicData uri="http://schemas.openxmlformats.org/presentationml/2006/ole">
            <p:oleObj spid="_x0000_s50181" name="Equation" r:id="rId7" imgW="2120900" imgH="177800" progId="Equation.3">
              <p:embed/>
            </p:oleObj>
          </a:graphicData>
        </a:graphic>
      </p:graphicFrame>
      <p:sp>
        <p:nvSpPr>
          <p:cNvPr id="8" name="Title 1"/>
          <p:cNvSpPr>
            <a:spLocks noGrp="1"/>
          </p:cNvSpPr>
          <p:nvPr>
            <p:ph type="title"/>
          </p:nvPr>
        </p:nvSpPr>
        <p:spPr>
          <a:xfrm>
            <a:off x="457200" y="274638"/>
            <a:ext cx="8229600" cy="1143000"/>
          </a:xfrm>
        </p:spPr>
        <p:txBody>
          <a:bodyPr/>
          <a:lstStyle/>
          <a:p>
            <a:r>
              <a:rPr lang="en-US" dirty="0" smtClean="0">
                <a:solidFill>
                  <a:schemeClr val="accent1"/>
                </a:solidFill>
              </a:rPr>
              <a:t>Probabilistic Interpretation</a:t>
            </a:r>
            <a:endParaRPr lang="en-US" dirty="0">
              <a:solidFill>
                <a:schemeClr val="accen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EARLY</a:t>
            </a:r>
            <a:r>
              <a:rPr lang="en-US" dirty="0" smtClean="0">
                <a:solidFill>
                  <a:schemeClr val="accent1"/>
                </a:solidFill>
              </a:rPr>
              <a:t> BUYERS</a:t>
            </a:r>
            <a:r>
              <a:rPr lang="en-US" dirty="0" smtClean="0"/>
              <a:t/>
            </a:r>
            <a:br>
              <a:rPr lang="en-US" dirty="0" smtClean="0"/>
            </a:br>
            <a:r>
              <a:rPr lang="en-US" sz="3111" dirty="0" smtClean="0"/>
              <a:t>(</a:t>
            </a:r>
            <a:r>
              <a:rPr lang="en-US" sz="3111" dirty="0" smtClean="0"/>
              <a:t>Formal Definition)</a:t>
            </a:r>
            <a:endParaRPr lang="en-US" sz="3111" dirty="0"/>
          </a:p>
        </p:txBody>
      </p:sp>
      <p:sp>
        <p:nvSpPr>
          <p:cNvPr id="3" name="Content Placeholder 2"/>
          <p:cNvSpPr>
            <a:spLocks noGrp="1"/>
          </p:cNvSpPr>
          <p:nvPr>
            <p:ph idx="1"/>
          </p:nvPr>
        </p:nvSpPr>
        <p:spPr/>
        <p:txBody>
          <a:bodyPr/>
          <a:lstStyle/>
          <a:p>
            <a:r>
              <a:rPr lang="en-US" dirty="0"/>
              <a:t>For any</a:t>
            </a:r>
            <a:r>
              <a:rPr lang="en-US" dirty="0" smtClean="0"/>
              <a:t>        and        let                denotes </a:t>
            </a:r>
            <a:r>
              <a:rPr lang="en-US" dirty="0"/>
              <a:t>the </a:t>
            </a:r>
            <a:r>
              <a:rPr lang="en-US" dirty="0" smtClean="0"/>
              <a:t>optimal </a:t>
            </a:r>
            <a:r>
              <a:rPr lang="en-US" dirty="0"/>
              <a:t>value of the EARLY BUYERS</a:t>
            </a:r>
            <a:r>
              <a:rPr lang="en-US" dirty="0" smtClean="0"/>
              <a:t> </a:t>
            </a:r>
          </a:p>
          <a:p>
            <a:pPr>
              <a:buNone/>
            </a:pPr>
            <a:r>
              <a:rPr lang="en-US" dirty="0" smtClean="0"/>
              <a:t>    problem</a:t>
            </a:r>
          </a:p>
          <a:p>
            <a:endParaRPr lang="en-US" dirty="0"/>
          </a:p>
        </p:txBody>
      </p:sp>
      <p:graphicFrame>
        <p:nvGraphicFramePr>
          <p:cNvPr id="25603" name="Object 3"/>
          <p:cNvGraphicFramePr>
            <a:graphicFrameLocks noChangeAspect="1"/>
          </p:cNvGraphicFramePr>
          <p:nvPr/>
        </p:nvGraphicFramePr>
        <p:xfrm>
          <a:off x="2097705" y="1748739"/>
          <a:ext cx="689823" cy="344912"/>
        </p:xfrm>
        <a:graphic>
          <a:graphicData uri="http://schemas.openxmlformats.org/presentationml/2006/ole">
            <p:oleObj spid="_x0000_s25603" name="Equation" r:id="rId4" imgW="330200" imgH="165100" progId="Equation.3">
              <p:embed/>
            </p:oleObj>
          </a:graphicData>
        </a:graphic>
      </p:graphicFrame>
      <p:graphicFrame>
        <p:nvGraphicFramePr>
          <p:cNvPr id="25604" name="Object 4"/>
          <p:cNvGraphicFramePr>
            <a:graphicFrameLocks noChangeAspect="1"/>
          </p:cNvGraphicFramePr>
          <p:nvPr/>
        </p:nvGraphicFramePr>
        <p:xfrm>
          <a:off x="3466728" y="1765019"/>
          <a:ext cx="689824" cy="344912"/>
        </p:xfrm>
        <a:graphic>
          <a:graphicData uri="http://schemas.openxmlformats.org/presentationml/2006/ole">
            <p:oleObj spid="_x0000_s25604" name="Equation" r:id="rId5" imgW="330200" imgH="165100" progId="Equation.3">
              <p:embed/>
            </p:oleObj>
          </a:graphicData>
        </a:graphic>
      </p:graphicFrame>
      <p:graphicFrame>
        <p:nvGraphicFramePr>
          <p:cNvPr id="25606" name="Object 6"/>
          <p:cNvGraphicFramePr>
            <a:graphicFrameLocks noChangeAspect="1"/>
          </p:cNvGraphicFramePr>
          <p:nvPr/>
        </p:nvGraphicFramePr>
        <p:xfrm>
          <a:off x="1622416" y="3513539"/>
          <a:ext cx="6065193" cy="967850"/>
        </p:xfrm>
        <a:graphic>
          <a:graphicData uri="http://schemas.openxmlformats.org/presentationml/2006/ole">
            <p:oleObj spid="_x0000_s25606" name="Equation" r:id="rId6" imgW="2387600" imgH="381000" progId="Equation.3">
              <p:embed/>
            </p:oleObj>
          </a:graphicData>
        </a:graphic>
      </p:graphicFrame>
      <p:graphicFrame>
        <p:nvGraphicFramePr>
          <p:cNvPr id="25607" name="Object 7"/>
          <p:cNvGraphicFramePr>
            <a:graphicFrameLocks noChangeAspect="1"/>
          </p:cNvGraphicFramePr>
          <p:nvPr/>
        </p:nvGraphicFramePr>
        <p:xfrm>
          <a:off x="4685759" y="1748524"/>
          <a:ext cx="1250786" cy="384857"/>
        </p:xfrm>
        <a:graphic>
          <a:graphicData uri="http://schemas.openxmlformats.org/presentationml/2006/ole">
            <p:oleObj spid="_x0000_s25607" name="Equation" r:id="rId7" imgW="660400" imgH="203200" progId="Equation.3">
              <p:embed/>
            </p:oleObj>
          </a:graphicData>
        </a:graphic>
      </p:graphicFrame>
      <p:graphicFrame>
        <p:nvGraphicFramePr>
          <p:cNvPr id="25608" name="Object 8"/>
          <p:cNvGraphicFramePr>
            <a:graphicFrameLocks noChangeAspect="1"/>
          </p:cNvGraphicFramePr>
          <p:nvPr/>
        </p:nvGraphicFramePr>
        <p:xfrm>
          <a:off x="6717302" y="2182866"/>
          <a:ext cx="1283697" cy="460814"/>
        </p:xfrm>
        <a:graphic>
          <a:graphicData uri="http://schemas.openxmlformats.org/presentationml/2006/ole">
            <p:oleObj spid="_x0000_s25608" name="Equation" r:id="rId8" imgW="495300" imgH="1778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Algorithms</a:t>
            </a:r>
            <a:r>
              <a:rPr lang="en-US" dirty="0" smtClean="0"/>
              <a:t/>
            </a:r>
            <a:br>
              <a:rPr lang="en-US" dirty="0" smtClean="0"/>
            </a:br>
            <a:r>
              <a:rPr lang="en-US" sz="3000" dirty="0" smtClean="0"/>
              <a:t>A </a:t>
            </a:r>
            <a:r>
              <a:rPr lang="en-US" sz="3000" dirty="0" smtClean="0"/>
              <a:t>Special Case when </a:t>
            </a:r>
            <a:endParaRPr lang="en-US" sz="3000" dirty="0"/>
          </a:p>
        </p:txBody>
      </p:sp>
      <p:graphicFrame>
        <p:nvGraphicFramePr>
          <p:cNvPr id="26627" name="Object 3"/>
          <p:cNvGraphicFramePr>
            <a:graphicFrameLocks noChangeAspect="1"/>
          </p:cNvGraphicFramePr>
          <p:nvPr/>
        </p:nvGraphicFramePr>
        <p:xfrm>
          <a:off x="6060119" y="967411"/>
          <a:ext cx="900454" cy="450227"/>
        </p:xfrm>
        <a:graphic>
          <a:graphicData uri="http://schemas.openxmlformats.org/presentationml/2006/ole">
            <p:oleObj spid="_x0000_s26627" name="Equation" r:id="rId4" imgW="355600" imgH="177800" progId="Equation.3">
              <p:embed/>
            </p:oleObj>
          </a:graphicData>
        </a:graphic>
      </p:graphicFrame>
      <p:sp>
        <p:nvSpPr>
          <p:cNvPr id="9"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US" sz="3200" dirty="0" smtClean="0"/>
          </a:p>
          <a:p>
            <a:pPr marL="342900" marR="0" lvl="0" indent="-342900" algn="l" defTabSz="457200" rtl="0" eaLnBrk="1" fontAlgn="auto" latinLnBrk="0" hangingPunct="1">
              <a:lnSpc>
                <a:spcPct val="100000"/>
              </a:lnSpc>
              <a:spcBef>
                <a:spcPct val="20000"/>
              </a:spcBef>
              <a:spcAft>
                <a:spcPts val="0"/>
              </a:spcAft>
              <a:buClrTx/>
              <a:buSzTx/>
              <a:tabLst/>
              <a:defRPr/>
            </a:pPr>
            <a:endParaRPr lang="en-US" sz="3200" dirty="0" smtClean="0"/>
          </a:p>
          <a:p>
            <a:pPr marL="342900" marR="0" lvl="0" indent="-342900" algn="l" defTabSz="4572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mn-lt"/>
                <a:ea typeface="+mn-ea"/>
                <a:cs typeface="+mn-cs"/>
              </a:rPr>
              <a:t>where</a:t>
            </a:r>
            <a:r>
              <a:rPr kumimoji="0" lang="en-US" sz="3200" b="0" i="0" u="none" strike="noStrike" kern="1200" cap="none" spc="0" normalizeH="0" noProof="0" dirty="0" smtClean="0">
                <a:ln>
                  <a:noFill/>
                </a:ln>
                <a:solidFill>
                  <a:schemeClr val="tx1"/>
                </a:solidFill>
                <a:effectLst/>
                <a:uLnTx/>
                <a:uFillTx/>
                <a:latin typeface="+mn-lt"/>
                <a:ea typeface="+mn-ea"/>
                <a:cs typeface="+mn-cs"/>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26628" name="Object 4"/>
          <p:cNvGraphicFramePr>
            <a:graphicFrameLocks noChangeAspect="1"/>
          </p:cNvGraphicFramePr>
          <p:nvPr/>
        </p:nvGraphicFramePr>
        <p:xfrm>
          <a:off x="1524240" y="1732160"/>
          <a:ext cx="4288469" cy="1371143"/>
        </p:xfrm>
        <a:graphic>
          <a:graphicData uri="http://schemas.openxmlformats.org/presentationml/2006/ole">
            <p:oleObj spid="_x0000_s26628" name="Equation" r:id="rId5" imgW="1866900" imgH="596900" progId="Equation.3">
              <p:embed/>
            </p:oleObj>
          </a:graphicData>
        </a:graphic>
      </p:graphicFrame>
      <p:sp>
        <p:nvSpPr>
          <p:cNvPr id="14" name="Content Placeholder 13"/>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Can determine the optimal cut from the difference, at each node, between the weights of outgoing and incoming edges</a:t>
            </a:r>
            <a:endParaRPr lang="en-US" dirty="0"/>
          </a:p>
        </p:txBody>
      </p:sp>
      <p:graphicFrame>
        <p:nvGraphicFramePr>
          <p:cNvPr id="26630" name="Object 6"/>
          <p:cNvGraphicFramePr>
            <a:graphicFrameLocks noChangeAspect="1"/>
          </p:cNvGraphicFramePr>
          <p:nvPr/>
        </p:nvGraphicFramePr>
        <p:xfrm>
          <a:off x="1907816" y="3426595"/>
          <a:ext cx="4838335" cy="674434"/>
        </p:xfrm>
        <a:graphic>
          <a:graphicData uri="http://schemas.openxmlformats.org/presentationml/2006/ole">
            <p:oleObj spid="_x0000_s26630" name="Equation" r:id="rId6" imgW="2095500" imgH="292100" progId="Equation.3">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algn="l"/>
            <a:r>
              <a:rPr lang="en-US" dirty="0" smtClean="0"/>
              <a:t>      </a:t>
            </a:r>
            <a:r>
              <a:rPr lang="en-US" dirty="0" smtClean="0"/>
              <a:t> </a:t>
            </a:r>
            <a:r>
              <a:rPr lang="en-US" dirty="0" smtClean="0">
                <a:solidFill>
                  <a:schemeClr val="accent1"/>
                </a:solidFill>
              </a:rPr>
              <a:t>Algorithms</a:t>
            </a:r>
            <a:r>
              <a:rPr lang="en-US" dirty="0" smtClean="0"/>
              <a:t>-General </a:t>
            </a:r>
            <a:br>
              <a:rPr lang="en-US" dirty="0" smtClean="0"/>
            </a:br>
            <a:endParaRPr lang="en-US" dirty="0"/>
          </a:p>
        </p:txBody>
      </p:sp>
      <p:sp>
        <p:nvSpPr>
          <p:cNvPr id="3" name="Content Placeholder 2"/>
          <p:cNvSpPr>
            <a:spLocks noGrp="1"/>
          </p:cNvSpPr>
          <p:nvPr>
            <p:ph idx="1"/>
          </p:nvPr>
        </p:nvSpPr>
        <p:spPr>
          <a:xfrm>
            <a:off x="457199" y="1600200"/>
            <a:ext cx="8229601" cy="4525963"/>
          </a:xfrm>
        </p:spPr>
        <p:txBody>
          <a:bodyPr>
            <a:normAutofit/>
          </a:bodyPr>
          <a:lstStyle/>
          <a:p>
            <a:r>
              <a:rPr lang="en-US" dirty="0" smtClean="0"/>
              <a:t>Formulate the EARLY BUYERS problem as an</a:t>
            </a:r>
            <a:r>
              <a:rPr lang="en-US" dirty="0" smtClean="0"/>
              <a:t> </a:t>
            </a:r>
            <a:r>
              <a:rPr lang="en-US" i="1" dirty="0" smtClean="0"/>
              <a:t>Integer Quadratic Programming</a:t>
            </a:r>
          </a:p>
          <a:p>
            <a:pPr>
              <a:buNone/>
            </a:pPr>
            <a:r>
              <a:rPr lang="en-US" dirty="0" smtClean="0"/>
              <a:t>       </a:t>
            </a:r>
            <a:r>
              <a:rPr lang="en-US" sz="2800" dirty="0" smtClean="0"/>
              <a:t>Maximize   </a:t>
            </a:r>
          </a:p>
          <a:p>
            <a:pPr>
              <a:buNone/>
            </a:pPr>
            <a:r>
              <a:rPr lang="en-US" sz="2800" dirty="0" smtClean="0"/>
              <a:t>        Subject to:    </a:t>
            </a:r>
          </a:p>
          <a:p>
            <a:pPr>
              <a:buNone/>
            </a:pPr>
            <a:r>
              <a:rPr lang="en-US" sz="2800" dirty="0" smtClean="0"/>
              <a:t>        where for any        </a:t>
            </a:r>
            <a:endParaRPr lang="en-US" sz="2800" dirty="0" smtClean="0"/>
          </a:p>
          <a:p>
            <a:pPr>
              <a:buNone/>
            </a:pPr>
            <a:r>
              <a:rPr lang="en-US" dirty="0" smtClean="0"/>
              <a:t>             </a:t>
            </a:r>
          </a:p>
          <a:p>
            <a:pPr>
              <a:buNone/>
            </a:pPr>
            <a:r>
              <a:rPr lang="en-US" dirty="0" smtClean="0"/>
              <a:t>      </a:t>
            </a:r>
            <a:endParaRPr lang="en-US" sz="2800" dirty="0" smtClean="0"/>
          </a:p>
          <a:p>
            <a:pPr>
              <a:buNone/>
            </a:pPr>
            <a:r>
              <a:rPr lang="en-US" sz="2800" dirty="0" smtClean="0"/>
              <a:t>       </a:t>
            </a:r>
            <a:r>
              <a:rPr lang="en-US" sz="2800" dirty="0" smtClean="0"/>
              <a:t> </a:t>
            </a:r>
          </a:p>
        </p:txBody>
      </p:sp>
      <p:graphicFrame>
        <p:nvGraphicFramePr>
          <p:cNvPr id="36866" name="Object 2"/>
          <p:cNvGraphicFramePr>
            <a:graphicFrameLocks noChangeAspect="1"/>
          </p:cNvGraphicFramePr>
          <p:nvPr/>
        </p:nvGraphicFramePr>
        <p:xfrm>
          <a:off x="5888234" y="531369"/>
          <a:ext cx="1806746" cy="566822"/>
        </p:xfrm>
        <a:graphic>
          <a:graphicData uri="http://schemas.openxmlformats.org/presentationml/2006/ole">
            <p:oleObj spid="_x0000_s36866" name="Equation" r:id="rId4" imgW="647700" imgH="203200" progId="Equation.3">
              <p:embed/>
            </p:oleObj>
          </a:graphicData>
        </a:graphic>
      </p:graphicFrame>
      <p:graphicFrame>
        <p:nvGraphicFramePr>
          <p:cNvPr id="36874" name="Object 10"/>
          <p:cNvGraphicFramePr>
            <a:graphicFrameLocks noChangeAspect="1"/>
          </p:cNvGraphicFramePr>
          <p:nvPr/>
        </p:nvGraphicFramePr>
        <p:xfrm>
          <a:off x="2996814" y="2539874"/>
          <a:ext cx="2624025" cy="795159"/>
        </p:xfrm>
        <a:graphic>
          <a:graphicData uri="http://schemas.openxmlformats.org/presentationml/2006/ole">
            <p:oleObj spid="_x0000_s36874" name="Equation" r:id="rId5" imgW="1257300" imgH="381000" progId="Equation.3">
              <p:embed/>
            </p:oleObj>
          </a:graphicData>
        </a:graphic>
      </p:graphicFrame>
      <p:graphicFrame>
        <p:nvGraphicFramePr>
          <p:cNvPr id="36876" name="Object 12"/>
          <p:cNvGraphicFramePr>
            <a:graphicFrameLocks noChangeAspect="1"/>
          </p:cNvGraphicFramePr>
          <p:nvPr/>
        </p:nvGraphicFramePr>
        <p:xfrm>
          <a:off x="3050861" y="3374960"/>
          <a:ext cx="2367303" cy="356368"/>
        </p:xfrm>
        <a:graphic>
          <a:graphicData uri="http://schemas.openxmlformats.org/presentationml/2006/ole">
            <p:oleObj spid="_x0000_s36876" name="Equation" r:id="rId6" imgW="1181100" imgH="177800" progId="Equation.3">
              <p:embed/>
            </p:oleObj>
          </a:graphicData>
        </a:graphic>
      </p:graphicFrame>
      <p:graphicFrame>
        <p:nvGraphicFramePr>
          <p:cNvPr id="36878" name="Object 14"/>
          <p:cNvGraphicFramePr>
            <a:graphicFrameLocks noChangeAspect="1"/>
          </p:cNvGraphicFramePr>
          <p:nvPr/>
        </p:nvGraphicFramePr>
        <p:xfrm>
          <a:off x="3279702" y="3902892"/>
          <a:ext cx="1597997" cy="319599"/>
        </p:xfrm>
        <a:graphic>
          <a:graphicData uri="http://schemas.openxmlformats.org/presentationml/2006/ole">
            <p:oleObj spid="_x0000_s36878" name="Equation" r:id="rId7" imgW="825500" imgH="165100" progId="Equation.3">
              <p:embed/>
            </p:oleObj>
          </a:graphicData>
        </a:graphic>
      </p:graphicFrame>
      <p:graphicFrame>
        <p:nvGraphicFramePr>
          <p:cNvPr id="36879" name="Object 15"/>
          <p:cNvGraphicFramePr>
            <a:graphicFrameLocks noChangeAspect="1"/>
          </p:cNvGraphicFramePr>
          <p:nvPr/>
        </p:nvGraphicFramePr>
        <p:xfrm>
          <a:off x="1488748" y="4288536"/>
          <a:ext cx="6399580" cy="396873"/>
        </p:xfrm>
        <a:graphic>
          <a:graphicData uri="http://schemas.openxmlformats.org/presentationml/2006/ole">
            <p:oleObj spid="_x0000_s36879" name="Equation" r:id="rId8" imgW="3276600" imgH="203200" progId="Equation.3">
              <p:embed/>
            </p:oleObj>
          </a:graphicData>
        </a:graphic>
      </p:graphicFrame>
      <p:graphicFrame>
        <p:nvGraphicFramePr>
          <p:cNvPr id="36881" name="Object 17"/>
          <p:cNvGraphicFramePr>
            <a:graphicFrameLocks noChangeAspect="1"/>
          </p:cNvGraphicFramePr>
          <p:nvPr/>
        </p:nvGraphicFramePr>
        <p:xfrm>
          <a:off x="3050861" y="4890784"/>
          <a:ext cx="3962535" cy="1235379"/>
        </p:xfrm>
        <a:graphic>
          <a:graphicData uri="http://schemas.openxmlformats.org/presentationml/2006/ole">
            <p:oleObj spid="_x0000_s36881" name="Equation" r:id="rId9" imgW="2159000" imgH="67310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72849"/>
            <a:ext cx="8501015" cy="5653315"/>
          </a:xfrm>
        </p:spPr>
        <p:txBody>
          <a:bodyPr>
            <a:normAutofit/>
          </a:bodyPr>
          <a:lstStyle/>
          <a:p>
            <a:endParaRPr lang="en-US" dirty="0" smtClean="0"/>
          </a:p>
          <a:p>
            <a:r>
              <a:rPr lang="en-US" dirty="0" smtClean="0"/>
              <a:t>Relax </a:t>
            </a:r>
            <a:r>
              <a:rPr lang="en-US" dirty="0" smtClean="0"/>
              <a:t>to </a:t>
            </a:r>
            <a:r>
              <a:rPr lang="en-US" i="1" dirty="0" smtClean="0"/>
              <a:t>Semi-Definite Programming </a:t>
            </a:r>
            <a:r>
              <a:rPr lang="en-US" i="1" dirty="0" smtClean="0"/>
              <a:t>problem</a:t>
            </a:r>
          </a:p>
          <a:p>
            <a:pPr>
              <a:buNone/>
            </a:pPr>
            <a:r>
              <a:rPr lang="en-US" sz="2800" dirty="0" smtClean="0"/>
              <a:t>     1. Solve (P) &amp; obtain solutions</a:t>
            </a:r>
          </a:p>
          <a:p>
            <a:pPr>
              <a:buNone/>
            </a:pPr>
            <a:r>
              <a:rPr lang="en-US" sz="2800" dirty="0" smtClean="0"/>
              <a:t>         </a:t>
            </a:r>
            <a:r>
              <a:rPr lang="en-US" sz="2400" dirty="0" smtClean="0"/>
              <a:t>Here,             and      denotes the </a:t>
            </a:r>
            <a:r>
              <a:rPr lang="en-US" sz="2400" i="1" dirty="0" err="1" smtClean="0"/>
              <a:t>n</a:t>
            </a:r>
            <a:r>
              <a:rPr lang="en-US" sz="2400" dirty="0" smtClean="0"/>
              <a:t>-dimensional unit sphere</a:t>
            </a:r>
          </a:p>
          <a:p>
            <a:pPr>
              <a:buNone/>
            </a:pPr>
            <a:r>
              <a:rPr lang="en-US" sz="2400" dirty="0" smtClean="0"/>
              <a:t>      </a:t>
            </a:r>
            <a:r>
              <a:rPr lang="en-US" sz="2800" dirty="0" smtClean="0"/>
              <a:t>2. Generate a random vector</a:t>
            </a:r>
            <a:r>
              <a:rPr lang="en-US" sz="2800" i="1" dirty="0" smtClean="0"/>
              <a:t> </a:t>
            </a:r>
            <a:r>
              <a:rPr lang="en-US" sz="2800" i="1" dirty="0" err="1" smtClean="0"/>
              <a:t>r</a:t>
            </a:r>
            <a:r>
              <a:rPr lang="en-US" sz="2800" i="1" dirty="0" smtClean="0"/>
              <a:t> </a:t>
            </a:r>
            <a:r>
              <a:rPr lang="en-US" sz="2800" dirty="0" smtClean="0"/>
              <a:t>that is uniformly  			    distributed on</a:t>
            </a:r>
          </a:p>
          <a:p>
            <a:pPr>
              <a:buNone/>
            </a:pPr>
            <a:r>
              <a:rPr lang="en-US" sz="2800" dirty="0" smtClean="0"/>
              <a:t>     3. Define             as follows:          if </a:t>
            </a:r>
          </a:p>
          <a:p>
            <a:pPr>
              <a:buNone/>
            </a:pPr>
            <a:r>
              <a:rPr lang="en-US" sz="2400" dirty="0" smtClean="0"/>
              <a:t>                                                                         otherwise.</a:t>
            </a:r>
          </a:p>
          <a:p>
            <a:pPr>
              <a:buNone/>
            </a:pPr>
            <a:r>
              <a:rPr lang="en-US" sz="2800" dirty="0" smtClean="0"/>
              <a:t>     4. Define a cut </a:t>
            </a:r>
            <a:r>
              <a:rPr lang="en-US" sz="2800" i="1" dirty="0" smtClean="0"/>
              <a:t>S</a:t>
            </a:r>
            <a:r>
              <a:rPr lang="en-US" sz="2800" dirty="0" smtClean="0"/>
              <a:t> as </a:t>
            </a:r>
          </a:p>
          <a:p>
            <a:pPr>
              <a:buNone/>
            </a:pPr>
            <a:endParaRPr lang="en-US" dirty="0" smtClean="0"/>
          </a:p>
          <a:p>
            <a:endParaRPr lang="en-US" dirty="0"/>
          </a:p>
        </p:txBody>
      </p:sp>
      <p:graphicFrame>
        <p:nvGraphicFramePr>
          <p:cNvPr id="52231" name="Object 7"/>
          <p:cNvGraphicFramePr>
            <a:graphicFrameLocks noChangeAspect="1"/>
          </p:cNvGraphicFramePr>
          <p:nvPr/>
        </p:nvGraphicFramePr>
        <p:xfrm>
          <a:off x="5301147" y="1675098"/>
          <a:ext cx="1252764" cy="461545"/>
        </p:xfrm>
        <a:graphic>
          <a:graphicData uri="http://schemas.openxmlformats.org/presentationml/2006/ole">
            <p:oleObj spid="_x0000_s52231" name="Equation" r:id="rId3" imgW="482600" imgH="177800" progId="Equation.3">
              <p:embed/>
            </p:oleObj>
          </a:graphicData>
        </a:graphic>
      </p:graphicFrame>
      <p:graphicFrame>
        <p:nvGraphicFramePr>
          <p:cNvPr id="52233" name="Object 9"/>
          <p:cNvGraphicFramePr>
            <a:graphicFrameLocks noChangeAspect="1"/>
          </p:cNvGraphicFramePr>
          <p:nvPr/>
        </p:nvGraphicFramePr>
        <p:xfrm>
          <a:off x="1952570" y="2306308"/>
          <a:ext cx="796903" cy="328137"/>
        </p:xfrm>
        <a:graphic>
          <a:graphicData uri="http://schemas.openxmlformats.org/presentationml/2006/ole">
            <p:oleObj spid="_x0000_s52233" name="Equation" r:id="rId4" imgW="431800" imgH="177800" progId="Equation.3">
              <p:embed/>
            </p:oleObj>
          </a:graphicData>
        </a:graphic>
      </p:graphicFrame>
      <p:graphicFrame>
        <p:nvGraphicFramePr>
          <p:cNvPr id="52235" name="Object 11"/>
          <p:cNvGraphicFramePr>
            <a:graphicFrameLocks noChangeAspect="1"/>
          </p:cNvGraphicFramePr>
          <p:nvPr/>
        </p:nvGraphicFramePr>
        <p:xfrm>
          <a:off x="3382392" y="2306307"/>
          <a:ext cx="304699" cy="328138"/>
        </p:xfrm>
        <a:graphic>
          <a:graphicData uri="http://schemas.openxmlformats.org/presentationml/2006/ole">
            <p:oleObj spid="_x0000_s52235" name="Equation" r:id="rId5" imgW="165100" imgH="177800" progId="Equation.3">
              <p:embed/>
            </p:oleObj>
          </a:graphicData>
        </a:graphic>
      </p:graphicFrame>
      <p:graphicFrame>
        <p:nvGraphicFramePr>
          <p:cNvPr id="52237" name="Object 13"/>
          <p:cNvGraphicFramePr>
            <a:graphicFrameLocks noChangeAspect="1"/>
          </p:cNvGraphicFramePr>
          <p:nvPr/>
        </p:nvGraphicFramePr>
        <p:xfrm>
          <a:off x="3395904" y="3228883"/>
          <a:ext cx="304800" cy="327025"/>
        </p:xfrm>
        <a:graphic>
          <a:graphicData uri="http://schemas.openxmlformats.org/presentationml/2006/ole">
            <p:oleObj spid="_x0000_s52237" name="Equation" r:id="rId6" imgW="165100" imgH="177800" progId="Equation.3">
              <p:embed/>
            </p:oleObj>
          </a:graphicData>
        </a:graphic>
      </p:graphicFrame>
      <p:graphicFrame>
        <p:nvGraphicFramePr>
          <p:cNvPr id="52238" name="Object 14"/>
          <p:cNvGraphicFramePr>
            <a:graphicFrameLocks noChangeAspect="1"/>
          </p:cNvGraphicFramePr>
          <p:nvPr/>
        </p:nvGraphicFramePr>
        <p:xfrm>
          <a:off x="2328391" y="3737167"/>
          <a:ext cx="842163" cy="302315"/>
        </p:xfrm>
        <a:graphic>
          <a:graphicData uri="http://schemas.openxmlformats.org/presentationml/2006/ole">
            <p:oleObj spid="_x0000_s52238" name="Equation" r:id="rId7" imgW="495300" imgH="177800" progId="Equation.3">
              <p:embed/>
            </p:oleObj>
          </a:graphicData>
        </a:graphic>
      </p:graphicFrame>
      <p:graphicFrame>
        <p:nvGraphicFramePr>
          <p:cNvPr id="52239" name="Object 15"/>
          <p:cNvGraphicFramePr>
            <a:graphicFrameLocks noChangeAspect="1"/>
          </p:cNvGraphicFramePr>
          <p:nvPr/>
        </p:nvGraphicFramePr>
        <p:xfrm>
          <a:off x="4920485" y="3737167"/>
          <a:ext cx="578751" cy="289376"/>
        </p:xfrm>
        <a:graphic>
          <a:graphicData uri="http://schemas.openxmlformats.org/presentationml/2006/ole">
            <p:oleObj spid="_x0000_s52239" name="Equation" r:id="rId8" imgW="355600" imgH="177800" progId="Equation.3">
              <p:embed/>
            </p:oleObj>
          </a:graphicData>
        </a:graphic>
      </p:graphicFrame>
      <p:graphicFrame>
        <p:nvGraphicFramePr>
          <p:cNvPr id="52240" name="Object 16"/>
          <p:cNvGraphicFramePr>
            <a:graphicFrameLocks noChangeAspect="1"/>
          </p:cNvGraphicFramePr>
          <p:nvPr/>
        </p:nvGraphicFramePr>
        <p:xfrm>
          <a:off x="1279393" y="4201602"/>
          <a:ext cx="4219843" cy="298374"/>
        </p:xfrm>
        <a:graphic>
          <a:graphicData uri="http://schemas.openxmlformats.org/presentationml/2006/ole">
            <p:oleObj spid="_x0000_s52240" name="Equation" r:id="rId9" imgW="2514600" imgH="177800" progId="Equation.3">
              <p:embed/>
            </p:oleObj>
          </a:graphicData>
        </a:graphic>
      </p:graphicFrame>
      <p:graphicFrame>
        <p:nvGraphicFramePr>
          <p:cNvPr id="19" name="Object 18"/>
          <p:cNvGraphicFramePr>
            <a:graphicFrameLocks noChangeAspect="1"/>
          </p:cNvGraphicFramePr>
          <p:nvPr/>
        </p:nvGraphicFramePr>
        <p:xfrm>
          <a:off x="3805831" y="4674451"/>
          <a:ext cx="1225076" cy="350022"/>
        </p:xfrm>
        <a:graphic>
          <a:graphicData uri="http://schemas.openxmlformats.org/presentationml/2006/ole">
            <p:oleObj spid="_x0000_s52241" name="Equation" r:id="rId10" imgW="622300" imgH="17780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Experiment Dataset</a:t>
            </a:r>
            <a:endParaRPr lang="en-US"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dirty="0" smtClean="0"/>
              <a:t>The top </a:t>
            </a:r>
            <a:r>
              <a:rPr lang="en-US" dirty="0"/>
              <a:t>50 most popular electronics items sold in the year </a:t>
            </a:r>
            <a:r>
              <a:rPr lang="en-US" dirty="0" smtClean="0"/>
              <a:t>2002 on </a:t>
            </a:r>
            <a:r>
              <a:rPr lang="en-US" dirty="0" err="1" smtClean="0"/>
              <a:t>Amazon.com</a:t>
            </a:r>
            <a:r>
              <a:rPr lang="en-US" dirty="0" smtClean="0"/>
              <a:t> chosen as the set of products</a:t>
            </a:r>
          </a:p>
          <a:p>
            <a:r>
              <a:rPr lang="en-US" dirty="0" smtClean="0"/>
              <a:t>Consider </a:t>
            </a:r>
            <a:r>
              <a:rPr lang="en-US" dirty="0"/>
              <a:t>those</a:t>
            </a:r>
            <a:r>
              <a:rPr lang="en-US" dirty="0" smtClean="0"/>
              <a:t> consumers who </a:t>
            </a:r>
            <a:r>
              <a:rPr lang="en-US" dirty="0"/>
              <a:t>bought at least four of these 50 </a:t>
            </a:r>
            <a:r>
              <a:rPr lang="en-US" dirty="0" smtClean="0"/>
              <a:t>products</a:t>
            </a:r>
            <a:endParaRPr lang="en-US" dirty="0" smtClean="0"/>
          </a:p>
          <a:p>
            <a:r>
              <a:rPr lang="en-US" dirty="0" smtClean="0"/>
              <a:t>Have </a:t>
            </a:r>
            <a:r>
              <a:rPr lang="en-US" dirty="0"/>
              <a:t>edge</a:t>
            </a:r>
            <a:r>
              <a:rPr lang="en-US" dirty="0" smtClean="0"/>
              <a:t> weight     </a:t>
            </a:r>
            <a:r>
              <a:rPr lang="en-US" dirty="0" smtClean="0"/>
              <a:t>≥ </a:t>
            </a:r>
            <a:r>
              <a:rPr lang="en-US" dirty="0"/>
              <a:t>0 if </a:t>
            </a:r>
            <a:r>
              <a:rPr lang="en-US" dirty="0" smtClean="0"/>
              <a:t>among </a:t>
            </a:r>
            <a:r>
              <a:rPr lang="en-US" dirty="0"/>
              <a:t>the 50 products that </a:t>
            </a:r>
            <a:r>
              <a:rPr lang="en-US" i="1" dirty="0" err="1"/>
              <a:t>i</a:t>
            </a:r>
            <a:r>
              <a:rPr lang="en-US" dirty="0"/>
              <a:t> and </a:t>
            </a:r>
            <a:r>
              <a:rPr lang="en-US" i="1" dirty="0" err="1"/>
              <a:t>j</a:t>
            </a:r>
            <a:r>
              <a:rPr lang="en-US" dirty="0"/>
              <a:t> have bought in common</a:t>
            </a:r>
            <a:r>
              <a:rPr lang="en-US" dirty="0" smtClean="0"/>
              <a:t>,    </a:t>
            </a:r>
            <a:r>
              <a:rPr lang="en-US" dirty="0" smtClean="0"/>
              <a:t>   	   of </a:t>
            </a:r>
            <a:r>
              <a:rPr lang="en-US" dirty="0"/>
              <a:t>those products were bought by consumer </a:t>
            </a:r>
            <a:r>
              <a:rPr lang="en-US" i="1" dirty="0" err="1"/>
              <a:t>i</a:t>
            </a:r>
            <a:r>
              <a:rPr lang="en-US" dirty="0"/>
              <a:t> at least 24 hours prior to consumer </a:t>
            </a:r>
            <a:r>
              <a:rPr lang="en-US" i="1" dirty="0" err="1"/>
              <a:t>j</a:t>
            </a:r>
            <a:r>
              <a:rPr lang="en-US" dirty="0"/>
              <a:t>.</a:t>
            </a:r>
          </a:p>
        </p:txBody>
      </p:sp>
      <p:graphicFrame>
        <p:nvGraphicFramePr>
          <p:cNvPr id="28674" name="Object 2"/>
          <p:cNvGraphicFramePr>
            <a:graphicFrameLocks noChangeAspect="1"/>
          </p:cNvGraphicFramePr>
          <p:nvPr/>
        </p:nvGraphicFramePr>
        <p:xfrm>
          <a:off x="3893464" y="4085686"/>
          <a:ext cx="409575" cy="409575"/>
        </p:xfrm>
        <a:graphic>
          <a:graphicData uri="http://schemas.openxmlformats.org/presentationml/2006/ole">
            <p:oleObj spid="_x0000_s28674" name="Equation" r:id="rId4" imgW="203200" imgH="203200" progId="Equation.3">
              <p:embed/>
            </p:oleObj>
          </a:graphicData>
        </a:graphic>
      </p:graphicFrame>
      <p:graphicFrame>
        <p:nvGraphicFramePr>
          <p:cNvPr id="28675" name="Object 3"/>
          <p:cNvGraphicFramePr>
            <a:graphicFrameLocks noChangeAspect="1"/>
          </p:cNvGraphicFramePr>
          <p:nvPr/>
        </p:nvGraphicFramePr>
        <p:xfrm>
          <a:off x="866775" y="4980494"/>
          <a:ext cx="409575" cy="409575"/>
        </p:xfrm>
        <a:graphic>
          <a:graphicData uri="http://schemas.openxmlformats.org/presentationml/2006/ole">
            <p:oleObj spid="_x0000_s28675" name="Equation" r:id="rId5" imgW="203200" imgH="20320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a:t>
            </a:r>
            <a:endParaRPr lang="en-US" dirty="0"/>
          </a:p>
        </p:txBody>
      </p:sp>
      <p:graphicFrame>
        <p:nvGraphicFramePr>
          <p:cNvPr id="6" name="Content Placeholder 5"/>
          <p:cNvGraphicFramePr>
            <a:graphicFrameLocks noGrp="1"/>
          </p:cNvGraphicFramePr>
          <p:nvPr>
            <p:ph idx="1"/>
          </p:nvPr>
        </p:nvGraphicFramePr>
        <p:xfrm>
          <a:off x="683816" y="1600199"/>
          <a:ext cx="7677357" cy="1737223"/>
        </p:xfrm>
        <a:graphic>
          <a:graphicData uri="http://schemas.openxmlformats.org/drawingml/2006/table">
            <a:tbl>
              <a:tblPr firstRow="1" bandRow="1">
                <a:tableStyleId>{5C22544A-7EE6-4342-B048-85BDC9FD1C3A}</a:tableStyleId>
              </a:tblPr>
              <a:tblGrid>
                <a:gridCol w="2559119"/>
                <a:gridCol w="2559119"/>
                <a:gridCol w="2559119"/>
              </a:tblGrid>
              <a:tr h="804743">
                <a:tc>
                  <a:txBody>
                    <a:bodyPr/>
                    <a:lstStyle/>
                    <a:p>
                      <a:r>
                        <a:rPr lang="en-US" dirty="0" smtClean="0"/>
                        <a:t>Algorithm</a:t>
                      </a:r>
                      <a:endParaRPr lang="en-US" dirty="0"/>
                    </a:p>
                  </a:txBody>
                  <a:tcPr/>
                </a:tc>
                <a:tc>
                  <a:txBody>
                    <a:bodyPr/>
                    <a:lstStyle/>
                    <a:p>
                      <a:r>
                        <a:rPr lang="en-US" dirty="0" smtClean="0"/>
                        <a:t>No. of Early Buyers</a:t>
                      </a:r>
                    </a:p>
                    <a:p>
                      <a:r>
                        <a:rPr lang="en-US" dirty="0" smtClean="0"/>
                        <a:t>(as % of Total</a:t>
                      </a:r>
                      <a:r>
                        <a:rPr lang="en-US" baseline="0" dirty="0" smtClean="0"/>
                        <a:t> Customers)</a:t>
                      </a:r>
                      <a:endParaRPr lang="en-US" dirty="0"/>
                    </a:p>
                  </a:txBody>
                  <a:tcPr/>
                </a:tc>
                <a:tc>
                  <a:txBody>
                    <a:bodyPr/>
                    <a:lstStyle/>
                    <a:p>
                      <a:r>
                        <a:rPr lang="en-US" dirty="0" smtClean="0"/>
                        <a:t>Objective Value</a:t>
                      </a:r>
                      <a:endParaRPr lang="en-US" dirty="0"/>
                    </a:p>
                  </a:txBody>
                  <a:tcPr/>
                </a:tc>
              </a:tr>
              <a:tr h="466240">
                <a:tc>
                  <a:txBody>
                    <a:bodyPr/>
                    <a:lstStyle/>
                    <a:p>
                      <a:r>
                        <a:rPr lang="en-US" dirty="0" smtClean="0"/>
                        <a:t>Top-Net-Weight</a:t>
                      </a:r>
                      <a:endParaRPr lang="en-US" dirty="0"/>
                    </a:p>
                  </a:txBody>
                  <a:tcPr/>
                </a:tc>
                <a:tc>
                  <a:txBody>
                    <a:bodyPr/>
                    <a:lstStyle/>
                    <a:p>
                      <a:r>
                        <a:rPr lang="en-US" dirty="0" smtClean="0"/>
                        <a:t>34.31%</a:t>
                      </a:r>
                      <a:endParaRPr lang="en-US" dirty="0"/>
                    </a:p>
                  </a:txBody>
                  <a:tcPr/>
                </a:tc>
                <a:tc>
                  <a:txBody>
                    <a:bodyPr/>
                    <a:lstStyle/>
                    <a:p>
                      <a:r>
                        <a:rPr lang="en-US" dirty="0" smtClean="0"/>
                        <a:t>700,037</a:t>
                      </a:r>
                      <a:endParaRPr lang="en-US" dirty="0"/>
                    </a:p>
                  </a:txBody>
                  <a:tcPr/>
                </a:tc>
              </a:tr>
              <a:tr h="466240">
                <a:tc>
                  <a:txBody>
                    <a:bodyPr/>
                    <a:lstStyle/>
                    <a:p>
                      <a:r>
                        <a:rPr lang="en-US" dirty="0" smtClean="0"/>
                        <a:t>SDP</a:t>
                      </a:r>
                      <a:endParaRPr lang="en-US" dirty="0"/>
                    </a:p>
                  </a:txBody>
                  <a:tcPr/>
                </a:tc>
                <a:tc>
                  <a:txBody>
                    <a:bodyPr/>
                    <a:lstStyle/>
                    <a:p>
                      <a:r>
                        <a:rPr lang="en-US" dirty="0" smtClean="0"/>
                        <a:t>48.93%</a:t>
                      </a:r>
                      <a:endParaRPr lang="en-US" dirty="0"/>
                    </a:p>
                  </a:txBody>
                  <a:tcPr/>
                </a:tc>
                <a:tc>
                  <a:txBody>
                    <a:bodyPr/>
                    <a:lstStyle/>
                    <a:p>
                      <a:r>
                        <a:rPr lang="en-US" dirty="0" smtClean="0"/>
                        <a:t>750,275</a:t>
                      </a:r>
                      <a:endParaRPr lang="en-US" dirty="0"/>
                    </a:p>
                  </a:txBody>
                  <a:tcPr/>
                </a:tc>
              </a:tr>
            </a:tbl>
          </a:graphicData>
        </a:graphic>
      </p:graphicFrame>
      <p:sp>
        <p:nvSpPr>
          <p:cNvPr id="7" name="TextBox 6"/>
          <p:cNvSpPr txBox="1"/>
          <p:nvPr/>
        </p:nvSpPr>
        <p:spPr>
          <a:xfrm>
            <a:off x="683814" y="3337423"/>
            <a:ext cx="8002985" cy="2677656"/>
          </a:xfrm>
          <a:prstGeom prst="rect">
            <a:avLst/>
          </a:prstGeom>
          <a:noFill/>
        </p:spPr>
        <p:txBody>
          <a:bodyPr wrap="square" rtlCol="0">
            <a:spAutoFit/>
          </a:bodyPr>
          <a:lstStyle/>
          <a:p>
            <a:r>
              <a:rPr lang="en-US" sz="2800" dirty="0" smtClean="0"/>
              <a:t>Since an early buyer is more likely to purchase a product before a late buyer, we want     to exceed 0.5</a:t>
            </a:r>
          </a:p>
          <a:p>
            <a:r>
              <a:rPr lang="en-US" sz="2800" dirty="0" smtClean="0"/>
              <a:t>Set </a:t>
            </a:r>
          </a:p>
          <a:p>
            <a:endParaRPr lang="en-US" sz="2800" dirty="0" smtClean="0"/>
          </a:p>
          <a:p>
            <a:r>
              <a:rPr lang="en-US" sz="2800" dirty="0" smtClean="0"/>
              <a:t>For Top-Net-Weight Algorithm, set of nodes is:</a:t>
            </a:r>
          </a:p>
          <a:p>
            <a:endParaRPr lang="en-US" sz="2800" dirty="0" smtClean="0"/>
          </a:p>
        </p:txBody>
      </p:sp>
      <p:graphicFrame>
        <p:nvGraphicFramePr>
          <p:cNvPr id="37890" name="Object 2"/>
          <p:cNvGraphicFramePr>
            <a:graphicFrameLocks noChangeAspect="1"/>
          </p:cNvGraphicFramePr>
          <p:nvPr/>
        </p:nvGraphicFramePr>
        <p:xfrm>
          <a:off x="6099629" y="3875950"/>
          <a:ext cx="364057" cy="389442"/>
        </p:xfrm>
        <a:graphic>
          <a:graphicData uri="http://schemas.openxmlformats.org/presentationml/2006/ole">
            <p:oleObj spid="_x0000_s37890" name="Equation" r:id="rId4" imgW="152400" imgH="177800" progId="Equation.3">
              <p:embed/>
            </p:oleObj>
          </a:graphicData>
        </a:graphic>
      </p:graphicFrame>
      <p:graphicFrame>
        <p:nvGraphicFramePr>
          <p:cNvPr id="37891" name="Object 3"/>
          <p:cNvGraphicFramePr>
            <a:graphicFrameLocks noChangeAspect="1"/>
          </p:cNvGraphicFramePr>
          <p:nvPr/>
        </p:nvGraphicFramePr>
        <p:xfrm>
          <a:off x="1315016" y="4289172"/>
          <a:ext cx="6205553" cy="368126"/>
        </p:xfrm>
        <a:graphic>
          <a:graphicData uri="http://schemas.openxmlformats.org/presentationml/2006/ole">
            <p:oleObj spid="_x0000_s37891" name="Equation" r:id="rId5" imgW="2997200" imgH="177800" progId="Equation.3">
              <p:embed/>
            </p:oleObj>
          </a:graphicData>
        </a:graphic>
      </p:graphicFrame>
      <p:graphicFrame>
        <p:nvGraphicFramePr>
          <p:cNvPr id="37892" name="Object 4"/>
          <p:cNvGraphicFramePr>
            <a:graphicFrameLocks noChangeAspect="1"/>
          </p:cNvGraphicFramePr>
          <p:nvPr/>
        </p:nvGraphicFramePr>
        <p:xfrm>
          <a:off x="784265" y="5513328"/>
          <a:ext cx="4051292" cy="529430"/>
        </p:xfrm>
        <a:graphic>
          <a:graphicData uri="http://schemas.openxmlformats.org/presentationml/2006/ole">
            <p:oleObj spid="_x0000_s37892" name="Equation" r:id="rId6" imgW="2235200" imgH="29210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Outline</a:t>
            </a:r>
          </a:p>
        </p:txBody>
      </p:sp>
      <p:sp>
        <p:nvSpPr>
          <p:cNvPr id="3" name="Content Placeholder 2"/>
          <p:cNvSpPr>
            <a:spLocks noGrp="1"/>
          </p:cNvSpPr>
          <p:nvPr>
            <p:ph idx="1"/>
          </p:nvPr>
        </p:nvSpPr>
        <p:spPr/>
        <p:txBody>
          <a:bodyPr/>
          <a:lstStyle/>
          <a:p>
            <a:r>
              <a:rPr lang="en-US" dirty="0" smtClean="0"/>
              <a:t>Motivation/Aim</a:t>
            </a:r>
          </a:p>
          <a:p>
            <a:r>
              <a:rPr lang="en-US" dirty="0" smtClean="0"/>
              <a:t>Problem Formulation</a:t>
            </a:r>
          </a:p>
          <a:p>
            <a:pPr lvl="2"/>
            <a:r>
              <a:rPr lang="en-US" dirty="0" smtClean="0"/>
              <a:t>MAX-CUT Problem</a:t>
            </a:r>
          </a:p>
          <a:p>
            <a:pPr lvl="2"/>
            <a:r>
              <a:rPr lang="en-US" dirty="0" smtClean="0"/>
              <a:t>Probabilistic Interpretation</a:t>
            </a:r>
          </a:p>
          <a:p>
            <a:r>
              <a:rPr lang="en-US" dirty="0" smtClean="0"/>
              <a:t>Algorithm</a:t>
            </a:r>
          </a:p>
          <a:p>
            <a:r>
              <a:rPr lang="en-US" dirty="0" smtClean="0"/>
              <a:t>Experiments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Purchase Characteristics</a:t>
            </a:r>
            <a:endParaRPr lang="en-US" dirty="0"/>
          </a:p>
        </p:txBody>
      </p:sp>
      <p:graphicFrame>
        <p:nvGraphicFramePr>
          <p:cNvPr id="4" name="Content Placeholder 3"/>
          <p:cNvGraphicFramePr>
            <a:graphicFrameLocks noGrp="1"/>
          </p:cNvGraphicFramePr>
          <p:nvPr>
            <p:ph idx="1"/>
          </p:nvPr>
        </p:nvGraphicFramePr>
        <p:xfrm>
          <a:off x="457200" y="1600200"/>
          <a:ext cx="8229600" cy="239775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Variable</a:t>
                      </a:r>
                      <a:endParaRPr lang="en-US" dirty="0"/>
                    </a:p>
                  </a:txBody>
                  <a:tcPr/>
                </a:tc>
                <a:tc>
                  <a:txBody>
                    <a:bodyPr/>
                    <a:lstStyle/>
                    <a:p>
                      <a:r>
                        <a:rPr lang="en-US" dirty="0" smtClean="0"/>
                        <a:t>Ratio between Early</a:t>
                      </a:r>
                      <a:r>
                        <a:rPr lang="en-US" baseline="0" dirty="0" smtClean="0"/>
                        <a:t> &amp; Late Buyers (2002)</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Ratio between Early</a:t>
                      </a:r>
                      <a:r>
                        <a:rPr lang="en-US" baseline="0" dirty="0" smtClean="0"/>
                        <a:t> &amp; Late Buyers (2003)</a:t>
                      </a:r>
                      <a:endParaRPr lang="en-US" dirty="0" smtClean="0"/>
                    </a:p>
                    <a:p>
                      <a:endParaRPr lang="en-US" dirty="0"/>
                    </a:p>
                  </a:txBody>
                  <a:tcPr/>
                </a:tc>
              </a:tr>
              <a:tr h="370840">
                <a:tc>
                  <a:txBody>
                    <a:bodyPr/>
                    <a:lstStyle/>
                    <a:p>
                      <a:r>
                        <a:rPr lang="en-US" dirty="0" smtClean="0"/>
                        <a:t>Overall Revenue</a:t>
                      </a:r>
                      <a:endParaRPr lang="en-US" dirty="0"/>
                    </a:p>
                  </a:txBody>
                  <a:tcPr/>
                </a:tc>
                <a:tc>
                  <a:txBody>
                    <a:bodyPr/>
                    <a:lstStyle/>
                    <a:p>
                      <a:r>
                        <a:rPr lang="en-US" dirty="0" smtClean="0"/>
                        <a:t>1.16</a:t>
                      </a:r>
                      <a:endParaRPr lang="en-US" dirty="0"/>
                    </a:p>
                  </a:txBody>
                  <a:tcPr/>
                </a:tc>
                <a:tc>
                  <a:txBody>
                    <a:bodyPr/>
                    <a:lstStyle/>
                    <a:p>
                      <a:r>
                        <a:rPr lang="en-US" dirty="0" smtClean="0"/>
                        <a:t>1.06</a:t>
                      </a:r>
                      <a:endParaRPr lang="en-US" dirty="0"/>
                    </a:p>
                  </a:txBody>
                  <a:tcPr/>
                </a:tc>
              </a:tr>
              <a:tr h="370840">
                <a:tc>
                  <a:txBody>
                    <a:bodyPr/>
                    <a:lstStyle/>
                    <a:p>
                      <a:r>
                        <a:rPr lang="en-US" dirty="0" smtClean="0"/>
                        <a:t>Electronics Revenue</a:t>
                      </a:r>
                      <a:endParaRPr lang="en-US" dirty="0"/>
                    </a:p>
                  </a:txBody>
                  <a:tcPr/>
                </a:tc>
                <a:tc>
                  <a:txBody>
                    <a:bodyPr/>
                    <a:lstStyle/>
                    <a:p>
                      <a:r>
                        <a:rPr lang="en-US" dirty="0" smtClean="0"/>
                        <a:t>1.15</a:t>
                      </a:r>
                      <a:endParaRPr lang="en-US" dirty="0"/>
                    </a:p>
                  </a:txBody>
                  <a:tcPr/>
                </a:tc>
                <a:tc>
                  <a:txBody>
                    <a:bodyPr/>
                    <a:lstStyle/>
                    <a:p>
                      <a:r>
                        <a:rPr lang="en-US" dirty="0" smtClean="0"/>
                        <a:t>1.02</a:t>
                      </a:r>
                      <a:endParaRPr lang="en-US" dirty="0"/>
                    </a:p>
                  </a:txBody>
                  <a:tcPr/>
                </a:tc>
              </a:tr>
              <a:tr h="370840">
                <a:tc>
                  <a:txBody>
                    <a:bodyPr/>
                    <a:lstStyle/>
                    <a:p>
                      <a:r>
                        <a:rPr lang="en-US" dirty="0" smtClean="0"/>
                        <a:t>Overall Quantity</a:t>
                      </a:r>
                      <a:endParaRPr lang="en-US" dirty="0"/>
                    </a:p>
                  </a:txBody>
                  <a:tcPr/>
                </a:tc>
                <a:tc>
                  <a:txBody>
                    <a:bodyPr/>
                    <a:lstStyle/>
                    <a:p>
                      <a:r>
                        <a:rPr lang="en-US" dirty="0" smtClean="0"/>
                        <a:t>1.16</a:t>
                      </a:r>
                      <a:endParaRPr lang="en-US" dirty="0"/>
                    </a:p>
                  </a:txBody>
                  <a:tcPr/>
                </a:tc>
                <a:tc>
                  <a:txBody>
                    <a:bodyPr/>
                    <a:lstStyle/>
                    <a:p>
                      <a:r>
                        <a:rPr lang="en-US" dirty="0" smtClean="0"/>
                        <a:t>1.05</a:t>
                      </a:r>
                      <a:endParaRPr lang="en-US" dirty="0"/>
                    </a:p>
                  </a:txBody>
                  <a:tcPr/>
                </a:tc>
              </a:tr>
              <a:tr h="370840">
                <a:tc>
                  <a:txBody>
                    <a:bodyPr/>
                    <a:lstStyle/>
                    <a:p>
                      <a:r>
                        <a:rPr lang="en-US" dirty="0" smtClean="0"/>
                        <a:t>Electronics Quantity</a:t>
                      </a:r>
                      <a:endParaRPr lang="en-US" dirty="0"/>
                    </a:p>
                  </a:txBody>
                  <a:tcPr/>
                </a:tc>
                <a:tc>
                  <a:txBody>
                    <a:bodyPr/>
                    <a:lstStyle/>
                    <a:p>
                      <a:r>
                        <a:rPr lang="en-US" dirty="0" smtClean="0"/>
                        <a:t>1.14</a:t>
                      </a:r>
                      <a:endParaRPr lang="en-US" dirty="0"/>
                    </a:p>
                  </a:txBody>
                  <a:tcPr/>
                </a:tc>
                <a:tc>
                  <a:txBody>
                    <a:bodyPr/>
                    <a:lstStyle/>
                    <a:p>
                      <a:r>
                        <a:rPr lang="en-US" dirty="0" smtClean="0"/>
                        <a:t>0.98</a:t>
                      </a:r>
                      <a:endParaRPr lang="en-US" dirty="0"/>
                    </a:p>
                  </a:txBody>
                  <a:tcPr/>
                </a:tc>
              </a:tr>
            </a:tbl>
          </a:graphicData>
        </a:graphic>
      </p:graphicFrame>
      <p:sp>
        <p:nvSpPr>
          <p:cNvPr id="5" name="TextBox 4"/>
          <p:cNvSpPr txBox="1"/>
          <p:nvPr/>
        </p:nvSpPr>
        <p:spPr>
          <a:xfrm>
            <a:off x="1758383" y="4281671"/>
            <a:ext cx="5649621" cy="369332"/>
          </a:xfrm>
          <a:prstGeom prst="rect">
            <a:avLst/>
          </a:prstGeom>
          <a:noFill/>
        </p:spPr>
        <p:txBody>
          <a:bodyPr wrap="square" rtlCol="0">
            <a:spAutoFit/>
          </a:bodyPr>
          <a:lstStyle/>
          <a:p>
            <a:r>
              <a:rPr lang="en-US" dirty="0" smtClean="0"/>
              <a:t>Ratio between early and late buyers for 2002 &amp; 2003</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Sales Distribution Over Time</a:t>
            </a:r>
            <a:endParaRPr lang="en-US" dirty="0">
              <a:solidFill>
                <a:schemeClr val="accent1"/>
              </a:solidFill>
            </a:endParaRPr>
          </a:p>
        </p:txBody>
      </p:sp>
      <p:pic>
        <p:nvPicPr>
          <p:cNvPr id="5" name="Content Placeholder 4" descr="graph1.JPG"/>
          <p:cNvPicPr>
            <a:picLocks noGrp="1" noChangeAspect="1"/>
          </p:cNvPicPr>
          <p:nvPr>
            <p:ph idx="1"/>
          </p:nvPr>
        </p:nvPicPr>
        <p:blipFill>
          <a:blip r:embed="rId3"/>
          <a:srcRect l="-36130" r="-36130"/>
          <a:stretch>
            <a:fillRect/>
          </a:stretch>
        </p:blipFill>
        <p:spPr>
          <a:xfrm rot="16200000">
            <a:off x="457200" y="1600200"/>
            <a:ext cx="8229600" cy="4525963"/>
          </a:xfrm>
        </p:spPr>
      </p:pic>
      <p:sp>
        <p:nvSpPr>
          <p:cNvPr id="4" name="TextBox 3"/>
          <p:cNvSpPr txBox="1"/>
          <p:nvPr/>
        </p:nvSpPr>
        <p:spPr>
          <a:xfrm>
            <a:off x="1026884" y="6052468"/>
            <a:ext cx="6944981" cy="646331"/>
          </a:xfrm>
          <a:prstGeom prst="rect">
            <a:avLst/>
          </a:prstGeom>
          <a:noFill/>
        </p:spPr>
        <p:txBody>
          <a:bodyPr wrap="square" rtlCol="0">
            <a:spAutoFit/>
          </a:bodyPr>
          <a:lstStyle/>
          <a:p>
            <a:r>
              <a:rPr lang="en-US" dirty="0" smtClean="0"/>
              <a:t>Cumulative sales distribution for the year 2002 among early buyers, late buyers, and the over- all population for a wireless notebook adapter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Content Placeholder 6" descr="graph2.JPG"/>
          <p:cNvPicPr>
            <a:picLocks noGrp="1" noChangeAspect="1"/>
          </p:cNvPicPr>
          <p:nvPr>
            <p:ph sz="half" idx="1"/>
          </p:nvPr>
        </p:nvPicPr>
        <p:blipFill>
          <a:blip r:embed="rId2"/>
          <a:srcRect t="-11666" b="-11666"/>
          <a:stretch>
            <a:fillRect/>
          </a:stretch>
        </p:blipFill>
        <p:spPr>
          <a:xfrm rot="16200000">
            <a:off x="457200" y="280601"/>
            <a:ext cx="4038600" cy="5202238"/>
          </a:xfrm>
        </p:spPr>
      </p:pic>
      <p:pic>
        <p:nvPicPr>
          <p:cNvPr id="8" name="Content Placeholder 7" descr="graph3.JPG"/>
          <p:cNvPicPr>
            <a:picLocks noGrp="1" noChangeAspect="1"/>
          </p:cNvPicPr>
          <p:nvPr>
            <p:ph sz="half" idx="2"/>
          </p:nvPr>
        </p:nvPicPr>
        <p:blipFill>
          <a:blip r:embed="rId3"/>
          <a:srcRect t="-13447" b="-13447"/>
          <a:stretch>
            <a:fillRect/>
          </a:stretch>
        </p:blipFill>
        <p:spPr>
          <a:xfrm rot="16200000">
            <a:off x="4648200" y="280601"/>
            <a:ext cx="4038600" cy="5202238"/>
          </a:xfrm>
        </p:spPr>
      </p:pic>
      <p:sp>
        <p:nvSpPr>
          <p:cNvPr id="9" name="TextBox 8"/>
          <p:cNvSpPr txBox="1"/>
          <p:nvPr/>
        </p:nvSpPr>
        <p:spPr>
          <a:xfrm>
            <a:off x="1295347" y="4901020"/>
            <a:ext cx="2771034" cy="369332"/>
          </a:xfrm>
          <a:prstGeom prst="rect">
            <a:avLst/>
          </a:prstGeom>
          <a:noFill/>
        </p:spPr>
        <p:txBody>
          <a:bodyPr wrap="square" rtlCol="0">
            <a:spAutoFit/>
          </a:bodyPr>
          <a:lstStyle/>
          <a:p>
            <a:r>
              <a:rPr lang="en-US" dirty="0" smtClean="0"/>
              <a:t>(a) Portable CD Player</a:t>
            </a:r>
            <a:endParaRPr lang="en-US" dirty="0"/>
          </a:p>
        </p:txBody>
      </p:sp>
      <p:sp>
        <p:nvSpPr>
          <p:cNvPr id="10" name="TextBox 9"/>
          <p:cNvSpPr txBox="1"/>
          <p:nvPr/>
        </p:nvSpPr>
        <p:spPr>
          <a:xfrm>
            <a:off x="5756493" y="4901020"/>
            <a:ext cx="2226724" cy="369332"/>
          </a:xfrm>
          <a:prstGeom prst="rect">
            <a:avLst/>
          </a:prstGeom>
          <a:noFill/>
        </p:spPr>
        <p:txBody>
          <a:bodyPr wrap="square" rtlCol="0">
            <a:spAutoFit/>
          </a:bodyPr>
          <a:lstStyle/>
          <a:p>
            <a:r>
              <a:rPr lang="en-US" dirty="0" smtClean="0"/>
              <a:t>(</a:t>
            </a:r>
            <a:r>
              <a:rPr lang="en-US" dirty="0" err="1" smtClean="0"/>
              <a:t>b</a:t>
            </a:r>
            <a:r>
              <a:rPr lang="en-US" dirty="0" smtClean="0"/>
              <a:t>) 40GB </a:t>
            </a:r>
            <a:r>
              <a:rPr lang="en-US" dirty="0" err="1" smtClean="0"/>
              <a:t>Ipod</a:t>
            </a:r>
            <a:endParaRPr lang="en-US" dirty="0"/>
          </a:p>
        </p:txBody>
      </p:sp>
      <p:sp>
        <p:nvSpPr>
          <p:cNvPr id="11" name="TextBox 10"/>
          <p:cNvSpPr txBox="1"/>
          <p:nvPr/>
        </p:nvSpPr>
        <p:spPr>
          <a:xfrm>
            <a:off x="857701" y="5542485"/>
            <a:ext cx="7521378" cy="646331"/>
          </a:xfrm>
          <a:prstGeom prst="rect">
            <a:avLst/>
          </a:prstGeom>
          <a:noFill/>
        </p:spPr>
        <p:txBody>
          <a:bodyPr wrap="square" rtlCol="0">
            <a:spAutoFit/>
          </a:bodyPr>
          <a:lstStyle/>
          <a:p>
            <a:r>
              <a:rPr lang="en-US" dirty="0" smtClean="0"/>
              <a:t>Figure : Cumulative sales distribution in the year 2003 for (a) portable CD player and (</a:t>
            </a:r>
            <a:r>
              <a:rPr lang="en-US" dirty="0" err="1" smtClean="0"/>
              <a:t>b</a:t>
            </a:r>
            <a:r>
              <a:rPr lang="en-US" dirty="0" smtClean="0"/>
              <a:t>) 40GB iPod. These products were not released until 2003.</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accent1"/>
                </a:solidFill>
              </a:rPr>
              <a:t>Performance for Different </a:t>
            </a:r>
            <a:endParaRPr lang="en-US" dirty="0">
              <a:solidFill>
                <a:schemeClr val="accent1"/>
              </a:solidFill>
            </a:endParaRPr>
          </a:p>
        </p:txBody>
      </p:sp>
      <p:sp>
        <p:nvSpPr>
          <p:cNvPr id="3" name="Content Placeholder 2"/>
          <p:cNvSpPr>
            <a:spLocks noGrp="1"/>
          </p:cNvSpPr>
          <p:nvPr>
            <p:ph idx="1"/>
          </p:nvPr>
        </p:nvSpPr>
        <p:spPr/>
        <p:txBody>
          <a:bodyPr/>
          <a:lstStyle/>
          <a:p>
            <a:pPr>
              <a:buNone/>
            </a:pPr>
            <a:endParaRPr lang="en-US" dirty="0" smtClean="0"/>
          </a:p>
          <a:p>
            <a:pPr>
              <a:buNone/>
            </a:pPr>
            <a:endParaRPr lang="en-US" dirty="0"/>
          </a:p>
        </p:txBody>
      </p:sp>
      <p:graphicFrame>
        <p:nvGraphicFramePr>
          <p:cNvPr id="41986" name="Object 2"/>
          <p:cNvGraphicFramePr>
            <a:graphicFrameLocks noChangeAspect="1"/>
          </p:cNvGraphicFramePr>
          <p:nvPr/>
        </p:nvGraphicFramePr>
        <p:xfrm>
          <a:off x="6431757" y="638969"/>
          <a:ext cx="1808162" cy="566738"/>
        </p:xfrm>
        <a:graphic>
          <a:graphicData uri="http://schemas.openxmlformats.org/presentationml/2006/ole">
            <p:oleObj spid="_x0000_s41986" name="Equation" r:id="rId4" imgW="647700" imgH="203200" progId="Equation.3">
              <p:embed/>
            </p:oleObj>
          </a:graphicData>
        </a:graphic>
      </p:graphicFrame>
      <p:pic>
        <p:nvPicPr>
          <p:cNvPr id="7" name="Picture 6" descr="graph4.JPG"/>
          <p:cNvPicPr>
            <a:picLocks noChangeAspect="1"/>
          </p:cNvPicPr>
          <p:nvPr/>
        </p:nvPicPr>
        <p:blipFill>
          <a:blip r:embed="rId5"/>
          <a:stretch>
            <a:fillRect/>
          </a:stretch>
        </p:blipFill>
        <p:spPr>
          <a:xfrm rot="16200000">
            <a:off x="1756116" y="1468837"/>
            <a:ext cx="4983344" cy="4880947"/>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Extensions</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Scalability: SDP can handle only thousands of customers</a:t>
            </a:r>
          </a:p>
          <a:p>
            <a:r>
              <a:rPr lang="en-US" dirty="0" smtClean="0"/>
              <a:t>No constraint on # of Early Buyers: We might want to know top 1% of the early buyers</a:t>
            </a:r>
          </a:p>
          <a:p>
            <a:r>
              <a:rPr lang="en-US" dirty="0" smtClean="0"/>
              <a:t>Definition of Edge Weights: Can be extended to reflect the time between purchases</a:t>
            </a:r>
            <a:endParaRPr lang="en-US" dirty="0" smtClean="0"/>
          </a:p>
          <a:p>
            <a:r>
              <a:rPr lang="en-US" dirty="0" smtClean="0"/>
              <a:t>Differences </a:t>
            </a:r>
            <a:r>
              <a:rPr lang="en-US" dirty="0" smtClean="0"/>
              <a:t>in Product Life Cycles ignored</a:t>
            </a:r>
          </a:p>
          <a:p>
            <a:r>
              <a:rPr lang="en-US" dirty="0" smtClean="0"/>
              <a:t>Choices of                    : estimate from data</a:t>
            </a:r>
            <a:endParaRPr lang="en-US" dirty="0"/>
          </a:p>
        </p:txBody>
      </p:sp>
      <p:graphicFrame>
        <p:nvGraphicFramePr>
          <p:cNvPr id="43010" name="Object 2"/>
          <p:cNvGraphicFramePr>
            <a:graphicFrameLocks noChangeAspect="1"/>
          </p:cNvGraphicFramePr>
          <p:nvPr/>
        </p:nvGraphicFramePr>
        <p:xfrm>
          <a:off x="2639004" y="5474957"/>
          <a:ext cx="1808163" cy="566737"/>
        </p:xfrm>
        <a:graphic>
          <a:graphicData uri="http://schemas.openxmlformats.org/presentationml/2006/ole">
            <p:oleObj spid="_x0000_s43010" name="Equation" r:id="rId4" imgW="647700" imgH="20320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9820"/>
            <a:ext cx="8229600" cy="4546156"/>
          </a:xfrm>
        </p:spPr>
        <p:txBody>
          <a:bodyPr/>
          <a:lstStyle/>
          <a:p>
            <a:r>
              <a:rPr lang="en-US" dirty="0" smtClean="0"/>
              <a:t>Thank </a:t>
            </a:r>
            <a:r>
              <a:rPr lang="en-US" dirty="0" smtClean="0"/>
              <a:t>You</a:t>
            </a:r>
            <a:r>
              <a:rPr lang="en-US" dirty="0" smtClean="0"/>
              <a:t>!</a:t>
            </a:r>
            <a:br>
              <a:rPr lang="en-US" dirty="0" smtClean="0"/>
            </a:br>
            <a:endParaRPr lang="en-US" dirty="0"/>
          </a:p>
        </p:txBody>
      </p:sp>
      <p:pic>
        <p:nvPicPr>
          <p:cNvPr id="3" name="Picture 2"/>
          <p:cNvPicPr>
            <a:picLocks noChangeAspect="1"/>
          </p:cNvPicPr>
          <p:nvPr/>
        </p:nvPicPr>
        <p:blipFill>
          <a:blip r:embed="rId2"/>
          <a:stretch>
            <a:fillRect/>
          </a:stretch>
        </p:blipFill>
        <p:spPr>
          <a:xfrm>
            <a:off x="3726505" y="3558863"/>
            <a:ext cx="1469184" cy="164711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Why Care?</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Consumers exhibit variety of different purchasing behaviors- some tend to purchase products earlier than </a:t>
            </a:r>
            <a:r>
              <a:rPr lang="en-US" dirty="0" smtClean="0"/>
              <a:t>others</a:t>
            </a:r>
          </a:p>
          <a:p>
            <a:pPr>
              <a:buNone/>
            </a:pPr>
            <a:endParaRPr lang="en-US" dirty="0" smtClean="0"/>
          </a:p>
          <a:p>
            <a:r>
              <a:rPr lang="en-US" dirty="0" smtClean="0"/>
              <a:t>Can help personalize marketing </a:t>
            </a:r>
            <a:r>
              <a:rPr lang="en-US" dirty="0" smtClean="0"/>
              <a:t>strategies</a:t>
            </a:r>
            <a:endParaRPr lang="en-US" dirty="0" smtClean="0"/>
          </a:p>
          <a:p>
            <a:pPr>
              <a:buNone/>
            </a:pPr>
            <a:endParaRPr lang="en-US" dirty="0" smtClean="0"/>
          </a:p>
          <a:p>
            <a:r>
              <a:rPr lang="en-US" dirty="0" smtClean="0"/>
              <a:t>P</a:t>
            </a:r>
            <a:r>
              <a:rPr lang="en-US" dirty="0" smtClean="0"/>
              <a:t>redict </a:t>
            </a:r>
            <a:r>
              <a:rPr lang="en-US" dirty="0" smtClean="0"/>
              <a:t>product trends, forecast sales or guide new product information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Aim</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Identify consumers who tend to purchase products before other consumers</a:t>
            </a:r>
          </a:p>
          <a:p>
            <a:r>
              <a:rPr lang="en-US" dirty="0" smtClean="0"/>
              <a:t>Don’t know if these early buyers influence late buyers to adopt these products</a:t>
            </a:r>
          </a:p>
          <a:p>
            <a:r>
              <a:rPr lang="en-US" dirty="0" smtClean="0"/>
              <a:t>Provide an approximation algorithm </a:t>
            </a:r>
          </a:p>
          <a:p>
            <a:r>
              <a:rPr lang="en-US" dirty="0" smtClean="0"/>
              <a:t>Apply this algorithm to real purchase data from </a:t>
            </a:r>
            <a:r>
              <a:rPr lang="en-US" dirty="0" err="1" smtClean="0"/>
              <a:t>Amazon.com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solidFill>
              </a:rPr>
              <a:t>Basic Idea</a:t>
            </a:r>
            <a:endParaRPr lang="en-US"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US" i="1" dirty="0" smtClean="0"/>
              <a:t>Input</a:t>
            </a:r>
            <a:r>
              <a:rPr lang="en-US" dirty="0" smtClean="0"/>
              <a:t>: Detailed purchase information of each consumer (including date &amp; time)</a:t>
            </a:r>
          </a:p>
          <a:p>
            <a:r>
              <a:rPr lang="en-US" dirty="0" smtClean="0"/>
              <a:t>Construct a</a:t>
            </a:r>
            <a:r>
              <a:rPr lang="en-US" dirty="0" smtClean="0"/>
              <a:t> </a:t>
            </a:r>
            <a:r>
              <a:rPr lang="en-US" i="1" dirty="0" smtClean="0"/>
              <a:t>weighted directed graph</a:t>
            </a:r>
            <a:r>
              <a:rPr lang="en-US" dirty="0" smtClean="0"/>
              <a:t>, </a:t>
            </a:r>
            <a:r>
              <a:rPr lang="en-US" dirty="0" smtClean="0"/>
              <a:t>whose nodes correspond to consumers &amp; edges correspond to purchases that consumers have in common</a:t>
            </a:r>
          </a:p>
          <a:p>
            <a:r>
              <a:rPr lang="en-US" dirty="0" smtClean="0"/>
              <a:t>Edge weights correspond to how frequently  consumers purchase products earlier than others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Problem Formulation</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Assume, we have ‘</a:t>
            </a:r>
            <a:r>
              <a:rPr lang="en-US" i="1" dirty="0" smtClean="0"/>
              <a:t>M</a:t>
            </a:r>
            <a:r>
              <a:rPr lang="en-US" dirty="0" smtClean="0"/>
              <a:t>’ consumers: 1, 2, …, M </a:t>
            </a:r>
          </a:p>
          <a:p>
            <a:pPr>
              <a:buNone/>
            </a:pPr>
            <a:r>
              <a:rPr lang="en-US" dirty="0" smtClean="0"/>
              <a:t>	and ‘</a:t>
            </a:r>
            <a:r>
              <a:rPr lang="en-US" i="1" dirty="0" smtClean="0"/>
              <a:t>n</a:t>
            </a:r>
            <a:r>
              <a:rPr lang="en-US" dirty="0" smtClean="0"/>
              <a:t>’ products</a:t>
            </a:r>
          </a:p>
          <a:p>
            <a:pPr>
              <a:buNone/>
            </a:pPr>
            <a:r>
              <a:rPr lang="en-US" dirty="0" smtClean="0"/>
              <a:t>    Represent this using Directed Weighted Graph</a:t>
            </a:r>
          </a:p>
          <a:p>
            <a:pPr>
              <a:buNone/>
            </a:pPr>
            <a:r>
              <a:rPr lang="en-US" dirty="0" smtClean="0"/>
              <a:t>     				</a:t>
            </a:r>
          </a:p>
          <a:p>
            <a:pPr>
              <a:buNone/>
            </a:pPr>
            <a:r>
              <a:rPr lang="en-US" dirty="0" smtClean="0"/>
              <a:t>   </a:t>
            </a:r>
            <a:r>
              <a:rPr lang="en-US" sz="2800" dirty="0" smtClean="0"/>
              <a:t> </a:t>
            </a:r>
            <a:r>
              <a:rPr lang="en-US" sz="2400" dirty="0" smtClean="0"/>
              <a:t>where each node</a:t>
            </a:r>
            <a:r>
              <a:rPr lang="en-US" sz="2400" i="1" dirty="0" smtClean="0"/>
              <a:t> </a:t>
            </a:r>
            <a:r>
              <a:rPr lang="en-US" sz="2400" i="1" dirty="0" err="1" smtClean="0"/>
              <a:t>v</a:t>
            </a:r>
            <a:r>
              <a:rPr lang="en-US" sz="2400" i="1" dirty="0" smtClean="0"/>
              <a:t> </a:t>
            </a:r>
            <a:r>
              <a:rPr lang="en-US" sz="2400" dirty="0" smtClean="0"/>
              <a:t>∈ </a:t>
            </a:r>
            <a:r>
              <a:rPr lang="en-US" sz="2400" dirty="0"/>
              <a:t>V={1, . . . </a:t>
            </a:r>
            <a:r>
              <a:rPr lang="en-US" sz="2400" dirty="0" smtClean="0"/>
              <a:t>,M </a:t>
            </a:r>
            <a:r>
              <a:rPr lang="en-US" sz="2400" dirty="0" smtClean="0"/>
              <a:t>} corresponds </a:t>
            </a:r>
            <a:r>
              <a:rPr lang="en-US" sz="2400" dirty="0" smtClean="0"/>
              <a:t>to a consumer</a:t>
            </a:r>
          </a:p>
          <a:p>
            <a:pPr>
              <a:buNone/>
            </a:pPr>
            <a:r>
              <a:rPr lang="en-US" sz="2400" dirty="0" smtClean="0"/>
              <a:t>     The mapping </a:t>
            </a:r>
            <a:r>
              <a:rPr lang="en-US" sz="2400" i="1" dirty="0" err="1"/>
              <a:t>w</a:t>
            </a:r>
            <a:r>
              <a:rPr lang="en-US" sz="2400" dirty="0"/>
              <a:t> : </a:t>
            </a:r>
            <a:r>
              <a:rPr lang="en-US" sz="2400" i="1" dirty="0"/>
              <a:t>V × V </a:t>
            </a:r>
            <a:r>
              <a:rPr lang="en-US" sz="2400" dirty="0"/>
              <a:t>→ R+ represents the non-negative weight on each edge.</a:t>
            </a:r>
            <a:endParaRPr lang="en-US" sz="2400" dirty="0" smtClean="0"/>
          </a:p>
        </p:txBody>
      </p:sp>
      <p:graphicFrame>
        <p:nvGraphicFramePr>
          <p:cNvPr id="4" name="Object 3"/>
          <p:cNvGraphicFramePr>
            <a:graphicFrameLocks noChangeAspect="1"/>
          </p:cNvGraphicFramePr>
          <p:nvPr/>
        </p:nvGraphicFramePr>
        <p:xfrm>
          <a:off x="4521200" y="3340100"/>
          <a:ext cx="101600" cy="177800"/>
        </p:xfrm>
        <a:graphic>
          <a:graphicData uri="http://schemas.openxmlformats.org/presentationml/2006/ole">
            <p:oleObj spid="_x0000_s16386" name="Equation" r:id="rId3" imgW="101600" imgH="177800" progId="Equation.3">
              <p:embed/>
            </p:oleObj>
          </a:graphicData>
        </a:graphic>
      </p:graphicFrame>
      <p:graphicFrame>
        <p:nvGraphicFramePr>
          <p:cNvPr id="16387" name="Object 3"/>
          <p:cNvGraphicFramePr>
            <a:graphicFrameLocks noChangeAspect="1"/>
          </p:cNvGraphicFramePr>
          <p:nvPr/>
        </p:nvGraphicFramePr>
        <p:xfrm>
          <a:off x="3325800" y="3517900"/>
          <a:ext cx="2593999" cy="375036"/>
        </p:xfrm>
        <a:graphic>
          <a:graphicData uri="http://schemas.openxmlformats.org/presentationml/2006/ole">
            <p:oleObj spid="_x0000_s16387" name="Equation" r:id="rId4" imgW="1054100" imgH="1524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3050"/>
            <a:ext cx="8229600" cy="5383114"/>
          </a:xfrm>
        </p:spPr>
        <p:txBody>
          <a:bodyPr>
            <a:normAutofit/>
          </a:bodyPr>
          <a:lstStyle/>
          <a:p>
            <a:r>
              <a:rPr lang="en-US" sz="3027" dirty="0" smtClean="0"/>
              <a:t>We have an edge</a:t>
            </a:r>
            <a:r>
              <a:rPr lang="en-US" sz="3027" dirty="0"/>
              <a:t>(</a:t>
            </a:r>
            <a:r>
              <a:rPr lang="en-US" sz="3027" i="1" dirty="0"/>
              <a:t>i</a:t>
            </a:r>
            <a:r>
              <a:rPr lang="en-US" sz="3027" dirty="0"/>
              <a:t>,</a:t>
            </a:r>
            <a:r>
              <a:rPr lang="en-US" sz="3027" i="1" dirty="0"/>
              <a:t>j</a:t>
            </a:r>
            <a:r>
              <a:rPr lang="en-US" sz="3027" dirty="0"/>
              <a:t>)∈</a:t>
            </a:r>
            <a:r>
              <a:rPr lang="en-US" sz="3027" i="1" dirty="0"/>
              <a:t>V×V</a:t>
            </a:r>
            <a:r>
              <a:rPr lang="en-US" sz="3027" dirty="0"/>
              <a:t> </a:t>
            </a:r>
            <a:r>
              <a:rPr lang="en-US" sz="3027" dirty="0" smtClean="0"/>
              <a:t>with weight </a:t>
            </a:r>
          </a:p>
          <a:p>
            <a:pPr lvl="1">
              <a:buNone/>
            </a:pPr>
            <a:r>
              <a:rPr lang="en-US" sz="2627" dirty="0" smtClean="0"/>
              <a:t>	</a:t>
            </a:r>
          </a:p>
          <a:p>
            <a:pPr lvl="1">
              <a:buNone/>
            </a:pPr>
            <a:r>
              <a:rPr lang="en-US" sz="2627" dirty="0" smtClean="0"/>
              <a:t>         </a:t>
            </a:r>
            <a:r>
              <a:rPr lang="en-US" sz="2400" dirty="0" smtClean="0"/>
              <a:t>≥</a:t>
            </a:r>
            <a:r>
              <a:rPr lang="en-US" sz="2627" dirty="0" smtClean="0"/>
              <a:t> 0  </a:t>
            </a:r>
            <a:r>
              <a:rPr lang="en-US" sz="2627" dirty="0" smtClean="0"/>
              <a:t> </a:t>
            </a:r>
            <a:r>
              <a:rPr lang="en-US" sz="2627" dirty="0" smtClean="0"/>
              <a:t>if</a:t>
            </a:r>
            <a:r>
              <a:rPr lang="en-US" sz="2627" dirty="0"/>
              <a:t>, among the products that consumer </a:t>
            </a:r>
            <a:r>
              <a:rPr lang="en-US" sz="2627" i="1" dirty="0" err="1"/>
              <a:t>i</a:t>
            </a:r>
            <a:r>
              <a:rPr lang="en-US" sz="2627" dirty="0"/>
              <a:t> and </a:t>
            </a:r>
            <a:r>
              <a:rPr lang="en-US" sz="2627" i="1" dirty="0" err="1"/>
              <a:t>j</a:t>
            </a:r>
            <a:r>
              <a:rPr lang="en-US" sz="2627" dirty="0"/>
              <a:t> bought in </a:t>
            </a:r>
            <a:r>
              <a:rPr lang="en-US" sz="2627" dirty="0" smtClean="0"/>
              <a:t>common</a:t>
            </a:r>
            <a:r>
              <a:rPr lang="en-US" sz="2627" dirty="0"/>
              <a:t>,</a:t>
            </a:r>
            <a:r>
              <a:rPr lang="en-US" sz="2627" dirty="0" smtClean="0"/>
              <a:t>       of </a:t>
            </a:r>
            <a:r>
              <a:rPr lang="en-US" sz="2627" dirty="0"/>
              <a:t>these products were bought by </a:t>
            </a:r>
            <a:r>
              <a:rPr lang="en-US" sz="2627" i="1" dirty="0" err="1"/>
              <a:t>i</a:t>
            </a:r>
            <a:r>
              <a:rPr lang="en-US" sz="2627" dirty="0"/>
              <a:t> before</a:t>
            </a:r>
            <a:r>
              <a:rPr lang="en-US" sz="2627" i="1" dirty="0"/>
              <a:t> </a:t>
            </a:r>
            <a:r>
              <a:rPr lang="en-US" sz="2627" i="1" dirty="0" err="1" smtClean="0"/>
              <a:t>j</a:t>
            </a:r>
            <a:endParaRPr lang="en-US" sz="2627" i="1" dirty="0" smtClean="0"/>
          </a:p>
          <a:p>
            <a:pPr lvl="1">
              <a:buNone/>
            </a:pPr>
            <a:r>
              <a:rPr lang="en-US" sz="2627" dirty="0" smtClean="0"/>
              <a:t>	</a:t>
            </a:r>
            <a:r>
              <a:rPr lang="en-US" sz="2627" dirty="0" smtClean="0"/>
              <a:t>   </a:t>
            </a:r>
          </a:p>
          <a:p>
            <a:pPr lvl="1">
              <a:buNone/>
            </a:pPr>
            <a:r>
              <a:rPr lang="en-US" sz="2627" dirty="0" smtClean="0"/>
              <a:t>         = 0  means </a:t>
            </a:r>
            <a:r>
              <a:rPr lang="en-US" sz="2627" dirty="0"/>
              <a:t>that either consumer </a:t>
            </a:r>
            <a:r>
              <a:rPr lang="en-US" sz="2627" i="1" dirty="0" err="1"/>
              <a:t>i</a:t>
            </a:r>
            <a:r>
              <a:rPr lang="en-US" sz="2627" dirty="0"/>
              <a:t> and </a:t>
            </a:r>
            <a:r>
              <a:rPr lang="en-US" sz="2627" i="1" dirty="0" err="1"/>
              <a:t>j</a:t>
            </a:r>
            <a:r>
              <a:rPr lang="en-US" sz="2627" dirty="0"/>
              <a:t> never bought any product in common, or </a:t>
            </a:r>
            <a:r>
              <a:rPr lang="en-US" sz="2627" dirty="0" smtClean="0"/>
              <a:t>that </a:t>
            </a:r>
            <a:r>
              <a:rPr lang="en-US" sz="2627" dirty="0"/>
              <a:t>consumer </a:t>
            </a:r>
            <a:r>
              <a:rPr lang="en-US" sz="2627" i="1" dirty="0" err="1"/>
              <a:t>i</a:t>
            </a:r>
            <a:r>
              <a:rPr lang="en-US" sz="2627" dirty="0"/>
              <a:t> always purchased them after consumer </a:t>
            </a:r>
            <a:r>
              <a:rPr lang="en-US" sz="2627" dirty="0" err="1" smtClean="0"/>
              <a:t>j</a:t>
            </a:r>
            <a:endParaRPr lang="en-US" sz="2627" dirty="0" smtClean="0"/>
          </a:p>
          <a:p>
            <a:endParaRPr lang="en-US" dirty="0"/>
          </a:p>
        </p:txBody>
      </p:sp>
      <p:graphicFrame>
        <p:nvGraphicFramePr>
          <p:cNvPr id="17413" name="Object 5"/>
          <p:cNvGraphicFramePr>
            <a:graphicFrameLocks noChangeAspect="1"/>
          </p:cNvGraphicFramePr>
          <p:nvPr/>
        </p:nvGraphicFramePr>
        <p:xfrm>
          <a:off x="1259959" y="1822529"/>
          <a:ext cx="410094" cy="410094"/>
        </p:xfrm>
        <a:graphic>
          <a:graphicData uri="http://schemas.openxmlformats.org/presentationml/2006/ole">
            <p:oleObj spid="_x0000_s17413" name="Equation" r:id="rId4" imgW="203200" imgH="203200" progId="Equation.3">
              <p:embed/>
            </p:oleObj>
          </a:graphicData>
        </a:graphic>
      </p:graphicFrame>
      <p:graphicFrame>
        <p:nvGraphicFramePr>
          <p:cNvPr id="17414" name="Object 6"/>
          <p:cNvGraphicFramePr>
            <a:graphicFrameLocks noChangeAspect="1"/>
          </p:cNvGraphicFramePr>
          <p:nvPr/>
        </p:nvGraphicFramePr>
        <p:xfrm>
          <a:off x="1246447" y="3640971"/>
          <a:ext cx="409575" cy="409575"/>
        </p:xfrm>
        <a:graphic>
          <a:graphicData uri="http://schemas.openxmlformats.org/presentationml/2006/ole">
            <p:oleObj spid="_x0000_s17414" name="Equation" r:id="rId5" imgW="203200" imgH="203200" progId="Equation.3">
              <p:embed/>
            </p:oleObj>
          </a:graphicData>
        </a:graphic>
      </p:graphicFrame>
      <p:graphicFrame>
        <p:nvGraphicFramePr>
          <p:cNvPr id="17416" name="Object 8"/>
          <p:cNvGraphicFramePr>
            <a:graphicFrameLocks noChangeAspect="1"/>
          </p:cNvGraphicFramePr>
          <p:nvPr/>
        </p:nvGraphicFramePr>
        <p:xfrm>
          <a:off x="4006777" y="2295099"/>
          <a:ext cx="409575" cy="409575"/>
        </p:xfrm>
        <a:graphic>
          <a:graphicData uri="http://schemas.openxmlformats.org/presentationml/2006/ole">
            <p:oleObj spid="_x0000_s17416" name="Equation" r:id="rId6" imgW="203200" imgH="2032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Formulation as MAX-CUT</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Since weight </a:t>
            </a:r>
            <a:r>
              <a:rPr lang="en-US" dirty="0"/>
              <a:t>of each edge measures how frequently a consumer bought products be- fore another </a:t>
            </a:r>
            <a:r>
              <a:rPr lang="en-US" dirty="0" smtClean="0"/>
              <a:t>consumer, formulate </a:t>
            </a:r>
            <a:r>
              <a:rPr lang="en-US" dirty="0"/>
              <a:t>the problem as a</a:t>
            </a:r>
            <a:r>
              <a:rPr lang="en-US" dirty="0" smtClean="0"/>
              <a:t> Maximum </a:t>
            </a:r>
            <a:r>
              <a:rPr lang="en-US" dirty="0"/>
              <a:t>cut </a:t>
            </a:r>
            <a:r>
              <a:rPr lang="en-US" dirty="0" smtClean="0"/>
              <a:t>problem</a:t>
            </a:r>
            <a:endParaRPr lang="en-US" dirty="0" smtClean="0"/>
          </a:p>
          <a:p>
            <a:pPr>
              <a:buNone/>
            </a:pPr>
            <a:endParaRPr lang="en-US" dirty="0" smtClean="0"/>
          </a:p>
          <a:p>
            <a:r>
              <a:rPr lang="en-US" dirty="0" smtClean="0"/>
              <a:t>Hence, find </a:t>
            </a:r>
            <a:r>
              <a:rPr lang="en-US" dirty="0" smtClean="0"/>
              <a:t>a </a:t>
            </a:r>
            <a:r>
              <a:rPr lang="en-US" dirty="0"/>
              <a:t>subset S ⊆ V with maximum weights of the outgoing </a:t>
            </a:r>
            <a:r>
              <a:rPr lang="en-US" dirty="0" smtClean="0"/>
              <a:t>edges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(Weighted) MAX-CUT</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A </a:t>
            </a:r>
            <a:r>
              <a:rPr lang="en-US" b="1" dirty="0" smtClean="0"/>
              <a:t>cut</a:t>
            </a:r>
            <a:r>
              <a:rPr lang="en-US" dirty="0" smtClean="0"/>
              <a:t> is a</a:t>
            </a:r>
            <a:r>
              <a:rPr lang="en-US" dirty="0" smtClean="0"/>
              <a:t> partition of </a:t>
            </a:r>
            <a:r>
              <a:rPr lang="en-US" dirty="0" smtClean="0"/>
              <a:t>the vertices of a graph into two disjoint </a:t>
            </a:r>
            <a:r>
              <a:rPr lang="en-US" dirty="0" smtClean="0"/>
              <a:t>subsets</a:t>
            </a:r>
          </a:p>
          <a:p>
            <a:r>
              <a:rPr lang="en-US" dirty="0" smtClean="0"/>
              <a:t>MAX-CUT: A </a:t>
            </a:r>
            <a:r>
              <a:rPr lang="en-US" b="1" dirty="0" smtClean="0"/>
              <a:t>cut</a:t>
            </a:r>
            <a:r>
              <a:rPr lang="en-US" dirty="0" smtClean="0"/>
              <a:t> whose size is not smaller than the size of any other cut.</a:t>
            </a:r>
            <a:r>
              <a:rPr lang="en-US" dirty="0" smtClean="0"/>
              <a:t> </a:t>
            </a:r>
          </a:p>
          <a:p>
            <a:r>
              <a:rPr lang="en-US" dirty="0" smtClean="0"/>
              <a:t>We want </a:t>
            </a:r>
            <a:r>
              <a:rPr lang="en-US" dirty="0" smtClean="0"/>
              <a:t>a subset </a:t>
            </a:r>
            <a:r>
              <a:rPr lang="en-US" i="1" dirty="0" smtClean="0"/>
              <a:t>S</a:t>
            </a:r>
            <a:r>
              <a:rPr lang="en-US" dirty="0" smtClean="0"/>
              <a:t> of the vertex set such that</a:t>
            </a:r>
            <a:r>
              <a:rPr lang="en-US" dirty="0" smtClean="0"/>
              <a:t> the </a:t>
            </a:r>
            <a:r>
              <a:rPr lang="en-US" dirty="0" smtClean="0"/>
              <a:t>total </a:t>
            </a:r>
            <a:r>
              <a:rPr lang="en-US" b="1" i="1" dirty="0" smtClean="0"/>
              <a:t>weight</a:t>
            </a:r>
            <a:r>
              <a:rPr lang="en-US" dirty="0" smtClean="0"/>
              <a:t> of the edges between </a:t>
            </a:r>
            <a:r>
              <a:rPr lang="en-US" i="1" dirty="0" smtClean="0"/>
              <a:t>S</a:t>
            </a:r>
            <a:r>
              <a:rPr lang="en-US" dirty="0" smtClean="0"/>
              <a:t> and its</a:t>
            </a:r>
            <a:r>
              <a:rPr lang="en-US" dirty="0" smtClean="0"/>
              <a:t> complementary subset is as large as possible.</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2606</TotalTime>
  <Words>1537</Words>
  <Application>Microsoft Macintosh PowerPoint</Application>
  <PresentationFormat>On-screen Show (4:3)</PresentationFormat>
  <Paragraphs>197</Paragraphs>
  <Slides>25</Slides>
  <Notes>13</Notes>
  <HiddenSlides>0</HiddenSlides>
  <MMClips>0</MMClips>
  <ScaleCrop>false</ScaleCrop>
  <HeadingPairs>
    <vt:vector size="6" baseType="variant">
      <vt:variant>
        <vt:lpstr>Design Template</vt:lpstr>
      </vt:variant>
      <vt:variant>
        <vt:i4>1</vt:i4>
      </vt:variant>
      <vt:variant>
        <vt:lpstr>Embedded OLE Servers</vt:lpstr>
      </vt:variant>
      <vt:variant>
        <vt:i4>2</vt:i4>
      </vt:variant>
      <vt:variant>
        <vt:lpstr>Slide Titles</vt:lpstr>
      </vt:variant>
      <vt:variant>
        <vt:i4>25</vt:i4>
      </vt:variant>
    </vt:vector>
  </HeadingPairs>
  <TitlesOfParts>
    <vt:vector size="28" baseType="lpstr">
      <vt:lpstr>Office Theme</vt:lpstr>
      <vt:lpstr>Equation</vt:lpstr>
      <vt:lpstr>Microsoft Equation</vt:lpstr>
      <vt:lpstr>Identifying Early Buyers from Purchase Data</vt:lpstr>
      <vt:lpstr>Outline</vt:lpstr>
      <vt:lpstr>Why Care?</vt:lpstr>
      <vt:lpstr>Aim</vt:lpstr>
      <vt:lpstr>Basic Idea</vt:lpstr>
      <vt:lpstr>Problem Formulation</vt:lpstr>
      <vt:lpstr>Slide 7</vt:lpstr>
      <vt:lpstr>Formulation as MAX-CUT</vt:lpstr>
      <vt:lpstr>(Weighted) MAX-CUT</vt:lpstr>
      <vt:lpstr>MAX-CUT Problem</vt:lpstr>
      <vt:lpstr>Example</vt:lpstr>
      <vt:lpstr>Slide 12</vt:lpstr>
      <vt:lpstr>Probabilistic Interpretation</vt:lpstr>
      <vt:lpstr>EARLY BUYERS (Formal Definition)</vt:lpstr>
      <vt:lpstr>Algorithms A Special Case when </vt:lpstr>
      <vt:lpstr>       Algorithms-General  </vt:lpstr>
      <vt:lpstr>Slide 17</vt:lpstr>
      <vt:lpstr>Experiment Dataset</vt:lpstr>
      <vt:lpstr>Performance Comparison</vt:lpstr>
      <vt:lpstr>Overall Purchase Characteristics</vt:lpstr>
      <vt:lpstr>Sales Distribution Over Time</vt:lpstr>
      <vt:lpstr>Slide 22</vt:lpstr>
      <vt:lpstr>Performance for Different </vt:lpstr>
      <vt:lpstr>Extensions</vt:lpstr>
      <vt:lpstr>Thank You! </vt:lpstr>
    </vt:vector>
  </TitlesOfParts>
  <Company>Boston University School of Medicine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Early Buyers from Purchase Data</dc:title>
  <dc:creator>Sahil Jain</dc:creator>
  <cp:lastModifiedBy>Sahil Jain</cp:lastModifiedBy>
  <cp:revision>40</cp:revision>
  <dcterms:created xsi:type="dcterms:W3CDTF">2010-02-17T23:58:58Z</dcterms:created>
  <dcterms:modified xsi:type="dcterms:W3CDTF">2010-02-18T06:52:01Z</dcterms:modified>
</cp:coreProperties>
</file>