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7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623" r:id="rId10"/>
    <p:sldId id="622" r:id="rId11"/>
    <p:sldId id="405" r:id="rId12"/>
    <p:sldId id="406" r:id="rId13"/>
    <p:sldId id="625" r:id="rId14"/>
    <p:sldId id="624" r:id="rId15"/>
    <p:sldId id="626" r:id="rId16"/>
    <p:sldId id="411" r:id="rId17"/>
    <p:sldId id="407" r:id="rId18"/>
    <p:sldId id="413" r:id="rId19"/>
    <p:sldId id="493" r:id="rId20"/>
    <p:sldId id="560" r:id="rId21"/>
    <p:sldId id="414" r:id="rId22"/>
    <p:sldId id="561" r:id="rId23"/>
    <p:sldId id="562" r:id="rId24"/>
    <p:sldId id="563" r:id="rId25"/>
    <p:sldId id="566" r:id="rId26"/>
    <p:sldId id="564" r:id="rId27"/>
    <p:sldId id="567" r:id="rId28"/>
    <p:sldId id="568" r:id="rId29"/>
    <p:sldId id="644" r:id="rId30"/>
    <p:sldId id="258" r:id="rId31"/>
    <p:sldId id="259" r:id="rId32"/>
    <p:sldId id="627" r:id="rId33"/>
    <p:sldId id="628" r:id="rId34"/>
    <p:sldId id="629" r:id="rId35"/>
    <p:sldId id="260" r:id="rId36"/>
    <p:sldId id="262" r:id="rId37"/>
    <p:sldId id="632" r:id="rId38"/>
    <p:sldId id="630" r:id="rId39"/>
    <p:sldId id="631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645" r:id="rId51"/>
    <p:sldId id="633" r:id="rId52"/>
    <p:sldId id="634" r:id="rId53"/>
    <p:sldId id="635" r:id="rId54"/>
    <p:sldId id="636" r:id="rId55"/>
    <p:sldId id="637" r:id="rId56"/>
    <p:sldId id="638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646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6"/>
  </p:normalViewPr>
  <p:slideViewPr>
    <p:cSldViewPr>
      <p:cViewPr>
        <p:scale>
          <a:sx n="120" d="100"/>
          <a:sy n="120" d="100"/>
        </p:scale>
        <p:origin x="864" y="-9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Counts</c:v>
          </c:tx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14.0</c:v>
                </c:pt>
                <c:pt idx="1">
                  <c:v>13.0</c:v>
                </c:pt>
                <c:pt idx="2">
                  <c:v>2.0</c:v>
                </c:pt>
                <c:pt idx="3">
                  <c:v>51.0</c:v>
                </c:pt>
                <c:pt idx="4">
                  <c:v>40.0</c:v>
                </c:pt>
                <c:pt idx="5">
                  <c:v>10.0</c:v>
                </c:pt>
                <c:pt idx="6">
                  <c:v>60.0</c:v>
                </c:pt>
                <c:pt idx="7">
                  <c:v>33.0</c:v>
                </c:pt>
                <c:pt idx="8">
                  <c:v>8.0</c:v>
                </c:pt>
                <c:pt idx="9">
                  <c:v>3.0</c:v>
                </c:pt>
                <c:pt idx="10">
                  <c:v>7.0</c:v>
                </c:pt>
                <c:pt idx="11">
                  <c:v>18.0</c:v>
                </c:pt>
              </c:numCache>
            </c:numRef>
          </c:val>
          <c:smooth val="0"/>
        </c:ser>
        <c:ser>
          <c:idx val="1"/>
          <c:order val="1"/>
          <c:tx>
            <c:v>LPA</c:v>
          </c:tx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-10.0</c:v>
                </c:pt>
                <c:pt idx="1">
                  <c:v>37.0</c:v>
                </c:pt>
                <c:pt idx="2">
                  <c:v>-22.0</c:v>
                </c:pt>
                <c:pt idx="3">
                  <c:v>17.0</c:v>
                </c:pt>
                <c:pt idx="4">
                  <c:v>64.0</c:v>
                </c:pt>
                <c:pt idx="5">
                  <c:v>-14.0</c:v>
                </c:pt>
                <c:pt idx="6">
                  <c:v>7.0</c:v>
                </c:pt>
                <c:pt idx="7">
                  <c:v>57.0</c:v>
                </c:pt>
                <c:pt idx="8">
                  <c:v>32.0</c:v>
                </c:pt>
                <c:pt idx="9">
                  <c:v>-27.0</c:v>
                </c:pt>
                <c:pt idx="10">
                  <c:v>31.0</c:v>
                </c:pt>
                <c:pt idx="11">
                  <c:v>-5.0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9638016"/>
        <c:axId val="1989639792"/>
      </c:lineChart>
      <c:catAx>
        <c:axId val="1989638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989639792"/>
        <c:crosses val="autoZero"/>
        <c:auto val="1"/>
        <c:lblAlgn val="ctr"/>
        <c:lblOffset val="100"/>
        <c:noMultiLvlLbl val="0"/>
      </c:catAx>
      <c:valAx>
        <c:axId val="198963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9638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Counts</c:v>
          </c:tx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14.0</c:v>
                </c:pt>
                <c:pt idx="1">
                  <c:v>13.0</c:v>
                </c:pt>
                <c:pt idx="2">
                  <c:v>2.0</c:v>
                </c:pt>
                <c:pt idx="3">
                  <c:v>51.0</c:v>
                </c:pt>
                <c:pt idx="4">
                  <c:v>40.0</c:v>
                </c:pt>
                <c:pt idx="5">
                  <c:v>10.0</c:v>
                </c:pt>
                <c:pt idx="6">
                  <c:v>60.0</c:v>
                </c:pt>
                <c:pt idx="7">
                  <c:v>33.0</c:v>
                </c:pt>
                <c:pt idx="8">
                  <c:v>8.0</c:v>
                </c:pt>
                <c:pt idx="9">
                  <c:v>3.0</c:v>
                </c:pt>
                <c:pt idx="10">
                  <c:v>7.0</c:v>
                </c:pt>
                <c:pt idx="11">
                  <c:v>18.0</c:v>
                </c:pt>
              </c:numCache>
            </c:numRef>
          </c:val>
          <c:smooth val="0"/>
        </c:ser>
        <c:ser>
          <c:idx val="3"/>
          <c:order val="1"/>
          <c:tx>
            <c:v>GS</c:v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Sheet1!$A$5:$L$5</c:f>
              <c:numCache>
                <c:formatCode>General</c:formatCode>
                <c:ptCount val="12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  <c:pt idx="3">
                  <c:v>20.0</c:v>
                </c:pt>
                <c:pt idx="4">
                  <c:v>36.0</c:v>
                </c:pt>
                <c:pt idx="5">
                  <c:v>36.0</c:v>
                </c:pt>
                <c:pt idx="6">
                  <c:v>36.0</c:v>
                </c:pt>
                <c:pt idx="7">
                  <c:v>36.0</c:v>
                </c:pt>
                <c:pt idx="8">
                  <c:v>9.0</c:v>
                </c:pt>
                <c:pt idx="9">
                  <c:v>9.0</c:v>
                </c:pt>
                <c:pt idx="10">
                  <c:v>9.0</c:v>
                </c:pt>
                <c:pt idx="11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9959024"/>
        <c:axId val="1989960800"/>
      </c:lineChart>
      <c:catAx>
        <c:axId val="198995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89960800"/>
        <c:crosses val="autoZero"/>
        <c:auto val="1"/>
        <c:lblAlgn val="ctr"/>
        <c:lblOffset val="100"/>
        <c:noMultiLvlLbl val="0"/>
      </c:catAx>
      <c:valAx>
        <c:axId val="198996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995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Counts</c:v>
          </c:tx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14.0</c:v>
                </c:pt>
                <c:pt idx="1">
                  <c:v>13.0</c:v>
                </c:pt>
                <c:pt idx="2">
                  <c:v>2.0</c:v>
                </c:pt>
                <c:pt idx="3">
                  <c:v>51.0</c:v>
                </c:pt>
                <c:pt idx="4">
                  <c:v>40.0</c:v>
                </c:pt>
                <c:pt idx="5">
                  <c:v>10.0</c:v>
                </c:pt>
                <c:pt idx="6">
                  <c:v>60.0</c:v>
                </c:pt>
                <c:pt idx="7">
                  <c:v>33.0</c:v>
                </c:pt>
                <c:pt idx="8">
                  <c:v>8.0</c:v>
                </c:pt>
                <c:pt idx="9">
                  <c:v>3.0</c:v>
                </c:pt>
                <c:pt idx="10">
                  <c:v>7.0</c:v>
                </c:pt>
                <c:pt idx="11">
                  <c:v>18.0</c:v>
                </c:pt>
              </c:numCache>
            </c:numRef>
          </c:val>
          <c:smooth val="0"/>
        </c:ser>
        <c:ser>
          <c:idx val="1"/>
          <c:order val="1"/>
          <c:tx>
            <c:v>GS</c:v>
          </c:tx>
          <c:marker>
            <c:symbol val="none"/>
          </c:marker>
          <c:val>
            <c:numRef>
              <c:f>Sheet1!$A$6:$L$6</c:f>
              <c:numCache>
                <c:formatCode>General</c:formatCode>
                <c:ptCount val="12"/>
                <c:pt idx="0">
                  <c:v>14.0</c:v>
                </c:pt>
                <c:pt idx="1">
                  <c:v>14.0</c:v>
                </c:pt>
                <c:pt idx="2">
                  <c:v>5.0</c:v>
                </c:pt>
                <c:pt idx="3">
                  <c:v>46.0</c:v>
                </c:pt>
                <c:pt idx="4">
                  <c:v>46.0</c:v>
                </c:pt>
                <c:pt idx="5">
                  <c:v>14.0</c:v>
                </c:pt>
                <c:pt idx="6">
                  <c:v>46.0</c:v>
                </c:pt>
                <c:pt idx="7">
                  <c:v>46.0</c:v>
                </c:pt>
                <c:pt idx="8">
                  <c:v>5.0</c:v>
                </c:pt>
                <c:pt idx="9">
                  <c:v>5.0</c:v>
                </c:pt>
                <c:pt idx="10">
                  <c:v>5.0</c:v>
                </c:pt>
                <c:pt idx="11">
                  <c:v>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294816"/>
        <c:axId val="1932305648"/>
      </c:lineChart>
      <c:catAx>
        <c:axId val="1932294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932305648"/>
        <c:crosses val="autoZero"/>
        <c:auto val="1"/>
        <c:lblAlgn val="ctr"/>
        <c:lblOffset val="100"/>
        <c:noMultiLvlLbl val="0"/>
      </c:catAx>
      <c:valAx>
        <c:axId val="193230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2294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Counts</c:v>
          </c:tx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14.0</c:v>
                </c:pt>
                <c:pt idx="1">
                  <c:v>13.0</c:v>
                </c:pt>
                <c:pt idx="2">
                  <c:v>2.0</c:v>
                </c:pt>
                <c:pt idx="3">
                  <c:v>51.0</c:v>
                </c:pt>
                <c:pt idx="4">
                  <c:v>40.0</c:v>
                </c:pt>
                <c:pt idx="5">
                  <c:v>10.0</c:v>
                </c:pt>
                <c:pt idx="6">
                  <c:v>60.0</c:v>
                </c:pt>
                <c:pt idx="7">
                  <c:v>33.0</c:v>
                </c:pt>
                <c:pt idx="8">
                  <c:v>8.0</c:v>
                </c:pt>
                <c:pt idx="9">
                  <c:v>3.0</c:v>
                </c:pt>
                <c:pt idx="10">
                  <c:v>7.0</c:v>
                </c:pt>
                <c:pt idx="11">
                  <c:v>18.0</c:v>
                </c:pt>
              </c:numCache>
            </c:numRef>
          </c:val>
          <c:smooth val="0"/>
        </c:ser>
        <c:ser>
          <c:idx val="1"/>
          <c:order val="1"/>
          <c:tx>
            <c:v>GS</c:v>
          </c:tx>
          <c:marker>
            <c:symbol val="none"/>
          </c:marker>
          <c:val>
            <c:numRef>
              <c:f>Sheet1!$A$7:$L$7</c:f>
              <c:numCache>
                <c:formatCode>General</c:formatCode>
                <c:ptCount val="12"/>
                <c:pt idx="0">
                  <c:v>8.0</c:v>
                </c:pt>
                <c:pt idx="1">
                  <c:v>8.0</c:v>
                </c:pt>
                <c:pt idx="2">
                  <c:v>8.0</c:v>
                </c:pt>
                <c:pt idx="3">
                  <c:v>26.0</c:v>
                </c:pt>
                <c:pt idx="4">
                  <c:v>26.0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26.0</c:v>
                </c:pt>
                <c:pt idx="9">
                  <c:v>8.0</c:v>
                </c:pt>
                <c:pt idx="10">
                  <c:v>26.0</c:v>
                </c:pt>
                <c:pt idx="11">
                  <c:v>30.0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833712"/>
        <c:axId val="1551835488"/>
      </c:lineChart>
      <c:catAx>
        <c:axId val="155183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551835488"/>
        <c:crosses val="autoZero"/>
        <c:auto val="1"/>
        <c:lblAlgn val="ctr"/>
        <c:lblOffset val="100"/>
        <c:noMultiLvlLbl val="0"/>
      </c:catAx>
      <c:valAx>
        <c:axId val="155183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833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Counts</c:v>
          </c:tx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14.0</c:v>
                </c:pt>
                <c:pt idx="1">
                  <c:v>13.0</c:v>
                </c:pt>
                <c:pt idx="2">
                  <c:v>2.0</c:v>
                </c:pt>
                <c:pt idx="3">
                  <c:v>51.0</c:v>
                </c:pt>
                <c:pt idx="4">
                  <c:v>40.0</c:v>
                </c:pt>
                <c:pt idx="5">
                  <c:v>10.0</c:v>
                </c:pt>
                <c:pt idx="6">
                  <c:v>60.0</c:v>
                </c:pt>
                <c:pt idx="7">
                  <c:v>33.0</c:v>
                </c:pt>
                <c:pt idx="8">
                  <c:v>8.0</c:v>
                </c:pt>
                <c:pt idx="9">
                  <c:v>3.0</c:v>
                </c:pt>
                <c:pt idx="10">
                  <c:v>7.0</c:v>
                </c:pt>
                <c:pt idx="11">
                  <c:v>18.0</c:v>
                </c:pt>
              </c:numCache>
            </c:numRef>
          </c:val>
          <c:smooth val="0"/>
        </c:ser>
        <c:ser>
          <c:idx val="1"/>
          <c:order val="1"/>
          <c:tx>
            <c:v>GS</c:v>
          </c:tx>
          <c:marker>
            <c:symbol val="none"/>
          </c:marker>
          <c:val>
            <c:numRef>
              <c:f>Sheet1!$A$6:$L$6</c:f>
              <c:numCache>
                <c:formatCode>General</c:formatCode>
                <c:ptCount val="12"/>
                <c:pt idx="0">
                  <c:v>14.0</c:v>
                </c:pt>
                <c:pt idx="1">
                  <c:v>14.0</c:v>
                </c:pt>
                <c:pt idx="2">
                  <c:v>5.0</c:v>
                </c:pt>
                <c:pt idx="3">
                  <c:v>46.0</c:v>
                </c:pt>
                <c:pt idx="4">
                  <c:v>46.0</c:v>
                </c:pt>
                <c:pt idx="5">
                  <c:v>14.0</c:v>
                </c:pt>
                <c:pt idx="6">
                  <c:v>46.0</c:v>
                </c:pt>
                <c:pt idx="7">
                  <c:v>46.0</c:v>
                </c:pt>
                <c:pt idx="8">
                  <c:v>5.0</c:v>
                </c:pt>
                <c:pt idx="9">
                  <c:v>5.0</c:v>
                </c:pt>
                <c:pt idx="10">
                  <c:v>5.0</c:v>
                </c:pt>
                <c:pt idx="11">
                  <c:v>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1902512"/>
        <c:axId val="1931904560"/>
      </c:lineChart>
      <c:catAx>
        <c:axId val="193190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931904560"/>
        <c:crosses val="autoZero"/>
        <c:auto val="1"/>
        <c:lblAlgn val="ctr"/>
        <c:lblOffset val="100"/>
        <c:noMultiLvlLbl val="0"/>
      </c:catAx>
      <c:valAx>
        <c:axId val="193190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1902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13066-6407-4E61-BFAD-F21CC2F83AB5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1760-4174-4E63-8DAE-12D6F840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1760-4174-4E63-8DAE-12D6F840B60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00A-6C31-614F-935F-98C8C2B4197D}" type="datetime1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CBB-DAFA-7145-B91B-CA3F155ED200}" type="datetime1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D1B2-5BC0-1F43-8B6C-A4C8C642C712}" type="datetime1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AA67-8BBA-3E49-AC36-3898F63D2C81}" type="datetime1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5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1BE-36E2-CC42-9E3E-E2C2BCD6F5F7}" type="datetime1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08DF-AA64-FF4E-90D9-7ED47A93E11F}" type="datetime1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428C-FFB1-A741-A1AD-CD9F603FDB19}" type="datetime1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8503-797F-4E45-93DC-AF8057FF70A9}" type="datetime1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DF82-6AE0-9F40-A752-02BA70928367}" type="datetime1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8D2F-7314-F043-8C95-DE113812E616}" type="datetime1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52F-2E22-644C-9021-AFDCDEDEC97C}" type="datetime1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2068-CDDF-1F4B-A5C2-76D304048D59}" type="datetime1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4193-0FC0-4E79-A230-2F85040FC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2.wdp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Differential Privacy in Practice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Georgios </a:t>
            </a:r>
            <a:r>
              <a:rPr lang="en-US" dirty="0" err="1" smtClean="0"/>
              <a:t>Kellaris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ϵ</a:t>
            </a:r>
            <a:r>
              <a:rPr lang="en-US" dirty="0"/>
              <a:t>-differential </a:t>
            </a:r>
            <a:r>
              <a:rPr lang="en-US" dirty="0" smtClean="0"/>
              <a:t>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 idea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Any </a:t>
            </a:r>
            <a:r>
              <a:rPr lang="en-US" sz="2400" dirty="0"/>
              <a:t>output (called </a:t>
            </a:r>
            <a:r>
              <a:rPr lang="en-US" sz="2400" i="1" dirty="0"/>
              <a:t>transcript</a:t>
            </a:r>
            <a:r>
              <a:rPr lang="en-US" sz="2400" dirty="0"/>
              <a:t>) </a:t>
            </a:r>
            <a:r>
              <a:rPr lang="en-US" sz="2400" dirty="0" smtClean="0"/>
              <a:t>of </a:t>
            </a:r>
            <a:r>
              <a:rPr lang="en-US" sz="2400" i="1" dirty="0" smtClean="0"/>
              <a:t>M</a:t>
            </a:r>
            <a:r>
              <a:rPr lang="en-US" sz="2400" dirty="0" smtClean="0"/>
              <a:t> is </a:t>
            </a:r>
            <a:r>
              <a:rPr lang="en-US" sz="2400" dirty="0"/>
              <a:t>produced </a:t>
            </a:r>
            <a:r>
              <a:rPr lang="en-US" sz="2400" dirty="0" smtClean="0"/>
              <a:t>with almost </a:t>
            </a:r>
            <a:r>
              <a:rPr lang="en-US" sz="2400" dirty="0"/>
              <a:t>the </a:t>
            </a:r>
            <a:r>
              <a:rPr lang="en-US" sz="2400" i="1" dirty="0"/>
              <a:t>same</a:t>
            </a:r>
            <a:r>
              <a:rPr lang="en-US" sz="2400" dirty="0"/>
              <a:t> probability, whether any single user was </a:t>
            </a:r>
            <a:r>
              <a:rPr lang="en-US" sz="2400" dirty="0" smtClean="0"/>
              <a:t>in the database (</a:t>
            </a:r>
            <a:r>
              <a:rPr lang="en-US" sz="2400" i="1" dirty="0" smtClean="0"/>
              <a:t>D</a:t>
            </a:r>
            <a:r>
              <a:rPr lang="en-US" sz="2400" dirty="0" smtClean="0"/>
              <a:t>) </a:t>
            </a:r>
            <a:r>
              <a:rPr lang="en-US" sz="2400" dirty="0"/>
              <a:t>or </a:t>
            </a:r>
            <a:r>
              <a:rPr lang="en-US" sz="2400" dirty="0" smtClean="0"/>
              <a:t>not (</a:t>
            </a:r>
            <a:r>
              <a:rPr lang="en-US" sz="2400" i="1" dirty="0" smtClean="0"/>
              <a:t>D</a:t>
            </a:r>
            <a:r>
              <a:rPr lang="en-US" sz="2400" dirty="0" smtClean="0"/>
              <a:t>’)</a:t>
            </a:r>
          </a:p>
          <a:p>
            <a:r>
              <a:rPr lang="en-US" sz="2800" dirty="0"/>
              <a:t>Formal </a:t>
            </a:r>
            <a:r>
              <a:rPr lang="en-US" sz="2800" dirty="0" smtClean="0"/>
              <a:t>Definition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smtClean="0"/>
              <a:t>mechanism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satisfies </a:t>
            </a:r>
            <a:r>
              <a:rPr lang="el-GR" sz="2400" i="1" dirty="0" smtClean="0"/>
              <a:t>ϵ</a:t>
            </a:r>
            <a:r>
              <a:rPr lang="en-US" sz="2400" dirty="0" smtClean="0"/>
              <a:t>-differential privacy if</a:t>
            </a:r>
          </a:p>
          <a:p>
            <a:pPr lvl="2"/>
            <a:r>
              <a:rPr lang="en-US" sz="2000" dirty="0"/>
              <a:t>for any two neighboring databases </a:t>
            </a:r>
            <a:r>
              <a:rPr lang="en-US" sz="2000" i="1" dirty="0" smtClean="0"/>
              <a:t>D</a:t>
            </a:r>
            <a:r>
              <a:rPr lang="en-US" sz="2000" dirty="0" smtClean="0"/>
              <a:t>, </a:t>
            </a:r>
            <a:r>
              <a:rPr lang="en-US" sz="2000" i="1" dirty="0" smtClean="0"/>
              <a:t>D</a:t>
            </a:r>
            <a:r>
              <a:rPr lang="en-US" sz="2000" dirty="0" smtClean="0"/>
              <a:t>', and</a:t>
            </a:r>
          </a:p>
          <a:p>
            <a:pPr lvl="2"/>
            <a:r>
              <a:rPr lang="en-US" sz="2000" dirty="0"/>
              <a:t>for all possible </a:t>
            </a:r>
            <a:r>
              <a:rPr lang="en-US" sz="2000" dirty="0" smtClean="0"/>
              <a:t>transcripts </a:t>
            </a:r>
            <a:r>
              <a:rPr lang="en-US" sz="2000" i="1" dirty="0" smtClean="0"/>
              <a:t>t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5943600"/>
                <a:ext cx="2462725" cy="679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943600"/>
                <a:ext cx="2462725" cy="6796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731433" y="2286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Randomized Mechanism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0110" y="24339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65942" y="2438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3303930" y="2664767"/>
            <a:ext cx="4275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16329" y="2669231"/>
            <a:ext cx="5405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58923" y="17862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588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ϵ</a:t>
            </a:r>
            <a:r>
              <a:rPr lang="en-US" dirty="0"/>
              <a:t>-differential </a:t>
            </a:r>
            <a:r>
              <a:rPr lang="en-US" dirty="0" smtClean="0"/>
              <a:t>privacy</a:t>
            </a:r>
            <a:endParaRPr lang="zh-HK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78935"/>
          </a:xfrm>
        </p:spPr>
        <p:txBody>
          <a:bodyPr>
            <a:normAutofit fontScale="92500"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Red line</a:t>
            </a:r>
            <a:r>
              <a:rPr lang="en-US" altLang="zh-HK" dirty="0" smtClean="0"/>
              <a:t>: Probability to receive a certain </a:t>
            </a:r>
            <a:r>
              <a:rPr lang="en-US" altLang="zh-HK" i="1" dirty="0" smtClean="0"/>
              <a:t>t</a:t>
            </a:r>
            <a:r>
              <a:rPr lang="en-US" altLang="zh-HK" dirty="0" smtClean="0"/>
              <a:t> given </a:t>
            </a:r>
            <a:r>
              <a:rPr lang="en-US" altLang="zh-HK" i="1" dirty="0" smtClean="0"/>
              <a:t>D</a:t>
            </a:r>
          </a:p>
          <a:p>
            <a:r>
              <a:rPr lang="en-US" altLang="zh-HK" dirty="0" smtClean="0">
                <a:solidFill>
                  <a:srgbClr val="0000FF"/>
                </a:solidFill>
              </a:rPr>
              <a:t>Blue line</a:t>
            </a:r>
            <a:r>
              <a:rPr lang="en-US" altLang="zh-HK" dirty="0" smtClean="0"/>
              <a:t>: Probability to receive a certain </a:t>
            </a:r>
            <a:r>
              <a:rPr lang="en-US" altLang="zh-HK" i="1" dirty="0" smtClean="0"/>
              <a:t>t</a:t>
            </a:r>
            <a:r>
              <a:rPr lang="en-US" altLang="zh-HK" dirty="0" smtClean="0"/>
              <a:t> given </a:t>
            </a:r>
            <a:r>
              <a:rPr lang="en-US" altLang="zh-HK" i="1" dirty="0" smtClean="0"/>
              <a:t>D’</a:t>
            </a:r>
          </a:p>
          <a:p>
            <a:r>
              <a:rPr lang="en-US" altLang="zh-HK" dirty="0" smtClean="0"/>
              <a:t>For every </a:t>
            </a:r>
            <a:r>
              <a:rPr lang="en-US" altLang="zh-HK" i="1" dirty="0" smtClean="0"/>
              <a:t>t</a:t>
            </a:r>
            <a:r>
              <a:rPr lang="en-US" altLang="zh-HK" dirty="0" smtClean="0"/>
              <a:t>, the ratio of these probabilities must be bounded</a:t>
            </a: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9" y="3979136"/>
            <a:ext cx="7924964" cy="287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4495800"/>
                <a:ext cx="2462725" cy="679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⁡[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⁡[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495800"/>
                <a:ext cx="2462725" cy="679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1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Laplace Perturbation </a:t>
            </a:r>
            <a:r>
              <a:rPr lang="en-US" dirty="0" smtClean="0"/>
              <a:t>Algorithm (LPA)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injects </a:t>
            </a:r>
            <a:r>
              <a:rPr lang="en-US" sz="2400" i="1" dirty="0"/>
              <a:t>noise</a:t>
            </a:r>
            <a:r>
              <a:rPr lang="en-US" sz="2400" dirty="0"/>
              <a:t> to every published </a:t>
            </a:r>
            <a:r>
              <a:rPr lang="en-US" sz="2400" dirty="0" smtClean="0"/>
              <a:t>statistic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337555"/>
              </p:ext>
            </p:extLst>
          </p:nvPr>
        </p:nvGraphicFramePr>
        <p:xfrm>
          <a:off x="2514600" y="2868351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2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4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8338" y="2514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1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Laplace Perturbation </a:t>
            </a:r>
            <a:r>
              <a:rPr lang="en-US" dirty="0" smtClean="0"/>
              <a:t>Algorithm (LPA)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injects </a:t>
            </a:r>
            <a:r>
              <a:rPr lang="en-US" sz="2400" i="1" dirty="0"/>
              <a:t>noise</a:t>
            </a:r>
            <a:r>
              <a:rPr lang="en-US" sz="2400" dirty="0"/>
              <a:t> to every published </a:t>
            </a:r>
            <a:r>
              <a:rPr lang="en-US" sz="2400" dirty="0" smtClean="0"/>
              <a:t>statistic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08221"/>
              </p:ext>
            </p:extLst>
          </p:nvPr>
        </p:nvGraphicFramePr>
        <p:xfrm>
          <a:off x="2509520" y="2819400"/>
          <a:ext cx="2214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1242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arrl.org/images/view/TIS/Sounds_RFI/n9mn_line_noise_semino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4114800"/>
            <a:ext cx="2024743" cy="12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02579"/>
              </p:ext>
            </p:extLst>
          </p:nvPr>
        </p:nvGraphicFramePr>
        <p:xfrm>
          <a:off x="2514600" y="6507480"/>
          <a:ext cx="2214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31242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958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Laplace Perturbation </a:t>
            </a:r>
            <a:r>
              <a:rPr lang="en-US" dirty="0" smtClean="0"/>
              <a:t>Algorithm (LPA)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noise is randomly drawn from a </a:t>
            </a:r>
            <a:r>
              <a:rPr lang="en-US" sz="2400" b="1" dirty="0"/>
              <a:t>Laplace</a:t>
            </a:r>
            <a:r>
              <a:rPr lang="en-US" sz="2400" dirty="0"/>
              <a:t> distribution </a:t>
            </a:r>
            <a:r>
              <a:rPr lang="en-US" sz="2400" dirty="0" smtClean="0"/>
              <a:t>with mean </a:t>
            </a:r>
            <a:r>
              <a:rPr lang="en-US" sz="2400" dirty="0" smtClean="0">
                <a:latin typeface="+mj-lt"/>
              </a:rPr>
              <a:t>0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50473"/>
              </p:ext>
            </p:extLst>
          </p:nvPr>
        </p:nvGraphicFramePr>
        <p:xfrm>
          <a:off x="2509520" y="2819400"/>
          <a:ext cx="2214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1242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910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800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24576"/>
              </p:ext>
            </p:extLst>
          </p:nvPr>
        </p:nvGraphicFramePr>
        <p:xfrm>
          <a:off x="2514600" y="6507480"/>
          <a:ext cx="2214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31242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052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100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10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95800" y="5410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20895"/>
            <a:ext cx="2116767" cy="12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Laplace Perturbation </a:t>
            </a:r>
            <a:r>
              <a:rPr lang="en-US" dirty="0" smtClean="0"/>
              <a:t>Algorithm (LPA)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/>
              <a:t>scale</a:t>
            </a:r>
            <a:r>
              <a:rPr lang="en-US" sz="2400" dirty="0"/>
              <a:t> of the distribution depends on the </a:t>
            </a:r>
            <a:r>
              <a:rPr lang="en-US" sz="2400" dirty="0" smtClean="0"/>
              <a:t>sensitivity </a:t>
            </a:r>
            <a:r>
              <a:rPr lang="el-GR" sz="2400" i="1" dirty="0" smtClean="0"/>
              <a:t>Δ</a:t>
            </a:r>
            <a:r>
              <a:rPr lang="en-US" sz="2400" dirty="0" smtClean="0"/>
              <a:t> </a:t>
            </a:r>
          </a:p>
          <a:p>
            <a:pPr lvl="1"/>
            <a:r>
              <a:rPr lang="el-GR" sz="2000" i="1" dirty="0" smtClean="0"/>
              <a:t>Δ</a:t>
            </a:r>
            <a:r>
              <a:rPr lang="en-US" sz="2000" dirty="0" smtClean="0"/>
              <a:t>: </a:t>
            </a:r>
            <a:r>
              <a:rPr lang="en-US" sz="2000" b="1" dirty="0" smtClean="0"/>
              <a:t>maximum</a:t>
            </a:r>
            <a:r>
              <a:rPr lang="en-US" sz="2000" dirty="0" smtClean="0"/>
              <a:t> </a:t>
            </a:r>
            <a:r>
              <a:rPr lang="en-US" sz="2000" dirty="0"/>
              <a:t>amount of statistical information that can </a:t>
            </a:r>
            <a:r>
              <a:rPr lang="en-US" sz="2000" dirty="0" smtClean="0"/>
              <a:t>be affected </a:t>
            </a:r>
            <a:r>
              <a:rPr lang="en-US" sz="2000" dirty="0"/>
              <a:t>by </a:t>
            </a:r>
            <a:r>
              <a:rPr lang="en-US" sz="2000" i="1" dirty="0" smtClean="0"/>
              <a:t>any </a:t>
            </a:r>
            <a:r>
              <a:rPr lang="en-US" sz="2000" i="1" dirty="0"/>
              <a:t>single </a:t>
            </a:r>
            <a:r>
              <a:rPr lang="en-US" sz="2000" dirty="0" smtClean="0"/>
              <a:t>user</a:t>
            </a:r>
          </a:p>
          <a:p>
            <a:pPr lvl="2"/>
            <a:r>
              <a:rPr lang="en-US" sz="1800" dirty="0" smtClean="0"/>
              <a:t>I.e. how much the statistics will change if we remove any single user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173179"/>
              </p:ext>
            </p:extLst>
          </p:nvPr>
        </p:nvGraphicFramePr>
        <p:xfrm>
          <a:off x="604520" y="3764280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2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4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8258" y="341052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44384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D'</a:t>
            </a:r>
            <a:endParaRPr lang="en-US" i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845803"/>
              </p:ext>
            </p:extLst>
          </p:nvPr>
        </p:nvGraphicFramePr>
        <p:xfrm>
          <a:off x="5024120" y="3764280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2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4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Laplace Perturbation Algorithm (LPA)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Main Result</a:t>
            </a:r>
          </a:p>
          <a:p>
            <a:pPr lvl="1"/>
            <a:r>
              <a:rPr lang="en-US" dirty="0"/>
              <a:t>If the scale of the noise is </a:t>
            </a:r>
            <a:r>
              <a:rPr lang="el-GR" i="1" dirty="0" smtClean="0"/>
              <a:t>λ</a:t>
            </a:r>
            <a:r>
              <a:rPr lang="en-US" dirty="0" smtClean="0"/>
              <a:t>=</a:t>
            </a:r>
            <a:r>
              <a:rPr lang="el-GR" i="1" dirty="0" smtClean="0"/>
              <a:t>Δ</a:t>
            </a:r>
            <a:r>
              <a:rPr lang="en-US" dirty="0" smtClean="0"/>
              <a:t>/</a:t>
            </a:r>
            <a:r>
              <a:rPr lang="el-GR" dirty="0" smtClean="0"/>
              <a:t>ϵ</a:t>
            </a:r>
            <a:r>
              <a:rPr lang="en-US" dirty="0" smtClean="0"/>
              <a:t>, </a:t>
            </a:r>
            <a:r>
              <a:rPr lang="en-US" dirty="0"/>
              <a:t>LPA satisfies </a:t>
            </a:r>
            <a:r>
              <a:rPr lang="el-GR" i="1" dirty="0" smtClean="0"/>
              <a:t>ϵ</a:t>
            </a:r>
            <a:r>
              <a:rPr lang="en-US" dirty="0" smtClean="0"/>
              <a:t>-differential privacy</a:t>
            </a:r>
          </a:p>
          <a:p>
            <a:pPr lvl="1"/>
            <a:r>
              <a:rPr lang="en-US" dirty="0" smtClean="0"/>
              <a:t>The higher the noise scale, the less accurate the published statistics</a:t>
            </a:r>
          </a:p>
          <a:p>
            <a:r>
              <a:rPr lang="en-US" dirty="0" smtClean="0"/>
              <a:t>Essentially, it hides the presence of any user, by hiding the effect she has on the published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5097"/>
          </a:xfrm>
        </p:spPr>
        <p:txBody>
          <a:bodyPr>
            <a:normAutofit fontScale="85000" lnSpcReduction="10000"/>
          </a:bodyPr>
          <a:lstStyle/>
          <a:p>
            <a:r>
              <a:rPr lang="en-US" altLang="zh-HK" dirty="0" smtClean="0"/>
              <a:t>We want to </a:t>
            </a:r>
            <a:r>
              <a:rPr lang="en-US" altLang="zh-HK" b="1" dirty="0" smtClean="0"/>
              <a:t>count</a:t>
            </a:r>
            <a:r>
              <a:rPr lang="en-US" altLang="zh-HK" dirty="0" smtClean="0"/>
              <a:t> the users at </a:t>
            </a:r>
            <a:r>
              <a:rPr lang="en-US" altLang="zh-HK" i="1" dirty="0" smtClean="0"/>
              <a:t>a certain location</a:t>
            </a:r>
          </a:p>
          <a:p>
            <a:r>
              <a:rPr lang="en-US" altLang="zh-HK" i="1" dirty="0" smtClean="0"/>
              <a:t>Any</a:t>
            </a:r>
            <a:r>
              <a:rPr lang="en-US" altLang="zh-HK" dirty="0" smtClean="0"/>
              <a:t> user can affect the count by at most 1 (i.e. </a:t>
            </a:r>
            <a:r>
              <a:rPr lang="el-GR" i="1" dirty="0" smtClean="0"/>
              <a:t>Δ</a:t>
            </a:r>
            <a:r>
              <a:rPr lang="en-US" dirty="0" smtClean="0"/>
              <a:t>=1</a:t>
            </a:r>
            <a:r>
              <a:rPr lang="en-US" altLang="zh-HK" dirty="0" smtClean="0"/>
              <a:t>)</a:t>
            </a:r>
          </a:p>
          <a:p>
            <a:r>
              <a:rPr lang="en-US" altLang="zh-HK" dirty="0" smtClean="0"/>
              <a:t>True </a:t>
            </a:r>
            <a:r>
              <a:rPr lang="en-US" altLang="zh-HK" dirty="0"/>
              <a:t>answer </a:t>
            </a:r>
          </a:p>
          <a:p>
            <a:pPr lvl="1"/>
            <a:r>
              <a:rPr lang="en-US" altLang="zh-HK" sz="3200" dirty="0">
                <a:solidFill>
                  <a:srgbClr val="0070C0"/>
                </a:solidFill>
              </a:rPr>
              <a:t>100 if user opts </a:t>
            </a:r>
            <a:r>
              <a:rPr lang="en-US" altLang="zh-HK" sz="3200" dirty="0" smtClean="0">
                <a:solidFill>
                  <a:srgbClr val="0070C0"/>
                </a:solidFill>
              </a:rPr>
              <a:t>out (</a:t>
            </a:r>
            <a:r>
              <a:rPr lang="en-US" altLang="zh-HK" sz="3200" i="1" dirty="0" smtClean="0">
                <a:solidFill>
                  <a:srgbClr val="0070C0"/>
                </a:solidFill>
              </a:rPr>
              <a:t>D’</a:t>
            </a:r>
            <a:r>
              <a:rPr lang="en-US" altLang="zh-HK" sz="32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altLang="zh-HK" sz="3200" dirty="0" smtClean="0">
                <a:solidFill>
                  <a:srgbClr val="FF0000"/>
                </a:solidFill>
              </a:rPr>
              <a:t>101 if user opts in (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D</a:t>
            </a:r>
            <a:r>
              <a:rPr lang="en-US" altLang="zh-HK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HK" dirty="0"/>
              <a:t>We add </a:t>
            </a:r>
            <a:r>
              <a:rPr lang="en-US" altLang="zh-HK" dirty="0" smtClean="0"/>
              <a:t>noise </a:t>
            </a:r>
            <a:r>
              <a:rPr lang="en-US" altLang="zh-HK" i="1" dirty="0" smtClean="0"/>
              <a:t>Lap</a:t>
            </a:r>
            <a:r>
              <a:rPr lang="en-US" altLang="zh-HK" dirty="0" smtClean="0"/>
              <a:t>(1/</a:t>
            </a:r>
            <a:r>
              <a:rPr lang="el-GR" i="1" dirty="0" smtClean="0"/>
              <a:t>ϵ</a:t>
            </a:r>
            <a:r>
              <a:rPr lang="en-US" altLang="zh-HK" dirty="0" smtClean="0"/>
              <a:t>) to the </a:t>
            </a:r>
            <a:r>
              <a:rPr lang="en-US" altLang="zh-HK" i="1" dirty="0" smtClean="0"/>
              <a:t>true</a:t>
            </a:r>
            <a:r>
              <a:rPr lang="en-US" altLang="zh-HK" dirty="0" smtClean="0"/>
              <a:t> answer</a:t>
            </a:r>
          </a:p>
          <a:p>
            <a:r>
              <a:rPr lang="en-US" altLang="zh-HK" dirty="0" smtClean="0"/>
              <a:t>We satisfy </a:t>
            </a:r>
            <a:r>
              <a:rPr lang="el-GR" i="1" dirty="0"/>
              <a:t>ϵ</a:t>
            </a:r>
            <a:r>
              <a:rPr lang="en-US" dirty="0"/>
              <a:t>-differential </a:t>
            </a:r>
            <a:r>
              <a:rPr lang="en-US" dirty="0" smtClean="0"/>
              <a:t>privacy</a:t>
            </a:r>
            <a:endParaRPr lang="zh-HK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4865297"/>
            <a:ext cx="8610600" cy="2104533"/>
            <a:chOff x="123452" y="4680000"/>
            <a:chExt cx="9020547" cy="22898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3" b="-4883"/>
            <a:stretch/>
          </p:blipFill>
          <p:spPr bwMode="auto">
            <a:xfrm>
              <a:off x="123452" y="4680000"/>
              <a:ext cx="9020547" cy="2289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3411" y="4865298"/>
              <a:ext cx="3398808" cy="1250830"/>
            </a:xfrm>
            <a:custGeom>
              <a:avLst/>
              <a:gdLst>
                <a:gd name="connsiteX0" fmla="*/ 3398808 w 3398808"/>
                <a:gd name="connsiteY0" fmla="*/ 0 h 1250830"/>
                <a:gd name="connsiteX1" fmla="*/ 2889849 w 3398808"/>
                <a:gd name="connsiteY1" fmla="*/ 552091 h 1250830"/>
                <a:gd name="connsiteX2" fmla="*/ 2363638 w 3398808"/>
                <a:gd name="connsiteY2" fmla="*/ 905774 h 1250830"/>
                <a:gd name="connsiteX3" fmla="*/ 1544129 w 3398808"/>
                <a:gd name="connsiteY3" fmla="*/ 1173193 h 1250830"/>
                <a:gd name="connsiteX4" fmla="*/ 0 w 3398808"/>
                <a:gd name="connsiteY4" fmla="*/ 1250830 h 125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808" h="1250830">
                  <a:moveTo>
                    <a:pt x="3398808" y="0"/>
                  </a:moveTo>
                  <a:cubicBezTo>
                    <a:pt x="3230592" y="200564"/>
                    <a:pt x="3062377" y="401129"/>
                    <a:pt x="2889849" y="552091"/>
                  </a:cubicBezTo>
                  <a:cubicBezTo>
                    <a:pt x="2717321" y="703053"/>
                    <a:pt x="2587925" y="802257"/>
                    <a:pt x="2363638" y="905774"/>
                  </a:cubicBezTo>
                  <a:cubicBezTo>
                    <a:pt x="2139351" y="1009291"/>
                    <a:pt x="1938069" y="1115684"/>
                    <a:pt x="1544129" y="1173193"/>
                  </a:cubicBezTo>
                  <a:cubicBezTo>
                    <a:pt x="1150189" y="1230702"/>
                    <a:pt x="575094" y="1240766"/>
                    <a:pt x="0" y="12508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382218" y="4865298"/>
              <a:ext cx="3430141" cy="1250830"/>
            </a:xfrm>
            <a:custGeom>
              <a:avLst/>
              <a:gdLst>
                <a:gd name="connsiteX0" fmla="*/ 3398808 w 3398808"/>
                <a:gd name="connsiteY0" fmla="*/ 0 h 1250830"/>
                <a:gd name="connsiteX1" fmla="*/ 2889849 w 3398808"/>
                <a:gd name="connsiteY1" fmla="*/ 552091 h 1250830"/>
                <a:gd name="connsiteX2" fmla="*/ 2363638 w 3398808"/>
                <a:gd name="connsiteY2" fmla="*/ 905774 h 1250830"/>
                <a:gd name="connsiteX3" fmla="*/ 1544129 w 3398808"/>
                <a:gd name="connsiteY3" fmla="*/ 1173193 h 1250830"/>
                <a:gd name="connsiteX4" fmla="*/ 0 w 3398808"/>
                <a:gd name="connsiteY4" fmla="*/ 1250830 h 125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808" h="1250830">
                  <a:moveTo>
                    <a:pt x="3398808" y="0"/>
                  </a:moveTo>
                  <a:cubicBezTo>
                    <a:pt x="3230592" y="200564"/>
                    <a:pt x="3062377" y="401129"/>
                    <a:pt x="2889849" y="552091"/>
                  </a:cubicBezTo>
                  <a:cubicBezTo>
                    <a:pt x="2717321" y="703053"/>
                    <a:pt x="2587925" y="802257"/>
                    <a:pt x="2363638" y="905774"/>
                  </a:cubicBezTo>
                  <a:cubicBezTo>
                    <a:pt x="2139351" y="1009291"/>
                    <a:pt x="1938069" y="1115684"/>
                    <a:pt x="1544129" y="1173193"/>
                  </a:cubicBezTo>
                  <a:cubicBezTo>
                    <a:pt x="1150189" y="1230702"/>
                    <a:pt x="575094" y="1240766"/>
                    <a:pt x="0" y="12508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21265" y="4865298"/>
              <a:ext cx="3398808" cy="1250830"/>
            </a:xfrm>
            <a:custGeom>
              <a:avLst/>
              <a:gdLst>
                <a:gd name="connsiteX0" fmla="*/ 3398808 w 3398808"/>
                <a:gd name="connsiteY0" fmla="*/ 0 h 1250830"/>
                <a:gd name="connsiteX1" fmla="*/ 2889849 w 3398808"/>
                <a:gd name="connsiteY1" fmla="*/ 552091 h 1250830"/>
                <a:gd name="connsiteX2" fmla="*/ 2363638 w 3398808"/>
                <a:gd name="connsiteY2" fmla="*/ 905774 h 1250830"/>
                <a:gd name="connsiteX3" fmla="*/ 1544129 w 3398808"/>
                <a:gd name="connsiteY3" fmla="*/ 1173193 h 1250830"/>
                <a:gd name="connsiteX4" fmla="*/ 0 w 3398808"/>
                <a:gd name="connsiteY4" fmla="*/ 1250830 h 125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808" h="1250830">
                  <a:moveTo>
                    <a:pt x="3398808" y="0"/>
                  </a:moveTo>
                  <a:cubicBezTo>
                    <a:pt x="3230592" y="200564"/>
                    <a:pt x="3062377" y="401129"/>
                    <a:pt x="2889849" y="552091"/>
                  </a:cubicBezTo>
                  <a:cubicBezTo>
                    <a:pt x="2717321" y="703053"/>
                    <a:pt x="2587925" y="802257"/>
                    <a:pt x="2363638" y="905774"/>
                  </a:cubicBezTo>
                  <a:cubicBezTo>
                    <a:pt x="2139351" y="1009291"/>
                    <a:pt x="1938069" y="1115684"/>
                    <a:pt x="1544129" y="1173193"/>
                  </a:cubicBezTo>
                  <a:cubicBezTo>
                    <a:pt x="1150189" y="1230702"/>
                    <a:pt x="575094" y="1240766"/>
                    <a:pt x="0" y="125083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5220072" y="4865298"/>
              <a:ext cx="3430141" cy="1250830"/>
            </a:xfrm>
            <a:custGeom>
              <a:avLst/>
              <a:gdLst>
                <a:gd name="connsiteX0" fmla="*/ 3398808 w 3398808"/>
                <a:gd name="connsiteY0" fmla="*/ 0 h 1250830"/>
                <a:gd name="connsiteX1" fmla="*/ 2889849 w 3398808"/>
                <a:gd name="connsiteY1" fmla="*/ 552091 h 1250830"/>
                <a:gd name="connsiteX2" fmla="*/ 2363638 w 3398808"/>
                <a:gd name="connsiteY2" fmla="*/ 905774 h 1250830"/>
                <a:gd name="connsiteX3" fmla="*/ 1544129 w 3398808"/>
                <a:gd name="connsiteY3" fmla="*/ 1173193 h 1250830"/>
                <a:gd name="connsiteX4" fmla="*/ 0 w 3398808"/>
                <a:gd name="connsiteY4" fmla="*/ 1250830 h 125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808" h="1250830">
                  <a:moveTo>
                    <a:pt x="3398808" y="0"/>
                  </a:moveTo>
                  <a:cubicBezTo>
                    <a:pt x="3230592" y="200564"/>
                    <a:pt x="3062377" y="401129"/>
                    <a:pt x="2889849" y="552091"/>
                  </a:cubicBezTo>
                  <a:cubicBezTo>
                    <a:pt x="2717321" y="703053"/>
                    <a:pt x="2587925" y="802257"/>
                    <a:pt x="2363638" y="905774"/>
                  </a:cubicBezTo>
                  <a:cubicBezTo>
                    <a:pt x="2139351" y="1009291"/>
                    <a:pt x="1938069" y="1115684"/>
                    <a:pt x="1544129" y="1173193"/>
                  </a:cubicBezTo>
                  <a:cubicBezTo>
                    <a:pt x="1150189" y="1230702"/>
                    <a:pt x="575094" y="1240766"/>
                    <a:pt x="0" y="125083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5930949" y="4865297"/>
            <a:ext cx="0" cy="14593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30949" y="5035600"/>
            <a:ext cx="799777" cy="7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30949" y="5035600"/>
            <a:ext cx="799777" cy="10604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4800600"/>
            <a:ext cx="15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bounded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a mechanism</a:t>
            </a:r>
            <a:r>
              <a:rPr lang="en-US" i="1" dirty="0" smtClean="0"/>
              <a:t> M</a:t>
            </a:r>
            <a:r>
              <a:rPr lang="en-US" dirty="0" smtClean="0"/>
              <a:t> </a:t>
            </a:r>
            <a:r>
              <a:rPr lang="en-US" dirty="0"/>
              <a:t>adds noise </a:t>
            </a:r>
            <a:r>
              <a:rPr lang="en-US" dirty="0" smtClean="0"/>
              <a:t>Lap(</a:t>
            </a:r>
            <a:r>
              <a:rPr lang="en-US" i="1" dirty="0" smtClean="0"/>
              <a:t>a</a:t>
            </a:r>
            <a:r>
              <a:rPr lang="el-GR" i="1" dirty="0" smtClean="0"/>
              <a:t>Δ</a:t>
            </a:r>
            <a:r>
              <a:rPr lang="en-US" dirty="0"/>
              <a:t>/</a:t>
            </a:r>
            <a:r>
              <a:rPr lang="el-GR" i="1" dirty="0" smtClean="0"/>
              <a:t>ϵ</a:t>
            </a:r>
            <a:r>
              <a:rPr lang="en-US" dirty="0" smtClean="0"/>
              <a:t>) </a:t>
            </a:r>
            <a:r>
              <a:rPr lang="en-US" dirty="0"/>
              <a:t>to its </a:t>
            </a:r>
            <a:r>
              <a:rPr lang="en-US" dirty="0" smtClean="0"/>
              <a:t>statistics, it satisfies </a:t>
            </a:r>
            <a:r>
              <a:rPr lang="el-GR" i="1" dirty="0" smtClean="0"/>
              <a:t>ϵ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r>
              <a:rPr lang="en-US" dirty="0" smtClean="0"/>
              <a:t>-differential privacy</a:t>
            </a:r>
          </a:p>
          <a:p>
            <a:r>
              <a:rPr lang="en-US" dirty="0" smtClean="0"/>
              <a:t>E.g. let </a:t>
            </a:r>
            <a:r>
              <a:rPr lang="el-GR" i="1" dirty="0"/>
              <a:t>Δ</a:t>
            </a:r>
            <a:r>
              <a:rPr lang="en-US" dirty="0"/>
              <a:t>=1 </a:t>
            </a:r>
            <a:r>
              <a:rPr lang="en-US" dirty="0" smtClean="0"/>
              <a:t>and a fixed </a:t>
            </a:r>
            <a:r>
              <a:rPr lang="el-GR" i="1" dirty="0"/>
              <a:t>ϵ</a:t>
            </a:r>
            <a:endParaRPr lang="en-US" dirty="0"/>
          </a:p>
          <a:p>
            <a:pPr lvl="1"/>
            <a:r>
              <a:rPr lang="en-US" dirty="0"/>
              <a:t>If a mechanism adds noise </a:t>
            </a:r>
            <a:r>
              <a:rPr lang="en-US" i="1" dirty="0"/>
              <a:t>Lap</a:t>
            </a:r>
            <a:r>
              <a:rPr lang="en-US" dirty="0"/>
              <a:t>(1/</a:t>
            </a:r>
            <a:r>
              <a:rPr lang="el-GR" i="1" dirty="0"/>
              <a:t>ϵ</a:t>
            </a:r>
            <a:r>
              <a:rPr lang="en-US" dirty="0"/>
              <a:t>), it satisfies </a:t>
            </a:r>
            <a:r>
              <a:rPr lang="el-GR" i="1" dirty="0"/>
              <a:t>ϵ</a:t>
            </a:r>
            <a:r>
              <a:rPr lang="en-US" dirty="0"/>
              <a:t>-differential privacy</a:t>
            </a:r>
          </a:p>
          <a:p>
            <a:pPr lvl="1"/>
            <a:r>
              <a:rPr lang="en-US" dirty="0"/>
              <a:t>If a mechanism adds noise </a:t>
            </a:r>
            <a:r>
              <a:rPr lang="en-US" i="1" dirty="0"/>
              <a:t>Lap</a:t>
            </a:r>
            <a:r>
              <a:rPr lang="en-US" dirty="0"/>
              <a:t>(2/</a:t>
            </a:r>
            <a:r>
              <a:rPr lang="el-GR" i="1" dirty="0"/>
              <a:t>ϵ</a:t>
            </a:r>
            <a:r>
              <a:rPr lang="en-US" dirty="0"/>
              <a:t>), it satisfies </a:t>
            </a:r>
            <a:r>
              <a:rPr lang="el-GR" i="1" dirty="0"/>
              <a:t>ϵ</a:t>
            </a:r>
            <a:r>
              <a:rPr lang="en-US" dirty="0"/>
              <a:t>/2-differential privacy</a:t>
            </a:r>
          </a:p>
          <a:p>
            <a:pPr lvl="1"/>
            <a:r>
              <a:rPr lang="en-US" dirty="0"/>
              <a:t>If a mechanism adds noise </a:t>
            </a:r>
            <a:r>
              <a:rPr lang="en-US" i="1" dirty="0"/>
              <a:t>Lap</a:t>
            </a:r>
            <a:r>
              <a:rPr lang="en-US" dirty="0"/>
              <a:t>(3/</a:t>
            </a:r>
            <a:r>
              <a:rPr lang="el-GR" i="1" dirty="0"/>
              <a:t>ϵ</a:t>
            </a:r>
            <a:r>
              <a:rPr lang="en-US" dirty="0"/>
              <a:t>), it satisfies </a:t>
            </a:r>
            <a:r>
              <a:rPr lang="el-GR" i="1" dirty="0"/>
              <a:t>ϵ</a:t>
            </a:r>
            <a:r>
              <a:rPr lang="en-US" dirty="0"/>
              <a:t>/3-differential privacy</a:t>
            </a:r>
          </a:p>
          <a:p>
            <a:pPr lvl="1"/>
            <a:r>
              <a:rPr lang="en-US" dirty="0"/>
              <a:t>Etc.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 </a:t>
            </a:r>
            <a:r>
              <a:rPr lang="en-US" dirty="0" smtClean="0"/>
              <a:t>Theorem </a:t>
            </a:r>
            <a:r>
              <a:rPr lang="en-US" sz="2900" dirty="0">
                <a:solidFill>
                  <a:prstClr val="black"/>
                </a:solidFill>
              </a:rPr>
              <a:t>[Dwork et al., TCC’06]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996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2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334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M</a:t>
            </a:r>
            <a:r>
              <a:rPr lang="en-US" sz="2400" i="1" baseline="-25000" dirty="0" err="1" smtClean="0">
                <a:solidFill>
                  <a:sysClr val="windowText" lastClr="000000"/>
                </a:solidFill>
              </a:rPr>
              <a:t>n</a:t>
            </a:r>
            <a:endParaRPr lang="en-US" sz="2400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807" y="14478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ϵ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3019100" y="28194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ϵ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19100" y="48768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ϵ</a:t>
            </a:r>
            <a:r>
              <a:rPr lang="en-US" i="1" baseline="-25000" dirty="0" smtClean="0"/>
              <a:t>n</a:t>
            </a:r>
            <a:endParaRPr lang="en-US" i="1" baseline="-25000" dirty="0"/>
          </a:p>
        </p:txBody>
      </p:sp>
      <p:pic>
        <p:nvPicPr>
          <p:cNvPr id="1026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3" name="Straight Arrow Connector 12"/>
          <p:cNvCxnSpPr>
            <a:stCxn id="1026" idx="3"/>
            <a:endCxn id="4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26" idx="3"/>
            <a:endCxn id="5" idx="1"/>
          </p:cNvCxnSpPr>
          <p:nvPr/>
        </p:nvCxnSpPr>
        <p:spPr>
          <a:xfrm flipV="1">
            <a:off x="1591358" y="3618718"/>
            <a:ext cx="694642" cy="331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6" idx="3"/>
          </p:cNvCxnSpPr>
          <p:nvPr/>
        </p:nvCxnSpPr>
        <p:spPr>
          <a:xfrm>
            <a:off x="1591358" y="3950103"/>
            <a:ext cx="694642" cy="191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19100" y="4416777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4" idx="3"/>
          </p:cNvCxnSpPr>
          <p:nvPr/>
        </p:nvCxnSpPr>
        <p:spPr>
          <a:xfrm>
            <a:off x="4114800" y="224711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</p:cNvCxnSpPr>
          <p:nvPr/>
        </p:nvCxnSpPr>
        <p:spPr>
          <a:xfrm>
            <a:off x="4114800" y="361871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</p:cNvCxnSpPr>
          <p:nvPr/>
        </p:nvCxnSpPr>
        <p:spPr>
          <a:xfrm>
            <a:off x="4114800" y="57531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79095" y="3789928"/>
                <a:ext cx="3164905" cy="4010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-differential </a:t>
                </a:r>
                <a:r>
                  <a:rPr lang="en-US" sz="2000" dirty="0"/>
                  <a:t>privacy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95" y="3789928"/>
                <a:ext cx="3164905" cy="401072"/>
              </a:xfrm>
              <a:prstGeom prst="rect">
                <a:avLst/>
              </a:prstGeom>
              <a:blipFill rotWithShape="1">
                <a:blip r:embed="rId3"/>
                <a:stretch>
                  <a:fillRect l="-8222" t="-112857" r="-765" b="-16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>
            <a:off x="5334000" y="1817132"/>
            <a:ext cx="533400" cy="4355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Privacy-preserving data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curator</a:t>
            </a:r>
            <a:r>
              <a:rPr lang="en-US" sz="2800" dirty="0"/>
              <a:t> (e.g., a company, a hospital, an institution, etc</a:t>
            </a:r>
            <a:r>
              <a:rPr lang="en-US" sz="2800" dirty="0" smtClean="0"/>
              <a:t>.) wishes </a:t>
            </a:r>
            <a:r>
              <a:rPr lang="en-US" sz="2800" dirty="0"/>
              <a:t>to publish data about its </a:t>
            </a:r>
            <a:r>
              <a:rPr lang="en-US" sz="2800" b="1" dirty="0" smtClean="0"/>
              <a:t>users</a:t>
            </a:r>
          </a:p>
          <a:p>
            <a:r>
              <a:rPr lang="en-US" sz="2800" b="1" dirty="0"/>
              <a:t>Third-parties</a:t>
            </a:r>
            <a:r>
              <a:rPr lang="en-US" sz="2800" dirty="0"/>
              <a:t> (e.g., research labs, advertising agencies, etc</a:t>
            </a:r>
            <a:r>
              <a:rPr lang="en-US" sz="2800" dirty="0" smtClean="0"/>
              <a:t>.) wish </a:t>
            </a:r>
            <a:r>
              <a:rPr lang="en-US" sz="2800" dirty="0"/>
              <a:t>to learn </a:t>
            </a:r>
            <a:r>
              <a:rPr lang="en-US" sz="2800" b="1" dirty="0"/>
              <a:t>statistical facts</a:t>
            </a:r>
            <a:r>
              <a:rPr lang="en-US" sz="2800" dirty="0"/>
              <a:t> about the published </a:t>
            </a:r>
            <a:r>
              <a:rPr lang="en-US" sz="2800" dirty="0" smtClean="0"/>
              <a:t>data</a:t>
            </a:r>
          </a:p>
          <a:p>
            <a:r>
              <a:rPr lang="en-US" sz="2800" dirty="0" smtClean="0"/>
              <a:t>How can the curator release </a:t>
            </a:r>
            <a:r>
              <a:rPr lang="en-US" sz="2800" b="1" dirty="0" smtClean="0"/>
              <a:t>useful</a:t>
            </a:r>
            <a:r>
              <a:rPr lang="en-US" sz="2800" dirty="0" smtClean="0"/>
              <a:t> data </a:t>
            </a:r>
            <a:r>
              <a:rPr lang="en-US" sz="2800" i="1" dirty="0" smtClean="0"/>
              <a:t>while</a:t>
            </a:r>
            <a:r>
              <a:rPr lang="en-US" sz="2800" dirty="0" smtClean="0"/>
              <a:t> preserving </a:t>
            </a:r>
            <a:r>
              <a:rPr lang="en-US" sz="2800" b="1" dirty="0" smtClean="0"/>
              <a:t>user privacy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5650381"/>
            <a:ext cx="166254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1" y="5469408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61" y="5549521"/>
            <a:ext cx="1219199" cy="8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5519414"/>
            <a:ext cx="1314449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665514" y="5840883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ight Arrow 9"/>
          <p:cNvSpPr/>
          <p:nvPr/>
        </p:nvSpPr>
        <p:spPr>
          <a:xfrm>
            <a:off x="4410213" y="585950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ight Arrow 10"/>
          <p:cNvSpPr/>
          <p:nvPr/>
        </p:nvSpPr>
        <p:spPr>
          <a:xfrm>
            <a:off x="6466114" y="5824107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62540" y="4926498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Users</a:t>
            </a:r>
            <a:endParaRPr lang="zh-HK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00597" y="4913291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Curator</a:t>
            </a:r>
            <a:endParaRPr lang="zh-HK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00517" y="4894232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3</a:t>
            </a:r>
            <a:r>
              <a:rPr lang="en-US" altLang="zh-HK" baseline="30000" dirty="0" smtClean="0"/>
              <a:t>rd</a:t>
            </a:r>
            <a:r>
              <a:rPr lang="en-US" altLang="zh-HK" dirty="0" smtClean="0"/>
              <a:t> party</a:t>
            </a:r>
            <a:endParaRPr lang="zh-HK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08514" y="5295830"/>
            <a:ext cx="3328346" cy="1303215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94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72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want to run multiple mechanisms on the same data</a:t>
            </a:r>
          </a:p>
          <a:p>
            <a:r>
              <a:rPr lang="en-US" dirty="0" smtClean="0"/>
              <a:t>We want to satisfy </a:t>
            </a:r>
            <a:r>
              <a:rPr lang="el-GR" i="1" dirty="0" smtClean="0"/>
              <a:t>ϵ</a:t>
            </a:r>
            <a:r>
              <a:rPr lang="en-US" dirty="0" smtClean="0"/>
              <a:t>-differential privacy</a:t>
            </a:r>
          </a:p>
          <a:p>
            <a:r>
              <a:rPr lang="en-US" dirty="0" smtClean="0"/>
              <a:t>We view </a:t>
            </a:r>
            <a:r>
              <a:rPr lang="el-GR" i="1" dirty="0" smtClean="0"/>
              <a:t>ϵ</a:t>
            </a:r>
            <a:r>
              <a:rPr lang="en-US" dirty="0" smtClean="0"/>
              <a:t> as privacy budget distributed among the mechanisms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610600" y="3657600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/>
              <a:t>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3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3657600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/>
              <a:t>ϵ</a:t>
            </a:r>
            <a:endParaRPr lang="en-US" sz="24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64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3657600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/>
              <a:t>ϵ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28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5867400" y="3810000"/>
            <a:ext cx="2590800" cy="2209800"/>
          </a:xfrm>
          <a:prstGeom prst="can">
            <a:avLst>
              <a:gd name="adj" fmla="val 13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10600" y="3657600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ϵ</a:t>
            </a:r>
            <a:r>
              <a:rPr lang="en-US" sz="2400" dirty="0" smtClean="0"/>
              <a:t>/2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6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28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5867400" y="3810000"/>
            <a:ext cx="2590800" cy="2209800"/>
          </a:xfrm>
          <a:prstGeom prst="can">
            <a:avLst>
              <a:gd name="adj" fmla="val 13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10600" y="3657600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ϵ</a:t>
            </a:r>
            <a:r>
              <a:rPr lang="en-US" sz="2400" dirty="0" smtClean="0"/>
              <a:t>/2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505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2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9100" y="312498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ϵ</a:t>
            </a:r>
            <a:r>
              <a:rPr lang="en-US" dirty="0"/>
              <a:t>/3 </a:t>
            </a:r>
            <a:endParaRPr lang="en-US" baseline="-25000" dirty="0"/>
          </a:p>
        </p:txBody>
      </p:sp>
      <p:cxnSp>
        <p:nvCxnSpPr>
          <p:cNvPr id="23" name="Straight Arrow Connector 22"/>
          <p:cNvCxnSpPr>
            <a:stCxn id="17" idx="3"/>
            <a:endCxn id="16" idx="1"/>
          </p:cNvCxnSpPr>
          <p:nvPr/>
        </p:nvCxnSpPr>
        <p:spPr>
          <a:xfrm flipV="1">
            <a:off x="1591358" y="3924300"/>
            <a:ext cx="694642" cy="2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0" y="3505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2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9100" y="312498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/3</a:t>
            </a:r>
            <a:endParaRPr lang="en-US" baseline="-25000" dirty="0"/>
          </a:p>
        </p:txBody>
      </p:sp>
      <p:cxnSp>
        <p:nvCxnSpPr>
          <p:cNvPr id="23" name="Straight Arrow Connector 22"/>
          <p:cNvCxnSpPr>
            <a:stCxn id="17" idx="3"/>
            <a:endCxn id="16" idx="1"/>
          </p:cNvCxnSpPr>
          <p:nvPr/>
        </p:nvCxnSpPr>
        <p:spPr>
          <a:xfrm flipV="1">
            <a:off x="1591358" y="3924300"/>
            <a:ext cx="694642" cy="2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9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5867400" y="5334000"/>
            <a:ext cx="2590800" cy="6858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10600" y="3657600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ϵ</a:t>
            </a:r>
            <a:r>
              <a:rPr lang="en-US" sz="2400" dirty="0" smtClean="0"/>
              <a:t>/6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0" y="3505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2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0" y="5334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3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>
            <a:stCxn id="17" idx="3"/>
            <a:endCxn id="16" idx="1"/>
          </p:cNvCxnSpPr>
          <p:nvPr/>
        </p:nvCxnSpPr>
        <p:spPr>
          <a:xfrm flipV="1">
            <a:off x="1591358" y="3924300"/>
            <a:ext cx="694642" cy="2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91358" y="3950103"/>
            <a:ext cx="694642" cy="191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19100" y="312498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/3</a:t>
            </a:r>
            <a:endParaRPr lang="en-US" baseline="-25000" dirty="0"/>
          </a:p>
        </p:txBody>
      </p:sp>
      <p:sp>
        <p:nvSpPr>
          <p:cNvPr id="26" name="Can 25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5867400" y="5334000"/>
            <a:ext cx="2590800" cy="6858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10600" y="3657600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ϵ</a:t>
            </a:r>
            <a:r>
              <a:rPr lang="en-US" sz="2400" dirty="0" smtClean="0"/>
              <a:t>/6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61461" y="489669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/6 </a:t>
            </a:r>
          </a:p>
        </p:txBody>
      </p:sp>
    </p:spTree>
    <p:extLst>
      <p:ext uri="{BB962C8B-B14F-4D97-AF65-F5344CB8AC3E}">
        <p14:creationId xmlns:p14="http://schemas.microsoft.com/office/powerpoint/2010/main" val="10232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0" y="3505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2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0" y="5334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3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>
            <a:stCxn id="17" idx="3"/>
            <a:endCxn id="16" idx="1"/>
          </p:cNvCxnSpPr>
          <p:nvPr/>
        </p:nvCxnSpPr>
        <p:spPr>
          <a:xfrm flipV="1">
            <a:off x="1591358" y="3924300"/>
            <a:ext cx="694642" cy="2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91358" y="3950103"/>
            <a:ext cx="694642" cy="191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19100" y="312498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/3</a:t>
            </a:r>
            <a:endParaRPr lang="en-US" baseline="-25000" dirty="0"/>
          </a:p>
        </p:txBody>
      </p:sp>
      <p:sp>
        <p:nvSpPr>
          <p:cNvPr id="26" name="Can 25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10600" y="36576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61461" y="489669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/6 </a:t>
            </a:r>
          </a:p>
        </p:txBody>
      </p:sp>
    </p:spTree>
    <p:extLst>
      <p:ext uri="{BB962C8B-B14F-4D97-AF65-F5344CB8AC3E}">
        <p14:creationId xmlns:p14="http://schemas.microsoft.com/office/powerpoint/2010/main" val="28788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ϵ</a:t>
            </a:r>
            <a:r>
              <a:rPr lang="en-US" dirty="0"/>
              <a:t> </a:t>
            </a:r>
            <a:r>
              <a:rPr lang="en-US" dirty="0" smtClean="0"/>
              <a:t>as privacy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199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828018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9807" y="144780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/2</a:t>
            </a:r>
            <a:endParaRPr lang="en-US" baseline="-25000" dirty="0"/>
          </a:p>
        </p:txBody>
      </p:sp>
      <p:pic>
        <p:nvPicPr>
          <p:cNvPr id="17" name="Picture 2" descr="http://i.kinja-img.com/gawker-media/image/upload/s--lH3y34Eq--/17l5rh12h6j6t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1580472" cy="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133" y="30254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9" name="Straight Arrow Connector 18"/>
          <p:cNvCxnSpPr>
            <a:stCxn id="17" idx="3"/>
            <a:endCxn id="11" idx="1"/>
          </p:cNvCxnSpPr>
          <p:nvPr/>
        </p:nvCxnSpPr>
        <p:spPr>
          <a:xfrm flipV="1">
            <a:off x="1591358" y="2247118"/>
            <a:ext cx="694642" cy="170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0" y="35052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2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0" y="5334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3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>
            <a:stCxn id="17" idx="3"/>
            <a:endCxn id="16" idx="1"/>
          </p:cNvCxnSpPr>
          <p:nvPr/>
        </p:nvCxnSpPr>
        <p:spPr>
          <a:xfrm flipV="1">
            <a:off x="1591358" y="3924300"/>
            <a:ext cx="694642" cy="2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91358" y="3950103"/>
            <a:ext cx="694642" cy="191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19100" y="312498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/3</a:t>
            </a:r>
            <a:endParaRPr lang="en-US" baseline="-25000" dirty="0"/>
          </a:p>
        </p:txBody>
      </p:sp>
      <p:sp>
        <p:nvSpPr>
          <p:cNvPr id="26" name="Can 25"/>
          <p:cNvSpPr/>
          <p:nvPr/>
        </p:nvSpPr>
        <p:spPr>
          <a:xfrm>
            <a:off x="5867400" y="1981200"/>
            <a:ext cx="2590800" cy="4038600"/>
          </a:xfrm>
          <a:prstGeom prst="can">
            <a:avLst>
              <a:gd name="adj" fmla="val 14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10600" y="36576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61461" y="489669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ϵ</a:t>
            </a:r>
            <a:r>
              <a:rPr lang="en-US" dirty="0"/>
              <a:t>/6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5715000"/>
            <a:ext cx="89154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cannot run more mechanisms on the same data!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9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640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Reduce the sensitivity by using a sample of the original data</a:t>
            </a:r>
          </a:p>
          <a:p>
            <a:r>
              <a:rPr lang="en-US" dirty="0" smtClean="0"/>
              <a:t>Compute the statistics on the sample (maybe less accurate)</a:t>
            </a:r>
          </a:p>
          <a:p>
            <a:r>
              <a:rPr lang="en-US" dirty="0" smtClean="0"/>
              <a:t>Add smaller noise for the same privacy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02480"/>
            <a:ext cx="914400" cy="10112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19400" y="5148580"/>
            <a:ext cx="940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513588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42843"/>
              </p:ext>
            </p:extLst>
          </p:nvPr>
        </p:nvGraphicFramePr>
        <p:xfrm>
          <a:off x="509181" y="3764280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478038"/>
              </p:ext>
            </p:extLst>
          </p:nvPr>
        </p:nvGraphicFramePr>
        <p:xfrm>
          <a:off x="5812111" y="3764280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Publishing statistics can reveal potentially private information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Encourage user participation in the statistical analysis</a:t>
            </a:r>
          </a:p>
          <a:p>
            <a:r>
              <a:rPr lang="en-US" b="1" dirty="0" smtClean="0"/>
              <a:t>How?</a:t>
            </a:r>
            <a:r>
              <a:rPr lang="en-US" dirty="0" smtClean="0"/>
              <a:t> Prove that whether they participate in the analysis or not, the revealed information is almost the same</a:t>
            </a:r>
          </a:p>
        </p:txBody>
      </p:sp>
    </p:spTree>
    <p:extLst>
      <p:ext uri="{BB962C8B-B14F-4D97-AF65-F5344CB8AC3E}">
        <p14:creationId xmlns:p14="http://schemas.microsoft.com/office/powerpoint/2010/main" val="21736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2939"/>
              </p:ext>
            </p:extLst>
          </p:nvPr>
        </p:nvGraphicFramePr>
        <p:xfrm>
          <a:off x="20574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40419"/>
              </p:ext>
            </p:extLst>
          </p:nvPr>
        </p:nvGraphicFramePr>
        <p:xfrm>
          <a:off x="25146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14469"/>
              </p:ext>
            </p:extLst>
          </p:nvPr>
        </p:nvGraphicFramePr>
        <p:xfrm>
          <a:off x="29718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04682"/>
              </p:ext>
            </p:extLst>
          </p:nvPr>
        </p:nvGraphicFramePr>
        <p:xfrm>
          <a:off x="34290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02912"/>
              </p:ext>
            </p:extLst>
          </p:nvPr>
        </p:nvGraphicFramePr>
        <p:xfrm>
          <a:off x="38862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44980"/>
              </p:ext>
            </p:extLst>
          </p:nvPr>
        </p:nvGraphicFramePr>
        <p:xfrm>
          <a:off x="43434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86755"/>
              </p:ext>
            </p:extLst>
          </p:nvPr>
        </p:nvGraphicFramePr>
        <p:xfrm>
          <a:off x="48006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5769"/>
              </p:ext>
            </p:extLst>
          </p:nvPr>
        </p:nvGraphicFramePr>
        <p:xfrm>
          <a:off x="52578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02115"/>
              </p:ext>
            </p:extLst>
          </p:nvPr>
        </p:nvGraphicFramePr>
        <p:xfrm>
          <a:off x="57150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8573"/>
              </p:ext>
            </p:extLst>
          </p:nvPr>
        </p:nvGraphicFramePr>
        <p:xfrm>
          <a:off x="61722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49185"/>
              </p:ext>
            </p:extLst>
          </p:nvPr>
        </p:nvGraphicFramePr>
        <p:xfrm>
          <a:off x="66294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64378"/>
              </p:ext>
            </p:extLst>
          </p:nvPr>
        </p:nvGraphicFramePr>
        <p:xfrm>
          <a:off x="70866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80311"/>
              </p:ext>
            </p:extLst>
          </p:nvPr>
        </p:nvGraphicFramePr>
        <p:xfrm>
          <a:off x="1600200" y="2982686"/>
          <a:ext cx="38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Application</a:t>
            </a:r>
            <a:br>
              <a:rPr lang="en-US" dirty="0" smtClean="0"/>
            </a:br>
            <a:r>
              <a:rPr lang="en-US" dirty="0" smtClean="0"/>
              <a:t>Publishing Counts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Geo-social network application: User “check-in” data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1288"/>
              </p:ext>
            </p:extLst>
          </p:nvPr>
        </p:nvGraphicFramePr>
        <p:xfrm>
          <a:off x="2057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70919"/>
              </p:ext>
            </p:extLst>
          </p:nvPr>
        </p:nvGraphicFramePr>
        <p:xfrm>
          <a:off x="2514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48672"/>
              </p:ext>
            </p:extLst>
          </p:nvPr>
        </p:nvGraphicFramePr>
        <p:xfrm>
          <a:off x="2971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4027"/>
              </p:ext>
            </p:extLst>
          </p:nvPr>
        </p:nvGraphicFramePr>
        <p:xfrm>
          <a:off x="3429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73911"/>
              </p:ext>
            </p:extLst>
          </p:nvPr>
        </p:nvGraphicFramePr>
        <p:xfrm>
          <a:off x="3886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84522"/>
              </p:ext>
            </p:extLst>
          </p:nvPr>
        </p:nvGraphicFramePr>
        <p:xfrm>
          <a:off x="4343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31332"/>
              </p:ext>
            </p:extLst>
          </p:nvPr>
        </p:nvGraphicFramePr>
        <p:xfrm>
          <a:off x="4800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12970"/>
              </p:ext>
            </p:extLst>
          </p:nvPr>
        </p:nvGraphicFramePr>
        <p:xfrm>
          <a:off x="5257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7051"/>
              </p:ext>
            </p:extLst>
          </p:nvPr>
        </p:nvGraphicFramePr>
        <p:xfrm>
          <a:off x="5715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26657"/>
              </p:ext>
            </p:extLst>
          </p:nvPr>
        </p:nvGraphicFramePr>
        <p:xfrm>
          <a:off x="6172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72768"/>
              </p:ext>
            </p:extLst>
          </p:nvPr>
        </p:nvGraphicFramePr>
        <p:xfrm>
          <a:off x="6629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82354"/>
              </p:ext>
            </p:extLst>
          </p:nvPr>
        </p:nvGraphicFramePr>
        <p:xfrm>
          <a:off x="7086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77123"/>
              </p:ext>
            </p:extLst>
          </p:nvPr>
        </p:nvGraphicFramePr>
        <p:xfrm>
          <a:off x="1600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Application</a:t>
            </a:r>
            <a:br>
              <a:rPr lang="en-US" dirty="0"/>
            </a:br>
            <a:r>
              <a:rPr lang="en-US" dirty="0"/>
              <a:t>Publishing Counts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</a:t>
            </a:r>
            <a:r>
              <a:rPr lang="en-US" dirty="0" smtClean="0"/>
              <a:t>Publish </a:t>
            </a:r>
            <a:r>
              <a:rPr lang="en-US" dirty="0"/>
              <a:t>the count of “check-ins” per location </a:t>
            </a:r>
            <a:r>
              <a:rPr lang="en-US" dirty="0" smtClean="0"/>
              <a:t>with </a:t>
            </a:r>
            <a:r>
              <a:rPr lang="en-US" dirty="0"/>
              <a:t>differential 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288"/>
              </p:ext>
            </p:extLst>
          </p:nvPr>
        </p:nvGraphicFramePr>
        <p:xfrm>
          <a:off x="2057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4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4547"/>
              </p:ext>
            </p:extLst>
          </p:nvPr>
        </p:nvGraphicFramePr>
        <p:xfrm>
          <a:off x="2971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02710"/>
              </p:ext>
            </p:extLst>
          </p:nvPr>
        </p:nvGraphicFramePr>
        <p:xfrm>
          <a:off x="3429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04072"/>
              </p:ext>
            </p:extLst>
          </p:nvPr>
        </p:nvGraphicFramePr>
        <p:xfrm>
          <a:off x="3886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343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82759"/>
              </p:ext>
            </p:extLst>
          </p:nvPr>
        </p:nvGraphicFramePr>
        <p:xfrm>
          <a:off x="5257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72877"/>
              </p:ext>
            </p:extLst>
          </p:nvPr>
        </p:nvGraphicFramePr>
        <p:xfrm>
          <a:off x="5715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02271"/>
              </p:ext>
            </p:extLst>
          </p:nvPr>
        </p:nvGraphicFramePr>
        <p:xfrm>
          <a:off x="6172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629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086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can affect each count by 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48983"/>
              </p:ext>
            </p:extLst>
          </p:nvPr>
        </p:nvGraphicFramePr>
        <p:xfrm>
          <a:off x="2057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41052"/>
              </p:ext>
            </p:extLst>
          </p:nvPr>
        </p:nvGraphicFramePr>
        <p:xfrm>
          <a:off x="2514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89435"/>
              </p:ext>
            </p:extLst>
          </p:nvPr>
        </p:nvGraphicFramePr>
        <p:xfrm>
          <a:off x="2971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30926"/>
              </p:ext>
            </p:extLst>
          </p:nvPr>
        </p:nvGraphicFramePr>
        <p:xfrm>
          <a:off x="3429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29209"/>
              </p:ext>
            </p:extLst>
          </p:nvPr>
        </p:nvGraphicFramePr>
        <p:xfrm>
          <a:off x="3886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23068"/>
              </p:ext>
            </p:extLst>
          </p:nvPr>
        </p:nvGraphicFramePr>
        <p:xfrm>
          <a:off x="4343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9071"/>
              </p:ext>
            </p:extLst>
          </p:nvPr>
        </p:nvGraphicFramePr>
        <p:xfrm>
          <a:off x="4800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39492"/>
              </p:ext>
            </p:extLst>
          </p:nvPr>
        </p:nvGraphicFramePr>
        <p:xfrm>
          <a:off x="5257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0422"/>
              </p:ext>
            </p:extLst>
          </p:nvPr>
        </p:nvGraphicFramePr>
        <p:xfrm>
          <a:off x="5715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62273"/>
              </p:ext>
            </p:extLst>
          </p:nvPr>
        </p:nvGraphicFramePr>
        <p:xfrm>
          <a:off x="6172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59806"/>
              </p:ext>
            </p:extLst>
          </p:nvPr>
        </p:nvGraphicFramePr>
        <p:xfrm>
          <a:off x="6629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37260"/>
              </p:ext>
            </p:extLst>
          </p:nvPr>
        </p:nvGraphicFramePr>
        <p:xfrm>
          <a:off x="7086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can affect each count by one</a:t>
            </a:r>
            <a:endParaRPr lang="en-US" dirty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00200" y="4876800"/>
            <a:ext cx="5867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16231"/>
              </p:ext>
            </p:extLst>
          </p:nvPr>
        </p:nvGraphicFramePr>
        <p:xfrm>
          <a:off x="2057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4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21382"/>
              </p:ext>
            </p:extLst>
          </p:nvPr>
        </p:nvGraphicFramePr>
        <p:xfrm>
          <a:off x="2971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00018"/>
              </p:ext>
            </p:extLst>
          </p:nvPr>
        </p:nvGraphicFramePr>
        <p:xfrm>
          <a:off x="3429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40757"/>
              </p:ext>
            </p:extLst>
          </p:nvPr>
        </p:nvGraphicFramePr>
        <p:xfrm>
          <a:off x="3886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343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90765"/>
              </p:ext>
            </p:extLst>
          </p:nvPr>
        </p:nvGraphicFramePr>
        <p:xfrm>
          <a:off x="52578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28852"/>
              </p:ext>
            </p:extLst>
          </p:nvPr>
        </p:nvGraphicFramePr>
        <p:xfrm>
          <a:off x="57150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45588"/>
              </p:ext>
            </p:extLst>
          </p:nvPr>
        </p:nvGraphicFramePr>
        <p:xfrm>
          <a:off x="6172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6294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0866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29870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Worst case: a user affects every count</a:t>
            </a:r>
          </a:p>
          <a:p>
            <a:r>
              <a:rPr lang="en-US" dirty="0" smtClean="0"/>
              <a:t>Sensitivity: 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78878"/>
              </p:ext>
            </p:extLst>
          </p:nvPr>
        </p:nvGraphicFramePr>
        <p:xfrm>
          <a:off x="20574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39784"/>
              </p:ext>
            </p:extLst>
          </p:nvPr>
        </p:nvGraphicFramePr>
        <p:xfrm>
          <a:off x="25146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42412"/>
              </p:ext>
            </p:extLst>
          </p:nvPr>
        </p:nvGraphicFramePr>
        <p:xfrm>
          <a:off x="29718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04625"/>
              </p:ext>
            </p:extLst>
          </p:nvPr>
        </p:nvGraphicFramePr>
        <p:xfrm>
          <a:off x="34290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85640"/>
              </p:ext>
            </p:extLst>
          </p:nvPr>
        </p:nvGraphicFramePr>
        <p:xfrm>
          <a:off x="38862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94927"/>
              </p:ext>
            </p:extLst>
          </p:nvPr>
        </p:nvGraphicFramePr>
        <p:xfrm>
          <a:off x="43434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26872"/>
              </p:ext>
            </p:extLst>
          </p:nvPr>
        </p:nvGraphicFramePr>
        <p:xfrm>
          <a:off x="48006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08775"/>
              </p:ext>
            </p:extLst>
          </p:nvPr>
        </p:nvGraphicFramePr>
        <p:xfrm>
          <a:off x="52578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59690"/>
              </p:ext>
            </p:extLst>
          </p:nvPr>
        </p:nvGraphicFramePr>
        <p:xfrm>
          <a:off x="57150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43242"/>
              </p:ext>
            </p:extLst>
          </p:nvPr>
        </p:nvGraphicFramePr>
        <p:xfrm>
          <a:off x="61722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44658"/>
              </p:ext>
            </p:extLst>
          </p:nvPr>
        </p:nvGraphicFramePr>
        <p:xfrm>
          <a:off x="66294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03600"/>
              </p:ext>
            </p:extLst>
          </p:nvPr>
        </p:nvGraphicFramePr>
        <p:xfrm>
          <a:off x="70866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42660"/>
              </p:ext>
            </p:extLst>
          </p:nvPr>
        </p:nvGraphicFramePr>
        <p:xfrm>
          <a:off x="1600200" y="6248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38434"/>
              </p:ext>
            </p:extLst>
          </p:nvPr>
        </p:nvGraphicFramePr>
        <p:xfrm>
          <a:off x="1318385" y="4102386"/>
          <a:ext cx="693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09929" y="152400"/>
            <a:ext cx="4124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Laplace Perturbation Algorithm (LPA)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7502686" y="94705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Sensitivity</a:t>
            </a:r>
            <a:r>
              <a:rPr lang="en-US" b="1" u="sng" dirty="0" smtClean="0"/>
              <a:t>: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02896" y="1230869"/>
            <a:ext cx="178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Noise</a:t>
            </a:r>
            <a:r>
              <a:rPr lang="en-US" b="1" u="sng" dirty="0" smtClean="0"/>
              <a:t> </a:t>
            </a:r>
            <a:r>
              <a:rPr lang="en-US" u="sng" dirty="0" smtClean="0"/>
              <a:t>scale</a:t>
            </a:r>
            <a:r>
              <a:rPr lang="en-US" b="1" u="sng" dirty="0" smtClean="0"/>
              <a:t>:</a:t>
            </a:r>
            <a:r>
              <a:rPr lang="en-US" dirty="0" smtClean="0"/>
              <a:t> 12/</a:t>
            </a:r>
            <a:r>
              <a:rPr lang="el-GR" dirty="0" smtClean="0"/>
              <a:t>ϵ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66573" y="5181599"/>
            <a:ext cx="4931838" cy="58477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Problem:</a:t>
            </a:r>
            <a:r>
              <a:rPr lang="en-US" sz="3200" dirty="0" smtClean="0"/>
              <a:t> Too much noise!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1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5768"/>
              </p:ext>
            </p:extLst>
          </p:nvPr>
        </p:nvGraphicFramePr>
        <p:xfrm>
          <a:off x="2057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80854"/>
              </p:ext>
            </p:extLst>
          </p:nvPr>
        </p:nvGraphicFramePr>
        <p:xfrm>
          <a:off x="2514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34692"/>
              </p:ext>
            </p:extLst>
          </p:nvPr>
        </p:nvGraphicFramePr>
        <p:xfrm>
          <a:off x="2971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5514"/>
              </p:ext>
            </p:extLst>
          </p:nvPr>
        </p:nvGraphicFramePr>
        <p:xfrm>
          <a:off x="3429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2868"/>
              </p:ext>
            </p:extLst>
          </p:nvPr>
        </p:nvGraphicFramePr>
        <p:xfrm>
          <a:off x="3886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80210"/>
              </p:ext>
            </p:extLst>
          </p:nvPr>
        </p:nvGraphicFramePr>
        <p:xfrm>
          <a:off x="4343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85461"/>
              </p:ext>
            </p:extLst>
          </p:nvPr>
        </p:nvGraphicFramePr>
        <p:xfrm>
          <a:off x="4800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76220"/>
              </p:ext>
            </p:extLst>
          </p:nvPr>
        </p:nvGraphicFramePr>
        <p:xfrm>
          <a:off x="5257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84321"/>
              </p:ext>
            </p:extLst>
          </p:nvPr>
        </p:nvGraphicFramePr>
        <p:xfrm>
          <a:off x="5715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06825"/>
              </p:ext>
            </p:extLst>
          </p:nvPr>
        </p:nvGraphicFramePr>
        <p:xfrm>
          <a:off x="6172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49411"/>
              </p:ext>
            </p:extLst>
          </p:nvPr>
        </p:nvGraphicFramePr>
        <p:xfrm>
          <a:off x="6629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35384"/>
              </p:ext>
            </p:extLst>
          </p:nvPr>
        </p:nvGraphicFramePr>
        <p:xfrm>
          <a:off x="7086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15675"/>
              </p:ext>
            </p:extLst>
          </p:nvPr>
        </p:nvGraphicFramePr>
        <p:xfrm>
          <a:off x="1600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4348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641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/>
              <a:t>Group</a:t>
            </a:r>
            <a:r>
              <a:rPr lang="en-US" dirty="0" smtClean="0"/>
              <a:t> </a:t>
            </a:r>
            <a:r>
              <a:rPr lang="en-US" dirty="0"/>
              <a:t>the counts</a:t>
            </a:r>
          </a:p>
          <a:p>
            <a:r>
              <a:rPr lang="en-US" i="1" dirty="0" smtClean="0"/>
              <a:t>Smooth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en-US" dirty="0" smtClean="0"/>
              <a:t>averaging</a:t>
            </a:r>
          </a:p>
          <a:p>
            <a:r>
              <a:rPr lang="en-US" dirty="0" smtClean="0"/>
              <a:t>Consider the average value of each group as the count of each group’s column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4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71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29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86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343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257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715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72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629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086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4348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641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Each user can affect each average value by one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003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20498"/>
              </p:ext>
            </p:extLst>
          </p:nvPr>
        </p:nvGraphicFramePr>
        <p:xfrm>
          <a:off x="2057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1596"/>
              </p:ext>
            </p:extLst>
          </p:nvPr>
        </p:nvGraphicFramePr>
        <p:xfrm>
          <a:off x="2514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8909"/>
              </p:ext>
            </p:extLst>
          </p:nvPr>
        </p:nvGraphicFramePr>
        <p:xfrm>
          <a:off x="2971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5699"/>
              </p:ext>
            </p:extLst>
          </p:nvPr>
        </p:nvGraphicFramePr>
        <p:xfrm>
          <a:off x="3429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12857"/>
              </p:ext>
            </p:extLst>
          </p:nvPr>
        </p:nvGraphicFramePr>
        <p:xfrm>
          <a:off x="3886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39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02968"/>
              </p:ext>
            </p:extLst>
          </p:nvPr>
        </p:nvGraphicFramePr>
        <p:xfrm>
          <a:off x="4343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79700"/>
              </p:ext>
            </p:extLst>
          </p:nvPr>
        </p:nvGraphicFramePr>
        <p:xfrm>
          <a:off x="4800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59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05419"/>
              </p:ext>
            </p:extLst>
          </p:nvPr>
        </p:nvGraphicFramePr>
        <p:xfrm>
          <a:off x="5257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78268"/>
              </p:ext>
            </p:extLst>
          </p:nvPr>
        </p:nvGraphicFramePr>
        <p:xfrm>
          <a:off x="5715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13601"/>
              </p:ext>
            </p:extLst>
          </p:nvPr>
        </p:nvGraphicFramePr>
        <p:xfrm>
          <a:off x="6172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07909"/>
              </p:ext>
            </p:extLst>
          </p:nvPr>
        </p:nvGraphicFramePr>
        <p:xfrm>
          <a:off x="6629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92312"/>
              </p:ext>
            </p:extLst>
          </p:nvPr>
        </p:nvGraphicFramePr>
        <p:xfrm>
          <a:off x="7086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4348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641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user can affect each average value by one</a:t>
            </a:r>
          </a:p>
          <a:p>
            <a:r>
              <a:rPr lang="en-US" dirty="0" smtClean="0"/>
              <a:t>Before removing u</a:t>
            </a:r>
            <a:r>
              <a:rPr lang="en-US" baseline="-25000" dirty="0" smtClean="0"/>
              <a:t>5</a:t>
            </a:r>
            <a:r>
              <a:rPr lang="en-US" dirty="0" smtClean="0"/>
              <a:t>, the first group average was (14+13+2+51)/4=20, now it is (13+12+1+50)/4=19</a:t>
            </a:r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00200" y="4876800"/>
            <a:ext cx="5867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4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71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29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86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343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2578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7150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72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6294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0866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29885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8790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4348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641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641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0403" y="31242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Sensitivity: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73043" y="3408012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Noise scale:</a:t>
            </a:r>
            <a:r>
              <a:rPr lang="en-US" dirty="0" smtClean="0"/>
              <a:t> 3/</a:t>
            </a:r>
            <a:r>
              <a:rPr lang="el-GR" dirty="0" smtClean="0"/>
              <a:t>ϵ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Each user can affect each average value by one</a:t>
            </a:r>
          </a:p>
          <a:p>
            <a:r>
              <a:rPr lang="en-US" sz="2700" dirty="0" smtClean="0"/>
              <a:t>Fewer values to publish</a:t>
            </a:r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428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Prove that the participation of </a:t>
            </a:r>
            <a:r>
              <a:rPr lang="en-US" sz="2800" i="1" dirty="0" smtClean="0"/>
              <a:t>any</a:t>
            </a:r>
            <a:r>
              <a:rPr lang="en-US" sz="2800" dirty="0" smtClean="0"/>
              <a:t> single user in the published data will </a:t>
            </a:r>
            <a:r>
              <a:rPr lang="en-US" sz="2800" i="1" dirty="0" smtClean="0"/>
              <a:t>not</a:t>
            </a:r>
            <a:r>
              <a:rPr lang="en-US" sz="2800" dirty="0" smtClean="0"/>
              <a:t> </a:t>
            </a:r>
            <a:r>
              <a:rPr lang="en-US" sz="2800" i="1" dirty="0" smtClean="0"/>
              <a:t>increase</a:t>
            </a:r>
            <a:r>
              <a:rPr lang="en-US" sz="2800" dirty="0" smtClean="0"/>
              <a:t> the adversary’s knowledge</a:t>
            </a:r>
          </a:p>
        </p:txBody>
      </p:sp>
    </p:spTree>
    <p:extLst>
      <p:ext uri="{BB962C8B-B14F-4D97-AF65-F5344CB8AC3E}">
        <p14:creationId xmlns:p14="http://schemas.microsoft.com/office/powerpoint/2010/main" val="34005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89313"/>
              </p:ext>
            </p:extLst>
          </p:nvPr>
        </p:nvGraphicFramePr>
        <p:xfrm>
          <a:off x="20574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01371"/>
              </p:ext>
            </p:extLst>
          </p:nvPr>
        </p:nvGraphicFramePr>
        <p:xfrm>
          <a:off x="25146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63519"/>
              </p:ext>
            </p:extLst>
          </p:nvPr>
        </p:nvGraphicFramePr>
        <p:xfrm>
          <a:off x="29718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4414"/>
              </p:ext>
            </p:extLst>
          </p:nvPr>
        </p:nvGraphicFramePr>
        <p:xfrm>
          <a:off x="34290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32262"/>
              </p:ext>
            </p:extLst>
          </p:nvPr>
        </p:nvGraphicFramePr>
        <p:xfrm>
          <a:off x="38862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00779"/>
              </p:ext>
            </p:extLst>
          </p:nvPr>
        </p:nvGraphicFramePr>
        <p:xfrm>
          <a:off x="43434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65432"/>
              </p:ext>
            </p:extLst>
          </p:nvPr>
        </p:nvGraphicFramePr>
        <p:xfrm>
          <a:off x="48006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76048"/>
              </p:ext>
            </p:extLst>
          </p:nvPr>
        </p:nvGraphicFramePr>
        <p:xfrm>
          <a:off x="52578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69456"/>
              </p:ext>
            </p:extLst>
          </p:nvPr>
        </p:nvGraphicFramePr>
        <p:xfrm>
          <a:off x="57150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06826"/>
              </p:ext>
            </p:extLst>
          </p:nvPr>
        </p:nvGraphicFramePr>
        <p:xfrm>
          <a:off x="61722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99338"/>
              </p:ext>
            </p:extLst>
          </p:nvPr>
        </p:nvGraphicFramePr>
        <p:xfrm>
          <a:off x="66294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14347"/>
              </p:ext>
            </p:extLst>
          </p:nvPr>
        </p:nvGraphicFramePr>
        <p:xfrm>
          <a:off x="70866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82869"/>
              </p:ext>
            </p:extLst>
          </p:nvPr>
        </p:nvGraphicFramePr>
        <p:xfrm>
          <a:off x="1600200" y="3048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319532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319532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319532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4348" y="37287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7287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3728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408123"/>
              </p:ext>
            </p:extLst>
          </p:nvPr>
        </p:nvGraphicFramePr>
        <p:xfrm>
          <a:off x="1524000" y="3913386"/>
          <a:ext cx="693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3562" y="5074269"/>
            <a:ext cx="8914688" cy="58477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/>
              <a:t>Problem:</a:t>
            </a:r>
            <a:r>
              <a:rPr lang="en-US" sz="3200" dirty="0" smtClean="0"/>
              <a:t> Arbitrary grouping – Bad Smoothing effect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44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36245"/>
              </p:ext>
            </p:extLst>
          </p:nvPr>
        </p:nvGraphicFramePr>
        <p:xfrm>
          <a:off x="20574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85129"/>
              </p:ext>
            </p:extLst>
          </p:nvPr>
        </p:nvGraphicFramePr>
        <p:xfrm>
          <a:off x="25146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15849"/>
              </p:ext>
            </p:extLst>
          </p:nvPr>
        </p:nvGraphicFramePr>
        <p:xfrm>
          <a:off x="29718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41171"/>
              </p:ext>
            </p:extLst>
          </p:nvPr>
        </p:nvGraphicFramePr>
        <p:xfrm>
          <a:off x="34290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3253"/>
              </p:ext>
            </p:extLst>
          </p:nvPr>
        </p:nvGraphicFramePr>
        <p:xfrm>
          <a:off x="38862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3845"/>
              </p:ext>
            </p:extLst>
          </p:nvPr>
        </p:nvGraphicFramePr>
        <p:xfrm>
          <a:off x="43434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44314"/>
              </p:ext>
            </p:extLst>
          </p:nvPr>
        </p:nvGraphicFramePr>
        <p:xfrm>
          <a:off x="48006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11523"/>
              </p:ext>
            </p:extLst>
          </p:nvPr>
        </p:nvGraphicFramePr>
        <p:xfrm>
          <a:off x="52578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88395"/>
              </p:ext>
            </p:extLst>
          </p:nvPr>
        </p:nvGraphicFramePr>
        <p:xfrm>
          <a:off x="57150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1386"/>
              </p:ext>
            </p:extLst>
          </p:nvPr>
        </p:nvGraphicFramePr>
        <p:xfrm>
          <a:off x="61722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07359"/>
              </p:ext>
            </p:extLst>
          </p:nvPr>
        </p:nvGraphicFramePr>
        <p:xfrm>
          <a:off x="66294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5183"/>
              </p:ext>
            </p:extLst>
          </p:nvPr>
        </p:nvGraphicFramePr>
        <p:xfrm>
          <a:off x="70866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46997"/>
              </p:ext>
            </p:extLst>
          </p:nvPr>
        </p:nvGraphicFramePr>
        <p:xfrm>
          <a:off x="1600200" y="24536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Find </a:t>
            </a:r>
            <a:r>
              <a:rPr lang="en-US" sz="2800" i="1" dirty="0"/>
              <a:t>optimal</a:t>
            </a:r>
            <a:r>
              <a:rPr lang="en-US" sz="2800" dirty="0"/>
              <a:t> grouping by </a:t>
            </a:r>
            <a:r>
              <a:rPr lang="en-US" sz="2800" i="1" dirty="0"/>
              <a:t>reordering</a:t>
            </a:r>
            <a:r>
              <a:rPr lang="en-US" sz="2800" dirty="0"/>
              <a:t> the columns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02378 0.04005 C -0.02986 0.04908 -0.03854 0.05394 -0.04757 0.05394 C -0.05798 0.05394 -0.06632 0.04908 -0.07239 0.04005 L -0.1 -4.8148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-0.11041 0.04005 C -0.13264 0.04908 -0.1658 0.05394 -0.20052 0.05394 C -0.2401 0.05394 -0.2717 0.04908 -0.29392 0.04005 L -0.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06389 0.03959 C 0.07813 0.04862 0.09966 0.05348 0.1217 0.05348 C 0.14723 0.05348 0.16771 0.04862 0.18212 0.03959 L 0.25 -4.8148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10468 0.04005 C -0.1276 0.04908 -0.16145 0.05394 -0.19687 0.05394 C -0.23732 0.05394 -0.26961 0.04908 -0.29236 0.04005 L -0.4 -4.81481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06806 0.04005 C -0.08212 0.04908 -0.10312 0.05394 -0.12483 0.05394 C -0.15 0.05394 -0.16979 0.04908 -0.18403 0.04005 L -0.25 -4.81481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533 0.04005 C 0.06458 0.04908 0.08125 0.05394 0.09878 0.05394 C 0.11892 0.05394 0.13489 0.04908 0.14618 0.04005 L 0.2 -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4.81481E-6 L -0.05729 0.04005 C -0.06823 0.04908 -0.08472 0.05394 -0.10174 0.05394 C -0.1217 0.05394 -0.13733 0.04908 -0.14792 0.04005 L -0.2 -4.81481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4.81481E-6 L 0.01614 0.04005 C 0.01875 0.04908 0.02257 0.05394 0.02656 0.05394 C 0.03125 0.05394 0.03489 0.04908 0.0375 0.04005 L 0.05 -4.81481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06268 0.04005 C 0.07726 0.04908 0.09861 0.05394 0.12084 0.05394 C 0.14636 0.05394 0.16667 0.04908 0.18108 0.04005 L 0.25 -4.81481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4005 C 0.11302 0.04908 0.14236 0.05394 0.17291 0.05394 C 0.20816 0.05394 0.23593 0.04908 0.25573 0.04005 L 0.35 -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8021 0.04005 C 0.09705 0.04908 0.12239 0.05394 0.14861 0.05394 C 0.17864 0.05394 0.2026 0.04908 0.21944 0.04005 L 0.3 -4.81481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01076 0.04005 C -0.01371 0.04908 -0.01823 0.05394 -0.02291 0.05394 C -0.0283 0.05394 -0.03264 0.04908 -0.03576 0.04005 L -0.05 -4.81481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38340"/>
              </p:ext>
            </p:extLst>
          </p:nvPr>
        </p:nvGraphicFramePr>
        <p:xfrm>
          <a:off x="4800600" y="245006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00056"/>
              </p:ext>
            </p:extLst>
          </p:nvPr>
        </p:nvGraphicFramePr>
        <p:xfrm>
          <a:off x="4343400" y="245006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79994"/>
              </p:ext>
            </p:extLst>
          </p:nvPr>
        </p:nvGraphicFramePr>
        <p:xfrm>
          <a:off x="20574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90067"/>
              </p:ext>
            </p:extLst>
          </p:nvPr>
        </p:nvGraphicFramePr>
        <p:xfrm>
          <a:off x="6629400" y="245006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44766"/>
              </p:ext>
            </p:extLst>
          </p:nvPr>
        </p:nvGraphicFramePr>
        <p:xfrm>
          <a:off x="61722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09192"/>
              </p:ext>
            </p:extLst>
          </p:nvPr>
        </p:nvGraphicFramePr>
        <p:xfrm>
          <a:off x="38862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59993"/>
              </p:ext>
            </p:extLst>
          </p:nvPr>
        </p:nvGraphicFramePr>
        <p:xfrm>
          <a:off x="7086600" y="245006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43033"/>
              </p:ext>
            </p:extLst>
          </p:nvPr>
        </p:nvGraphicFramePr>
        <p:xfrm>
          <a:off x="5715000" y="245006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6187"/>
              </p:ext>
            </p:extLst>
          </p:nvPr>
        </p:nvGraphicFramePr>
        <p:xfrm>
          <a:off x="34290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5259"/>
              </p:ext>
            </p:extLst>
          </p:nvPr>
        </p:nvGraphicFramePr>
        <p:xfrm>
          <a:off x="25146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73631"/>
              </p:ext>
            </p:extLst>
          </p:nvPr>
        </p:nvGraphicFramePr>
        <p:xfrm>
          <a:off x="29718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24709"/>
              </p:ext>
            </p:extLst>
          </p:nvPr>
        </p:nvGraphicFramePr>
        <p:xfrm>
          <a:off x="52578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48323"/>
              </p:ext>
            </p:extLst>
          </p:nvPr>
        </p:nvGraphicFramePr>
        <p:xfrm>
          <a:off x="1600200" y="2455148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53456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53456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345668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587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2292" y="58782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13.75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94584" y="5879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Find </a:t>
            </a:r>
            <a:r>
              <a:rPr lang="en-US" sz="2800" i="1" dirty="0"/>
              <a:t>optimal</a:t>
            </a:r>
            <a:r>
              <a:rPr lang="en-US" sz="2800" dirty="0"/>
              <a:t> grouping by </a:t>
            </a:r>
            <a:r>
              <a:rPr lang="en-US" sz="2800" i="1" dirty="0"/>
              <a:t>reordering</a:t>
            </a:r>
            <a:r>
              <a:rPr lang="en-US" sz="2800" dirty="0"/>
              <a:t> the columns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12499"/>
              </p:ext>
            </p:extLst>
          </p:nvPr>
        </p:nvGraphicFramePr>
        <p:xfrm>
          <a:off x="48006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90645"/>
              </p:ext>
            </p:extLst>
          </p:nvPr>
        </p:nvGraphicFramePr>
        <p:xfrm>
          <a:off x="43434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95355"/>
              </p:ext>
            </p:extLst>
          </p:nvPr>
        </p:nvGraphicFramePr>
        <p:xfrm>
          <a:off x="20574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2054"/>
              </p:ext>
            </p:extLst>
          </p:nvPr>
        </p:nvGraphicFramePr>
        <p:xfrm>
          <a:off x="66294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49738"/>
              </p:ext>
            </p:extLst>
          </p:nvPr>
        </p:nvGraphicFramePr>
        <p:xfrm>
          <a:off x="61722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77737"/>
              </p:ext>
            </p:extLst>
          </p:nvPr>
        </p:nvGraphicFramePr>
        <p:xfrm>
          <a:off x="38862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28409"/>
              </p:ext>
            </p:extLst>
          </p:nvPr>
        </p:nvGraphicFramePr>
        <p:xfrm>
          <a:off x="70866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79031"/>
              </p:ext>
            </p:extLst>
          </p:nvPr>
        </p:nvGraphicFramePr>
        <p:xfrm>
          <a:off x="57150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7850"/>
              </p:ext>
            </p:extLst>
          </p:nvPr>
        </p:nvGraphicFramePr>
        <p:xfrm>
          <a:off x="34290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37798"/>
              </p:ext>
            </p:extLst>
          </p:nvPr>
        </p:nvGraphicFramePr>
        <p:xfrm>
          <a:off x="25146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5602"/>
              </p:ext>
            </p:extLst>
          </p:nvPr>
        </p:nvGraphicFramePr>
        <p:xfrm>
          <a:off x="29718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42428"/>
              </p:ext>
            </p:extLst>
          </p:nvPr>
        </p:nvGraphicFramePr>
        <p:xfrm>
          <a:off x="52578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73783"/>
              </p:ext>
            </p:extLst>
          </p:nvPr>
        </p:nvGraphicFramePr>
        <p:xfrm>
          <a:off x="16002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3276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3276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3276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2292" y="38092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13.75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94584" y="381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096763"/>
              </p:ext>
            </p:extLst>
          </p:nvPr>
        </p:nvGraphicFramePr>
        <p:xfrm>
          <a:off x="1066800" y="4082143"/>
          <a:ext cx="693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3562" y="4876800"/>
            <a:ext cx="8914688" cy="107721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Problem:</a:t>
            </a:r>
            <a:r>
              <a:rPr lang="en-US" sz="3200" dirty="0" smtClean="0"/>
              <a:t> Grouping reveals information – Not differentially private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04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Challenge:</a:t>
            </a:r>
            <a:r>
              <a:rPr lang="en-US" dirty="0" smtClean="0"/>
              <a:t> Find </a:t>
            </a:r>
            <a:r>
              <a:rPr lang="en-US" i="1" dirty="0" smtClean="0"/>
              <a:t>“good” </a:t>
            </a:r>
            <a:r>
              <a:rPr lang="en-US" dirty="0"/>
              <a:t>groups </a:t>
            </a:r>
            <a:r>
              <a:rPr lang="en-US" dirty="0" smtClean="0"/>
              <a:t>while retaining differential privacy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6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62" y="5587425"/>
            <a:ext cx="8914688" cy="58477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Question:</a:t>
            </a:r>
            <a:r>
              <a:rPr lang="en-US" sz="3200" dirty="0" smtClean="0"/>
              <a:t> How do we sample???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two sequential mechanisms, each using budget </a:t>
            </a:r>
            <a:r>
              <a:rPr lang="el-GR" dirty="0"/>
              <a:t>ϵ</a:t>
            </a:r>
            <a:r>
              <a:rPr lang="en-US" dirty="0" smtClean="0"/>
              <a:t>/2</a:t>
            </a:r>
          </a:p>
          <a:p>
            <a:r>
              <a:rPr lang="en-US" b="1" dirty="0" smtClean="0"/>
              <a:t>First </a:t>
            </a:r>
            <a:r>
              <a:rPr lang="en-US" b="1" dirty="0"/>
              <a:t>mechanism:</a:t>
            </a:r>
            <a:r>
              <a:rPr lang="en-US" dirty="0"/>
              <a:t> find groups on a </a:t>
            </a:r>
            <a:r>
              <a:rPr lang="en-US" i="1" dirty="0"/>
              <a:t>sample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(= lower </a:t>
            </a:r>
            <a:r>
              <a:rPr lang="en-US" dirty="0" smtClean="0"/>
              <a:t>sensitivity)</a:t>
            </a:r>
          </a:p>
          <a:p>
            <a:r>
              <a:rPr lang="en-US" b="1" dirty="0" smtClean="0"/>
              <a:t>Second </a:t>
            </a:r>
            <a:r>
              <a:rPr lang="en-US" b="1" dirty="0"/>
              <a:t>mechanism:</a:t>
            </a:r>
            <a:r>
              <a:rPr lang="en-US" dirty="0"/>
              <a:t> group, smooth, add noise, and publish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34662"/>
              </p:ext>
            </p:extLst>
          </p:nvPr>
        </p:nvGraphicFramePr>
        <p:xfrm>
          <a:off x="20574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5290"/>
              </p:ext>
            </p:extLst>
          </p:nvPr>
        </p:nvGraphicFramePr>
        <p:xfrm>
          <a:off x="25146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07470"/>
              </p:ext>
            </p:extLst>
          </p:nvPr>
        </p:nvGraphicFramePr>
        <p:xfrm>
          <a:off x="29718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03262"/>
              </p:ext>
            </p:extLst>
          </p:nvPr>
        </p:nvGraphicFramePr>
        <p:xfrm>
          <a:off x="34290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35612"/>
              </p:ext>
            </p:extLst>
          </p:nvPr>
        </p:nvGraphicFramePr>
        <p:xfrm>
          <a:off x="38862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77652"/>
              </p:ext>
            </p:extLst>
          </p:nvPr>
        </p:nvGraphicFramePr>
        <p:xfrm>
          <a:off x="43434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31351"/>
              </p:ext>
            </p:extLst>
          </p:nvPr>
        </p:nvGraphicFramePr>
        <p:xfrm>
          <a:off x="48006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99121"/>
              </p:ext>
            </p:extLst>
          </p:nvPr>
        </p:nvGraphicFramePr>
        <p:xfrm>
          <a:off x="52578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95862"/>
              </p:ext>
            </p:extLst>
          </p:nvPr>
        </p:nvGraphicFramePr>
        <p:xfrm>
          <a:off x="57150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2218"/>
              </p:ext>
            </p:extLst>
          </p:nvPr>
        </p:nvGraphicFramePr>
        <p:xfrm>
          <a:off x="61722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646"/>
              </p:ext>
            </p:extLst>
          </p:nvPr>
        </p:nvGraphicFramePr>
        <p:xfrm>
          <a:off x="66294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32014"/>
              </p:ext>
            </p:extLst>
          </p:nvPr>
        </p:nvGraphicFramePr>
        <p:xfrm>
          <a:off x="70866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48628"/>
              </p:ext>
            </p:extLst>
          </p:nvPr>
        </p:nvGraphicFramePr>
        <p:xfrm>
          <a:off x="16002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74228" y="1401014"/>
                <a:ext cx="2743200" cy="8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HK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altLang="zh-HK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HK" sz="24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HK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altLang="zh-HK" sz="2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HK" altLang="en-US" sz="2400" i="1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HK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HK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HK" altLang="en-US" sz="2400" i="1">
                                  <a:latin typeface="Cambria Math"/>
                                </a:rPr>
                                <m:t>𝜖</m:t>
                              </m:r>
                            </m:sup>
                          </m:sSup>
                          <m:r>
                            <a:rPr lang="en-US" altLang="zh-HK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altLang="zh-HK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28" y="1401014"/>
                <a:ext cx="2743200" cy="8849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Row </a:t>
            </a:r>
            <a:r>
              <a:rPr lang="en-US" dirty="0" smtClean="0"/>
              <a:t>sampling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/>
              <a:t>each row with </a:t>
            </a:r>
            <a:r>
              <a:rPr lang="en-US" dirty="0" smtClean="0"/>
              <a:t>probability</a:t>
            </a:r>
            <a:endParaRPr lang="en-US" dirty="0"/>
          </a:p>
          <a:p>
            <a:r>
              <a:rPr lang="en-US" dirty="0"/>
              <a:t>The sensitivity becomes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0243 0.04005 C -0.03038 0.04908 -0.03906 0.05394 -0.04791 0.05394 C -0.0585 0.05394 -0.06684 0.04908 -0.07291 0.04005 L -0.1 -4.8148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02327 0.04005 C 0.02917 0.04908 0.03802 0.05394 0.04705 0.05394 C 0.05764 0.05394 0.06598 0.04908 0.07188 0.04005 L 0.1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-0.11076 0.04005 C -0.13281 0.04908 -0.16614 0.05394 -0.20086 0.05394 C -0.24045 0.05394 -0.27205 0.04908 -0.29409 0.04005 L -0.4 -4.8148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4.81481E-6 L 0.02361 0.04005 C 0.02951 0.04908 0.03837 0.05394 0.0474 0.05394 C 0.05781 0.05394 0.06615 0.04908 0.07205 0.04005 L 0.1 -4.81481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0.01632 0.04005 C 0.01893 0.04908 0.02275 0.05394 0.02674 0.05394 C 0.03143 0.05394 0.03507 0.04908 0.03768 0.04005 L 0.05 -4.81481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0.01632 0.04005 C 0.01893 0.04908 0.02275 0.05394 0.02674 0.05394 C 0.03143 0.05394 0.03507 0.04908 0.03768 0.04005 L 0.05 -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-0.05677 0.04005 C -0.0677 0.04908 -0.0842 0.05394 -0.10139 0.05394 C -0.121 0.05394 -0.13663 0.04908 -0.14757 0.04005 L -0.2 -4.81481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-0.01649 0.04005 C -0.01909 0.04908 -0.02291 0.05394 -0.02691 0.05394 C -0.03159 0.05394 -0.03524 0.04908 -0.03784 0.04005 L -0.05 -4.81481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533 0.04005 C 0.06458 0.04908 0.08142 0.05394 0.09878 0.05394 C 0.11875 0.05394 0.13472 0.04908 0.146 0.04005 L 0.2 -4.81481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1354 0.04005 C -0.01649 0.04908 -0.02066 0.05394 -0.025 0.05394 C -0.03003 0.05394 -0.03403 0.04908 -0.03681 0.04005 L -0.05 -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0.01632 0.04005 C 0.01893 0.04908 0.02275 0.05394 0.02674 0.05394 C 0.03143 0.05394 0.03507 0.04908 0.03768 0.04005 L 0.05 -4.81481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3760"/>
              </p:ext>
            </p:extLst>
          </p:nvPr>
        </p:nvGraphicFramePr>
        <p:xfrm>
          <a:off x="29718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58245"/>
              </p:ext>
            </p:extLst>
          </p:nvPr>
        </p:nvGraphicFramePr>
        <p:xfrm>
          <a:off x="34290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2620"/>
              </p:ext>
            </p:extLst>
          </p:nvPr>
        </p:nvGraphicFramePr>
        <p:xfrm>
          <a:off x="2057400" y="2336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34950"/>
              </p:ext>
            </p:extLst>
          </p:nvPr>
        </p:nvGraphicFramePr>
        <p:xfrm>
          <a:off x="38862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98208"/>
              </p:ext>
            </p:extLst>
          </p:nvPr>
        </p:nvGraphicFramePr>
        <p:xfrm>
          <a:off x="4343400" y="2336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00598"/>
              </p:ext>
            </p:extLst>
          </p:nvPr>
        </p:nvGraphicFramePr>
        <p:xfrm>
          <a:off x="61722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34038"/>
              </p:ext>
            </p:extLst>
          </p:nvPr>
        </p:nvGraphicFramePr>
        <p:xfrm>
          <a:off x="70866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00956"/>
              </p:ext>
            </p:extLst>
          </p:nvPr>
        </p:nvGraphicFramePr>
        <p:xfrm>
          <a:off x="57150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14090"/>
              </p:ext>
            </p:extLst>
          </p:nvPr>
        </p:nvGraphicFramePr>
        <p:xfrm>
          <a:off x="52578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91439"/>
              </p:ext>
            </p:extLst>
          </p:nvPr>
        </p:nvGraphicFramePr>
        <p:xfrm>
          <a:off x="2514600" y="2336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71137"/>
              </p:ext>
            </p:extLst>
          </p:nvPr>
        </p:nvGraphicFramePr>
        <p:xfrm>
          <a:off x="4800600" y="2286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56256"/>
              </p:ext>
            </p:extLst>
          </p:nvPr>
        </p:nvGraphicFramePr>
        <p:xfrm>
          <a:off x="6629400" y="2336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18465"/>
              </p:ext>
            </p:extLst>
          </p:nvPr>
        </p:nvGraphicFramePr>
        <p:xfrm>
          <a:off x="1600200" y="2336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31242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31242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31242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2292" y="365681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26.5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3657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30.25</a:t>
            </a:r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9574"/>
              </p:ext>
            </p:extLst>
          </p:nvPr>
        </p:nvGraphicFramePr>
        <p:xfrm>
          <a:off x="1066800" y="4025759"/>
          <a:ext cx="693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/>
          <p:cNvSpPr/>
          <p:nvPr/>
        </p:nvSpPr>
        <p:spPr>
          <a:xfrm>
            <a:off x="1066800" y="4953000"/>
            <a:ext cx="6867237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u="sng" dirty="0"/>
              <a:t>Problem:</a:t>
            </a:r>
            <a:r>
              <a:rPr lang="en-US" sz="2800" dirty="0"/>
              <a:t> </a:t>
            </a:r>
            <a:r>
              <a:rPr lang="en-US" sz="2800" dirty="0" smtClean="0"/>
              <a:t>Bad sampling – Bad grouping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8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6508"/>
              </p:ext>
            </p:extLst>
          </p:nvPr>
        </p:nvGraphicFramePr>
        <p:xfrm>
          <a:off x="20574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21500"/>
              </p:ext>
            </p:extLst>
          </p:nvPr>
        </p:nvGraphicFramePr>
        <p:xfrm>
          <a:off x="25146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31784"/>
              </p:ext>
            </p:extLst>
          </p:nvPr>
        </p:nvGraphicFramePr>
        <p:xfrm>
          <a:off x="29718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42921"/>
              </p:ext>
            </p:extLst>
          </p:nvPr>
        </p:nvGraphicFramePr>
        <p:xfrm>
          <a:off x="34290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923"/>
              </p:ext>
            </p:extLst>
          </p:nvPr>
        </p:nvGraphicFramePr>
        <p:xfrm>
          <a:off x="38862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16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90054"/>
              </p:ext>
            </p:extLst>
          </p:nvPr>
        </p:nvGraphicFramePr>
        <p:xfrm>
          <a:off x="43434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95249"/>
              </p:ext>
            </p:extLst>
          </p:nvPr>
        </p:nvGraphicFramePr>
        <p:xfrm>
          <a:off x="48006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29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56519"/>
              </p:ext>
            </p:extLst>
          </p:nvPr>
        </p:nvGraphicFramePr>
        <p:xfrm>
          <a:off x="52578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18002"/>
              </p:ext>
            </p:extLst>
          </p:nvPr>
        </p:nvGraphicFramePr>
        <p:xfrm>
          <a:off x="57150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98465"/>
              </p:ext>
            </p:extLst>
          </p:nvPr>
        </p:nvGraphicFramePr>
        <p:xfrm>
          <a:off x="61722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56381"/>
              </p:ext>
            </p:extLst>
          </p:nvPr>
        </p:nvGraphicFramePr>
        <p:xfrm>
          <a:off x="66294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49064"/>
              </p:ext>
            </p:extLst>
          </p:nvPr>
        </p:nvGraphicFramePr>
        <p:xfrm>
          <a:off x="70866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41993"/>
              </p:ext>
            </p:extLst>
          </p:nvPr>
        </p:nvGraphicFramePr>
        <p:xfrm>
          <a:off x="1600200" y="313944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Column </a:t>
            </a:r>
            <a:r>
              <a:rPr lang="en-US" dirty="0" smtClean="0"/>
              <a:t>sampling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Keep </a:t>
            </a:r>
            <a:r>
              <a:rPr lang="en-US" sz="2800" i="1" dirty="0"/>
              <a:t>all</a:t>
            </a:r>
            <a:r>
              <a:rPr lang="en-US" sz="2800" dirty="0"/>
              <a:t> </a:t>
            </a:r>
            <a:r>
              <a:rPr lang="en-US" sz="2800" dirty="0" smtClean="0"/>
              <a:t>rows</a:t>
            </a:r>
          </a:p>
          <a:p>
            <a:r>
              <a:rPr lang="en-US" sz="2800" dirty="0" smtClean="0"/>
              <a:t>Sample </a:t>
            </a:r>
            <a:r>
              <a:rPr lang="en-US" sz="2800" dirty="0"/>
              <a:t>a </a:t>
            </a:r>
            <a:r>
              <a:rPr lang="en-US" sz="2800" i="1" dirty="0"/>
              <a:t>single 1</a:t>
            </a:r>
            <a:r>
              <a:rPr lang="en-US" sz="2800" dirty="0"/>
              <a:t> from each row</a:t>
            </a:r>
          </a:p>
          <a:p>
            <a:r>
              <a:rPr lang="en-US" sz="2800" dirty="0"/>
              <a:t>The sensitivity becomes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02378 0.04005 C -0.02986 0.04908 -0.03854 0.05394 -0.04757 0.05394 C -0.05798 0.05394 -0.06632 0.04908 -0.07239 0.04005 L -0.1 -4.8148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-0.11041 0.04005 C -0.13264 0.04908 -0.1658 0.05394 -0.20052 0.05394 C -0.2401 0.05394 -0.2717 0.04908 -0.29392 0.04005 L -0.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06389 0.03959 C 0.07813 0.04862 0.09966 0.05348 0.1217 0.05348 C 0.14723 0.05348 0.16771 0.04862 0.18212 0.03959 L 0.25 -4.8148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10468 0.04005 C -0.1276 0.04908 -0.16145 0.05394 -0.19687 0.05394 C -0.23732 0.05394 -0.26961 0.04908 -0.29236 0.04005 L -0.4 -4.81481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06806 0.04005 C -0.08212 0.04908 -0.10312 0.05394 -0.12483 0.05394 C -0.15 0.05394 -0.16979 0.04908 -0.18403 0.04005 L -0.25 -4.81481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533 0.04005 C 0.06458 0.04908 0.08125 0.05394 0.09878 0.05394 C 0.11892 0.05394 0.13489 0.04908 0.14618 0.04005 L 0.2 -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4.81481E-6 L -0.05729 0.04005 C -0.06823 0.04908 -0.08472 0.05394 -0.10174 0.05394 C -0.1217 0.05394 -0.13733 0.04908 -0.14792 0.04005 L -0.2 -4.81481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4.81481E-6 L 0.01614 0.04005 C 0.01875 0.04908 0.02257 0.05394 0.02656 0.05394 C 0.03125 0.05394 0.03489 0.04908 0.0375 0.04005 L 0.05 -4.81481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06268 0.04005 C 0.07726 0.04908 0.09861 0.05394 0.12084 0.05394 C 0.14636 0.05394 0.16667 0.04908 0.18108 0.04005 L 0.25 -4.81481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4005 C 0.11302 0.04908 0.14236 0.05394 0.17291 0.05394 C 0.20816 0.05394 0.23593 0.04908 0.25573 0.04005 L 0.35 -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8021 0.04005 C 0.09705 0.04908 0.12239 0.05394 0.14861 0.05394 C 0.17864 0.05394 0.2026 0.04908 0.21944 0.04005 L 0.3 -4.81481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-0.01076 0.04005 C -0.01371 0.04908 -0.01823 0.05394 -0.02291 0.05394 C -0.0283 0.05394 -0.03264 0.04908 -0.03576 0.04005 L -0.05 -4.81481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41288"/>
              </p:ext>
            </p:extLst>
          </p:nvPr>
        </p:nvGraphicFramePr>
        <p:xfrm>
          <a:off x="48006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50828"/>
              </p:ext>
            </p:extLst>
          </p:nvPr>
        </p:nvGraphicFramePr>
        <p:xfrm>
          <a:off x="43434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43341"/>
              </p:ext>
            </p:extLst>
          </p:nvPr>
        </p:nvGraphicFramePr>
        <p:xfrm>
          <a:off x="20574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89340"/>
              </p:ext>
            </p:extLst>
          </p:nvPr>
        </p:nvGraphicFramePr>
        <p:xfrm>
          <a:off x="66294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1424"/>
              </p:ext>
            </p:extLst>
          </p:nvPr>
        </p:nvGraphicFramePr>
        <p:xfrm>
          <a:off x="61722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</a:t>
                      </a:r>
                      <a:r>
                        <a:rPr lang="en-US" sz="1600" baseline="-25000" dirty="0" smtClean="0"/>
                        <a:t>5 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701925"/>
              </p:ext>
            </p:extLst>
          </p:nvPr>
        </p:nvGraphicFramePr>
        <p:xfrm>
          <a:off x="38862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4496"/>
              </p:ext>
            </p:extLst>
          </p:nvPr>
        </p:nvGraphicFramePr>
        <p:xfrm>
          <a:off x="70866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47803"/>
              </p:ext>
            </p:extLst>
          </p:nvPr>
        </p:nvGraphicFramePr>
        <p:xfrm>
          <a:off x="5715000" y="38100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19406"/>
              </p:ext>
            </p:extLst>
          </p:nvPr>
        </p:nvGraphicFramePr>
        <p:xfrm>
          <a:off x="34290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57804"/>
              </p:ext>
            </p:extLst>
          </p:nvPr>
        </p:nvGraphicFramePr>
        <p:xfrm>
          <a:off x="25146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1361"/>
              </p:ext>
            </p:extLst>
          </p:nvPr>
        </p:nvGraphicFramePr>
        <p:xfrm>
          <a:off x="29718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11</a:t>
                      </a:r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4203"/>
              </p:ext>
            </p:extLst>
          </p:nvPr>
        </p:nvGraphicFramePr>
        <p:xfrm>
          <a:off x="52578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76557"/>
              </p:ext>
            </p:extLst>
          </p:nvPr>
        </p:nvGraphicFramePr>
        <p:xfrm>
          <a:off x="1600200" y="386080"/>
          <a:ext cx="381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</a:t>
                      </a:r>
                      <a:endParaRPr lang="en-US" sz="1600" baseline="0" dirty="0"/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057400" y="3276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3276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3276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2292" y="38092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13.75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94584" y="381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73502"/>
              </p:ext>
            </p:extLst>
          </p:nvPr>
        </p:nvGraphicFramePr>
        <p:xfrm>
          <a:off x="1371600" y="4082143"/>
          <a:ext cx="693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0424" y="5029200"/>
            <a:ext cx="1703736" cy="461665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Good 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5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Prove that the participation of </a:t>
            </a:r>
            <a:r>
              <a:rPr lang="en-US" sz="2800" i="1" dirty="0" smtClean="0"/>
              <a:t>any</a:t>
            </a:r>
            <a:r>
              <a:rPr lang="en-US" sz="2800" dirty="0" smtClean="0"/>
              <a:t> single user in the published data will </a:t>
            </a:r>
            <a:r>
              <a:rPr lang="en-US" sz="2800" i="1" dirty="0" smtClean="0"/>
              <a:t>not</a:t>
            </a:r>
            <a:r>
              <a:rPr lang="en-US" sz="2800" dirty="0" smtClean="0"/>
              <a:t> </a:t>
            </a:r>
            <a:r>
              <a:rPr lang="en-US" sz="2800" i="1" dirty="0" smtClean="0"/>
              <a:t>increase</a:t>
            </a:r>
            <a:r>
              <a:rPr lang="en-US" sz="2800" dirty="0" smtClean="0"/>
              <a:t> the adversary’s knowledge</a:t>
            </a:r>
          </a:p>
          <a:p>
            <a:r>
              <a:rPr lang="en-US" sz="2800" dirty="0" smtClean="0"/>
              <a:t>Simply </a:t>
            </a:r>
            <a:r>
              <a:rPr lang="en-US" sz="2800" dirty="0"/>
              <a:t>publishing statistics does </a:t>
            </a:r>
            <a:r>
              <a:rPr lang="en-US" sz="2800" b="1" dirty="0"/>
              <a:t>not</a:t>
            </a:r>
            <a:r>
              <a:rPr lang="en-US" sz="2800" dirty="0"/>
              <a:t> work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6930"/>
              </p:ext>
            </p:extLst>
          </p:nvPr>
        </p:nvGraphicFramePr>
        <p:xfrm>
          <a:off x="4495800" y="3788499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69538" y="3434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6712538" y="3434748"/>
            <a:ext cx="24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database is hidden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026738" y="3619414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1" r="-344" b="8792"/>
          <a:stretch/>
        </p:blipFill>
        <p:spPr bwMode="auto">
          <a:xfrm>
            <a:off x="91440" y="1725259"/>
            <a:ext cx="9052560" cy="23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-7631" r="52" b="7631"/>
          <a:stretch/>
        </p:blipFill>
        <p:spPr bwMode="auto">
          <a:xfrm>
            <a:off x="91440" y="4061361"/>
            <a:ext cx="9052560" cy="26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Application</a:t>
            </a:r>
            <a:br>
              <a:rPr lang="en-US" dirty="0" smtClean="0"/>
            </a:br>
            <a:r>
              <a:rPr lang="en-US" dirty="0" smtClean="0"/>
              <a:t>Traffic Reporting</a:t>
            </a:r>
            <a:endParaRPr lang="en-US" dirty="0"/>
          </a:p>
        </p:txBody>
      </p:sp>
      <p:pic>
        <p:nvPicPr>
          <p:cNvPr id="5" name="Picture 4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5908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8932" y="271444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9067" y="404251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732" y="374961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3841514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810" y="29130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2877" y="158869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267" y="203898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799" y="547182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2757" y="417746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9" y="34051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4402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21" y="48593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8383" y="458350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8568" y="5600827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674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528" y="4537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9818" y="5777923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1585" y="519885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3689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230057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94" y="318295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6" y="4305173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40" y="2805869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41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56" y="327595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10" y="468950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74" y="3084198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08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4" y="495999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9" y="5726954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-0.05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8003 -0.0069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0468 0.0537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5313 0.0178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27621 0.0122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463 L 0.10157 0.0046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63 L -0.09844 0.0092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15 L 0.19167 -0.0643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32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3489 0.1560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8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20313 0.0953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4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1666 0.0053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8073 0.093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46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9219 0.0527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2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4375 -0.058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29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8142 0.0046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75 0.016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463 L -0.14653 0.0349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50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5157 -0.00208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5156 -0.0136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6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55 L -0.15452 -0.0171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349 0.0282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4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23 L 0.12673 0.133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6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8333 0.1798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8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509 L 0.171 0.14352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692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3663 -0.0101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5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0.25556 -0.0368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18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63 L 0.11823 0.08704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1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086 -0.23334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6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6475 0.1632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814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217 -0.0585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29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55 L 0.17813 0.0504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6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7 L -0.18819 -0.0326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Application</a:t>
            </a:r>
            <a:br>
              <a:rPr lang="en-US" dirty="0"/>
            </a:br>
            <a:r>
              <a:rPr lang="en-US" dirty="0"/>
              <a:t>Traffic Reporting</a:t>
            </a:r>
          </a:p>
        </p:txBody>
      </p:sp>
      <p:pic>
        <p:nvPicPr>
          <p:cNvPr id="4" name="Picture 3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4771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1385" y="2209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6963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9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4771" y="4680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0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1385" y="4680799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963" y="4680798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0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pic>
        <p:nvPicPr>
          <p:cNvPr id="5" name="Picture 4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5908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8932" y="271444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9067" y="404251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732" y="374961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3841514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3540100"/>
            <a:ext cx="429865" cy="2699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810" y="29130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2877" y="158869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267" y="203898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799" y="547182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2757" y="417746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9" y="34051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4402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21" y="48593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8383" y="458350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8568" y="5600827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674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528" y="4537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9818" y="5777923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1585" y="519885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3689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230057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94" y="318295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6" y="4305173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40" y="2805869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41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56" y="327595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10" y="468950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74" y="3084198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08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4" y="495999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9" y="5726954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data:image/jpeg;base64,/9j/4AAQSkZJRgABAQAAAQABAAD/2wCEAAkGBxQTEhUUExQVFhUXFhoXFxYWGB0cIBwdHBgcGBscHhweHCggGh0lHBcXITEhJSkrLi4uFx8zODMsNygtLisBCgoKBQUFDgUFDisZExkrKysrKysrKysrKysrKysrKysrKysrKysrKysrKysrKysrKysrKysrKysrKysrKysrK//AABEIANYA6wMBIgACEQEDEQH/xAAcAAEAAgMBAQEAAAAAAAAAAAAABgcEBQgDAgH/xABQEAACAQMBBAcDCAUJBQYHAAABAgMABBEFBhIhMQcTIkFRYXEygZEUQlJicoKhsQgjM5KyFSRDU3OiwcLRRGOTw9IWNEVUg6MXJTVks+Hx/8QAFAEBAAAAAAAAAAAAAAAAAAAAAP/EABQRAQAAAAAAAAAAAAAAAAAAAAD/2gAMAwEAAhEDEQA/ALupSlApSlApSlApSlApSlApSlApSlApSlApSlApSlApSlApSlApSlApSlApSlApSlApSlApSlApSo7re3Wn2uRNdRBhzRDvt+6mSPfQSKlVPq3TpapkW9vNKe4uRGv+LfhUSv8ApxvmJEUVtEO7IZ2+JYD+7QdC0rmptt9euPYa5IPIQ2/5ERk/jRdM2in4kah96Qx/gWWg6WxXwzgcyB6mubh0Za1N+0Vsf725B/AOa9R0KX44ySWiDxaRj/k/xoOiDdxjnIn7w/1r8+XRf1kf7w/1rm+bo0ijOJdV05D9HrMn4ZzX3H0b2x/8Thb+ztpZP4TQdHC7j/rE/eH+teiyKeRB9DXOadGVqeepY82sZgPizAVk2fRPaStuR6zbM/0BGu9+71+9+FB0NimKpFOgiRfY1DHpCw/KavUdD1+vsaow/wCKv5SGguiv2qbXow1YctXf9+b/AKq1t90WaxzW/wCtPnPMp/HNBetK5xj2g1vRpALjrWjJ9mc9ZG3ksgJwfRvdV07Fba2+pR70J3ZFA6yFvaQ/5l8GH4HhQSWlKUClKUClKUClKUClK120GtQ2cDzztuxpz7ySeSqO9ieQoNg7gAkkADiSeAFVftd0zW0BaO0X5TIOG/nEQP2ub/d4edV7tBtTf67ci2t0ZYicrAp4YGO3M3IgE9/AZAGTztbYLowtrALJIFnuefWMOyh8I1PLH0uZ8uVBA49L17WRvTSG2tyeAbMSkeUa9t/vnHHn4Za9Guj2hxfahlx7Sb6xjP2Rlx7zVz31v1iMm+6bwxvIcMB34PcccM8xnhxrx0/TYbeLq40RIxxI8T3sxPFmJ4liSTQVtYbKbNSYVHhc+Hytwfh1g/Kpdo+xFpbr/NDJEpOexIW/j3q89Uv9GZik7WEjDmjCKRh93BIrV9boMZ4NbQE96Foc+9d2gkkmh3B9nUbpR4dXakD42+fxrHfZy5Ptapd4+rHbL+IgrBstG0244w3Tyf2WoTH8Fmr2l6O7Jvb+Ut5Nd3B/5lB5Xey8IH851G8YfXu+qHvEYQVo5oNnYj22hmf6LSS3LE+S7z8fQVvbXov0pDkWiMfrs7/xMakmm6TBbjdghiiHhGir+QFBGbHWbVFza6bckd3VWYi+HWblZo2om7tMv8eluPw+UVIpnIBIGSPE4/HurRwazPMnWWsdpNHkjfF2wGQcEZW3YZFBjnbEj9pp+ooB39Sj/hHKx/CsO62q0m4/V3PVqfoXkDR/DrUA+BrZvfaiP9itT6Xr/wCNoK8LnWbjG7PpcrqeYjkhlHwZlJ+FB42+ysarv6ddy24PECOTroT/AOnIWUD7BWvmTaK6s/8Av8AeIf7Xagso85IT24/Vd4VH7iDSN7eHX6TMeAcK9px7gcgQv6cfxraxX+pWYDSBNStcftYAFnA48TGMpKOXskHnQTKwvo5oxJC6yRtxDoQQfeKyKgNlYQXO9d6PcLbzZ/WxhT1bt3rPBw3XzntgBufOt7o2029ILe6jNtdccRscrLjm0L8pB5cGHeO+g3V/ZRzRtHKivGwwysMgiufNuNlp9Du47uzdhCWPVseO4eZif6SkcieYB7xk9FVrtodHju7eS3mGUkUjzB7mH1lOCPSg1mwe1sepWwmQbrg7ssf0Hx+KnmD4eYNSSuYNl9Sm0XVSkpIVJOpuB3Mh5PjyBEg8uHea6eVsjI4g8jQftKUoFKUoFKUoFVn+kDchdMVe97hAPuhmP5VZlc79NG0Hy++js7c76xN1QxyaZ2CnHiB2V9d6gtnou2ahs7GFoxmSeOOWWQ82LIGA8lXewB7+ZJMvrG0y1EUMUQ5Rxqn7qhf8KyaDR7XavJbwqLdBJcyuIoI2zulyCxZsckVFZjy4L51g2exivh9Qka9l57snCFT9SEdnA8WyfOpE9oDKsp5qjKo8N4qWPr2QPj41kUHnb26IAqKqqOQUAD4CvQjPOmaUEK2t0XS2lhiurNM3LGNZlQKA+MqrSKQVZj7IPM1KtJ09beFIULsqDAMjFmxnPFjxPh6VqekML/Jl4WGd23kZfJwhKMPAhwpB7sVIF5UH7SlKCMbXB55YLEHdjuBI07AkMYowu8ikci7Oqk890tjxqRWlskaLHGoREAVVUYAA4AADkK+JbJWlSUjtorqp8n3d7+AVG9qOkWwsSUll35RziiG+3oeIVT9oigllKpO+6dHdwlrZZJOF6xyWP3EH+NaObpt1HJxHbLjgQY3OD4e2KDoaSMMCrAEHgQRkEelRuXY9IyZLF2s5CckR8YnP14D2TnxXdbzqpLLpzvV/aQW7j6u+h/iapns701WUxCXCPbMfnNh48/bHEepUCg2DaZ8ouCXHyHVEUlZoeMc6DAzg8Jo87u8jdtCRxwQTubaUXSm0v4VWde1gZ3H3eU0D8xg44ZDocZ5gnb3VulwiMrA4IkikU5wccGBHMEEg+IYjvr3urRZAN4cVYMpHNSORB7j3eYJByCaDw061ki7DSGVB7LP7Y48FYgYfHc2AcAZ3j2qzqClBS/6QWzGRHfoOWIZvTP6tj7yV+8vhUy6Htf8AlemxbxzJB+of7oG4T6pu+/NSrWdMjuYJYJRlJUKN7xzHmDxHmK5+2F1h9D1OW2usiJj1cp7uBzFMPq4Pwc94oOjaV+I4IBBBB4gjjkeNftApSlApSoD0w7YtYWoSE4uJ8qjfQUY339RkAebZ7qDQ9LnSZ1Aazs3HXHKzSqf2XcVU/wBZzyfm48eWF0OdH/VbuoXY3CATBG/DdBH7V88uGcA+vhiM9Gez0ISTVL7jbwtiNCN4yy58PndogAd7HwU1PdZ0s3K/KdcuDbW2R1VhGxHmBIVy0sh4HdQZHd4UFhxa1bMN5biEjxEiEfHNYVztjYJ7V5b+eJFbHruk499fGy+mWixK9vaLAp9neiCOR3MQe2M/Wwa32KCO7TbY29rYveq6TJjEW44IkcnCqGGRzznwAPhXPN9tZeajNi4vhApzgFpEiH1cRhj72zy511BeWEUqFJY0kQ81dQwPuIqHaj0R6XKSRA0RP9VIyj3LkqPhQUNfaHbxKXj1KCSUcdxFmBPkJN3GfXHrX5pG2+oWxzFdzY+i7GRf3XyPhVwTdBVkfZuLpfVo2/5YrVXvQMP6G9PpJED+KsMfCg+Nn+l6O6RrTVIlVJUMbTR5C4Ybp3l5pwPtA8PAVdUThgCpBBAIIOQQeRB765b2u6Or3T1Mkqo8IIHWxtkAk4GVOGXJx3Y4869tldA1XUIlSB5RbRkqrPKUjXjkgAHLYJ7gceVB1BStTsnpLWlpDA8rTOi4aRiSWJJY8znAzgeQFbagpPpf6SZFkexs2K7vZmmQ9ot/VoRxGORI454Dkc/WxPQurIs2oM28w3vk6Hdxn+scHJbjxAxjxNaXpK2HubK8e/gTrYDN8ozje6t98OQ68yhbPEcMcDiibda3qwMNrGqjk7WylOB7jK7kJ7iDQWpJq2kaV+rDW1uw5pGoL/eCgt8a5t2lMRu5zA+/C0rNG2CMqx3hwPHhnHHwq09C6C3btXlzuk8SkAyc+cjjGfumphH0V6bbxO62xndUYgTSMd4gEgYGF4nh7NBzVUh2Y0/T5kkF5dyW0mR1ZWLrEII5tgZ4HzHCrW2F1bQ9QIiNhbQTkcI3jQhuHHcfHE+RwfWpFq3RJpk2d2FoGPfC5X+6d5PwoK46NdrDp198hadJ7ORwqSI2VVnwVdfogk4ZO45Pcc3XqutmBwGtriRD/SQp1uD4FFPWe8Kag2m9CNlHIHeWeVVOerYqoOPpFVBI9COVTbV9LErk3Bhe1C5aOWMZRgPbWTIwOeQR38D3UHpoe0ttdl1gk32j/aLuspQkkYYMoweB4HjwNbOaVVBZmCqOZYgAe81Vd/0o6Zp6mGwgEmCciABI8/bI7fqAeXOtA3TpcscpZRbv23b8QoH4UFmXW28SuVTqnAON75VbLn0Blz8cVAelmw/lCJJ4LSczx4G/F1UwZO9W6qVm4E5Bwe8d/D00nputnbdurQx8cFkIkA9VIDfDNT+xstOv4hPCkLqeUsQ3HU/aXdeNvLgaCoei/pNazItLwsbcHdV2zvQnON0jmUB7ua+nAdAQTK6hkYMrAFWU5BB5EEcCKrvbDYiKYKlyS6MQkV5gddCxOEWUgATREkLkjIyMk53xCdmtoLnZ+7Nle5a0Y7wIyQoJ/ax9+7n2k8c44+0F+0r4hlV1DKQysAysDkEEZBB7wRX3QK58/SHuCb+Fe5LYEDzZ2z/CPhXQdUR+kbp5E1rOBwaJ4ifNW3h8Q5+FBM9lNIUyWdsQOrsLSKZl7muJw2GPiVCSt6yA91bCC3t45b/Urgb5ikZUZu11UcUSBljB4IS/WE4xktXz0f3qyTXLD58FjKPsvbcPxVq3WyyBRcjfVm+VzFgPmliGCkHkd0qfMEEc6Ckb/anXdSdjbJcxxE9hIFKADuzLgFj4ne9wrKtLDaiAbym5YDjh5Ypj+6zsT6CugM1WUu2s42iFjvg2xURlMDg5iMm9nGc5wMZ5Gg0OzfTY6v1eow4wd1pIlIKkHB34ic8O/Bzw5d1WNrG3djb26XLzq0cgzEI+00njur5cjnAHfiojt70StfXj3MU6Rb6rvKUJyyjdLZBHMBfhWmsegU7wM14N3vEcWCfRmcgfA0Fq7K7QxX9utzCHCMSMSABgVODkAkc/A1t6wdE0mK1gjghXdjjXCjmfEknvJJJJ860O3m3lvpsfbxJOw/VwKcE+bfQTzI9AaDWdOUoGkSgkAtJEFBPMiRTgePAE+6vroP8A/pEP25v/AMrVVFtpOp7QXHXPwjB3RIwKxRjPFYx88+OOPDtEcKvvZDZ5LC1jtkZnCZJZuZLMWJwOQyeVBuaUpQCM142lokShIkREHJUUKB7gMVEukDpEg0vcR0aWWQFljUgdnON5mPIZGBwPI+FaLRem6ylYLPHLb54bxw6j1K8QPPdoLQpWss9aSWYxR9sCGOYSKylWWRnVd3By37NjvYx51s6ClNv+h+Qytcadu9ol2gLbpVs5zEx4Yzx3SRjuOMAYGmbda5YqIrm0lnVeAaWN97H9qgIb1OT51fVKCkZemS/cbsWm4bzEr/gEFR7U7LX9VOJYp+rJ4IwEMQ8ypI3see8a6PzWp2g2ltbJN65mSPhwUnLN9lB2m9woKs2U6D8EPqEoYf1MJOD9qTAPuUD1qWadtZGmrfyTFBHHFFFwYcO0EDhVA4Abp99Q3aXpukc9Xp8GM8BJKN5j9mMd/LmT6VXd3d6hb3Ud/Os6TmTfSWaMrvlQAQAQMrukAgcMHFB03rey9pdru3FvG/DG9ugMPRx2l9xqltc0+52cvUmtnaS1mON1j7QHExv3bwHFX58/MGy9hukm11AKhYQ3PIwufaP+7J9sd+OY8K/OmawWXSbgsOMW7Kp8GVgPxVmHvoJRZ3EV5bK69qGePIzwyrDkfA8ceRqFdIegDUdK6wAG4gUuh7yUysqfe3W94FefQFds+mbp5RXEiL6EK/5ualexq/zXjxzNcn3NdSkfgRQQP9H/AGkaa3ltJCSYMNESf6Nyez91hw8mA7qtmue+hIdXrU0a+z1U6e5ZVx/DXQtB+VD+lfZ03unSogzLHiaLxLJnIHqpYe8VMKUHP/RTtf1Tq0iuyx25hmKKWYRK+/BJuL2mVN+RGIBIBSrPisormcX2nXiB2CrMqkSRzKvAdYgIKuBwDAgjhwPKqh26sZNF1dbi24I5M8Q5AgnEsR8skj0ZfCre/wCzNjqEUd5CpglkQSJcW56uQEjvK4DEciGB5UG82n1tLK0luZOUaZA+kx4Ko9WIHvrmbY3V2Or21xM28z3SmRj4yNuk+QG/8BVldPd48dlZWzyb7s29I4G7vmJApJA5ZaTex4+lU3dxxCKEIS8rBml54XLbqRgd5AXeJ7+sA7qDsiviaZUUszBVAyWY4AHiSeAqh9helqS1xbagruiHc63nJHg4KuDxcDB4+0Md9WylpY6iFm3luo+5TIWjB84s7hbh85cig0W1G2FzJbzNpUDSqiMzXbABAFBJ6pWwZ2wDggFc44nlXO16txKrXUgkcO5Vp2BIL4zgtyzjHDyxXYwQYxgYxjHdjwx4VhTaLbtAbYwx9QV3eqCgLjnwUcBx45HI8aDXbBanBcWMD2wCxhAnVj5jKMMh8we/vyD31IKoS9S62avC0QM1hMfZbkfqlvmSqOTfOHocSDVOnCEoi2dtLJO5A3JQFCknGOySXJ5DHiOPdQWvcTqiM7sFVQWZicAADJJPhiqu1Lpzs0YiGCaYD5/ZQH0B7XxAqymtxNDuTxqd9AJIz2l4jtLkgbwzkZwM1oY+jnS1ORZQ+8E/gTighlv0t6feOkVzZP2mCKXWOUAscDmQRx8BXh017O6dbWQeOGGG4aRRGIxulhnt5UcCAveRw4eNTmfo705njdbWON43WRWiG5xVgwBA4MMjkRUK6Qejea7v2up7yGK1IUfrCQ0aqoyqgjcOTvHO8OLcjQb3o62ein0mxaZWEixtuSRu8bhTIxxvowJUjBweFSgbMQ973Tet1OPykFRe86TdKsYkhhkMwjUIiW43sBRgdskJ3eNQnVum26mbq7K2VCThS2ZXPoigAHy7VBcVlpEdsxkWWYLukMss7unjvfrWYqRg8iBxNRraHpZ062yqyG4kHzIBvDPm5wnwJNVh/wBj9d1QhrkyKnMfKX3FHpEoOP3R61KdH6CIlwbq6d/qRKEH7x3ifwoIntF0wX9ydy3xbITgCMb8hzwxvEc/sgHzpsv0U3164luy8EbcWeUlpXHkpOR6vj0NYt1ZwW20MMNop6uK5gTBYsSwK7/E+ZPDuxXRWqatBbrvzzRxL4yMF/Pn7qDW7L7HWlgu7bxANjtSt2nb1Y8fcMDyqnunjWRc3sFpD22gBUgd8spXCeZAVfe2PGt1tx00LutFpwJY8DcuMAecanix82wPI1XHR9pVxd6jC0I32jmSeR3JIAVw5ZzxJJI9ST76CdnoIl6tGW8US4BZTGcBufBg2eHjjur26ULu5stJhsbm5FxNM5zIFIPUx4YgkntHeKDePEjPPGauyo3r+x8F1dwXU/aFujbsZ9kkkMGbxC4PDkeHhxDV9G2m/wAm6QrT9ghXuZc/NyN7B8wiqD6GttHfiz0sTTHjHbh3zzLlc49S5x5k1qtppZNSAtLTBt2YfKbonsFFYb0UZHGRmxgkdkDIJycCuumXbT5XImn2h341cBynHrJM4VFxzCk+9vs0Hx+j3Zs99POeISAhj9eVwR+Eb1f9RTo02TGnWSxtjrn/AFkxH0iPZz3hRw+J76ldApSlBXXTroon04zAdu2cSA/VbCOPTBB+4K8ugLUTJppjP9BO6D7LASD04uw91TPbCz66xuo/p28o9+4cfjiqt/RvucreR+cL/vB1P8IoMH9I2T+cWi+EUh+LqP8ALUf6FdAF1qKu4yluvXEeLZxGPc3a+5W9/SLX+dWp/wBww+D/AP7qJ9Gu2f8AJk8jshdJY9xgOYI4owzwIySCPA+WCGys9mBqmuXcIcxxiaeR2AyQFfd4A8MlyPdmvLXthdS0lmuI3PVr/tED7vAkAby53hk44cR519dDWtrDqoaZwomjlVnYgAMf1uSTyyUI+8KnHT/r/wDNbeGJg0U7s7OpBBEW6QoI4e0wb7lBENG6Z9QhAE3VXC8syLut6byYGeI5qedSuy6eoj+2s5F845Fb+ILUm6KtnoxpECTwo3Wb0zK6hvbJ3SQRz3Nz4CttP0eaY/OygH2V3f4SKCG3fTLps8bRzW07IwwyOiMCPc9RbRNptBs5/lENrds49gPusE81DPz8zkjurR7e7MxR6wLK0j6tXMKKN5m4yYy2WJOBnln5tXVb9FOkoci0BI+nJKw+DORQRK66eoB+zs5WP15EX8g1aS86dLt8LBawITwG8XkPHwA3eNWJt3s7aQ6VedTbQRkQOQVjUEcO44zUf/R3gX5FcPurvfKSN7AzjqozjPPHE8KCJ/yntJfewtyin6MawL7mYAn3E1+w9Dep3Db9zNErHmZJGlb8sf3q6DrGvdQihG9LJHGPF2C/maDmQ7OpY6xDa3YWaISxBiQVV0kAG9jPAAt4/MNdMaZpMFuu7BDHEvhGgX8hxrnzps1S2nvYZ7SdJSIgrGM53WRyynPI5D/3a89c6YdRn4RMlunhGoLH1dgfwAoOjL29jhQvLIkaDmzsFA95IFVbtz0xwRo0VgetlOR12P1aeYz+0Phjh5nkaOvb6a4cGWSWZyeG+zOc+QJPwFTfZPokvbsq0y/JYTx3pB2yPqx8x97HvoIEtw4brA7B872/vENnmW3s5znPGrA2T6Jby9Amnb5PG3ENIC0jDx3cggHxYj0rH2G2ehbXfksnajhnmAD47ZhLbobuOd3JGO6rS6YdtxZ27W8L/wA6mXHDnGh4M58CRkL58e6gpTaDRIReizsDLcMH6ouxXDyZwQgVRhF45Yk8ieQ49HbB7Jx6darCmDIcNNJ9N8cfujkB4e+oH0FbFdVGL+Zf1kgIgB+bGeBfHcW7vq/aq36BWBq9jDIuZ4VlCdoKU6zj3YXByc+VZ9VZ057XvawpawOUknBaRlOCsY4YB7ix4Z8FagjPSj0hXEkhsLQBEICN1LB5GLdnqspkIc9kopJ7s91S7oo6NhZAXNyFN0w7K8xCp7h4uRzPdyHeTg9DHR+II0vrhP1zjMKEfs0I4Nj6bD4A+JNWzQKUpQKUpQY2p/sZf7N/4TVL/o2r270/Ug/OX/Srd2puRHZXUh+Zbyt8I2NVj+jhBiC7fxkjX4IT/moMf9I60OLKXuBljPv3GH8LVStdJdOekmfS2dQS0EizcPo8Ub3BXJ+7VDjSVksflEWS8MhS5XwVzmGUeRO8h8wvjQaQivoMcYycZzjPDPLOOWfOtlDoMz2j3irvQxy9VIRxKkqrBiO5DvAZ8axLaxlkVmjikdUxvsiMwXOcbxAIXODz8KD207WbiDhBcTRDniOR1HwBxW6j6RdUAwL2b37p/ErUWBr3jtJGG8scjL9IIxHxAxQZtztDcyXK3TzM1wpBWXhkbvLuxw9K3H/xK1T/AM7J+6n/AEVFBWfFolywDLbXDBgCpWJyCDyIIXiPOg2t/t7qM0bxS3cjxupV1ITBB5jguaxtC2uvbNGS2uGiRm3yoVDlsAZ7SnuA+FZGn7B6lN7FlOPOROrHxk3a+da2Pns7m3t7ncV59wjcbe3Q0nV8eGM5zyzQfd7t9qUow97Pj6jdX+KBTUfnlaR8uzSOeGWJZj4DjkmugNN6D7FCDLLcTfVLKin91d7+9U50PZi0tB/NreKM/SVe0fVj2j8aDmO42JvY7V7uWAxQpu/tOyx32CDCc+bDnjhU06MOi+C/thdTzSBS7L1UeF9k44scnj5AVb3SBorXmn3FuntsgKebIwkUe8qB76qzoC2m6uSSwlyvWMZIs8MOBiRCD3kLvY+q1BbGz+yFnZD+b26I2Mb5G859XbLe7OK3leN3dJEjSSOqIoyzMQAB4knlVKdIHTGW3oNOO6vJrkjifHqweQ+sePgBwNBpemKz+RaqLm2mVZJf1pVD24nA3SSO4MOIPf2vf8dF2w8mpXHyq63mt0fLs5LGZx8zJ4svLeJ9PHHp0edF018wuLzfjtyd/tZEkxJyefFVPe54nu8R0JZWiRIscaqiIAqqowAB3AUHqigAADAHAAV+0pQK57iiGtbRNntW8bEkHiDFCQoHo7ke6Q1O+mPblbOA20L/AM5mXBx/RoeBY+BIyB8e6vHoK2Va2tWuZVKyXGCoPMRD2fTeJLem7QWeKUpQKUpQKUpQRLpYuur0m7P0o9z99gn+NR79Hy33dOkc/PuXI9FSNfzDV7dPlzu6Xu/1k8a/Def/ACitl0MW+5pFt9brH/elb/CgmF5arLG8bjKOpRh4hhg/ga5XvoJtJuru2dd4PDLAc8A6SKerk88Hdb1Ujxrq6oxtxsRb6lGFlykig9XMvtLnuP0l8VP4HjQVx0FaK7JddY0T2lxEEMYkDMW78oOKYVmU5wcgYyMGozsxqT6HrEkMhPU9Z1Mue+MnMcnqAQ3oWFe2r9D+pWzF7fdnA9l4W3H/AHWIwfRjUQ1e1vopBLdR3KyKVxJOrn2fZ7TgggYGBxFBa36Qez36uC6jRQqM0cu6APbxuscc+IK5+sKnPRZtGL3T42P7SP8AVSj6ygAN95d1vefCqU1DpYu7m1ltblIJUkQqX3SrA8w3A7pIIB5DlWJ0c7dtpckp6rro5QoZN/dwVPBgd0gnBIxwzw40Fg9OuxsQh+XwoEdWVZgowHVjuhiPpBiBnvB48hUv6Hb/AK3SbbJ4oGiP3HKj+7u1Atrel61vLKe2FtOrSxlQTuEBuYJ7WcZA7q0/Rj0lxabbSQSxSyb0xkUoVwAVVSO0R3qT76Domufunm4Karbv9C3ice6eU/4VKT072n/lrn/2/wDrqs+knbRNTmikWAxdWpTLOGLgneGQFAGDvd59qg6jU5APiK/a50Tpv1ALgpakjvMb/kJMVhz7fa1e5ETTYPDFpCRz+uoLD96g6M1LVIbdd+eWOJfGRgv5njXM+2GsQR6w13YOHQSpOCAVG/wMg4gEhiCcj6ZrMsOi7Vbtt+ZOrJ5yXMna+Haf3GrG2Z6FbWHDXbtcvz3eKRj3A7ze848qCsri+1XXptwBpFB9hBuQx+bE8Ce/tEtzx4VaWw3RFb2hWa6IuJxggf0aHyX55Hi3gCACK3lxtbaWxFrZRG4lXgLezUbqd3bYdiMep91eE+n3k6mXUbtbO2AyYLZ9zh/vLk4PqFwD40Envdbt4mCPKoc8ox2nPoi5Y+4VlG6UJ1jHcXGSX7OB555e+q0t9rYIy1voNj8okz25lXdiB+lJKe1IfUjPjXxc7KcPle0F8JFXBW3DFIVPPAUYMh7sAce/eoLA0raC3uWZbeTrd32nQEoD4dZjcZvIEmoj0kdJkVgGhgKy3RHLmsXm/n4L8cCoHtT0pSTBbLSImhi9hTGmJG8o0Ufqx5+19mtz0fdEGGFxqQDt7S2+d4ZPHMp+cfq8R4k8qDU9GmwcuoTfyhflmjZ98B+c7dzHwjBxw78YHCr6AoqgDAGAOAAr9oFKUoFKUoFKUoKi/SMnxbWifSmZv3Y8f56nfR1DuaXZD/7eMn1Khj+Jqtf0lD/3H0uf+T/rVr7KJiytR4W8X8AoP231MteTW+6AscMUgbxMjSqR4cOrHxrJ1ZJTC/UECULmPe5bw4qG+qSMHyJrB1iKWJ/lMEfWtuhJYgQGdASylCeG+pZsA4DbxGQQK+9C2ktrsHqZAWXg8bZWRDyIdGwykHyoMXZbayG8DJ+yuIzuzW0nB0Yc+Hzl8GHCpBUa2o2Itb1hI4aOdR2LiFtyRfDiOfvB91a610XV7fhFfw3SdyXcRVgP7SPLE+ZBoJLe6BazftbaCT7can8xUY1LZTSVJ39N98VtIR/7QNbq1u9RH7W1tj5xXLcfc8Ax8a2EVzMfagx/6imgrx9nNEP/AIddj0s70f5K+odkdEblYXQ+1bXo/NasV5pe6Ie9wPyU15iW4/qoh6zN/hFQQMbH6QDw0u4bz6qb/M4P4VvNN2I0thlbCMY7pYWB+Djj6jIrfyvc47KQk+BkcfiIj+Va28ur5QWY2EK/Sd5GA+IjH40GfZ7PWsX7K2gT7MSD8hWbc3KRKWkdUQc2dgoA9TwFV/Jq0kpx/KjyccFNNtN/3GQiUKfUiviLZ95CHXTmlfORNq1zv+eREplC8e4BKDc3G3KyEpp8Et8/LejG5CD9adwE/dzWj1/iP/nOoxwxn/YrQld4eDNxml8CFAFb3/stdTcLq/kCf1FmogTHhv8AGQj7wr9ls9K0letdYYSf6STLyMfJm3pHPpQaPS9UuSgh0fTBbQ/192vVL9oRjtyEj5x99ft9sVCALnW75rjd4hHYRQKe4Kg4k93Pj4VGtpumx3PVadC28x3VlkXLE8huRDOfLez9mtXpvRrqmpSCbUJWiU8czHefH1Ix2UHru+lBttoOmKCBBBpUCbo4K7oUQfYiGGJ9cehrSaTsHqmryi4vneJDyeYdrHhHFw3R5kAce+rb2U6PbGxwY4g8o/ppe0/u7k+6BUroI3shsRaacv6hMyEYaZ+Lt78cB5AAVJKUoFKUoFKUoFKUoFKUoKi/SK0t3t7acDKwu6PjuEoTB9Mx49WFTDos1xbvTYGB7caiGQeDIAPxXdb71SXUbGOeJ4ZVDRyKVZT3g1z9JHd7N3+8oMtrLwBPASrzAJHBZV4//wANB0TWg1/Y60u2DyxYlHszRkxyDw7a4PDzyK+dk9tLTUEzBJ2wO1C/B19V7x9ZcjzqQ0EOj2UvYeFvqs26PmXUST/38q34ms2CDVV9qaxkH9jKh/CRhUkpQaZTf94tPjL/ANNfYF742o90h/xFbalBppLa/J4XFqo7x8ldvx+Uj8q+zptwfavHH9nFGv8AErn8a21YWp6xBbrvTzRxL4u4X8zxoMM7PK2Osnunx/v2T4iLcB94r7i2YtFYP8miZxyd1Dt+++W/GoTr/TVYxZFusly3iAUT95hkj0U1XOs9MuoykiNorde4RqC2PNnz+AFB0iqgDAGB4CsPVtWhtozJPKkSD5zsB7h4nyHGueNF2y1+fs28lxLvd4gRgPPfMeB6k1v9M6Jr+9kE2p3LJn5pbrJMeA47kfuz6UGTtV0zSSt1GmREluCyspZ2P+7ix+LZ+zWDoPRNe3z/ACjUpnj3uJDHfmYceHE7sQ8Bxx4Crc2X2PtLBd22iCsRhpG7Tt6sePuGB5VvqDQ7M7HWdiP5tCqtjBkbtOfVzxx5DArfUpQKUpQKUpQKUpQKUpQKUpQKUpQKxNV0yK5iaGeNZI25qwyPI+RHcRxFZdKCkNp+hORH63TpeRyI5GKsv2JAOPvx6mtAdoNoNP4S/Kdxf66MTL/xME/3q6OpQc923TperweG2f3Ov+Y1lDp7n/8AKQf8Rv8ASrzmso29qNG+0oP5ivEaPb/1EP8Aw1/0oKNl6drs8Et7cH1dv8RXyOkHX7nhBCy574rUn8ZN4VfkVsi+yir6KB+VetBQY2e2lu/2ss0an6c6xD3rFx9xFZ+mdBcjnevLwb3eIgXP78mD/dq7aUEB03of0yLG9E8xHfLI3H7qlV92Kk+n7LWUH7K0t0PiIlz8cZrb0oPxRjgK/aUoFKUoFKUoFKUoFKUoFKUoF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8" y="5449229"/>
            <a:ext cx="1012764" cy="9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-0.05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8003 -0.0069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0468 0.0537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5313 0.0178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27621 0.0122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463 L 0.10157 0.0046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63 L -0.09844 0.0092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15 L 0.19167 -0.0643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32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3489 0.1560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8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20313 0.0953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4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1666 0.0053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8073 0.093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46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9219 0.0527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2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4375 -0.058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29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8142 0.0046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75 0.016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463 L -0.14653 0.0349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50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5157 -0.00208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5156 -0.0136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6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55 L -0.15452 -0.0171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349 0.0282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4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23 L 0.12673 0.133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6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8333 0.1798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8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509 L 0.171 0.14352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692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3663 -0.0101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5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0.25556 -0.0368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18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63 L 0.11823 0.08704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1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086 -0.23334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6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6475 0.1632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814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217 -0.0585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29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55 L 0.17813 0.0504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6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7 L -0.18819 -0.0326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pic>
        <p:nvPicPr>
          <p:cNvPr id="4" name="Picture 3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4771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1385" y="2209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6963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8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4771" y="4680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0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1385" y="4680799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963" y="4680798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en-US" sz="6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8" y="5449229"/>
            <a:ext cx="1012764" cy="9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8600" y="2209800"/>
            <a:ext cx="3516045" cy="2133600"/>
            <a:chOff x="685799" y="1524000"/>
            <a:chExt cx="7745757" cy="4876800"/>
          </a:xfrm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20447" y="1753014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 Data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53000" y="2209800"/>
            <a:ext cx="3516046" cy="2133600"/>
            <a:chOff x="685799" y="1524000"/>
            <a:chExt cx="7745757" cy="4876800"/>
          </a:xfrm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70" y="2242400"/>
              <a:ext cx="565030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5" y="2209801"/>
              <a:ext cx="565030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0"/>
              <a:ext cx="565030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8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70" y="4680800"/>
              <a:ext cx="565030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5" y="4680798"/>
              <a:ext cx="565030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798"/>
              <a:ext cx="565030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4589" y="1753014"/>
            <a:ext cx="177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Adversary’s 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6772" y="5410200"/>
            <a:ext cx="506747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Missing user’s position revealed!!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>
            <a:stCxn id="4" idx="0"/>
            <a:endCxn id="13" idx="2"/>
          </p:cNvCxnSpPr>
          <p:nvPr/>
        </p:nvCxnSpPr>
        <p:spPr>
          <a:xfrm flipH="1" flipV="1">
            <a:off x="3162670" y="2985765"/>
            <a:ext cx="1377841" cy="2424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0"/>
            <a:endCxn id="28" idx="2"/>
          </p:cNvCxnSpPr>
          <p:nvPr/>
        </p:nvCxnSpPr>
        <p:spPr>
          <a:xfrm flipV="1">
            <a:off x="4540511" y="2985765"/>
            <a:ext cx="3346560" cy="2424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8" y="5449229"/>
            <a:ext cx="1012764" cy="9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Perturbation Algorithm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8857" y="1904586"/>
            <a:ext cx="3516045" cy="2133600"/>
            <a:chOff x="685799" y="1524000"/>
            <a:chExt cx="7745757" cy="4876800"/>
          </a:xfrm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00200" y="1447800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055766" y="4648200"/>
            <a:ext cx="3516045" cy="2133600"/>
            <a:chOff x="685799" y="1524000"/>
            <a:chExt cx="7745757" cy="4876800"/>
          </a:xfrm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</p:grpSp>
      <p:sp>
        <p:nvSpPr>
          <p:cNvPr id="34" name="Down Arrow 33"/>
          <p:cNvSpPr/>
          <p:nvPr/>
        </p:nvSpPr>
        <p:spPr>
          <a:xfrm>
            <a:off x="6674299" y="4114386"/>
            <a:ext cx="564701" cy="457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43414" y="5536487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 Data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145167" y="1461446"/>
            <a:ext cx="314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from Laplace Distribution</a:t>
            </a:r>
            <a:endParaRPr lang="en-US" dirty="0"/>
          </a:p>
        </p:txBody>
      </p:sp>
      <p:pic>
        <p:nvPicPr>
          <p:cNvPr id="11266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02" y="2139695"/>
            <a:ext cx="990828" cy="6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72" y="2133600"/>
            <a:ext cx="990828" cy="6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9695"/>
            <a:ext cx="990828" cy="6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67" y="3276600"/>
            <a:ext cx="990828" cy="6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82695"/>
            <a:ext cx="990828" cy="6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anylogic.com/anylogic/help/topic/com.xj.anylogic.help/html/functions/images/laplace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72" y="3276600"/>
            <a:ext cx="990828" cy="6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ross 37"/>
          <p:cNvSpPr/>
          <p:nvPr/>
        </p:nvSpPr>
        <p:spPr>
          <a:xfrm>
            <a:off x="4038600" y="2666288"/>
            <a:ext cx="795186" cy="7627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044518" y="1909488"/>
            <a:ext cx="3516045" cy="2133600"/>
            <a:chOff x="685799" y="1524000"/>
            <a:chExt cx="7745757" cy="4876800"/>
          </a:xfrm>
        </p:grpSpPr>
        <p:sp>
          <p:nvSpPr>
            <p:cNvPr id="46" name="Rectangle 45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85144" y="4114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Sensitivity=1</a:t>
            </a:r>
            <a:endParaRPr lang="en-US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157457" y="4419600"/>
            <a:ext cx="3196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At a specific point of time a user can</a:t>
            </a:r>
            <a:br>
              <a:rPr lang="en-US" sz="1600" dirty="0" smtClean="0"/>
            </a:br>
            <a:r>
              <a:rPr lang="en-US" sz="1600" dirty="0" smtClean="0"/>
              <a:t>be only at one location</a:t>
            </a:r>
            <a:endParaRPr lang="en-US" sz="1600" i="1" u="sng" dirty="0"/>
          </a:p>
        </p:txBody>
      </p:sp>
    </p:spTree>
    <p:extLst>
      <p:ext uri="{BB962C8B-B14F-4D97-AF65-F5344CB8AC3E}">
        <p14:creationId xmlns:p14="http://schemas.microsoft.com/office/powerpoint/2010/main" val="1613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Setting</a:t>
            </a:r>
            <a:endParaRPr lang="en-US" dirty="0"/>
          </a:p>
        </p:txBody>
      </p:sp>
      <p:pic>
        <p:nvPicPr>
          <p:cNvPr id="5" name="Picture 4" descr="C:\Users\gkellaris\Desktop\NTA\trajectories\wanchai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5908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8932" y="271444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9067" y="404251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732" y="374961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3841514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810" y="29130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2877" y="158869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267" y="203898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799" y="547182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2757" y="417746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9" y="34051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4402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21" y="48593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8383" y="458350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8568" y="5600827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674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528" y="4537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9818" y="5777923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1585" y="519885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3689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230057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94" y="318295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6" y="4305173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40" y="2805869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41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56" y="327595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10" y="468950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74" y="3084198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08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4" y="495999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9" y="5726954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Setting</a:t>
            </a:r>
            <a:endParaRPr lang="en-US" dirty="0"/>
          </a:p>
        </p:txBody>
      </p:sp>
      <p:pic>
        <p:nvPicPr>
          <p:cNvPr id="4" name="Picture 3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4771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1385" y="2209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6963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4771" y="4680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1385" y="4680799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963" y="4680798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92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Setting</a:t>
            </a:r>
            <a:endParaRPr lang="en-US" dirty="0"/>
          </a:p>
        </p:txBody>
      </p:sp>
      <p:pic>
        <p:nvPicPr>
          <p:cNvPr id="5" name="Picture 4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5908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8932" y="271444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9067" y="404251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732" y="374961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3841514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810" y="29130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2877" y="158869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267" y="2038988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799" y="547182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2757" y="4177469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9" y="34051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4402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21" y="485935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8383" y="458350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8568" y="5600827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82907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6740" y="3540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528" y="45371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9818" y="5777923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1585" y="5198852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368900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2300575"/>
            <a:ext cx="429865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94" y="318295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6" y="4305173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40" y="2805869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41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56" y="327595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10" y="4689500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74" y="3084198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08" y="2030675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4" y="4959991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9" y="5726954"/>
            <a:ext cx="440692" cy="2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-0.0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8003 -0.006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0468 0.0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5313 0.0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27621 0.012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463 L 0.10157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63 L -0.09844 0.0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15 L 0.19167 -0.064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32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3489 0.15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8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20313 0.09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4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1666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8073 0.093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46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9219 0.05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2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4375 -0.05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29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8142 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75 0.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463 L -0.14653 0.034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50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5157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5156 -0.013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6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55 L -0.15452 -0.017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349 0.02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4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23 L 0.12673 0.1337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6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8333 0.179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8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509 L 0.171 0.143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692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3663 -0.010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5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0.25556 -0.036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18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63 L 0.11823 0.087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1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086 -0.233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6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6475 0.16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814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217 -0.058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29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55 L 0.17813 0.050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6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7 L -0.18819 -0.032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Prove </a:t>
            </a:r>
            <a:r>
              <a:rPr lang="en-US" sz="2800" dirty="0"/>
              <a:t>that the participation of </a:t>
            </a:r>
            <a:r>
              <a:rPr lang="en-US" sz="2800" i="1" dirty="0"/>
              <a:t>any</a:t>
            </a:r>
            <a:r>
              <a:rPr lang="en-US" sz="2800" dirty="0"/>
              <a:t> single user in the </a:t>
            </a:r>
            <a:r>
              <a:rPr lang="en-US" sz="2800" dirty="0" smtClean="0"/>
              <a:t>published data </a:t>
            </a:r>
            <a:r>
              <a:rPr lang="en-US" sz="2800" dirty="0"/>
              <a:t>will </a:t>
            </a:r>
            <a:r>
              <a:rPr lang="en-US" sz="2800" i="1" dirty="0"/>
              <a:t>not</a:t>
            </a:r>
            <a:r>
              <a:rPr lang="en-US" sz="2800" dirty="0"/>
              <a:t> </a:t>
            </a:r>
            <a:r>
              <a:rPr lang="en-US" sz="2800" i="1" dirty="0"/>
              <a:t>increase</a:t>
            </a:r>
            <a:r>
              <a:rPr lang="en-US" sz="2800" dirty="0"/>
              <a:t> the adversary’s </a:t>
            </a:r>
            <a:r>
              <a:rPr lang="en-US" sz="2800" dirty="0" smtClean="0"/>
              <a:t>knowledge</a:t>
            </a:r>
          </a:p>
          <a:p>
            <a:r>
              <a:rPr lang="en-US" sz="2800" dirty="0"/>
              <a:t>Simply publishing statistics does </a:t>
            </a:r>
            <a:r>
              <a:rPr lang="en-US" sz="2800" b="1" dirty="0"/>
              <a:t>not</a:t>
            </a:r>
            <a:r>
              <a:rPr lang="en-US" sz="2800" dirty="0"/>
              <a:t> work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108040"/>
              </p:ext>
            </p:extLst>
          </p:nvPr>
        </p:nvGraphicFramePr>
        <p:xfrm>
          <a:off x="71120" y="3788499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c'</a:t>
                      </a:r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2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4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44384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D'</a:t>
            </a:r>
            <a:endParaRPr lang="en-US" i="1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364588"/>
              </p:ext>
            </p:extLst>
          </p:nvPr>
        </p:nvGraphicFramePr>
        <p:xfrm>
          <a:off x="4495800" y="3788499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69538" y="3434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6712538" y="3434748"/>
            <a:ext cx="24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database is hidden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026738" y="3619414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0" y="4558595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Before publishing, the adversary happens to know everything, except for </a:t>
            </a:r>
            <a:r>
              <a:rPr lang="en-US" i="1" dirty="0"/>
              <a:t>u</a:t>
            </a:r>
            <a:r>
              <a:rPr lang="en-US" baseline="-25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93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Setting</a:t>
            </a:r>
            <a:endParaRPr lang="en-US" dirty="0"/>
          </a:p>
        </p:txBody>
      </p:sp>
      <p:pic>
        <p:nvPicPr>
          <p:cNvPr id="4" name="Picture 3" descr="C:\Users\gkellaris\Desktop\NTA\trajectories\wancha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799" y="3976464"/>
            <a:ext cx="2514601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524000"/>
            <a:ext cx="2514600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976464"/>
            <a:ext cx="2514600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524000"/>
            <a:ext cx="2564156" cy="24524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3976464"/>
            <a:ext cx="2564156" cy="24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4771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1385" y="2209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6963" y="22424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9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4771" y="4680800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0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1385" y="4680799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963" y="4680798"/>
            <a:ext cx="56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823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Setting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2667000"/>
            <a:ext cx="3516045" cy="2133600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55238" y="2133600"/>
            <a:ext cx="1397562" cy="36933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Timestamp 2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381000" y="2590800"/>
            <a:ext cx="3516045" cy="2133600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5781" y="2134014"/>
            <a:ext cx="1397562" cy="36933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Timestamp 1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170755" y="2819400"/>
            <a:ext cx="3516045" cy="2133600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218750" y="2306942"/>
            <a:ext cx="1402372" cy="36933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Timestamp </a:t>
            </a:r>
            <a:r>
              <a:rPr lang="en-US" i="1" dirty="0" smtClean="0"/>
              <a:t>n</a:t>
            </a:r>
            <a:endParaRPr lang="en-US" i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2209800" y="2667000"/>
            <a:ext cx="3516045" cy="2133600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48" name="Rectangle 4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44769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51386" y="2209801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66964" y="22424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44769" y="4680800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51386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66964" y="4680798"/>
              <a:ext cx="565032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286581" y="2210214"/>
            <a:ext cx="1397562" cy="36933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Timestamp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311943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62" name="TextBox 61"/>
          <p:cNvSpPr txBox="1"/>
          <p:nvPr/>
        </p:nvSpPr>
        <p:spPr>
          <a:xfrm>
            <a:off x="8147870" y="3124200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2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 for Streams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9206" y="19049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58644" y="1371600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2406" y="18287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9" name="Rectangle 18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99187" y="1372014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74161" y="20573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3" name="Rectangle 32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22156" y="1544942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n</a:t>
            </a:r>
            <a:endParaRPr lang="en-US" sz="1200" i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2713206" y="19049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47" name="Rectangle 46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789987" y="1448214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257800" y="2357437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1" name="Rectangle 60"/>
          <p:cNvSpPr/>
          <p:nvPr/>
        </p:nvSpPr>
        <p:spPr>
          <a:xfrm>
            <a:off x="760381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113006" y="50291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3" name="Rectangle 62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382444" y="4495800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46206" y="49529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7" name="Rectangle 76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122987" y="4496214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5597961" y="51815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91" name="Rectangle 9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645956" y="4669142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n</a:t>
            </a:r>
            <a:endParaRPr lang="en-US" sz="1200" i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637006" y="5029199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05" name="Rectangle 10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713787" y="4572414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181600" y="5481637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9" name="Rectangle 118"/>
          <p:cNvSpPr/>
          <p:nvPr/>
        </p:nvSpPr>
        <p:spPr>
          <a:xfrm>
            <a:off x="2209800" y="4019391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713567" y="4019391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181600" y="3948621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22" name="Rectangle 121"/>
          <p:cNvSpPr/>
          <p:nvPr/>
        </p:nvSpPr>
        <p:spPr>
          <a:xfrm>
            <a:off x="6886390" y="398400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24" name="Straight Arrow Connector 123"/>
          <p:cNvCxnSpPr>
            <a:endCxn id="61" idx="0"/>
          </p:cNvCxnSpPr>
          <p:nvPr/>
        </p:nvCxnSpPr>
        <p:spPr>
          <a:xfrm>
            <a:off x="1029563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61" idx="2"/>
          </p:cNvCxnSpPr>
          <p:nvPr/>
        </p:nvCxnSpPr>
        <p:spPr>
          <a:xfrm>
            <a:off x="1029564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119" idx="0"/>
          </p:cNvCxnSpPr>
          <p:nvPr/>
        </p:nvCxnSpPr>
        <p:spPr>
          <a:xfrm>
            <a:off x="2478982" y="3146734"/>
            <a:ext cx="1" cy="87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9" idx="2"/>
          </p:cNvCxnSpPr>
          <p:nvPr/>
        </p:nvCxnSpPr>
        <p:spPr>
          <a:xfrm>
            <a:off x="2478983" y="4471841"/>
            <a:ext cx="0" cy="55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endCxn id="120" idx="0"/>
          </p:cNvCxnSpPr>
          <p:nvPr/>
        </p:nvCxnSpPr>
        <p:spPr>
          <a:xfrm flipH="1">
            <a:off x="3982750" y="3070534"/>
            <a:ext cx="17008" cy="948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0" idx="2"/>
          </p:cNvCxnSpPr>
          <p:nvPr/>
        </p:nvCxnSpPr>
        <p:spPr>
          <a:xfrm flipH="1">
            <a:off x="3982749" y="4471841"/>
            <a:ext cx="1" cy="55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122" idx="0"/>
          </p:cNvCxnSpPr>
          <p:nvPr/>
        </p:nvCxnSpPr>
        <p:spPr>
          <a:xfrm>
            <a:off x="7155572" y="3146734"/>
            <a:ext cx="1" cy="83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22" idx="2"/>
          </p:cNvCxnSpPr>
          <p:nvPr/>
        </p:nvCxnSpPr>
        <p:spPr>
          <a:xfrm flipH="1">
            <a:off x="7155572" y="4436456"/>
            <a:ext cx="1" cy="69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001000" y="2087919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8001000" y="5115047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 for Streams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Event level</a:t>
            </a:r>
          </a:p>
          <a:p>
            <a:pPr lvl="1"/>
            <a:r>
              <a:rPr lang="en-US" sz="2400" dirty="0" smtClean="0"/>
              <a:t>Noise scale 1/</a:t>
            </a:r>
            <a:r>
              <a:rPr lang="el-GR" sz="2400" dirty="0" smtClean="0"/>
              <a:t>ϵ</a:t>
            </a:r>
            <a:endParaRPr lang="en-US" sz="2400" dirty="0" smtClean="0"/>
          </a:p>
          <a:p>
            <a:pPr lvl="1"/>
            <a:r>
              <a:rPr lang="el-GR" sz="2400" dirty="0" smtClean="0"/>
              <a:t>ϵ</a:t>
            </a:r>
            <a:r>
              <a:rPr lang="en-US" sz="2400" dirty="0" smtClean="0"/>
              <a:t>-differential privacy at any timestamp</a:t>
            </a:r>
            <a:endParaRPr lang="en-US" sz="2400" dirty="0"/>
          </a:p>
          <a:p>
            <a:r>
              <a:rPr lang="en-US" dirty="0" smtClean="0"/>
              <a:t>User level</a:t>
            </a:r>
          </a:p>
          <a:p>
            <a:pPr lvl="1"/>
            <a:r>
              <a:rPr lang="en-US" sz="2400" dirty="0" smtClean="0"/>
              <a:t>Noise scale </a:t>
            </a:r>
            <a:r>
              <a:rPr lang="en-US" sz="2400" i="1" dirty="0" smtClean="0"/>
              <a:t>n</a:t>
            </a:r>
            <a:r>
              <a:rPr lang="en-US" sz="2400" dirty="0" smtClean="0"/>
              <a:t>/</a:t>
            </a:r>
            <a:r>
              <a:rPr lang="el-GR" sz="2400" dirty="0" smtClean="0"/>
              <a:t>ϵ</a:t>
            </a:r>
            <a:endParaRPr lang="en-US" sz="2400" i="1" dirty="0" smtClean="0"/>
          </a:p>
          <a:p>
            <a:pPr lvl="1"/>
            <a:r>
              <a:rPr lang="el-GR" sz="2400" dirty="0"/>
              <a:t>ϵ</a:t>
            </a:r>
            <a:r>
              <a:rPr lang="en-US" sz="2400" dirty="0"/>
              <a:t>-differential privacy at </a:t>
            </a:r>
            <a:r>
              <a:rPr lang="en-US" sz="2400" dirty="0" smtClean="0"/>
              <a:t>all timestamps</a:t>
            </a:r>
            <a:endParaRPr lang="en-US" sz="24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3657600" y="1412617"/>
            <a:ext cx="4833686" cy="2473583"/>
            <a:chOff x="46206" y="1371600"/>
            <a:chExt cx="8183394" cy="5051734"/>
          </a:xfrm>
        </p:grpSpPr>
        <p:grpSp>
          <p:nvGrpSpPr>
            <p:cNvPr id="4" name="Group 3"/>
            <p:cNvGrpSpPr/>
            <p:nvPr/>
          </p:nvGrpSpPr>
          <p:grpSpPr>
            <a:xfrm>
              <a:off x="1189206" y="19049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5" name="Rectangle 4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3</a:t>
                </a:r>
                <a:endParaRPr lang="en-US" sz="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9</a:t>
                </a:r>
                <a:endParaRPr lang="en-US" sz="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0</a:t>
                </a:r>
                <a:endParaRPr lang="en-US" sz="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458646" y="1371600"/>
              <a:ext cx="1015738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2</a:t>
              </a:r>
              <a:endParaRPr lang="en-US" sz="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22406" y="18287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19" name="Rectangle 18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99188" y="1372014"/>
              <a:ext cx="1015738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1</a:t>
              </a:r>
              <a:endParaRPr lang="en-US" sz="4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74161" y="20573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33" name="Rectangle 32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3</a:t>
                </a:r>
                <a:endParaRPr lang="en-US" sz="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9</a:t>
                </a:r>
                <a:endParaRPr lang="en-US" sz="6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0</a:t>
                </a:r>
                <a:endParaRPr lang="en-US" sz="6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722154" y="1544943"/>
              <a:ext cx="1019236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</a:t>
              </a:r>
              <a:r>
                <a:rPr lang="en-US" sz="400" i="1" dirty="0" smtClean="0"/>
                <a:t>n</a:t>
              </a:r>
              <a:endParaRPr lang="en-US" sz="400" i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713206" y="19049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47" name="Rectangle 46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789986" y="1448214"/>
              <a:ext cx="1015738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3</a:t>
              </a:r>
              <a:endParaRPr lang="en-US" sz="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57801" y="2357436"/>
              <a:ext cx="391692" cy="45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…</a:t>
              </a:r>
              <a:endParaRPr lang="en-US" sz="1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0381" y="4034134"/>
              <a:ext cx="538365" cy="45245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13006" y="50291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63" name="Rectangle 62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3</a:t>
                </a:r>
                <a:endParaRPr lang="en-US" sz="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5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2382444" y="4495801"/>
              <a:ext cx="1015738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2</a:t>
              </a:r>
              <a:endParaRPr lang="en-US" sz="4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6206" y="49529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77" name="Rectangle 76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1</a:t>
                </a:r>
                <a:endParaRPr lang="en-US" sz="6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9</a:t>
                </a:r>
                <a:endParaRPr lang="en-US" sz="6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6</a:t>
                </a: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122988" y="4496215"/>
              <a:ext cx="1015738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1</a:t>
              </a:r>
              <a:endParaRPr lang="en-US" sz="400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597961" y="51815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91" name="Rectangle 90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7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0</a:t>
                </a:r>
                <a:endParaRPr lang="en-US" sz="6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7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6645956" y="4669142"/>
              <a:ext cx="1019236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</a:t>
              </a:r>
              <a:r>
                <a:rPr lang="en-US" sz="400" i="1" dirty="0" smtClean="0"/>
                <a:t>n</a:t>
              </a:r>
              <a:endParaRPr lang="en-US" sz="400" i="1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637006" y="5029199"/>
              <a:ext cx="2555439" cy="1241735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105" name="Rectangle 104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4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1</a:t>
                </a:r>
                <a:endParaRPr lang="en-US" sz="6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13786" y="4572413"/>
              <a:ext cx="1015738" cy="28339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3</a:t>
              </a:r>
              <a:endParaRPr lang="en-US" sz="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81601" y="5481638"/>
              <a:ext cx="391692" cy="45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…</a:t>
              </a:r>
              <a:endParaRPr lang="en-US" sz="1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209800" y="4019391"/>
              <a:ext cx="538365" cy="45245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13567" y="4019391"/>
              <a:ext cx="538365" cy="45245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181601" y="3948620"/>
              <a:ext cx="391692" cy="45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…</a:t>
              </a:r>
              <a:endParaRPr lang="en-US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86390" y="3984006"/>
              <a:ext cx="538365" cy="45245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cxnSp>
          <p:nvCxnSpPr>
            <p:cNvPr id="123" name="Straight Arrow Connector 122"/>
            <p:cNvCxnSpPr>
              <a:endCxn id="61" idx="0"/>
            </p:cNvCxnSpPr>
            <p:nvPr/>
          </p:nvCxnSpPr>
          <p:spPr>
            <a:xfrm>
              <a:off x="1029563" y="3299134"/>
              <a:ext cx="1" cy="735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61" idx="2"/>
            </p:cNvCxnSpPr>
            <p:nvPr/>
          </p:nvCxnSpPr>
          <p:spPr>
            <a:xfrm>
              <a:off x="1029564" y="4486584"/>
              <a:ext cx="0" cy="6410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endCxn id="119" idx="0"/>
            </p:cNvCxnSpPr>
            <p:nvPr/>
          </p:nvCxnSpPr>
          <p:spPr>
            <a:xfrm>
              <a:off x="2478982" y="3146734"/>
              <a:ext cx="1" cy="872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9" idx="2"/>
            </p:cNvCxnSpPr>
            <p:nvPr/>
          </p:nvCxnSpPr>
          <p:spPr>
            <a:xfrm>
              <a:off x="2478983" y="4471841"/>
              <a:ext cx="0" cy="557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endCxn id="120" idx="0"/>
            </p:cNvCxnSpPr>
            <p:nvPr/>
          </p:nvCxnSpPr>
          <p:spPr>
            <a:xfrm flipH="1">
              <a:off x="3982750" y="3070534"/>
              <a:ext cx="17008" cy="9488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0" idx="2"/>
            </p:cNvCxnSpPr>
            <p:nvPr/>
          </p:nvCxnSpPr>
          <p:spPr>
            <a:xfrm flipH="1">
              <a:off x="3982749" y="4471841"/>
              <a:ext cx="1" cy="557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22" idx="0"/>
            </p:cNvCxnSpPr>
            <p:nvPr/>
          </p:nvCxnSpPr>
          <p:spPr>
            <a:xfrm>
              <a:off x="7155572" y="3146734"/>
              <a:ext cx="1" cy="8372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2" idx="2"/>
            </p:cNvCxnSpPr>
            <p:nvPr/>
          </p:nvCxnSpPr>
          <p:spPr>
            <a:xfrm flipH="1">
              <a:off x="7155572" y="4436456"/>
              <a:ext cx="1" cy="691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3472114" y="4124016"/>
            <a:ext cx="4833686" cy="2505384"/>
            <a:chOff x="3472114" y="4124016"/>
            <a:chExt cx="4833686" cy="2505384"/>
          </a:xfrm>
        </p:grpSpPr>
        <p:grpSp>
          <p:nvGrpSpPr>
            <p:cNvPr id="133" name="Group 132"/>
            <p:cNvGrpSpPr/>
            <p:nvPr/>
          </p:nvGrpSpPr>
          <p:grpSpPr>
            <a:xfrm>
              <a:off x="4147250" y="4388553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248" name="Rectangle 247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3</a:t>
                </a:r>
                <a:endParaRPr lang="en-US" sz="600" dirty="0"/>
              </a:p>
            </p:txBody>
          </p:sp>
          <p:sp>
            <p:nvSpPr>
              <p:cNvPr id="255" name="TextBox 254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9</a:t>
                </a:r>
                <a:endParaRPr lang="en-US" sz="600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0</a:t>
                </a:r>
                <a:endParaRPr lang="en-US" sz="600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4897070" y="4124016"/>
              <a:ext cx="599966" cy="140547"/>
            </a:xfrm>
            <a:prstGeom prst="rect">
              <a:avLst/>
            </a:prstGeom>
            <a:noFill/>
            <a:ln>
              <a:noFill/>
            </a:ln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2</a:t>
              </a:r>
              <a:endParaRPr lang="en-US" sz="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517123" y="4350762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236" name="Rectangle 235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153146" y="4124221"/>
              <a:ext cx="599966" cy="140547"/>
            </a:xfrm>
            <a:prstGeom prst="rect">
              <a:avLst/>
            </a:prstGeom>
            <a:noFill/>
            <a:ln>
              <a:noFill/>
            </a:ln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1</a:t>
              </a:r>
              <a:endParaRPr lang="en-US" sz="400" dirty="0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6796379" y="4464135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224" name="Rectangle 223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3</a:t>
                </a:r>
                <a:endParaRPr lang="en-US" sz="600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9</a:t>
                </a:r>
                <a:endParaRPr lang="en-US" sz="600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0</a:t>
                </a:r>
                <a:endParaRPr lang="en-US" sz="600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7415397" y="4209985"/>
              <a:ext cx="602032" cy="140547"/>
            </a:xfrm>
            <a:prstGeom prst="rect">
              <a:avLst/>
            </a:prstGeom>
            <a:noFill/>
            <a:ln>
              <a:noFill/>
            </a:ln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</a:t>
              </a:r>
              <a:r>
                <a:rPr lang="en-US" sz="400" i="1" dirty="0" smtClean="0"/>
                <a:t>n</a:t>
              </a:r>
              <a:endParaRPr lang="en-US" sz="400" i="1" dirty="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5047431" y="4388553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212" name="Rectangle 211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683453" y="4162012"/>
              <a:ext cx="599966" cy="140547"/>
            </a:xfrm>
            <a:prstGeom prst="rect">
              <a:avLst/>
            </a:prstGeom>
            <a:noFill/>
            <a:ln>
              <a:noFill/>
            </a:ln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3</a:t>
              </a:r>
              <a:endParaRPr lang="en-US" sz="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550447" y="4612937"/>
              <a:ext cx="231361" cy="22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…</a:t>
              </a:r>
              <a:endParaRPr lang="en-US" sz="10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893956" y="5444487"/>
              <a:ext cx="317996" cy="2243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102241" y="5937985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200" name="Rectangle 199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3</a:t>
                </a:r>
                <a:endParaRPr lang="en-US" sz="600" dirty="0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5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852060" y="5673449"/>
              <a:ext cx="599966" cy="14054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2</a:t>
              </a:r>
              <a:endParaRPr lang="en-US" sz="400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3472114" y="5900194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188" name="Rectangle 187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1</a:t>
                </a:r>
                <a:endParaRPr lang="en-US" sz="600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9</a:t>
                </a:r>
                <a:endParaRPr lang="en-US" sz="600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6</a:t>
                </a: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4108137" y="5673654"/>
              <a:ext cx="599966" cy="14054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1</a:t>
              </a:r>
              <a:endParaRPr lang="en-US" sz="400" dirty="0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751370" y="6013567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176" name="Rectangle 175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2</a:t>
                </a:r>
                <a:endParaRPr lang="en-US" sz="600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7</a:t>
                </a:r>
                <a:endParaRPr lang="en-US" sz="600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7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0</a:t>
                </a:r>
                <a:endParaRPr lang="en-US" sz="600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7</a:t>
                </a:r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7370389" y="5759417"/>
              <a:ext cx="602032" cy="14054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</a:t>
              </a:r>
              <a:r>
                <a:rPr lang="en-US" sz="400" i="1" dirty="0" smtClean="0"/>
                <a:t>n</a:t>
              </a:r>
              <a:endParaRPr lang="en-US" sz="400" i="1" dirty="0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5002422" y="5937985"/>
              <a:ext cx="1509421" cy="615833"/>
              <a:chOff x="685799" y="1524000"/>
              <a:chExt cx="7745757" cy="4876800"/>
            </a:xfrm>
            <a:scene3d>
              <a:camera prst="isometricRightUp"/>
              <a:lightRig rig="threePt" dir="t"/>
            </a:scene3d>
          </p:grpSpPr>
          <p:sp>
            <p:nvSpPr>
              <p:cNvPr id="164" name="Rectangle 163"/>
              <p:cNvSpPr/>
              <p:nvPr/>
            </p:nvSpPr>
            <p:spPr>
              <a:xfrm>
                <a:off x="6858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85799" y="3976464"/>
                <a:ext cx="2514601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76600" y="1524000"/>
                <a:ext cx="2514600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276600" y="3976464"/>
                <a:ext cx="2514600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867400" y="1524000"/>
                <a:ext cx="2564156" cy="245246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867400" y="3976464"/>
                <a:ext cx="2564156" cy="242433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644768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251389" y="2209801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8</a:t>
                </a:r>
                <a:endParaRPr lang="en-US" sz="600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866970" y="2242398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4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644768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1</a:t>
                </a:r>
                <a:endParaRPr lang="en-US" sz="600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251389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6</a:t>
                </a:r>
                <a:endParaRPr lang="en-US" sz="600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866970" y="4680794"/>
                <a:ext cx="565036" cy="133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5</a:t>
                </a:r>
                <a:endParaRPr lang="en-US" sz="600" dirty="0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5638444" y="5711444"/>
              <a:ext cx="599966" cy="14054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00" dirty="0" smtClean="0"/>
                <a:t>Timestamp 3</a:t>
              </a:r>
              <a:endParaRPr lang="en-US" sz="4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505438" y="6162370"/>
              <a:ext cx="231361" cy="224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…</a:t>
              </a:r>
              <a:endParaRPr lang="en-US" sz="10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750084" y="5437176"/>
              <a:ext cx="317996" cy="2243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638314" y="5437176"/>
              <a:ext cx="317996" cy="2243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505438" y="5402077"/>
              <a:ext cx="231361" cy="224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…</a:t>
              </a:r>
              <a:endParaRPr lang="en-US" sz="10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12406" y="5419627"/>
              <a:ext cx="317996" cy="2243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LPA</a:t>
              </a:r>
              <a:endParaRPr lang="en-US" sz="700" dirty="0"/>
            </a:p>
          </p:txBody>
        </p:sp>
        <p:cxnSp>
          <p:nvCxnSpPr>
            <p:cNvPr id="156" name="Straight Arrow Connector 155"/>
            <p:cNvCxnSpPr>
              <a:endCxn id="142" idx="0"/>
            </p:cNvCxnSpPr>
            <p:nvPr/>
          </p:nvCxnSpPr>
          <p:spPr>
            <a:xfrm>
              <a:off x="4052954" y="5079968"/>
              <a:ext cx="1" cy="3645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42" idx="2"/>
            </p:cNvCxnSpPr>
            <p:nvPr/>
          </p:nvCxnSpPr>
          <p:spPr>
            <a:xfrm>
              <a:off x="4052954" y="5668878"/>
              <a:ext cx="0" cy="317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endCxn id="152" idx="0"/>
            </p:cNvCxnSpPr>
            <p:nvPr/>
          </p:nvCxnSpPr>
          <p:spPr>
            <a:xfrm>
              <a:off x="4909082" y="5004385"/>
              <a:ext cx="1" cy="432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52" idx="2"/>
            </p:cNvCxnSpPr>
            <p:nvPr/>
          </p:nvCxnSpPr>
          <p:spPr>
            <a:xfrm>
              <a:off x="4909083" y="5661566"/>
              <a:ext cx="0" cy="2764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153" idx="0"/>
            </p:cNvCxnSpPr>
            <p:nvPr/>
          </p:nvCxnSpPr>
          <p:spPr>
            <a:xfrm flipH="1">
              <a:off x="5797313" y="4966594"/>
              <a:ext cx="10046" cy="4705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3" idx="2"/>
            </p:cNvCxnSpPr>
            <p:nvPr/>
          </p:nvCxnSpPr>
          <p:spPr>
            <a:xfrm flipH="1">
              <a:off x="5797312" y="5661566"/>
              <a:ext cx="1" cy="2764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5" idx="0"/>
            </p:cNvCxnSpPr>
            <p:nvPr/>
          </p:nvCxnSpPr>
          <p:spPr>
            <a:xfrm>
              <a:off x="7671404" y="5004385"/>
              <a:ext cx="1" cy="4152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5" idx="2"/>
            </p:cNvCxnSpPr>
            <p:nvPr/>
          </p:nvCxnSpPr>
          <p:spPr>
            <a:xfrm flipH="1">
              <a:off x="7671404" y="5644017"/>
              <a:ext cx="1" cy="342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TextBox 260"/>
          <p:cNvSpPr txBox="1"/>
          <p:nvPr/>
        </p:nvSpPr>
        <p:spPr>
          <a:xfrm>
            <a:off x="3751342" y="244901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62" name="TextBox 261"/>
          <p:cNvSpPr txBox="1"/>
          <p:nvPr/>
        </p:nvSpPr>
        <p:spPr>
          <a:xfrm>
            <a:off x="4589542" y="2438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63" name="TextBox 262"/>
          <p:cNvSpPr txBox="1"/>
          <p:nvPr/>
        </p:nvSpPr>
        <p:spPr>
          <a:xfrm>
            <a:off x="5503942" y="2438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08942" y="24244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65" name="TextBox 264"/>
          <p:cNvSpPr txBox="1"/>
          <p:nvPr/>
        </p:nvSpPr>
        <p:spPr>
          <a:xfrm>
            <a:off x="3376124" y="534566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266" name="TextBox 265"/>
          <p:cNvSpPr txBox="1"/>
          <p:nvPr/>
        </p:nvSpPr>
        <p:spPr>
          <a:xfrm>
            <a:off x="4290524" y="534566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267" name="TextBox 266"/>
          <p:cNvSpPr txBox="1"/>
          <p:nvPr/>
        </p:nvSpPr>
        <p:spPr>
          <a:xfrm>
            <a:off x="5181600" y="534566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268" name="TextBox 267"/>
          <p:cNvSpPr txBox="1"/>
          <p:nvPr/>
        </p:nvSpPr>
        <p:spPr>
          <a:xfrm>
            <a:off x="7033724" y="534566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i="1" dirty="0" smtClean="0"/>
              <a:t>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879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</a:t>
            </a:r>
            <a:r>
              <a:rPr lang="en-US" dirty="0" smtClean="0"/>
              <a:t>-Event Differential Privacy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Event level</a:t>
            </a:r>
          </a:p>
          <a:p>
            <a:pPr lvl="1"/>
            <a:r>
              <a:rPr lang="el-GR" sz="2400" dirty="0" smtClean="0"/>
              <a:t>ϵ</a:t>
            </a:r>
            <a:r>
              <a:rPr lang="en-US" sz="2400" dirty="0"/>
              <a:t>-differential privacy at </a:t>
            </a:r>
            <a:r>
              <a:rPr lang="en-US" sz="2400" dirty="0" smtClean="0"/>
              <a:t>any timestamp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t does not protect user movement</a:t>
            </a:r>
          </a:p>
          <a:p>
            <a:pPr lvl="1"/>
            <a:r>
              <a:rPr lang="en-US" sz="2400" dirty="0" smtClean="0"/>
              <a:t>noise proportional to 1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-Event level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</a:rPr>
              <a:t>ϵ</a:t>
            </a:r>
            <a:r>
              <a:rPr lang="en-US" sz="2400" dirty="0">
                <a:solidFill>
                  <a:srgbClr val="FF0000"/>
                </a:solidFill>
              </a:rPr>
              <a:t>-differential privacy at </a:t>
            </a:r>
            <a:r>
              <a:rPr lang="en-US" sz="2400" dirty="0" smtClean="0">
                <a:solidFill>
                  <a:srgbClr val="FF0000"/>
                </a:solidFill>
              </a:rPr>
              <a:t>any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 consecutive timestamps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t protects user movement that lasts at most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 timestamps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noise proportional to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&lt;&lt;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dirty="0" smtClean="0"/>
              <a:t>User level</a:t>
            </a:r>
          </a:p>
          <a:p>
            <a:pPr lvl="1"/>
            <a:r>
              <a:rPr lang="el-GR" sz="2400" dirty="0" smtClean="0"/>
              <a:t>ϵ</a:t>
            </a:r>
            <a:r>
              <a:rPr lang="en-US" sz="2400" dirty="0"/>
              <a:t>-differential privacy at all </a:t>
            </a:r>
            <a:r>
              <a:rPr lang="en-US" sz="2400" dirty="0" smtClean="0"/>
              <a:t>timestamps</a:t>
            </a:r>
          </a:p>
          <a:p>
            <a:pPr lvl="1"/>
            <a:r>
              <a:rPr lang="en-US" sz="2400" dirty="0" smtClean="0"/>
              <a:t>it protects user movement</a:t>
            </a:r>
          </a:p>
          <a:p>
            <a:pPr lvl="1"/>
            <a:r>
              <a:rPr lang="en-US" sz="2400" dirty="0" smtClean="0"/>
              <a:t>noise proportional to </a:t>
            </a:r>
            <a:r>
              <a:rPr lang="en-US" sz="2400" i="1" dirty="0" smtClean="0"/>
              <a:t>n</a:t>
            </a:r>
            <a:endParaRPr lang="en-US" sz="2400" i="1" dirty="0"/>
          </a:p>
          <a:p>
            <a:pPr lvl="1"/>
            <a:endParaRPr lang="en-US" sz="24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dirty="0"/>
              <a:t>-Event Differential Privacy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187" y="30258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1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455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29400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51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2406" y="34826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3787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5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7990309" y="36350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62000" y="2072681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8868" y="1752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1278906" y="2644778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762000" y="6096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981200" y="2221468"/>
            <a:ext cx="2157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-differential privacy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dirty="0"/>
              <a:t>-Event Differential Privacy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187" y="30258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455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29400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51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2406" y="34826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5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7990309" y="36350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62000" y="2072681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8868" y="1752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2345706" y="2644778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762000" y="6096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100735" y="2221468"/>
            <a:ext cx="2157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-differential privacy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46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dirty="0"/>
              <a:t>-Event Differential Privacy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30258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455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29400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51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2406" y="34826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90309" y="36350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62000" y="2072681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8868" y="1752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3412506" y="2644778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762000" y="6096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091335" y="2221468"/>
            <a:ext cx="2157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-differential privacy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05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dirty="0"/>
              <a:t>-Event Differential Privacy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30258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455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29400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51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34826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30254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34826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30254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90309" y="36350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62000" y="2072681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8868" y="1752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4419600" y="2644778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762000" y="6096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5234335" y="2221468"/>
            <a:ext cx="2157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-differential privacy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2427538" y="6147957"/>
            <a:ext cx="420186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Challenge</a:t>
            </a:r>
            <a:r>
              <a:rPr lang="en-US" dirty="0" smtClean="0"/>
              <a:t>: Set the noise/budget </a:t>
            </a:r>
            <a:r>
              <a:rPr lang="en-US" i="1" dirty="0" smtClean="0"/>
              <a:t>on-the-fly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1564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399528" y="516882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ϵ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4" name="Rectangle 103"/>
          <p:cNvSpPr/>
          <p:nvPr/>
        </p:nvSpPr>
        <p:spPr>
          <a:xfrm>
            <a:off x="5542528" y="51816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ϵ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5" name="Rectangle 104"/>
          <p:cNvSpPr/>
          <p:nvPr/>
        </p:nvSpPr>
        <p:spPr>
          <a:xfrm>
            <a:off x="6781800" y="51816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ϵ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438400" y="5715000"/>
            <a:ext cx="420186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Guarantee</a:t>
            </a:r>
            <a:r>
              <a:rPr lang="en-US" dirty="0" smtClean="0"/>
              <a:t>: </a:t>
            </a:r>
            <a:r>
              <a:rPr lang="el-GR" dirty="0" smtClean="0"/>
              <a:t>ϵ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l-GR" dirty="0" smtClean="0"/>
              <a:t>ϵ</a:t>
            </a:r>
            <a:r>
              <a:rPr lang="en-US" baseline="-25000" dirty="0" smtClean="0"/>
              <a:t>2</a:t>
            </a:r>
            <a:r>
              <a:rPr lang="en-US" dirty="0" smtClean="0"/>
              <a:t>+</a:t>
            </a:r>
            <a:r>
              <a:rPr lang="el-GR" dirty="0" smtClean="0"/>
              <a:t>ϵ</a:t>
            </a:r>
            <a:r>
              <a:rPr lang="en-US" baseline="-25000" dirty="0" smtClean="0"/>
              <a:t>3</a:t>
            </a:r>
            <a:r>
              <a:rPr lang="el-GR" b="1" dirty="0" smtClean="0"/>
              <a:t> </a:t>
            </a:r>
            <a:r>
              <a:rPr lang="el-GR" dirty="0" smtClean="0"/>
              <a:t>≤ ϵ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391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990309" y="2209487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166169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01" name="Rectangle 10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3140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93" idx="2"/>
          </p:cNvCxnSpPr>
          <p:nvPr/>
        </p:nvCxnSpPr>
        <p:spPr>
          <a:xfrm>
            <a:off x="23978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3" name="Straight Arrow Connector 202"/>
          <p:cNvCxnSpPr>
            <a:endCxn id="202" idx="0"/>
          </p:cNvCxnSpPr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202" idx="2"/>
          </p:cNvCxnSpPr>
          <p:nvPr/>
        </p:nvCxnSpPr>
        <p:spPr>
          <a:xfrm>
            <a:off x="56744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22" name="Straight Arrow Connector 221"/>
          <p:cNvCxnSpPr>
            <a:endCxn id="221" idx="0"/>
          </p:cNvCxnSpPr>
          <p:nvPr/>
        </p:nvCxnSpPr>
        <p:spPr>
          <a:xfrm>
            <a:off x="67461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221" idx="2"/>
          </p:cNvCxnSpPr>
          <p:nvPr/>
        </p:nvCxnSpPr>
        <p:spPr>
          <a:xfrm>
            <a:off x="67461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16516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38614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49282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9950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cxnSp>
        <p:nvCxnSpPr>
          <p:cNvPr id="230" name="Straight Arrow Connector 229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11" name="Rectangle 21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33119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36" name="Rectangle 235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4390965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50" name="Rectangle 2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5</a:t>
            </a:r>
            <a:endParaRPr lang="en-US" sz="1200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43787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64" name="Rectangle 2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5537461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5</a:t>
            </a:r>
            <a:endParaRPr lang="en-US" sz="1200" dirty="0"/>
          </a:p>
        </p:txBody>
      </p:sp>
      <p:grpSp>
        <p:nvGrpSpPr>
          <p:cNvPr id="277" name="Group 276"/>
          <p:cNvGrpSpPr/>
          <p:nvPr/>
        </p:nvGrpSpPr>
        <p:grpSpPr>
          <a:xfrm>
            <a:off x="54455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78" name="Rectangle 2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90" name="TextBox 289"/>
          <p:cNvSpPr txBox="1"/>
          <p:nvPr/>
        </p:nvSpPr>
        <p:spPr>
          <a:xfrm>
            <a:off x="6629400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54455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92" name="Rectangle 291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6629400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</p:spTree>
    <p:extLst>
      <p:ext uri="{BB962C8B-B14F-4D97-AF65-F5344CB8AC3E}">
        <p14:creationId xmlns:p14="http://schemas.microsoft.com/office/powerpoint/2010/main" val="23398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-differential 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Prove </a:t>
            </a:r>
            <a:r>
              <a:rPr lang="en-US" sz="2800" dirty="0"/>
              <a:t>that the participation of </a:t>
            </a:r>
            <a:r>
              <a:rPr lang="en-US" sz="2800" i="1" dirty="0"/>
              <a:t>any</a:t>
            </a:r>
            <a:r>
              <a:rPr lang="en-US" sz="2800" dirty="0"/>
              <a:t> single user in the </a:t>
            </a:r>
            <a:r>
              <a:rPr lang="en-US" sz="2800" dirty="0" smtClean="0"/>
              <a:t>published data </a:t>
            </a:r>
            <a:r>
              <a:rPr lang="en-US" sz="2800" dirty="0"/>
              <a:t>will </a:t>
            </a:r>
            <a:r>
              <a:rPr lang="en-US" sz="2800" i="1" dirty="0"/>
              <a:t>not</a:t>
            </a:r>
            <a:r>
              <a:rPr lang="en-US" sz="2800" dirty="0"/>
              <a:t> </a:t>
            </a:r>
            <a:r>
              <a:rPr lang="en-US" sz="2800" i="1" dirty="0"/>
              <a:t>increase</a:t>
            </a:r>
            <a:r>
              <a:rPr lang="en-US" sz="2800" dirty="0"/>
              <a:t> the adversary’s </a:t>
            </a:r>
            <a:r>
              <a:rPr lang="en-US" sz="2800" dirty="0" smtClean="0"/>
              <a:t>knowledge</a:t>
            </a:r>
          </a:p>
          <a:p>
            <a:r>
              <a:rPr lang="en-US" sz="2800" dirty="0"/>
              <a:t>Simply publishing statistics does </a:t>
            </a:r>
            <a:r>
              <a:rPr lang="en-US" sz="2800" b="1" dirty="0"/>
              <a:t>not</a:t>
            </a:r>
            <a:r>
              <a:rPr lang="en-US" sz="2800" dirty="0"/>
              <a:t> work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817480"/>
              </p:ext>
            </p:extLst>
          </p:nvPr>
        </p:nvGraphicFramePr>
        <p:xfrm>
          <a:off x="71120" y="3788499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c'</a:t>
                      </a:r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2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4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44384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D'</a:t>
            </a:r>
            <a:endParaRPr lang="en-US" i="1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487481"/>
              </p:ext>
            </p:extLst>
          </p:nvPr>
        </p:nvGraphicFramePr>
        <p:xfrm>
          <a:off x="4495800" y="3788499"/>
          <a:ext cx="2214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360680"/>
                <a:gridCol w="360680"/>
                <a:gridCol w="360680"/>
                <a:gridCol w="360680"/>
                <a:gridCol w="360680"/>
              </a:tblGrid>
              <a:tr h="270164">
                <a:tc>
                  <a:txBody>
                    <a:bodyPr/>
                    <a:lstStyle/>
                    <a:p>
                      <a:pPr algn="ctr"/>
                      <a:endParaRPr lang="zh-HK" alt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HK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altLang="zh-HK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HK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HK" alt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2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1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4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+mj-lt"/>
                        </a:rPr>
                        <a:t>0</a:t>
                      </a:r>
                      <a:endParaRPr lang="zh-HK" altLang="en-US" sz="1800" dirty="0"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zh-HK" alt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69538" y="3434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>
          <a:xfrm>
            <a:off x="7187969" y="6035923"/>
            <a:ext cx="18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Published counts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12538" y="3434748"/>
            <a:ext cx="24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database is hidden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026738" y="3619414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>
            <a:off x="6712538" y="6220589"/>
            <a:ext cx="475431" cy="408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0" y="4558595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Before publishing, the adversary happens to know everything, except for </a:t>
            </a:r>
            <a:r>
              <a:rPr lang="en-US" i="1" dirty="0"/>
              <a:t>u</a:t>
            </a:r>
            <a:r>
              <a:rPr lang="en-US" baseline="-25000" dirty="0"/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47114" y="4665220"/>
            <a:ext cx="223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publishing, the adversary can find info about </a:t>
            </a:r>
            <a:r>
              <a:rPr lang="en-US" i="1" dirty="0" smtClean="0"/>
              <a:t>u</a:t>
            </a:r>
            <a:r>
              <a:rPr lang="en-US" baseline="-25000" dirty="0" smtClean="0"/>
              <a:t>9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902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166169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01" name="Rectangle 10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3140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5" name="Straight Arrow Connector 194"/>
          <p:cNvCxnSpPr>
            <a:stCxn id="193" idx="2"/>
          </p:cNvCxnSpPr>
          <p:nvPr/>
        </p:nvCxnSpPr>
        <p:spPr>
          <a:xfrm>
            <a:off x="23978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4" name="Straight Arrow Connector 203"/>
          <p:cNvCxnSpPr>
            <a:stCxn id="202" idx="2"/>
          </p:cNvCxnSpPr>
          <p:nvPr/>
        </p:nvCxnSpPr>
        <p:spPr>
          <a:xfrm>
            <a:off x="56744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23" name="Straight Arrow Connector 222"/>
          <p:cNvCxnSpPr>
            <a:stCxn id="221" idx="2"/>
          </p:cNvCxnSpPr>
          <p:nvPr/>
        </p:nvCxnSpPr>
        <p:spPr>
          <a:xfrm>
            <a:off x="67461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16516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38614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49282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9950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>
            <a:off x="33119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36" name="Rectangle 235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4390965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43787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64" name="Rectangle 2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5537461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5</a:t>
            </a:r>
            <a:endParaRPr lang="en-US" sz="1200" dirty="0"/>
          </a:p>
        </p:txBody>
      </p:sp>
      <p:grpSp>
        <p:nvGrpSpPr>
          <p:cNvPr id="291" name="Group 290"/>
          <p:cNvGrpSpPr/>
          <p:nvPr/>
        </p:nvGrpSpPr>
        <p:grpSpPr>
          <a:xfrm>
            <a:off x="54455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92" name="Rectangle 291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6629400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8964" y="1579239"/>
            <a:ext cx="6026372" cy="1921769"/>
            <a:chOff x="855242" y="3131676"/>
            <a:chExt cx="7362235" cy="1921769"/>
          </a:xfrm>
        </p:grpSpPr>
        <p:grpSp>
          <p:nvGrpSpPr>
            <p:cNvPr id="317" name="Group 316"/>
            <p:cNvGrpSpPr/>
            <p:nvPr/>
          </p:nvGrpSpPr>
          <p:grpSpPr>
            <a:xfrm>
              <a:off x="855242" y="4955023"/>
              <a:ext cx="3445494" cy="98422"/>
              <a:chOff x="855242" y="5216641"/>
              <a:chExt cx="3445494" cy="98422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2179695" y="4437112"/>
              <a:ext cx="3445494" cy="98422"/>
              <a:chOff x="855242" y="5216641"/>
              <a:chExt cx="3445494" cy="98422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Group 324"/>
            <p:cNvGrpSpPr/>
            <p:nvPr/>
          </p:nvGrpSpPr>
          <p:grpSpPr>
            <a:xfrm>
              <a:off x="3436120" y="3933056"/>
              <a:ext cx="3445494" cy="98422"/>
              <a:chOff x="855242" y="5216641"/>
              <a:chExt cx="3445494" cy="98422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/>
            <p:nvPr/>
          </p:nvGrpSpPr>
          <p:grpSpPr>
            <a:xfrm>
              <a:off x="4771983" y="3501008"/>
              <a:ext cx="3445494" cy="98422"/>
              <a:chOff x="855242" y="5216641"/>
              <a:chExt cx="3445494" cy="98422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3" name="Rectangle 332"/>
            <p:cNvSpPr/>
            <p:nvPr/>
          </p:nvSpPr>
          <p:spPr>
            <a:xfrm>
              <a:off x="2161519" y="4565477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 smtClean="0"/>
                <a:t>ϵ</a:t>
              </a:r>
              <a:endParaRPr lang="zh-HK" altLang="en-US" dirty="0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3519596" y="4061557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/>
                <a:t>ϵ</a:t>
              </a:r>
              <a:endParaRPr lang="zh-HK" altLang="en-US" dirty="0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4723115" y="3589046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/>
                <a:t>ϵ</a:t>
              </a:r>
              <a:endParaRPr lang="zh-HK" altLang="en-US" dirty="0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111884" y="3131676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/>
                <a:t>ϵ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8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990309" y="2209487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3" name="Straight Arrow Connector 202"/>
          <p:cNvCxnSpPr>
            <a:endCxn id="202" idx="0"/>
          </p:cNvCxnSpPr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22" name="Straight Arrow Connector 221"/>
          <p:cNvCxnSpPr>
            <a:endCxn id="221" idx="0"/>
          </p:cNvCxnSpPr>
          <p:nvPr/>
        </p:nvCxnSpPr>
        <p:spPr>
          <a:xfrm>
            <a:off x="67461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80524" y="40502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3861434" y="40502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07" name="Multiply 206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ultiply 207"/>
          <p:cNvSpPr/>
          <p:nvPr/>
        </p:nvSpPr>
        <p:spPr>
          <a:xfrm>
            <a:off x="2928291" y="375454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Multiply 208"/>
          <p:cNvSpPr/>
          <p:nvPr/>
        </p:nvSpPr>
        <p:spPr>
          <a:xfrm>
            <a:off x="5029200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Multiply 209"/>
          <p:cNvSpPr/>
          <p:nvPr/>
        </p:nvSpPr>
        <p:spPr>
          <a:xfrm>
            <a:off x="61564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73" name="Rectangle 172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33119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4" name="Rectangle 20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4390965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28" name="Rectangle 22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5</a:t>
            </a:r>
            <a:endParaRPr lang="en-US" sz="1200" dirty="0"/>
          </a:p>
        </p:txBody>
      </p:sp>
      <p:grpSp>
        <p:nvGrpSpPr>
          <p:cNvPr id="241" name="Group 240"/>
          <p:cNvGrpSpPr/>
          <p:nvPr/>
        </p:nvGrpSpPr>
        <p:grpSpPr>
          <a:xfrm>
            <a:off x="54455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42" name="Rectangle 241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6629400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6</a:t>
            </a:r>
          </a:p>
        </p:txBody>
      </p:sp>
    </p:spTree>
    <p:extLst>
      <p:ext uri="{BB962C8B-B14F-4D97-AF65-F5344CB8AC3E}">
        <p14:creationId xmlns:p14="http://schemas.microsoft.com/office/powerpoint/2010/main" val="31114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480524" y="40502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3861434" y="40502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l-GR" b="1" dirty="0" smtClean="0"/>
              <a:t>ϵ</a:t>
            </a:r>
            <a:endParaRPr lang="en-US" b="1" dirty="0"/>
          </a:p>
        </p:txBody>
      </p:sp>
      <p:sp>
        <p:nvSpPr>
          <p:cNvPr id="207" name="Multiply 206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ultiply 207"/>
          <p:cNvSpPr/>
          <p:nvPr/>
        </p:nvSpPr>
        <p:spPr>
          <a:xfrm>
            <a:off x="2928291" y="375454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Multiply 208"/>
          <p:cNvSpPr/>
          <p:nvPr/>
        </p:nvSpPr>
        <p:spPr>
          <a:xfrm>
            <a:off x="5029200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Multiply 209"/>
          <p:cNvSpPr/>
          <p:nvPr/>
        </p:nvSpPr>
        <p:spPr>
          <a:xfrm>
            <a:off x="61564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33119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4" name="Rectangle 20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4390965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538964" y="1579239"/>
            <a:ext cx="6026372" cy="1921769"/>
            <a:chOff x="855242" y="3131676"/>
            <a:chExt cx="7362235" cy="1921769"/>
          </a:xfrm>
        </p:grpSpPr>
        <p:grpSp>
          <p:nvGrpSpPr>
            <p:cNvPr id="157" name="Group 156"/>
            <p:cNvGrpSpPr/>
            <p:nvPr/>
          </p:nvGrpSpPr>
          <p:grpSpPr>
            <a:xfrm>
              <a:off x="855242" y="4955023"/>
              <a:ext cx="3445494" cy="98422"/>
              <a:chOff x="855242" y="5216641"/>
              <a:chExt cx="3445494" cy="98422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2179695" y="4437112"/>
              <a:ext cx="3445494" cy="98422"/>
              <a:chOff x="855242" y="5216641"/>
              <a:chExt cx="3445494" cy="98422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3436120" y="3933056"/>
              <a:ext cx="3445494" cy="98422"/>
              <a:chOff x="855242" y="5216641"/>
              <a:chExt cx="3445494" cy="98422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4771983" y="3501008"/>
              <a:ext cx="3445494" cy="98422"/>
              <a:chOff x="855242" y="5216641"/>
              <a:chExt cx="3445494" cy="98422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Rectangle 160"/>
            <p:cNvSpPr/>
            <p:nvPr/>
          </p:nvSpPr>
          <p:spPr>
            <a:xfrm>
              <a:off x="2161519" y="4565477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 smtClean="0"/>
                <a:t>ϵ</a:t>
              </a:r>
              <a:endParaRPr lang="zh-HK" alt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519596" y="4061557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/>
                <a:t>ϵ</a:t>
              </a:r>
              <a:endParaRPr lang="zh-HK" altLang="en-US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723115" y="3589046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/>
                <a:t>ϵ</a:t>
              </a:r>
              <a:endParaRPr lang="zh-HK" altLang="en-US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111884" y="3131676"/>
              <a:ext cx="3470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/>
                <a:t>ϵ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70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 may lead to large noise</a:t>
            </a:r>
          </a:p>
          <a:p>
            <a:r>
              <a:rPr lang="en-US" dirty="0" smtClean="0"/>
              <a:t>Sample may skip important information</a:t>
            </a:r>
          </a:p>
          <a:p>
            <a:r>
              <a:rPr lang="en-US" u="sng" dirty="0" smtClean="0"/>
              <a:t>Key Idea:</a:t>
            </a:r>
            <a:r>
              <a:rPr lang="en-US" dirty="0" smtClean="0"/>
              <a:t> If the counts to be published now are </a:t>
            </a:r>
            <a:r>
              <a:rPr lang="en-US" b="1" dirty="0" smtClean="0"/>
              <a:t>similar </a:t>
            </a:r>
            <a:r>
              <a:rPr lang="en-US" dirty="0" smtClean="0"/>
              <a:t>to the previous counts, </a:t>
            </a:r>
            <a:r>
              <a:rPr lang="en-US" b="1" dirty="0" smtClean="0"/>
              <a:t>skip</a:t>
            </a:r>
            <a:r>
              <a:rPr lang="en-US" dirty="0" smtClean="0"/>
              <a:t> them</a:t>
            </a:r>
          </a:p>
          <a:p>
            <a:pPr lvl="1"/>
            <a:r>
              <a:rPr lang="en-US" dirty="0" smtClean="0"/>
              <a:t>i.e., approximate them with the previous publication</a:t>
            </a:r>
          </a:p>
          <a:p>
            <a:pPr lvl="1"/>
            <a:r>
              <a:rPr lang="en-US" dirty="0" smtClean="0"/>
              <a:t>The similarity calculation is done in a special (private) manner – details omitted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Distribution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1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278906" y="1219200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1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255869" y="4244978"/>
            <a:ext cx="3445494" cy="98422"/>
            <a:chOff x="855242" y="5216641"/>
            <a:chExt cx="3445494" cy="98422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3" name="Straight Arrow Connector 192"/>
          <p:cNvCxnSpPr>
            <a:endCxn id="192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2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6" name="Straight Arrow Connector 195"/>
          <p:cNvCxnSpPr>
            <a:endCxn id="195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9" name="Straight Arrow Connector 198"/>
          <p:cNvCxnSpPr>
            <a:endCxn id="198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/2</a:t>
            </a:r>
            <a:endParaRPr lang="en-US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115" name="Multiply 114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sp>
        <p:nvSpPr>
          <p:cNvPr id="3" name="Rectangle 2"/>
          <p:cNvSpPr/>
          <p:nvPr/>
        </p:nvSpPr>
        <p:spPr>
          <a:xfrm>
            <a:off x="8042666" y="414617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l-GR" altLang="zh-HK" dirty="0"/>
              <a:t>ϵ</a:t>
            </a:r>
            <a:r>
              <a:rPr lang="en-US" altLang="zh-HK" dirty="0"/>
              <a:t>/2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43560" y="412646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l-GR" altLang="zh-HK" dirty="0"/>
              <a:t>ϵ</a:t>
            </a:r>
            <a:r>
              <a:rPr lang="en-US" altLang="zh-HK" dirty="0" smtClean="0"/>
              <a:t>/4</a:t>
            </a:r>
            <a:endParaRPr lang="en-US" altLang="zh-HK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/>
      <p:bldP spid="142" grpId="0"/>
      <p:bldP spid="195" grpId="0" animBg="1"/>
      <p:bldP spid="198" grpId="0" animBg="1"/>
      <p:bldP spid="203" grpId="0"/>
      <p:bldP spid="115" grpId="0" animBg="1"/>
      <p:bldP spid="3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3" name="Straight Arrow Connector 192"/>
          <p:cNvCxnSpPr>
            <a:endCxn id="192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2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6" name="Straight Arrow Connector 195"/>
          <p:cNvCxnSpPr>
            <a:endCxn id="195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9" name="Straight Arrow Connector 198"/>
          <p:cNvCxnSpPr>
            <a:endCxn id="198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/2</a:t>
            </a:r>
            <a:endParaRPr lang="en-US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123" name="Multiply 122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8042666" y="414617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l-GR" altLang="zh-HK" dirty="0"/>
              <a:t>ϵ</a:t>
            </a:r>
            <a:r>
              <a:rPr lang="en-US" altLang="zh-HK" dirty="0" smtClean="0"/>
              <a:t>/4</a:t>
            </a:r>
            <a:endParaRPr lang="en-US" altLang="zh-HK" dirty="0"/>
          </a:p>
        </p:txBody>
      </p:sp>
      <p:sp>
        <p:nvSpPr>
          <p:cNvPr id="127" name="Rectangle 126"/>
          <p:cNvSpPr/>
          <p:nvPr/>
        </p:nvSpPr>
        <p:spPr>
          <a:xfrm>
            <a:off x="8002740" y="4126468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 smtClean="0"/>
              <a:t>3</a:t>
            </a:r>
            <a:r>
              <a:rPr lang="el-GR" altLang="zh-HK" dirty="0" smtClean="0"/>
              <a:t>ϵ</a:t>
            </a:r>
            <a:r>
              <a:rPr lang="en-US" altLang="zh-HK" dirty="0" smtClean="0"/>
              <a:t>/4</a:t>
            </a:r>
            <a:endParaRPr lang="en-US" altLang="zh-HK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2345706" y="1219200"/>
            <a:ext cx="3445494" cy="98422"/>
            <a:chOff x="855242" y="5216641"/>
            <a:chExt cx="3445494" cy="98422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322669" y="4244978"/>
            <a:ext cx="3445494" cy="98422"/>
            <a:chOff x="855242" y="5216641"/>
            <a:chExt cx="3445494" cy="98422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71" name="Rectangle 17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84" name="Rectangle 18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7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486 L 0.22188 0.0412 C 0.26858 0.04931 0.3382 0.05394 0.4106 0.05394 C 0.49341 0.05394 0.55955 0.04931 0.60625 0.0412 L 0.8283 0.0048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2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126" grpId="0"/>
      <p:bldP spid="12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889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4367928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38100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l-GR" b="1" dirty="0" smtClean="0"/>
              <a:t>ϵ</a:t>
            </a:r>
            <a:r>
              <a:rPr lang="en-US" b="1" dirty="0" smtClean="0"/>
              <a:t>/8</a:t>
            </a:r>
            <a:endParaRPr lang="en-US" b="1" dirty="0"/>
          </a:p>
        </p:txBody>
      </p:sp>
      <p:sp>
        <p:nvSpPr>
          <p:cNvPr id="171" name="Multiply 170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sp>
        <p:nvSpPr>
          <p:cNvPr id="3" name="Rectangle 2"/>
          <p:cNvSpPr/>
          <p:nvPr/>
        </p:nvSpPr>
        <p:spPr>
          <a:xfrm>
            <a:off x="7984155" y="4126468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/>
              <a:t>3</a:t>
            </a:r>
            <a:r>
              <a:rPr lang="el-GR" altLang="zh-HK" dirty="0"/>
              <a:t>ϵ</a:t>
            </a:r>
            <a:r>
              <a:rPr lang="en-US" altLang="zh-HK" dirty="0" smtClean="0"/>
              <a:t>/4</a:t>
            </a:r>
            <a:endParaRPr lang="en-US" altLang="zh-HK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984156" y="41264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/>
              <a:t>3</a:t>
            </a:r>
            <a:r>
              <a:rPr lang="el-GR" altLang="zh-HK" dirty="0"/>
              <a:t>ϵ</a:t>
            </a:r>
            <a:r>
              <a:rPr lang="en-US" altLang="zh-HK" dirty="0"/>
              <a:t>/8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95" name="Rectangle 19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345706" y="1219200"/>
            <a:ext cx="3445494" cy="98422"/>
            <a:chOff x="855242" y="5216641"/>
            <a:chExt cx="3445494" cy="98422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2322669" y="4244978"/>
            <a:ext cx="3445494" cy="98422"/>
            <a:chOff x="855242" y="5216641"/>
            <a:chExt cx="3445494" cy="98422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1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889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4367928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38100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l-GR" b="1" dirty="0" smtClean="0"/>
              <a:t>ϵ</a:t>
            </a:r>
            <a:r>
              <a:rPr lang="en-US" b="1" dirty="0" smtClean="0"/>
              <a:t>/8</a:t>
            </a:r>
            <a:endParaRPr lang="en-US" b="1" dirty="0"/>
          </a:p>
        </p:txBody>
      </p:sp>
      <p:sp>
        <p:nvSpPr>
          <p:cNvPr id="171" name="Multiply 170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984156" y="41264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/>
              <a:t>3</a:t>
            </a:r>
            <a:r>
              <a:rPr lang="el-GR" altLang="zh-HK" dirty="0"/>
              <a:t>ϵ</a:t>
            </a:r>
            <a:r>
              <a:rPr lang="en-US" altLang="zh-HK" dirty="0"/>
              <a:t>/8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3412506" y="1219200"/>
            <a:ext cx="3445494" cy="98422"/>
            <a:chOff x="855242" y="5216641"/>
            <a:chExt cx="3445494" cy="98422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3389469" y="4244978"/>
            <a:ext cx="3445494" cy="98422"/>
            <a:chOff x="855242" y="5216641"/>
            <a:chExt cx="3445494" cy="98422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95" name="Rectangle 19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17" name="Rectangle 216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84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889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4367928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38100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l-GR" b="1" dirty="0" smtClean="0"/>
              <a:t>ϵ</a:t>
            </a:r>
            <a:r>
              <a:rPr lang="en-US" b="1" dirty="0" smtClean="0"/>
              <a:t>/8</a:t>
            </a:r>
            <a:endParaRPr lang="en-US" b="1" dirty="0"/>
          </a:p>
        </p:txBody>
      </p:sp>
      <p:sp>
        <p:nvSpPr>
          <p:cNvPr id="171" name="Multiply 170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984156" y="41264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/>
              <a:t>3</a:t>
            </a:r>
            <a:r>
              <a:rPr lang="el-GR" altLang="zh-HK" dirty="0"/>
              <a:t>ϵ</a:t>
            </a:r>
            <a:r>
              <a:rPr lang="en-US" altLang="zh-HK" dirty="0"/>
              <a:t>/8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3412506" y="1219200"/>
            <a:ext cx="3445494" cy="98422"/>
            <a:chOff x="855242" y="5216641"/>
            <a:chExt cx="3445494" cy="98422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3389469" y="4244978"/>
            <a:ext cx="3445494" cy="98422"/>
            <a:chOff x="855242" y="5216641"/>
            <a:chExt cx="3445494" cy="98422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95" name="Rectangle 19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17" name="Rectangle 216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cxnSp>
        <p:nvCxnSpPr>
          <p:cNvPr id="186" name="Straight Arrow Connector 185"/>
          <p:cNvCxnSpPr/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Multiply 186"/>
          <p:cNvSpPr/>
          <p:nvPr/>
        </p:nvSpPr>
        <p:spPr>
          <a:xfrm>
            <a:off x="50896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889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4367928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3" name="Straight Arrow Connector 202"/>
          <p:cNvCxnSpPr>
            <a:endCxn id="202" idx="0"/>
          </p:cNvCxnSpPr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38100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l-GR" b="1" dirty="0" smtClean="0"/>
              <a:t>ϵ</a:t>
            </a:r>
            <a:r>
              <a:rPr lang="en-US" b="1" dirty="0" smtClean="0"/>
              <a:t>/8</a:t>
            </a:r>
            <a:endParaRPr lang="en-US" b="1" dirty="0"/>
          </a:p>
        </p:txBody>
      </p:sp>
      <p:sp>
        <p:nvSpPr>
          <p:cNvPr id="210" name="Multiply 209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ultiply 210"/>
          <p:cNvSpPr/>
          <p:nvPr/>
        </p:nvSpPr>
        <p:spPr>
          <a:xfrm>
            <a:off x="50896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7984156" y="41264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/>
              <a:t>3</a:t>
            </a:r>
            <a:r>
              <a:rPr lang="el-GR" altLang="zh-HK" dirty="0"/>
              <a:t>ϵ</a:t>
            </a:r>
            <a:r>
              <a:rPr lang="en-US" altLang="zh-HK" dirty="0"/>
              <a:t>/8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8001000" y="41148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 smtClean="0"/>
              <a:t>5</a:t>
            </a:r>
            <a:r>
              <a:rPr lang="el-GR" altLang="zh-HK" dirty="0" smtClean="0"/>
              <a:t>ϵ</a:t>
            </a:r>
            <a:r>
              <a:rPr lang="en-US" altLang="zh-HK" dirty="0"/>
              <a:t>/8</a:t>
            </a: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/>
          <p:nvPr/>
        </p:nvGrpSpPr>
        <p:grpSpPr>
          <a:xfrm>
            <a:off x="4419600" y="1219200"/>
            <a:ext cx="3445494" cy="98422"/>
            <a:chOff x="855242" y="5216641"/>
            <a:chExt cx="3445494" cy="98422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4396563" y="4244978"/>
            <a:ext cx="3445494" cy="98422"/>
            <a:chOff x="855242" y="5216641"/>
            <a:chExt cx="3445494" cy="98422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81" name="Rectangle 18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22" name="Rectangle 221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4455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35" name="Rectangle 23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0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5417 0.04005 C 0.18646 0.04908 0.23472 0.05394 0.28507 0.05394 C 0.34253 0.05394 0.38854 0.04908 0.42083 0.04005 L 0.57517 -1.11111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7" grpId="0"/>
      <p:bldP spid="213" grpId="0"/>
      <p:bldP spid="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ϵ</a:t>
            </a:r>
            <a:r>
              <a:rPr lang="en-US" dirty="0"/>
              <a:t>-differential </a:t>
            </a:r>
            <a:r>
              <a:rPr lang="en-US" dirty="0" smtClean="0"/>
              <a:t>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 idea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731433" y="2286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Randomized Mechanism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0110" y="24339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65942" y="2438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3303930" y="2664767"/>
            <a:ext cx="4275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16329" y="2669231"/>
            <a:ext cx="5405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58923" y="17862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2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455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29400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90309" y="2209487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4419600" y="1219200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889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4367928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4396563" y="4244978"/>
            <a:ext cx="3445494" cy="98422"/>
            <a:chOff x="855242" y="5216641"/>
            <a:chExt cx="3445494" cy="98422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0" name="Straight Arrow Connector 199"/>
          <p:cNvCxnSpPr>
            <a:endCxn id="199" idx="0"/>
          </p:cNvCxnSpPr>
          <p:nvPr/>
        </p:nvCxnSpPr>
        <p:spPr>
          <a:xfrm>
            <a:off x="46076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3" name="Straight Arrow Connector 202"/>
          <p:cNvCxnSpPr>
            <a:endCxn id="202" idx="0"/>
          </p:cNvCxnSpPr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22" name="Straight Arrow Connector 221"/>
          <p:cNvCxnSpPr>
            <a:endCxn id="221" idx="0"/>
          </p:cNvCxnSpPr>
          <p:nvPr/>
        </p:nvCxnSpPr>
        <p:spPr>
          <a:xfrm>
            <a:off x="67461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/4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8100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l-GR" b="1" dirty="0" smtClean="0"/>
              <a:t>ϵ</a:t>
            </a:r>
            <a:r>
              <a:rPr lang="en-US" b="1" dirty="0" smtClean="0"/>
              <a:t>/8</a:t>
            </a:r>
            <a:endParaRPr lang="en-US" b="1" dirty="0"/>
          </a:p>
        </p:txBody>
      </p:sp>
      <p:sp>
        <p:nvSpPr>
          <p:cNvPr id="207" name="Multiply 206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7772400" y="3524241"/>
            <a:ext cx="103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</a:t>
            </a:r>
          </a:p>
          <a:p>
            <a:pPr algn="ctr"/>
            <a:r>
              <a:rPr lang="en-US" dirty="0" smtClean="0"/>
              <a:t>Budget: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7984155" y="4126468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zh-HK" dirty="0" smtClean="0"/>
              <a:t>5</a:t>
            </a:r>
            <a:r>
              <a:rPr lang="el-GR" altLang="zh-HK" dirty="0" smtClean="0"/>
              <a:t>ϵ</a:t>
            </a:r>
            <a:r>
              <a:rPr lang="en-US" altLang="zh-HK" dirty="0"/>
              <a:t>/8</a:t>
            </a:r>
          </a:p>
        </p:txBody>
      </p:sp>
      <p:sp>
        <p:nvSpPr>
          <p:cNvPr id="210" name="Multiply 209"/>
          <p:cNvSpPr/>
          <p:nvPr/>
        </p:nvSpPr>
        <p:spPr>
          <a:xfrm>
            <a:off x="50896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ultiply 210"/>
          <p:cNvSpPr/>
          <p:nvPr/>
        </p:nvSpPr>
        <p:spPr>
          <a:xfrm>
            <a:off x="61564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4367928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</a:t>
            </a:r>
            <a:r>
              <a:rPr lang="en-US" sz="1200" i="1" dirty="0" smtClean="0"/>
              <a:t>4</a:t>
            </a:r>
            <a:endParaRPr lang="en-US" sz="1200" i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3384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1" name="Straight Arrow Connector 200"/>
          <p:cNvCxnSpPr>
            <a:stCxn id="199" idx="2"/>
          </p:cNvCxnSpPr>
          <p:nvPr/>
        </p:nvCxnSpPr>
        <p:spPr>
          <a:xfrm>
            <a:off x="4607618" y="4464050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/2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/4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38100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l-GR" b="1" dirty="0" smtClean="0"/>
              <a:t>ϵ</a:t>
            </a:r>
            <a:r>
              <a:rPr lang="en-US" b="1" dirty="0" smtClean="0"/>
              <a:t>/8</a:t>
            </a:r>
            <a:endParaRPr lang="en-US" b="1" dirty="0"/>
          </a:p>
        </p:txBody>
      </p:sp>
      <p:sp>
        <p:nvSpPr>
          <p:cNvPr id="207" name="Multiply 206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Multiply 209"/>
          <p:cNvSpPr/>
          <p:nvPr/>
        </p:nvSpPr>
        <p:spPr>
          <a:xfrm>
            <a:off x="50896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ultiply 210"/>
          <p:cNvSpPr/>
          <p:nvPr/>
        </p:nvSpPr>
        <p:spPr>
          <a:xfrm>
            <a:off x="6156419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6376" y="1394573"/>
            <a:ext cx="6083024" cy="1921769"/>
            <a:chOff x="855242" y="3131676"/>
            <a:chExt cx="7362235" cy="1921769"/>
          </a:xfrm>
        </p:grpSpPr>
        <p:grpSp>
          <p:nvGrpSpPr>
            <p:cNvPr id="172" name="Group 171"/>
            <p:cNvGrpSpPr/>
            <p:nvPr/>
          </p:nvGrpSpPr>
          <p:grpSpPr>
            <a:xfrm>
              <a:off x="855242" y="4955023"/>
              <a:ext cx="3445494" cy="98422"/>
              <a:chOff x="855242" y="5216641"/>
              <a:chExt cx="3445494" cy="98422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2179695" y="4437112"/>
              <a:ext cx="3445494" cy="98422"/>
              <a:chOff x="855242" y="5216641"/>
              <a:chExt cx="3445494" cy="98422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3436120" y="3933056"/>
              <a:ext cx="3445494" cy="98422"/>
              <a:chOff x="855242" y="5216641"/>
              <a:chExt cx="3445494" cy="98422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4771983" y="3501008"/>
              <a:ext cx="3445494" cy="98422"/>
              <a:chOff x="855242" y="5216641"/>
              <a:chExt cx="3445494" cy="98422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Rectangle 205"/>
            <p:cNvSpPr/>
            <p:nvPr/>
          </p:nvSpPr>
          <p:spPr>
            <a:xfrm>
              <a:off x="2161519" y="4565477"/>
              <a:ext cx="1230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(3</a:t>
              </a:r>
              <a:r>
                <a:rPr lang="el-GR" altLang="zh-HK" dirty="0" smtClean="0"/>
                <a:t>ϵ</a:t>
              </a:r>
              <a:r>
                <a:rPr lang="en-US" altLang="zh-HK" dirty="0" smtClean="0"/>
                <a:t>)/4 </a:t>
              </a:r>
              <a:r>
                <a:rPr lang="el-GR" altLang="zh-HK" dirty="0" smtClean="0"/>
                <a:t>≤ϵ</a:t>
              </a:r>
              <a:endParaRPr lang="el-GR" altLang="zh-HK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519596" y="4061557"/>
              <a:ext cx="1230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(5</a:t>
              </a:r>
              <a:r>
                <a:rPr lang="el-GR" altLang="zh-HK" dirty="0" smtClean="0"/>
                <a:t>ϵ</a:t>
              </a:r>
              <a:r>
                <a:rPr lang="en-US" altLang="zh-HK" dirty="0"/>
                <a:t>)/</a:t>
              </a:r>
              <a:r>
                <a:rPr lang="en-US" altLang="zh-HK" dirty="0" smtClean="0"/>
                <a:t>8 </a:t>
              </a:r>
              <a:r>
                <a:rPr lang="el-GR" altLang="zh-HK" dirty="0" smtClean="0"/>
                <a:t>≤</a:t>
              </a:r>
              <a:r>
                <a:rPr lang="el-GR" altLang="zh-HK" dirty="0"/>
                <a:t>ϵ</a:t>
              </a:r>
              <a:endParaRPr lang="zh-HK" altLang="en-US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723115" y="3589046"/>
              <a:ext cx="1230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(5</a:t>
              </a:r>
              <a:r>
                <a:rPr lang="el-GR" altLang="zh-HK" dirty="0" smtClean="0"/>
                <a:t>ϵ</a:t>
              </a:r>
              <a:r>
                <a:rPr lang="en-US" altLang="zh-HK" dirty="0"/>
                <a:t>)/</a:t>
              </a:r>
              <a:r>
                <a:rPr lang="en-US" altLang="zh-HK" dirty="0" smtClean="0"/>
                <a:t>8</a:t>
              </a:r>
              <a:r>
                <a:rPr lang="el-GR" altLang="zh-HK" dirty="0"/>
                <a:t> ≤ϵ</a:t>
              </a:r>
              <a:endParaRPr lang="zh-HK" altLang="en-US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1884" y="3131676"/>
              <a:ext cx="1230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(3</a:t>
              </a:r>
              <a:r>
                <a:rPr lang="el-GR" altLang="zh-HK" dirty="0" smtClean="0"/>
                <a:t>ϵ</a:t>
              </a:r>
              <a:r>
                <a:rPr lang="en-US" altLang="zh-HK" dirty="0"/>
                <a:t>)/</a:t>
              </a:r>
              <a:r>
                <a:rPr lang="en-US" altLang="zh-HK" dirty="0" smtClean="0"/>
                <a:t>8</a:t>
              </a:r>
              <a:r>
                <a:rPr lang="el-GR" altLang="zh-HK" dirty="0"/>
                <a:t> ≤ϵ</a:t>
              </a:r>
              <a:endParaRPr lang="zh-HK" altLang="en-US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276600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18" name="Rectangle 21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4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Absorption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1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278906" y="1219200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1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255869" y="4244978"/>
            <a:ext cx="3445494" cy="98422"/>
            <a:chOff x="855242" y="5216641"/>
            <a:chExt cx="3445494" cy="98422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3" name="Straight Arrow Connector 192"/>
          <p:cNvCxnSpPr>
            <a:endCxn id="192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2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6" name="Straight Arrow Connector 195"/>
          <p:cNvCxnSpPr>
            <a:endCxn id="195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9" name="Straight Arrow Connector 198"/>
          <p:cNvCxnSpPr>
            <a:endCxn id="198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02" name="TextBox 201"/>
          <p:cNvSpPr txBox="1"/>
          <p:nvPr/>
        </p:nvSpPr>
        <p:spPr>
          <a:xfrm>
            <a:off x="16516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7946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6143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9282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9950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Multiply 122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7432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23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3351 0.04005 C 0.04045 0.04907 0.05104 0.05394 0.06198 0.05394 C 0.07448 0.05394 0.08437 0.04907 0.09132 0.04005 L 0.12517 -7.40741E-7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/>
      <p:bldP spid="142" grpId="0"/>
      <p:bldP spid="195" grpId="0" animBg="1"/>
      <p:bldP spid="198" grpId="0" animBg="1"/>
      <p:bldP spid="202" grpId="0"/>
      <p:bldP spid="203" grpId="0"/>
      <p:bldP spid="118" grpId="0"/>
      <p:bldP spid="123" grpId="0" animBg="1"/>
      <p:bldP spid="12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Absorption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3" name="Straight Arrow Connector 192"/>
          <p:cNvCxnSpPr>
            <a:endCxn id="192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2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6" name="Straight Arrow Connector 195"/>
          <p:cNvCxnSpPr>
            <a:endCxn id="195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9" name="Straight Arrow Connector 198"/>
          <p:cNvCxnSpPr>
            <a:endCxn id="198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  <a:endParaRPr lang="en-US" b="1" i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27432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  <a:endParaRPr lang="en-US" b="1" i="1" dirty="0"/>
          </a:p>
        </p:txBody>
      </p:sp>
      <p:sp>
        <p:nvSpPr>
          <p:cNvPr id="123" name="Multiply 122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49282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59950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2345706" y="1219200"/>
            <a:ext cx="3445494" cy="98422"/>
            <a:chOff x="855242" y="5216641"/>
            <a:chExt cx="3445494" cy="98422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322669" y="4244978"/>
            <a:ext cx="3445494" cy="98422"/>
            <a:chOff x="855242" y="5216641"/>
            <a:chExt cx="3445494" cy="98422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24" name="Rectangle 12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69" name="Rectangle 168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82" name="Rectangle 181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84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Absorption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  <a:endParaRPr lang="en-US" b="1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27432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</a:t>
            </a:r>
            <a:r>
              <a:rPr lang="en-US" b="1" dirty="0"/>
              <a:t>3</a:t>
            </a:r>
            <a:endParaRPr lang="en-US" b="1" i="1" dirty="0"/>
          </a:p>
        </p:txBody>
      </p:sp>
      <p:sp>
        <p:nvSpPr>
          <p:cNvPr id="171" name="Multiply 170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49282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59950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3412506" y="1219200"/>
            <a:ext cx="3445494" cy="98422"/>
            <a:chOff x="855242" y="5216641"/>
            <a:chExt cx="3445494" cy="98422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3389469" y="4244978"/>
            <a:ext cx="3445494" cy="98422"/>
            <a:chOff x="855242" y="5216641"/>
            <a:chExt cx="3445494" cy="98422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64" name="Rectangle 1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82" name="Rectangle 181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77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Absorption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3" name="Straight Arrow Connector 202"/>
          <p:cNvCxnSpPr>
            <a:endCxn id="202" idx="0"/>
          </p:cNvCxnSpPr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27432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10" name="Multiply 209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ultiply 210"/>
          <p:cNvSpPr/>
          <p:nvPr/>
        </p:nvSpPr>
        <p:spPr>
          <a:xfrm>
            <a:off x="5029200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49282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5995034" y="4038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5932517" y="40386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noFill/>
          <a:scene3d>
            <a:camera prst="isometricRightUp"/>
            <a:lightRig rig="threePt" dir="t"/>
          </a:scene3d>
        </p:grpSpPr>
        <p:sp>
          <p:nvSpPr>
            <p:cNvPr id="181" name="Rectangle 180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18" name="Rectangle 21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3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3412506" y="1219200"/>
            <a:ext cx="3445494" cy="98422"/>
            <a:chOff x="855242" y="5216641"/>
            <a:chExt cx="3445494" cy="98422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3389469" y="4244978"/>
            <a:ext cx="3445494" cy="98422"/>
            <a:chOff x="855242" y="5216641"/>
            <a:chExt cx="3445494" cy="98422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1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3125 0.04005 C 0.03785 0.04907 0.04757 0.05394 0.05782 0.05394 C 0.06945 0.05394 0.07882 0.04907 0.08542 0.04005 L 0.11684 -7.40741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  <p:bldP spid="2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Absorption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9206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" name="Rectangle 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70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187" y="1600301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455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20" name="Rectangle 1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29400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51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34" name="Rectangle 3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038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3037" y="173838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2406" y="2057086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119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64" name="Rectangle 6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0965" y="1599887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</a:t>
            </a:r>
            <a:r>
              <a:rPr lang="en-US" sz="1200" i="1" dirty="0" smtClean="0">
                <a:solidFill>
                  <a:srgbClr val="FF0000"/>
                </a:solidFill>
              </a:rPr>
              <a:t>4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378761" y="2057087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78" name="Rectangle 77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537461" y="1599887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90309" y="2209487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4419600" y="1219200"/>
            <a:ext cx="3445494" cy="98422"/>
            <a:chOff x="855242" y="5216641"/>
            <a:chExt cx="3445494" cy="984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54225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16" name="Rectangle 115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06363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6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4396563" y="4244978"/>
            <a:ext cx="3445494" cy="98422"/>
            <a:chOff x="855242" y="5216641"/>
            <a:chExt cx="3445494" cy="98422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855242" y="5229200"/>
              <a:ext cx="34287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55242" y="5229200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4300736" y="5216641"/>
              <a:ext cx="0" cy="8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1" name="Straight Arrow Connector 190"/>
          <p:cNvCxnSpPr>
            <a:endCxn id="190" idx="0"/>
          </p:cNvCxnSpPr>
          <p:nvPr/>
        </p:nvCxnSpPr>
        <p:spPr>
          <a:xfrm>
            <a:off x="1254817" y="3299134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4" name="Straight Arrow Connector 193"/>
          <p:cNvCxnSpPr>
            <a:endCxn id="193" idx="0"/>
          </p:cNvCxnSpPr>
          <p:nvPr/>
        </p:nvCxnSpPr>
        <p:spPr>
          <a:xfrm>
            <a:off x="23978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7" name="Straight Arrow Connector 196"/>
          <p:cNvCxnSpPr>
            <a:endCxn id="196" idx="0"/>
          </p:cNvCxnSpPr>
          <p:nvPr/>
        </p:nvCxnSpPr>
        <p:spPr>
          <a:xfrm>
            <a:off x="35457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03" name="Straight Arrow Connector 202"/>
          <p:cNvCxnSpPr>
            <a:endCxn id="202" idx="0"/>
          </p:cNvCxnSpPr>
          <p:nvPr/>
        </p:nvCxnSpPr>
        <p:spPr>
          <a:xfrm>
            <a:off x="5674417" y="3276600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22" name="Straight Arrow Connector 221"/>
          <p:cNvCxnSpPr>
            <a:endCxn id="221" idx="0"/>
          </p:cNvCxnSpPr>
          <p:nvPr/>
        </p:nvCxnSpPr>
        <p:spPr>
          <a:xfrm>
            <a:off x="6746182" y="3276916"/>
            <a:ext cx="1" cy="7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221" idx="2"/>
          </p:cNvCxnSpPr>
          <p:nvPr/>
        </p:nvCxnSpPr>
        <p:spPr>
          <a:xfrm>
            <a:off x="67461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27432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943600" y="40386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07" name="Multiply 206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ultiply 207"/>
          <p:cNvSpPr/>
          <p:nvPr/>
        </p:nvSpPr>
        <p:spPr>
          <a:xfrm>
            <a:off x="5029200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>
            <a:off x="762000" y="13716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Absorption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76150" y="4626079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1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606363" y="4625665"/>
            <a:ext cx="1019235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Timestamp 6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2222124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30" name="Rectangle 129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380824" y="4625665"/>
            <a:ext cx="1015739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Timestamp 3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76416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99369" y="5082864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45" name="Rectangle 144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967272" y="5235265"/>
            <a:ext cx="3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985635" y="4034134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2" name="Straight Arrow Connector 191"/>
          <p:cNvCxnSpPr>
            <a:stCxn id="190" idx="2"/>
          </p:cNvCxnSpPr>
          <p:nvPr/>
        </p:nvCxnSpPr>
        <p:spPr>
          <a:xfrm>
            <a:off x="1254818" y="4486584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286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32766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198" name="Straight Arrow Connector 197"/>
          <p:cNvCxnSpPr>
            <a:stCxn id="196" idx="2"/>
          </p:cNvCxnSpPr>
          <p:nvPr/>
        </p:nvCxnSpPr>
        <p:spPr>
          <a:xfrm>
            <a:off x="35457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5405235" y="4011600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6477000" y="4011916"/>
            <a:ext cx="538365" cy="4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LPA</a:t>
            </a:r>
            <a:endParaRPr lang="en-US" dirty="0"/>
          </a:p>
        </p:txBody>
      </p:sp>
      <p:cxnSp>
        <p:nvCxnSpPr>
          <p:cNvPr id="223" name="Straight Arrow Connector 222"/>
          <p:cNvCxnSpPr>
            <a:stCxn id="221" idx="2"/>
          </p:cNvCxnSpPr>
          <p:nvPr/>
        </p:nvCxnSpPr>
        <p:spPr>
          <a:xfrm>
            <a:off x="6746183" y="4464366"/>
            <a:ext cx="0" cy="64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80524" y="40502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2743200" y="4050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943600" y="40386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ϵ</a:t>
            </a:r>
            <a:r>
              <a:rPr lang="en-US" b="1" dirty="0" smtClean="0"/>
              <a:t>/3</a:t>
            </a:r>
            <a:endParaRPr lang="en-US" b="1" dirty="0"/>
          </a:p>
        </p:txBody>
      </p:sp>
      <p:sp>
        <p:nvSpPr>
          <p:cNvPr id="207" name="Multiply 206"/>
          <p:cNvSpPr/>
          <p:nvPr/>
        </p:nvSpPr>
        <p:spPr>
          <a:xfrm>
            <a:off x="1780326" y="3777150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ultiply 207"/>
          <p:cNvSpPr/>
          <p:nvPr/>
        </p:nvSpPr>
        <p:spPr>
          <a:xfrm>
            <a:off x="5029200" y="3763627"/>
            <a:ext cx="1234981" cy="96077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/>
          <p:cNvCxnSpPr/>
          <p:nvPr/>
        </p:nvCxnSpPr>
        <p:spPr>
          <a:xfrm>
            <a:off x="762000" y="4343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9601" y="1888231"/>
            <a:ext cx="5943599" cy="1921769"/>
            <a:chOff x="533400" y="1888231"/>
            <a:chExt cx="7362235" cy="1921769"/>
          </a:xfrm>
        </p:grpSpPr>
        <p:grpSp>
          <p:nvGrpSpPr>
            <p:cNvPr id="162" name="Group 161"/>
            <p:cNvGrpSpPr/>
            <p:nvPr/>
          </p:nvGrpSpPr>
          <p:grpSpPr>
            <a:xfrm>
              <a:off x="533400" y="3711578"/>
              <a:ext cx="3445494" cy="98422"/>
              <a:chOff x="855242" y="5216641"/>
              <a:chExt cx="3445494" cy="98422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1857853" y="3193667"/>
              <a:ext cx="3445494" cy="98422"/>
              <a:chOff x="855242" y="5216641"/>
              <a:chExt cx="3445494" cy="98422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3114278" y="2689611"/>
              <a:ext cx="3445494" cy="98422"/>
              <a:chOff x="855242" y="5216641"/>
              <a:chExt cx="3445494" cy="98422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4450141" y="2257563"/>
              <a:ext cx="3445494" cy="98422"/>
              <a:chOff x="855242" y="5216641"/>
              <a:chExt cx="3445494" cy="98422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855242" y="5229200"/>
                <a:ext cx="34287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855242" y="5229200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4300736" y="5216641"/>
                <a:ext cx="0" cy="8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Rectangle 177"/>
            <p:cNvSpPr/>
            <p:nvPr/>
          </p:nvSpPr>
          <p:spPr>
            <a:xfrm>
              <a:off x="2024824" y="3322032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HK" dirty="0" smtClean="0"/>
                <a:t>ϵ</a:t>
              </a:r>
              <a:endParaRPr lang="zh-HK" alt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97754" y="2818112"/>
              <a:ext cx="1259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(2</a:t>
              </a:r>
              <a:r>
                <a:rPr lang="el-GR" altLang="zh-HK" dirty="0" smtClean="0"/>
                <a:t>ϵ</a:t>
              </a:r>
              <a:r>
                <a:rPr lang="en-US" altLang="zh-HK" dirty="0" smtClean="0"/>
                <a:t>)/3</a:t>
              </a:r>
              <a:r>
                <a:rPr lang="el-GR" altLang="zh-HK" dirty="0"/>
                <a:t> ≤ϵ</a:t>
              </a:r>
              <a:endParaRPr lang="zh-HK" alt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401273" y="2345601"/>
              <a:ext cx="1259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(2</a:t>
              </a:r>
              <a:r>
                <a:rPr lang="el-GR" altLang="zh-HK" dirty="0" smtClean="0"/>
                <a:t>ϵ</a:t>
              </a:r>
              <a:r>
                <a:rPr lang="en-US" altLang="zh-HK" dirty="0" smtClean="0"/>
                <a:t>)/3</a:t>
              </a:r>
              <a:r>
                <a:rPr lang="el-GR" altLang="zh-HK" dirty="0"/>
                <a:t> ≤ϵ</a:t>
              </a:r>
              <a:endParaRPr lang="zh-HK" alt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790042" y="1888231"/>
              <a:ext cx="1259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/>
                <a:t>(2</a:t>
              </a:r>
              <a:r>
                <a:rPr lang="el-GR" altLang="zh-HK" dirty="0" smtClean="0"/>
                <a:t>ϵ</a:t>
              </a:r>
              <a:r>
                <a:rPr lang="en-US" altLang="zh-HK" dirty="0" smtClean="0"/>
                <a:t>)/3</a:t>
              </a:r>
              <a:r>
                <a:rPr lang="el-GR" altLang="zh-HK" dirty="0"/>
                <a:t> ≤ϵ</a:t>
              </a:r>
              <a:endParaRPr lang="zh-HK" altLang="en-US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445561" y="5082865"/>
            <a:ext cx="2555439" cy="1241735"/>
            <a:chOff x="685799" y="1524000"/>
            <a:chExt cx="7745757" cy="4876800"/>
          </a:xfrm>
          <a:scene3d>
            <a:camera prst="isometricRightUp"/>
            <a:lightRig rig="threePt" dir="t"/>
          </a:scene3d>
        </p:grpSpPr>
        <p:sp>
          <p:nvSpPr>
            <p:cNvPr id="184" name="Rectangle 183"/>
            <p:cNvSpPr/>
            <p:nvPr/>
          </p:nvSpPr>
          <p:spPr>
            <a:xfrm>
              <a:off x="6858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85799" y="3976464"/>
              <a:ext cx="2514601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276600" y="1524000"/>
              <a:ext cx="2514600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276600" y="3976464"/>
              <a:ext cx="2514600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867400" y="1524000"/>
              <a:ext cx="2564156" cy="24524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867400" y="3976464"/>
              <a:ext cx="2564156" cy="242433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644768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251387" y="2209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866964" y="2242401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644768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251387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866964" y="4680800"/>
              <a:ext cx="565031" cy="13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0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82486"/>
            <a:ext cx="6248400" cy="28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58341"/>
            <a:ext cx="6096000" cy="26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177534"/>
            <a:ext cx="14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Rome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19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World Cup dataset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ϵ</a:t>
            </a:r>
            <a:r>
              <a:rPr lang="en-US" dirty="0"/>
              <a:t>-differential </a:t>
            </a:r>
            <a:r>
              <a:rPr lang="en-US" dirty="0" smtClean="0"/>
              <a:t>privacy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 idea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Any </a:t>
            </a:r>
            <a:r>
              <a:rPr lang="en-US" sz="2400" dirty="0"/>
              <a:t>output (called </a:t>
            </a:r>
            <a:r>
              <a:rPr lang="en-US" sz="2400" i="1" dirty="0"/>
              <a:t>transcript</a:t>
            </a:r>
            <a:r>
              <a:rPr lang="en-US" sz="2400" dirty="0"/>
              <a:t>) </a:t>
            </a:r>
            <a:r>
              <a:rPr lang="en-US" sz="2400" dirty="0" smtClean="0"/>
              <a:t>of </a:t>
            </a:r>
            <a:r>
              <a:rPr lang="en-US" sz="2400" i="1" dirty="0" smtClean="0"/>
              <a:t>M</a:t>
            </a:r>
            <a:r>
              <a:rPr lang="en-US" sz="2400" dirty="0" smtClean="0"/>
              <a:t> is </a:t>
            </a:r>
            <a:r>
              <a:rPr lang="en-US" sz="2400" dirty="0"/>
              <a:t>produced </a:t>
            </a:r>
            <a:r>
              <a:rPr lang="en-US" sz="2400" dirty="0" smtClean="0"/>
              <a:t>with almost </a:t>
            </a:r>
            <a:r>
              <a:rPr lang="en-US" sz="2400" dirty="0"/>
              <a:t>the </a:t>
            </a:r>
            <a:r>
              <a:rPr lang="en-US" sz="2400" i="1" dirty="0"/>
              <a:t>same</a:t>
            </a:r>
            <a:r>
              <a:rPr lang="en-US" sz="2400" dirty="0"/>
              <a:t> probability, whether any single user was </a:t>
            </a:r>
            <a:r>
              <a:rPr lang="en-US" sz="2400" dirty="0" smtClean="0"/>
              <a:t>in the database (</a:t>
            </a:r>
            <a:r>
              <a:rPr lang="en-US" sz="2400" i="1" dirty="0" smtClean="0"/>
              <a:t>D</a:t>
            </a:r>
            <a:r>
              <a:rPr lang="en-US" sz="2400" dirty="0" smtClean="0"/>
              <a:t>) </a:t>
            </a:r>
            <a:r>
              <a:rPr lang="en-US" sz="2400" dirty="0"/>
              <a:t>or </a:t>
            </a:r>
            <a:r>
              <a:rPr lang="en-US" sz="2400" dirty="0" smtClean="0"/>
              <a:t>not (</a:t>
            </a:r>
            <a:r>
              <a:rPr lang="en-US" sz="2400" i="1" dirty="0" smtClean="0"/>
              <a:t>D</a:t>
            </a:r>
            <a:r>
              <a:rPr lang="en-US" sz="2400" dirty="0" smtClean="0"/>
              <a:t>’)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1433" y="22860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Randomized Mechanism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0110" y="24339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65942" y="2438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3303930" y="2664767"/>
            <a:ext cx="4275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16329" y="2669231"/>
            <a:ext cx="5405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58923" y="17862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17" name="Rectangle 16"/>
          <p:cNvSpPr/>
          <p:nvPr/>
        </p:nvSpPr>
        <p:spPr>
          <a:xfrm>
            <a:off x="3731433" y="5224165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Randomized Mechanism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507176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65942" y="537656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61143" y="5607395"/>
            <a:ext cx="2702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16329" y="5607396"/>
            <a:ext cx="5405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58923" y="47244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568136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999157" y="542272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9" idx="3"/>
          </p:cNvCxnSpPr>
          <p:nvPr/>
        </p:nvCxnSpPr>
        <p:spPr>
          <a:xfrm>
            <a:off x="2812220" y="5302598"/>
            <a:ext cx="235780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12220" y="5681366"/>
            <a:ext cx="235780" cy="110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6283</Words>
  <Application>Microsoft Macintosh PowerPoint</Application>
  <PresentationFormat>On-screen Show (4:3)</PresentationFormat>
  <Paragraphs>4592</Paragraphs>
  <Slides>88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Calibri</vt:lpstr>
      <vt:lpstr>Cambria Math</vt:lpstr>
      <vt:lpstr>Times New Roman</vt:lpstr>
      <vt:lpstr>新細明體</vt:lpstr>
      <vt:lpstr>Arial</vt:lpstr>
      <vt:lpstr>Office Theme</vt:lpstr>
      <vt:lpstr>Differential Privacy in Practice</vt:lpstr>
      <vt:lpstr>Privacy-preserving data publishing</vt:lpstr>
      <vt:lpstr>ϵ-differential privacy</vt:lpstr>
      <vt:lpstr>ϵ-differential privacy</vt:lpstr>
      <vt:lpstr>ϵ-differential privacy</vt:lpstr>
      <vt:lpstr>ϵ-differential privacy</vt:lpstr>
      <vt:lpstr>ϵ-differential privacy</vt:lpstr>
      <vt:lpstr>ϵ-differential privacy</vt:lpstr>
      <vt:lpstr>ϵ-differential privacy</vt:lpstr>
      <vt:lpstr>ϵ-differential privacy</vt:lpstr>
      <vt:lpstr>ϵ-differential privacy</vt:lpstr>
      <vt:lpstr>Laplace Perturbation Algorithm (LPA) </vt:lpstr>
      <vt:lpstr>Laplace Perturbation Algorithm (LPA) </vt:lpstr>
      <vt:lpstr>Laplace Perturbation Algorithm (LPA) </vt:lpstr>
      <vt:lpstr>Laplace Perturbation Algorithm (LPA) </vt:lpstr>
      <vt:lpstr>Laplace Perturbation Algorithm (LPA) </vt:lpstr>
      <vt:lpstr>Example</vt:lpstr>
      <vt:lpstr>Privacy Levels</vt:lpstr>
      <vt:lpstr>Composition Theorem [Dwork et al., TCC’06]</vt:lpstr>
      <vt:lpstr>ϵ as privacy budget</vt:lpstr>
      <vt:lpstr>ϵ as privacy budget</vt:lpstr>
      <vt:lpstr>ϵ as privacy budget</vt:lpstr>
      <vt:lpstr>ϵ as privacy budget</vt:lpstr>
      <vt:lpstr>ϵ as privacy budget</vt:lpstr>
      <vt:lpstr>ϵ as privacy budget</vt:lpstr>
      <vt:lpstr>ϵ as privacy budget</vt:lpstr>
      <vt:lpstr>ϵ as privacy budget</vt:lpstr>
      <vt:lpstr>ϵ as privacy budget</vt:lpstr>
      <vt:lpstr>Sampling</vt:lpstr>
      <vt:lpstr>1st Application Publishing Counts</vt:lpstr>
      <vt:lpstr>1st Application Publishing Counts</vt:lpstr>
      <vt:lpstr>Sensitivity</vt:lpstr>
      <vt:lpstr>Sensitivity</vt:lpstr>
      <vt:lpstr>Sensitivity</vt:lpstr>
      <vt:lpstr>PowerPoint Presentation</vt:lpstr>
      <vt:lpstr>Idea</vt:lpstr>
      <vt:lpstr>Sensitivity</vt:lpstr>
      <vt:lpstr>Sensitivity</vt:lpstr>
      <vt:lpstr>Sensitivity</vt:lpstr>
      <vt:lpstr>PowerPoint Presentation</vt:lpstr>
      <vt:lpstr>Idea</vt:lpstr>
      <vt:lpstr>Idea</vt:lpstr>
      <vt:lpstr>PowerPoint Presentation</vt:lpstr>
      <vt:lpstr>PowerPoint Presentation</vt:lpstr>
      <vt:lpstr>Idea</vt:lpstr>
      <vt:lpstr>Row sampling</vt:lpstr>
      <vt:lpstr>PowerPoint Presentation</vt:lpstr>
      <vt:lpstr>Column sampling</vt:lpstr>
      <vt:lpstr>PowerPoint Presentation</vt:lpstr>
      <vt:lpstr>Experiments</vt:lpstr>
      <vt:lpstr>2nd Application Traffic Reporting</vt:lpstr>
      <vt:lpstr>2nd Application Traffic Reporting</vt:lpstr>
      <vt:lpstr>Privacy Concerns</vt:lpstr>
      <vt:lpstr>Privacy Concerns</vt:lpstr>
      <vt:lpstr>Privacy Concerns</vt:lpstr>
      <vt:lpstr>Laplace Perturbation Algorithm</vt:lpstr>
      <vt:lpstr>Streaming Setting</vt:lpstr>
      <vt:lpstr>Streaming Setting</vt:lpstr>
      <vt:lpstr>Streaming Setting</vt:lpstr>
      <vt:lpstr>Streaming Setting</vt:lpstr>
      <vt:lpstr>Streaming Setting</vt:lpstr>
      <vt:lpstr>ϵ-Differential Privacy for Streams</vt:lpstr>
      <vt:lpstr>ϵ-Differential Privacy for Streams</vt:lpstr>
      <vt:lpstr>w-Event Differential Privacy </vt:lpstr>
      <vt:lpstr>w-Event Differential Privacy </vt:lpstr>
      <vt:lpstr>w-Event Differential Privacy </vt:lpstr>
      <vt:lpstr>w-Event Differential Privacy </vt:lpstr>
      <vt:lpstr>w-Event Differential Privacy </vt:lpstr>
      <vt:lpstr>Uniform</vt:lpstr>
      <vt:lpstr>Uniform</vt:lpstr>
      <vt:lpstr>Sample</vt:lpstr>
      <vt:lpstr>Sample</vt:lpstr>
      <vt:lpstr>Observations</vt:lpstr>
      <vt:lpstr>Budget Distribution</vt:lpstr>
      <vt:lpstr>Budget Distribution</vt:lpstr>
      <vt:lpstr>Budget Distribution</vt:lpstr>
      <vt:lpstr>Budget Distribution</vt:lpstr>
      <vt:lpstr>Budget Distribution</vt:lpstr>
      <vt:lpstr>Budget Distribution</vt:lpstr>
      <vt:lpstr>Budget Distribution</vt:lpstr>
      <vt:lpstr>Budget Distribution</vt:lpstr>
      <vt:lpstr>Budget Absorption</vt:lpstr>
      <vt:lpstr>Budget Absorption</vt:lpstr>
      <vt:lpstr>Budget Absorption</vt:lpstr>
      <vt:lpstr>Budget Absorption</vt:lpstr>
      <vt:lpstr>Budget Absorption</vt:lpstr>
      <vt:lpstr>Budget Absorption</vt:lpstr>
      <vt:lpstr>Experiments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Differential Privacy</dc:title>
  <dc:creator>user</dc:creator>
  <cp:lastModifiedBy>Microsoft Office User</cp:lastModifiedBy>
  <cp:revision>88</cp:revision>
  <dcterms:created xsi:type="dcterms:W3CDTF">2015-06-21T10:35:33Z</dcterms:created>
  <dcterms:modified xsi:type="dcterms:W3CDTF">2017-03-10T01:20:06Z</dcterms:modified>
</cp:coreProperties>
</file>