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4"/>
  </p:notesMasterIdLst>
  <p:sldIdLst>
    <p:sldId id="256" r:id="rId2"/>
    <p:sldId id="288" r:id="rId3"/>
    <p:sldId id="297" r:id="rId4"/>
    <p:sldId id="293" r:id="rId5"/>
    <p:sldId id="298" r:id="rId6"/>
    <p:sldId id="299" r:id="rId7"/>
    <p:sldId id="301" r:id="rId8"/>
    <p:sldId id="259" r:id="rId9"/>
    <p:sldId id="300" r:id="rId10"/>
    <p:sldId id="311" r:id="rId11"/>
    <p:sldId id="264" r:id="rId12"/>
    <p:sldId id="265" r:id="rId13"/>
    <p:sldId id="266" r:id="rId14"/>
    <p:sldId id="267" r:id="rId15"/>
    <p:sldId id="268" r:id="rId16"/>
    <p:sldId id="270" r:id="rId17"/>
    <p:sldId id="303" r:id="rId18"/>
    <p:sldId id="304" r:id="rId19"/>
    <p:sldId id="275" r:id="rId20"/>
    <p:sldId id="287" r:id="rId21"/>
    <p:sldId id="305" r:id="rId22"/>
    <p:sldId id="306" r:id="rId23"/>
    <p:sldId id="276" r:id="rId24"/>
    <p:sldId id="277" r:id="rId25"/>
    <p:sldId id="278" r:id="rId26"/>
    <p:sldId id="279" r:id="rId27"/>
    <p:sldId id="307" r:id="rId28"/>
    <p:sldId id="271" r:id="rId29"/>
    <p:sldId id="274" r:id="rId30"/>
    <p:sldId id="272" r:id="rId31"/>
    <p:sldId id="283" r:id="rId32"/>
    <p:sldId id="269"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autoAdjust="0"/>
    <p:restoredTop sz="82761" autoAdjust="0"/>
  </p:normalViewPr>
  <p:slideViewPr>
    <p:cSldViewPr snapToGrid="0" snapToObjects="1">
      <p:cViewPr varScale="1">
        <p:scale>
          <a:sx n="132" d="100"/>
          <a:sy n="132" d="100"/>
        </p:scale>
        <p:origin x="976" y="176"/>
      </p:cViewPr>
      <p:guideLst>
        <p:guide orient="horz" pos="1620"/>
        <p:guide pos="2880"/>
      </p:guideLst>
    </p:cSldViewPr>
  </p:slid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8956141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a:spcBef>
                <a:spcPts val="0"/>
              </a:spcBef>
              <a:buNone/>
            </a:pPr>
            <a:r>
              <a:rPr lang="en-US" dirty="0"/>
              <a:t>We approached the problem from a geometric perspective. Specifically, we have identified the following three geometric aspects:</a:t>
            </a:r>
          </a:p>
          <a:p>
            <a:pPr marL="228600" lvl="0" indent="-228600">
              <a:spcBef>
                <a:spcPts val="0"/>
              </a:spcBef>
              <a:buAutoNum type="arabicParenR"/>
            </a:pPr>
            <a:r>
              <a:rPr lang="en-US" dirty="0"/>
              <a:t>First [CLICK] we want to replicate the same spatial configuration of the handholds and footholds – the global geometry of the climb.</a:t>
            </a:r>
          </a:p>
          <a:p>
            <a:pPr marL="228600" lvl="0" indent="-228600">
              <a:spcBef>
                <a:spcPts val="0"/>
              </a:spcBef>
              <a:buAutoNum type="arabicParenR"/>
            </a:pPr>
            <a:r>
              <a:rPr lang="en-US" dirty="0"/>
              <a:t>Also, we need to preserve the details of the contact regions [CLICK] which determine the hand grasp and foot placement – matching the local geometry.</a:t>
            </a:r>
          </a:p>
          <a:p>
            <a:pPr marL="228600" lvl="0" indent="-228600">
              <a:spcBef>
                <a:spcPts val="0"/>
              </a:spcBef>
              <a:buAutoNum type="arabicParenR"/>
            </a:pPr>
            <a:r>
              <a:rPr lang="en-US" dirty="0"/>
              <a:t>Finally, we also need to match the friction characteristics of the rock – micro geometry, if you will.</a:t>
            </a:r>
          </a:p>
          <a:p>
            <a:pPr marL="228600" lvl="0" indent="-228600">
              <a:spcBef>
                <a:spcPts val="0"/>
              </a:spcBef>
              <a:buAutoNum type="arabicParenR"/>
            </a:pPr>
            <a:endParaRPr lang="en-US" dirty="0"/>
          </a:p>
          <a:p>
            <a:pPr lvl="0">
              <a:spcBef>
                <a:spcPts val="0"/>
              </a:spcBef>
              <a:buNone/>
            </a:pPr>
            <a:r>
              <a:rPr lang="en-US" dirty="0"/>
              <a:t>To make the problem tractable [CLICK] we introduced some simplifying assumptions:</a:t>
            </a:r>
          </a:p>
          <a:p>
            <a:pPr marL="228600" lvl="0" indent="-228600">
              <a:spcBef>
                <a:spcPts val="0"/>
              </a:spcBef>
              <a:buAutoNum type="arabicParenR"/>
            </a:pPr>
            <a:r>
              <a:rPr lang="en-US" dirty="0"/>
              <a:t>We assume only vertical walls [CLICK], deferring overhanging or slab climbs to future work</a:t>
            </a:r>
          </a:p>
          <a:p>
            <a:pPr marL="228600" lvl="0" indent="-228600">
              <a:spcBef>
                <a:spcPts val="0"/>
              </a:spcBef>
              <a:buAutoNum type="arabicParenR"/>
            </a:pPr>
            <a:r>
              <a:rPr lang="en-US" dirty="0"/>
              <a:t>Replicate only part of the entire route, the hardest sequence of moves, known as the “crux”</a:t>
            </a:r>
          </a:p>
          <a:p>
            <a:pPr marL="228600" lvl="0" indent="-228600">
              <a:spcBef>
                <a:spcPts val="0"/>
              </a:spcBef>
              <a:buAutoNum type="arabicParenR"/>
            </a:pPr>
            <a:endParaRPr dirty="0"/>
          </a:p>
        </p:txBody>
      </p:sp>
    </p:spTree>
    <p:extLst>
      <p:ext uri="{BB962C8B-B14F-4D97-AF65-F5344CB8AC3E}">
        <p14:creationId xmlns:p14="http://schemas.microsoft.com/office/powerpoint/2010/main" val="344739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2"/>
              </a:buClr>
              <a:buSzPct val="100000"/>
              <a:buFont typeface="Arial"/>
              <a:buNone/>
            </a:pPr>
            <a:r>
              <a:rPr lang="en-US" dirty="0">
                <a:solidFill>
                  <a:schemeClr val="dk2"/>
                </a:solidFill>
              </a:rPr>
              <a:t>Here is an overview how our system works.</a:t>
            </a:r>
          </a:p>
          <a:p>
            <a:pPr marL="0" lvl="0" indent="0" rtl="0">
              <a:spcBef>
                <a:spcPts val="0"/>
              </a:spcBef>
              <a:buClr>
                <a:schemeClr val="dk2"/>
              </a:buClr>
              <a:buSzPct val="100000"/>
              <a:buFont typeface="Arial"/>
              <a:buNone/>
            </a:pPr>
            <a:r>
              <a:rPr lang="en-US" dirty="0">
                <a:solidFill>
                  <a:schemeClr val="dk2"/>
                </a:solidFill>
              </a:rPr>
              <a:t>First, [CLICK] We reconstruct the 3D geometry of the crux region using multi-view stereo</a:t>
            </a:r>
          </a:p>
          <a:p>
            <a:pPr marL="0" lvl="0" indent="0" rtl="0">
              <a:spcBef>
                <a:spcPts val="0"/>
              </a:spcBef>
              <a:buClr>
                <a:schemeClr val="dk2"/>
              </a:buClr>
              <a:buSzPct val="100000"/>
              <a:buFont typeface="Arial"/>
              <a:buNone/>
            </a:pPr>
            <a:r>
              <a:rPr lang="en-US" dirty="0">
                <a:solidFill>
                  <a:schemeClr val="dk2"/>
                </a:solidFill>
              </a:rPr>
              <a:t>Next [CLICK], we create small-scale 3D models of the individual climbing holds.</a:t>
            </a:r>
          </a:p>
          <a:p>
            <a:pPr marL="0" lvl="0" indent="0" rtl="0">
              <a:spcBef>
                <a:spcPts val="0"/>
              </a:spcBef>
              <a:buClr>
                <a:schemeClr val="dk2"/>
              </a:buClr>
              <a:buSzPct val="100000"/>
              <a:buFont typeface="Arial"/>
              <a:buNone/>
            </a:pPr>
            <a:r>
              <a:rPr lang="en-US" dirty="0">
                <a:solidFill>
                  <a:schemeClr val="dk2"/>
                </a:solidFill>
              </a:rPr>
              <a:t>Then [CLICK] we fabricate these holds – turning them into actual physical pieces, which can be mounted in an indoor gym.</a:t>
            </a:r>
          </a:p>
          <a:p>
            <a:pPr marL="0" lvl="0" indent="0" rtl="0">
              <a:spcBef>
                <a:spcPts val="0"/>
              </a:spcBef>
              <a:buClr>
                <a:schemeClr val="dk2"/>
              </a:buClr>
              <a:buSzPct val="100000"/>
              <a:buFont typeface="Arial"/>
              <a:buNone/>
            </a:pPr>
            <a:r>
              <a:rPr lang="en-US" dirty="0">
                <a:solidFill>
                  <a:schemeClr val="dk2"/>
                </a:solidFill>
              </a:rPr>
              <a:t>The last step [CLICK] is figuring out how to place these fabricated pieces at a man-made wall, taking into account the constraints of our indoor climbing gym.</a:t>
            </a:r>
          </a:p>
          <a:p>
            <a:pPr marL="0" lvl="0" indent="0" rtl="0">
              <a:spcBef>
                <a:spcPts val="0"/>
              </a:spcBef>
              <a:buClr>
                <a:schemeClr val="dk2"/>
              </a:buClr>
              <a:buSzPct val="100000"/>
              <a:buFont typeface="Arial"/>
              <a:buNone/>
            </a:pPr>
            <a:r>
              <a:rPr lang="en-US" dirty="0">
                <a:solidFill>
                  <a:schemeClr val="dk2"/>
                </a:solidFill>
              </a:rPr>
              <a:t>Let me explain each of these steps in more detail…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 starting with the Acquisition part:</a:t>
            </a:r>
          </a:p>
          <a:p>
            <a:pPr lvl="0">
              <a:spcBef>
                <a:spcPts val="0"/>
              </a:spcBef>
              <a:buNone/>
            </a:pPr>
            <a:r>
              <a:rPr lang="en-US" dirty="0"/>
              <a:t>Given an outdoor route, we first climb it and setup a top rope anchor. This allows us to take a lot of photos of the crux region – we take between 2 to 5 hundred photographs from all possible angles to capture all of the details of the rock.</a:t>
            </a:r>
          </a:p>
          <a:p>
            <a:pPr lvl="0">
              <a:spcBef>
                <a:spcPts val="0"/>
              </a:spcBef>
              <a:buNone/>
            </a:pPr>
            <a:r>
              <a:rPr lang="en-US" dirty="0"/>
              <a:t>We feed these photos into a multi-view stereo software, which creates a pretty detailed 3D reconstruction of the rock wall.</a:t>
            </a:r>
          </a:p>
          <a:p>
            <a:pPr lvl="0">
              <a:spcBef>
                <a:spcPts val="0"/>
              </a:spcBef>
              <a:buNone/>
            </a:pPr>
            <a:r>
              <a:rPr lang="en-US" dirty="0"/>
              <a:t>We combine this with a video, capturing a climber scaling the route, which we use to identify the contact regions – they key rock features the climber used during an ascent.</a:t>
            </a:r>
          </a:p>
          <a:p>
            <a:pPr lvl="0">
              <a:spcBef>
                <a:spcPts val="0"/>
              </a:spcBef>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We assume the climbing motion can be broken down in a sequence of almost static poses. In each of these poses, the hands and the feet of the climber are in contact with some of the rock features and we want to identify [CLICK] their locations in the 3D reconstruction. How exactly do we do this?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We can use the multi-view stereo to find the parameters of the camera that was recording the video of the climber in action. This allows us to project the locations of the climbers hands and feet from a video frame to the reconstructed 3D geometry.</a:t>
            </a:r>
            <a:endParaRPr lang="e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But from the video we can get even more. We can run a motion capture algorithm to approximate the skeletal poses [CLICK] of the climber. In each of the poses, we are looking for rock features which the climber is grasping and standing on. We locate all of these contact regions along with approximate direction of the contact force between the climber’s body and the rock.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Once we’ve found all of the contact regions, the next task is to turn them into nice 3D shapes similar to standard indoor climbing holds.</a:t>
            </a:r>
          </a:p>
          <a:p>
            <a:pPr lvl="0" rtl="0">
              <a:spcBef>
                <a:spcPts val="0"/>
              </a:spcBef>
              <a:buNone/>
            </a:pPr>
            <a:r>
              <a:rPr lang="en-US" dirty="0"/>
              <a:t>To do this we define two boundaries, we call them inner and outer boundaries. The inner boundary (green curve) encloses the contact region (in red). The contact region is frozen, we do not want to modify it, because it captures the key details of the rock we are trying to replicate. The outer boundary (in blue) is where we cut off the hold from the 3D rock wall geometry. Between the inner and outer boundaries we create a smooth transition to get a nice shape which is suitable for fabrication, making sure we don’t create any new features which could be used for climbing.</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Fabrication is not completely straightforward, because the resulting holds must be durable – must be able to withstand the full body weight of a climber applied from different angles. Also, the surface texture should mimic the friction properties of the rock. We tried several possibilities and found the following fabrication process worked the best. We start by cutting the shape of the hold from a high density foam using a CNC router. Then we create a silicone mold and after it has cured we fill it with casting resin, which gives us a nice solid piece similar to standard indoor climbing holds, but replicating the 3D geometry of the outdoor route.</a:t>
            </a:r>
            <a:endParaRPr dirty="0"/>
          </a:p>
        </p:txBody>
      </p:sp>
    </p:spTree>
    <p:extLst>
      <p:ext uri="{BB962C8B-B14F-4D97-AF65-F5344CB8AC3E}">
        <p14:creationId xmlns:p14="http://schemas.microsoft.com/office/powerpoint/2010/main" val="4117366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When the piece is finished, we drill a hole in it [CLICK] where we put a bolt attaching the piece to the indoor climbing wall. This leads us to the next phase…</a:t>
            </a:r>
            <a:endParaRPr dirty="0"/>
          </a:p>
        </p:txBody>
      </p:sp>
    </p:spTree>
    <p:extLst>
      <p:ext uri="{BB962C8B-B14F-4D97-AF65-F5344CB8AC3E}">
        <p14:creationId xmlns:p14="http://schemas.microsoft.com/office/powerpoint/2010/main" val="2753973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 where we need to decide where exactly do we want to place our pieces in the indoor wall. The goal is to replicate the spatial configuration of the outdoor route, while using a fixed [CLICK], pre-existing set of T-nut fasteners where the pieces can be mounted – those are the little blue dots. We are not allowed to drill in the indoor wall to insert more T-nuts. Instead, we do the following: first, we create a model of our indoor gym wall: we perform multi-view stereo reconstruction just like we did with the actual rock walls. Then, we locate the 3D positions of all of the T-nuts and reduce the problem to two dimensions because we assumed we are replicating only a flat, vertical wall.</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idea for this project was born when Emily and I were postdocs in Switzerland. One hobby we have in common is rock climbing.</a:t>
            </a:r>
          </a:p>
        </p:txBody>
      </p:sp>
    </p:spTree>
    <p:extLst>
      <p:ext uri="{BB962C8B-B14F-4D97-AF65-F5344CB8AC3E}">
        <p14:creationId xmlns:p14="http://schemas.microsoft.com/office/powerpoint/2010/main" val="3334443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For each of the fabricated pieces, we mark the ideal location where we’d like to drill the hole for the bolt – typically close to the center of mass of the piece, because drilling a hole close to the boundary would reduce durability. However, we are free to pick where exactly we position the replica in an indoor gym wall, within the region we are allowed use, of course. This means we have two degrees of freedom, global x and y translation. We want to find such a translation vector of our set of pieces that matches the best with the preinstalled T-nuts in the indoor wall. This can be formulated as an optimization problem and I’ll refer you to the paper for the technical details, but let me just explain the key idea: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 the key idea is local/global alternation, which is an algorithm similar to k-means clustering, alternating between optimizing for the best two-dimensional translation and finding the closest T-nut for each piece. We run this optimization process from different starting points [CLICK], as you can see here, to increase our chances of finding a global optimum. At the end we pick the best solution and print the final configuration of our pieces [CLICK] which will serve as a blueprint to build our indoor replica.</a:t>
            </a:r>
          </a:p>
        </p:txBody>
      </p:sp>
    </p:spTree>
    <p:extLst>
      <p:ext uri="{BB962C8B-B14F-4D97-AF65-F5344CB8AC3E}">
        <p14:creationId xmlns:p14="http://schemas.microsoft.com/office/powerpoint/2010/main" val="569754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Finally we can mount our fabricated pieces in the indoor gym [CLICK] – our pieces are the white ones. </a:t>
            </a:r>
            <a:r>
              <a:rPr lang="en-US"/>
              <a:t>The </a:t>
            </a:r>
            <a:r>
              <a:rPr lang="en-US" dirty="0"/>
              <a:t>next step [CLICK] is to actually climb it </a:t>
            </a:r>
            <a:r>
              <a:rPr lang="en-US" dirty="0">
                <a:sym typeface="Wingdings" panose="05000000000000000000" pitchFamily="2" charset="2"/>
              </a:rPr>
              <a:t> Note that the climber is allowed to use only our holds. Our route can naturally co-exist with regular man-made indoor routes.</a:t>
            </a:r>
            <a:endParaRPr lang="en-US" dirty="0"/>
          </a:p>
          <a:p>
            <a:pPr lvl="0" rtl="0">
              <a:spcBef>
                <a:spcPts val="0"/>
              </a:spcBef>
              <a:buNone/>
            </a:pPr>
            <a:r>
              <a:rPr lang="en-US" dirty="0"/>
              <a:t>So how does climbing of the replica compare to climbing of the real rock? </a:t>
            </a:r>
          </a:p>
        </p:txBody>
      </p:sp>
    </p:spTree>
    <p:extLst>
      <p:ext uri="{BB962C8B-B14F-4D97-AF65-F5344CB8AC3E}">
        <p14:creationId xmlns:p14="http://schemas.microsoft.com/office/powerpoint/2010/main" val="3335873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In this video we put side by side recordings of the same climber scaling the original outdoor route and its indoor replica [CLICK].</a:t>
            </a:r>
          </a:p>
          <a:p>
            <a:pPr lvl="0" rtl="0">
              <a:spcBef>
                <a:spcPts val="0"/>
              </a:spcBef>
              <a:buNone/>
            </a:pPr>
            <a:r>
              <a:rPr lang="en-US" dirty="0"/>
              <a:t>The replica was built specifically for this climber. The body poses and the transitions between them are visually similar in both of the climbs, for example, notice the angles in the legs and the arms. Also, the climber commented the movements felt similar. Let me play this one more time. [CLICK CLICK] An advantage of training with an indoor replica is that it spares the real rock from deterioration.</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This video shows another climber on the same route [CLICK], again comparing the original outdoor route and its replica.</a:t>
            </a:r>
          </a:p>
          <a:p>
            <a:pPr lvl="0" rtl="0">
              <a:spcBef>
                <a:spcPts val="0"/>
              </a:spcBef>
              <a:buNone/>
            </a:pPr>
            <a:r>
              <a:rPr lang="en-US" dirty="0"/>
              <a:t>This climber used a slightly different footwork on the outdoor route. This could be improved by fabricating additional footholds for this particular climber.</a:t>
            </a:r>
          </a:p>
          <a:p>
            <a:pPr lvl="0" rtl="0">
              <a:spcBef>
                <a:spcPts val="0"/>
              </a:spcBef>
              <a:buNone/>
            </a:pPr>
            <a:endParaRPr lang="en-US" dirty="0"/>
          </a:p>
          <a:p>
            <a:pPr lvl="0" rtl="0">
              <a:spcBef>
                <a:spcPts val="0"/>
              </a:spcBef>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We replicated yet another route called “Pilgrimage” from Southern Utah. It’s a completely different type of rock (sandstone), but it has the same difficulty rating (5.12a). This move [CLICK] is the “crux”. These guys make it look easy, but it’s really hard – I tried it </a:t>
            </a:r>
            <a:r>
              <a:rPr lang="en-US" dirty="0">
                <a:sym typeface="Wingdings" panose="05000000000000000000" pitchFamily="2" charset="2"/>
              </a:rPr>
              <a:t> Note that here we are comparing two different climbers, because the original rock route is in Utah, whereas the replica was built in an indoor gym at New Hampshire, more than 2000 miles away. We were quite excited about this, but of course, there are still a lot of limitations in our current system:</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First [CLICK], we made the simplifying assumption of focusing only on vertical walls, with small sharp features.</a:t>
            </a:r>
          </a:p>
          <a:p>
            <a:pPr lvl="0">
              <a:spcBef>
                <a:spcPts val="0"/>
              </a:spcBef>
              <a:buNone/>
            </a:pPr>
            <a:r>
              <a:rPr lang="en-US" dirty="0"/>
              <a:t>In the future [CLICK] it’d be great to extend this to model overhanging or inclined routes, possibly using climbing volumes to model larger rock features economically.</a:t>
            </a:r>
          </a:p>
          <a:p>
            <a:pPr lvl="0">
              <a:spcBef>
                <a:spcPts val="0"/>
              </a:spcBef>
              <a:buNone/>
            </a:pPr>
            <a:r>
              <a:rPr lang="en-US" dirty="0"/>
              <a:t>Second [CLICK] we assume that a lead climber can ascent the route, so we can get the photos for 3D reconstruction. This may not be always possible or allowed, such as with the Delicate Arch in Utah.</a:t>
            </a:r>
          </a:p>
          <a:p>
            <a:pPr lvl="0">
              <a:spcBef>
                <a:spcPts val="0"/>
              </a:spcBef>
              <a:buNone/>
            </a:pPr>
            <a:r>
              <a:rPr lang="en-US" dirty="0"/>
              <a:t>In the future [CLICK] we could explore drone photography instead, without any person actually climbing the real rock.</a:t>
            </a:r>
          </a:p>
          <a:p>
            <a:pPr lvl="0">
              <a:spcBef>
                <a:spcPts val="0"/>
              </a:spcBef>
              <a:buNone/>
            </a:pPr>
            <a:r>
              <a:rPr lang="en-US" dirty="0"/>
              <a:t>So far we’ve used only one climber’s ascent [CLICK] to create our replica, but – of course – [CLICK] more general replicas could be produced by using videos of multiple climbers ascending the same route.</a:t>
            </a:r>
          </a:p>
          <a:p>
            <a:pPr lvl="0">
              <a:spcBef>
                <a:spcPts val="0"/>
              </a:spcBef>
              <a:buNone/>
            </a:pPr>
            <a:r>
              <a:rPr lang="en-US" dirty="0"/>
              <a:t>And finally [CLICK], while we focused on rock climbing only, we believe that the idea of environmental-scale fabrication could be useful in many other contexts, for example, we may want to replicate a crime scene, where the spatial configuration of the evidence may contain important clues, or we want to replicate historical sites, for example pre-historic settlements or cave dwellings. Each of these problems will, of course, have its own challenges.</a:t>
            </a:r>
          </a:p>
          <a:p>
            <a:pPr lvl="0">
              <a:spcBef>
                <a:spcPts val="0"/>
              </a:spcBef>
              <a:buNone/>
            </a:pPr>
            <a:endParaRPr lang="en-US" dirty="0"/>
          </a:p>
          <a:p>
            <a:pPr lvl="0">
              <a:spcBef>
                <a:spcPts val="0"/>
              </a:spcBef>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2933631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Climbing is becoming an increasingly popular sport. This is partly thanks to indoor gyms which make climbing accessible to a wide range of people. Climbing has been officially approved for the 2020 Olympic Games in Tokyo.</a:t>
            </a:r>
          </a:p>
        </p:txBody>
      </p:sp>
    </p:spTree>
    <p:extLst>
      <p:ext uri="{BB962C8B-B14F-4D97-AF65-F5344CB8AC3E}">
        <p14:creationId xmlns:p14="http://schemas.microsoft.com/office/powerpoint/2010/main" val="3878475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there is a big difference between climbing in an indoor gym and on a real rock [CLICK].</a:t>
            </a:r>
          </a:p>
          <a:p>
            <a:r>
              <a:rPr lang="en-US" dirty="0"/>
              <a:t>We can ask whether it’s possible to make these two experiences more similar [CLICK].</a:t>
            </a:r>
          </a:p>
          <a:p>
            <a:r>
              <a:rPr lang="en-US" dirty="0"/>
              <a:t>Why would we want to do that?</a:t>
            </a:r>
          </a:p>
        </p:txBody>
      </p:sp>
    </p:spTree>
    <p:extLst>
      <p:ext uri="{BB962C8B-B14F-4D97-AF65-F5344CB8AC3E}">
        <p14:creationId xmlns:p14="http://schemas.microsoft.com/office/powerpoint/2010/main" val="1282748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well-known rock formations are prohibited for climbing. The Delicate Arch in Utah which you see in this picture actually has been climbed, but it caused a lot of controversy and resulted in new, stricter regulations of climbing access – for the entire Arches National Park.</a:t>
            </a:r>
          </a:p>
        </p:txBody>
      </p:sp>
    </p:spTree>
    <p:extLst>
      <p:ext uri="{BB962C8B-B14F-4D97-AF65-F5344CB8AC3E}">
        <p14:creationId xmlns:p14="http://schemas.microsoft.com/office/powerpoint/2010/main" val="166739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other rocks can be climbed legally, but it’s barely within human possibilities. Here we can see a very famous route in Germany called Action </a:t>
            </a:r>
            <a:r>
              <a:rPr lang="en-US" dirty="0" err="1"/>
              <a:t>Directe</a:t>
            </a:r>
            <a:r>
              <a:rPr lang="en-US" dirty="0"/>
              <a:t>. This route has been climbed only by about a dozen of elite climbers and has some interesting stories about it.</a:t>
            </a:r>
          </a:p>
        </p:txBody>
      </p:sp>
    </p:spTree>
    <p:extLst>
      <p:ext uri="{BB962C8B-B14F-4D97-AF65-F5344CB8AC3E}">
        <p14:creationId xmlns:p14="http://schemas.microsoft.com/office/powerpoint/2010/main" val="226475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ascent of Action </a:t>
            </a:r>
            <a:r>
              <a:rPr lang="en-US" dirty="0" err="1"/>
              <a:t>Directe</a:t>
            </a:r>
            <a:r>
              <a:rPr lang="en-US" dirty="0"/>
              <a:t> was done by Wolfgang </a:t>
            </a:r>
            <a:r>
              <a:rPr lang="en-US" dirty="0" err="1"/>
              <a:t>Gullich</a:t>
            </a:r>
            <a:r>
              <a:rPr lang="en-US" dirty="0"/>
              <a:t> in 1991 and when training for this route he invented the campus board which is now a standard training tool.</a:t>
            </a:r>
          </a:p>
          <a:p>
            <a:r>
              <a:rPr lang="en-US" dirty="0"/>
              <a:t>More recently [CLICK], a Romanian climber </a:t>
            </a:r>
            <a:r>
              <a:rPr lang="en-US" dirty="0" err="1"/>
              <a:t>Matyas</a:t>
            </a:r>
            <a:r>
              <a:rPr lang="en-US" dirty="0"/>
              <a:t> </a:t>
            </a:r>
            <a:r>
              <a:rPr lang="en-US" dirty="0" err="1"/>
              <a:t>Luzan</a:t>
            </a:r>
            <a:r>
              <a:rPr lang="en-US" dirty="0"/>
              <a:t> has been very motivated to join the elite club of people who managed to climb this route. Because he lives in Romania, he decided to build an indoor replica of the Action </a:t>
            </a:r>
            <a:r>
              <a:rPr lang="en-US" dirty="0" err="1"/>
              <a:t>Directe</a:t>
            </a:r>
            <a:r>
              <a:rPr lang="en-US" dirty="0"/>
              <a:t> route in his local climbing gym, so ho can train on it without having to travel to Germany. This project took several years and required remarkable craftsmanship.</a:t>
            </a:r>
          </a:p>
          <a:p>
            <a:endParaRPr lang="en-US" dirty="0"/>
          </a:p>
        </p:txBody>
      </p:sp>
    </p:spTree>
    <p:extLst>
      <p:ext uri="{BB962C8B-B14F-4D97-AF65-F5344CB8AC3E}">
        <p14:creationId xmlns:p14="http://schemas.microsoft.com/office/powerpoint/2010/main" val="287835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We are not elite climbers, not even remotely, we are computer scientists, so we approached the route replication problem from an engineering perspective.</a:t>
            </a:r>
          </a:p>
          <a:p>
            <a:pPr lvl="0" rtl="0">
              <a:spcBef>
                <a:spcPts val="0"/>
              </a:spcBef>
              <a:buNone/>
            </a:pPr>
            <a:r>
              <a:rPr lang="en-US" dirty="0"/>
              <a:t>We thought it might be promising to use the 3D printing technology to help us replicate rock climbing routes.</a:t>
            </a:r>
          </a:p>
          <a:p>
            <a:pPr lvl="0" rtl="0">
              <a:spcBef>
                <a:spcPts val="0"/>
              </a:spcBef>
              <a:buNone/>
            </a:pPr>
            <a:r>
              <a:rPr lang="en-US" dirty="0"/>
              <a:t>The problem is that usual 3D printers have only [CLICK] limited volume. If you want fabricate larger objects, there are several possibilities.</a:t>
            </a:r>
          </a:p>
          <a:p>
            <a:pPr marL="228600" lvl="0" indent="-228600" rtl="0">
              <a:spcBef>
                <a:spcPts val="0"/>
              </a:spcBef>
              <a:buAutoNum type="arabicParenR"/>
            </a:pPr>
            <a:r>
              <a:rPr lang="en-US" dirty="0"/>
              <a:t>[CLICK] Use larger hardware, capable of printing entire buildings, but this takes a while and uses a lot of material.</a:t>
            </a:r>
          </a:p>
          <a:p>
            <a:pPr marL="228600" lvl="0" indent="-228600" rtl="0">
              <a:spcBef>
                <a:spcPts val="0"/>
              </a:spcBef>
              <a:buAutoNum type="arabicParenR"/>
            </a:pPr>
            <a:r>
              <a:rPr lang="en-US" dirty="0"/>
              <a:t>[CLICK] Software solution: split larger object in carefully designed pieces which fit together. This works for mid-sized objects such as a chair.</a:t>
            </a:r>
          </a:p>
          <a:p>
            <a:pPr marL="228600" lvl="0" indent="-228600" rtl="0">
              <a:spcBef>
                <a:spcPts val="0"/>
              </a:spcBef>
              <a:buAutoNum type="arabicParenR"/>
            </a:pPr>
            <a:r>
              <a:rPr lang="en-US" dirty="0"/>
              <a:t>[CLICK] Strategic prints, replicating only the relevant aspects of the input object</a:t>
            </a:r>
          </a:p>
          <a:p>
            <a:pPr marL="0" lvl="0" indent="0" rtl="0">
              <a:spcBef>
                <a:spcPts val="0"/>
              </a:spcBef>
              <a:buNone/>
            </a:pPr>
            <a:r>
              <a:rPr lang="en-US" dirty="0"/>
              <a:t>This is the option we chose to pursue [CLICK]. But what strategic prints means in our context?</a:t>
            </a:r>
          </a:p>
          <a:p>
            <a:pPr marL="228600" lvl="0" indent="-228600" rtl="0">
              <a:spcBef>
                <a:spcPts val="0"/>
              </a:spcBef>
              <a:buAutoNum type="arabicParen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a difficult rock wall, there are only a few good features the climber can grasp or stand on. The body senses the external forces [CLICK] – the gravity and the contact forces and the motor system sends signals to activate the muscles in such a way the climber can move up. We’d like to recreate precisely this “sensorimotor” experience.</a:t>
            </a:r>
          </a:p>
        </p:txBody>
      </p:sp>
    </p:spTree>
    <p:extLst>
      <p:ext uri="{BB962C8B-B14F-4D97-AF65-F5344CB8AC3E}">
        <p14:creationId xmlns:p14="http://schemas.microsoft.com/office/powerpoint/2010/main" val="53783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485875" y="264475"/>
            <a:ext cx="8183700" cy="1473600"/>
          </a:xfrm>
          <a:prstGeom prst="rect">
            <a:avLst/>
          </a:prstGeom>
        </p:spPr>
        <p:txBody>
          <a:bodyPr lIns="91425" tIns="91425" rIns="91425" bIns="91425" anchor="b"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2" name="Shape 12"/>
          <p:cNvSpPr txBox="1">
            <a:spLocks noGrp="1"/>
          </p:cNvSpPr>
          <p:nvPr>
            <p:ph type="subTitle" idx="1"/>
          </p:nvPr>
        </p:nvSpPr>
        <p:spPr>
          <a:xfrm>
            <a:off x="485875" y="1738075"/>
            <a:ext cx="8183700" cy="861000"/>
          </a:xfrm>
          <a:prstGeom prst="rect">
            <a:avLst/>
          </a:prstGeom>
        </p:spPr>
        <p:txBody>
          <a:bodyPr lIns="91425" tIns="91425" rIns="91425" bIns="91425" anchor="t" anchorCtr="0"/>
          <a:lstStyle>
            <a:lvl1pPr lvl="0">
              <a:lnSpc>
                <a:spcPct val="100000"/>
              </a:lnSpc>
              <a:spcBef>
                <a:spcPts val="0"/>
              </a:spcBef>
              <a:spcAft>
                <a:spcPts val="0"/>
              </a:spcAft>
              <a:buSzPct val="100000"/>
              <a:buNone/>
              <a:defRPr sz="2400"/>
            </a:lvl1pPr>
            <a:lvl2pPr lvl="1">
              <a:lnSpc>
                <a:spcPct val="100000"/>
              </a:lnSpc>
              <a:spcBef>
                <a:spcPts val="0"/>
              </a:spcBef>
              <a:spcAft>
                <a:spcPts val="0"/>
              </a:spcAft>
              <a:buSzPct val="100000"/>
              <a:buNone/>
              <a:defRPr sz="2400"/>
            </a:lvl2pPr>
            <a:lvl3pPr lvl="2">
              <a:lnSpc>
                <a:spcPct val="100000"/>
              </a:lnSpc>
              <a:spcBef>
                <a:spcPts val="0"/>
              </a:spcBef>
              <a:spcAft>
                <a:spcPts val="0"/>
              </a:spcAft>
              <a:buSzPct val="100000"/>
              <a:buNone/>
              <a:defRPr sz="2400"/>
            </a:lvl3pPr>
            <a:lvl4pPr lvl="3">
              <a:lnSpc>
                <a:spcPct val="100000"/>
              </a:lnSpc>
              <a:spcBef>
                <a:spcPts val="0"/>
              </a:spcBef>
              <a:spcAft>
                <a:spcPts val="0"/>
              </a:spcAft>
              <a:buSzPct val="100000"/>
              <a:buNone/>
              <a:defRPr sz="2400"/>
            </a:lvl4pPr>
            <a:lvl5pPr lvl="4">
              <a:lnSpc>
                <a:spcPct val="100000"/>
              </a:lnSpc>
              <a:spcBef>
                <a:spcPts val="0"/>
              </a:spcBef>
              <a:spcAft>
                <a:spcPts val="0"/>
              </a:spcAft>
              <a:buSzPct val="100000"/>
              <a:buNone/>
              <a:defRPr sz="2400"/>
            </a:lvl5pPr>
            <a:lvl6pPr lvl="5">
              <a:lnSpc>
                <a:spcPct val="100000"/>
              </a:lnSpc>
              <a:spcBef>
                <a:spcPts val="0"/>
              </a:spcBef>
              <a:spcAft>
                <a:spcPts val="0"/>
              </a:spcAft>
              <a:buSzPct val="100000"/>
              <a:buNone/>
              <a:defRPr sz="2400"/>
            </a:lvl6pPr>
            <a:lvl7pPr lvl="6">
              <a:lnSpc>
                <a:spcPct val="100000"/>
              </a:lnSpc>
              <a:spcBef>
                <a:spcPts val="0"/>
              </a:spcBef>
              <a:spcAft>
                <a:spcPts val="0"/>
              </a:spcAft>
              <a:buSzPct val="100000"/>
              <a:buNone/>
              <a:defRPr sz="2400"/>
            </a:lvl7pPr>
            <a:lvl8pPr lvl="7">
              <a:lnSpc>
                <a:spcPct val="100000"/>
              </a:lnSpc>
              <a:spcBef>
                <a:spcPts val="0"/>
              </a:spcBef>
              <a:spcAft>
                <a:spcPts val="0"/>
              </a:spcAft>
              <a:buSzPct val="100000"/>
              <a:buNone/>
              <a:defRPr sz="2400"/>
            </a:lvl8pPr>
            <a:lvl9pPr lvl="8">
              <a:lnSpc>
                <a:spcPct val="100000"/>
              </a:lnSpc>
              <a:spcBef>
                <a:spcPts val="0"/>
              </a:spcBef>
              <a:spcAft>
                <a:spcPts val="0"/>
              </a:spcAft>
              <a:buSzPct val="100000"/>
              <a:buNone/>
              <a:defRPr sz="2400"/>
            </a:lvl9pPr>
          </a:lstStyle>
          <a:p>
            <a:endParaRPr/>
          </a:p>
        </p:txBody>
      </p:sp>
      <p:sp>
        <p:nvSpPr>
          <p:cNvPr id="13" name="Shape 1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5" name="Shape 2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6" name="Shape 2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bg>
      <p:bgPr>
        <a:solidFill>
          <a:schemeClr val="accent2"/>
        </a:soli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6" name="Shape 3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7"/>
        <p:cNvGrpSpPr/>
        <p:nvPr/>
      </p:nvGrpSpPr>
      <p:grpSpPr>
        <a:xfrm>
          <a:off x="0" y="0"/>
          <a:ext cx="0" cy="0"/>
          <a:chOff x="0" y="0"/>
          <a:chExt cx="0" cy="0"/>
        </a:xfrm>
      </p:grpSpPr>
      <p:sp>
        <p:nvSpPr>
          <p:cNvPr id="38" name="Shape 38"/>
          <p:cNvSpPr/>
          <p:nvPr/>
        </p:nvSpPr>
        <p:spPr>
          <a:xfrm>
            <a:off x="4636800" y="80700"/>
            <a:ext cx="4426500" cy="49821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cxnSp>
        <p:nvCxnSpPr>
          <p:cNvPr id="39" name="Shape 39"/>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0" name="Shape 40"/>
          <p:cNvSpPr txBox="1">
            <a:spLocks noGrp="1"/>
          </p:cNvSpPr>
          <p:nvPr>
            <p:ph type="title"/>
          </p:nvPr>
        </p:nvSpPr>
        <p:spPr>
          <a:xfrm>
            <a:off x="265500" y="1181700"/>
            <a:ext cx="4045200" cy="15336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1" name="Shape 41"/>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2" name="Shape 42"/>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3" name="Shape 4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ig number">
    <p:spTree>
      <p:nvGrpSpPr>
        <p:cNvPr id="1" name="Shape 47"/>
        <p:cNvGrpSpPr/>
        <p:nvPr/>
      </p:nvGrpSpPr>
      <p:grpSpPr>
        <a:xfrm>
          <a:off x="0" y="0"/>
          <a:ext cx="0" cy="0"/>
          <a:chOff x="0" y="0"/>
          <a:chExt cx="0" cy="0"/>
        </a:xfrm>
      </p:grpSpPr>
      <p:sp>
        <p:nvSpPr>
          <p:cNvPr id="48" name="Shape 48"/>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311700" y="743000"/>
            <a:ext cx="8520600" cy="2006400"/>
          </a:xfrm>
          <a:prstGeom prst="rect">
            <a:avLst/>
          </a:prstGeom>
        </p:spPr>
        <p:txBody>
          <a:bodyPr lIns="91425" tIns="91425" rIns="91425" bIns="91425" anchor="b" anchorCtr="0"/>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0" name="Shape 50"/>
          <p:cNvSpPr txBox="1">
            <a:spLocks noGrp="1"/>
          </p:cNvSpPr>
          <p:nvPr>
            <p:ph type="body" idx="1"/>
          </p:nvPr>
        </p:nvSpPr>
        <p:spPr>
          <a:xfrm>
            <a:off x="311700" y="2845181"/>
            <a:ext cx="8520600" cy="13008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0487"/>
            <a:ext cx="8520600" cy="623400"/>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8497999" y="4688758"/>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Source Sans Pro"/>
                <a:ea typeface="Source Sans Pro"/>
                <a:cs typeface="Source Sans Pro"/>
                <a:sym typeface="Source Sans Pro"/>
              </a:rPr>
              <a:t>‹#›</a:t>
            </a:fld>
            <a:endParaRPr lang="en" sz="1000">
              <a:solidFill>
                <a:schemeClr val="lt2"/>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ropbox\presentations\CHI2017\video\billy-skeleton-faster.avi" TargetMode="External"/><Relationship Id="rId1" Type="http://schemas.microsoft.com/office/2007/relationships/media" Target="file:///C:\Dropbox\presentations\CHI2017\video\billy-skeleton-faster.avi" TargetMode="External"/><Relationship Id="rId6" Type="http://schemas.openxmlformats.org/officeDocument/2006/relationships/image" Target="../media/image24.jp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ropbox\presentations\CHI2017\video\optimization.avi" TargetMode="External"/><Relationship Id="rId1" Type="http://schemas.microsoft.com/office/2007/relationships/media" Target="file:///C:\Dropbox\presentations\CHI2017\video\optimization.avi" TargetMode="External"/><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ropbox\presentations\CHI2017\video\billy-indoor.avi" TargetMode="External"/><Relationship Id="rId1" Type="http://schemas.microsoft.com/office/2007/relationships/media" Target="file:///C:\Dropbox\presentations\CHI2017\video\billy-indoor.avi" TargetMode="External"/><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ropbox\presentations\CHI2017\video\billy-comparison.avi" TargetMode="External"/><Relationship Id="rId1" Type="http://schemas.microsoft.com/office/2007/relationships/media" Target="file:///C:\Dropbox\presentations\CHI2017\video\billy-comparison.avi" TargetMode="External"/><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ropbox\presentations\CHI2017\video\wayne-comparison.avi" TargetMode="External"/><Relationship Id="rId1" Type="http://schemas.microsoft.com/office/2007/relationships/media" Target="file:///C:\Dropbox\presentations\CHI2017\video\wayne-comparison.avi" TargetMode="External"/><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ropbox\presentations\CHI2017\video\pilgrimage.avi" TargetMode="External"/><Relationship Id="rId1" Type="http://schemas.microsoft.com/office/2007/relationships/media" Target="file:///C:\Dropbox\presentations\CHI2017\video\pilgrimage.avi" TargetMode="External"/><Relationship Id="rId5" Type="http://schemas.openxmlformats.org/officeDocument/2006/relationships/image" Target="../media/image3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subTitle" idx="1"/>
          </p:nvPr>
        </p:nvSpPr>
        <p:spPr>
          <a:xfrm>
            <a:off x="437375" y="2782190"/>
            <a:ext cx="2665421" cy="861000"/>
          </a:xfrm>
          <a:prstGeom prst="rect">
            <a:avLst/>
          </a:prstGeom>
        </p:spPr>
        <p:txBody>
          <a:bodyPr lIns="91425" tIns="91425" rIns="91425" bIns="91425" numCol="1" anchor="t" anchorCtr="0">
            <a:noAutofit/>
          </a:bodyPr>
          <a:lstStyle/>
          <a:p>
            <a:pPr lvl="0" algn="ctr" rtl="0">
              <a:lnSpc>
                <a:spcPct val="115000"/>
              </a:lnSpc>
              <a:spcBef>
                <a:spcPts val="0"/>
              </a:spcBef>
              <a:buNone/>
            </a:pPr>
            <a:r>
              <a:rPr lang="en-US" dirty="0">
                <a:solidFill>
                  <a:srgbClr val="EFEFEF"/>
                </a:solidFill>
              </a:rPr>
              <a:t>Emily Whiting </a:t>
            </a:r>
            <a:r>
              <a:rPr lang="en-US" baseline="30000" dirty="0">
                <a:solidFill>
                  <a:srgbClr val="EFEFEF"/>
                </a:solidFill>
              </a:rPr>
              <a:t>1</a:t>
            </a:r>
            <a:endParaRPr lang="en-US" dirty="0">
              <a:solidFill>
                <a:srgbClr val="EFEFEF"/>
              </a:solidFill>
            </a:endParaRPr>
          </a:p>
          <a:p>
            <a:pPr lvl="0" algn="ctr" rtl="0">
              <a:lnSpc>
                <a:spcPct val="115000"/>
              </a:lnSpc>
              <a:spcBef>
                <a:spcPts val="0"/>
              </a:spcBef>
              <a:buNone/>
            </a:pPr>
            <a:r>
              <a:rPr lang="en-US" dirty="0">
                <a:solidFill>
                  <a:srgbClr val="EFEFEF"/>
                </a:solidFill>
              </a:rPr>
              <a:t>Christos </a:t>
            </a:r>
            <a:r>
              <a:rPr lang="en-US" dirty="0" err="1">
                <a:solidFill>
                  <a:srgbClr val="EFEFEF"/>
                </a:solidFill>
              </a:rPr>
              <a:t>Mousas</a:t>
            </a:r>
            <a:r>
              <a:rPr lang="en-US" dirty="0">
                <a:solidFill>
                  <a:srgbClr val="EFEFEF"/>
                </a:solidFill>
              </a:rPr>
              <a:t> </a:t>
            </a:r>
            <a:r>
              <a:rPr lang="en-US" baseline="30000" dirty="0">
                <a:solidFill>
                  <a:srgbClr val="EFEFEF"/>
                </a:solidFill>
              </a:rPr>
              <a:t>3</a:t>
            </a:r>
            <a:r>
              <a:rPr lang="en-US" dirty="0">
                <a:solidFill>
                  <a:srgbClr val="EFEFEF"/>
                </a:solidFill>
              </a:rPr>
              <a:t> </a:t>
            </a:r>
          </a:p>
        </p:txBody>
      </p:sp>
      <p:sp>
        <p:nvSpPr>
          <p:cNvPr id="59" name="Shape 59"/>
          <p:cNvSpPr txBox="1"/>
          <p:nvPr/>
        </p:nvSpPr>
        <p:spPr>
          <a:xfrm>
            <a:off x="340189" y="722813"/>
            <a:ext cx="8457886" cy="861000"/>
          </a:xfrm>
          <a:prstGeom prst="rect">
            <a:avLst/>
          </a:prstGeom>
          <a:noFill/>
          <a:ln>
            <a:noFill/>
          </a:ln>
        </p:spPr>
        <p:txBody>
          <a:bodyPr lIns="91425" tIns="91425" rIns="91425" bIns="91425" anchor="t" anchorCtr="0">
            <a:noAutofit/>
          </a:bodyPr>
          <a:lstStyle/>
          <a:p>
            <a:pPr lvl="0" algn="ctr" rtl="0">
              <a:spcBef>
                <a:spcPts val="0"/>
              </a:spcBef>
              <a:buNone/>
            </a:pPr>
            <a:r>
              <a:rPr lang="en" sz="4400" b="1" dirty="0">
                <a:latin typeface="Raleway"/>
                <a:ea typeface="Raleway"/>
                <a:cs typeface="Raleway"/>
                <a:sym typeface="Raleway"/>
              </a:rPr>
              <a:t>Environment-Scale Fabrication</a:t>
            </a:r>
          </a:p>
        </p:txBody>
      </p:sp>
      <p:sp>
        <p:nvSpPr>
          <p:cNvPr id="60" name="Shape 60"/>
          <p:cNvSpPr txBox="1"/>
          <p:nvPr/>
        </p:nvSpPr>
        <p:spPr>
          <a:xfrm>
            <a:off x="437375" y="1595979"/>
            <a:ext cx="8360700" cy="861000"/>
          </a:xfrm>
          <a:prstGeom prst="rect">
            <a:avLst/>
          </a:prstGeom>
          <a:noFill/>
          <a:ln>
            <a:noFill/>
          </a:ln>
        </p:spPr>
        <p:txBody>
          <a:bodyPr lIns="91425" tIns="91425" rIns="91425" bIns="91425" anchor="t" anchorCtr="0">
            <a:noAutofit/>
          </a:bodyPr>
          <a:lstStyle/>
          <a:p>
            <a:pPr lvl="0" algn="ctr" rtl="0">
              <a:spcBef>
                <a:spcPts val="0"/>
              </a:spcBef>
              <a:buNone/>
            </a:pPr>
            <a:r>
              <a:rPr lang="en" sz="2400" b="1" dirty="0">
                <a:latin typeface="Raleway"/>
                <a:ea typeface="Raleway"/>
                <a:cs typeface="Raleway"/>
                <a:sym typeface="Raleway"/>
              </a:rPr>
              <a:t>Replicating Outdoor Climbing Experiences</a:t>
            </a:r>
          </a:p>
        </p:txBody>
      </p:sp>
      <p:sp>
        <p:nvSpPr>
          <p:cNvPr id="6" name="Shape 58"/>
          <p:cNvSpPr txBox="1">
            <a:spLocks/>
          </p:cNvSpPr>
          <p:nvPr/>
        </p:nvSpPr>
        <p:spPr>
          <a:xfrm>
            <a:off x="3142482" y="2782190"/>
            <a:ext cx="2552707" cy="861000"/>
          </a:xfrm>
          <a:prstGeom prst="rect">
            <a:avLst/>
          </a:prstGeom>
          <a:noFill/>
          <a:ln>
            <a:noFill/>
          </a:ln>
        </p:spPr>
        <p:txBody>
          <a:bodyPr lIns="91425" tIns="91425" rIns="91425" bIns="91425"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9pPr>
          </a:lstStyle>
          <a:p>
            <a:pPr algn="ctr">
              <a:lnSpc>
                <a:spcPct val="115000"/>
              </a:lnSpc>
            </a:pPr>
            <a:r>
              <a:rPr lang="en-US" dirty="0">
                <a:solidFill>
                  <a:srgbClr val="EFEFEF"/>
                </a:solidFill>
              </a:rPr>
              <a:t>Nada </a:t>
            </a:r>
            <a:r>
              <a:rPr lang="en-US" dirty="0" err="1">
                <a:solidFill>
                  <a:srgbClr val="EFEFEF"/>
                </a:solidFill>
              </a:rPr>
              <a:t>Ouf</a:t>
            </a:r>
            <a:r>
              <a:rPr lang="en-US" dirty="0">
                <a:solidFill>
                  <a:srgbClr val="EFEFEF"/>
                </a:solidFill>
              </a:rPr>
              <a:t> </a:t>
            </a:r>
            <a:r>
              <a:rPr lang="en-US" baseline="30000" dirty="0">
                <a:solidFill>
                  <a:srgbClr val="EFEFEF"/>
                </a:solidFill>
              </a:rPr>
              <a:t>2</a:t>
            </a:r>
            <a:endParaRPr lang="en-US" dirty="0">
              <a:solidFill>
                <a:srgbClr val="EFEFEF"/>
              </a:solidFill>
            </a:endParaRPr>
          </a:p>
          <a:p>
            <a:pPr algn="ctr">
              <a:lnSpc>
                <a:spcPct val="115000"/>
              </a:lnSpc>
            </a:pPr>
            <a:r>
              <a:rPr lang="en-US" dirty="0" err="1">
                <a:solidFill>
                  <a:srgbClr val="EFEFEF"/>
                </a:solidFill>
              </a:rPr>
              <a:t>Zhenyu</a:t>
            </a:r>
            <a:r>
              <a:rPr lang="en-US" dirty="0">
                <a:solidFill>
                  <a:srgbClr val="EFEFEF"/>
                </a:solidFill>
              </a:rPr>
              <a:t> Shu </a:t>
            </a:r>
            <a:r>
              <a:rPr lang="en-US" baseline="30000" dirty="0">
                <a:solidFill>
                  <a:srgbClr val="EFEFEF"/>
                </a:solidFill>
              </a:rPr>
              <a:t>4</a:t>
            </a:r>
            <a:endParaRPr lang="en-US" dirty="0">
              <a:solidFill>
                <a:srgbClr val="EFEFEF"/>
              </a:solidFill>
            </a:endParaRPr>
          </a:p>
        </p:txBody>
      </p:sp>
      <p:sp>
        <p:nvSpPr>
          <p:cNvPr id="7" name="Shape 58"/>
          <p:cNvSpPr txBox="1">
            <a:spLocks/>
          </p:cNvSpPr>
          <p:nvPr/>
        </p:nvSpPr>
        <p:spPr>
          <a:xfrm>
            <a:off x="5842604" y="2782190"/>
            <a:ext cx="2552707" cy="861000"/>
          </a:xfrm>
          <a:prstGeom prst="rect">
            <a:avLst/>
          </a:prstGeom>
          <a:noFill/>
          <a:ln>
            <a:noFill/>
          </a:ln>
        </p:spPr>
        <p:txBody>
          <a:bodyPr lIns="91425" tIns="91425" rIns="91425" bIns="91425"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9pPr>
          </a:lstStyle>
          <a:p>
            <a:pPr algn="ctr">
              <a:lnSpc>
                <a:spcPct val="115000"/>
              </a:lnSpc>
            </a:pPr>
            <a:r>
              <a:rPr lang="en-US" dirty="0">
                <a:solidFill>
                  <a:srgbClr val="EFEFEF"/>
                </a:solidFill>
              </a:rPr>
              <a:t>Liane </a:t>
            </a:r>
            <a:r>
              <a:rPr lang="en-US" dirty="0" err="1">
                <a:solidFill>
                  <a:srgbClr val="EFEFEF"/>
                </a:solidFill>
              </a:rPr>
              <a:t>Makatura</a:t>
            </a:r>
            <a:r>
              <a:rPr lang="en-US" dirty="0">
                <a:solidFill>
                  <a:srgbClr val="EFEFEF"/>
                </a:solidFill>
              </a:rPr>
              <a:t> </a:t>
            </a:r>
            <a:r>
              <a:rPr lang="en-US" baseline="30000" dirty="0">
                <a:solidFill>
                  <a:srgbClr val="EFEFEF"/>
                </a:solidFill>
              </a:rPr>
              <a:t>3</a:t>
            </a:r>
            <a:endParaRPr lang="en-US" dirty="0">
              <a:solidFill>
                <a:srgbClr val="EFEFEF"/>
              </a:solidFill>
            </a:endParaRPr>
          </a:p>
          <a:p>
            <a:pPr algn="ctr">
              <a:lnSpc>
                <a:spcPct val="115000"/>
              </a:lnSpc>
            </a:pPr>
            <a:r>
              <a:rPr lang="en-US" dirty="0" err="1">
                <a:solidFill>
                  <a:srgbClr val="EFEFEF"/>
                </a:solidFill>
              </a:rPr>
              <a:t>Ladislav</a:t>
            </a:r>
            <a:r>
              <a:rPr lang="en-US" dirty="0">
                <a:solidFill>
                  <a:srgbClr val="EFEFEF"/>
                </a:solidFill>
              </a:rPr>
              <a:t> </a:t>
            </a:r>
            <a:r>
              <a:rPr lang="en-US" dirty="0" err="1">
                <a:solidFill>
                  <a:srgbClr val="EFEFEF"/>
                </a:solidFill>
              </a:rPr>
              <a:t>Kavan</a:t>
            </a:r>
            <a:r>
              <a:rPr lang="en-US" dirty="0">
                <a:solidFill>
                  <a:srgbClr val="EFEFEF"/>
                </a:solidFill>
              </a:rPr>
              <a:t> </a:t>
            </a:r>
            <a:r>
              <a:rPr lang="en-US" baseline="30000" dirty="0">
                <a:solidFill>
                  <a:srgbClr val="EFEFEF"/>
                </a:solidFill>
              </a:rPr>
              <a:t>5</a:t>
            </a:r>
            <a:endParaRPr lang="en-US" dirty="0">
              <a:solidFill>
                <a:srgbClr val="EFEFEF"/>
              </a:solidFill>
            </a:endParaRPr>
          </a:p>
          <a:p>
            <a:pPr algn="ctr">
              <a:lnSpc>
                <a:spcPct val="115000"/>
              </a:lnSpc>
            </a:pPr>
            <a:endParaRPr lang="en-US" dirty="0">
              <a:solidFill>
                <a:srgbClr val="EFEFEF"/>
              </a:solidFill>
            </a:endParaRPr>
          </a:p>
        </p:txBody>
      </p:sp>
      <p:sp>
        <p:nvSpPr>
          <p:cNvPr id="8" name="Shape 58"/>
          <p:cNvSpPr txBox="1">
            <a:spLocks/>
          </p:cNvSpPr>
          <p:nvPr/>
        </p:nvSpPr>
        <p:spPr>
          <a:xfrm>
            <a:off x="437375" y="3909715"/>
            <a:ext cx="8360699" cy="861000"/>
          </a:xfrm>
          <a:prstGeom prst="rect">
            <a:avLst/>
          </a:prstGeom>
          <a:noFill/>
          <a:ln>
            <a:noFill/>
          </a:ln>
        </p:spPr>
        <p:txBody>
          <a:bodyPr lIns="91425" tIns="91425" rIns="91425" bIns="91425" numCol="1"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lt2"/>
              </a:buClr>
              <a:buSzPct val="100000"/>
              <a:buFont typeface="Source Sans Pro"/>
              <a:buNone/>
              <a:defRPr sz="2400" b="0" i="0" u="none" strike="noStrike" cap="none">
                <a:solidFill>
                  <a:schemeClr val="lt2"/>
                </a:solidFill>
                <a:latin typeface="Source Sans Pro"/>
                <a:ea typeface="Source Sans Pro"/>
                <a:cs typeface="Source Sans Pro"/>
                <a:sym typeface="Source Sans Pro"/>
              </a:defRPr>
            </a:lvl9pPr>
          </a:lstStyle>
          <a:p>
            <a:pPr algn="ctr">
              <a:lnSpc>
                <a:spcPct val="115000"/>
              </a:lnSpc>
            </a:pPr>
            <a:r>
              <a:rPr lang="en-US" sz="1600" dirty="0">
                <a:solidFill>
                  <a:srgbClr val="EFEFEF"/>
                </a:solidFill>
              </a:rPr>
              <a:t>Boston University </a:t>
            </a:r>
            <a:r>
              <a:rPr lang="en-US" sz="1600" baseline="30000" dirty="0">
                <a:solidFill>
                  <a:srgbClr val="EFEFEF"/>
                </a:solidFill>
              </a:rPr>
              <a:t>1               </a:t>
            </a:r>
            <a:r>
              <a:rPr lang="en-US" sz="1600" dirty="0">
                <a:solidFill>
                  <a:srgbClr val="EFEFEF"/>
                </a:solidFill>
              </a:rPr>
              <a:t>University of Pennsylvania </a:t>
            </a:r>
            <a:r>
              <a:rPr lang="en-US" sz="1600" baseline="30000" dirty="0">
                <a:solidFill>
                  <a:srgbClr val="EFEFEF"/>
                </a:solidFill>
              </a:rPr>
              <a:t>2               </a:t>
            </a:r>
            <a:r>
              <a:rPr lang="en-US" sz="1600" dirty="0">
                <a:solidFill>
                  <a:srgbClr val="EFEFEF"/>
                </a:solidFill>
              </a:rPr>
              <a:t>Dartmouth College </a:t>
            </a:r>
            <a:r>
              <a:rPr lang="en-US" sz="1600" baseline="30000" dirty="0">
                <a:solidFill>
                  <a:srgbClr val="EFEFEF"/>
                </a:solidFill>
              </a:rPr>
              <a:t>3  </a:t>
            </a:r>
          </a:p>
          <a:p>
            <a:pPr algn="ctr">
              <a:lnSpc>
                <a:spcPct val="115000"/>
              </a:lnSpc>
            </a:pPr>
            <a:r>
              <a:rPr lang="en-US" sz="1600" dirty="0">
                <a:solidFill>
                  <a:srgbClr val="EFEFEF"/>
                </a:solidFill>
              </a:rPr>
              <a:t>Ningbo Institute of Technology, Zhejiang University </a:t>
            </a:r>
            <a:r>
              <a:rPr lang="en-US" sz="1600" baseline="30000" dirty="0">
                <a:solidFill>
                  <a:srgbClr val="EFEFEF"/>
                </a:solidFill>
              </a:rPr>
              <a:t>4	</a:t>
            </a:r>
            <a:r>
              <a:rPr lang="en-US" sz="1600" dirty="0">
                <a:solidFill>
                  <a:srgbClr val="EFEFEF"/>
                </a:solidFill>
              </a:rPr>
              <a:t>University of Utah</a:t>
            </a:r>
            <a:r>
              <a:rPr lang="en-US" sz="1600" baseline="30000" dirty="0">
                <a:solidFill>
                  <a:srgbClr val="EFEFEF"/>
                </a:solidFill>
              </a:rPr>
              <a:t> 5</a:t>
            </a:r>
            <a:endParaRPr lang="en-US" sz="1600" dirty="0">
              <a:solidFill>
                <a:srgbClr val="EFEFE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lgn="l" rtl="0">
              <a:spcBef>
                <a:spcPts val="0"/>
              </a:spcBef>
              <a:buNone/>
            </a:pPr>
            <a:r>
              <a:rPr lang="en-US" dirty="0"/>
              <a:t>Key geometric aspects to replicate</a:t>
            </a:r>
            <a:endParaRPr lang="en" sz="3000" dirty="0"/>
          </a:p>
        </p:txBody>
      </p:sp>
      <p:pic>
        <p:nvPicPr>
          <p:cNvPr id="125" name="Shape 125"/>
          <p:cNvPicPr preferRelativeResize="0"/>
          <p:nvPr/>
        </p:nvPicPr>
        <p:blipFill rotWithShape="1">
          <a:blip r:embed="rId3">
            <a:alphaModFix/>
          </a:blip>
          <a:srcRect r="45143" b="7459"/>
          <a:stretch/>
        </p:blipFill>
        <p:spPr>
          <a:xfrm>
            <a:off x="423355" y="1171132"/>
            <a:ext cx="1922407" cy="2109773"/>
          </a:xfrm>
          <a:prstGeom prst="rect">
            <a:avLst/>
          </a:prstGeom>
          <a:noFill/>
          <a:ln>
            <a:noFill/>
          </a:ln>
        </p:spPr>
      </p:pic>
      <p:pic>
        <p:nvPicPr>
          <p:cNvPr id="7" name="Shape 251">
            <a:extLst>
              <a:ext uri="{FF2B5EF4-FFF2-40B4-BE49-F238E27FC236}">
                <a16:creationId xmlns:a16="http://schemas.microsoft.com/office/drawing/2014/main" id="{0ED266D9-C613-411B-B801-7BB95789851C}"/>
              </a:ext>
            </a:extLst>
          </p:cNvPr>
          <p:cNvPicPr preferRelativeResize="0"/>
          <p:nvPr/>
        </p:nvPicPr>
        <p:blipFill>
          <a:blip r:embed="rId4">
            <a:alphaModFix/>
          </a:blip>
          <a:stretch>
            <a:fillRect/>
          </a:stretch>
        </p:blipFill>
        <p:spPr>
          <a:xfrm>
            <a:off x="5978637" y="1171132"/>
            <a:ext cx="3017881" cy="2109773"/>
          </a:xfrm>
          <a:prstGeom prst="rect">
            <a:avLst/>
          </a:prstGeom>
          <a:noFill/>
          <a:ln>
            <a:noFill/>
          </a:ln>
        </p:spPr>
      </p:pic>
      <p:pic>
        <p:nvPicPr>
          <p:cNvPr id="3" name="Picture 2">
            <a:extLst>
              <a:ext uri="{FF2B5EF4-FFF2-40B4-BE49-F238E27FC236}">
                <a16:creationId xmlns:a16="http://schemas.microsoft.com/office/drawing/2014/main" id="{8133721F-507B-4C94-AB83-79F8646BFC82}"/>
              </a:ext>
            </a:extLst>
          </p:cNvPr>
          <p:cNvPicPr>
            <a:picLocks noChangeAspect="1"/>
          </p:cNvPicPr>
          <p:nvPr/>
        </p:nvPicPr>
        <p:blipFill>
          <a:blip r:embed="rId5"/>
          <a:stretch>
            <a:fillRect/>
          </a:stretch>
        </p:blipFill>
        <p:spPr>
          <a:xfrm>
            <a:off x="2646683" y="1171133"/>
            <a:ext cx="3072388" cy="2109773"/>
          </a:xfrm>
          <a:prstGeom prst="rect">
            <a:avLst/>
          </a:prstGeom>
        </p:spPr>
      </p:pic>
      <p:sp>
        <p:nvSpPr>
          <p:cNvPr id="10" name="TextBox 9">
            <a:extLst>
              <a:ext uri="{FF2B5EF4-FFF2-40B4-BE49-F238E27FC236}">
                <a16:creationId xmlns:a16="http://schemas.microsoft.com/office/drawing/2014/main" id="{46738639-39D5-4E35-921A-0BE76B86E64C}"/>
              </a:ext>
            </a:extLst>
          </p:cNvPr>
          <p:cNvSpPr txBox="1"/>
          <p:nvPr/>
        </p:nvSpPr>
        <p:spPr>
          <a:xfrm>
            <a:off x="342108" y="3536264"/>
            <a:ext cx="2274982" cy="646331"/>
          </a:xfrm>
          <a:prstGeom prst="rect">
            <a:avLst/>
          </a:prstGeom>
          <a:noFill/>
        </p:spPr>
        <p:txBody>
          <a:bodyPr wrap="none" rtlCol="0">
            <a:spAutoFit/>
          </a:bodyPr>
          <a:lstStyle/>
          <a:p>
            <a:pPr algn="ctr"/>
            <a:r>
              <a:rPr lang="en-US" sz="1800" b="1" dirty="0"/>
              <a:t>Global</a:t>
            </a:r>
          </a:p>
          <a:p>
            <a:pPr algn="ctr"/>
            <a:r>
              <a:rPr lang="en-US" sz="1800" dirty="0"/>
              <a:t>Spatial configuration</a:t>
            </a:r>
          </a:p>
        </p:txBody>
      </p:sp>
      <p:sp>
        <p:nvSpPr>
          <p:cNvPr id="11" name="TextBox 10">
            <a:extLst>
              <a:ext uri="{FF2B5EF4-FFF2-40B4-BE49-F238E27FC236}">
                <a16:creationId xmlns:a16="http://schemas.microsoft.com/office/drawing/2014/main" id="{96D39E0C-B8EC-4B0E-9818-2C9A1E308412}"/>
              </a:ext>
            </a:extLst>
          </p:cNvPr>
          <p:cNvSpPr txBox="1"/>
          <p:nvPr/>
        </p:nvSpPr>
        <p:spPr>
          <a:xfrm>
            <a:off x="3340339" y="3539168"/>
            <a:ext cx="1685078" cy="646331"/>
          </a:xfrm>
          <a:prstGeom prst="rect">
            <a:avLst/>
          </a:prstGeom>
          <a:noFill/>
        </p:spPr>
        <p:txBody>
          <a:bodyPr wrap="none" rtlCol="0">
            <a:spAutoFit/>
          </a:bodyPr>
          <a:lstStyle/>
          <a:p>
            <a:pPr algn="ctr"/>
            <a:r>
              <a:rPr lang="en-US" sz="1800" b="1" dirty="0"/>
              <a:t>Local</a:t>
            </a:r>
            <a:r>
              <a:rPr lang="en-US" sz="1800" dirty="0"/>
              <a:t> </a:t>
            </a:r>
          </a:p>
          <a:p>
            <a:pPr algn="ctr"/>
            <a:r>
              <a:rPr lang="en-US" sz="1800" dirty="0"/>
              <a:t>Contact region</a:t>
            </a:r>
          </a:p>
        </p:txBody>
      </p:sp>
      <p:sp>
        <p:nvSpPr>
          <p:cNvPr id="12" name="TextBox 11">
            <a:extLst>
              <a:ext uri="{FF2B5EF4-FFF2-40B4-BE49-F238E27FC236}">
                <a16:creationId xmlns:a16="http://schemas.microsoft.com/office/drawing/2014/main" id="{120CF48A-AD5C-4928-AAA4-757716322B41}"/>
              </a:ext>
            </a:extLst>
          </p:cNvPr>
          <p:cNvSpPr txBox="1"/>
          <p:nvPr/>
        </p:nvSpPr>
        <p:spPr>
          <a:xfrm>
            <a:off x="6471916" y="3536265"/>
            <a:ext cx="2031325" cy="646331"/>
          </a:xfrm>
          <a:prstGeom prst="rect">
            <a:avLst/>
          </a:prstGeom>
          <a:noFill/>
        </p:spPr>
        <p:txBody>
          <a:bodyPr wrap="none" rtlCol="0">
            <a:spAutoFit/>
          </a:bodyPr>
          <a:lstStyle/>
          <a:p>
            <a:pPr algn="ctr"/>
            <a:r>
              <a:rPr lang="en-US" sz="1800" b="1" dirty="0"/>
              <a:t>Micro</a:t>
            </a:r>
          </a:p>
          <a:p>
            <a:pPr algn="ctr"/>
            <a:r>
              <a:rPr lang="en-US" sz="1800" dirty="0"/>
              <a:t>Friction properties</a:t>
            </a:r>
          </a:p>
        </p:txBody>
      </p:sp>
      <p:sp>
        <p:nvSpPr>
          <p:cNvPr id="15" name="TextBox 14">
            <a:extLst>
              <a:ext uri="{FF2B5EF4-FFF2-40B4-BE49-F238E27FC236}">
                <a16:creationId xmlns:a16="http://schemas.microsoft.com/office/drawing/2014/main" id="{A9D0C60F-65CF-47A4-A9F2-231483E36FEE}"/>
              </a:ext>
            </a:extLst>
          </p:cNvPr>
          <p:cNvSpPr txBox="1"/>
          <p:nvPr/>
        </p:nvSpPr>
        <p:spPr>
          <a:xfrm>
            <a:off x="2345762" y="4420163"/>
            <a:ext cx="1941557" cy="369332"/>
          </a:xfrm>
          <a:prstGeom prst="rect">
            <a:avLst/>
          </a:prstGeom>
          <a:noFill/>
        </p:spPr>
        <p:txBody>
          <a:bodyPr wrap="none" rtlCol="0">
            <a:spAutoFit/>
          </a:bodyPr>
          <a:lstStyle/>
          <a:p>
            <a:pPr algn="ctr"/>
            <a:r>
              <a:rPr lang="en-US" sz="1800" dirty="0"/>
              <a:t>Flat vertical walls</a:t>
            </a:r>
          </a:p>
        </p:txBody>
      </p:sp>
      <p:sp>
        <p:nvSpPr>
          <p:cNvPr id="16" name="TextBox 15">
            <a:extLst>
              <a:ext uri="{FF2B5EF4-FFF2-40B4-BE49-F238E27FC236}">
                <a16:creationId xmlns:a16="http://schemas.microsoft.com/office/drawing/2014/main" id="{56DDC93C-D116-4DD7-B248-D87D62C86959}"/>
              </a:ext>
            </a:extLst>
          </p:cNvPr>
          <p:cNvSpPr txBox="1"/>
          <p:nvPr/>
        </p:nvSpPr>
        <p:spPr>
          <a:xfrm>
            <a:off x="4867716" y="4420163"/>
            <a:ext cx="1702710" cy="369332"/>
          </a:xfrm>
          <a:prstGeom prst="rect">
            <a:avLst/>
          </a:prstGeom>
          <a:noFill/>
        </p:spPr>
        <p:txBody>
          <a:bodyPr wrap="none" rtlCol="0">
            <a:spAutoFit/>
          </a:bodyPr>
          <a:lstStyle/>
          <a:p>
            <a:pPr algn="ctr"/>
            <a:r>
              <a:rPr lang="en-US" sz="1800" dirty="0"/>
              <a:t>Only the “crux”</a:t>
            </a:r>
          </a:p>
        </p:txBody>
      </p:sp>
      <p:cxnSp>
        <p:nvCxnSpPr>
          <p:cNvPr id="17" name="Straight Connector 16">
            <a:extLst>
              <a:ext uri="{FF2B5EF4-FFF2-40B4-BE49-F238E27FC236}">
                <a16:creationId xmlns:a16="http://schemas.microsoft.com/office/drawing/2014/main" id="{4DFC897C-8434-4F4A-B32B-B73631D60954}"/>
              </a:ext>
            </a:extLst>
          </p:cNvPr>
          <p:cNvCxnSpPr/>
          <p:nvPr/>
        </p:nvCxnSpPr>
        <p:spPr>
          <a:xfrm>
            <a:off x="3078907" y="4282005"/>
            <a:ext cx="26747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05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a:t>Pipeline</a:t>
            </a:r>
          </a:p>
        </p:txBody>
      </p:sp>
      <p:sp>
        <p:nvSpPr>
          <p:cNvPr id="132" name="Shape 132"/>
          <p:cNvSpPr/>
          <p:nvPr/>
        </p:nvSpPr>
        <p:spPr>
          <a:xfrm>
            <a:off x="80700" y="3531275"/>
            <a:ext cx="8982600" cy="658500"/>
          </a:xfrm>
          <a:prstGeom prst="rect">
            <a:avLst/>
          </a:prstGeom>
          <a:solidFill>
            <a:schemeClr val="accen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33" name="Shape 133"/>
          <p:cNvSpPr txBox="1">
            <a:spLocks noGrp="1"/>
          </p:cNvSpPr>
          <p:nvPr>
            <p:ph type="body" idx="1"/>
          </p:nvPr>
        </p:nvSpPr>
        <p:spPr>
          <a:xfrm>
            <a:off x="59012" y="3596333"/>
            <a:ext cx="1880421" cy="438000"/>
          </a:xfrm>
          <a:prstGeom prst="rect">
            <a:avLst/>
          </a:prstGeom>
        </p:spPr>
        <p:txBody>
          <a:bodyPr lIns="91425" tIns="91425" rIns="91425" bIns="91425" anchor="t" anchorCtr="0">
            <a:noAutofit/>
          </a:bodyPr>
          <a:lstStyle/>
          <a:p>
            <a:pPr lvl="0" algn="ctr" rtl="0">
              <a:spcBef>
                <a:spcPts val="0"/>
              </a:spcBef>
              <a:buNone/>
            </a:pPr>
            <a:r>
              <a:rPr lang="en" b="1" dirty="0">
                <a:solidFill>
                  <a:srgbClr val="FFFFFF"/>
                </a:solidFill>
              </a:rPr>
              <a:t>1. Acquisition</a:t>
            </a:r>
          </a:p>
        </p:txBody>
      </p:sp>
      <p:sp>
        <p:nvSpPr>
          <p:cNvPr id="134" name="Shape 134"/>
          <p:cNvSpPr txBox="1"/>
          <p:nvPr/>
        </p:nvSpPr>
        <p:spPr>
          <a:xfrm>
            <a:off x="25445" y="4266050"/>
            <a:ext cx="1922054" cy="381900"/>
          </a:xfrm>
          <a:prstGeom prst="rect">
            <a:avLst/>
          </a:prstGeom>
          <a:noFill/>
          <a:ln>
            <a:noFill/>
          </a:ln>
        </p:spPr>
        <p:txBody>
          <a:bodyPr lIns="91425" tIns="91425" rIns="91425" bIns="91425" anchor="t" anchorCtr="0">
            <a:noAutofit/>
          </a:bodyPr>
          <a:lstStyle/>
          <a:p>
            <a:pPr lvl="0" algn="ctr" rtl="0">
              <a:spcBef>
                <a:spcPts val="0"/>
              </a:spcBef>
              <a:buNone/>
            </a:pPr>
            <a:r>
              <a:rPr lang="en" sz="1600" b="1" dirty="0">
                <a:solidFill>
                  <a:schemeClr val="bg2"/>
                </a:solidFill>
              </a:rPr>
              <a:t>Reconstruct 3</a:t>
            </a:r>
            <a:r>
              <a:rPr lang="en-US" sz="1600" b="1" dirty="0">
                <a:solidFill>
                  <a:schemeClr val="bg2"/>
                </a:solidFill>
              </a:rPr>
              <a:t>D geometry</a:t>
            </a:r>
            <a:endParaRPr lang="en" sz="1600" b="1" dirty="0">
              <a:solidFill>
                <a:schemeClr val="bg2"/>
              </a:solidFill>
            </a:endParaRPr>
          </a:p>
        </p:txBody>
      </p:sp>
      <p:sp>
        <p:nvSpPr>
          <p:cNvPr id="136" name="Shape 136"/>
          <p:cNvSpPr txBox="1">
            <a:spLocks noGrp="1"/>
          </p:cNvSpPr>
          <p:nvPr>
            <p:ph type="body" idx="1"/>
          </p:nvPr>
        </p:nvSpPr>
        <p:spPr>
          <a:xfrm>
            <a:off x="2355600" y="3610400"/>
            <a:ext cx="2103974" cy="438000"/>
          </a:xfrm>
          <a:prstGeom prst="rect">
            <a:avLst/>
          </a:prstGeom>
        </p:spPr>
        <p:txBody>
          <a:bodyPr lIns="91425" tIns="91425" rIns="91425" bIns="91425" anchor="t" anchorCtr="0">
            <a:noAutofit/>
          </a:bodyPr>
          <a:lstStyle/>
          <a:p>
            <a:pPr lvl="0" algn="ctr" rtl="0">
              <a:lnSpc>
                <a:spcPct val="100000"/>
              </a:lnSpc>
              <a:spcBef>
                <a:spcPts val="0"/>
              </a:spcBef>
              <a:buNone/>
            </a:pPr>
            <a:r>
              <a:rPr lang="en" b="1" dirty="0">
                <a:solidFill>
                  <a:srgbClr val="FFFFFF"/>
                </a:solidFill>
              </a:rPr>
              <a:t>2. Hold Modeling</a:t>
            </a:r>
          </a:p>
        </p:txBody>
      </p:sp>
      <p:sp>
        <p:nvSpPr>
          <p:cNvPr id="137" name="Shape 137"/>
          <p:cNvSpPr txBox="1">
            <a:spLocks noGrp="1"/>
          </p:cNvSpPr>
          <p:nvPr>
            <p:ph type="body" idx="1"/>
          </p:nvPr>
        </p:nvSpPr>
        <p:spPr>
          <a:xfrm>
            <a:off x="7094475" y="3617875"/>
            <a:ext cx="1998135" cy="438000"/>
          </a:xfrm>
          <a:prstGeom prst="rect">
            <a:avLst/>
          </a:prstGeom>
        </p:spPr>
        <p:txBody>
          <a:bodyPr lIns="91425" tIns="91425" rIns="91425" bIns="91425" anchor="t" anchorCtr="0">
            <a:noAutofit/>
          </a:bodyPr>
          <a:lstStyle/>
          <a:p>
            <a:pPr lvl="0" algn="ctr" rtl="0">
              <a:spcBef>
                <a:spcPts val="0"/>
              </a:spcBef>
              <a:buNone/>
            </a:pPr>
            <a:r>
              <a:rPr lang="en" b="1" dirty="0">
                <a:solidFill>
                  <a:srgbClr val="FFFFFF"/>
                </a:solidFill>
              </a:rPr>
              <a:t>4. Configuration</a:t>
            </a:r>
          </a:p>
        </p:txBody>
      </p:sp>
      <p:sp>
        <p:nvSpPr>
          <p:cNvPr id="140" name="Shape 140"/>
          <p:cNvSpPr txBox="1"/>
          <p:nvPr/>
        </p:nvSpPr>
        <p:spPr>
          <a:xfrm>
            <a:off x="2387620" y="4258575"/>
            <a:ext cx="1922054" cy="381900"/>
          </a:xfrm>
          <a:prstGeom prst="rect">
            <a:avLst/>
          </a:prstGeom>
          <a:noFill/>
          <a:ln>
            <a:noFill/>
          </a:ln>
        </p:spPr>
        <p:txBody>
          <a:bodyPr lIns="91425" tIns="91425" rIns="91425" bIns="91425" anchor="t" anchorCtr="0">
            <a:noAutofit/>
          </a:bodyPr>
          <a:lstStyle/>
          <a:p>
            <a:pPr lvl="0" algn="ctr" rtl="0">
              <a:spcBef>
                <a:spcPts val="0"/>
              </a:spcBef>
              <a:buNone/>
            </a:pPr>
            <a:r>
              <a:rPr lang="en" sz="1600" b="1" dirty="0">
                <a:solidFill>
                  <a:schemeClr val="bg2"/>
                </a:solidFill>
              </a:rPr>
              <a:t>Create fabricable climbing holds</a:t>
            </a:r>
          </a:p>
        </p:txBody>
      </p:sp>
      <p:sp>
        <p:nvSpPr>
          <p:cNvPr id="141" name="Shape 141"/>
          <p:cNvSpPr txBox="1"/>
          <p:nvPr/>
        </p:nvSpPr>
        <p:spPr>
          <a:xfrm>
            <a:off x="7230150" y="4266050"/>
            <a:ext cx="1922054" cy="381900"/>
          </a:xfrm>
          <a:prstGeom prst="rect">
            <a:avLst/>
          </a:prstGeom>
          <a:noFill/>
          <a:ln>
            <a:noFill/>
          </a:ln>
        </p:spPr>
        <p:txBody>
          <a:bodyPr lIns="91425" tIns="91425" rIns="91425" bIns="91425" anchor="t" anchorCtr="0">
            <a:noAutofit/>
          </a:bodyPr>
          <a:lstStyle/>
          <a:p>
            <a:pPr lvl="0" algn="ctr" rtl="0">
              <a:spcBef>
                <a:spcPts val="0"/>
              </a:spcBef>
              <a:buNone/>
            </a:pPr>
            <a:r>
              <a:rPr lang="en" sz="1600" b="1" dirty="0">
                <a:solidFill>
                  <a:schemeClr val="bg2"/>
                </a:solidFill>
              </a:rPr>
              <a:t>Optimize indoor arrangement</a:t>
            </a:r>
          </a:p>
        </p:txBody>
      </p:sp>
      <p:sp>
        <p:nvSpPr>
          <p:cNvPr id="142" name="Shape 142"/>
          <p:cNvSpPr txBox="1">
            <a:spLocks noGrp="1"/>
          </p:cNvSpPr>
          <p:nvPr>
            <p:ph type="body" idx="1"/>
          </p:nvPr>
        </p:nvSpPr>
        <p:spPr>
          <a:xfrm>
            <a:off x="4778524" y="3635775"/>
            <a:ext cx="1988207" cy="438000"/>
          </a:xfrm>
          <a:prstGeom prst="rect">
            <a:avLst/>
          </a:prstGeom>
        </p:spPr>
        <p:txBody>
          <a:bodyPr lIns="91425" tIns="91425" rIns="91425" bIns="91425" anchor="t" anchorCtr="0">
            <a:noAutofit/>
          </a:bodyPr>
          <a:lstStyle/>
          <a:p>
            <a:pPr lvl="0" algn="ctr" rtl="0">
              <a:lnSpc>
                <a:spcPct val="100000"/>
              </a:lnSpc>
              <a:spcBef>
                <a:spcPts val="0"/>
              </a:spcBef>
              <a:buNone/>
            </a:pPr>
            <a:r>
              <a:rPr lang="en" b="1" dirty="0">
                <a:solidFill>
                  <a:srgbClr val="FFFFFF"/>
                </a:solidFill>
              </a:rPr>
              <a:t>3. Fabrication</a:t>
            </a:r>
          </a:p>
        </p:txBody>
      </p:sp>
      <p:sp>
        <p:nvSpPr>
          <p:cNvPr id="143" name="Shape 143"/>
          <p:cNvSpPr txBox="1"/>
          <p:nvPr/>
        </p:nvSpPr>
        <p:spPr>
          <a:xfrm>
            <a:off x="4826632" y="4291425"/>
            <a:ext cx="1922054" cy="381900"/>
          </a:xfrm>
          <a:prstGeom prst="rect">
            <a:avLst/>
          </a:prstGeom>
          <a:noFill/>
          <a:ln>
            <a:noFill/>
          </a:ln>
        </p:spPr>
        <p:txBody>
          <a:bodyPr lIns="91425" tIns="91425" rIns="91425" bIns="91425" anchor="t" anchorCtr="0">
            <a:noAutofit/>
          </a:bodyPr>
          <a:lstStyle/>
          <a:p>
            <a:pPr lvl="0" algn="ctr" rtl="0">
              <a:spcBef>
                <a:spcPts val="0"/>
              </a:spcBef>
              <a:buNone/>
            </a:pPr>
            <a:r>
              <a:rPr lang="en" sz="1600" b="1" dirty="0">
                <a:solidFill>
                  <a:schemeClr val="bg2"/>
                </a:solidFill>
              </a:rPr>
              <a:t>Realize the replicas</a:t>
            </a:r>
          </a:p>
        </p:txBody>
      </p:sp>
      <p:pic>
        <p:nvPicPr>
          <p:cNvPr id="144" name="Shape 144"/>
          <p:cNvPicPr preferRelativeResize="0"/>
          <p:nvPr/>
        </p:nvPicPr>
        <p:blipFill>
          <a:blip r:embed="rId3">
            <a:alphaModFix/>
          </a:blip>
          <a:stretch>
            <a:fillRect/>
          </a:stretch>
        </p:blipFill>
        <p:spPr>
          <a:xfrm>
            <a:off x="2555298" y="1697426"/>
            <a:ext cx="1695929" cy="1043224"/>
          </a:xfrm>
          <a:prstGeom prst="rect">
            <a:avLst/>
          </a:prstGeom>
          <a:noFill/>
          <a:ln>
            <a:noFill/>
          </a:ln>
        </p:spPr>
      </p:pic>
      <p:pic>
        <p:nvPicPr>
          <p:cNvPr id="145" name="Shape 145"/>
          <p:cNvPicPr preferRelativeResize="0"/>
          <p:nvPr/>
        </p:nvPicPr>
        <p:blipFill>
          <a:blip r:embed="rId4">
            <a:alphaModFix/>
          </a:blip>
          <a:stretch>
            <a:fillRect/>
          </a:stretch>
        </p:blipFill>
        <p:spPr>
          <a:xfrm>
            <a:off x="4890425" y="1621234"/>
            <a:ext cx="1563300" cy="1136866"/>
          </a:xfrm>
          <a:prstGeom prst="rect">
            <a:avLst/>
          </a:prstGeom>
          <a:noFill/>
          <a:ln>
            <a:noFill/>
          </a:ln>
        </p:spPr>
      </p:pic>
      <p:pic>
        <p:nvPicPr>
          <p:cNvPr id="146" name="Shape 146"/>
          <p:cNvPicPr preferRelativeResize="0"/>
          <p:nvPr/>
        </p:nvPicPr>
        <p:blipFill>
          <a:blip r:embed="rId5">
            <a:alphaModFix/>
          </a:blip>
          <a:stretch>
            <a:fillRect/>
          </a:stretch>
        </p:blipFill>
        <p:spPr>
          <a:xfrm>
            <a:off x="117325" y="1435801"/>
            <a:ext cx="1695926" cy="1404046"/>
          </a:xfrm>
          <a:prstGeom prst="rect">
            <a:avLst/>
          </a:prstGeom>
          <a:noFill/>
          <a:ln>
            <a:noFill/>
          </a:ln>
        </p:spPr>
      </p:pic>
      <p:pic>
        <p:nvPicPr>
          <p:cNvPr id="147" name="Shape 147"/>
          <p:cNvPicPr preferRelativeResize="0"/>
          <p:nvPr/>
        </p:nvPicPr>
        <p:blipFill>
          <a:blip r:embed="rId6">
            <a:alphaModFix/>
          </a:blip>
          <a:stretch>
            <a:fillRect/>
          </a:stretch>
        </p:blipFill>
        <p:spPr>
          <a:xfrm>
            <a:off x="7092923" y="1580087"/>
            <a:ext cx="1920823" cy="1219149"/>
          </a:xfrm>
          <a:prstGeom prst="rect">
            <a:avLst/>
          </a:prstGeom>
          <a:noFill/>
          <a:ln>
            <a:noFill/>
          </a:ln>
        </p:spPr>
      </p:pic>
      <p:sp>
        <p:nvSpPr>
          <p:cNvPr id="20" name="Shape 88"/>
          <p:cNvSpPr/>
          <p:nvPr/>
        </p:nvSpPr>
        <p:spPr>
          <a:xfrm>
            <a:off x="38712" y="1359763"/>
            <a:ext cx="2056401" cy="155610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3.33333E-6 -7.40741E-7 L 0.25312 -0.00278 " pathEditMode="relative" rAng="0" ptsTypes="AA">
                                      <p:cBhvr>
                                        <p:cTn id="10" dur="1000" fill="hold"/>
                                        <p:tgtEl>
                                          <p:spTgt spid="20"/>
                                        </p:tgtEl>
                                        <p:attrNameLst>
                                          <p:attrName>ppt_x</p:attrName>
                                          <p:attrName>ppt_y</p:attrName>
                                        </p:attrNameLst>
                                      </p:cBhvr>
                                      <p:rCtr x="12656" y="-15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25312 -0.00278 L 0.50798 -0.00278 " pathEditMode="relative" rAng="0" ptsTypes="AA">
                                      <p:cBhvr>
                                        <p:cTn id="14" dur="1000" fill="hold"/>
                                        <p:tgtEl>
                                          <p:spTgt spid="20"/>
                                        </p:tgtEl>
                                        <p:attrNameLst>
                                          <p:attrName>ppt_x</p:attrName>
                                          <p:attrName>ppt_y</p:attrName>
                                        </p:attrNameLst>
                                      </p:cBhvr>
                                      <p:rCtr x="12743"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50798 -0.00278 L 0.76371 -0.00278 " pathEditMode="relative" rAng="0" ptsTypes="AA">
                                      <p:cBhvr>
                                        <p:cTn id="18" dur="1000" fill="hold"/>
                                        <p:tgtEl>
                                          <p:spTgt spid="20"/>
                                        </p:tgtEl>
                                        <p:attrNameLst>
                                          <p:attrName>ppt_x</p:attrName>
                                          <p:attrName>ppt_y</p:attrName>
                                        </p:attrNameLst>
                                      </p:cBhvr>
                                      <p:rCtr x="1277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2" animBg="1"/>
      <p:bldP spid="20"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dirty="0"/>
              <a:t>Acquisition</a:t>
            </a:r>
          </a:p>
        </p:txBody>
      </p:sp>
      <p:pic>
        <p:nvPicPr>
          <p:cNvPr id="153" name="Shape 153"/>
          <p:cNvPicPr preferRelativeResize="0"/>
          <p:nvPr/>
        </p:nvPicPr>
        <p:blipFill>
          <a:blip r:embed="rId3">
            <a:alphaModFix/>
          </a:blip>
          <a:stretch>
            <a:fillRect/>
          </a:stretch>
        </p:blipFill>
        <p:spPr>
          <a:xfrm>
            <a:off x="2423773" y="1152475"/>
            <a:ext cx="4296451" cy="3556974"/>
          </a:xfrm>
          <a:prstGeom prst="rect">
            <a:avLst/>
          </a:prstGeom>
          <a:noFill/>
          <a:ln>
            <a:noFill/>
          </a:ln>
        </p:spPr>
      </p:pic>
      <p:sp>
        <p:nvSpPr>
          <p:cNvPr id="154" name="Shape 154"/>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US" dirty="0"/>
              <a:t>Contact regions</a:t>
            </a:r>
            <a:endParaRPr lang="en" dirty="0"/>
          </a:p>
        </p:txBody>
      </p:sp>
      <p:pic>
        <p:nvPicPr>
          <p:cNvPr id="160" name="Shape 160"/>
          <p:cNvPicPr preferRelativeResize="0"/>
          <p:nvPr/>
        </p:nvPicPr>
        <p:blipFill rotWithShape="1">
          <a:blip r:embed="rId3">
            <a:alphaModFix/>
          </a:blip>
          <a:srcRect r="43445"/>
          <a:stretch/>
        </p:blipFill>
        <p:spPr>
          <a:xfrm>
            <a:off x="311699" y="1516083"/>
            <a:ext cx="2389176" cy="2748366"/>
          </a:xfrm>
          <a:prstGeom prst="rect">
            <a:avLst/>
          </a:prstGeom>
          <a:noFill/>
          <a:ln>
            <a:noFill/>
          </a:ln>
        </p:spPr>
      </p:pic>
      <p:sp>
        <p:nvSpPr>
          <p:cNvPr id="162" name="Shape 162"/>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161" name="Shape 161"/>
          <p:cNvPicPr preferRelativeResize="0"/>
          <p:nvPr/>
        </p:nvPicPr>
        <p:blipFill>
          <a:blip r:embed="rId4">
            <a:alphaModFix/>
          </a:blip>
          <a:stretch>
            <a:fillRect/>
          </a:stretch>
        </p:blipFill>
        <p:spPr>
          <a:xfrm>
            <a:off x="6905951" y="1406537"/>
            <a:ext cx="1712509" cy="2967425"/>
          </a:xfrm>
          <a:prstGeom prst="rect">
            <a:avLst/>
          </a:prstGeom>
          <a:noFill/>
          <a:ln>
            <a:noFill/>
          </a:ln>
        </p:spPr>
      </p:pic>
      <p:grpSp>
        <p:nvGrpSpPr>
          <p:cNvPr id="3" name="Group 2"/>
          <p:cNvGrpSpPr/>
          <p:nvPr/>
        </p:nvGrpSpPr>
        <p:grpSpPr>
          <a:xfrm>
            <a:off x="3707700" y="2260050"/>
            <a:ext cx="2176800" cy="771000"/>
            <a:chOff x="3707700" y="2260050"/>
            <a:chExt cx="2176800" cy="771000"/>
          </a:xfrm>
        </p:grpSpPr>
        <p:cxnSp>
          <p:nvCxnSpPr>
            <p:cNvPr id="165" name="Shape 165"/>
            <p:cNvCxnSpPr/>
            <p:nvPr/>
          </p:nvCxnSpPr>
          <p:spPr>
            <a:xfrm>
              <a:off x="3707700" y="3031050"/>
              <a:ext cx="2176800" cy="0"/>
            </a:xfrm>
            <a:prstGeom prst="straightConnector1">
              <a:avLst/>
            </a:prstGeom>
            <a:noFill/>
            <a:ln w="28575" cap="flat" cmpd="sng">
              <a:solidFill>
                <a:schemeClr val="accent6"/>
              </a:solidFill>
              <a:prstDash val="solid"/>
              <a:round/>
              <a:headEnd type="none" w="lg" len="lg"/>
              <a:tailEnd type="triangle" w="lg" len="lg"/>
            </a:ln>
          </p:spPr>
        </p:cxnSp>
        <p:sp>
          <p:nvSpPr>
            <p:cNvPr id="166" name="Shape 166"/>
            <p:cNvSpPr txBox="1"/>
            <p:nvPr/>
          </p:nvSpPr>
          <p:spPr>
            <a:xfrm>
              <a:off x="4532012" y="2260050"/>
              <a:ext cx="468000" cy="623400"/>
            </a:xfrm>
            <a:prstGeom prst="rect">
              <a:avLst/>
            </a:prstGeom>
            <a:noFill/>
            <a:ln>
              <a:noFill/>
            </a:ln>
          </p:spPr>
          <p:txBody>
            <a:bodyPr lIns="91425" tIns="91425" rIns="91425" bIns="91425" anchor="t" anchorCtr="0">
              <a:noAutofit/>
            </a:bodyPr>
            <a:lstStyle/>
            <a:p>
              <a:pPr lvl="0">
                <a:spcBef>
                  <a:spcPts val="0"/>
                </a:spcBef>
                <a:buNone/>
              </a:pPr>
              <a:r>
                <a:rPr lang="en" sz="3000" b="1">
                  <a:solidFill>
                    <a:schemeClr val="accent6"/>
                  </a:solidFill>
                  <a:latin typeface="Raleway"/>
                  <a:ea typeface="Raleway"/>
                  <a:cs typeface="Raleway"/>
                  <a:sym typeface="Raleway"/>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r>
              <a:rPr lang="en-US" dirty="0"/>
              <a:t>Contact regions</a:t>
            </a:r>
            <a:endParaRPr lang="en" dirty="0"/>
          </a:p>
        </p:txBody>
      </p:sp>
      <p:pic>
        <p:nvPicPr>
          <p:cNvPr id="172" name="Shape 172"/>
          <p:cNvPicPr preferRelativeResize="0"/>
          <p:nvPr/>
        </p:nvPicPr>
        <p:blipFill>
          <a:blip r:embed="rId3">
            <a:alphaModFix/>
          </a:blip>
          <a:stretch>
            <a:fillRect/>
          </a:stretch>
        </p:blipFill>
        <p:spPr>
          <a:xfrm>
            <a:off x="6905951" y="1406537"/>
            <a:ext cx="1712509" cy="2967425"/>
          </a:xfrm>
          <a:prstGeom prst="rect">
            <a:avLst/>
          </a:prstGeom>
          <a:noFill/>
          <a:ln>
            <a:noFill/>
          </a:ln>
        </p:spPr>
      </p:pic>
      <p:sp>
        <p:nvSpPr>
          <p:cNvPr id="173" name="Shape 173"/>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176" name="Shape 176"/>
          <p:cNvPicPr preferRelativeResize="0"/>
          <p:nvPr/>
        </p:nvPicPr>
        <p:blipFill>
          <a:blip r:embed="rId4">
            <a:alphaModFix/>
          </a:blip>
          <a:stretch>
            <a:fillRect/>
          </a:stretch>
        </p:blipFill>
        <p:spPr>
          <a:xfrm rot="-1110727">
            <a:off x="2785761" y="1840999"/>
            <a:ext cx="3572474" cy="1735399"/>
          </a:xfrm>
          <a:prstGeom prst="rect">
            <a:avLst/>
          </a:prstGeom>
          <a:noFill/>
          <a:ln>
            <a:noFill/>
          </a:ln>
        </p:spPr>
      </p:pic>
      <p:cxnSp>
        <p:nvCxnSpPr>
          <p:cNvPr id="177" name="Shape 177"/>
          <p:cNvCxnSpPr/>
          <p:nvPr/>
        </p:nvCxnSpPr>
        <p:spPr>
          <a:xfrm>
            <a:off x="2900899" y="2825313"/>
            <a:ext cx="417600" cy="0"/>
          </a:xfrm>
          <a:prstGeom prst="straightConnector1">
            <a:avLst/>
          </a:prstGeom>
          <a:noFill/>
          <a:ln w="28575" cap="flat" cmpd="sng">
            <a:solidFill>
              <a:srgbClr val="FFD966"/>
            </a:solidFill>
            <a:prstDash val="solid"/>
            <a:round/>
            <a:headEnd type="none" w="lg" len="lg"/>
            <a:tailEnd type="triangle" w="lg" len="lg"/>
          </a:ln>
        </p:spPr>
      </p:cxnSp>
      <p:cxnSp>
        <p:nvCxnSpPr>
          <p:cNvPr id="178" name="Shape 178"/>
          <p:cNvCxnSpPr/>
          <p:nvPr/>
        </p:nvCxnSpPr>
        <p:spPr>
          <a:xfrm>
            <a:off x="6366299" y="2784438"/>
            <a:ext cx="417600" cy="0"/>
          </a:xfrm>
          <a:prstGeom prst="straightConnector1">
            <a:avLst/>
          </a:prstGeom>
          <a:noFill/>
          <a:ln w="28575" cap="flat" cmpd="sng">
            <a:solidFill>
              <a:srgbClr val="FFD966"/>
            </a:solidFill>
            <a:prstDash val="solid"/>
            <a:round/>
            <a:headEnd type="none" w="lg" len="lg"/>
            <a:tailEnd type="triangle" w="lg" len="lg"/>
          </a:ln>
        </p:spPr>
      </p:cxnSp>
      <p:pic>
        <p:nvPicPr>
          <p:cNvPr id="180" name="Shape 180"/>
          <p:cNvPicPr preferRelativeResize="0"/>
          <p:nvPr/>
        </p:nvPicPr>
        <p:blipFill rotWithShape="1">
          <a:blip r:embed="rId5">
            <a:alphaModFix/>
          </a:blip>
          <a:srcRect r="43445"/>
          <a:stretch/>
        </p:blipFill>
        <p:spPr>
          <a:xfrm>
            <a:off x="311699" y="1516083"/>
            <a:ext cx="2389176" cy="27483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billy-skeleton-faster">
            <a:hlinkClick r:id="" action="ppaction://media"/>
            <a:extLst>
              <a:ext uri="{FF2B5EF4-FFF2-40B4-BE49-F238E27FC236}">
                <a16:creationId xmlns:a16="http://schemas.microsoft.com/office/drawing/2014/main" id="{114105EF-F30D-4248-B0AB-9B6F8AA533B4}"/>
              </a:ext>
            </a:extLst>
          </p:cNvPr>
          <p:cNvPicPr>
            <a:picLocks noChangeAspect="1"/>
          </p:cNvPicPr>
          <p:nvPr>
            <a:videoFile r:link="rId2"/>
            <p:extLst>
              <p:ext uri="{DAA4B4D4-6D71-4841-9C94-3DE7FCFB9230}">
                <p14:media xmlns:p14="http://schemas.microsoft.com/office/powerpoint/2010/main" r:link="rId1"/>
              </p:ext>
            </p:extLst>
          </p:nvPr>
        </p:nvPicPr>
        <p:blipFill>
          <a:blip r:embed="rId5">
            <a:lum bright="15000" contrast="7000"/>
          </a:blip>
          <a:stretch>
            <a:fillRect/>
          </a:stretch>
        </p:blipFill>
        <p:spPr>
          <a:xfrm>
            <a:off x="-837084" y="-52933"/>
            <a:ext cx="8678757" cy="4881801"/>
          </a:xfrm>
          <a:prstGeom prst="rect">
            <a:avLst/>
          </a:prstGeom>
        </p:spPr>
      </p:pic>
      <p:sp>
        <p:nvSpPr>
          <p:cNvPr id="186" name="Shape 18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r>
              <a:rPr lang="en-US" dirty="0"/>
              <a:t>Contact regions</a:t>
            </a:r>
            <a:endParaRPr lang="en" dirty="0"/>
          </a:p>
        </p:txBody>
      </p:sp>
      <p:pic>
        <p:nvPicPr>
          <p:cNvPr id="187" name="Shape 187"/>
          <p:cNvPicPr preferRelativeResize="0"/>
          <p:nvPr/>
        </p:nvPicPr>
        <p:blipFill>
          <a:blip r:embed="rId6">
            <a:alphaModFix/>
          </a:blip>
          <a:stretch>
            <a:fillRect/>
          </a:stretch>
        </p:blipFill>
        <p:spPr>
          <a:xfrm>
            <a:off x="6905951" y="1406537"/>
            <a:ext cx="1712509" cy="2967425"/>
          </a:xfrm>
          <a:prstGeom prst="rect">
            <a:avLst/>
          </a:prstGeom>
          <a:noFill/>
          <a:ln>
            <a:noFill/>
          </a:ln>
        </p:spPr>
      </p:pic>
      <p:sp>
        <p:nvSpPr>
          <p:cNvPr id="188" name="Shape 188"/>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dirty="0"/>
              <a:t>Hold Modeling</a:t>
            </a:r>
          </a:p>
        </p:txBody>
      </p:sp>
      <p:pic>
        <p:nvPicPr>
          <p:cNvPr id="211" name="Shape 211"/>
          <p:cNvPicPr preferRelativeResize="0"/>
          <p:nvPr/>
        </p:nvPicPr>
        <p:blipFill>
          <a:blip r:embed="rId3">
            <a:alphaModFix/>
          </a:blip>
          <a:stretch>
            <a:fillRect/>
          </a:stretch>
        </p:blipFill>
        <p:spPr>
          <a:xfrm>
            <a:off x="236206" y="1413966"/>
            <a:ext cx="3723737" cy="2051038"/>
          </a:xfrm>
          <a:prstGeom prst="rect">
            <a:avLst/>
          </a:prstGeom>
          <a:noFill/>
          <a:ln>
            <a:noFill/>
          </a:ln>
        </p:spPr>
      </p:pic>
      <p:sp>
        <p:nvSpPr>
          <p:cNvPr id="212" name="Shape 212"/>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0" name="Callout: Line with No Border 9">
            <a:extLst>
              <a:ext uri="{FF2B5EF4-FFF2-40B4-BE49-F238E27FC236}">
                <a16:creationId xmlns:a16="http://schemas.microsoft.com/office/drawing/2014/main" id="{5243DC6D-B389-4793-BA22-99599E0F6E24}"/>
              </a:ext>
            </a:extLst>
          </p:cNvPr>
          <p:cNvSpPr/>
          <p:nvPr/>
        </p:nvSpPr>
        <p:spPr>
          <a:xfrm>
            <a:off x="472162" y="3337471"/>
            <a:ext cx="2611574" cy="946148"/>
          </a:xfrm>
          <a:prstGeom prst="callout1">
            <a:avLst>
              <a:gd name="adj1" fmla="val 29445"/>
              <a:gd name="adj2" fmla="val 8360"/>
              <a:gd name="adj3" fmla="val -113102"/>
              <a:gd name="adj4" fmla="val 5104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B050"/>
                </a:solidFill>
              </a:rPr>
              <a:t>inner boundary</a:t>
            </a:r>
          </a:p>
        </p:txBody>
      </p:sp>
      <p:sp>
        <p:nvSpPr>
          <p:cNvPr id="4" name="Callout: Line with No Border 3">
            <a:extLst>
              <a:ext uri="{FF2B5EF4-FFF2-40B4-BE49-F238E27FC236}">
                <a16:creationId xmlns:a16="http://schemas.microsoft.com/office/drawing/2014/main" id="{686015F0-DD32-459F-B468-1C825DF9A065}"/>
              </a:ext>
            </a:extLst>
          </p:cNvPr>
          <p:cNvSpPr/>
          <p:nvPr/>
        </p:nvSpPr>
        <p:spPr>
          <a:xfrm>
            <a:off x="1383154" y="4129547"/>
            <a:ext cx="2789119" cy="646149"/>
          </a:xfrm>
          <a:prstGeom prst="callout1">
            <a:avLst>
              <a:gd name="adj1" fmla="val 30882"/>
              <a:gd name="adj2" fmla="val 90144"/>
              <a:gd name="adj3" fmla="val -172252"/>
              <a:gd name="adj4" fmla="val 6873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solidFill>
                  <a:srgbClr val="002060"/>
                </a:solidFill>
              </a:rPr>
              <a:t>outer boundary</a:t>
            </a:r>
          </a:p>
        </p:txBody>
      </p:sp>
      <p:grpSp>
        <p:nvGrpSpPr>
          <p:cNvPr id="5" name="Group 4">
            <a:extLst>
              <a:ext uri="{FF2B5EF4-FFF2-40B4-BE49-F238E27FC236}">
                <a16:creationId xmlns:a16="http://schemas.microsoft.com/office/drawing/2014/main" id="{D0A4487F-1D49-43A0-B6CE-DBB35D11DFFF}"/>
              </a:ext>
            </a:extLst>
          </p:cNvPr>
          <p:cNvGrpSpPr/>
          <p:nvPr/>
        </p:nvGrpSpPr>
        <p:grpSpPr>
          <a:xfrm>
            <a:off x="4172274" y="1515183"/>
            <a:ext cx="4721003" cy="2899196"/>
            <a:chOff x="4172274" y="1515183"/>
            <a:chExt cx="4721003" cy="2899196"/>
          </a:xfrm>
        </p:grpSpPr>
        <p:pic>
          <p:nvPicPr>
            <p:cNvPr id="2" name="Picture 1">
              <a:extLst>
                <a:ext uri="{FF2B5EF4-FFF2-40B4-BE49-F238E27FC236}">
                  <a16:creationId xmlns:a16="http://schemas.microsoft.com/office/drawing/2014/main" id="{A0C0B2EF-1BBF-408B-A573-7B30A59F2A0B}"/>
                </a:ext>
              </a:extLst>
            </p:cNvPr>
            <p:cNvPicPr>
              <a:picLocks noChangeAspect="1"/>
            </p:cNvPicPr>
            <p:nvPr/>
          </p:nvPicPr>
          <p:blipFill>
            <a:blip r:embed="rId4"/>
            <a:stretch>
              <a:fillRect/>
            </a:stretch>
          </p:blipFill>
          <p:spPr>
            <a:xfrm>
              <a:off x="4955458" y="1515183"/>
              <a:ext cx="3937819" cy="1822288"/>
            </a:xfrm>
            <a:prstGeom prst="rect">
              <a:avLst/>
            </a:prstGeom>
          </p:spPr>
        </p:pic>
        <p:cxnSp>
          <p:nvCxnSpPr>
            <p:cNvPr id="9" name="Shape 165">
              <a:extLst>
                <a:ext uri="{FF2B5EF4-FFF2-40B4-BE49-F238E27FC236}">
                  <a16:creationId xmlns:a16="http://schemas.microsoft.com/office/drawing/2014/main" id="{637FCB8E-EE37-46C5-9614-7A031B99C90D}"/>
                </a:ext>
              </a:extLst>
            </p:cNvPr>
            <p:cNvCxnSpPr>
              <a:cxnSpLocks/>
            </p:cNvCxnSpPr>
            <p:nvPr/>
          </p:nvCxnSpPr>
          <p:spPr>
            <a:xfrm>
              <a:off x="4172274" y="2544353"/>
              <a:ext cx="665197" cy="0"/>
            </a:xfrm>
            <a:prstGeom prst="straightConnector1">
              <a:avLst/>
            </a:prstGeom>
            <a:noFill/>
            <a:ln w="28575" cap="flat" cmpd="sng">
              <a:solidFill>
                <a:schemeClr val="accent6"/>
              </a:solidFill>
              <a:prstDash val="solid"/>
              <a:round/>
              <a:headEnd type="none" w="lg" len="lg"/>
              <a:tailEnd type="triangle" w="lg" len="lg"/>
            </a:ln>
          </p:spPr>
        </p:cxnSp>
        <p:sp>
          <p:nvSpPr>
            <p:cNvPr id="12" name="Shape 134">
              <a:extLst>
                <a:ext uri="{FF2B5EF4-FFF2-40B4-BE49-F238E27FC236}">
                  <a16:creationId xmlns:a16="http://schemas.microsoft.com/office/drawing/2014/main" id="{6AF4C064-19E8-4EA2-A1F7-DC635ED23B1A}"/>
                </a:ext>
              </a:extLst>
            </p:cNvPr>
            <p:cNvSpPr txBox="1"/>
            <p:nvPr/>
          </p:nvSpPr>
          <p:spPr>
            <a:xfrm>
              <a:off x="5364360" y="3351352"/>
              <a:ext cx="3056968" cy="1063027"/>
            </a:xfrm>
            <a:prstGeom prst="rect">
              <a:avLst/>
            </a:prstGeom>
            <a:noFill/>
            <a:ln>
              <a:noFill/>
            </a:ln>
          </p:spPr>
          <p:txBody>
            <a:bodyPr lIns="91425" tIns="91425" rIns="91425" bIns="91425" anchor="t" anchorCtr="0">
              <a:noAutofit/>
            </a:bodyPr>
            <a:lstStyle/>
            <a:p>
              <a:pPr lvl="0" algn="ctr" rtl="0">
                <a:spcBef>
                  <a:spcPts val="0"/>
                </a:spcBef>
                <a:buNone/>
              </a:pPr>
              <a:r>
                <a:rPr lang="en-US" sz="2800" dirty="0">
                  <a:solidFill>
                    <a:schemeClr val="bg2"/>
                  </a:solidFill>
                </a:rPr>
                <a:t>final 3D shape</a:t>
              </a:r>
              <a:endParaRPr lang="en" sz="2800" dirty="0">
                <a:solidFill>
                  <a:schemeClr val="bg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a:t>Fabrication</a:t>
            </a:r>
          </a:p>
        </p:txBody>
      </p:sp>
      <p:sp>
        <p:nvSpPr>
          <p:cNvPr id="237" name="Shape 237"/>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238" name="Shape 238"/>
          <p:cNvSpPr txBox="1"/>
          <p:nvPr/>
        </p:nvSpPr>
        <p:spPr>
          <a:xfrm>
            <a:off x="483808" y="3757418"/>
            <a:ext cx="2726490" cy="345900"/>
          </a:xfrm>
          <a:prstGeom prst="rect">
            <a:avLst/>
          </a:prstGeom>
          <a:noFill/>
          <a:ln>
            <a:noFill/>
          </a:ln>
        </p:spPr>
        <p:txBody>
          <a:bodyPr lIns="91425" tIns="91425" rIns="91425" bIns="91425" anchor="t" anchorCtr="0">
            <a:noAutofit/>
          </a:bodyPr>
          <a:lstStyle/>
          <a:p>
            <a:pPr lvl="0" algn="ctr" rtl="0">
              <a:spcBef>
                <a:spcPts val="0"/>
              </a:spcBef>
              <a:buNone/>
            </a:pPr>
            <a:r>
              <a:rPr lang="en-US" sz="2400" dirty="0"/>
              <a:t>Rapid prototyping</a:t>
            </a:r>
            <a:endParaRPr lang="en" sz="2400" dirty="0"/>
          </a:p>
        </p:txBody>
      </p:sp>
      <p:pic>
        <p:nvPicPr>
          <p:cNvPr id="239" name="Shape 239"/>
          <p:cNvPicPr preferRelativeResize="0"/>
          <p:nvPr/>
        </p:nvPicPr>
        <p:blipFill>
          <a:blip r:embed="rId3">
            <a:alphaModFix/>
          </a:blip>
          <a:stretch>
            <a:fillRect/>
          </a:stretch>
        </p:blipFill>
        <p:spPr>
          <a:xfrm>
            <a:off x="3423125" y="1515524"/>
            <a:ext cx="5665848" cy="2248649"/>
          </a:xfrm>
          <a:prstGeom prst="rect">
            <a:avLst/>
          </a:prstGeom>
          <a:noFill/>
          <a:ln>
            <a:noFill/>
          </a:ln>
        </p:spPr>
      </p:pic>
      <p:pic>
        <p:nvPicPr>
          <p:cNvPr id="240" name="Shape 240"/>
          <p:cNvPicPr preferRelativeResize="0"/>
          <p:nvPr/>
        </p:nvPicPr>
        <p:blipFill>
          <a:blip r:embed="rId4">
            <a:alphaModFix/>
          </a:blip>
          <a:stretch>
            <a:fillRect/>
          </a:stretch>
        </p:blipFill>
        <p:spPr>
          <a:xfrm>
            <a:off x="288020" y="1515525"/>
            <a:ext cx="3092102" cy="2248649"/>
          </a:xfrm>
          <a:prstGeom prst="rect">
            <a:avLst/>
          </a:prstGeom>
          <a:noFill/>
          <a:ln>
            <a:noFill/>
          </a:ln>
        </p:spPr>
      </p:pic>
      <p:sp>
        <p:nvSpPr>
          <p:cNvPr id="241" name="Shape 241"/>
          <p:cNvSpPr txBox="1"/>
          <p:nvPr/>
        </p:nvSpPr>
        <p:spPr>
          <a:xfrm>
            <a:off x="3524858" y="3757418"/>
            <a:ext cx="2726490" cy="345900"/>
          </a:xfrm>
          <a:prstGeom prst="rect">
            <a:avLst/>
          </a:prstGeom>
          <a:noFill/>
          <a:ln>
            <a:noFill/>
          </a:ln>
        </p:spPr>
        <p:txBody>
          <a:bodyPr lIns="91425" tIns="91425" rIns="91425" bIns="91425" anchor="t" anchorCtr="0">
            <a:noAutofit/>
          </a:bodyPr>
          <a:lstStyle/>
          <a:p>
            <a:pPr lvl="0" algn="ctr" rtl="0">
              <a:spcBef>
                <a:spcPts val="0"/>
              </a:spcBef>
              <a:buNone/>
            </a:pPr>
            <a:r>
              <a:rPr lang="en" sz="2400" dirty="0"/>
              <a:t>Molding</a:t>
            </a:r>
          </a:p>
        </p:txBody>
      </p:sp>
      <p:sp>
        <p:nvSpPr>
          <p:cNvPr id="242" name="Shape 242"/>
          <p:cNvSpPr txBox="1"/>
          <p:nvPr/>
        </p:nvSpPr>
        <p:spPr>
          <a:xfrm>
            <a:off x="6362483" y="3757418"/>
            <a:ext cx="2726490" cy="345900"/>
          </a:xfrm>
          <a:prstGeom prst="rect">
            <a:avLst/>
          </a:prstGeom>
          <a:noFill/>
          <a:ln>
            <a:noFill/>
          </a:ln>
        </p:spPr>
        <p:txBody>
          <a:bodyPr lIns="91425" tIns="91425" rIns="91425" bIns="91425" anchor="t" anchorCtr="0">
            <a:noAutofit/>
          </a:bodyPr>
          <a:lstStyle/>
          <a:p>
            <a:pPr lvl="0" algn="ctr" rtl="0">
              <a:spcBef>
                <a:spcPts val="0"/>
              </a:spcBef>
              <a:buNone/>
            </a:pPr>
            <a:r>
              <a:rPr lang="en" sz="2400"/>
              <a:t>Casting</a:t>
            </a:r>
          </a:p>
        </p:txBody>
      </p:sp>
    </p:spTree>
    <p:extLst>
      <p:ext uri="{BB962C8B-B14F-4D97-AF65-F5344CB8AC3E}">
        <p14:creationId xmlns:p14="http://schemas.microsoft.com/office/powerpoint/2010/main" val="1541927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a:t>Fabrication</a:t>
            </a:r>
          </a:p>
        </p:txBody>
      </p:sp>
      <p:sp>
        <p:nvSpPr>
          <p:cNvPr id="237" name="Shape 237"/>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2" name="Picture 1"/>
          <p:cNvPicPr>
            <a:picLocks noChangeAspect="1"/>
          </p:cNvPicPr>
          <p:nvPr/>
        </p:nvPicPr>
        <p:blipFill>
          <a:blip r:embed="rId3"/>
          <a:stretch>
            <a:fillRect/>
          </a:stretch>
        </p:blipFill>
        <p:spPr>
          <a:xfrm>
            <a:off x="1343240" y="1176553"/>
            <a:ext cx="6280185" cy="3850506"/>
          </a:xfrm>
          <a:prstGeom prst="rect">
            <a:avLst/>
          </a:prstGeom>
        </p:spPr>
      </p:pic>
      <p:sp>
        <p:nvSpPr>
          <p:cNvPr id="5" name="Callout: Line with No Border 4">
            <a:extLst>
              <a:ext uri="{FF2B5EF4-FFF2-40B4-BE49-F238E27FC236}">
                <a16:creationId xmlns:a16="http://schemas.microsoft.com/office/drawing/2014/main" id="{19D0510B-0B81-49F4-8E0F-0D60AF76BD11}"/>
              </a:ext>
            </a:extLst>
          </p:cNvPr>
          <p:cNvSpPr/>
          <p:nvPr/>
        </p:nvSpPr>
        <p:spPr>
          <a:xfrm>
            <a:off x="7623425" y="1395556"/>
            <a:ext cx="1409732" cy="946148"/>
          </a:xfrm>
          <a:prstGeom prst="callout1">
            <a:avLst>
              <a:gd name="adj1" fmla="val 51230"/>
              <a:gd name="adj2" fmla="val 17567"/>
              <a:gd name="adj3" fmla="val 173496"/>
              <a:gd name="adj4" fmla="val -11576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solidFill>
                  <a:srgbClr val="002060"/>
                </a:solidFill>
              </a:rPr>
              <a:t>bolt</a:t>
            </a:r>
          </a:p>
        </p:txBody>
      </p:sp>
    </p:spTree>
    <p:extLst>
      <p:ext uri="{BB962C8B-B14F-4D97-AF65-F5344CB8AC3E}">
        <p14:creationId xmlns:p14="http://schemas.microsoft.com/office/powerpoint/2010/main" val="6656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dirty="0"/>
              <a:t>Indoor Configuration</a:t>
            </a:r>
          </a:p>
        </p:txBody>
      </p:sp>
      <p:sp>
        <p:nvSpPr>
          <p:cNvPr id="257" name="Shape 257"/>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259" name="Shape 259"/>
          <p:cNvPicPr preferRelativeResize="0"/>
          <p:nvPr/>
        </p:nvPicPr>
        <p:blipFill>
          <a:blip r:embed="rId3">
            <a:alphaModFix/>
          </a:blip>
          <a:stretch>
            <a:fillRect/>
          </a:stretch>
        </p:blipFill>
        <p:spPr>
          <a:xfrm>
            <a:off x="1661117" y="1068425"/>
            <a:ext cx="6140553" cy="3850893"/>
          </a:xfrm>
          <a:prstGeom prst="rect">
            <a:avLst/>
          </a:prstGeom>
          <a:noFill/>
          <a:ln>
            <a:noFill/>
          </a:ln>
        </p:spPr>
      </p:pic>
      <p:sp>
        <p:nvSpPr>
          <p:cNvPr id="2" name="Callout: Line 1">
            <a:extLst>
              <a:ext uri="{FF2B5EF4-FFF2-40B4-BE49-F238E27FC236}">
                <a16:creationId xmlns:a16="http://schemas.microsoft.com/office/drawing/2014/main" id="{1D61664F-A0FE-40CC-9E6B-97B414193ED0}"/>
              </a:ext>
            </a:extLst>
          </p:cNvPr>
          <p:cNvSpPr/>
          <p:nvPr/>
        </p:nvSpPr>
        <p:spPr>
          <a:xfrm>
            <a:off x="7127833" y="756725"/>
            <a:ext cx="1876058" cy="806072"/>
          </a:xfrm>
          <a:prstGeom prst="borderCallout1">
            <a:avLst>
              <a:gd name="adj1" fmla="val 45750"/>
              <a:gd name="adj2" fmla="val 454"/>
              <a:gd name="adj3" fmla="val 112500"/>
              <a:gd name="adj4" fmla="val -2968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Fixed</a:t>
            </a:r>
          </a:p>
          <a:p>
            <a:pPr algn="ctr"/>
            <a:r>
              <a:rPr lang="en-US" sz="2400" dirty="0"/>
              <a:t>T-nuts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Postdocs in Switzerland (2012)</a:t>
            </a:r>
          </a:p>
        </p:txBody>
      </p:sp>
      <p:pic>
        <p:nvPicPr>
          <p:cNvPr id="5" name="Picture 4"/>
          <p:cNvPicPr>
            <a:picLocks noChangeAspect="1"/>
          </p:cNvPicPr>
          <p:nvPr/>
        </p:nvPicPr>
        <p:blipFill>
          <a:blip r:embed="rId3"/>
          <a:stretch>
            <a:fillRect/>
          </a:stretch>
        </p:blipFill>
        <p:spPr>
          <a:xfrm>
            <a:off x="1919127" y="1164190"/>
            <a:ext cx="5305746" cy="3979310"/>
          </a:xfrm>
          <a:prstGeom prst="rect">
            <a:avLst/>
          </a:prstGeom>
        </p:spPr>
      </p:pic>
    </p:spTree>
    <p:extLst>
      <p:ext uri="{BB962C8B-B14F-4D97-AF65-F5344CB8AC3E}">
        <p14:creationId xmlns:p14="http://schemas.microsoft.com/office/powerpoint/2010/main" val="2552702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a:t>Indoor Configuration</a:t>
            </a:r>
          </a:p>
        </p:txBody>
      </p:sp>
      <p:sp>
        <p:nvSpPr>
          <p:cNvPr id="257" name="Shape 257"/>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258" name="Shape 258"/>
          <p:cNvPicPr preferRelativeResize="0"/>
          <p:nvPr/>
        </p:nvPicPr>
        <p:blipFill>
          <a:blip r:embed="rId3">
            <a:alphaModFix/>
          </a:blip>
          <a:stretch>
            <a:fillRect/>
          </a:stretch>
        </p:blipFill>
        <p:spPr>
          <a:xfrm>
            <a:off x="4797575" y="2348587"/>
            <a:ext cx="4034722" cy="724974"/>
          </a:xfrm>
          <a:prstGeom prst="rect">
            <a:avLst/>
          </a:prstGeom>
          <a:noFill/>
          <a:ln>
            <a:noFill/>
          </a:ln>
        </p:spPr>
      </p:pic>
      <p:pic>
        <p:nvPicPr>
          <p:cNvPr id="259" name="Shape 259"/>
          <p:cNvPicPr preferRelativeResize="0"/>
          <p:nvPr/>
        </p:nvPicPr>
        <p:blipFill>
          <a:blip r:embed="rId4">
            <a:alphaModFix/>
          </a:blip>
          <a:stretch>
            <a:fillRect/>
          </a:stretch>
        </p:blipFill>
        <p:spPr>
          <a:xfrm>
            <a:off x="311700" y="1394050"/>
            <a:ext cx="4150048" cy="2634049"/>
          </a:xfrm>
          <a:prstGeom prst="rect">
            <a:avLst/>
          </a:prstGeom>
          <a:noFill/>
          <a:ln>
            <a:noFill/>
          </a:ln>
        </p:spPr>
      </p:pic>
      <p:sp>
        <p:nvSpPr>
          <p:cNvPr id="262" name="Shape 262"/>
          <p:cNvSpPr txBox="1"/>
          <p:nvPr/>
        </p:nvSpPr>
        <p:spPr>
          <a:xfrm>
            <a:off x="4953715" y="1644341"/>
            <a:ext cx="3722441" cy="530700"/>
          </a:xfrm>
          <a:prstGeom prst="rect">
            <a:avLst/>
          </a:prstGeom>
          <a:noFill/>
          <a:ln>
            <a:noFill/>
          </a:ln>
        </p:spPr>
        <p:txBody>
          <a:bodyPr lIns="91425" tIns="91425" rIns="91425" bIns="91425" anchor="t" anchorCtr="0">
            <a:noAutofit/>
          </a:bodyPr>
          <a:lstStyle/>
          <a:p>
            <a:pPr lvl="0" algn="ctr">
              <a:spcBef>
                <a:spcPts val="0"/>
              </a:spcBef>
              <a:buNone/>
            </a:pPr>
            <a:r>
              <a:rPr lang="en-US" sz="2000" b="1" dirty="0"/>
              <a:t>Optimization problem</a:t>
            </a:r>
            <a:endParaRPr lang="en" sz="2000" dirty="0"/>
          </a:p>
        </p:txBody>
      </p:sp>
      <p:cxnSp>
        <p:nvCxnSpPr>
          <p:cNvPr id="3" name="Straight Arrow Connector 2">
            <a:extLst>
              <a:ext uri="{FF2B5EF4-FFF2-40B4-BE49-F238E27FC236}">
                <a16:creationId xmlns:a16="http://schemas.microsoft.com/office/drawing/2014/main" id="{9F6956D5-2A35-43EC-B220-5F81D4C2C968}"/>
              </a:ext>
            </a:extLst>
          </p:cNvPr>
          <p:cNvCxnSpPr>
            <a:cxnSpLocks/>
          </p:cNvCxnSpPr>
          <p:nvPr/>
        </p:nvCxnSpPr>
        <p:spPr>
          <a:xfrm>
            <a:off x="2315891" y="4028099"/>
            <a:ext cx="14511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81A921D-DFE7-494E-AE5F-D62C36049E96}"/>
              </a:ext>
            </a:extLst>
          </p:cNvPr>
          <p:cNvCxnSpPr>
            <a:cxnSpLocks/>
          </p:cNvCxnSpPr>
          <p:nvPr/>
        </p:nvCxnSpPr>
        <p:spPr>
          <a:xfrm flipV="1">
            <a:off x="2317881" y="2768958"/>
            <a:ext cx="0" cy="12591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7D88F8-04EF-4CBF-AA0A-D4C89D9FD3A2}"/>
              </a:ext>
            </a:extLst>
          </p:cNvPr>
          <p:cNvSpPr txBox="1"/>
          <p:nvPr/>
        </p:nvSpPr>
        <p:spPr>
          <a:xfrm>
            <a:off x="3629573" y="3968674"/>
            <a:ext cx="325730" cy="430887"/>
          </a:xfrm>
          <a:prstGeom prst="rect">
            <a:avLst/>
          </a:prstGeom>
          <a:noFill/>
        </p:spPr>
        <p:txBody>
          <a:bodyPr wrap="none" rtlCol="0">
            <a:spAutoFit/>
          </a:bodyPr>
          <a:lstStyle/>
          <a:p>
            <a:r>
              <a:rPr lang="en-US" sz="2200" dirty="0"/>
              <a:t>x</a:t>
            </a:r>
          </a:p>
        </p:txBody>
      </p:sp>
      <p:sp>
        <p:nvSpPr>
          <p:cNvPr id="13" name="TextBox 12">
            <a:extLst>
              <a:ext uri="{FF2B5EF4-FFF2-40B4-BE49-F238E27FC236}">
                <a16:creationId xmlns:a16="http://schemas.microsoft.com/office/drawing/2014/main" id="{BC26C427-24CB-40E5-8F17-FE96A5372F86}"/>
              </a:ext>
            </a:extLst>
          </p:cNvPr>
          <p:cNvSpPr txBox="1"/>
          <p:nvPr/>
        </p:nvSpPr>
        <p:spPr>
          <a:xfrm>
            <a:off x="2287378" y="2495630"/>
            <a:ext cx="325730" cy="430887"/>
          </a:xfrm>
          <a:prstGeom prst="rect">
            <a:avLst/>
          </a:prstGeom>
          <a:noFill/>
        </p:spPr>
        <p:txBody>
          <a:bodyPr wrap="none" rtlCol="0">
            <a:spAutoFit/>
          </a:bodyPr>
          <a:lstStyle/>
          <a:p>
            <a:r>
              <a:rPr lang="en-US" sz="2200" dirty="0"/>
              <a:t>y</a:t>
            </a:r>
          </a:p>
        </p:txBody>
      </p:sp>
    </p:spTree>
    <p:extLst>
      <p:ext uri="{BB962C8B-B14F-4D97-AF65-F5344CB8AC3E}">
        <p14:creationId xmlns:p14="http://schemas.microsoft.com/office/powerpoint/2010/main" val="4174429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 name="optimization">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4586" y="-52668"/>
            <a:ext cx="9080096" cy="5107554"/>
          </a:xfrm>
          <a:prstGeom prst="rect">
            <a:avLst/>
          </a:prstGeom>
        </p:spPr>
      </p:pic>
      <p:sp>
        <p:nvSpPr>
          <p:cNvPr id="256" name="Shape 25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a:t>Indoor Configuration</a:t>
            </a:r>
          </a:p>
        </p:txBody>
      </p:sp>
      <p:sp>
        <p:nvSpPr>
          <p:cNvPr id="257" name="Shape 257"/>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5" name="Shape 88">
            <a:extLst>
              <a:ext uri="{FF2B5EF4-FFF2-40B4-BE49-F238E27FC236}">
                <a16:creationId xmlns:a16="http://schemas.microsoft.com/office/drawing/2014/main" id="{C72DD0B7-F160-4756-889E-13C3F4D450E0}"/>
              </a:ext>
            </a:extLst>
          </p:cNvPr>
          <p:cNvSpPr/>
          <p:nvPr/>
        </p:nvSpPr>
        <p:spPr>
          <a:xfrm>
            <a:off x="5715260" y="1022951"/>
            <a:ext cx="3052656" cy="3755526"/>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5931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13" name="billy-indoor">
            <a:hlinkClick r:id="" action="ppaction://media"/>
            <a:extLst>
              <a:ext uri="{FF2B5EF4-FFF2-40B4-BE49-F238E27FC236}">
                <a16:creationId xmlns:a16="http://schemas.microsoft.com/office/drawing/2014/main" id="{BD68BA2F-4223-45F2-A2D4-71FC5CC40204}"/>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873305" y="541660"/>
            <a:ext cx="7462462" cy="4197635"/>
          </a:xfrm>
          <a:prstGeom prst="rect">
            <a:avLst/>
          </a:prstGeom>
        </p:spPr>
      </p:pic>
      <p:sp>
        <p:nvSpPr>
          <p:cNvPr id="256" name="Shape 25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US" dirty="0"/>
              <a:t>Result</a:t>
            </a:r>
            <a:endParaRPr lang="en" dirty="0"/>
          </a:p>
        </p:txBody>
      </p:sp>
      <p:grpSp>
        <p:nvGrpSpPr>
          <p:cNvPr id="2" name="Group 1">
            <a:extLst>
              <a:ext uri="{FF2B5EF4-FFF2-40B4-BE49-F238E27FC236}">
                <a16:creationId xmlns:a16="http://schemas.microsoft.com/office/drawing/2014/main" id="{65C6E3DC-5C0C-4505-9FD5-674EA7211B55}"/>
              </a:ext>
            </a:extLst>
          </p:cNvPr>
          <p:cNvGrpSpPr/>
          <p:nvPr/>
        </p:nvGrpSpPr>
        <p:grpSpPr>
          <a:xfrm>
            <a:off x="3497653" y="651841"/>
            <a:ext cx="2122533" cy="3488538"/>
            <a:chOff x="3497653" y="651841"/>
            <a:chExt cx="2122533" cy="3488538"/>
          </a:xfrm>
        </p:grpSpPr>
        <p:sp>
          <p:nvSpPr>
            <p:cNvPr id="4" name="Shape 88">
              <a:extLst>
                <a:ext uri="{FF2B5EF4-FFF2-40B4-BE49-F238E27FC236}">
                  <a16:creationId xmlns:a16="http://schemas.microsoft.com/office/drawing/2014/main" id="{8DCFFF3C-65F3-4B12-B10B-2D90B6A358A1}"/>
                </a:ext>
              </a:extLst>
            </p:cNvPr>
            <p:cNvSpPr/>
            <p:nvPr/>
          </p:nvSpPr>
          <p:spPr>
            <a:xfrm>
              <a:off x="4035526" y="651841"/>
              <a:ext cx="720830" cy="572276"/>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 name="Shape 88">
              <a:extLst>
                <a:ext uri="{FF2B5EF4-FFF2-40B4-BE49-F238E27FC236}">
                  <a16:creationId xmlns:a16="http://schemas.microsoft.com/office/drawing/2014/main" id="{F9AC2994-41E2-4444-B0F6-D4A267CB058D}"/>
                </a:ext>
              </a:extLst>
            </p:cNvPr>
            <p:cNvSpPr/>
            <p:nvPr/>
          </p:nvSpPr>
          <p:spPr>
            <a:xfrm>
              <a:off x="3944578" y="1967600"/>
              <a:ext cx="317706" cy="40689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6" name="Shape 88">
              <a:extLst>
                <a:ext uri="{FF2B5EF4-FFF2-40B4-BE49-F238E27FC236}">
                  <a16:creationId xmlns:a16="http://schemas.microsoft.com/office/drawing/2014/main" id="{8E6DCE4E-D006-4393-AEFB-E542B403A505}"/>
                </a:ext>
              </a:extLst>
            </p:cNvPr>
            <p:cNvSpPr/>
            <p:nvPr/>
          </p:nvSpPr>
          <p:spPr>
            <a:xfrm>
              <a:off x="5237410" y="1916555"/>
              <a:ext cx="317706" cy="40689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7" name="Shape 88">
              <a:extLst>
                <a:ext uri="{FF2B5EF4-FFF2-40B4-BE49-F238E27FC236}">
                  <a16:creationId xmlns:a16="http://schemas.microsoft.com/office/drawing/2014/main" id="{F98D669F-85E3-4C7A-8F7D-CCE03E7289A2}"/>
                </a:ext>
              </a:extLst>
            </p:cNvPr>
            <p:cNvSpPr/>
            <p:nvPr/>
          </p:nvSpPr>
          <p:spPr>
            <a:xfrm>
              <a:off x="5302480" y="2418792"/>
              <a:ext cx="317706" cy="40689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 name="Shape 88">
              <a:extLst>
                <a:ext uri="{FF2B5EF4-FFF2-40B4-BE49-F238E27FC236}">
                  <a16:creationId xmlns:a16="http://schemas.microsoft.com/office/drawing/2014/main" id="{C3C7287A-40C7-4136-B97F-7E5196B947EE}"/>
                </a:ext>
              </a:extLst>
            </p:cNvPr>
            <p:cNvSpPr/>
            <p:nvPr/>
          </p:nvSpPr>
          <p:spPr>
            <a:xfrm>
              <a:off x="3497653" y="2774637"/>
              <a:ext cx="317706" cy="22028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 name="Shape 88">
              <a:extLst>
                <a:ext uri="{FF2B5EF4-FFF2-40B4-BE49-F238E27FC236}">
                  <a16:creationId xmlns:a16="http://schemas.microsoft.com/office/drawing/2014/main" id="{B57E9668-8B1C-4378-B298-A816F248BCDC}"/>
                </a:ext>
              </a:extLst>
            </p:cNvPr>
            <p:cNvSpPr/>
            <p:nvPr/>
          </p:nvSpPr>
          <p:spPr>
            <a:xfrm>
              <a:off x="3888263" y="3117973"/>
              <a:ext cx="294525" cy="273363"/>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 name="Shape 88">
              <a:extLst>
                <a:ext uri="{FF2B5EF4-FFF2-40B4-BE49-F238E27FC236}">
                  <a16:creationId xmlns:a16="http://schemas.microsoft.com/office/drawing/2014/main" id="{D71873B2-3606-439C-9E69-7B998642FC93}"/>
                </a:ext>
              </a:extLst>
            </p:cNvPr>
            <p:cNvSpPr/>
            <p:nvPr/>
          </p:nvSpPr>
          <p:spPr>
            <a:xfrm>
              <a:off x="3497653" y="3391336"/>
              <a:ext cx="317706" cy="34332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88">
              <a:extLst>
                <a:ext uri="{FF2B5EF4-FFF2-40B4-BE49-F238E27FC236}">
                  <a16:creationId xmlns:a16="http://schemas.microsoft.com/office/drawing/2014/main" id="{1DF2ECB2-D047-480C-AC0E-1C23C44D54AF}"/>
                </a:ext>
              </a:extLst>
            </p:cNvPr>
            <p:cNvSpPr/>
            <p:nvPr/>
          </p:nvSpPr>
          <p:spPr>
            <a:xfrm>
              <a:off x="3741905" y="3797059"/>
              <a:ext cx="412980" cy="34332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extLst>
      <p:ext uri="{BB962C8B-B14F-4D97-AF65-F5344CB8AC3E}">
        <p14:creationId xmlns:p14="http://schemas.microsoft.com/office/powerpoint/2010/main" val="157542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78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vol="80000">
                <p:cTn id="16" fill="hold" display="0">
                  <p:stCondLst>
                    <p:cond delay="indefinite"/>
                  </p:stCondLst>
                </p:cTn>
                <p:tgtEl>
                  <p:spTgt spid="1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 name="billy-comparison">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501418" y="1"/>
            <a:ext cx="9143999" cy="5143500"/>
          </a:xfrm>
          <a:prstGeom prst="rect">
            <a:avLst/>
          </a:prstGeom>
        </p:spPr>
      </p:pic>
      <p:grpSp>
        <p:nvGrpSpPr>
          <p:cNvPr id="6" name="Group 5">
            <a:extLst>
              <a:ext uri="{FF2B5EF4-FFF2-40B4-BE49-F238E27FC236}">
                <a16:creationId xmlns:a16="http://schemas.microsoft.com/office/drawing/2014/main" id="{97A04325-277A-4A70-A44E-1CA3235B1212}"/>
              </a:ext>
            </a:extLst>
          </p:cNvPr>
          <p:cNvGrpSpPr/>
          <p:nvPr/>
        </p:nvGrpSpPr>
        <p:grpSpPr>
          <a:xfrm>
            <a:off x="-189289" y="380169"/>
            <a:ext cx="2419059" cy="2254632"/>
            <a:chOff x="-189289" y="321413"/>
            <a:chExt cx="2419059" cy="2254632"/>
          </a:xfrm>
        </p:grpSpPr>
        <p:sp>
          <p:nvSpPr>
            <p:cNvPr id="7" name="Shape 271">
              <a:extLst>
                <a:ext uri="{FF2B5EF4-FFF2-40B4-BE49-F238E27FC236}">
                  <a16:creationId xmlns:a16="http://schemas.microsoft.com/office/drawing/2014/main" id="{B62EA021-0EAC-4DBA-906D-1562AAE98729}"/>
                </a:ext>
              </a:extLst>
            </p:cNvPr>
            <p:cNvSpPr txBox="1">
              <a:spLocks/>
            </p:cNvSpPr>
            <p:nvPr/>
          </p:nvSpPr>
          <p:spPr>
            <a:xfrm>
              <a:off x="-189289" y="321413"/>
              <a:ext cx="2419059" cy="225463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pPr algn="ctr"/>
              <a:r>
                <a:rPr lang="en" dirty="0"/>
                <a:t>“TATAN” </a:t>
              </a:r>
              <a:br>
                <a:rPr lang="en" dirty="0"/>
              </a:br>
              <a:r>
                <a:rPr lang="en-US" dirty="0"/>
                <a:t>route</a:t>
              </a:r>
              <a:endParaRPr lang="en" dirty="0"/>
            </a:p>
          </p:txBody>
        </p:sp>
        <p:sp>
          <p:nvSpPr>
            <p:cNvPr id="8" name="Shape 241">
              <a:extLst>
                <a:ext uri="{FF2B5EF4-FFF2-40B4-BE49-F238E27FC236}">
                  <a16:creationId xmlns:a16="http://schemas.microsoft.com/office/drawing/2014/main" id="{06AF8222-922E-4DF1-8299-0B9B553C31A8}"/>
                </a:ext>
              </a:extLst>
            </p:cNvPr>
            <p:cNvSpPr txBox="1"/>
            <p:nvPr/>
          </p:nvSpPr>
          <p:spPr>
            <a:xfrm>
              <a:off x="252521" y="1507485"/>
              <a:ext cx="1535440" cy="539032"/>
            </a:xfrm>
            <a:prstGeom prst="rect">
              <a:avLst/>
            </a:prstGeom>
            <a:noFill/>
            <a:ln>
              <a:noFill/>
            </a:ln>
          </p:spPr>
          <p:txBody>
            <a:bodyPr lIns="91425" tIns="91425" rIns="91425" bIns="91425" anchor="t" anchorCtr="0">
              <a:noAutofit/>
            </a:bodyPr>
            <a:lstStyle/>
            <a:p>
              <a:pPr lvl="0" algn="ctr" rtl="0">
                <a:spcBef>
                  <a:spcPts val="0"/>
                </a:spcBef>
                <a:buNone/>
              </a:pPr>
              <a:r>
                <a:rPr lang="en" sz="2400" dirty="0"/>
                <a:t>(5.12</a:t>
              </a:r>
              <a:r>
                <a:rPr lang="en-US" sz="2400" dirty="0"/>
                <a:t>a)</a:t>
              </a:r>
              <a:endParaRPr lang="en" sz="2400" dirty="0"/>
            </a:p>
          </p:txBody>
        </p:sp>
      </p:grpSp>
      <p:sp>
        <p:nvSpPr>
          <p:cNvPr id="10" name="Shape 271">
            <a:extLst>
              <a:ext uri="{FF2B5EF4-FFF2-40B4-BE49-F238E27FC236}">
                <a16:creationId xmlns:a16="http://schemas.microsoft.com/office/drawing/2014/main" id="{F8FD67C1-2FD2-4C10-A8D8-6C1E225A2ED7}"/>
              </a:ext>
            </a:extLst>
          </p:cNvPr>
          <p:cNvSpPr txBox="1">
            <a:spLocks/>
          </p:cNvSpPr>
          <p:nvPr/>
        </p:nvSpPr>
        <p:spPr>
          <a:xfrm>
            <a:off x="-429024" y="3991491"/>
            <a:ext cx="2898531" cy="114828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pPr algn="ctr"/>
            <a:r>
              <a:rPr lang="en-US" b="0" dirty="0">
                <a:solidFill>
                  <a:schemeClr val="bg2"/>
                </a:solidFill>
              </a:rPr>
              <a:t>New </a:t>
            </a:r>
          </a:p>
          <a:p>
            <a:pPr algn="ctr"/>
            <a:r>
              <a:rPr lang="en-US" b="0" dirty="0">
                <a:solidFill>
                  <a:schemeClr val="bg2"/>
                </a:solidFill>
              </a:rPr>
              <a:t>Hampshire</a:t>
            </a:r>
            <a:endParaRPr lang="en" b="0" dirty="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3" name="wayne-comparison">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908180" y="0"/>
            <a:ext cx="9222790" cy="5187820"/>
          </a:xfrm>
          <a:prstGeom prst="rect">
            <a:avLst/>
          </a:prstGeom>
        </p:spPr>
      </p:pic>
      <p:sp>
        <p:nvSpPr>
          <p:cNvPr id="15" name="Shape 271">
            <a:extLst>
              <a:ext uri="{FF2B5EF4-FFF2-40B4-BE49-F238E27FC236}">
                <a16:creationId xmlns:a16="http://schemas.microsoft.com/office/drawing/2014/main" id="{9838D224-4D4F-4E80-AB05-0D57A9339FEA}"/>
              </a:ext>
            </a:extLst>
          </p:cNvPr>
          <p:cNvSpPr txBox="1">
            <a:spLocks/>
          </p:cNvSpPr>
          <p:nvPr/>
        </p:nvSpPr>
        <p:spPr>
          <a:xfrm>
            <a:off x="-429024" y="3991491"/>
            <a:ext cx="2898531" cy="114828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pPr algn="ctr"/>
            <a:r>
              <a:rPr lang="en-US" b="0" dirty="0">
                <a:solidFill>
                  <a:schemeClr val="bg2"/>
                </a:solidFill>
              </a:rPr>
              <a:t>New </a:t>
            </a:r>
          </a:p>
          <a:p>
            <a:pPr algn="ctr"/>
            <a:r>
              <a:rPr lang="en-US" b="0" dirty="0">
                <a:solidFill>
                  <a:schemeClr val="bg2"/>
                </a:solidFill>
              </a:rPr>
              <a:t>Hampshire</a:t>
            </a:r>
            <a:endParaRPr lang="en" b="0" dirty="0">
              <a:solidFill>
                <a:schemeClr val="bg2"/>
              </a:solidFill>
            </a:endParaRPr>
          </a:p>
        </p:txBody>
      </p:sp>
      <p:grpSp>
        <p:nvGrpSpPr>
          <p:cNvPr id="7" name="Group 6">
            <a:extLst>
              <a:ext uri="{FF2B5EF4-FFF2-40B4-BE49-F238E27FC236}">
                <a16:creationId xmlns:a16="http://schemas.microsoft.com/office/drawing/2014/main" id="{52980365-0D87-408A-95A7-CFCEF62AC8E5}"/>
              </a:ext>
            </a:extLst>
          </p:cNvPr>
          <p:cNvGrpSpPr/>
          <p:nvPr/>
        </p:nvGrpSpPr>
        <p:grpSpPr>
          <a:xfrm>
            <a:off x="-189289" y="380169"/>
            <a:ext cx="2419059" cy="2254632"/>
            <a:chOff x="-189289" y="321413"/>
            <a:chExt cx="2419059" cy="2254632"/>
          </a:xfrm>
        </p:grpSpPr>
        <p:sp>
          <p:nvSpPr>
            <p:cNvPr id="8" name="Shape 271">
              <a:extLst>
                <a:ext uri="{FF2B5EF4-FFF2-40B4-BE49-F238E27FC236}">
                  <a16:creationId xmlns:a16="http://schemas.microsoft.com/office/drawing/2014/main" id="{A93509C4-A07F-46D9-9EE7-B815C7DF9BFC}"/>
                </a:ext>
              </a:extLst>
            </p:cNvPr>
            <p:cNvSpPr txBox="1">
              <a:spLocks/>
            </p:cNvSpPr>
            <p:nvPr/>
          </p:nvSpPr>
          <p:spPr>
            <a:xfrm>
              <a:off x="-189289" y="321413"/>
              <a:ext cx="2419059" cy="225463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pPr algn="ctr"/>
              <a:r>
                <a:rPr lang="en" dirty="0"/>
                <a:t>“TATAN” </a:t>
              </a:r>
              <a:br>
                <a:rPr lang="en" dirty="0"/>
              </a:br>
              <a:r>
                <a:rPr lang="en-US" dirty="0"/>
                <a:t>route</a:t>
              </a:r>
              <a:endParaRPr lang="en" dirty="0"/>
            </a:p>
          </p:txBody>
        </p:sp>
        <p:sp>
          <p:nvSpPr>
            <p:cNvPr id="9" name="Shape 241">
              <a:extLst>
                <a:ext uri="{FF2B5EF4-FFF2-40B4-BE49-F238E27FC236}">
                  <a16:creationId xmlns:a16="http://schemas.microsoft.com/office/drawing/2014/main" id="{FC33D674-D00F-482D-B7DC-15D4B0CFF35F}"/>
                </a:ext>
              </a:extLst>
            </p:cNvPr>
            <p:cNvSpPr txBox="1"/>
            <p:nvPr/>
          </p:nvSpPr>
          <p:spPr>
            <a:xfrm>
              <a:off x="252521" y="1507485"/>
              <a:ext cx="1535440" cy="539032"/>
            </a:xfrm>
            <a:prstGeom prst="rect">
              <a:avLst/>
            </a:prstGeom>
            <a:noFill/>
            <a:ln>
              <a:noFill/>
            </a:ln>
          </p:spPr>
          <p:txBody>
            <a:bodyPr lIns="91425" tIns="91425" rIns="91425" bIns="91425" anchor="t" anchorCtr="0">
              <a:noAutofit/>
            </a:bodyPr>
            <a:lstStyle/>
            <a:p>
              <a:pPr lvl="0" algn="ctr" rtl="0">
                <a:spcBef>
                  <a:spcPts val="0"/>
                </a:spcBef>
                <a:buNone/>
              </a:pPr>
              <a:r>
                <a:rPr lang="en" sz="2400" dirty="0"/>
                <a:t>(5.12</a:t>
              </a:r>
              <a:r>
                <a:rPr lang="en-US" sz="2400" dirty="0"/>
                <a:t>a)</a:t>
              </a:r>
              <a:endParaRPr lang="en"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pilgrimage">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907085" y="-1"/>
            <a:ext cx="9144002" cy="5143501"/>
          </a:xfrm>
          <a:prstGeom prst="rect">
            <a:avLst/>
          </a:prstGeom>
        </p:spPr>
      </p:pic>
      <p:sp>
        <p:nvSpPr>
          <p:cNvPr id="7" name="Shape 271">
            <a:extLst>
              <a:ext uri="{FF2B5EF4-FFF2-40B4-BE49-F238E27FC236}">
                <a16:creationId xmlns:a16="http://schemas.microsoft.com/office/drawing/2014/main" id="{AC03A344-6B4C-4073-A9DC-AE5AA1108FD0}"/>
              </a:ext>
            </a:extLst>
          </p:cNvPr>
          <p:cNvSpPr txBox="1">
            <a:spLocks noGrp="1"/>
          </p:cNvSpPr>
          <p:nvPr>
            <p:ph type="title"/>
          </p:nvPr>
        </p:nvSpPr>
        <p:spPr>
          <a:xfrm>
            <a:off x="50448" y="445025"/>
            <a:ext cx="2506140" cy="2254632"/>
          </a:xfrm>
          <a:prstGeom prst="rect">
            <a:avLst/>
          </a:prstGeom>
        </p:spPr>
        <p:txBody>
          <a:bodyPr lIns="91425" tIns="91425" rIns="91425" bIns="91425" anchor="t" anchorCtr="0">
            <a:noAutofit/>
          </a:bodyPr>
          <a:lstStyle/>
          <a:p>
            <a:pPr lvl="0" algn="ctr" rtl="0">
              <a:spcBef>
                <a:spcPts val="0"/>
              </a:spcBef>
              <a:buNone/>
            </a:pPr>
            <a:r>
              <a:rPr lang="en" dirty="0"/>
              <a:t>“</a:t>
            </a:r>
            <a:r>
              <a:rPr lang="en-US" dirty="0"/>
              <a:t>Pilgrimage”</a:t>
            </a:r>
            <a:r>
              <a:rPr lang="en" dirty="0"/>
              <a:t> </a:t>
            </a:r>
            <a:br>
              <a:rPr lang="en" dirty="0"/>
            </a:br>
            <a:r>
              <a:rPr lang="en-US" dirty="0"/>
              <a:t>route</a:t>
            </a:r>
            <a:endParaRPr lang="en" dirty="0"/>
          </a:p>
        </p:txBody>
      </p:sp>
      <p:sp>
        <p:nvSpPr>
          <p:cNvPr id="8" name="Shape 241">
            <a:extLst>
              <a:ext uri="{FF2B5EF4-FFF2-40B4-BE49-F238E27FC236}">
                <a16:creationId xmlns:a16="http://schemas.microsoft.com/office/drawing/2014/main" id="{2DBCF147-1183-4D7A-8BF9-4711E34F9EDD}"/>
              </a:ext>
            </a:extLst>
          </p:cNvPr>
          <p:cNvSpPr txBox="1"/>
          <p:nvPr/>
        </p:nvSpPr>
        <p:spPr>
          <a:xfrm>
            <a:off x="535798" y="1586120"/>
            <a:ext cx="1535440" cy="539032"/>
          </a:xfrm>
          <a:prstGeom prst="rect">
            <a:avLst/>
          </a:prstGeom>
          <a:noFill/>
          <a:ln>
            <a:noFill/>
          </a:ln>
        </p:spPr>
        <p:txBody>
          <a:bodyPr lIns="91425" tIns="91425" rIns="91425" bIns="91425" anchor="t" anchorCtr="0">
            <a:noAutofit/>
          </a:bodyPr>
          <a:lstStyle/>
          <a:p>
            <a:pPr lvl="0" algn="ctr" rtl="0">
              <a:spcBef>
                <a:spcPts val="0"/>
              </a:spcBef>
              <a:buNone/>
            </a:pPr>
            <a:r>
              <a:rPr lang="en" sz="2400" dirty="0"/>
              <a:t>(5.12</a:t>
            </a:r>
            <a:r>
              <a:rPr lang="en-US" sz="2400" dirty="0"/>
              <a:t>a)</a:t>
            </a:r>
            <a:endParaRPr lang="en" sz="2400" dirty="0"/>
          </a:p>
        </p:txBody>
      </p:sp>
      <p:sp>
        <p:nvSpPr>
          <p:cNvPr id="9" name="Shape 271">
            <a:extLst>
              <a:ext uri="{FF2B5EF4-FFF2-40B4-BE49-F238E27FC236}">
                <a16:creationId xmlns:a16="http://schemas.microsoft.com/office/drawing/2014/main" id="{3A438757-5CBA-41CF-973D-88A9DAD8876B}"/>
              </a:ext>
            </a:extLst>
          </p:cNvPr>
          <p:cNvSpPr txBox="1">
            <a:spLocks/>
          </p:cNvSpPr>
          <p:nvPr/>
        </p:nvSpPr>
        <p:spPr>
          <a:xfrm>
            <a:off x="3328103" y="4583663"/>
            <a:ext cx="1604681" cy="65314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pPr algn="ctr"/>
            <a:r>
              <a:rPr lang="en-US" sz="2400" b="0" dirty="0">
                <a:solidFill>
                  <a:schemeClr val="bg1"/>
                </a:solidFill>
              </a:rPr>
              <a:t>Utah</a:t>
            </a:r>
            <a:endParaRPr lang="en" sz="2400" b="0" dirty="0">
              <a:solidFill>
                <a:schemeClr val="bg1"/>
              </a:solidFill>
            </a:endParaRPr>
          </a:p>
        </p:txBody>
      </p:sp>
      <p:sp>
        <p:nvSpPr>
          <p:cNvPr id="10" name="Shape 271">
            <a:extLst>
              <a:ext uri="{FF2B5EF4-FFF2-40B4-BE49-F238E27FC236}">
                <a16:creationId xmlns:a16="http://schemas.microsoft.com/office/drawing/2014/main" id="{4297E706-0640-403C-A980-F41398C9A0A9}"/>
              </a:ext>
            </a:extLst>
          </p:cNvPr>
          <p:cNvSpPr txBox="1">
            <a:spLocks/>
          </p:cNvSpPr>
          <p:nvPr/>
        </p:nvSpPr>
        <p:spPr>
          <a:xfrm>
            <a:off x="5083530" y="4583655"/>
            <a:ext cx="3195828" cy="65314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pPr algn="ctr"/>
            <a:r>
              <a:rPr lang="en-US" sz="2400" b="0" dirty="0">
                <a:solidFill>
                  <a:schemeClr val="bg1"/>
                </a:solidFill>
              </a:rPr>
              <a:t>New Hampshire</a:t>
            </a:r>
            <a:endParaRPr lang="en" sz="2400" b="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87575" y="113725"/>
            <a:ext cx="4045200" cy="761100"/>
          </a:xfrm>
          <a:prstGeom prst="rect">
            <a:avLst/>
          </a:prstGeom>
        </p:spPr>
        <p:txBody>
          <a:bodyPr lIns="91425" tIns="91425" rIns="91425" bIns="91425" anchor="b" anchorCtr="0">
            <a:noAutofit/>
          </a:bodyPr>
          <a:lstStyle/>
          <a:p>
            <a:pPr lvl="0">
              <a:spcBef>
                <a:spcPts val="0"/>
              </a:spcBef>
              <a:buNone/>
            </a:pPr>
            <a:r>
              <a:rPr lang="en"/>
              <a:t>Limitations</a:t>
            </a:r>
          </a:p>
        </p:txBody>
      </p:sp>
      <p:sp>
        <p:nvSpPr>
          <p:cNvPr id="293" name="Shape 293"/>
          <p:cNvSpPr txBox="1">
            <a:spLocks noGrp="1"/>
          </p:cNvSpPr>
          <p:nvPr>
            <p:ph type="body" idx="2"/>
          </p:nvPr>
        </p:nvSpPr>
        <p:spPr>
          <a:xfrm>
            <a:off x="4476376" y="770941"/>
            <a:ext cx="4300124" cy="3695100"/>
          </a:xfrm>
          <a:prstGeom prst="rect">
            <a:avLst/>
          </a:prstGeom>
        </p:spPr>
        <p:txBody>
          <a:bodyPr lIns="91425" tIns="91425" rIns="91425" bIns="91425" anchor="ctr" anchorCtr="0">
            <a:noAutofit/>
          </a:bodyPr>
          <a:lstStyle/>
          <a:p>
            <a:pPr marL="457200" lvl="0" indent="-228600" rtl="0">
              <a:spcBef>
                <a:spcPts val="0"/>
              </a:spcBef>
            </a:pPr>
            <a:r>
              <a:rPr lang="en" dirty="0"/>
              <a:t>Overhangs, slabs, climbing volume</a:t>
            </a:r>
            <a:r>
              <a:rPr lang="en-US" dirty="0"/>
              <a:t>s</a:t>
            </a:r>
          </a:p>
          <a:p>
            <a:pPr marL="457200" lvl="0" indent="-228600" rtl="0">
              <a:spcBef>
                <a:spcPts val="0"/>
              </a:spcBef>
            </a:pPr>
            <a:r>
              <a:rPr lang="en" dirty="0"/>
              <a:t>Drone photography</a:t>
            </a:r>
          </a:p>
          <a:p>
            <a:pPr marL="457200" lvl="0" indent="-228600" rtl="0">
              <a:spcBef>
                <a:spcPts val="0"/>
              </a:spcBef>
            </a:pPr>
            <a:r>
              <a:rPr lang="en" dirty="0"/>
              <a:t>Merge multiple climbers’ data</a:t>
            </a:r>
          </a:p>
          <a:p>
            <a:pPr marL="457200" lvl="0" indent="-228600">
              <a:spcBef>
                <a:spcPts val="0"/>
              </a:spcBef>
            </a:pPr>
            <a:r>
              <a:rPr lang="en-US" dirty="0"/>
              <a:t>More general environmental-scale fabrication: crime scenes, historical sites, …</a:t>
            </a:r>
            <a:endParaRPr lang="en" dirty="0"/>
          </a:p>
        </p:txBody>
      </p:sp>
      <p:sp>
        <p:nvSpPr>
          <p:cNvPr id="294" name="Shape 294"/>
          <p:cNvSpPr txBox="1">
            <a:spLocks noGrp="1"/>
          </p:cNvSpPr>
          <p:nvPr>
            <p:ph type="title"/>
          </p:nvPr>
        </p:nvSpPr>
        <p:spPr>
          <a:xfrm>
            <a:off x="4835400" y="113725"/>
            <a:ext cx="4045200" cy="761100"/>
          </a:xfrm>
          <a:prstGeom prst="rect">
            <a:avLst/>
          </a:prstGeom>
        </p:spPr>
        <p:txBody>
          <a:bodyPr lIns="91425" tIns="91425" rIns="91425" bIns="91425" anchor="b" anchorCtr="0">
            <a:noAutofit/>
          </a:bodyPr>
          <a:lstStyle/>
          <a:p>
            <a:pPr lvl="0" rtl="0">
              <a:spcBef>
                <a:spcPts val="0"/>
              </a:spcBef>
              <a:buNone/>
            </a:pPr>
            <a:r>
              <a:rPr lang="en">
                <a:solidFill>
                  <a:srgbClr val="FFFFFF"/>
                </a:solidFill>
              </a:rPr>
              <a:t>Future Work</a:t>
            </a:r>
          </a:p>
        </p:txBody>
      </p:sp>
      <p:sp>
        <p:nvSpPr>
          <p:cNvPr id="295" name="Shape 295"/>
          <p:cNvSpPr txBox="1">
            <a:spLocks noGrp="1"/>
          </p:cNvSpPr>
          <p:nvPr>
            <p:ph type="body" idx="2"/>
          </p:nvPr>
        </p:nvSpPr>
        <p:spPr>
          <a:xfrm>
            <a:off x="125900" y="181554"/>
            <a:ext cx="4328675" cy="3695100"/>
          </a:xfrm>
          <a:prstGeom prst="rect">
            <a:avLst/>
          </a:prstGeom>
        </p:spPr>
        <p:txBody>
          <a:bodyPr lIns="91425" tIns="91425" rIns="91425" bIns="91425" anchor="ctr" anchorCtr="0">
            <a:noAutofit/>
          </a:bodyPr>
          <a:lstStyle/>
          <a:p>
            <a:pPr marL="457200" lvl="0" indent="-228600" rtl="0">
              <a:spcBef>
                <a:spcPts val="0"/>
              </a:spcBef>
              <a:buClr>
                <a:srgbClr val="000000"/>
              </a:buClr>
            </a:pPr>
            <a:r>
              <a:rPr lang="en" dirty="0">
                <a:solidFill>
                  <a:srgbClr val="000000"/>
                </a:solidFill>
              </a:rPr>
              <a:t>Vertical wall with small, sharp features</a:t>
            </a:r>
          </a:p>
          <a:p>
            <a:pPr marL="457200" lvl="0" indent="-228600" rtl="0">
              <a:spcBef>
                <a:spcPts val="0"/>
              </a:spcBef>
              <a:buClr>
                <a:srgbClr val="000000"/>
              </a:buClr>
            </a:pPr>
            <a:r>
              <a:rPr lang="en" dirty="0">
                <a:solidFill>
                  <a:srgbClr val="000000"/>
                </a:solidFill>
              </a:rPr>
              <a:t>Availability of capable lead climber </a:t>
            </a:r>
          </a:p>
          <a:p>
            <a:pPr marL="457200" lvl="0" indent="-228600" rtl="0">
              <a:spcBef>
                <a:spcPts val="0"/>
              </a:spcBef>
              <a:buClr>
                <a:srgbClr val="000000"/>
              </a:buClr>
            </a:pPr>
            <a:r>
              <a:rPr lang="en" dirty="0">
                <a:solidFill>
                  <a:srgbClr val="000000"/>
                </a:solidFill>
              </a:rPr>
              <a:t>Only based on 1 climber’s ascent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r>
              <a:rPr lang="en-US" dirty="0"/>
              <a:t>Thank you! Questions?</a:t>
            </a:r>
            <a:endParaRPr lang="en" dirty="0"/>
          </a:p>
        </p:txBody>
      </p:sp>
      <p:pic>
        <p:nvPicPr>
          <p:cNvPr id="5" name="Shape 119">
            <a:extLst>
              <a:ext uri="{FF2B5EF4-FFF2-40B4-BE49-F238E27FC236}">
                <a16:creationId xmlns:a16="http://schemas.microsoft.com/office/drawing/2014/main" id="{6E82AE09-4FEC-4D9F-80F1-C37CB3F50673}"/>
              </a:ext>
            </a:extLst>
          </p:cNvPr>
          <p:cNvPicPr preferRelativeResize="0"/>
          <p:nvPr/>
        </p:nvPicPr>
        <p:blipFill>
          <a:blip r:embed="rId3">
            <a:alphaModFix/>
          </a:blip>
          <a:stretch>
            <a:fillRect/>
          </a:stretch>
        </p:blipFill>
        <p:spPr>
          <a:xfrm>
            <a:off x="1791890" y="1068425"/>
            <a:ext cx="5959594" cy="3849692"/>
          </a:xfrm>
          <a:prstGeom prst="rect">
            <a:avLst/>
          </a:prstGeom>
          <a:noFill/>
          <a:ln>
            <a:noFill/>
          </a:ln>
        </p:spPr>
      </p:pic>
    </p:spTree>
    <p:extLst>
      <p:ext uri="{BB962C8B-B14F-4D97-AF65-F5344CB8AC3E}">
        <p14:creationId xmlns:p14="http://schemas.microsoft.com/office/powerpoint/2010/main" val="2000300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Fabrication: Temptation</a:t>
            </a:r>
          </a:p>
        </p:txBody>
      </p:sp>
      <p:pic>
        <p:nvPicPr>
          <p:cNvPr id="218" name="Shape 218"/>
          <p:cNvPicPr preferRelativeResize="0"/>
          <p:nvPr/>
        </p:nvPicPr>
        <p:blipFill>
          <a:blip r:embed="rId3">
            <a:alphaModFix/>
          </a:blip>
          <a:stretch>
            <a:fillRect/>
          </a:stretch>
        </p:blipFill>
        <p:spPr>
          <a:xfrm>
            <a:off x="230350" y="1251524"/>
            <a:ext cx="4885825" cy="2931500"/>
          </a:xfrm>
          <a:prstGeom prst="rect">
            <a:avLst/>
          </a:prstGeom>
          <a:noFill/>
          <a:ln>
            <a:noFill/>
          </a:ln>
        </p:spPr>
      </p:pic>
      <p:pic>
        <p:nvPicPr>
          <p:cNvPr id="219" name="Shape 219"/>
          <p:cNvPicPr preferRelativeResize="0"/>
          <p:nvPr/>
        </p:nvPicPr>
        <p:blipFill>
          <a:blip r:embed="rId4">
            <a:alphaModFix/>
          </a:blip>
          <a:stretch>
            <a:fillRect/>
          </a:stretch>
        </p:blipFill>
        <p:spPr>
          <a:xfrm>
            <a:off x="5487173" y="2705575"/>
            <a:ext cx="3376885" cy="2026125"/>
          </a:xfrm>
          <a:prstGeom prst="rect">
            <a:avLst/>
          </a:prstGeom>
          <a:noFill/>
          <a:ln>
            <a:noFill/>
          </a:ln>
        </p:spPr>
      </p:pic>
      <p:pic>
        <p:nvPicPr>
          <p:cNvPr id="220" name="Shape 220"/>
          <p:cNvPicPr preferRelativeResize="0"/>
          <p:nvPr/>
        </p:nvPicPr>
        <p:blipFill>
          <a:blip r:embed="rId5">
            <a:alphaModFix/>
          </a:blip>
          <a:stretch>
            <a:fillRect/>
          </a:stretch>
        </p:blipFill>
        <p:spPr>
          <a:xfrm>
            <a:off x="5487175" y="396675"/>
            <a:ext cx="3376876" cy="2026117"/>
          </a:xfrm>
          <a:prstGeom prst="rect">
            <a:avLst/>
          </a:prstGeom>
          <a:noFill/>
          <a:ln>
            <a:noFill/>
          </a:ln>
        </p:spPr>
      </p:pic>
      <p:sp>
        <p:nvSpPr>
          <p:cNvPr id="221" name="Shape 221"/>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rtl="0">
              <a:spcBef>
                <a:spcPts val="0"/>
              </a:spcBef>
              <a:buNone/>
            </a:pPr>
            <a:r>
              <a:rPr lang="en"/>
              <a:t>Fabrication</a:t>
            </a:r>
          </a:p>
        </p:txBody>
      </p:sp>
      <p:sp>
        <p:nvSpPr>
          <p:cNvPr id="248" name="Shape 248"/>
          <p:cNvSpPr txBox="1"/>
          <p:nvPr/>
        </p:nvSpPr>
        <p:spPr>
          <a:xfrm>
            <a:off x="4485525" y="3875275"/>
            <a:ext cx="3417600" cy="376200"/>
          </a:xfrm>
          <a:prstGeom prst="rect">
            <a:avLst/>
          </a:prstGeom>
          <a:noFill/>
          <a:ln>
            <a:noFill/>
          </a:ln>
        </p:spPr>
        <p:txBody>
          <a:bodyPr lIns="91425" tIns="91425" rIns="91425" bIns="91425" anchor="t" anchorCtr="0">
            <a:noAutofit/>
          </a:bodyPr>
          <a:lstStyle/>
          <a:p>
            <a:pPr lvl="0" algn="ctr" rtl="0">
              <a:spcBef>
                <a:spcPts val="0"/>
              </a:spcBef>
              <a:buNone/>
            </a:pPr>
            <a:r>
              <a:rPr lang="en"/>
              <a:t>CNC milled from high density foam</a:t>
            </a:r>
          </a:p>
        </p:txBody>
      </p:sp>
      <p:sp>
        <p:nvSpPr>
          <p:cNvPr id="249" name="Shape 249"/>
          <p:cNvSpPr txBox="1"/>
          <p:nvPr/>
        </p:nvSpPr>
        <p:spPr>
          <a:xfrm>
            <a:off x="1075175" y="3875275"/>
            <a:ext cx="3176400" cy="376200"/>
          </a:xfrm>
          <a:prstGeom prst="rect">
            <a:avLst/>
          </a:prstGeom>
          <a:noFill/>
          <a:ln>
            <a:noFill/>
          </a:ln>
        </p:spPr>
        <p:txBody>
          <a:bodyPr lIns="91425" tIns="91425" rIns="91425" bIns="91425" anchor="t" anchorCtr="0">
            <a:noAutofit/>
          </a:bodyPr>
          <a:lstStyle/>
          <a:p>
            <a:pPr lvl="0" algn="ctr" rtl="0">
              <a:spcBef>
                <a:spcPts val="0"/>
              </a:spcBef>
              <a:buNone/>
            </a:pPr>
            <a:r>
              <a:rPr lang="en"/>
              <a:t>3D print with adhered sand</a:t>
            </a:r>
          </a:p>
        </p:txBody>
      </p:sp>
      <p:sp>
        <p:nvSpPr>
          <p:cNvPr id="250" name="Shape 250"/>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251" name="Shape 251"/>
          <p:cNvPicPr preferRelativeResize="0"/>
          <p:nvPr/>
        </p:nvPicPr>
        <p:blipFill>
          <a:blip r:embed="rId3">
            <a:alphaModFix/>
          </a:blip>
          <a:stretch>
            <a:fillRect/>
          </a:stretch>
        </p:blipFill>
        <p:spPr>
          <a:xfrm>
            <a:off x="1857712" y="1315637"/>
            <a:ext cx="5428579" cy="2512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Climbing – indoor gyms</a:t>
            </a:r>
          </a:p>
        </p:txBody>
      </p:sp>
      <p:pic>
        <p:nvPicPr>
          <p:cNvPr id="1026" name="Picture 2" descr="Momentum_2.1.jpg (1200×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963" y="1144784"/>
            <a:ext cx="5998074" cy="399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240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Fabrication</a:t>
            </a:r>
          </a:p>
        </p:txBody>
      </p:sp>
      <p:sp>
        <p:nvSpPr>
          <p:cNvPr id="227" name="Shape 227"/>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pic>
        <p:nvPicPr>
          <p:cNvPr id="228" name="Shape 228"/>
          <p:cNvPicPr preferRelativeResize="0"/>
          <p:nvPr/>
        </p:nvPicPr>
        <p:blipFill rotWithShape="1">
          <a:blip r:embed="rId3">
            <a:alphaModFix/>
          </a:blip>
          <a:srcRect r="14748"/>
          <a:stretch/>
        </p:blipFill>
        <p:spPr>
          <a:xfrm>
            <a:off x="428575" y="1494949"/>
            <a:ext cx="2810999" cy="2198200"/>
          </a:xfrm>
          <a:prstGeom prst="rect">
            <a:avLst/>
          </a:prstGeom>
          <a:noFill/>
          <a:ln>
            <a:noFill/>
          </a:ln>
        </p:spPr>
      </p:pic>
      <p:pic>
        <p:nvPicPr>
          <p:cNvPr id="229" name="Shape 229"/>
          <p:cNvPicPr preferRelativeResize="0"/>
          <p:nvPr/>
        </p:nvPicPr>
        <p:blipFill>
          <a:blip r:embed="rId4">
            <a:alphaModFix/>
          </a:blip>
          <a:stretch>
            <a:fillRect/>
          </a:stretch>
        </p:blipFill>
        <p:spPr>
          <a:xfrm>
            <a:off x="3294025" y="1494949"/>
            <a:ext cx="5581015" cy="2198200"/>
          </a:xfrm>
          <a:prstGeom prst="rect">
            <a:avLst/>
          </a:prstGeom>
          <a:noFill/>
          <a:ln>
            <a:noFill/>
          </a:ln>
        </p:spPr>
      </p:pic>
      <p:sp>
        <p:nvSpPr>
          <p:cNvPr id="230" name="Shape 230"/>
          <p:cNvSpPr txBox="1"/>
          <p:nvPr/>
        </p:nvSpPr>
        <p:spPr>
          <a:xfrm>
            <a:off x="590575" y="3758050"/>
            <a:ext cx="2487000" cy="345900"/>
          </a:xfrm>
          <a:prstGeom prst="rect">
            <a:avLst/>
          </a:prstGeom>
          <a:noFill/>
          <a:ln>
            <a:noFill/>
          </a:ln>
        </p:spPr>
        <p:txBody>
          <a:bodyPr lIns="91425" tIns="91425" rIns="91425" bIns="91425" anchor="t" anchorCtr="0">
            <a:noAutofit/>
          </a:bodyPr>
          <a:lstStyle/>
          <a:p>
            <a:pPr lvl="0" algn="ctr">
              <a:spcBef>
                <a:spcPts val="0"/>
              </a:spcBef>
              <a:buNone/>
            </a:pPr>
            <a:r>
              <a:rPr lang="en"/>
              <a:t>3D print with adhered sand</a:t>
            </a:r>
          </a:p>
        </p:txBody>
      </p:sp>
      <p:sp>
        <p:nvSpPr>
          <p:cNvPr id="231" name="Shape 231"/>
          <p:cNvSpPr txBox="1"/>
          <p:nvPr/>
        </p:nvSpPr>
        <p:spPr>
          <a:xfrm>
            <a:off x="3294025" y="3758050"/>
            <a:ext cx="5580900" cy="345900"/>
          </a:xfrm>
          <a:prstGeom prst="rect">
            <a:avLst/>
          </a:prstGeom>
          <a:noFill/>
          <a:ln>
            <a:noFill/>
          </a:ln>
        </p:spPr>
        <p:txBody>
          <a:bodyPr lIns="91425" tIns="91425" rIns="91425" bIns="91425" anchor="t" anchorCtr="0">
            <a:noAutofit/>
          </a:bodyPr>
          <a:lstStyle/>
          <a:p>
            <a:pPr lvl="0" algn="ctr" rtl="0">
              <a:spcBef>
                <a:spcPts val="0"/>
              </a:spcBef>
              <a:buNone/>
            </a:pPr>
            <a:r>
              <a:rPr lang="en"/>
              <a:t>     Molding			        Casting			Mounting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Fabrication</a:t>
            </a:r>
          </a:p>
        </p:txBody>
      </p:sp>
      <p:pic>
        <p:nvPicPr>
          <p:cNvPr id="319" name="Shape 319"/>
          <p:cNvPicPr preferRelativeResize="0"/>
          <p:nvPr/>
        </p:nvPicPr>
        <p:blipFill>
          <a:blip r:embed="rId3">
            <a:alphaModFix/>
          </a:blip>
          <a:stretch>
            <a:fillRect/>
          </a:stretch>
        </p:blipFill>
        <p:spPr>
          <a:xfrm>
            <a:off x="152400" y="1698875"/>
            <a:ext cx="4882402" cy="2117672"/>
          </a:xfrm>
          <a:prstGeom prst="rect">
            <a:avLst/>
          </a:prstGeom>
          <a:noFill/>
          <a:ln>
            <a:noFill/>
          </a:ln>
        </p:spPr>
      </p:pic>
      <p:pic>
        <p:nvPicPr>
          <p:cNvPr id="320" name="Shape 320"/>
          <p:cNvPicPr preferRelativeResize="0"/>
          <p:nvPr/>
        </p:nvPicPr>
        <p:blipFill>
          <a:blip r:embed="rId4">
            <a:alphaModFix/>
          </a:blip>
          <a:stretch>
            <a:fillRect/>
          </a:stretch>
        </p:blipFill>
        <p:spPr>
          <a:xfrm>
            <a:off x="5865962" y="1698875"/>
            <a:ext cx="3176504" cy="2117680"/>
          </a:xfrm>
          <a:prstGeom prst="rect">
            <a:avLst/>
          </a:prstGeom>
          <a:noFill/>
          <a:ln>
            <a:noFill/>
          </a:ln>
        </p:spPr>
      </p:pic>
      <p:sp>
        <p:nvSpPr>
          <p:cNvPr id="321" name="Shape 321"/>
          <p:cNvSpPr txBox="1"/>
          <p:nvPr/>
        </p:nvSpPr>
        <p:spPr>
          <a:xfrm>
            <a:off x="152400" y="3885450"/>
            <a:ext cx="4882500" cy="376200"/>
          </a:xfrm>
          <a:prstGeom prst="rect">
            <a:avLst/>
          </a:prstGeom>
          <a:noFill/>
          <a:ln>
            <a:noFill/>
          </a:ln>
        </p:spPr>
        <p:txBody>
          <a:bodyPr lIns="91425" tIns="91425" rIns="91425" bIns="91425" anchor="t" anchorCtr="0">
            <a:noAutofit/>
          </a:bodyPr>
          <a:lstStyle/>
          <a:p>
            <a:pPr lvl="0" algn="ctr">
              <a:spcBef>
                <a:spcPts val="0"/>
              </a:spcBef>
              <a:buNone/>
            </a:pPr>
            <a:r>
              <a:rPr lang="en"/>
              <a:t>CNC milled from high density foam</a:t>
            </a:r>
          </a:p>
        </p:txBody>
      </p:sp>
      <p:sp>
        <p:nvSpPr>
          <p:cNvPr id="322" name="Shape 322"/>
          <p:cNvSpPr txBox="1"/>
          <p:nvPr/>
        </p:nvSpPr>
        <p:spPr>
          <a:xfrm>
            <a:off x="5875900" y="3885450"/>
            <a:ext cx="3176400" cy="376200"/>
          </a:xfrm>
          <a:prstGeom prst="rect">
            <a:avLst/>
          </a:prstGeom>
          <a:noFill/>
          <a:ln>
            <a:noFill/>
          </a:ln>
        </p:spPr>
        <p:txBody>
          <a:bodyPr lIns="91425" tIns="91425" rIns="91425" bIns="91425" anchor="t" anchorCtr="0">
            <a:noAutofit/>
          </a:bodyPr>
          <a:lstStyle/>
          <a:p>
            <a:pPr lvl="0" algn="ctr" rtl="0">
              <a:spcBef>
                <a:spcPts val="0"/>
              </a:spcBef>
              <a:buNone/>
            </a:pPr>
            <a:r>
              <a:rPr lang="en"/>
              <a:t>3D print with adhered sand</a:t>
            </a:r>
          </a:p>
        </p:txBody>
      </p:sp>
      <p:sp>
        <p:nvSpPr>
          <p:cNvPr id="323" name="Shape 323"/>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Hold Modeling</a:t>
            </a:r>
          </a:p>
        </p:txBody>
      </p:sp>
      <p:sp>
        <p:nvSpPr>
          <p:cNvPr id="202" name="Shape 202"/>
          <p:cNvSpPr txBox="1">
            <a:spLocks noGrp="1"/>
          </p:cNvSpPr>
          <p:nvPr>
            <p:ph type="body" idx="1"/>
          </p:nvPr>
        </p:nvSpPr>
        <p:spPr>
          <a:xfrm>
            <a:off x="311700" y="1152475"/>
            <a:ext cx="4133100" cy="3416400"/>
          </a:xfrm>
          <a:prstGeom prst="rect">
            <a:avLst/>
          </a:prstGeom>
        </p:spPr>
        <p:txBody>
          <a:bodyPr lIns="91425" tIns="91425" rIns="91425" bIns="91425" anchor="t" anchorCtr="0">
            <a:noAutofit/>
          </a:bodyPr>
          <a:lstStyle/>
          <a:p>
            <a:pPr lvl="0" rtl="0">
              <a:spcBef>
                <a:spcPts val="0"/>
              </a:spcBef>
              <a:buNone/>
            </a:pPr>
            <a:endParaRPr>
              <a:solidFill>
                <a:srgbClr val="000000"/>
              </a:solidFill>
            </a:endParaRPr>
          </a:p>
          <a:p>
            <a:pPr marL="457200" lvl="0" indent="-228600" rtl="0">
              <a:lnSpc>
                <a:spcPct val="150000"/>
              </a:lnSpc>
              <a:spcBef>
                <a:spcPts val="0"/>
              </a:spcBef>
              <a:buClr>
                <a:srgbClr val="000000"/>
              </a:buClr>
            </a:pPr>
            <a:r>
              <a:rPr lang="en">
                <a:solidFill>
                  <a:srgbClr val="000000"/>
                </a:solidFill>
              </a:rPr>
              <a:t>Fitting Plane</a:t>
            </a:r>
          </a:p>
          <a:p>
            <a:pPr marL="914400" lvl="1" indent="-228600" rtl="0">
              <a:lnSpc>
                <a:spcPct val="150000"/>
              </a:lnSpc>
              <a:spcBef>
                <a:spcPts val="0"/>
              </a:spcBef>
              <a:buClr>
                <a:srgbClr val="000000"/>
              </a:buClr>
            </a:pPr>
            <a:r>
              <a:rPr lang="en">
                <a:solidFill>
                  <a:srgbClr val="000000"/>
                </a:solidFill>
              </a:rPr>
              <a:t>Maintains relative depth</a:t>
            </a:r>
          </a:p>
          <a:p>
            <a:pPr marL="914400" lvl="1" indent="-228600" rtl="0">
              <a:lnSpc>
                <a:spcPct val="150000"/>
              </a:lnSpc>
              <a:spcBef>
                <a:spcPts val="0"/>
              </a:spcBef>
              <a:spcAft>
                <a:spcPts val="1000"/>
              </a:spcAft>
              <a:buClr>
                <a:srgbClr val="000000"/>
              </a:buClr>
            </a:pPr>
            <a:r>
              <a:rPr lang="en">
                <a:solidFill>
                  <a:srgbClr val="000000"/>
                </a:solidFill>
              </a:rPr>
              <a:t>Minimizes unnecessary print volume</a:t>
            </a:r>
          </a:p>
          <a:p>
            <a:pPr marL="457200" lvl="0" indent="-228600" rtl="0">
              <a:spcBef>
                <a:spcPts val="0"/>
              </a:spcBef>
              <a:buClr>
                <a:srgbClr val="000000"/>
              </a:buClr>
            </a:pPr>
            <a:r>
              <a:rPr lang="en">
                <a:solidFill>
                  <a:srgbClr val="000000"/>
                </a:solidFill>
              </a:rPr>
              <a:t>Must ensure that no grasping region is clipped</a:t>
            </a:r>
          </a:p>
        </p:txBody>
      </p:sp>
      <p:pic>
        <p:nvPicPr>
          <p:cNvPr id="203" name="Shape 203"/>
          <p:cNvPicPr preferRelativeResize="0"/>
          <p:nvPr/>
        </p:nvPicPr>
        <p:blipFill>
          <a:blip r:embed="rId3">
            <a:alphaModFix/>
          </a:blip>
          <a:stretch>
            <a:fillRect/>
          </a:stretch>
        </p:blipFill>
        <p:spPr>
          <a:xfrm>
            <a:off x="5152449" y="212812"/>
            <a:ext cx="2491625" cy="4717876"/>
          </a:xfrm>
          <a:prstGeom prst="rect">
            <a:avLst/>
          </a:prstGeom>
          <a:noFill/>
          <a:ln>
            <a:noFill/>
          </a:ln>
        </p:spPr>
      </p:pic>
      <p:sp>
        <p:nvSpPr>
          <p:cNvPr id="204" name="Shape 204"/>
          <p:cNvSpPr/>
          <p:nvPr/>
        </p:nvSpPr>
        <p:spPr>
          <a:xfrm>
            <a:off x="0" y="538025"/>
            <a:ext cx="311700" cy="4374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Outdoor and indoor rock climbing</a:t>
            </a:r>
          </a:p>
        </p:txBody>
      </p:sp>
      <p:pic>
        <p:nvPicPr>
          <p:cNvPr id="5" name="Shape 65"/>
          <p:cNvPicPr preferRelativeResize="0"/>
          <p:nvPr/>
        </p:nvPicPr>
        <p:blipFill>
          <a:blip r:embed="rId3">
            <a:alphaModFix/>
          </a:blip>
          <a:stretch>
            <a:fillRect/>
          </a:stretch>
        </p:blipFill>
        <p:spPr>
          <a:xfrm>
            <a:off x="3410819" y="1308389"/>
            <a:ext cx="5184275" cy="3458249"/>
          </a:xfrm>
          <a:prstGeom prst="rect">
            <a:avLst/>
          </a:prstGeom>
          <a:noFill/>
          <a:ln>
            <a:noFill/>
          </a:ln>
        </p:spPr>
      </p:pic>
      <p:pic>
        <p:nvPicPr>
          <p:cNvPr id="6" name="Shape 66"/>
          <p:cNvPicPr preferRelativeResize="0"/>
          <p:nvPr/>
        </p:nvPicPr>
        <p:blipFill>
          <a:blip r:embed="rId4">
            <a:alphaModFix/>
          </a:blip>
          <a:stretch>
            <a:fillRect/>
          </a:stretch>
        </p:blipFill>
        <p:spPr>
          <a:xfrm>
            <a:off x="289350" y="1308389"/>
            <a:ext cx="2593687" cy="3458250"/>
          </a:xfrm>
          <a:prstGeom prst="rect">
            <a:avLst/>
          </a:prstGeom>
          <a:noFill/>
          <a:ln>
            <a:noFill/>
          </a:ln>
        </p:spPr>
      </p:pic>
      <p:sp>
        <p:nvSpPr>
          <p:cNvPr id="3" name="TextBox 2"/>
          <p:cNvSpPr txBox="1"/>
          <p:nvPr/>
        </p:nvSpPr>
        <p:spPr>
          <a:xfrm>
            <a:off x="1969215" y="1719209"/>
            <a:ext cx="4746660" cy="461665"/>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Can we make them more similar?</a:t>
            </a:r>
          </a:p>
        </p:txBody>
      </p:sp>
    </p:spTree>
    <p:extLst>
      <p:ext uri="{BB962C8B-B14F-4D97-AF65-F5344CB8AC3E}">
        <p14:creationId xmlns:p14="http://schemas.microsoft.com/office/powerpoint/2010/main" val="312531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rock formations are off limits…</a:t>
            </a:r>
          </a:p>
        </p:txBody>
      </p:sp>
      <p:pic>
        <p:nvPicPr>
          <p:cNvPr id="2050" name="Picture 2" descr="delicate-arch-20.jpg (1500×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934" y="1163048"/>
            <a:ext cx="5970677" cy="398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79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…others are extremely hard (Action </a:t>
            </a:r>
            <a:r>
              <a:rPr lang="en-US" dirty="0" err="1"/>
              <a:t>Directe</a:t>
            </a:r>
            <a:r>
              <a:rPr lang="en-US" dirty="0"/>
              <a:t>)</a:t>
            </a:r>
          </a:p>
        </p:txBody>
      </p:sp>
      <p:pic>
        <p:nvPicPr>
          <p:cNvPr id="3074" name="Picture 2" descr="c080514c.jpg (500×3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121" y="1217328"/>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83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a:t>
            </a:r>
            <a:r>
              <a:rPr lang="en-US" dirty="0" err="1"/>
              <a:t>Directe</a:t>
            </a:r>
            <a:r>
              <a:rPr lang="en-US" dirty="0"/>
              <a:t> (9a / 5.14d)</a:t>
            </a:r>
          </a:p>
        </p:txBody>
      </p:sp>
      <p:pic>
        <p:nvPicPr>
          <p:cNvPr id="4098" name="Picture 2" descr="wolfgang-gullich-on-original-campus-board.jpg (387×7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840" y="1154128"/>
            <a:ext cx="1548449" cy="28489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0350" y="4226514"/>
            <a:ext cx="1928733" cy="369332"/>
          </a:xfrm>
          <a:prstGeom prst="rect">
            <a:avLst/>
          </a:prstGeom>
          <a:noFill/>
        </p:spPr>
        <p:txBody>
          <a:bodyPr wrap="none" rtlCol="0">
            <a:spAutoFit/>
          </a:bodyPr>
          <a:lstStyle/>
          <a:p>
            <a:r>
              <a:rPr lang="en-US" sz="1800" dirty="0"/>
              <a:t>Wolfgang </a:t>
            </a:r>
            <a:r>
              <a:rPr lang="en-US" sz="1800" dirty="0" err="1"/>
              <a:t>Gullich</a:t>
            </a:r>
            <a:endParaRPr lang="en-US" sz="1800" dirty="0"/>
          </a:p>
        </p:txBody>
      </p:sp>
      <p:sp>
        <p:nvSpPr>
          <p:cNvPr id="8" name="TextBox 7"/>
          <p:cNvSpPr txBox="1"/>
          <p:nvPr/>
        </p:nvSpPr>
        <p:spPr>
          <a:xfrm>
            <a:off x="5244606" y="4226514"/>
            <a:ext cx="1620957" cy="369332"/>
          </a:xfrm>
          <a:prstGeom prst="rect">
            <a:avLst/>
          </a:prstGeom>
          <a:noFill/>
        </p:spPr>
        <p:txBody>
          <a:bodyPr wrap="none" rtlCol="0">
            <a:spAutoFit/>
          </a:bodyPr>
          <a:lstStyle/>
          <a:p>
            <a:r>
              <a:rPr lang="en-US" sz="1800" dirty="0" err="1"/>
              <a:t>Matyas</a:t>
            </a:r>
            <a:r>
              <a:rPr lang="en-US" sz="1800" dirty="0"/>
              <a:t> </a:t>
            </a:r>
            <a:r>
              <a:rPr lang="en-US" sz="1800" dirty="0" err="1"/>
              <a:t>Luzan</a:t>
            </a:r>
            <a:endParaRPr lang="en-US" sz="1800" dirty="0"/>
          </a:p>
        </p:txBody>
      </p:sp>
      <p:pic>
        <p:nvPicPr>
          <p:cNvPr id="9" name="luzan">
            <a:hlinkClick r:id="" action="ppaction://media"/>
            <a:extLst>
              <a:ext uri="{FF2B5EF4-FFF2-40B4-BE49-F238E27FC236}">
                <a16:creationId xmlns:a16="http://schemas.microsoft.com/office/drawing/2014/main" id="{1477257C-5CCA-4AF7-9BC7-7F4C59E59A49}"/>
              </a:ext>
            </a:extLst>
          </p:cNvPr>
          <p:cNvPicPr>
            <a:picLocks noChangeAspect="1"/>
          </p:cNvPicPr>
          <p:nvPr>
            <a:videoFile r:link="rId1"/>
            <p:extLst>
              <p:ext uri="{DAA4B4D4-6D71-4841-9C94-3DE7FCFB9230}">
                <p14:media xmlns:p14="http://schemas.microsoft.com/office/powerpoint/2010/main" r:embed="rId2">
                  <p14:trim st="35220" end="112317.6666"/>
                </p14:media>
              </p:ext>
            </p:extLst>
          </p:nvPr>
        </p:nvPicPr>
        <p:blipFill>
          <a:blip r:embed="rId6"/>
          <a:stretch>
            <a:fillRect/>
          </a:stretch>
        </p:blipFill>
        <p:spPr>
          <a:xfrm>
            <a:off x="3463415" y="1154128"/>
            <a:ext cx="5064775" cy="2848936"/>
          </a:xfrm>
          <a:prstGeom prst="rect">
            <a:avLst/>
          </a:prstGeom>
        </p:spPr>
      </p:pic>
    </p:spTree>
    <p:extLst>
      <p:ext uri="{BB962C8B-B14F-4D97-AF65-F5344CB8AC3E}">
        <p14:creationId xmlns:p14="http://schemas.microsoft.com/office/powerpoint/2010/main" val="364994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305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mute="1">
                <p:cTn id="16" fill="hold" display="0">
                  <p:stCondLst>
                    <p:cond delay="indefinite"/>
                  </p:stCondLst>
                </p:cTn>
                <p:tgtEl>
                  <p:spTgt spid="9"/>
                </p:tgtEl>
              </p:cMediaNode>
            </p:video>
          </p:childTnLst>
        </p:cTn>
      </p:par>
    </p:tnLst>
    <p:bldLst>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01" name="Shape 101"/>
          <p:cNvPicPr preferRelativeResize="0"/>
          <p:nvPr/>
        </p:nvPicPr>
        <p:blipFill>
          <a:blip r:embed="rId3">
            <a:alphaModFix/>
          </a:blip>
          <a:stretch>
            <a:fillRect/>
          </a:stretch>
        </p:blipFill>
        <p:spPr>
          <a:xfrm>
            <a:off x="395659" y="951170"/>
            <a:ext cx="1982991" cy="2974504"/>
          </a:xfrm>
          <a:prstGeom prst="rect">
            <a:avLst/>
          </a:prstGeom>
          <a:noFill/>
          <a:ln>
            <a:noFill/>
          </a:ln>
        </p:spPr>
      </p:pic>
      <p:grpSp>
        <p:nvGrpSpPr>
          <p:cNvPr id="9" name="Group 8"/>
          <p:cNvGrpSpPr/>
          <p:nvPr/>
        </p:nvGrpSpPr>
        <p:grpSpPr>
          <a:xfrm>
            <a:off x="3030629" y="844414"/>
            <a:ext cx="3586200" cy="1162200"/>
            <a:chOff x="4612850" y="249350"/>
            <a:chExt cx="3586200" cy="1162200"/>
          </a:xfrm>
        </p:grpSpPr>
        <p:pic>
          <p:nvPicPr>
            <p:cNvPr id="89" name="Shape 89" descr="Image result for 3d printed house 24 hours"/>
            <p:cNvPicPr preferRelativeResize="0"/>
            <p:nvPr/>
          </p:nvPicPr>
          <p:blipFill rotWithShape="1">
            <a:blip r:embed="rId4">
              <a:alphaModFix/>
            </a:blip>
            <a:srcRect l="8759"/>
            <a:stretch/>
          </p:blipFill>
          <p:spPr>
            <a:xfrm>
              <a:off x="4612850" y="249393"/>
              <a:ext cx="2185108" cy="1162125"/>
            </a:xfrm>
            <a:prstGeom prst="rect">
              <a:avLst/>
            </a:prstGeom>
            <a:noFill/>
            <a:ln>
              <a:noFill/>
            </a:ln>
          </p:spPr>
        </p:pic>
        <p:pic>
          <p:nvPicPr>
            <p:cNvPr id="90" name="Shape 90" descr="Image result for 3d printed house 24 hours"/>
            <p:cNvPicPr preferRelativeResize="0"/>
            <p:nvPr/>
          </p:nvPicPr>
          <p:blipFill rotWithShape="1">
            <a:blip r:embed="rId5">
              <a:alphaModFix/>
            </a:blip>
            <a:srcRect l="7587" r="6869"/>
            <a:stretch/>
          </p:blipFill>
          <p:spPr>
            <a:xfrm>
              <a:off x="6789118" y="249393"/>
              <a:ext cx="1409931" cy="1162124"/>
            </a:xfrm>
            <a:prstGeom prst="rect">
              <a:avLst/>
            </a:prstGeom>
            <a:noFill/>
            <a:ln>
              <a:noFill/>
            </a:ln>
          </p:spPr>
        </p:pic>
        <p:sp>
          <p:nvSpPr>
            <p:cNvPr id="91" name="Shape 91"/>
            <p:cNvSpPr/>
            <p:nvPr/>
          </p:nvSpPr>
          <p:spPr>
            <a:xfrm>
              <a:off x="4612850" y="249350"/>
              <a:ext cx="3586200" cy="11622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0" name="Group 9"/>
          <p:cNvGrpSpPr/>
          <p:nvPr/>
        </p:nvGrpSpPr>
        <p:grpSpPr>
          <a:xfrm>
            <a:off x="3030554" y="2169729"/>
            <a:ext cx="3586349" cy="1162200"/>
            <a:chOff x="4612775" y="1930837"/>
            <a:chExt cx="3586349" cy="1162200"/>
          </a:xfrm>
        </p:grpSpPr>
        <p:pic>
          <p:nvPicPr>
            <p:cNvPr id="95" name="Shape 95"/>
            <p:cNvPicPr preferRelativeResize="0"/>
            <p:nvPr/>
          </p:nvPicPr>
          <p:blipFill rotWithShape="1">
            <a:blip r:embed="rId6">
              <a:alphaModFix/>
            </a:blip>
            <a:srcRect r="10136"/>
            <a:stretch/>
          </p:blipFill>
          <p:spPr>
            <a:xfrm>
              <a:off x="4612775" y="1934399"/>
              <a:ext cx="3586349" cy="1155128"/>
            </a:xfrm>
            <a:prstGeom prst="rect">
              <a:avLst/>
            </a:prstGeom>
            <a:noFill/>
            <a:ln>
              <a:noFill/>
            </a:ln>
          </p:spPr>
        </p:pic>
        <p:sp>
          <p:nvSpPr>
            <p:cNvPr id="96" name="Shape 96"/>
            <p:cNvSpPr/>
            <p:nvPr/>
          </p:nvSpPr>
          <p:spPr>
            <a:xfrm>
              <a:off x="4612775" y="1930837"/>
              <a:ext cx="3586200" cy="11622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1" name="Group 10"/>
          <p:cNvGrpSpPr/>
          <p:nvPr/>
        </p:nvGrpSpPr>
        <p:grpSpPr>
          <a:xfrm>
            <a:off x="3030554" y="3604651"/>
            <a:ext cx="3586350" cy="1225500"/>
            <a:chOff x="4612775" y="3612339"/>
            <a:chExt cx="3586350" cy="1225500"/>
          </a:xfrm>
        </p:grpSpPr>
        <p:pic>
          <p:nvPicPr>
            <p:cNvPr id="93" name="Shape 93"/>
            <p:cNvPicPr preferRelativeResize="0"/>
            <p:nvPr/>
          </p:nvPicPr>
          <p:blipFill rotWithShape="1">
            <a:blip r:embed="rId7">
              <a:alphaModFix/>
            </a:blip>
            <a:srcRect r="50032"/>
            <a:stretch/>
          </p:blipFill>
          <p:spPr>
            <a:xfrm>
              <a:off x="4612775" y="3616072"/>
              <a:ext cx="965340" cy="1217923"/>
            </a:xfrm>
            <a:prstGeom prst="rect">
              <a:avLst/>
            </a:prstGeom>
            <a:noFill/>
            <a:ln>
              <a:noFill/>
            </a:ln>
          </p:spPr>
        </p:pic>
        <p:pic>
          <p:nvPicPr>
            <p:cNvPr id="94" name="Shape 94"/>
            <p:cNvPicPr preferRelativeResize="0"/>
            <p:nvPr/>
          </p:nvPicPr>
          <p:blipFill>
            <a:blip r:embed="rId8">
              <a:alphaModFix/>
            </a:blip>
            <a:stretch>
              <a:fillRect/>
            </a:stretch>
          </p:blipFill>
          <p:spPr>
            <a:xfrm>
              <a:off x="5637564" y="3722516"/>
              <a:ext cx="2561561" cy="1012216"/>
            </a:xfrm>
            <a:prstGeom prst="rect">
              <a:avLst/>
            </a:prstGeom>
            <a:noFill/>
            <a:ln>
              <a:noFill/>
            </a:ln>
          </p:spPr>
        </p:pic>
        <p:sp>
          <p:nvSpPr>
            <p:cNvPr id="98" name="Shape 98"/>
            <p:cNvSpPr/>
            <p:nvPr/>
          </p:nvSpPr>
          <p:spPr>
            <a:xfrm>
              <a:off x="4612775" y="3612339"/>
              <a:ext cx="3586199" cy="12255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00" name="Shape 100"/>
          <p:cNvSpPr txBox="1"/>
          <p:nvPr/>
        </p:nvSpPr>
        <p:spPr>
          <a:xfrm>
            <a:off x="490601" y="3760903"/>
            <a:ext cx="1917774" cy="369760"/>
          </a:xfrm>
          <a:prstGeom prst="rect">
            <a:avLst/>
          </a:prstGeom>
          <a:noFill/>
          <a:ln>
            <a:noFill/>
          </a:ln>
        </p:spPr>
        <p:txBody>
          <a:bodyPr lIns="91425" tIns="91425" rIns="91425" bIns="91425" anchor="t" anchorCtr="0">
            <a:noAutofit/>
          </a:bodyPr>
          <a:lstStyle/>
          <a:p>
            <a:pPr lvl="0" rtl="0">
              <a:spcBef>
                <a:spcPts val="0"/>
              </a:spcBef>
              <a:buNone/>
            </a:pPr>
            <a:r>
              <a:rPr lang="en-US" sz="2000" dirty="0"/>
              <a:t>Limited volume</a:t>
            </a:r>
            <a:endParaRPr lang="en" sz="2000" i="1" dirty="0"/>
          </a:p>
        </p:txBody>
      </p:sp>
      <p:sp>
        <p:nvSpPr>
          <p:cNvPr id="2" name="TextBox 1"/>
          <p:cNvSpPr txBox="1"/>
          <p:nvPr/>
        </p:nvSpPr>
        <p:spPr>
          <a:xfrm>
            <a:off x="7246233" y="1483330"/>
            <a:ext cx="971741" cy="307777"/>
          </a:xfrm>
          <a:prstGeom prst="rect">
            <a:avLst/>
          </a:prstGeom>
          <a:noFill/>
        </p:spPr>
        <p:txBody>
          <a:bodyPr wrap="none" rtlCol="0">
            <a:spAutoFit/>
          </a:bodyPr>
          <a:lstStyle/>
          <a:p>
            <a:r>
              <a:rPr lang="en-US" dirty="0"/>
              <a:t>[</a:t>
            </a:r>
            <a:r>
              <a:rPr lang="en-US" dirty="0" err="1"/>
              <a:t>Apis</a:t>
            </a:r>
            <a:r>
              <a:rPr lang="en-US" dirty="0"/>
              <a:t> Cor]</a:t>
            </a:r>
          </a:p>
        </p:txBody>
      </p:sp>
      <p:sp>
        <p:nvSpPr>
          <p:cNvPr id="27" name="TextBox 26"/>
          <p:cNvSpPr txBox="1"/>
          <p:nvPr/>
        </p:nvSpPr>
        <p:spPr>
          <a:xfrm>
            <a:off x="6984142" y="1120294"/>
            <a:ext cx="1877437" cy="369332"/>
          </a:xfrm>
          <a:prstGeom prst="rect">
            <a:avLst/>
          </a:prstGeom>
          <a:noFill/>
        </p:spPr>
        <p:txBody>
          <a:bodyPr wrap="none" rtlCol="0">
            <a:spAutoFit/>
          </a:bodyPr>
          <a:lstStyle/>
          <a:p>
            <a:r>
              <a:rPr lang="en-US" sz="1800" dirty="0"/>
              <a:t>Larger hardware</a:t>
            </a:r>
          </a:p>
        </p:txBody>
      </p:sp>
      <p:sp>
        <p:nvSpPr>
          <p:cNvPr id="30" name="TextBox 29"/>
          <p:cNvSpPr txBox="1"/>
          <p:nvPr/>
        </p:nvSpPr>
        <p:spPr>
          <a:xfrm>
            <a:off x="7165396" y="2737082"/>
            <a:ext cx="1467068" cy="307777"/>
          </a:xfrm>
          <a:prstGeom prst="rect">
            <a:avLst/>
          </a:prstGeom>
          <a:noFill/>
        </p:spPr>
        <p:txBody>
          <a:bodyPr wrap="none" rtlCol="0">
            <a:spAutoFit/>
          </a:bodyPr>
          <a:lstStyle/>
          <a:p>
            <a:r>
              <a:rPr lang="en-US" dirty="0"/>
              <a:t>[Luo et al. 2012]</a:t>
            </a:r>
          </a:p>
        </p:txBody>
      </p:sp>
      <p:sp>
        <p:nvSpPr>
          <p:cNvPr id="31" name="TextBox 30"/>
          <p:cNvSpPr txBox="1"/>
          <p:nvPr/>
        </p:nvSpPr>
        <p:spPr>
          <a:xfrm>
            <a:off x="6928431" y="2374046"/>
            <a:ext cx="2069797" cy="369332"/>
          </a:xfrm>
          <a:prstGeom prst="rect">
            <a:avLst/>
          </a:prstGeom>
          <a:noFill/>
        </p:spPr>
        <p:txBody>
          <a:bodyPr wrap="none" rtlCol="0">
            <a:spAutoFit/>
          </a:bodyPr>
          <a:lstStyle/>
          <a:p>
            <a:r>
              <a:rPr lang="en-US" sz="1800" dirty="0"/>
              <a:t>Software solutions</a:t>
            </a:r>
          </a:p>
        </p:txBody>
      </p:sp>
      <p:sp>
        <p:nvSpPr>
          <p:cNvPr id="32" name="TextBox 31"/>
          <p:cNvSpPr txBox="1"/>
          <p:nvPr/>
        </p:nvSpPr>
        <p:spPr>
          <a:xfrm>
            <a:off x="7013110" y="4119514"/>
            <a:ext cx="2076209" cy="523220"/>
          </a:xfrm>
          <a:prstGeom prst="rect">
            <a:avLst/>
          </a:prstGeom>
          <a:noFill/>
        </p:spPr>
        <p:txBody>
          <a:bodyPr wrap="none" rtlCol="0">
            <a:spAutoFit/>
          </a:bodyPr>
          <a:lstStyle/>
          <a:p>
            <a:r>
              <a:rPr lang="en-US" dirty="0"/>
              <a:t>(</a:t>
            </a:r>
            <a:r>
              <a:rPr lang="en-US" dirty="0" err="1"/>
              <a:t>WirePrint</a:t>
            </a:r>
            <a:r>
              <a:rPr lang="en-US" dirty="0"/>
              <a:t>, </a:t>
            </a:r>
            <a:r>
              <a:rPr lang="en-US" dirty="0" err="1"/>
              <a:t>faBrickation</a:t>
            </a:r>
            <a:r>
              <a:rPr lang="en-US" dirty="0"/>
              <a:t>)</a:t>
            </a:r>
          </a:p>
          <a:p>
            <a:r>
              <a:rPr lang="en-US" dirty="0"/>
              <a:t>[Mueller et al. 2014]</a:t>
            </a:r>
          </a:p>
        </p:txBody>
      </p:sp>
      <p:sp>
        <p:nvSpPr>
          <p:cNvPr id="33" name="TextBox 32"/>
          <p:cNvSpPr txBox="1"/>
          <p:nvPr/>
        </p:nvSpPr>
        <p:spPr>
          <a:xfrm>
            <a:off x="6984256" y="3756478"/>
            <a:ext cx="1723549" cy="369332"/>
          </a:xfrm>
          <a:prstGeom prst="rect">
            <a:avLst/>
          </a:prstGeom>
          <a:noFill/>
        </p:spPr>
        <p:txBody>
          <a:bodyPr wrap="none" rtlCol="0">
            <a:spAutoFit/>
          </a:bodyPr>
          <a:lstStyle/>
          <a:p>
            <a:r>
              <a:rPr lang="en-US" sz="1800" dirty="0"/>
              <a:t>Strategic prints</a:t>
            </a:r>
          </a:p>
        </p:txBody>
      </p:sp>
      <p:sp>
        <p:nvSpPr>
          <p:cNvPr id="34" name="Shape 88"/>
          <p:cNvSpPr/>
          <p:nvPr/>
        </p:nvSpPr>
        <p:spPr>
          <a:xfrm>
            <a:off x="2779914" y="3443139"/>
            <a:ext cx="4127744" cy="1556100"/>
          </a:xfrm>
          <a:prstGeom prst="roundRect">
            <a:avLst>
              <a:gd name="adj" fmla="val 16667"/>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 name="Title 2"/>
          <p:cNvSpPr>
            <a:spLocks noGrp="1"/>
          </p:cNvSpPr>
          <p:nvPr>
            <p:ph type="title"/>
          </p:nvPr>
        </p:nvSpPr>
        <p:spPr/>
        <p:txBody>
          <a:bodyPr/>
          <a:lstStyle/>
          <a:p>
            <a:r>
              <a:rPr lang="en-US" dirty="0"/>
              <a:t>3D printing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27" grpId="0"/>
      <p:bldP spid="30" grpId="0"/>
      <p:bldP spid="31" grpId="0"/>
      <p:bldP spid="32" grpId="0"/>
      <p:bldP spid="33" grpId="0"/>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recreate the sensorimotor experience</a:t>
            </a:r>
          </a:p>
        </p:txBody>
      </p:sp>
      <p:pic>
        <p:nvPicPr>
          <p:cNvPr id="4" name="Picture 2" descr="http://www.eco-diva.com/wp-content/uploads/2012/01/Yoga-Fore-arms.jpg">
            <a:extLst>
              <a:ext uri="{FF2B5EF4-FFF2-40B4-BE49-F238E27FC236}">
                <a16:creationId xmlns:a16="http://schemas.microsoft.com/office/drawing/2014/main" id="{254F3778-5C54-42D4-8FD3-53C12E1C3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477" y="1202499"/>
            <a:ext cx="4795983" cy="347868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0859CE-8000-4DD5-81DA-0C98630D4B20}"/>
              </a:ext>
            </a:extLst>
          </p:cNvPr>
          <p:cNvPicPr>
            <a:picLocks noChangeAspect="1"/>
          </p:cNvPicPr>
          <p:nvPr/>
        </p:nvPicPr>
        <p:blipFill>
          <a:blip r:embed="rId4"/>
          <a:stretch>
            <a:fillRect/>
          </a:stretch>
        </p:blipFill>
        <p:spPr>
          <a:xfrm>
            <a:off x="648932" y="1202499"/>
            <a:ext cx="2168013" cy="3498919"/>
          </a:xfrm>
          <a:prstGeom prst="rect">
            <a:avLst/>
          </a:prstGeom>
        </p:spPr>
      </p:pic>
    </p:spTree>
    <p:extLst>
      <p:ext uri="{BB962C8B-B14F-4D97-AF65-F5344CB8AC3E}">
        <p14:creationId xmlns:p14="http://schemas.microsoft.com/office/powerpoint/2010/main" val="201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9810</TotalTime>
  <Words>2713</Words>
  <Application>Microsoft Macintosh PowerPoint</Application>
  <PresentationFormat>On-screen Show (16:9)</PresentationFormat>
  <Paragraphs>167</Paragraphs>
  <Slides>32</Slides>
  <Notes>32</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Wingdings</vt:lpstr>
      <vt:lpstr>Source Sans Pro</vt:lpstr>
      <vt:lpstr>Raleway</vt:lpstr>
      <vt:lpstr>plum</vt:lpstr>
      <vt:lpstr>PowerPoint Presentation</vt:lpstr>
      <vt:lpstr>Postdocs in Switzerland (2012)</vt:lpstr>
      <vt:lpstr>Climbing – indoor gyms</vt:lpstr>
      <vt:lpstr>Outdoor and indoor rock climbing</vt:lpstr>
      <vt:lpstr>Some rock formations are off limits…</vt:lpstr>
      <vt:lpstr>…others are extremely hard (Action Directe)</vt:lpstr>
      <vt:lpstr>Action Directe (9a / 5.14d)</vt:lpstr>
      <vt:lpstr>3D printing</vt:lpstr>
      <vt:lpstr>Goal: recreate the sensorimotor experience</vt:lpstr>
      <vt:lpstr>Key geometric aspects to replicate</vt:lpstr>
      <vt:lpstr>Pipeline</vt:lpstr>
      <vt:lpstr>Acquisition</vt:lpstr>
      <vt:lpstr>Contact regions</vt:lpstr>
      <vt:lpstr>Contact regions</vt:lpstr>
      <vt:lpstr>Contact regions</vt:lpstr>
      <vt:lpstr>Hold Modeling</vt:lpstr>
      <vt:lpstr>Fabrication</vt:lpstr>
      <vt:lpstr>Fabrication</vt:lpstr>
      <vt:lpstr>Indoor Configuration</vt:lpstr>
      <vt:lpstr>Indoor Configuration</vt:lpstr>
      <vt:lpstr>Indoor Configuration</vt:lpstr>
      <vt:lpstr>Result</vt:lpstr>
      <vt:lpstr>PowerPoint Presentation</vt:lpstr>
      <vt:lpstr>PowerPoint Presentation</vt:lpstr>
      <vt:lpstr>“Pilgrimage”  route</vt:lpstr>
      <vt:lpstr>Limitations</vt:lpstr>
      <vt:lpstr>Thank you! Questions?</vt:lpstr>
      <vt:lpstr>Fabrication: Temptation</vt:lpstr>
      <vt:lpstr>Fabrication</vt:lpstr>
      <vt:lpstr>Fabrication</vt:lpstr>
      <vt:lpstr>Fabrication</vt:lpstr>
      <vt:lpstr>Hold Modeling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259</cp:revision>
  <dcterms:modified xsi:type="dcterms:W3CDTF">2019-07-11T16:06:59Z</dcterms:modified>
</cp:coreProperties>
</file>