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tags/tag17.xml" ContentType="application/vnd.openxmlformats-officedocument.presentationml.tags+xml"/>
  <Override PartName="/ppt/notesSlides/notesSlide21.xml" ContentType="application/vnd.openxmlformats-officedocument.presentationml.notesSlide+xml"/>
  <Override PartName="/ppt/tags/tag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6" r:id="rId1"/>
    <p:sldMasterId id="2147484189" r:id="rId2"/>
  </p:sldMasterIdLst>
  <p:notesMasterIdLst>
    <p:notesMasterId r:id="rId45"/>
  </p:notesMasterIdLst>
  <p:handoutMasterIdLst>
    <p:handoutMasterId r:id="rId46"/>
  </p:handoutMasterIdLst>
  <p:sldIdLst>
    <p:sldId id="27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10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800" kern="1200">
        <a:solidFill>
          <a:srgbClr val="A42700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n" initials="ET" lastIdx="1" clrIdx="0">
    <p:extLst>
      <p:ext uri="{19B8F6BF-5375-455C-9EA6-DF929625EA0E}">
        <p15:presenceInfo xmlns:p15="http://schemas.microsoft.com/office/powerpoint/2012/main" userId="Er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CCFF"/>
    <a:srgbClr val="FFFFFF"/>
    <a:srgbClr val="EAEAEA"/>
    <a:srgbClr val="CC3300"/>
    <a:srgbClr val="FF0066"/>
    <a:srgbClr val="967720"/>
    <a:srgbClr val="9900CC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9" autoAdjust="0"/>
    <p:restoredTop sz="88543" autoAdjust="0"/>
  </p:normalViewPr>
  <p:slideViewPr>
    <p:cSldViewPr>
      <p:cViewPr varScale="1">
        <p:scale>
          <a:sx n="104" d="100"/>
          <a:sy n="104" d="100"/>
        </p:scale>
        <p:origin x="165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9334"/>
    </p:cViewPr>
  </p:sorterViewPr>
  <p:notesViewPr>
    <p:cSldViewPr>
      <p:cViewPr varScale="1">
        <p:scale>
          <a:sx n="73" d="100"/>
          <a:sy n="73" d="100"/>
        </p:scale>
        <p:origin x="-229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11C0A08-D9C2-4A36-A848-3CD29EA8732F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438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82625"/>
            <a:ext cx="4554538" cy="3416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55688" y="4410075"/>
            <a:ext cx="5029200" cy="4097338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l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51875"/>
            <a:ext cx="2971800" cy="455613"/>
          </a:xfrm>
          <a:prstGeom prst="rect">
            <a:avLst/>
          </a:prstGeom>
          <a:noFill/>
          <a:ln w="349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229" tIns="45615" rIns="91229" bIns="45615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lnSpc>
                <a:spcPct val="100000"/>
              </a:lnSpc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910215-9EA9-4BC3-9F1E-6DE7EF84ED0C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562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301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603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8897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968375" indent="-4921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30000"/>
              </a:spcBef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5C128F-D0CD-414A-B00E-03DF9249E2BD}" type="slidenum">
              <a:rPr lang="he-IL" altLang="en-US" sz="1200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en-US" altLang="en-US" sz="1200" smtClean="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0413" cy="3427412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7613" cy="399256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80846" tIns="40424" rIns="80846" bIns="40424" anchor="ctr"/>
          <a:lstStyle/>
          <a:p>
            <a:pPr defTabSz="457200"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53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039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065854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7565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29216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288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36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42362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96282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939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What happens to the noise? Does not increase by too much.</a:t>
            </a:r>
          </a:p>
        </p:txBody>
      </p:sp>
    </p:spTree>
    <p:extLst>
      <p:ext uri="{BB962C8B-B14F-4D97-AF65-F5344CB8AC3E}">
        <p14:creationId xmlns:p14="http://schemas.microsoft.com/office/powerpoint/2010/main" val="3733881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98394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41756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1990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5964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34416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TODO!!</a:t>
            </a:r>
          </a:p>
        </p:txBody>
      </p:sp>
    </p:spTree>
    <p:extLst>
      <p:ext uri="{BB962C8B-B14F-4D97-AF65-F5344CB8AC3E}">
        <p14:creationId xmlns:p14="http://schemas.microsoft.com/office/powerpoint/2010/main" val="1463846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TODO!!</a:t>
            </a:r>
          </a:p>
        </p:txBody>
      </p:sp>
    </p:spTree>
    <p:extLst>
      <p:ext uri="{BB962C8B-B14F-4D97-AF65-F5344CB8AC3E}">
        <p14:creationId xmlns:p14="http://schemas.microsoft.com/office/powerpoint/2010/main" val="70724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CA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6A79DE5-BD97-40DE-9BA1-FED3F23A1CF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70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/>
              <a:t>, labeled by path from root </a:t>
            </a:r>
            <a:r>
              <a:rPr lang="en-US" sz="1000" dirty="0" smtClean="0"/>
              <a:t>(e.g., 011 = </a:t>
            </a:r>
            <a:r>
              <a:rPr lang="en-US" sz="1000" dirty="0" err="1" smtClean="0"/>
              <a:t>left,right,right</a:t>
            </a:r>
            <a:r>
              <a:rPr lang="en-US" sz="1000" smtClean="0"/>
              <a:t>)</a:t>
            </a:r>
            <a:r>
              <a:rPr lang="en-US" sz="110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10215-9EA9-4BC3-9F1E-6DE7EF84ED0C}" type="slidenum">
              <a:rPr lang="he-IL" alt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9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58680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878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smtClean="0"/>
              <a:t>Here: Bring in the picture with the functions, all functions, and then ADD and MULT and QFs.</a:t>
            </a:r>
          </a:p>
        </p:txBody>
      </p:sp>
    </p:spTree>
    <p:extLst>
      <p:ext uri="{BB962C8B-B14F-4D97-AF65-F5344CB8AC3E}">
        <p14:creationId xmlns:p14="http://schemas.microsoft.com/office/powerpoint/2010/main" val="149143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81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596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706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8000"/>
            <a:ext cx="3400425" cy="254952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121" y="3228897"/>
            <a:ext cx="7940281" cy="30601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US" dirty="0" smtClean="0"/>
              <a:t>Noise term growing by how much? N^1/2 versus N/2</a:t>
            </a:r>
          </a:p>
          <a:p>
            <a:pPr marL="228600" indent="-228600"/>
            <a:r>
              <a:rPr lang="en-US" dirty="0" smtClean="0"/>
              <a:t>What is the sec parameter?</a:t>
            </a:r>
          </a:p>
          <a:p>
            <a:pPr marL="228600" indent="-228600"/>
            <a:r>
              <a:rPr lang="en-US" dirty="0" smtClean="0"/>
              <a:t>What is the efficiency?</a:t>
            </a:r>
          </a:p>
          <a:p>
            <a:pPr marL="228600" indent="-228600"/>
            <a:r>
              <a:rPr lang="en-US" dirty="0" smtClean="0"/>
              <a:t>Noise growing???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Random large!!!</a:t>
            </a:r>
          </a:p>
          <a:p>
            <a:pPr marL="228600" indent="-228600"/>
            <a:endParaRPr lang="en-US" dirty="0" smtClean="0"/>
          </a:p>
          <a:p>
            <a:pPr marL="228600" indent="-228600"/>
            <a:r>
              <a:rPr lang="en-US" dirty="0" smtClean="0"/>
              <a:t>Introduce the term near-multiple here.</a:t>
            </a:r>
          </a:p>
        </p:txBody>
      </p:sp>
    </p:spTree>
    <p:extLst>
      <p:ext uri="{BB962C8B-B14F-4D97-AF65-F5344CB8AC3E}">
        <p14:creationId xmlns:p14="http://schemas.microsoft.com/office/powerpoint/2010/main" val="38412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1F620D2-A7EC-4462-9F84-3B7CDC5DFC3B}" type="slidenum">
              <a:rPr lang="he-IL" altLang="en-US" sz="14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400" smtClean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white">
          <a:xfrm rot="10800000">
            <a:off x="0" y="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055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55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44753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3939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26988"/>
            <a:ext cx="2286000" cy="62753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6988"/>
            <a:ext cx="6705600" cy="62753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9550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-5" y="6629400"/>
            <a:ext cx="440267" cy="2286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97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/>
        </p:nvSpPr>
        <p:spPr bwMode="white">
          <a:xfrm rot="10800000">
            <a:off x="0" y="1676400"/>
            <a:ext cx="9144000" cy="5181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6837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white">
          <a:xfrm>
            <a:off x="4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 dirty="0">
              <a:solidFill>
                <a:srgbClr val="4D4D4D"/>
              </a:solidFill>
            </a:endParaRPr>
          </a:p>
        </p:txBody>
      </p:sp>
      <p:sp>
        <p:nvSpPr>
          <p:cNvPr id="975883" name="Rectangle 11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white">
          <a:xfrm rot="10800000">
            <a:off x="0" y="6553200"/>
            <a:ext cx="440267" cy="304800"/>
          </a:xfrm>
          <a:prstGeom prst="rect">
            <a:avLst/>
          </a:prstGeom>
          <a:gradFill flip="none" rotWithShape="1">
            <a:gsLst>
              <a:gs pos="0">
                <a:srgbClr val="C0C0C0"/>
              </a:gs>
              <a:gs pos="100000">
                <a:srgbClr val="C8C8C8"/>
              </a:gs>
            </a:gsLst>
            <a:lin ang="5400000" scaled="1"/>
            <a:tileRect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510867"/>
            <a:ext cx="9144000" cy="347133"/>
          </a:xfrm>
        </p:spPr>
        <p:txBody>
          <a:bodyPr/>
          <a:lstStyle>
            <a:lvl1pPr marL="0" indent="0">
              <a:buNone/>
              <a:tabLst>
                <a:tab pos="8915400" algn="r"/>
              </a:tabLst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2"/>
                </a:solidFill>
              </a:defRPr>
            </a:lvl2pPr>
            <a:lvl3pPr marL="914400" indent="0">
              <a:buNone/>
              <a:defRPr sz="18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Place	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78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55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04364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5871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334957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9762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26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72176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84" name="Rectangle 12"/>
          <p:cNvSpPr>
            <a:spLocks noChangeArrowheads="1"/>
          </p:cNvSpPr>
          <p:nvPr userDrawn="1"/>
        </p:nvSpPr>
        <p:spPr bwMode="white">
          <a:xfrm rot="10800000">
            <a:off x="0" y="4581525"/>
            <a:ext cx="9144000" cy="2276475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Arial" charset="0"/>
              <a:cs typeface="Arial"/>
            </a:endParaRP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75877" name="Text Box 5"/>
          <p:cNvSpPr txBox="1">
            <a:spLocks noChangeArrowheads="1"/>
          </p:cNvSpPr>
          <p:nvPr userDrawn="1"/>
        </p:nvSpPr>
        <p:spPr bwMode="white">
          <a:xfrm>
            <a:off x="0" y="6553200"/>
            <a:ext cx="865188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E432CAEB-9A62-4DC0-9384-49C790CA627B}" type="slidenum">
              <a:rPr lang="ar-SA" sz="1400">
                <a:solidFill>
                  <a:srgbClr val="4D4D4D"/>
                </a:solidFill>
                <a:latin typeface="Arial" charset="0"/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400">
              <a:solidFill>
                <a:srgbClr val="4D4D4D"/>
              </a:solidFill>
              <a:latin typeface="Arial" charset="0"/>
              <a:cs typeface="Arial"/>
            </a:endParaRPr>
          </a:p>
        </p:txBody>
      </p:sp>
      <p:sp>
        <p:nvSpPr>
          <p:cNvPr id="975883" name="Rectangle 11"/>
          <p:cNvSpPr>
            <a:spLocks noChangeArrowheads="1"/>
          </p:cNvSpPr>
          <p:nvPr userDrawn="1"/>
        </p:nvSpPr>
        <p:spPr bwMode="white">
          <a:xfrm>
            <a:off x="0" y="0"/>
            <a:ext cx="9144000" cy="21336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rgbClr val="FFFFFF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18624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22592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3053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39476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585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0678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73007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963867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154105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0" y="-26988"/>
            <a:ext cx="9144000" cy="838201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Text Box 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F2DF7D36-788D-4F81-A6E6-4D79D088DA70}" type="slidenum">
              <a:rPr lang="he-IL" altLang="en-US" sz="1200" smtClean="0">
                <a:solidFill>
                  <a:schemeClr val="tx1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pic>
        <p:nvPicPr>
          <p:cNvPr id="2054" name="Picture 6" descr="mit-redgrey-display3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6599238"/>
            <a:ext cx="4683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" t="7521" r="23166" b="21240"/>
          <a:stretch>
            <a:fillRect/>
          </a:stretch>
        </p:blipFill>
        <p:spPr bwMode="auto">
          <a:xfrm>
            <a:off x="8196263" y="6570663"/>
            <a:ext cx="4095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sail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t="78760" r="11137" b="-1239"/>
          <a:stretch>
            <a:fillRect/>
          </a:stretch>
        </p:blipFill>
        <p:spPr bwMode="auto">
          <a:xfrm>
            <a:off x="7092950" y="6581775"/>
            <a:ext cx="1128713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Rectangle 9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solidFill>
            <a:srgbClr val="EAEAE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83" name="Rectangle 67"/>
          <p:cNvSpPr>
            <a:spLocks noChangeArrowheads="1"/>
          </p:cNvSpPr>
          <p:nvPr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1671" name="Text Box 55"/>
          <p:cNvSpPr txBox="1">
            <a:spLocks noChangeArrowheads="1"/>
          </p:cNvSpPr>
          <p:nvPr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l" defTabSz="457200">
              <a:lnSpc>
                <a:spcPct val="100000"/>
              </a:lnSpc>
              <a:spcBef>
                <a:spcPct val="5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99DAC5-EEB5-4372-8AA8-DAA2EC021FBD}" type="slidenum">
              <a:rPr lang="ar-SA" sz="1200">
                <a:solidFill>
                  <a:srgbClr val="4D4D4D"/>
                </a:solidFill>
                <a:cs typeface="Arial" charset="0"/>
              </a:rPr>
              <a:pPr algn="l" defTabSz="457200">
                <a:lnSpc>
                  <a:spcPct val="100000"/>
                </a:lnSpc>
                <a:spcBef>
                  <a:spcPct val="50000"/>
                </a:spcBef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‹#›</a:t>
            </a:fld>
            <a:endParaRPr lang="en-US" sz="1200">
              <a:solidFill>
                <a:srgbClr val="4D4D4D"/>
              </a:solidFill>
            </a:endParaRPr>
          </a:p>
        </p:txBody>
      </p:sp>
      <p:sp>
        <p:nvSpPr>
          <p:cNvPr id="751684" name="Rectangle 68"/>
          <p:cNvSpPr>
            <a:spLocks noChangeArrowheads="1"/>
          </p:cNvSpPr>
          <p:nvPr/>
        </p:nvSpPr>
        <p:spPr bwMode="white">
          <a:xfrm rot="10800000">
            <a:off x="-22" y="759115"/>
            <a:ext cx="9144022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rot="10800000" wrap="square" lIns="90000" tIns="46800" rIns="90000" bIns="46800" anchor="ctr">
            <a:spAutoFit/>
          </a:bodyPr>
          <a:lstStyle/>
          <a:p>
            <a:pPr defTabSz="457200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-2" y="0"/>
            <a:ext cx="9150351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-22" y="20053"/>
            <a:ext cx="9144000" cy="83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white">
          <a:xfrm>
            <a:off x="0" y="6497638"/>
            <a:ext cx="9144000" cy="366712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B2B2B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sp>
        <p:nvSpPr>
          <p:cNvPr id="12" name="Text Box 55"/>
          <p:cNvSpPr txBox="1">
            <a:spLocks noChangeArrowheads="1"/>
          </p:cNvSpPr>
          <p:nvPr userDrawn="1"/>
        </p:nvSpPr>
        <p:spPr bwMode="white">
          <a:xfrm>
            <a:off x="0" y="6610350"/>
            <a:ext cx="8651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8917F4B7-9DBD-4D7D-8C18-280CC64CF2E1}" type="slidenum">
              <a:rPr lang="he-IL" altLang="en-US" sz="1200" smtClean="0">
                <a:solidFill>
                  <a:srgbClr val="4D4D4D"/>
                </a:solidFill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200" smtClean="0">
              <a:solidFill>
                <a:srgbClr val="4D4D4D"/>
              </a:solidFill>
            </a:endParaRPr>
          </a:p>
        </p:txBody>
      </p:sp>
      <p:sp>
        <p:nvSpPr>
          <p:cNvPr id="13" name="Rectangle 68"/>
          <p:cNvSpPr>
            <a:spLocks noChangeArrowheads="1"/>
          </p:cNvSpPr>
          <p:nvPr userDrawn="1"/>
        </p:nvSpPr>
        <p:spPr bwMode="white">
          <a:xfrm rot="10800000">
            <a:off x="0" y="765175"/>
            <a:ext cx="915035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EAEAEA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90000" tIns="46800" rIns="90000" bIns="46800" anchor="ctr">
            <a:spAutoFit/>
          </a:bodyPr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572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A427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1800" smtClean="0">
              <a:solidFill>
                <a:schemeClr val="accent1"/>
              </a:solidFill>
            </a:endParaRPr>
          </a:p>
        </p:txBody>
      </p:sp>
      <p:pic>
        <p:nvPicPr>
          <p:cNvPr id="14" name="Picture 8" descr="logo_tau.gif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8" r="31374" b="20425"/>
          <a:stretch>
            <a:fillRect/>
          </a:stretch>
        </p:blipFill>
        <p:spPr bwMode="auto">
          <a:xfrm>
            <a:off x="8715375" y="6376988"/>
            <a:ext cx="4286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72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>
          <a:solidFill>
            <a:srgbClr val="A427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A427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2.bin"/><Relationship Id="rId2" Type="http://schemas.openxmlformats.org/officeDocument/2006/relationships/tags" Target="../tags/tag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0.bin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8.wmf"/><Relationship Id="rId17" Type="http://schemas.openxmlformats.org/officeDocument/2006/relationships/image" Target="../media/image30.wmf"/><Relationship Id="rId2" Type="http://schemas.openxmlformats.org/officeDocument/2006/relationships/tags" Target="../tags/tag1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27.wmf"/><Relationship Id="rId19" Type="http://schemas.openxmlformats.org/officeDocument/2006/relationships/image" Target="../media/image31.wmf"/><Relationship Id="rId4" Type="http://schemas.openxmlformats.org/officeDocument/2006/relationships/notesSlide" Target="../notesSlides/notesSlide15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14.bin"/><Relationship Id="rId2" Type="http://schemas.openxmlformats.org/officeDocument/2006/relationships/tags" Target="../tags/tag1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slideLayout" Target="../slideLayouts/slideLayout14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69200"/>
            <a:ext cx="9144000" cy="3181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en-US" sz="3600" dirty="0" smtClean="0"/>
              <a:t>Information Security – Theory vs. Reality</a:t>
            </a:r>
            <a:br>
              <a:rPr lang="en-US" altLang="en-US" sz="3600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sz="2800" dirty="0" smtClean="0"/>
              <a:t> 0368-4474, Winter 2015-2016</a:t>
            </a:r>
            <a:br>
              <a:rPr lang="en-US" altLang="en-US" sz="28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b="1" dirty="0" smtClean="0"/>
              <a:t>Lecture 11:</a:t>
            </a:r>
            <a:br>
              <a:rPr lang="en-US" altLang="en-US" sz="3200" b="1" dirty="0" smtClean="0"/>
            </a:br>
            <a:r>
              <a:rPr lang="en-US" altLang="en-US" sz="3200" b="1" dirty="0" smtClean="0"/>
              <a:t>Fully homomorphic encryption</a:t>
            </a:r>
            <a:br>
              <a:rPr lang="en-US" altLang="en-US" sz="3200" b="1" dirty="0" smtClean="0"/>
            </a:br>
            <a:endParaRPr lang="he-IL" altLang="en-US" sz="36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853345"/>
            <a:ext cx="9144000" cy="2248950"/>
          </a:xfrm>
        </p:spPr>
        <p:txBody>
          <a:bodyPr wrap="square" lIns="90000" tIns="46800" rIns="90000" bIns="46800">
            <a:spAutoFit/>
          </a:bodyPr>
          <a:lstStyle/>
          <a:p>
            <a:pPr lvl="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dirty="0" smtClean="0">
                <a:latin typeface="cmr12" pitchFamily="34" charset="0"/>
              </a:rPr>
              <a:t>Lecturer:</a:t>
            </a:r>
            <a:br>
              <a:rPr lang="en-GB" altLang="en-US" sz="2400" dirty="0" smtClean="0">
                <a:latin typeface="cmr12" pitchFamily="34" charset="0"/>
              </a:rPr>
            </a:br>
            <a:r>
              <a:rPr lang="en-GB" altLang="en-US" sz="2800" dirty="0" smtClean="0">
                <a:latin typeface="cmr12" pitchFamily="34" charset="0"/>
              </a:rPr>
              <a:t>Eran Tromer</a:t>
            </a:r>
          </a:p>
          <a:p>
            <a:pPr lvl="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1600" dirty="0" smtClean="0">
                <a:latin typeface="cmr12" pitchFamily="34" charset="0"/>
              </a:rPr>
              <a:t/>
            </a:r>
            <a:br>
              <a:rPr lang="en-GB" altLang="en-US" sz="1600" dirty="0" smtClean="0">
                <a:latin typeface="cmr12" pitchFamily="34" charset="0"/>
              </a:rPr>
            </a:br>
            <a:r>
              <a:rPr lang="en-US" sz="2000" dirty="0"/>
              <a:t>Including presentation material by</a:t>
            </a:r>
            <a:br>
              <a:rPr lang="en-US" sz="2000" dirty="0"/>
            </a:br>
            <a:r>
              <a:rPr lang="en-GB" altLang="en-US" sz="2000" dirty="0" smtClean="0"/>
              <a:t>Vinod </a:t>
            </a:r>
            <a:r>
              <a:rPr lang="en-GB" altLang="en-US" sz="2000" dirty="0" err="1" smtClean="0"/>
              <a:t>Vaikuntanathan</a:t>
            </a:r>
            <a:r>
              <a:rPr lang="en-GB" altLang="en-US" sz="2000" dirty="0" smtClean="0"/>
              <a:t>, MIT</a:t>
            </a:r>
            <a:endParaRPr lang="en-GB" altLang="en-US" sz="2000" dirty="0"/>
          </a:p>
          <a:p>
            <a: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z="2000" dirty="0"/>
          </a:p>
        </p:txBody>
      </p:sp>
      <p:pic>
        <p:nvPicPr>
          <p:cNvPr id="7174" name="Picture 8" descr="logo_tau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85750"/>
            <a:ext cx="2571750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7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1568776" name="Rectangle 8"/>
          <p:cNvSpPr>
            <a:spLocks noChangeArrowheads="1"/>
          </p:cNvSpPr>
          <p:nvPr/>
        </p:nvSpPr>
        <p:spPr bwMode="auto">
          <a:xfrm>
            <a:off x="1600200" y="5410200"/>
            <a:ext cx="7543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using just integer addition and multiplication</a:t>
            </a:r>
          </a:p>
        </p:txBody>
      </p:sp>
      <p:sp>
        <p:nvSpPr>
          <p:cNvPr id="1568778" name="Rectangle 10"/>
          <p:cNvSpPr>
            <a:spLocks noChangeArrowheads="1"/>
          </p:cNvSpPr>
          <p:nvPr/>
        </p:nvSpPr>
        <p:spPr bwMode="auto">
          <a:xfrm>
            <a:off x="990600" y="4800600"/>
            <a:ext cx="7696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Full-semester course</a:t>
            </a:r>
          </a:p>
          <a:p>
            <a:pPr algn="l" eaLnBrk="0" hangingPunct="0">
              <a:lnSpc>
                <a:spcPct val="100000"/>
              </a:lnSpc>
              <a:buFont typeface="Arial" charset="0"/>
              <a:buChar char="►"/>
            </a:pP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Today: an alternative construction	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    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[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DGHV 10]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68779" name="Group 11"/>
          <p:cNvGrpSpPr>
            <a:grpSpLocks/>
          </p:cNvGrpSpPr>
          <p:nvPr/>
        </p:nvGrpSpPr>
        <p:grpSpPr bwMode="auto">
          <a:xfrm>
            <a:off x="611560" y="2397646"/>
            <a:ext cx="8763000" cy="2209800"/>
            <a:chOff x="384" y="1524"/>
            <a:chExt cx="5520" cy="1392"/>
          </a:xfrm>
        </p:grpSpPr>
        <p:sp>
          <p:nvSpPr>
            <p:cNvPr id="11273" name="Rectangle 12"/>
            <p:cNvSpPr>
              <a:spLocks noChangeArrowheads="1"/>
            </p:cNvSpPr>
            <p:nvPr/>
          </p:nvSpPr>
          <p:spPr bwMode="auto">
            <a:xfrm>
              <a:off x="528" y="1524"/>
              <a:ext cx="4992" cy="1392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74" name="Rectangle 13"/>
            <p:cNvSpPr>
              <a:spLocks noChangeArrowheads="1"/>
            </p:cNvSpPr>
            <p:nvPr/>
          </p:nvSpPr>
          <p:spPr bwMode="auto">
            <a:xfrm>
              <a:off x="384" y="1632"/>
              <a:ext cx="4224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 b="1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		</a:t>
              </a:r>
              <a:r>
                <a:rPr lang="en-US" b="1" dirty="0">
                  <a:solidFill>
                    <a:srgbClr val="008000"/>
                  </a:solidFill>
                  <a:latin typeface="Arial" charset="0"/>
                  <a:cs typeface="Arial" charset="0"/>
                </a:rPr>
                <a:t>Big Breakthrough</a:t>
              </a:r>
              <a:r>
                <a:rPr lang="en-US" sz="24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: </a:t>
              </a:r>
              <a:r>
                <a:rPr lang="en-US" sz="20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[Gentry09]</a:t>
              </a:r>
            </a:p>
          </p:txBody>
        </p:sp>
        <p:sp>
          <p:nvSpPr>
            <p:cNvPr id="11275" name="Rectangle 14"/>
            <p:cNvSpPr>
              <a:spLocks noChangeArrowheads="1"/>
            </p:cNvSpPr>
            <p:nvPr/>
          </p:nvSpPr>
          <p:spPr bwMode="auto">
            <a:xfrm>
              <a:off x="576" y="2016"/>
              <a:ext cx="5328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First Construction of Fully Homomorphic Encryption</a:t>
              </a:r>
            </a:p>
          </p:txBody>
        </p:sp>
        <p:sp>
          <p:nvSpPr>
            <p:cNvPr id="11276" name="Rectangle 15"/>
            <p:cNvSpPr>
              <a:spLocks noChangeArrowheads="1"/>
            </p:cNvSpPr>
            <p:nvPr/>
          </p:nvSpPr>
          <p:spPr bwMode="auto">
            <a:xfrm>
              <a:off x="864" y="2352"/>
              <a:ext cx="4704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 eaLnBrk="0" hangingPunct="0">
                <a:lnSpc>
                  <a:spcPct val="100000"/>
                </a:lnSpc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 charset="0"/>
                </a:rPr>
                <a:t>using algebraic number theory &amp; “ideal lattices”</a:t>
              </a:r>
            </a:p>
          </p:txBody>
        </p:sp>
      </p:grpSp>
      <p:sp>
        <p:nvSpPr>
          <p:cNvPr id="1568784" name="Rectangle 16"/>
          <p:cNvSpPr>
            <a:spLocks noChangeArrowheads="1"/>
          </p:cNvSpPr>
          <p:nvPr/>
        </p:nvSpPr>
        <p:spPr bwMode="auto">
          <a:xfrm>
            <a:off x="1600200" y="5786710"/>
            <a:ext cx="7543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easier to understand, implement and improve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778879" y="712967"/>
            <a:ext cx="4329625" cy="1275873"/>
            <a:chOff x="1066800" y="4572000"/>
            <a:chExt cx="6934200" cy="2286000"/>
          </a:xfrm>
        </p:grpSpPr>
        <p:pic>
          <p:nvPicPr>
            <p:cNvPr id="18" name="Picture 2" descr="wanted~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572000"/>
              <a:ext cx="6934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1941245" y="5139140"/>
              <a:ext cx="5568373" cy="1488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 smtClean="0">
                  <a:latin typeface="Bernard MT Condensed" panose="02050806060905020404" pitchFamily="18" charset="0"/>
                </a:rPr>
                <a:t>Since 1978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srgbClr val="000066"/>
                  </a:solidFill>
                </a:rPr>
                <a:t>Eval</a:t>
              </a:r>
              <a:r>
                <a:rPr lang="en-US" sz="2000" dirty="0">
                  <a:solidFill>
                    <a:srgbClr val="000066"/>
                  </a:solidFill>
                </a:rPr>
                <a:t>: </a:t>
              </a:r>
              <a:r>
                <a:rPr lang="en-US" sz="2000" i="1" dirty="0">
                  <a:solidFill>
                    <a:srgbClr val="000066"/>
                  </a:solidFill>
                </a:rPr>
                <a:t>P</a:t>
              </a:r>
              <a:r>
                <a:rPr lang="en-US" sz="2000" i="1" dirty="0" smtClean="0">
                  <a:solidFill>
                    <a:srgbClr val="000066"/>
                  </a:solidFill>
                </a:rPr>
                <a:t>, </a:t>
              </a:r>
              <a:r>
                <a:rPr lang="en-US" sz="2000" dirty="0" err="1">
                  <a:solidFill>
                    <a:srgbClr val="000066"/>
                  </a:solidFill>
                </a:rPr>
                <a:t>Enc</a:t>
              </a:r>
              <a:r>
                <a:rPr lang="en-US" sz="2000" i="1" dirty="0">
                  <a:solidFill>
                    <a:srgbClr val="000066"/>
                  </a:solidFill>
                </a:rPr>
                <a:t>(x)</a:t>
              </a:r>
              <a:r>
                <a:rPr lang="en-US" sz="2000" i="1" dirty="0">
                  <a:solidFill>
                    <a:srgbClr val="000066"/>
                  </a:solidFill>
                  <a:sym typeface="Symbol" pitchFamily="18" charset="2"/>
                </a:rPr>
                <a:t></a:t>
              </a:r>
              <a:r>
                <a:rPr lang="en-US" sz="2000" dirty="0">
                  <a:solidFill>
                    <a:srgbClr val="000066"/>
                  </a:solidFill>
                  <a:sym typeface="Symbol" pitchFamily="18" charset="2"/>
                </a:rPr>
                <a:t></a:t>
              </a:r>
              <a:r>
                <a:rPr lang="en-US" sz="2000" i="1" dirty="0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 sz="2000" dirty="0" err="1" smtClean="0">
                  <a:solidFill>
                    <a:srgbClr val="000066"/>
                  </a:solidFill>
                  <a:sym typeface="Symbol" pitchFamily="18" charset="2"/>
                </a:rPr>
                <a:t>Enc</a:t>
              </a:r>
              <a:r>
                <a:rPr lang="en-US" sz="2000" i="1" dirty="0" smtClean="0">
                  <a:solidFill>
                    <a:srgbClr val="000066"/>
                  </a:solidFill>
                  <a:sym typeface="Symbol" pitchFamily="18" charset="2"/>
                </a:rPr>
                <a:t>(P(x</a:t>
              </a:r>
              <a:r>
                <a:rPr lang="en-US" sz="2000" i="1" dirty="0">
                  <a:solidFill>
                    <a:srgbClr val="000066"/>
                  </a:solidFill>
                  <a:sym typeface="Symbol" pitchFamily="18" charset="2"/>
                </a:rPr>
                <a:t>))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25383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8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8776" grpId="0"/>
      <p:bldP spid="1568778" grpId="0"/>
      <p:bldP spid="15687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95400"/>
            <a:ext cx="82296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CC"/>
                </a:solidFill>
              </a:rPr>
              <a:t>Constructing</a:t>
            </a:r>
            <a:br>
              <a:rPr lang="en-US" sz="2000" dirty="0" smtClean="0">
                <a:solidFill>
                  <a:srgbClr val="0000CC"/>
                </a:solidFill>
              </a:rPr>
            </a:br>
            <a:r>
              <a:rPr lang="en-US" sz="4400" dirty="0" smtClean="0">
                <a:solidFill>
                  <a:srgbClr val="0000CC"/>
                </a:solidFill>
              </a:rPr>
              <a:t>fully-</a:t>
            </a:r>
            <a:r>
              <a:rPr lang="en-US" sz="4400" dirty="0" err="1" smtClean="0">
                <a:solidFill>
                  <a:srgbClr val="0000CC"/>
                </a:solidFill>
              </a:rPr>
              <a:t>homomoprhic</a:t>
            </a:r>
            <a:r>
              <a:rPr lang="en-US" sz="4400" dirty="0" smtClean="0">
                <a:solidFill>
                  <a:srgbClr val="0000CC"/>
                </a:solidFill>
              </a:rPr>
              <a:t> encryption</a:t>
            </a:r>
            <a:br>
              <a:rPr lang="en-US" sz="4400" dirty="0" smtClean="0">
                <a:solidFill>
                  <a:srgbClr val="0000CC"/>
                </a:solidFill>
              </a:rPr>
            </a:br>
            <a:r>
              <a:rPr lang="en-US" sz="2400" dirty="0" smtClean="0">
                <a:solidFill>
                  <a:srgbClr val="0000CC"/>
                </a:solidFill>
              </a:rPr>
              <a:t>assuming</a:t>
            </a:r>
            <a:br>
              <a:rPr lang="en-US" sz="2400" dirty="0" smtClean="0">
                <a:solidFill>
                  <a:srgbClr val="0000CC"/>
                </a:solidFill>
              </a:rPr>
            </a:br>
            <a:r>
              <a:rPr lang="en-US" sz="4400" dirty="0" smtClean="0">
                <a:solidFill>
                  <a:srgbClr val="0000CC"/>
                </a:solidFill>
              </a:rPr>
              <a:t>hardness of approximate GCD</a:t>
            </a:r>
          </a:p>
        </p:txBody>
      </p:sp>
      <p:grpSp>
        <p:nvGrpSpPr>
          <p:cNvPr id="13315" name="Group 16"/>
          <p:cNvGrpSpPr>
            <a:grpSpLocks/>
          </p:cNvGrpSpPr>
          <p:nvPr/>
        </p:nvGrpSpPr>
        <p:grpSpPr bwMode="auto">
          <a:xfrm>
            <a:off x="3581400" y="3346450"/>
            <a:ext cx="2300288" cy="2139950"/>
            <a:chOff x="2256" y="2108"/>
            <a:chExt cx="1449" cy="1348"/>
          </a:xfrm>
        </p:grpSpPr>
        <p:sp>
          <p:nvSpPr>
            <p:cNvPr id="13316" name="Cube 33"/>
            <p:cNvSpPr>
              <a:spLocks noChangeArrowheads="1"/>
            </p:cNvSpPr>
            <p:nvPr/>
          </p:nvSpPr>
          <p:spPr bwMode="auto">
            <a:xfrm flipH="1">
              <a:off x="2256" y="2108"/>
              <a:ext cx="1440" cy="1348"/>
            </a:xfrm>
            <a:prstGeom prst="cube">
              <a:avLst>
                <a:gd name="adj" fmla="val 25000"/>
              </a:avLst>
            </a:prstGeom>
            <a:solidFill>
              <a:schemeClr val="tx2">
                <a:alpha val="23921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00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13317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92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8" name="Freeform 11"/>
            <p:cNvSpPr>
              <a:spLocks/>
            </p:cNvSpPr>
            <p:nvPr/>
          </p:nvSpPr>
          <p:spPr bwMode="auto">
            <a:xfrm>
              <a:off x="2640" y="2544"/>
              <a:ext cx="1008" cy="864"/>
            </a:xfrm>
            <a:custGeom>
              <a:avLst/>
              <a:gdLst>
                <a:gd name="T0" fmla="*/ 358 w 912"/>
                <a:gd name="T1" fmla="*/ 78 h 768"/>
                <a:gd name="T2" fmla="*/ 932 w 912"/>
                <a:gd name="T3" fmla="*/ 0 h 768"/>
                <a:gd name="T4" fmla="*/ 1146 w 912"/>
                <a:gd name="T5" fmla="*/ 231 h 768"/>
                <a:gd name="T6" fmla="*/ 1361 w 912"/>
                <a:gd name="T7" fmla="*/ 692 h 768"/>
                <a:gd name="T8" fmla="*/ 1218 w 912"/>
                <a:gd name="T9" fmla="*/ 770 h 768"/>
                <a:gd name="T10" fmla="*/ 1146 w 912"/>
                <a:gd name="T11" fmla="*/ 1000 h 768"/>
                <a:gd name="T12" fmla="*/ 932 w 912"/>
                <a:gd name="T13" fmla="*/ 1153 h 768"/>
                <a:gd name="T14" fmla="*/ 643 w 912"/>
                <a:gd name="T15" fmla="*/ 1231 h 768"/>
                <a:gd name="T16" fmla="*/ 429 w 912"/>
                <a:gd name="T17" fmla="*/ 1231 h 768"/>
                <a:gd name="T18" fmla="*/ 286 w 912"/>
                <a:gd name="T19" fmla="*/ 1077 h 768"/>
                <a:gd name="T20" fmla="*/ 0 w 912"/>
                <a:gd name="T21" fmla="*/ 538 h 768"/>
                <a:gd name="T22" fmla="*/ 72 w 912"/>
                <a:gd name="T23" fmla="*/ 385 h 768"/>
                <a:gd name="T24" fmla="*/ 216 w 912"/>
                <a:gd name="T25" fmla="*/ 154 h 768"/>
                <a:gd name="T26" fmla="*/ 358 w 912"/>
                <a:gd name="T27" fmla="*/ 78 h 7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2" h="768">
                  <a:moveTo>
                    <a:pt x="240" y="48"/>
                  </a:moveTo>
                  <a:lnTo>
                    <a:pt x="624" y="0"/>
                  </a:lnTo>
                  <a:lnTo>
                    <a:pt x="768" y="144"/>
                  </a:lnTo>
                  <a:lnTo>
                    <a:pt x="912" y="432"/>
                  </a:lnTo>
                  <a:lnTo>
                    <a:pt x="816" y="480"/>
                  </a:lnTo>
                  <a:lnTo>
                    <a:pt x="768" y="624"/>
                  </a:lnTo>
                  <a:lnTo>
                    <a:pt x="624" y="720"/>
                  </a:lnTo>
                  <a:lnTo>
                    <a:pt x="432" y="768"/>
                  </a:lnTo>
                  <a:lnTo>
                    <a:pt x="288" y="768"/>
                  </a:lnTo>
                  <a:lnTo>
                    <a:pt x="192" y="672"/>
                  </a:lnTo>
                  <a:lnTo>
                    <a:pt x="0" y="336"/>
                  </a:lnTo>
                  <a:lnTo>
                    <a:pt x="48" y="240"/>
                  </a:lnTo>
                  <a:lnTo>
                    <a:pt x="144" y="96"/>
                  </a:lnTo>
                  <a:lnTo>
                    <a:pt x="24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319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2419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982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Roadmap</a:t>
            </a:r>
          </a:p>
        </p:txBody>
      </p:sp>
      <p:sp>
        <p:nvSpPr>
          <p:cNvPr id="14339" name="Rectangle 15"/>
          <p:cNvSpPr>
            <a:spLocks noChangeArrowheads="1"/>
          </p:cNvSpPr>
          <p:nvPr/>
        </p:nvSpPr>
        <p:spPr bwMode="auto">
          <a:xfrm>
            <a:off x="1143000" y="1600200"/>
            <a:ext cx="8001000" cy="121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685800" indent="-685800" algn="l">
              <a:lnSpc>
                <a:spcPct val="100000"/>
              </a:lnSpc>
              <a:buFont typeface="Arial" charset="0"/>
              <a:buNone/>
            </a:pPr>
            <a:r>
              <a:rPr lang="en-US" sz="3600" b="1">
                <a:solidFill>
                  <a:srgbClr val="0000CC"/>
                </a:solidFill>
                <a:latin typeface="Arial" charset="0"/>
                <a:cs typeface="Arial"/>
              </a:rPr>
              <a:t>1.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Secret-key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“Somewhat”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Homomorphic Encryption</a:t>
            </a:r>
            <a:b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		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/>
              </a:rPr>
              <a:t>(under the approximate GCD assumption)</a:t>
            </a:r>
          </a:p>
        </p:txBody>
      </p:sp>
      <p:sp>
        <p:nvSpPr>
          <p:cNvPr id="1466384" name="Line 16"/>
          <p:cNvSpPr>
            <a:spLocks noChangeShapeType="1"/>
          </p:cNvSpPr>
          <p:nvPr/>
        </p:nvSpPr>
        <p:spPr bwMode="auto">
          <a:xfrm>
            <a:off x="13716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466386" name="Line 18"/>
          <p:cNvSpPr>
            <a:spLocks noChangeShapeType="1"/>
          </p:cNvSpPr>
          <p:nvPr/>
        </p:nvSpPr>
        <p:spPr bwMode="auto">
          <a:xfrm>
            <a:off x="13716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14342" name="Picture 50" descr="r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00000">
            <a:off x="-361950" y="390525"/>
            <a:ext cx="180975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66422" name="Rectangle 54"/>
          <p:cNvSpPr>
            <a:spLocks noChangeArrowheads="1"/>
          </p:cNvSpPr>
          <p:nvPr/>
        </p:nvSpPr>
        <p:spPr bwMode="auto">
          <a:xfrm>
            <a:off x="1143000" y="3733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3600" b="1">
                <a:solidFill>
                  <a:srgbClr val="0000CC"/>
                </a:solidFill>
                <a:latin typeface="Arial" charset="0"/>
                <a:cs typeface="Arial"/>
              </a:rPr>
              <a:t>2.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Public-key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“Somewhat”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Homomorphic Encryption</a:t>
            </a:r>
            <a:b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		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/>
              </a:rPr>
              <a:t>(under the approximate GCD assumption)</a:t>
            </a:r>
          </a:p>
        </p:txBody>
      </p:sp>
      <p:sp>
        <p:nvSpPr>
          <p:cNvPr id="1466423" name="Rectangle 55"/>
          <p:cNvSpPr>
            <a:spLocks noChangeArrowheads="1"/>
          </p:cNvSpPr>
          <p:nvPr/>
        </p:nvSpPr>
        <p:spPr bwMode="auto">
          <a:xfrm>
            <a:off x="1143000" y="55626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3600" b="1">
                <a:solidFill>
                  <a:srgbClr val="0000CC"/>
                </a:solidFill>
                <a:latin typeface="Arial" charset="0"/>
                <a:cs typeface="Arial"/>
              </a:rPr>
              <a:t>3.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Public-key FULLY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Homomorphic Encryption</a:t>
            </a:r>
            <a:b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</a:b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		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/>
              </a:rPr>
              <a:t>(under approx GCD + sparse subset sum)</a:t>
            </a:r>
          </a:p>
        </p:txBody>
      </p:sp>
      <p:sp>
        <p:nvSpPr>
          <p:cNvPr id="1466424" name="Rectangle 56"/>
          <p:cNvSpPr>
            <a:spLocks noChangeArrowheads="1"/>
          </p:cNvSpPr>
          <p:nvPr/>
        </p:nvSpPr>
        <p:spPr bwMode="auto">
          <a:xfrm>
            <a:off x="1524000" y="29718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(a simple transformation)</a:t>
            </a:r>
          </a:p>
        </p:txBody>
      </p:sp>
      <p:sp>
        <p:nvSpPr>
          <p:cNvPr id="1466425" name="Rectangle 57"/>
          <p:cNvSpPr>
            <a:spLocks noChangeArrowheads="1"/>
          </p:cNvSpPr>
          <p:nvPr/>
        </p:nvSpPr>
        <p:spPr bwMode="auto">
          <a:xfrm>
            <a:off x="1524000" y="4953000"/>
            <a:ext cx="6324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(borrows from Gentry’s techniques)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641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6384" grpId="0" animBg="1"/>
      <p:bldP spid="1466386" grpId="0" animBg="1"/>
      <p:bldP spid="1466422" grpId="0"/>
      <p:bldP spid="1466423" grpId="0"/>
      <p:bldP spid="1466424" grpId="0"/>
      <p:bldP spid="14664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Secret-key</a:t>
            </a:r>
            <a:r>
              <a:rPr lang="en-US" dirty="0" smtClean="0"/>
              <a:t>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</p:txBody>
      </p:sp>
      <p:sp>
        <p:nvSpPr>
          <p:cNvPr id="1270787" name="Rectangle 3"/>
          <p:cNvSpPr>
            <a:spLocks noChangeArrowheads="1"/>
          </p:cNvSpPr>
          <p:nvPr/>
        </p:nvSpPr>
        <p:spPr bwMode="auto">
          <a:xfrm>
            <a:off x="685800" y="15240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 Secret key: a large 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-bit </a:t>
            </a:r>
            <a:r>
              <a:rPr lang="en-US" sz="2400" b="1">
                <a:solidFill>
                  <a:srgbClr val="FF0000"/>
                </a:solidFill>
                <a:latin typeface="Arial" charset="0"/>
                <a:cs typeface="Arial"/>
              </a:rPr>
              <a:t>odd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number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</a:t>
            </a:r>
          </a:p>
        </p:txBody>
      </p:sp>
      <p:sp>
        <p:nvSpPr>
          <p:cNvPr id="1270816" name="Rectangle 32"/>
          <p:cNvSpPr>
            <a:spLocks noChangeArrowheads="1"/>
          </p:cNvSpPr>
          <p:nvPr/>
        </p:nvSpPr>
        <p:spPr bwMode="auto">
          <a:xfrm>
            <a:off x="685800" y="22860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To Encrypt a bit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270817" name="Rectangle 33"/>
          <p:cNvSpPr>
            <a:spLocks noChangeArrowheads="1"/>
          </p:cNvSpPr>
          <p:nvPr/>
        </p:nvSpPr>
        <p:spPr bwMode="auto">
          <a:xfrm>
            <a:off x="1143000" y="2743200"/>
            <a:ext cx="670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pick a random “large” multiple of p, say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q·p</a:t>
            </a:r>
            <a:endParaRPr lang="en-US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270818" name="Rectangle 34"/>
          <p:cNvSpPr>
            <a:spLocks noChangeArrowheads="1"/>
          </p:cNvSpPr>
          <p:nvPr/>
        </p:nvSpPr>
        <p:spPr bwMode="auto">
          <a:xfrm>
            <a:off x="11430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pick a random “small” even number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2·r</a:t>
            </a:r>
          </a:p>
        </p:txBody>
      </p:sp>
      <p:sp>
        <p:nvSpPr>
          <p:cNvPr id="1270822" name="Rectangle 38"/>
          <p:cNvSpPr>
            <a:spLocks noChangeArrowheads="1"/>
          </p:cNvSpPr>
          <p:nvPr/>
        </p:nvSpPr>
        <p:spPr bwMode="auto">
          <a:xfrm>
            <a:off x="1143000" y="38100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Ciphertext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c =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q·p+2·r+b</a:t>
            </a:r>
          </a:p>
        </p:txBody>
      </p:sp>
      <p:sp>
        <p:nvSpPr>
          <p:cNvPr id="1270823" name="Rectangle 39"/>
          <p:cNvSpPr>
            <a:spLocks noChangeArrowheads="1"/>
          </p:cNvSpPr>
          <p:nvPr/>
        </p:nvSpPr>
        <p:spPr bwMode="auto">
          <a:xfrm>
            <a:off x="762000" y="45720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 To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Decrypt a ciphertext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c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270824" name="Rectangle 40"/>
          <p:cNvSpPr>
            <a:spLocks noChangeArrowheads="1"/>
          </p:cNvSpPr>
          <p:nvPr/>
        </p:nvSpPr>
        <p:spPr bwMode="auto">
          <a:xfrm>
            <a:off x="1371600" y="51054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 (mod 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=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2·r+b (mod p) = 2·r+b</a:t>
            </a:r>
          </a:p>
        </p:txBody>
      </p:sp>
      <p:sp>
        <p:nvSpPr>
          <p:cNvPr id="1270825" name="Rectangle 41"/>
          <p:cNvSpPr>
            <a:spLocks noChangeArrowheads="1"/>
          </p:cNvSpPr>
          <p:nvPr/>
        </p:nvSpPr>
        <p:spPr bwMode="auto">
          <a:xfrm>
            <a:off x="1371600" y="5638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read off the least significant bit</a:t>
            </a:r>
          </a:p>
        </p:txBody>
      </p:sp>
      <p:sp>
        <p:nvSpPr>
          <p:cNvPr id="1270831" name="Rectangle 47"/>
          <p:cNvSpPr>
            <a:spLocks noChangeArrowheads="1"/>
          </p:cNvSpPr>
          <p:nvPr/>
        </p:nvSpPr>
        <p:spPr bwMode="auto">
          <a:xfrm>
            <a:off x="7467600" y="27432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(q ~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5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bits)</a:t>
            </a:r>
          </a:p>
        </p:txBody>
      </p:sp>
      <p:sp>
        <p:nvSpPr>
          <p:cNvPr id="1270832" name="Rectangle 48"/>
          <p:cNvSpPr>
            <a:spLocks noChangeArrowheads="1"/>
          </p:cNvSpPr>
          <p:nvPr/>
        </p:nvSpPr>
        <p:spPr bwMode="auto">
          <a:xfrm>
            <a:off x="7620000" y="3200400"/>
            <a:ext cx="1676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(r ~ n bits)</a:t>
            </a:r>
          </a:p>
        </p:txBody>
      </p:sp>
      <p:sp>
        <p:nvSpPr>
          <p:cNvPr id="1270836" name="AutoShape 52"/>
          <p:cNvSpPr>
            <a:spLocks noChangeArrowheads="1"/>
          </p:cNvSpPr>
          <p:nvPr/>
        </p:nvSpPr>
        <p:spPr bwMode="auto">
          <a:xfrm>
            <a:off x="5791200" y="4114800"/>
            <a:ext cx="1066800" cy="457200"/>
          </a:xfrm>
          <a:prstGeom prst="wedgeRoundRectCallout">
            <a:avLst>
              <a:gd name="adj1" fmla="val 23514"/>
              <a:gd name="adj2" fmla="val -122222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/>
              </a:rPr>
              <a:t>“noise”</a:t>
            </a:r>
          </a:p>
        </p:txBody>
      </p:sp>
      <p:sp>
        <p:nvSpPr>
          <p:cNvPr id="1270837" name="Rectangle 53"/>
          <p:cNvSpPr>
            <a:spLocks noChangeArrowheads="1"/>
          </p:cNvSpPr>
          <p:nvPr/>
        </p:nvSpPr>
        <p:spPr bwMode="auto">
          <a:xfrm>
            <a:off x="6781800" y="15240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(sec. param = n)</a:t>
            </a:r>
          </a:p>
        </p:txBody>
      </p:sp>
      <p:sp>
        <p:nvSpPr>
          <p:cNvPr id="2" name="Rectangle 1"/>
          <p:cNvSpPr/>
          <p:nvPr/>
        </p:nvSpPr>
        <p:spPr>
          <a:xfrm>
            <a:off x="3924300" y="1606685"/>
            <a:ext cx="7620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64088" y="5181600"/>
            <a:ext cx="10668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sz="180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97372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/>
      <p:bldP spid="1270816" grpId="0"/>
      <p:bldP spid="1270817" grpId="0"/>
      <p:bldP spid="1270818" grpId="0"/>
      <p:bldP spid="1270822" grpId="0"/>
      <p:bldP spid="1270823" grpId="0"/>
      <p:bldP spid="1270824" grpId="0"/>
      <p:bldP spid="1270825" grpId="0"/>
      <p:bldP spid="1270831" grpId="0"/>
      <p:bldP spid="1270832" grpId="0"/>
      <p:bldP spid="1270836" grpId="0" animBg="1"/>
      <p:bldP spid="1270837" grpId="0"/>
      <p:bldP spid="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ChangeArrowheads="1"/>
          </p:cNvSpPr>
          <p:nvPr/>
        </p:nvSpPr>
        <p:spPr bwMode="auto">
          <a:xfrm>
            <a:off x="3886200" y="3352800"/>
            <a:ext cx="25908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Secret-key Homomorphic Encryption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1447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How to Add and Multiply Encrypted Bits:</a:t>
            </a:r>
          </a:p>
        </p:txBody>
      </p:sp>
      <p:sp>
        <p:nvSpPr>
          <p:cNvPr id="1562629" name="Rectangle 5"/>
          <p:cNvSpPr>
            <a:spLocks noChangeArrowheads="1"/>
          </p:cNvSpPr>
          <p:nvPr/>
        </p:nvSpPr>
        <p:spPr bwMode="auto">
          <a:xfrm>
            <a:off x="838200" y="18288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Add/Mult two near-multiples of p gives a near-multiple of p.</a:t>
            </a:r>
            <a:endParaRPr lang="en-US" sz="2400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562630" name="Rectangle 6"/>
          <p:cNvSpPr>
            <a:spLocks noChangeArrowheads="1"/>
          </p:cNvSpPr>
          <p:nvPr/>
        </p:nvSpPr>
        <p:spPr bwMode="auto">
          <a:xfrm>
            <a:off x="838200" y="25908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= 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·p + (2·r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+ 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),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= 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·p + (2·r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+ 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1562631" name="Rectangle 7"/>
          <p:cNvSpPr>
            <a:spLocks noChangeArrowheads="1"/>
          </p:cNvSpPr>
          <p:nvPr/>
        </p:nvSpPr>
        <p:spPr bwMode="auto">
          <a:xfrm>
            <a:off x="838200" y="3276600"/>
            <a:ext cx="716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+c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=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p·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+ 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+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2·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+ (b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1562632" name="Rectangle 8"/>
          <p:cNvSpPr>
            <a:spLocks noChangeArrowheads="1"/>
          </p:cNvSpPr>
          <p:nvPr/>
        </p:nvSpPr>
        <p:spPr bwMode="auto">
          <a:xfrm>
            <a:off x="6705600" y="3276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/>
              </a:rPr>
              <a:t>« p</a:t>
            </a:r>
          </a:p>
        </p:txBody>
      </p:sp>
      <p:sp>
        <p:nvSpPr>
          <p:cNvPr id="1562633" name="Rectangle 9"/>
          <p:cNvSpPr>
            <a:spLocks noChangeArrowheads="1"/>
          </p:cNvSpPr>
          <p:nvPr/>
        </p:nvSpPr>
        <p:spPr bwMode="auto">
          <a:xfrm>
            <a:off x="5029200" y="4953000"/>
            <a:ext cx="3276600" cy="4572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62634" name="Rectangle 10"/>
          <p:cNvSpPr>
            <a:spLocks noChangeArrowheads="1"/>
          </p:cNvSpPr>
          <p:nvPr/>
        </p:nvSpPr>
        <p:spPr bwMode="auto">
          <a:xfrm>
            <a:off x="838200" y="4724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c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=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p·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(c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·q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+c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·q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·q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+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2·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+ 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b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endParaRPr lang="en-US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62635" name="Rectangle 11"/>
          <p:cNvSpPr>
            <a:spLocks noChangeArrowheads="1"/>
          </p:cNvSpPr>
          <p:nvPr/>
        </p:nvSpPr>
        <p:spPr bwMode="auto">
          <a:xfrm>
            <a:off x="8305800" y="48768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/>
              </a:rPr>
              <a:t>« p</a:t>
            </a:r>
          </a:p>
        </p:txBody>
      </p:sp>
      <p:grpSp>
        <p:nvGrpSpPr>
          <p:cNvPr id="1562636" name="Group 12"/>
          <p:cNvGrpSpPr>
            <a:grpSpLocks/>
          </p:cNvGrpSpPr>
          <p:nvPr/>
        </p:nvGrpSpPr>
        <p:grpSpPr bwMode="auto">
          <a:xfrm>
            <a:off x="3810000" y="3886200"/>
            <a:ext cx="2819400" cy="609600"/>
            <a:chOff x="2496" y="2736"/>
            <a:chExt cx="1776" cy="384"/>
          </a:xfrm>
        </p:grpSpPr>
        <p:sp>
          <p:nvSpPr>
            <p:cNvPr id="16400" name="Rectangle 13"/>
            <p:cNvSpPr>
              <a:spLocks noChangeArrowheads="1"/>
            </p:cNvSpPr>
            <p:nvPr/>
          </p:nvSpPr>
          <p:spPr bwMode="auto">
            <a:xfrm>
              <a:off x="2544" y="283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LSB = b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  <a:cs typeface="Arial"/>
                </a:rPr>
                <a:t>1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XOR b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  <a:cs typeface="Arial"/>
                </a:rPr>
                <a:t>2</a:t>
              </a:r>
              <a:endParaRPr lang="en-US" sz="2400" b="1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6401" name="AutoShape 14"/>
            <p:cNvSpPr>
              <a:spLocks/>
            </p:cNvSpPr>
            <p:nvPr/>
          </p:nvSpPr>
          <p:spPr bwMode="auto">
            <a:xfrm rot="5400000">
              <a:off x="3336" y="1896"/>
              <a:ext cx="96" cy="1776"/>
            </a:xfrm>
            <a:prstGeom prst="righ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  <p:grpSp>
        <p:nvGrpSpPr>
          <p:cNvPr id="1562639" name="Group 15"/>
          <p:cNvGrpSpPr>
            <a:grpSpLocks/>
          </p:cNvGrpSpPr>
          <p:nvPr/>
        </p:nvGrpSpPr>
        <p:grpSpPr bwMode="auto">
          <a:xfrm>
            <a:off x="5029200" y="5486400"/>
            <a:ext cx="3276600" cy="609600"/>
            <a:chOff x="2496" y="2736"/>
            <a:chExt cx="1776" cy="384"/>
          </a:xfrm>
        </p:grpSpPr>
        <p:sp>
          <p:nvSpPr>
            <p:cNvPr id="16398" name="Rectangle 16"/>
            <p:cNvSpPr>
              <a:spLocks noChangeArrowheads="1"/>
            </p:cNvSpPr>
            <p:nvPr/>
          </p:nvSpPr>
          <p:spPr bwMode="auto">
            <a:xfrm>
              <a:off x="2544" y="283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Arial" charset="0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LSB = b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  <a:cs typeface="Arial"/>
                </a:rPr>
                <a:t>1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AND b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  <a:cs typeface="Arial"/>
                </a:rPr>
                <a:t>2</a:t>
              </a:r>
              <a:endParaRPr lang="en-US" sz="2400" b="1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6399" name="AutoShape 17"/>
            <p:cNvSpPr>
              <a:spLocks/>
            </p:cNvSpPr>
            <p:nvPr/>
          </p:nvSpPr>
          <p:spPr bwMode="auto">
            <a:xfrm rot="5400000">
              <a:off x="3336" y="1896"/>
              <a:ext cx="96" cy="1776"/>
            </a:xfrm>
            <a:prstGeom prst="righ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2573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2626" grpId="0" animBg="1"/>
      <p:bldP spid="1562629" grpId="0"/>
      <p:bldP spid="1562630" grpId="0"/>
      <p:bldP spid="1562631" grpId="0"/>
      <p:bldP spid="1562632" grpId="0"/>
      <p:bldP spid="1562633" grpId="0" animBg="1"/>
      <p:bldP spid="1562634" grpId="0"/>
      <p:bldP spid="15626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Problems</a:t>
            </a:r>
          </a:p>
        </p:txBody>
      </p:sp>
      <p:sp>
        <p:nvSpPr>
          <p:cNvPr id="17411" name="Rectangle 20"/>
          <p:cNvSpPr>
            <a:spLocks noChangeArrowheads="1"/>
          </p:cNvSpPr>
          <p:nvPr/>
        </p:nvSpPr>
        <p:spPr bwMode="auto">
          <a:xfrm>
            <a:off x="762000" y="1524000"/>
            <a:ext cx="7359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"/>
            </a:pP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/>
              </a:rPr>
              <a:t>Ciphertext grows</a:t>
            </a: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with each operation</a:t>
            </a:r>
            <a:endParaRPr lang="en-US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564693" name="Rectangle 21"/>
          <p:cNvSpPr>
            <a:spLocks noChangeArrowheads="1"/>
          </p:cNvSpPr>
          <p:nvPr/>
        </p:nvSpPr>
        <p:spPr bwMode="auto">
          <a:xfrm>
            <a:off x="762000" y="3657600"/>
            <a:ext cx="73596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"/>
            </a:pP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/>
              </a:rPr>
              <a:t>Noise grows</a:t>
            </a: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with each operation</a:t>
            </a:r>
            <a:endParaRPr lang="en-US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pic>
        <p:nvPicPr>
          <p:cNvPr id="17413" name="Picture 24" descr="w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7800"/>
            <a:ext cx="1066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6"/>
          <p:cNvSpPr>
            <a:spLocks noChangeArrowheads="1"/>
          </p:cNvSpPr>
          <p:nvPr/>
        </p:nvSpPr>
        <p:spPr bwMode="auto">
          <a:xfrm>
            <a:off x="1085850" y="2420938"/>
            <a:ext cx="7359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Useless for many applications (cloud computing, 			searching encrypted e-mail)</a:t>
            </a:r>
          </a:p>
        </p:txBody>
      </p:sp>
      <p:sp>
        <p:nvSpPr>
          <p:cNvPr id="1564702" name="Rectangle 30"/>
          <p:cNvSpPr>
            <a:spLocks noChangeArrowheads="1"/>
          </p:cNvSpPr>
          <p:nvPr/>
        </p:nvSpPr>
        <p:spPr bwMode="auto">
          <a:xfrm>
            <a:off x="1250950" y="4191000"/>
            <a:ext cx="5835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Consider </a:t>
            </a:r>
            <a:r>
              <a:rPr lang="en-US" sz="2400" b="1">
                <a:solidFill>
                  <a:srgbClr val="008000"/>
                </a:solidFill>
                <a:latin typeface="Arial" charset="0"/>
                <a:cs typeface="Arial"/>
              </a:rPr>
              <a:t>c = qp+2r+b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← Enc(b)</a:t>
            </a:r>
          </a:p>
        </p:txBody>
      </p:sp>
      <p:grpSp>
        <p:nvGrpSpPr>
          <p:cNvPr id="1564739" name="Group 67"/>
          <p:cNvGrpSpPr>
            <a:grpSpLocks/>
          </p:cNvGrpSpPr>
          <p:nvPr/>
        </p:nvGrpSpPr>
        <p:grpSpPr bwMode="auto">
          <a:xfrm>
            <a:off x="-152400" y="6019800"/>
            <a:ext cx="9677400" cy="838200"/>
            <a:chOff x="-96" y="3792"/>
            <a:chExt cx="6096" cy="528"/>
          </a:xfrm>
        </p:grpSpPr>
        <p:sp>
          <p:nvSpPr>
            <p:cNvPr id="17423" name="Line 33"/>
            <p:cNvSpPr>
              <a:spLocks noChangeShapeType="1"/>
            </p:cNvSpPr>
            <p:nvPr/>
          </p:nvSpPr>
          <p:spPr bwMode="auto">
            <a:xfrm>
              <a:off x="432" y="3888"/>
              <a:ext cx="5088" cy="0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24" name="Oval 35"/>
            <p:cNvSpPr>
              <a:spLocks noChangeArrowheads="1"/>
            </p:cNvSpPr>
            <p:nvPr/>
          </p:nvSpPr>
          <p:spPr bwMode="auto">
            <a:xfrm>
              <a:off x="960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25" name="Oval 37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26" name="Oval 39"/>
            <p:cNvSpPr>
              <a:spLocks noChangeArrowheads="1"/>
            </p:cNvSpPr>
            <p:nvPr/>
          </p:nvSpPr>
          <p:spPr bwMode="auto">
            <a:xfrm>
              <a:off x="3264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27" name="Oval 41"/>
            <p:cNvSpPr>
              <a:spLocks noChangeArrowheads="1"/>
            </p:cNvSpPr>
            <p:nvPr/>
          </p:nvSpPr>
          <p:spPr bwMode="auto">
            <a:xfrm>
              <a:off x="4416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28" name="Rectangle 45"/>
            <p:cNvSpPr>
              <a:spLocks noChangeArrowheads="1"/>
            </p:cNvSpPr>
            <p:nvPr/>
          </p:nvSpPr>
          <p:spPr bwMode="auto">
            <a:xfrm>
              <a:off x="672" y="3936"/>
              <a:ext cx="72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(q-1)p</a:t>
              </a:r>
            </a:p>
          </p:txBody>
        </p:sp>
        <p:sp>
          <p:nvSpPr>
            <p:cNvPr id="17429" name="Rectangle 47"/>
            <p:cNvSpPr>
              <a:spLocks noChangeArrowheads="1"/>
            </p:cNvSpPr>
            <p:nvPr/>
          </p:nvSpPr>
          <p:spPr bwMode="auto">
            <a:xfrm>
              <a:off x="2064" y="3936"/>
              <a:ext cx="38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qp</a:t>
              </a:r>
            </a:p>
          </p:txBody>
        </p:sp>
        <p:sp>
          <p:nvSpPr>
            <p:cNvPr id="17430" name="Rectangle 49"/>
            <p:cNvSpPr>
              <a:spLocks noChangeArrowheads="1"/>
            </p:cNvSpPr>
            <p:nvPr/>
          </p:nvSpPr>
          <p:spPr bwMode="auto">
            <a:xfrm>
              <a:off x="3024" y="3936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(q+1)p</a:t>
              </a:r>
            </a:p>
          </p:txBody>
        </p:sp>
        <p:sp>
          <p:nvSpPr>
            <p:cNvPr id="17431" name="Rectangle 51"/>
            <p:cNvSpPr>
              <a:spLocks noChangeArrowheads="1"/>
            </p:cNvSpPr>
            <p:nvPr/>
          </p:nvSpPr>
          <p:spPr bwMode="auto">
            <a:xfrm>
              <a:off x="4128" y="3936"/>
              <a:ext cx="81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33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l">
                <a:lnSpc>
                  <a:spcPct val="100000"/>
                </a:lnSpc>
                <a:buFont typeface="Wingdings" pitchFamily="2" charset="2"/>
                <a:buNone/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(q+2)p</a:t>
              </a:r>
            </a:p>
          </p:txBody>
        </p:sp>
        <p:sp>
          <p:nvSpPr>
            <p:cNvPr id="17432" name="Oval 56"/>
            <p:cNvSpPr>
              <a:spLocks noChangeArrowheads="1"/>
            </p:cNvSpPr>
            <p:nvPr/>
          </p:nvSpPr>
          <p:spPr bwMode="auto">
            <a:xfrm>
              <a:off x="2784" y="3792"/>
              <a:ext cx="144" cy="14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33" name="Line 58"/>
            <p:cNvSpPr>
              <a:spLocks noChangeShapeType="1"/>
            </p:cNvSpPr>
            <p:nvPr/>
          </p:nvSpPr>
          <p:spPr bwMode="auto">
            <a:xfrm>
              <a:off x="-96" y="388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34" name="Line 59"/>
            <p:cNvSpPr>
              <a:spLocks noChangeShapeType="1"/>
            </p:cNvSpPr>
            <p:nvPr/>
          </p:nvSpPr>
          <p:spPr bwMode="auto">
            <a:xfrm>
              <a:off x="5424" y="3888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17435" name="Oval 61"/>
            <p:cNvSpPr>
              <a:spLocks noChangeArrowheads="1"/>
            </p:cNvSpPr>
            <p:nvPr/>
          </p:nvSpPr>
          <p:spPr bwMode="auto">
            <a:xfrm>
              <a:off x="5568" y="384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564734" name="AutoShape 62"/>
          <p:cNvSpPr>
            <a:spLocks/>
          </p:cNvSpPr>
          <p:nvPr/>
        </p:nvSpPr>
        <p:spPr bwMode="auto">
          <a:xfrm rot="-5400000">
            <a:off x="3848100" y="5295900"/>
            <a:ext cx="228600" cy="1066800"/>
          </a:xfrm>
          <a:prstGeom prst="rightBrace">
            <a:avLst>
              <a:gd name="adj1" fmla="val 38889"/>
              <a:gd name="adj2" fmla="val 442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64735" name="Rectangle 63"/>
          <p:cNvSpPr>
            <a:spLocks noChangeArrowheads="1"/>
          </p:cNvSpPr>
          <p:nvPr/>
        </p:nvSpPr>
        <p:spPr bwMode="auto">
          <a:xfrm>
            <a:off x="3505200" y="52578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2r+b</a:t>
            </a:r>
          </a:p>
        </p:txBody>
      </p:sp>
      <p:sp>
        <p:nvSpPr>
          <p:cNvPr id="1564736" name="Rectangle 64"/>
          <p:cNvSpPr>
            <a:spLocks noChangeArrowheads="1"/>
          </p:cNvSpPr>
          <p:nvPr/>
        </p:nvSpPr>
        <p:spPr bwMode="auto">
          <a:xfrm>
            <a:off x="1250950" y="4706938"/>
            <a:ext cx="5835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 (mod p) = r’ ≠ 2r+b</a:t>
            </a:r>
          </a:p>
        </p:txBody>
      </p:sp>
      <p:sp>
        <p:nvSpPr>
          <p:cNvPr id="1564737" name="AutoShape 65"/>
          <p:cNvSpPr>
            <a:spLocks/>
          </p:cNvSpPr>
          <p:nvPr/>
        </p:nvSpPr>
        <p:spPr bwMode="auto">
          <a:xfrm rot="-5400000">
            <a:off x="4762500" y="5524500"/>
            <a:ext cx="228600" cy="609600"/>
          </a:xfrm>
          <a:prstGeom prst="rightBrace">
            <a:avLst>
              <a:gd name="adj1" fmla="val 22222"/>
              <a:gd name="adj2" fmla="val 442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64738" name="Rectangle 66"/>
          <p:cNvSpPr>
            <a:spLocks noChangeArrowheads="1"/>
          </p:cNvSpPr>
          <p:nvPr/>
        </p:nvSpPr>
        <p:spPr bwMode="auto">
          <a:xfrm>
            <a:off x="4648200" y="5257800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r’</a:t>
            </a:r>
          </a:p>
        </p:txBody>
      </p:sp>
      <p:sp>
        <p:nvSpPr>
          <p:cNvPr id="1564740" name="Rectangle 68"/>
          <p:cNvSpPr>
            <a:spLocks noChangeArrowheads="1"/>
          </p:cNvSpPr>
          <p:nvPr/>
        </p:nvSpPr>
        <p:spPr bwMode="auto">
          <a:xfrm>
            <a:off x="1250950" y="5181600"/>
            <a:ext cx="5835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lsb(r’) ≠ 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998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4693" grpId="0"/>
      <p:bldP spid="1564702" grpId="0"/>
      <p:bldP spid="1564734" grpId="0" animBg="1"/>
      <p:bldP spid="1564734" grpId="1" animBg="1"/>
      <p:bldP spid="1564735" grpId="0"/>
      <p:bldP spid="1564735" grpId="1"/>
      <p:bldP spid="1564736" grpId="0"/>
      <p:bldP spid="1564737" grpId="0" animBg="1"/>
      <p:bldP spid="1564738" grpId="0"/>
      <p:bldP spid="15647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Problems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62000" y="1524000"/>
            <a:ext cx="73596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"/>
            </a:pP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/>
              </a:rPr>
              <a:t>Ciphertext grows</a:t>
            </a: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with each operation</a:t>
            </a:r>
            <a:endParaRPr lang="en-US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762000" y="3657600"/>
            <a:ext cx="735965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Clr>
                <a:srgbClr val="FF0000"/>
              </a:buClr>
              <a:buFont typeface="Wingdings" pitchFamily="2" charset="2"/>
              <a:buChar char=""/>
            </a:pP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b="1">
                <a:solidFill>
                  <a:srgbClr val="FF0000"/>
                </a:solidFill>
                <a:latin typeface="Arial" charset="0"/>
                <a:cs typeface="Arial"/>
              </a:rPr>
              <a:t>Noise grows</a:t>
            </a:r>
            <a:r>
              <a:rPr lang="en-US">
                <a:solidFill>
                  <a:srgbClr val="000000"/>
                </a:solidFill>
                <a:latin typeface="Arial" charset="0"/>
                <a:cs typeface="Arial"/>
              </a:rPr>
              <a:t> with each operation</a:t>
            </a:r>
            <a:endParaRPr lang="en-US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pic>
        <p:nvPicPr>
          <p:cNvPr id="18437" name="Picture 5" descr="w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9754"/>
            <a:ext cx="1066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85850" y="2420938"/>
            <a:ext cx="735965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Useless for many applications (cloud computing, 			searching encrypted e-mail)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1085850" y="4419600"/>
            <a:ext cx="735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Can perform “limited” number of hom. operations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54100" y="5029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v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What we have: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“Somewhat Homomorphic”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Encryption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9787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 smtClean="0"/>
              <a:t>Public-key</a:t>
            </a:r>
            <a:r>
              <a:rPr lang="en-US" dirty="0" smtClean="0"/>
              <a:t>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Secret key: an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-bit odd number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</a:t>
            </a:r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To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Decrypt a ciphertext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c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 (mod 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=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2·r+b (mod p) = 2·r+b</a:t>
            </a:r>
          </a:p>
        </p:txBody>
      </p:sp>
      <p:sp>
        <p:nvSpPr>
          <p:cNvPr id="19462" name="Rectangle 10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read off the least significant bit</a:t>
            </a:r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685800" y="1905000"/>
            <a:ext cx="8077200" cy="19050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Eval (as before)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685800" y="1981200"/>
            <a:ext cx="807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    Public key: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/>
              </a:rPr>
              <a:t>q</a:t>
            </a:r>
            <a:r>
              <a:rPr lang="en-US" sz="2400" b="1" baseline="-25000" dirty="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,q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,…,q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/>
              </a:rPr>
              <a:t>]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= (x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,x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,…,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/>
              </a:rPr>
              <a:t>x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  <a:cs typeface="Arial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19466" name="Rectangle 20"/>
          <p:cNvSpPr>
            <a:spLocks noChangeArrowheads="1"/>
          </p:cNvSpPr>
          <p:nvPr/>
        </p:nvSpPr>
        <p:spPr bwMode="auto">
          <a:xfrm>
            <a:off x="1371600" y="26670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t+1 encryptions of 0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9467" name="Rectangle 22"/>
          <p:cNvSpPr>
            <a:spLocks noChangeArrowheads="1"/>
          </p:cNvSpPr>
          <p:nvPr/>
        </p:nvSpPr>
        <p:spPr bwMode="auto">
          <a:xfrm>
            <a:off x="66294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>
                <a:solidFill>
                  <a:srgbClr val="000000"/>
                </a:solidFill>
                <a:latin typeface="Arial" charset="0"/>
                <a:cs typeface="Arial"/>
              </a:rPr>
              <a:t>Δ</a:t>
            </a:r>
          </a:p>
        </p:txBody>
      </p:sp>
      <p:sp>
        <p:nvSpPr>
          <p:cNvPr id="19468" name="Rectangle 20"/>
          <p:cNvSpPr>
            <a:spLocks noChangeArrowheads="1"/>
          </p:cNvSpPr>
          <p:nvPr/>
        </p:nvSpPr>
        <p:spPr bwMode="auto">
          <a:xfrm>
            <a:off x="1371600" y="3200400"/>
            <a:ext cx="6553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Wlog, assume that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is the largest of them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41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685800" y="2743200"/>
            <a:ext cx="8077200" cy="16002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2667000" y="3400425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c =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         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 b (mod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Public-key Homomorphic Encryption</a:t>
            </a:r>
          </a:p>
        </p:txBody>
      </p:sp>
      <p:graphicFrame>
        <p:nvGraphicFramePr>
          <p:cNvPr id="20485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538538"/>
          <a:ext cx="106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5" imgW="634725" imgH="342751" progId="Equation.3">
                  <p:embed/>
                </p:oleObj>
              </mc:Choice>
              <mc:Fallback>
                <p:oleObj name="Equation" r:id="rId5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38538"/>
                        <a:ext cx="106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Secret key: an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-bit odd number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</a:t>
            </a:r>
          </a:p>
        </p:txBody>
      </p:sp>
      <p:sp>
        <p:nvSpPr>
          <p:cNvPr id="20487" name="Rectangle 4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To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Decrypt a ciphertext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c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0488" name="Rectangle 5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 (mod 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=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2·r+b (mod p) = 2·r+b</a:t>
            </a:r>
          </a:p>
        </p:txBody>
      </p:sp>
      <p:sp>
        <p:nvSpPr>
          <p:cNvPr id="20489" name="Rectangle 6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 read off the least significant bit</a:t>
            </a:r>
          </a:p>
        </p:txBody>
      </p:sp>
      <p:sp>
        <p:nvSpPr>
          <p:cNvPr id="20490" name="Rectangle 8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Eval (as before)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685800" y="1981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    Public key: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/>
              </a:rPr>
              <a:t>q</a:t>
            </a:r>
            <a:r>
              <a:rPr lang="en-US" sz="2400" b="1" baseline="-25000" dirty="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,q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,…,q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/>
              </a:rPr>
              <a:t>]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= (x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,x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,…,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/>
              </a:rPr>
              <a:t>x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  <a:cs typeface="Arial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685800" y="27432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To Encrypt a bit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 pick random subset S     [1…t]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66294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>
                <a:solidFill>
                  <a:srgbClr val="000000"/>
                </a:solidFill>
                <a:latin typeface="Arial" charset="0"/>
                <a:cs typeface="Arial"/>
              </a:rPr>
              <a:t>Δ</a:t>
            </a:r>
          </a:p>
        </p:txBody>
      </p:sp>
      <p:graphicFrame>
        <p:nvGraphicFramePr>
          <p:cNvPr id="20494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6629400" y="28829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82900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74156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685800" y="2743200"/>
            <a:ext cx="8077200" cy="16002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0483" name="Rectangle 14"/>
          <p:cNvSpPr>
            <a:spLocks noChangeArrowheads="1"/>
          </p:cNvSpPr>
          <p:nvPr/>
        </p:nvSpPr>
        <p:spPr bwMode="auto">
          <a:xfrm>
            <a:off x="2667000" y="3400425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c =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         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 b (mod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Public-key Homomorphic Encryption</a:t>
            </a:r>
          </a:p>
        </p:txBody>
      </p:sp>
      <p:graphicFrame>
        <p:nvGraphicFramePr>
          <p:cNvPr id="20485" name="Object 20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538538"/>
          <a:ext cx="106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" name="Equation" r:id="rId5" imgW="634725" imgH="342751" progId="Equation.3">
                  <p:embed/>
                </p:oleObj>
              </mc:Choice>
              <mc:Fallback>
                <p:oleObj name="Equation" r:id="rId5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38538"/>
                        <a:ext cx="106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Secret key: an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-bit odd number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</a:t>
            </a:r>
          </a:p>
        </p:txBody>
      </p:sp>
      <p:sp>
        <p:nvSpPr>
          <p:cNvPr id="20491" name="Rectangle 9"/>
          <p:cNvSpPr>
            <a:spLocks noChangeArrowheads="1"/>
          </p:cNvSpPr>
          <p:nvPr/>
        </p:nvSpPr>
        <p:spPr bwMode="auto">
          <a:xfrm>
            <a:off x="685800" y="1981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    Public key: 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/>
              </a:rPr>
              <a:t>[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/>
              </a:rPr>
              <a:t>q</a:t>
            </a:r>
            <a:r>
              <a:rPr lang="en-US" sz="2400" b="1" baseline="-25000" dirty="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,q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,…,q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 dirty="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Arial"/>
              </a:rPr>
              <a:t>]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  <a:cs typeface="Arial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= (x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,x</a:t>
            </a:r>
            <a:r>
              <a:rPr lang="en-US" sz="2400" baseline="-25000" dirty="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,…,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/>
              </a:rPr>
              <a:t>x</a:t>
            </a:r>
            <a:r>
              <a:rPr lang="en-US" sz="2400" baseline="-25000" dirty="0" err="1">
                <a:solidFill>
                  <a:srgbClr val="000000"/>
                </a:solidFill>
                <a:latin typeface="Arial" charset="0"/>
                <a:cs typeface="Arial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20492" name="Rectangle 13"/>
          <p:cNvSpPr>
            <a:spLocks noChangeArrowheads="1"/>
          </p:cNvSpPr>
          <p:nvPr/>
        </p:nvSpPr>
        <p:spPr bwMode="auto">
          <a:xfrm>
            <a:off x="685800" y="27432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To Encrypt a bit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 pick random subset S     [1…t]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66294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>
                <a:solidFill>
                  <a:srgbClr val="000000"/>
                </a:solidFill>
                <a:latin typeface="Arial" charset="0"/>
                <a:cs typeface="Arial"/>
              </a:rPr>
              <a:t>Δ</a:t>
            </a:r>
          </a:p>
        </p:txBody>
      </p:sp>
      <p:graphicFrame>
        <p:nvGraphicFramePr>
          <p:cNvPr id="20494" name="Object 23"/>
          <p:cNvGraphicFramePr>
            <a:graphicFrameLocks noGrp="1" noChangeAspect="1"/>
          </p:cNvGraphicFramePr>
          <p:nvPr>
            <p:ph sz="half" idx="1"/>
          </p:nvPr>
        </p:nvGraphicFramePr>
        <p:xfrm>
          <a:off x="6629400" y="28829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82900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45" name="AutoShape 25"/>
          <p:cNvSpPr>
            <a:spLocks noChangeArrowheads="1"/>
          </p:cNvSpPr>
          <p:nvPr/>
        </p:nvSpPr>
        <p:spPr bwMode="auto">
          <a:xfrm>
            <a:off x="1094509" y="4572000"/>
            <a:ext cx="7848600" cy="1981200"/>
          </a:xfrm>
          <a:prstGeom prst="wedgeRectCallout">
            <a:avLst>
              <a:gd name="adj1" fmla="val -21380"/>
              <a:gd name="adj2" fmla="val -684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endParaRPr lang="en-US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grpSp>
        <p:nvGrpSpPr>
          <p:cNvPr id="1566756" name="Group 36"/>
          <p:cNvGrpSpPr>
            <a:grpSpLocks/>
          </p:cNvGrpSpPr>
          <p:nvPr/>
        </p:nvGrpSpPr>
        <p:grpSpPr bwMode="auto">
          <a:xfrm>
            <a:off x="1866900" y="4724400"/>
            <a:ext cx="5676900" cy="746125"/>
            <a:chOff x="1272" y="3264"/>
            <a:chExt cx="3576" cy="470"/>
          </a:xfrm>
        </p:grpSpPr>
        <p:sp>
          <p:nvSpPr>
            <p:cNvPr id="20506" name="Rectangle 35"/>
            <p:cNvSpPr>
              <a:spLocks noChangeArrowheads="1"/>
            </p:cNvSpPr>
            <p:nvPr/>
          </p:nvSpPr>
          <p:spPr bwMode="auto">
            <a:xfrm>
              <a:off x="1272" y="3264"/>
              <a:ext cx="357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c =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/>
                </a:rPr>
                <a:t>p[        ]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Arial" charset="0"/>
                  <a:cs typeface="Arial"/>
                </a:rPr>
                <a:t>+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/>
                </a:rPr>
                <a:t>2[         ]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+ b (mod x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  <a:cs typeface="Arial"/>
                </a:rPr>
                <a:t>0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) </a:t>
              </a:r>
            </a:p>
          </p:txBody>
        </p:sp>
        <p:graphicFrame>
          <p:nvGraphicFramePr>
            <p:cNvPr id="20507" name="Object 28"/>
            <p:cNvGraphicFramePr>
              <a:graphicFrameLocks noChangeAspect="1"/>
            </p:cNvGraphicFramePr>
            <p:nvPr/>
          </p:nvGraphicFramePr>
          <p:xfrm>
            <a:off x="1919" y="3312"/>
            <a:ext cx="436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2" name="Equation" r:id="rId9" imgW="355292" imgH="342603" progId="Equation.3">
                    <p:embed/>
                  </p:oleObj>
                </mc:Choice>
                <mc:Fallback>
                  <p:oleObj name="Equation" r:id="rId9" imgW="355292" imgH="34260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9" y="3312"/>
                          <a:ext cx="436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8" name="Object 33"/>
            <p:cNvGraphicFramePr>
              <a:graphicFrameLocks noChangeAspect="1"/>
            </p:cNvGraphicFramePr>
            <p:nvPr/>
          </p:nvGraphicFramePr>
          <p:xfrm>
            <a:off x="2928" y="3312"/>
            <a:ext cx="639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3" name="Equation" r:id="rId11" imgW="520474" imgH="342751" progId="Equation.3">
                    <p:embed/>
                  </p:oleObj>
                </mc:Choice>
                <mc:Fallback>
                  <p:oleObj name="Equation" r:id="rId11" imgW="520474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3312"/>
                          <a:ext cx="639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66761" name="Group 41"/>
          <p:cNvGrpSpPr>
            <a:grpSpLocks/>
          </p:cNvGrpSpPr>
          <p:nvPr/>
        </p:nvGrpSpPr>
        <p:grpSpPr bwMode="auto">
          <a:xfrm>
            <a:off x="1858963" y="4740275"/>
            <a:ext cx="7132637" cy="746125"/>
            <a:chOff x="1171" y="3514"/>
            <a:chExt cx="4493" cy="470"/>
          </a:xfrm>
        </p:grpSpPr>
        <p:sp>
          <p:nvSpPr>
            <p:cNvPr id="20503" name="Rectangle 38"/>
            <p:cNvSpPr>
              <a:spLocks noChangeArrowheads="1"/>
            </p:cNvSpPr>
            <p:nvPr/>
          </p:nvSpPr>
          <p:spPr bwMode="auto">
            <a:xfrm>
              <a:off x="1171" y="3514"/>
              <a:ext cx="449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c =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/>
                </a:rPr>
                <a:t>p[        ]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Arial" charset="0"/>
                  <a:cs typeface="Arial"/>
                </a:rPr>
                <a:t>+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/>
                </a:rPr>
                <a:t>2[         ]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+ b – kx</a:t>
              </a:r>
              <a:r>
                <a:rPr lang="en-US" sz="2400" baseline="-25000">
                  <a:solidFill>
                    <a:srgbClr val="000000"/>
                  </a:solidFill>
                  <a:latin typeface="Arial" charset="0"/>
                  <a:cs typeface="Arial"/>
                </a:rPr>
                <a:t>0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(for a small k) </a:t>
              </a:r>
            </a:p>
          </p:txBody>
        </p:sp>
        <p:graphicFrame>
          <p:nvGraphicFramePr>
            <p:cNvPr id="20504" name="Object 39"/>
            <p:cNvGraphicFramePr>
              <a:graphicFrameLocks noChangeAspect="1"/>
            </p:cNvGraphicFramePr>
            <p:nvPr/>
          </p:nvGraphicFramePr>
          <p:xfrm>
            <a:off x="1823" y="3562"/>
            <a:ext cx="436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4" name="Equation" r:id="rId13" imgW="355292" imgH="342603" progId="Equation.3">
                    <p:embed/>
                  </p:oleObj>
                </mc:Choice>
                <mc:Fallback>
                  <p:oleObj name="Equation" r:id="rId13" imgW="355292" imgH="34260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3" y="3562"/>
                          <a:ext cx="436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40"/>
            <p:cNvGraphicFramePr>
              <a:graphicFrameLocks noChangeAspect="1"/>
            </p:cNvGraphicFramePr>
            <p:nvPr/>
          </p:nvGraphicFramePr>
          <p:xfrm>
            <a:off x="2832" y="3562"/>
            <a:ext cx="639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5" name="Equation" r:id="rId15" imgW="520474" imgH="342751" progId="Equation.3">
                    <p:embed/>
                  </p:oleObj>
                </mc:Choice>
                <mc:Fallback>
                  <p:oleObj name="Equation" r:id="rId15" imgW="520474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3562"/>
                          <a:ext cx="639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66766" name="Group 46"/>
          <p:cNvGrpSpPr>
            <a:grpSpLocks/>
          </p:cNvGrpSpPr>
          <p:nvPr/>
        </p:nvGrpSpPr>
        <p:grpSpPr bwMode="auto">
          <a:xfrm>
            <a:off x="2093913" y="5426075"/>
            <a:ext cx="5449887" cy="746125"/>
            <a:chOff x="1152" y="3562"/>
            <a:chExt cx="3433" cy="470"/>
          </a:xfrm>
        </p:grpSpPr>
        <p:sp>
          <p:nvSpPr>
            <p:cNvPr id="20500" name="Rectangle 43"/>
            <p:cNvSpPr>
              <a:spLocks noChangeArrowheads="1"/>
            </p:cNvSpPr>
            <p:nvPr/>
          </p:nvSpPr>
          <p:spPr bwMode="auto">
            <a:xfrm>
              <a:off x="1152" y="3562"/>
              <a:ext cx="3433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=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/>
                </a:rPr>
                <a:t>p[             ]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</a:t>
              </a:r>
              <a:r>
                <a:rPr lang="en-US" sz="2400" b="1">
                  <a:solidFill>
                    <a:srgbClr val="000000"/>
                  </a:solidFill>
                  <a:latin typeface="Arial" charset="0"/>
                  <a:cs typeface="Arial"/>
                </a:rPr>
                <a:t>+ </a:t>
              </a:r>
              <a:r>
                <a:rPr lang="en-US" sz="3200">
                  <a:solidFill>
                    <a:srgbClr val="000000"/>
                  </a:solidFill>
                  <a:latin typeface="Arial" charset="0"/>
                  <a:cs typeface="Arial"/>
                </a:rPr>
                <a:t>2[               ]</a:t>
              </a:r>
              <a:r>
                <a:rPr lang="en-US" sz="2400">
                  <a:solidFill>
                    <a:srgbClr val="000000"/>
                  </a:solidFill>
                  <a:latin typeface="Arial" charset="0"/>
                  <a:cs typeface="Arial"/>
                </a:rPr>
                <a:t> + b </a:t>
              </a:r>
            </a:p>
          </p:txBody>
        </p:sp>
        <p:graphicFrame>
          <p:nvGraphicFramePr>
            <p:cNvPr id="20501" name="Object 44"/>
            <p:cNvGraphicFramePr>
              <a:graphicFrameLocks noChangeAspect="1"/>
            </p:cNvGraphicFramePr>
            <p:nvPr/>
          </p:nvGraphicFramePr>
          <p:xfrm>
            <a:off x="1623" y="3610"/>
            <a:ext cx="826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6" name="Equation" r:id="rId16" imgW="672808" imgH="342751" progId="Equation.3">
                    <p:embed/>
                  </p:oleObj>
                </mc:Choice>
                <mc:Fallback>
                  <p:oleObj name="Equation" r:id="rId16" imgW="672808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3" y="3610"/>
                          <a:ext cx="826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45"/>
            <p:cNvGraphicFramePr>
              <a:graphicFrameLocks noChangeAspect="1"/>
            </p:cNvGraphicFramePr>
            <p:nvPr/>
          </p:nvGraphicFramePr>
          <p:xfrm>
            <a:off x="3024" y="3610"/>
            <a:ext cx="998" cy="4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17" name="Equation" r:id="rId18" imgW="812447" imgH="342751" progId="Equation.3">
                    <p:embed/>
                  </p:oleObj>
                </mc:Choice>
                <mc:Fallback>
                  <p:oleObj name="Equation" r:id="rId18" imgW="812447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24" y="3610"/>
                          <a:ext cx="998" cy="4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66768" name="Rectangle 48"/>
          <p:cNvSpPr>
            <a:spLocks noChangeArrowheads="1"/>
          </p:cNvSpPr>
          <p:nvPr/>
        </p:nvSpPr>
        <p:spPr bwMode="auto">
          <a:xfrm>
            <a:off x="1981200" y="6059488"/>
            <a:ext cx="551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  (mult. of p) +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(“small” even noise) + b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47532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492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2667000" y="3400425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c =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         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 b (mod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21507" name="Object 40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538538"/>
          <a:ext cx="106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Equation" r:id="rId5" imgW="634725" imgH="342751" progId="Equation.3">
                  <p:embed/>
                </p:oleObj>
              </mc:Choice>
              <mc:Fallback>
                <p:oleObj name="Equation" r:id="rId5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38538"/>
                        <a:ext cx="106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62" name="Rectangle 30"/>
          <p:cNvSpPr>
            <a:spLocks noChangeArrowheads="1"/>
          </p:cNvSpPr>
          <p:nvPr/>
        </p:nvSpPr>
        <p:spPr bwMode="auto">
          <a:xfrm>
            <a:off x="685800" y="6019800"/>
            <a:ext cx="8077200" cy="5334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Public-key Homomorphic Encryption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Secret key: an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-bit odd number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To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Decrypt a ciphertext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c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 (mod 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=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2·r+b (mod p) = 2·r+b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read off the least significant bit</a:t>
            </a:r>
          </a:p>
        </p:txBody>
      </p:sp>
      <p:sp>
        <p:nvSpPr>
          <p:cNvPr id="1631242" name="Rectangle 10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Eval: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Reduce mod x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0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after each operation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685800" y="27432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To Encrypt a bit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 pick random subset S     [1…t]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2151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6629400" y="28829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3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82900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61" name="Rectangle 29"/>
          <p:cNvSpPr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charset="0"/>
                <a:cs typeface="Arial"/>
              </a:rPr>
              <a:t>Ciphertext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/>
              </a:rPr>
              <a:t> Size Reduction</a:t>
            </a:r>
          </a:p>
        </p:txBody>
      </p:sp>
      <p:sp>
        <p:nvSpPr>
          <p:cNvPr id="21522" name="Rectangle 36"/>
          <p:cNvSpPr>
            <a:spLocks noChangeArrowheads="1"/>
          </p:cNvSpPr>
          <p:nvPr/>
        </p:nvSpPr>
        <p:spPr bwMode="auto">
          <a:xfrm>
            <a:off x="685800" y="1981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   Public key: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[</a:t>
            </a:r>
            <a:r>
              <a:rPr lang="en-US" sz="2400" b="1">
                <a:solidFill>
                  <a:srgbClr val="008000"/>
                </a:solidFill>
                <a:latin typeface="Arial" charset="0"/>
                <a:cs typeface="Arial"/>
              </a:rPr>
              <a:t>q</a:t>
            </a:r>
            <a:r>
              <a:rPr lang="en-US" sz="2400" b="1" baseline="-2500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>
                <a:solidFill>
                  <a:srgbClr val="008000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,q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,…,q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]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= (x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,x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,…,x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t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21523" name="Rectangle 37"/>
          <p:cNvSpPr>
            <a:spLocks noChangeArrowheads="1"/>
          </p:cNvSpPr>
          <p:nvPr/>
        </p:nvSpPr>
        <p:spPr bwMode="auto">
          <a:xfrm>
            <a:off x="65532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>
                <a:solidFill>
                  <a:srgbClr val="000000"/>
                </a:solidFill>
                <a:latin typeface="Arial" charset="0"/>
                <a:cs typeface="Arial"/>
              </a:rPr>
              <a:t>Δ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8077200" y="6643688"/>
            <a:ext cx="1524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600">
                <a:solidFill>
                  <a:srgbClr val="000000"/>
                </a:solidFill>
                <a:latin typeface="Arial" charset="0"/>
                <a:cs typeface="Arial"/>
              </a:rPr>
              <a:t>(*) additional tricks for mult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568733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31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1262" grpId="0" animBg="1"/>
      <p:bldP spid="1631236" grpId="0"/>
      <p:bldP spid="1631242" grpId="0"/>
      <p:bldP spid="163126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9"/>
          <p:cNvSpPr>
            <a:spLocks noChangeArrowheads="1"/>
          </p:cNvSpPr>
          <p:nvPr/>
        </p:nvSpPr>
        <p:spPr bwMode="auto">
          <a:xfrm>
            <a:off x="2667000" y="3400425"/>
            <a:ext cx="441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c =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         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+ b (mod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21507" name="Object 40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6600" y="3538538"/>
          <a:ext cx="10668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Equation" r:id="rId5" imgW="634725" imgH="342751" progId="Equation.3">
                  <p:embed/>
                </p:oleObj>
              </mc:Choice>
              <mc:Fallback>
                <p:oleObj name="Equation" r:id="rId5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538538"/>
                        <a:ext cx="10668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62" name="Rectangle 30"/>
          <p:cNvSpPr>
            <a:spLocks noChangeArrowheads="1"/>
          </p:cNvSpPr>
          <p:nvPr/>
        </p:nvSpPr>
        <p:spPr bwMode="auto">
          <a:xfrm>
            <a:off x="685800" y="6019800"/>
            <a:ext cx="8077200" cy="533400"/>
          </a:xfrm>
          <a:prstGeom prst="rect">
            <a:avLst/>
          </a:prstGeom>
          <a:solidFill>
            <a:srgbClr val="FFFF99">
              <a:alpha val="4588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312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Public-key Homomorphic Encryption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5800" y="12954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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Secret key: an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-bit odd number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762000" y="43434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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To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Decrypt a ciphertext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c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371600" y="48768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c (mod 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 =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2·r+b (mod p) = 2·r+b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1371600" y="5410200"/>
            <a:ext cx="632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read off the least significant bit</a:t>
            </a:r>
          </a:p>
        </p:txBody>
      </p:sp>
      <p:sp>
        <p:nvSpPr>
          <p:cNvPr id="1631242" name="Rectangle 10"/>
          <p:cNvSpPr>
            <a:spLocks noChangeArrowheads="1"/>
          </p:cNvSpPr>
          <p:nvPr/>
        </p:nvSpPr>
        <p:spPr bwMode="auto">
          <a:xfrm>
            <a:off x="762000" y="6019800"/>
            <a:ext cx="7239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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Eval: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Reduce mod x</a:t>
            </a:r>
            <a:r>
              <a:rPr lang="en-US" sz="2400" b="1" baseline="-25000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0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  <a:sym typeface="Wingdings" pitchFamily="2" charset="2"/>
              </a:rPr>
              <a:t> after each operation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1515" name="Rectangle 12"/>
          <p:cNvSpPr>
            <a:spLocks noChangeArrowheads="1"/>
          </p:cNvSpPr>
          <p:nvPr/>
        </p:nvSpPr>
        <p:spPr bwMode="auto">
          <a:xfrm>
            <a:off x="685800" y="2743200"/>
            <a:ext cx="792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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To Encrypt a bit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: pick random subset S     [1…t]</a:t>
            </a:r>
            <a:endParaRPr lang="en-US" sz="2400" b="1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21516" name="Object 14"/>
          <p:cNvGraphicFramePr>
            <a:graphicFrameLocks noGrp="1" noChangeAspect="1"/>
          </p:cNvGraphicFramePr>
          <p:nvPr>
            <p:ph sz="half" idx="1"/>
          </p:nvPr>
        </p:nvGraphicFramePr>
        <p:xfrm>
          <a:off x="6629400" y="2882900"/>
          <a:ext cx="393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7" name="Equation" r:id="rId7" imgW="152268" imgH="152268" progId="Equation.3">
                  <p:embed/>
                </p:oleObj>
              </mc:Choice>
              <mc:Fallback>
                <p:oleObj name="Equation" r:id="rId7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882900"/>
                        <a:ext cx="393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1261" name="Rectangle 29"/>
          <p:cNvSpPr>
            <a:spLocks noChangeArrowheads="1"/>
          </p:cNvSpPr>
          <p:nvPr/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charset="0"/>
                <a:cs typeface="Arial"/>
              </a:rPr>
              <a:t>Ciphertext</a:t>
            </a:r>
            <a:r>
              <a:rPr lang="en-US" sz="3600" dirty="0">
                <a:solidFill>
                  <a:srgbClr val="000000"/>
                </a:solidFill>
                <a:latin typeface="Arial" charset="0"/>
                <a:cs typeface="Arial"/>
              </a:rPr>
              <a:t> Size Reduction</a:t>
            </a:r>
          </a:p>
        </p:txBody>
      </p:sp>
      <p:sp>
        <p:nvSpPr>
          <p:cNvPr id="1631263" name="AutoShape 31"/>
          <p:cNvSpPr>
            <a:spLocks noChangeArrowheads="1"/>
          </p:cNvSpPr>
          <p:nvPr/>
        </p:nvSpPr>
        <p:spPr bwMode="auto">
          <a:xfrm>
            <a:off x="762000" y="2971800"/>
            <a:ext cx="8153400" cy="2286000"/>
          </a:xfrm>
          <a:prstGeom prst="wedgeRectCallout">
            <a:avLst>
              <a:gd name="adj1" fmla="val -24375"/>
              <a:gd name="adj2" fmla="val 8270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endParaRPr lang="en-US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31264" name="Rectangle 32"/>
          <p:cNvSpPr>
            <a:spLocks noChangeArrowheads="1"/>
          </p:cNvSpPr>
          <p:nvPr/>
        </p:nvSpPr>
        <p:spPr bwMode="auto">
          <a:xfrm>
            <a:off x="1066800" y="3276600"/>
            <a:ext cx="640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Resulting ciphertext &lt;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endParaRPr lang="en-US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31266" name="Rectangle 34"/>
          <p:cNvSpPr>
            <a:spLocks noChangeArrowheads="1"/>
          </p:cNvSpPr>
          <p:nvPr/>
        </p:nvSpPr>
        <p:spPr bwMode="auto">
          <a:xfrm>
            <a:off x="1066800" y="38862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Underlying bit is the same (since 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has even noise)</a:t>
            </a:r>
          </a:p>
        </p:txBody>
      </p:sp>
      <p:sp>
        <p:nvSpPr>
          <p:cNvPr id="1631267" name="Rectangle 35"/>
          <p:cNvSpPr>
            <a:spLocks noChangeArrowheads="1"/>
          </p:cNvSpPr>
          <p:nvPr/>
        </p:nvSpPr>
        <p:spPr bwMode="auto">
          <a:xfrm>
            <a:off x="1066800" y="457200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Noise does not increase by much</a:t>
            </a:r>
            <a:r>
              <a:rPr lang="en-US" sz="2000" baseline="30000">
                <a:solidFill>
                  <a:srgbClr val="000000"/>
                </a:solidFill>
                <a:latin typeface="Arial" charset="0"/>
                <a:cs typeface="Arial"/>
              </a:rPr>
              <a:t>(*)</a:t>
            </a:r>
            <a:endParaRPr lang="en-US" sz="20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1522" name="Rectangle 36"/>
          <p:cNvSpPr>
            <a:spLocks noChangeArrowheads="1"/>
          </p:cNvSpPr>
          <p:nvPr/>
        </p:nvSpPr>
        <p:spPr bwMode="auto">
          <a:xfrm>
            <a:off x="685800" y="19812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   Public key: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[</a:t>
            </a:r>
            <a:r>
              <a:rPr lang="en-US" sz="2400" b="1">
                <a:solidFill>
                  <a:srgbClr val="008000"/>
                </a:solidFill>
                <a:latin typeface="Arial" charset="0"/>
                <a:cs typeface="Arial"/>
              </a:rPr>
              <a:t>q</a:t>
            </a:r>
            <a:r>
              <a:rPr lang="en-US" sz="2400" b="1" baseline="-2500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>
                <a:solidFill>
                  <a:srgbClr val="008000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>
                <a:solidFill>
                  <a:srgbClr val="008000"/>
                </a:solidFill>
                <a:latin typeface="Arial" charset="0"/>
                <a:cs typeface="Arial"/>
              </a:rPr>
              <a:t>0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,q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,…,q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p+2r</a:t>
            </a:r>
            <a:r>
              <a:rPr lang="en-US" sz="2400" b="1" baseline="-2500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/>
              </a:rPr>
              <a:t>]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= (x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,x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,…,x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t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21523" name="Rectangle 37"/>
          <p:cNvSpPr>
            <a:spLocks noChangeArrowheads="1"/>
          </p:cNvSpPr>
          <p:nvPr/>
        </p:nvSpPr>
        <p:spPr bwMode="auto">
          <a:xfrm>
            <a:off x="6553200" y="17526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l-GR" sz="1800">
                <a:solidFill>
                  <a:srgbClr val="000000"/>
                </a:solidFill>
                <a:latin typeface="Arial" charset="0"/>
                <a:cs typeface="Arial"/>
              </a:rPr>
              <a:t>Δ</a:t>
            </a:r>
          </a:p>
        </p:txBody>
      </p:sp>
      <p:sp>
        <p:nvSpPr>
          <p:cNvPr id="1631273" name="Rectangle 41"/>
          <p:cNvSpPr>
            <a:spLocks noChangeArrowheads="1"/>
          </p:cNvSpPr>
          <p:nvPr/>
        </p:nvSpPr>
        <p:spPr bwMode="auto">
          <a:xfrm>
            <a:off x="8077200" y="6643688"/>
            <a:ext cx="1524000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600">
                <a:solidFill>
                  <a:srgbClr val="000000"/>
                </a:solidFill>
                <a:latin typeface="Arial" charset="0"/>
                <a:cs typeface="Arial"/>
              </a:rPr>
              <a:t>(*) additional tricks for mult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91208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Roadmap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1143000" y="16002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þ"/>
            </a:pP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Secret-key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“Somewhat”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Homomorphic Encryption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1371600" y="28956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13716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22534" name="Picture 6" descr="road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00000">
            <a:off x="-361950" y="390525"/>
            <a:ext cx="180975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143000" y="37338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Char char="þ"/>
            </a:pP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Public-key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“Somewhat”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Homomorphic Encryption</a:t>
            </a: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143000" y="5715000"/>
            <a:ext cx="769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3600" b="1">
                <a:solidFill>
                  <a:srgbClr val="0000CC"/>
                </a:solidFill>
                <a:latin typeface="Arial" charset="0"/>
                <a:cs typeface="Arial"/>
              </a:rPr>
              <a:t>3.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 Public-key FULLY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Homomorphic Encryption</a:t>
            </a:r>
          </a:p>
        </p:txBody>
      </p:sp>
    </p:spTree>
    <p:extLst>
      <p:ext uri="{BB962C8B-B14F-4D97-AF65-F5344CB8AC3E}">
        <p14:creationId xmlns:p14="http://schemas.microsoft.com/office/powerpoint/2010/main" val="1284895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8"/>
          <p:cNvSpPr>
            <a:spLocks noChangeArrowheads="1"/>
          </p:cNvSpPr>
          <p:nvPr/>
        </p:nvSpPr>
        <p:spPr bwMode="auto">
          <a:xfrm>
            <a:off x="685800" y="1600200"/>
            <a:ext cx="8077200" cy="1828800"/>
          </a:xfrm>
          <a:prstGeom prst="rect">
            <a:avLst/>
          </a:prstGeom>
          <a:solidFill>
            <a:srgbClr val="FFFF99">
              <a:alpha val="45882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</a:t>
            </a:r>
            <a:r>
              <a:rPr lang="en-US" smtClean="0">
                <a:solidFill>
                  <a:srgbClr val="0000CC"/>
                </a:solidFill>
              </a:rPr>
              <a:t>“Somewhat”</a:t>
            </a:r>
            <a:r>
              <a:rPr lang="en-US" smtClean="0"/>
              <a:t> Homomorphic is this?</a:t>
            </a:r>
          </a:p>
        </p:txBody>
      </p:sp>
      <p:sp>
        <p:nvSpPr>
          <p:cNvPr id="23556" name="Rectangle 26"/>
          <p:cNvSpPr>
            <a:spLocks noChangeArrowheads="1"/>
          </p:cNvSpPr>
          <p:nvPr/>
        </p:nvSpPr>
        <p:spPr bwMode="auto">
          <a:xfrm>
            <a:off x="762000" y="16764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Can evaluate (multi-variate) polynomials with m terms, and maximum degree d if  d &lt;&lt; n.</a:t>
            </a:r>
          </a:p>
        </p:txBody>
      </p:sp>
      <p:sp>
        <p:nvSpPr>
          <p:cNvPr id="23557" name="Rectangle 27"/>
          <p:cNvSpPr>
            <a:spLocks noChangeArrowheads="1"/>
          </p:cNvSpPr>
          <p:nvPr/>
        </p:nvSpPr>
        <p:spPr bwMode="auto">
          <a:xfrm>
            <a:off x="1600200" y="38862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f(x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, …, 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t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) = 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·x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·x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 + … + 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2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·x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5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·x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d-2</a:t>
            </a:r>
            <a:b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</a:br>
            <a:endParaRPr lang="en-US" sz="2600" baseline="-250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71869" name="Rectangle 29"/>
          <p:cNvSpPr>
            <a:spLocks noChangeArrowheads="1"/>
          </p:cNvSpPr>
          <p:nvPr/>
        </p:nvSpPr>
        <p:spPr bwMode="auto">
          <a:xfrm>
            <a:off x="1828800" y="5943600"/>
            <a:ext cx="6096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rtl="1">
              <a:lnSpc>
                <a:spcPct val="100000"/>
              </a:lnSpc>
              <a:buFont typeface="Wingdings" pitchFamily="2" charset="2"/>
              <a:buNone/>
            </a:pP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Final Noise ~ (2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n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d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+…+(2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n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d 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= m•(2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n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)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d</a:t>
            </a:r>
            <a:endParaRPr lang="en-US" sz="2600" baseline="-250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3559" name="Rectangle 30"/>
          <p:cNvSpPr>
            <a:spLocks noChangeArrowheads="1"/>
          </p:cNvSpPr>
          <p:nvPr/>
        </p:nvSpPr>
        <p:spPr bwMode="auto">
          <a:xfrm>
            <a:off x="1676400" y="52578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Say, noise in Enc(x</a:t>
            </a:r>
            <a:r>
              <a:rPr lang="en-US" sz="2600" baseline="-25000">
                <a:solidFill>
                  <a:srgbClr val="000000"/>
                </a:solidFill>
                <a:latin typeface="Arial" charset="0"/>
                <a:cs typeface="Arial"/>
              </a:rPr>
              <a:t>i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) &lt; 2</a:t>
            </a:r>
            <a:r>
              <a:rPr lang="en-US" sz="2600" baseline="30000">
                <a:solidFill>
                  <a:srgbClr val="000000"/>
                </a:solidFill>
                <a:latin typeface="Arial" charset="0"/>
                <a:cs typeface="Arial"/>
              </a:rPr>
              <a:t>n</a:t>
            </a:r>
            <a:r>
              <a:rPr lang="en-US" sz="26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endParaRPr lang="en-US" sz="2600" baseline="-250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graphicFrame>
        <p:nvGraphicFramePr>
          <p:cNvPr id="1571871" name="Object 31"/>
          <p:cNvGraphicFramePr>
            <a:graphicFrameLocks noGrp="1" noChangeAspect="1"/>
          </p:cNvGraphicFramePr>
          <p:nvPr>
            <p:ph idx="1"/>
          </p:nvPr>
        </p:nvGraphicFramePr>
        <p:xfrm>
          <a:off x="1600200" y="2590800"/>
          <a:ext cx="3048000" cy="56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5" imgW="1358310" imgH="253890" progId="Equation.3">
                  <p:embed/>
                </p:oleObj>
              </mc:Choice>
              <mc:Fallback>
                <p:oleObj name="Equation" r:id="rId5" imgW="135831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590800"/>
                        <a:ext cx="3048000" cy="56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1873" name="Rectangle 33"/>
          <p:cNvSpPr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>
                    <a:alpha val="4901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or</a:t>
            </a:r>
          </a:p>
        </p:txBody>
      </p:sp>
      <p:graphicFrame>
        <p:nvGraphicFramePr>
          <p:cNvPr id="1571878" name="Object 38"/>
          <p:cNvGraphicFramePr>
            <a:graphicFrameLocks noChangeAspect="1"/>
          </p:cNvGraphicFramePr>
          <p:nvPr/>
        </p:nvGraphicFramePr>
        <p:xfrm>
          <a:off x="5734050" y="2695575"/>
          <a:ext cx="8429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1" name="Equation" r:id="rId7" imgW="368140" imgH="177723" progId="Equation.3">
                  <p:embed/>
                </p:oleObj>
              </mc:Choice>
              <mc:Fallback>
                <p:oleObj name="Equation" r:id="rId7" imgW="36814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4050" y="2695575"/>
                        <a:ext cx="8429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ight Brace 3"/>
          <p:cNvSpPr/>
          <p:nvPr/>
        </p:nvSpPr>
        <p:spPr>
          <a:xfrm>
            <a:off x="4991100" y="2819400"/>
            <a:ext cx="419100" cy="3352800"/>
          </a:xfrm>
          <a:prstGeom prst="rightBrace">
            <a:avLst>
              <a:gd name="adj1" fmla="val 5476"/>
              <a:gd name="adj2" fmla="val 50833"/>
            </a:avLst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>
              <a:lnSpc>
                <a:spcPct val="100000"/>
              </a:lnSpc>
              <a:defRPr/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2057400" y="44958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sz="2000">
                <a:solidFill>
                  <a:srgbClr val="000000"/>
                </a:solidFill>
                <a:latin typeface="Arial" charset="0"/>
                <a:cs typeface="Arial"/>
              </a:rPr>
              <a:t>m terms</a:t>
            </a:r>
            <a:endParaRPr lang="en-US" sz="2000" baseline="-250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11425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1571869" grpId="0"/>
      <p:bldP spid="23559" grpId="0"/>
      <p:bldP spid="157187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Bootstrapping:</a:t>
            </a:r>
            <a:br>
              <a:rPr lang="en-US" dirty="0" smtClean="0"/>
            </a:br>
            <a:r>
              <a:rPr lang="en-US" dirty="0" smtClean="0"/>
              <a:t>from “somewhat HE” to “fully HE”</a:t>
            </a:r>
          </a:p>
        </p:txBody>
      </p:sp>
      <p:sp>
        <p:nvSpPr>
          <p:cNvPr id="39" name="TextBox 22"/>
          <p:cNvSpPr txBox="1">
            <a:spLocks noChangeArrowheads="1"/>
          </p:cNvSpPr>
          <p:nvPr/>
        </p:nvSpPr>
        <p:spPr bwMode="auto">
          <a:xfrm>
            <a:off x="6019800" y="2636912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cs typeface="Arial"/>
              </a:rPr>
              <a:t>Decrypt-then-NAND circuit</a:t>
            </a:r>
          </a:p>
        </p:txBody>
      </p:sp>
      <p:grpSp>
        <p:nvGrpSpPr>
          <p:cNvPr id="40" name="Group 47"/>
          <p:cNvGrpSpPr>
            <a:grpSpLocks/>
          </p:cNvGrpSpPr>
          <p:nvPr/>
        </p:nvGrpSpPr>
        <p:grpSpPr bwMode="auto">
          <a:xfrm>
            <a:off x="5943600" y="3880149"/>
            <a:ext cx="3276600" cy="2743200"/>
            <a:chOff x="3744" y="2304"/>
            <a:chExt cx="2064" cy="1728"/>
          </a:xfrm>
        </p:grpSpPr>
        <p:sp>
          <p:nvSpPr>
            <p:cNvPr id="41" name="AutoShape 12"/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2" name="AutoShape 13"/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3" name="Line 15"/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48" name="Line 20"/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grpSp>
          <p:nvGrpSpPr>
            <p:cNvPr id="49" name="Group 21"/>
            <p:cNvGrpSpPr>
              <a:grpSpLocks/>
            </p:cNvGrpSpPr>
            <p:nvPr/>
          </p:nvGrpSpPr>
          <p:grpSpPr bwMode="auto">
            <a:xfrm>
              <a:off x="4464" y="2304"/>
              <a:ext cx="528" cy="480"/>
              <a:chOff x="3504" y="1104"/>
              <a:chExt cx="384" cy="480"/>
            </a:xfrm>
          </p:grpSpPr>
          <p:sp>
            <p:nvSpPr>
              <p:cNvPr id="73" name="AutoShape 22"/>
              <p:cNvSpPr>
                <a:spLocks noChangeArrowheads="1"/>
              </p:cNvSpPr>
              <p:nvPr/>
            </p:nvSpPr>
            <p:spPr bwMode="auto">
              <a:xfrm rot="-5400000">
                <a:off x="3504" y="1200"/>
                <a:ext cx="384" cy="384"/>
              </a:xfrm>
              <a:prstGeom prst="flowChartDelay">
                <a:avLst/>
              </a:prstGeom>
              <a:solidFill>
                <a:srgbClr val="FFFF99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 sz="1800">
                  <a:solidFill>
                    <a:srgbClr val="000000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74" name="Oval 23"/>
              <p:cNvSpPr>
                <a:spLocks noChangeArrowheads="1"/>
              </p:cNvSpPr>
              <p:nvPr/>
            </p:nvSpPr>
            <p:spPr bwMode="auto">
              <a:xfrm>
                <a:off x="3648" y="1104"/>
                <a:ext cx="96" cy="96"/>
              </a:xfrm>
              <a:prstGeom prst="ellipse">
                <a:avLst/>
              </a:prstGeom>
              <a:solidFill>
                <a:srgbClr val="FFFF99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 sz="1800">
                  <a:solidFill>
                    <a:srgbClr val="000000"/>
                  </a:solidFill>
                  <a:latin typeface="Arial" charset="0"/>
                  <a:cs typeface="Arial"/>
                </a:endParaRPr>
              </a:p>
            </p:txBody>
          </p:sp>
        </p:grpSp>
        <p:sp>
          <p:nvSpPr>
            <p:cNvPr id="50" name="TextBox 22"/>
            <p:cNvSpPr txBox="1">
              <a:spLocks noChangeArrowheads="1"/>
            </p:cNvSpPr>
            <p:nvPr/>
          </p:nvSpPr>
          <p:spPr bwMode="auto">
            <a:xfrm>
              <a:off x="3984" y="32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Dec</a:t>
              </a:r>
            </a:p>
          </p:txBody>
        </p:sp>
        <p:sp>
          <p:nvSpPr>
            <p:cNvPr id="51" name="TextBox 22"/>
            <p:cNvSpPr txBox="1">
              <a:spLocks noChangeArrowheads="1"/>
            </p:cNvSpPr>
            <p:nvPr/>
          </p:nvSpPr>
          <p:spPr bwMode="auto">
            <a:xfrm>
              <a:off x="4992" y="32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Dec</a:t>
              </a:r>
            </a:p>
          </p:txBody>
        </p:sp>
        <p:sp>
          <p:nvSpPr>
            <p:cNvPr id="52" name="TextBox 22"/>
            <p:cNvSpPr txBox="1">
              <a:spLocks noChangeArrowheads="1"/>
            </p:cNvSpPr>
            <p:nvPr/>
          </p:nvSpPr>
          <p:spPr bwMode="auto">
            <a:xfrm>
              <a:off x="4464" y="2524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cs typeface="Arial"/>
                </a:rPr>
                <a:t>NAND</a:t>
              </a: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54" name="Line 28"/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58" name="Line 32"/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59" name="Line 33"/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1" name="Line 35"/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2" name="Line 36"/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4" name="Line 38"/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6" name="Line 40"/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7" name="Line 41"/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8" name="Line 42"/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69" name="TextBox 22"/>
            <p:cNvSpPr txBox="1">
              <a:spLocks noChangeArrowheads="1"/>
            </p:cNvSpPr>
            <p:nvPr/>
          </p:nvSpPr>
          <p:spPr bwMode="auto">
            <a:xfrm>
              <a:off x="3840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  <a:cs typeface="Arial"/>
                </a:rPr>
                <a:t>1</a:t>
              </a:r>
              <a:endParaRPr lang="en-US" sz="24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70" name="TextBox 22"/>
            <p:cNvSpPr txBox="1">
              <a:spLocks noChangeArrowheads="1"/>
            </p:cNvSpPr>
            <p:nvPr/>
          </p:nvSpPr>
          <p:spPr bwMode="auto">
            <a:xfrm>
              <a:off x="4272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sk</a:t>
              </a:r>
            </a:p>
          </p:txBody>
        </p:sp>
        <p:sp>
          <p:nvSpPr>
            <p:cNvPr id="71" name="TextBox 22"/>
            <p:cNvSpPr txBox="1">
              <a:spLocks noChangeArrowheads="1"/>
            </p:cNvSpPr>
            <p:nvPr/>
          </p:nvSpPr>
          <p:spPr bwMode="auto">
            <a:xfrm>
              <a:off x="532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sk</a:t>
              </a:r>
            </a:p>
          </p:txBody>
        </p:sp>
        <p:sp>
          <p:nvSpPr>
            <p:cNvPr id="72" name="TextBox 22"/>
            <p:cNvSpPr txBox="1">
              <a:spLocks noChangeArrowheads="1"/>
            </p:cNvSpPr>
            <p:nvPr/>
          </p:nvSpPr>
          <p:spPr bwMode="auto">
            <a:xfrm>
              <a:off x="484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  <a:cs typeface="Arial"/>
                </a:rPr>
                <a:t>2</a:t>
              </a:r>
              <a:endParaRPr lang="en-US" sz="2400" smtClean="0">
                <a:solidFill>
                  <a:srgbClr val="000000"/>
                </a:solidFill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4389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001" name="Freeform 49"/>
          <p:cNvSpPr>
            <a:spLocks/>
          </p:cNvSpPr>
          <p:nvPr/>
        </p:nvSpPr>
        <p:spPr bwMode="auto">
          <a:xfrm>
            <a:off x="-76200" y="2819400"/>
            <a:ext cx="6172200" cy="4013200"/>
          </a:xfrm>
          <a:custGeom>
            <a:avLst/>
            <a:gdLst>
              <a:gd name="T0" fmla="*/ 2147483647 w 3216"/>
              <a:gd name="T1" fmla="*/ 2147483647 h 1904"/>
              <a:gd name="T2" fmla="*/ 2147483647 w 3216"/>
              <a:gd name="T3" fmla="*/ 2147483647 h 1904"/>
              <a:gd name="T4" fmla="*/ 2147483647 w 3216"/>
              <a:gd name="T5" fmla="*/ 2147483647 h 1904"/>
              <a:gd name="T6" fmla="*/ 2147483647 w 3216"/>
              <a:gd name="T7" fmla="*/ 2147483647 h 1904"/>
              <a:gd name="T8" fmla="*/ 2147483647 w 3216"/>
              <a:gd name="T9" fmla="*/ 2147483647 h 1904"/>
              <a:gd name="T10" fmla="*/ 2147483647 w 3216"/>
              <a:gd name="T11" fmla="*/ 2147483647 h 1904"/>
              <a:gd name="T12" fmla="*/ 2147483647 w 3216"/>
              <a:gd name="T13" fmla="*/ 2147483647 h 1904"/>
              <a:gd name="T14" fmla="*/ 2147483647 w 3216"/>
              <a:gd name="T15" fmla="*/ 2147483647 h 1904"/>
              <a:gd name="T16" fmla="*/ 2147483647 w 3216"/>
              <a:gd name="T17" fmla="*/ 2147483647 h 1904"/>
              <a:gd name="T18" fmla="*/ 2147483647 w 3216"/>
              <a:gd name="T19" fmla="*/ 2147483647 h 1904"/>
              <a:gd name="T20" fmla="*/ 2147483647 w 3216"/>
              <a:gd name="T21" fmla="*/ 2147483647 h 1904"/>
              <a:gd name="T22" fmla="*/ 2147483647 w 3216"/>
              <a:gd name="T23" fmla="*/ 2147483647 h 1904"/>
              <a:gd name="T24" fmla="*/ 2147483647 w 3216"/>
              <a:gd name="T25" fmla="*/ 2147483647 h 1904"/>
              <a:gd name="T26" fmla="*/ 2147483647 w 3216"/>
              <a:gd name="T27" fmla="*/ 2147483647 h 1904"/>
              <a:gd name="T28" fmla="*/ 2147483647 w 3216"/>
              <a:gd name="T29" fmla="*/ 2147483647 h 1904"/>
              <a:gd name="T30" fmla="*/ 2147483647 w 3216"/>
              <a:gd name="T31" fmla="*/ 2147483647 h 1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16" h="1904">
                <a:moveTo>
                  <a:pt x="304" y="376"/>
                </a:moveTo>
                <a:cubicBezTo>
                  <a:pt x="248" y="464"/>
                  <a:pt x="32" y="536"/>
                  <a:pt x="16" y="616"/>
                </a:cubicBezTo>
                <a:cubicBezTo>
                  <a:pt x="0" y="696"/>
                  <a:pt x="160" y="720"/>
                  <a:pt x="208" y="856"/>
                </a:cubicBezTo>
                <a:cubicBezTo>
                  <a:pt x="256" y="992"/>
                  <a:pt x="248" y="1336"/>
                  <a:pt x="304" y="1432"/>
                </a:cubicBezTo>
                <a:cubicBezTo>
                  <a:pt x="360" y="1528"/>
                  <a:pt x="376" y="1360"/>
                  <a:pt x="544" y="1432"/>
                </a:cubicBezTo>
                <a:cubicBezTo>
                  <a:pt x="712" y="1504"/>
                  <a:pt x="1096" y="1824"/>
                  <a:pt x="1312" y="1864"/>
                </a:cubicBezTo>
                <a:cubicBezTo>
                  <a:pt x="1528" y="1904"/>
                  <a:pt x="1560" y="1704"/>
                  <a:pt x="1840" y="1672"/>
                </a:cubicBezTo>
                <a:cubicBezTo>
                  <a:pt x="2120" y="1640"/>
                  <a:pt x="2768" y="1792"/>
                  <a:pt x="2992" y="1672"/>
                </a:cubicBezTo>
                <a:cubicBezTo>
                  <a:pt x="3216" y="1552"/>
                  <a:pt x="3216" y="1120"/>
                  <a:pt x="3184" y="952"/>
                </a:cubicBezTo>
                <a:cubicBezTo>
                  <a:pt x="3152" y="784"/>
                  <a:pt x="2912" y="808"/>
                  <a:pt x="2800" y="664"/>
                </a:cubicBezTo>
                <a:cubicBezTo>
                  <a:pt x="2688" y="520"/>
                  <a:pt x="2672" y="176"/>
                  <a:pt x="2512" y="88"/>
                </a:cubicBezTo>
                <a:cubicBezTo>
                  <a:pt x="2352" y="0"/>
                  <a:pt x="2096" y="144"/>
                  <a:pt x="1840" y="136"/>
                </a:cubicBezTo>
                <a:cubicBezTo>
                  <a:pt x="1584" y="128"/>
                  <a:pt x="1168" y="32"/>
                  <a:pt x="976" y="40"/>
                </a:cubicBezTo>
                <a:cubicBezTo>
                  <a:pt x="784" y="48"/>
                  <a:pt x="792" y="176"/>
                  <a:pt x="688" y="184"/>
                </a:cubicBezTo>
                <a:cubicBezTo>
                  <a:pt x="584" y="192"/>
                  <a:pt x="416" y="56"/>
                  <a:pt x="352" y="88"/>
                </a:cubicBezTo>
                <a:cubicBezTo>
                  <a:pt x="288" y="120"/>
                  <a:pt x="360" y="288"/>
                  <a:pt x="304" y="376"/>
                </a:cubicBezTo>
                <a:close/>
              </a:path>
            </a:pathLst>
          </a:custGeom>
          <a:solidFill>
            <a:srgbClr val="CCFFCC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3955" name="Freeform 3"/>
          <p:cNvSpPr>
            <a:spLocks/>
          </p:cNvSpPr>
          <p:nvPr/>
        </p:nvSpPr>
        <p:spPr bwMode="auto">
          <a:xfrm>
            <a:off x="-76200" y="2819400"/>
            <a:ext cx="6172200" cy="4013200"/>
          </a:xfrm>
          <a:custGeom>
            <a:avLst/>
            <a:gdLst>
              <a:gd name="T0" fmla="*/ 2147483647 w 3216"/>
              <a:gd name="T1" fmla="*/ 2147483647 h 1904"/>
              <a:gd name="T2" fmla="*/ 2147483647 w 3216"/>
              <a:gd name="T3" fmla="*/ 2147483647 h 1904"/>
              <a:gd name="T4" fmla="*/ 2147483647 w 3216"/>
              <a:gd name="T5" fmla="*/ 2147483647 h 1904"/>
              <a:gd name="T6" fmla="*/ 2147483647 w 3216"/>
              <a:gd name="T7" fmla="*/ 2147483647 h 1904"/>
              <a:gd name="T8" fmla="*/ 2147483647 w 3216"/>
              <a:gd name="T9" fmla="*/ 2147483647 h 1904"/>
              <a:gd name="T10" fmla="*/ 2147483647 w 3216"/>
              <a:gd name="T11" fmla="*/ 2147483647 h 1904"/>
              <a:gd name="T12" fmla="*/ 2147483647 w 3216"/>
              <a:gd name="T13" fmla="*/ 2147483647 h 1904"/>
              <a:gd name="T14" fmla="*/ 2147483647 w 3216"/>
              <a:gd name="T15" fmla="*/ 2147483647 h 1904"/>
              <a:gd name="T16" fmla="*/ 2147483647 w 3216"/>
              <a:gd name="T17" fmla="*/ 2147483647 h 1904"/>
              <a:gd name="T18" fmla="*/ 2147483647 w 3216"/>
              <a:gd name="T19" fmla="*/ 2147483647 h 1904"/>
              <a:gd name="T20" fmla="*/ 2147483647 w 3216"/>
              <a:gd name="T21" fmla="*/ 2147483647 h 1904"/>
              <a:gd name="T22" fmla="*/ 2147483647 w 3216"/>
              <a:gd name="T23" fmla="*/ 2147483647 h 1904"/>
              <a:gd name="T24" fmla="*/ 2147483647 w 3216"/>
              <a:gd name="T25" fmla="*/ 2147483647 h 1904"/>
              <a:gd name="T26" fmla="*/ 2147483647 w 3216"/>
              <a:gd name="T27" fmla="*/ 2147483647 h 1904"/>
              <a:gd name="T28" fmla="*/ 2147483647 w 3216"/>
              <a:gd name="T29" fmla="*/ 2147483647 h 1904"/>
              <a:gd name="T30" fmla="*/ 2147483647 w 3216"/>
              <a:gd name="T31" fmla="*/ 2147483647 h 190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216" h="1904">
                <a:moveTo>
                  <a:pt x="304" y="376"/>
                </a:moveTo>
                <a:cubicBezTo>
                  <a:pt x="248" y="464"/>
                  <a:pt x="32" y="536"/>
                  <a:pt x="16" y="616"/>
                </a:cubicBezTo>
                <a:cubicBezTo>
                  <a:pt x="0" y="696"/>
                  <a:pt x="160" y="720"/>
                  <a:pt x="208" y="856"/>
                </a:cubicBezTo>
                <a:cubicBezTo>
                  <a:pt x="256" y="992"/>
                  <a:pt x="248" y="1336"/>
                  <a:pt x="304" y="1432"/>
                </a:cubicBezTo>
                <a:cubicBezTo>
                  <a:pt x="360" y="1528"/>
                  <a:pt x="376" y="1360"/>
                  <a:pt x="544" y="1432"/>
                </a:cubicBezTo>
                <a:cubicBezTo>
                  <a:pt x="712" y="1504"/>
                  <a:pt x="1096" y="1824"/>
                  <a:pt x="1312" y="1864"/>
                </a:cubicBezTo>
                <a:cubicBezTo>
                  <a:pt x="1528" y="1904"/>
                  <a:pt x="1560" y="1704"/>
                  <a:pt x="1840" y="1672"/>
                </a:cubicBezTo>
                <a:cubicBezTo>
                  <a:pt x="2120" y="1640"/>
                  <a:pt x="2768" y="1792"/>
                  <a:pt x="2992" y="1672"/>
                </a:cubicBezTo>
                <a:cubicBezTo>
                  <a:pt x="3216" y="1552"/>
                  <a:pt x="3216" y="1120"/>
                  <a:pt x="3184" y="952"/>
                </a:cubicBezTo>
                <a:cubicBezTo>
                  <a:pt x="3152" y="784"/>
                  <a:pt x="2912" y="808"/>
                  <a:pt x="2800" y="664"/>
                </a:cubicBezTo>
                <a:cubicBezTo>
                  <a:pt x="2688" y="520"/>
                  <a:pt x="2672" y="176"/>
                  <a:pt x="2512" y="88"/>
                </a:cubicBezTo>
                <a:cubicBezTo>
                  <a:pt x="2352" y="0"/>
                  <a:pt x="2096" y="144"/>
                  <a:pt x="1840" y="136"/>
                </a:cubicBezTo>
                <a:cubicBezTo>
                  <a:pt x="1584" y="128"/>
                  <a:pt x="1168" y="32"/>
                  <a:pt x="976" y="40"/>
                </a:cubicBezTo>
                <a:cubicBezTo>
                  <a:pt x="784" y="48"/>
                  <a:pt x="792" y="176"/>
                  <a:pt x="688" y="184"/>
                </a:cubicBezTo>
                <a:cubicBezTo>
                  <a:pt x="584" y="192"/>
                  <a:pt x="416" y="56"/>
                  <a:pt x="352" y="88"/>
                </a:cubicBezTo>
                <a:cubicBezTo>
                  <a:pt x="288" y="120"/>
                  <a:pt x="360" y="288"/>
                  <a:pt x="304" y="376"/>
                </a:cubicBezTo>
                <a:close/>
              </a:path>
            </a:pathLst>
          </a:custGeom>
          <a:solidFill>
            <a:srgbClr val="3366FF">
              <a:alpha val="25098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3958" name="TextBox 22"/>
          <p:cNvSpPr txBox="1">
            <a:spLocks noChangeArrowheads="1"/>
          </p:cNvSpPr>
          <p:nvPr/>
        </p:nvSpPr>
        <p:spPr bwMode="auto">
          <a:xfrm>
            <a:off x="1219200" y="3352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b="1" smtClean="0">
                <a:solidFill>
                  <a:srgbClr val="000000"/>
                </a:solidFill>
                <a:cs typeface="Arial"/>
              </a:rPr>
              <a:t>“Somewhat” HE</a:t>
            </a:r>
            <a:endParaRPr lang="en-US" sz="240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34000" name="TextBox 22"/>
          <p:cNvSpPr txBox="1">
            <a:spLocks noChangeArrowheads="1"/>
          </p:cNvSpPr>
          <p:nvPr/>
        </p:nvSpPr>
        <p:spPr bwMode="auto">
          <a:xfrm>
            <a:off x="1219200" y="3352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Arial"/>
              </a:rPr>
              <a:t>“</a:t>
            </a:r>
            <a:r>
              <a:rPr lang="en-US" sz="2400" b="1" dirty="0" err="1" smtClean="0">
                <a:solidFill>
                  <a:srgbClr val="000000"/>
                </a:solidFill>
                <a:cs typeface="Arial"/>
              </a:rPr>
              <a:t>Bootstrappable</a:t>
            </a:r>
            <a:r>
              <a:rPr lang="en-US" sz="2400" b="1" dirty="0" smtClean="0">
                <a:solidFill>
                  <a:srgbClr val="000000"/>
                </a:solidFill>
                <a:cs typeface="Arial"/>
              </a:rPr>
              <a:t>”</a:t>
            </a:r>
            <a:endParaRPr lang="en-US" sz="2400" dirty="0" smtClean="0">
              <a:solidFill>
                <a:srgbClr val="000000"/>
              </a:solidFill>
              <a:cs typeface="Arial"/>
            </a:endParaRPr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Bootstrapping:</a:t>
            </a:r>
            <a:br>
              <a:rPr lang="en-US" dirty="0" smtClean="0"/>
            </a:br>
            <a:r>
              <a:rPr lang="en-US" dirty="0" smtClean="0"/>
              <a:t>from “somewhat HE” to “fully HE”</a:t>
            </a:r>
          </a:p>
        </p:txBody>
      </p:sp>
      <p:sp>
        <p:nvSpPr>
          <p:cNvPr id="24583" name="TextBox 22"/>
          <p:cNvSpPr txBox="1">
            <a:spLocks noChangeArrowheads="1"/>
          </p:cNvSpPr>
          <p:nvPr/>
        </p:nvSpPr>
        <p:spPr bwMode="auto">
          <a:xfrm>
            <a:off x="990600" y="2424909"/>
            <a:ext cx="437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400" b="1" dirty="0" smtClean="0">
                <a:solidFill>
                  <a:srgbClr val="000000"/>
                </a:solidFill>
                <a:cs typeface="Arial"/>
              </a:rPr>
              <a:t>FHE 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= Can </a:t>
            </a:r>
            <a:r>
              <a:rPr lang="en-US" sz="2400" dirty="0" err="1" smtClean="0">
                <a:solidFill>
                  <a:srgbClr val="000000"/>
                </a:solidFill>
                <a:cs typeface="Arial"/>
              </a:rPr>
              <a:t>eval</a:t>
            </a:r>
            <a:r>
              <a:rPr lang="en-US" sz="2400" dirty="0" smtClean="0">
                <a:solidFill>
                  <a:srgbClr val="000000"/>
                </a:solidFill>
                <a:cs typeface="Arial"/>
              </a:rPr>
              <a:t> all circuits</a:t>
            </a:r>
          </a:p>
        </p:txBody>
      </p:sp>
      <p:sp>
        <p:nvSpPr>
          <p:cNvPr id="1533957" name="Freeform 5"/>
          <p:cNvSpPr>
            <a:spLocks/>
          </p:cNvSpPr>
          <p:nvPr/>
        </p:nvSpPr>
        <p:spPr bwMode="auto">
          <a:xfrm>
            <a:off x="1219200" y="4089400"/>
            <a:ext cx="2819400" cy="1752600"/>
          </a:xfrm>
          <a:custGeom>
            <a:avLst/>
            <a:gdLst>
              <a:gd name="T0" fmla="*/ 2147483647 w 1920"/>
              <a:gd name="T1" fmla="*/ 2147483647 h 1104"/>
              <a:gd name="T2" fmla="*/ 2147483647 w 1920"/>
              <a:gd name="T3" fmla="*/ 2147483647 h 1104"/>
              <a:gd name="T4" fmla="*/ 2147483647 w 1920"/>
              <a:gd name="T5" fmla="*/ 2147483647 h 1104"/>
              <a:gd name="T6" fmla="*/ 2147483647 w 1920"/>
              <a:gd name="T7" fmla="*/ 2147483647 h 1104"/>
              <a:gd name="T8" fmla="*/ 2147483647 w 1920"/>
              <a:gd name="T9" fmla="*/ 2147483647 h 1104"/>
              <a:gd name="T10" fmla="*/ 2147483647 w 1920"/>
              <a:gd name="T11" fmla="*/ 2147483647 h 1104"/>
              <a:gd name="T12" fmla="*/ 2147483647 w 1920"/>
              <a:gd name="T13" fmla="*/ 2147483647 h 1104"/>
              <a:gd name="T14" fmla="*/ 2147483647 w 1920"/>
              <a:gd name="T15" fmla="*/ 2147483647 h 1104"/>
              <a:gd name="T16" fmla="*/ 2147483647 w 1920"/>
              <a:gd name="T17" fmla="*/ 2147483647 h 1104"/>
              <a:gd name="T18" fmla="*/ 2147483647 w 1920"/>
              <a:gd name="T19" fmla="*/ 2147483647 h 1104"/>
              <a:gd name="T20" fmla="*/ 2147483647 w 1920"/>
              <a:gd name="T21" fmla="*/ 2147483647 h 1104"/>
              <a:gd name="T22" fmla="*/ 2147483647 w 1920"/>
              <a:gd name="T23" fmla="*/ 2147483647 h 1104"/>
              <a:gd name="T24" fmla="*/ 2147483647 w 1920"/>
              <a:gd name="T25" fmla="*/ 2147483647 h 1104"/>
              <a:gd name="T26" fmla="*/ 2147483647 w 1920"/>
              <a:gd name="T27" fmla="*/ 2147483647 h 110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920" h="1104">
                <a:moveTo>
                  <a:pt x="72" y="344"/>
                </a:moveTo>
                <a:cubicBezTo>
                  <a:pt x="112" y="440"/>
                  <a:pt x="96" y="608"/>
                  <a:pt x="264" y="728"/>
                </a:cubicBezTo>
                <a:cubicBezTo>
                  <a:pt x="432" y="848"/>
                  <a:pt x="832" y="1024"/>
                  <a:pt x="1080" y="1064"/>
                </a:cubicBezTo>
                <a:cubicBezTo>
                  <a:pt x="1328" y="1104"/>
                  <a:pt x="1616" y="1040"/>
                  <a:pt x="1752" y="968"/>
                </a:cubicBezTo>
                <a:cubicBezTo>
                  <a:pt x="1888" y="896"/>
                  <a:pt x="1872" y="736"/>
                  <a:pt x="1896" y="632"/>
                </a:cubicBezTo>
                <a:cubicBezTo>
                  <a:pt x="1920" y="528"/>
                  <a:pt x="1920" y="432"/>
                  <a:pt x="1896" y="344"/>
                </a:cubicBezTo>
                <a:cubicBezTo>
                  <a:pt x="1872" y="256"/>
                  <a:pt x="1824" y="160"/>
                  <a:pt x="1752" y="104"/>
                </a:cubicBezTo>
                <a:cubicBezTo>
                  <a:pt x="1680" y="48"/>
                  <a:pt x="1568" y="16"/>
                  <a:pt x="1464" y="8"/>
                </a:cubicBezTo>
                <a:cubicBezTo>
                  <a:pt x="1360" y="0"/>
                  <a:pt x="1216" y="56"/>
                  <a:pt x="1128" y="56"/>
                </a:cubicBezTo>
                <a:cubicBezTo>
                  <a:pt x="1040" y="56"/>
                  <a:pt x="1032" y="8"/>
                  <a:pt x="936" y="8"/>
                </a:cubicBezTo>
                <a:cubicBezTo>
                  <a:pt x="840" y="8"/>
                  <a:pt x="672" y="48"/>
                  <a:pt x="552" y="56"/>
                </a:cubicBezTo>
                <a:cubicBezTo>
                  <a:pt x="432" y="64"/>
                  <a:pt x="304" y="40"/>
                  <a:pt x="216" y="56"/>
                </a:cubicBezTo>
                <a:cubicBezTo>
                  <a:pt x="128" y="72"/>
                  <a:pt x="48" y="104"/>
                  <a:pt x="24" y="152"/>
                </a:cubicBezTo>
                <a:cubicBezTo>
                  <a:pt x="0" y="200"/>
                  <a:pt x="32" y="248"/>
                  <a:pt x="72" y="344"/>
                </a:cubicBezTo>
                <a:close/>
              </a:path>
            </a:pathLst>
          </a:custGeom>
          <a:solidFill>
            <a:srgbClr val="3366FF">
              <a:alpha val="4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3959" name="Oval 7"/>
          <p:cNvSpPr>
            <a:spLocks noChangeArrowheads="1"/>
          </p:cNvSpPr>
          <p:nvPr/>
        </p:nvSpPr>
        <p:spPr bwMode="auto">
          <a:xfrm>
            <a:off x="4114800" y="454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3961" name="Rectangle 9"/>
          <p:cNvSpPr>
            <a:spLocks noChangeArrowheads="1"/>
          </p:cNvSpPr>
          <p:nvPr/>
        </p:nvSpPr>
        <p:spPr bwMode="auto">
          <a:xfrm>
            <a:off x="457200" y="1447800"/>
            <a:ext cx="8382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0000CC"/>
                </a:solidFill>
                <a:latin typeface="Arial" charset="0"/>
                <a:cs typeface="Arial"/>
              </a:rPr>
              <a:t>Theorem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 [Gentry’09]: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Convert “bootstrappable” → FHE.</a:t>
            </a:r>
          </a:p>
        </p:txBody>
      </p:sp>
      <p:sp>
        <p:nvSpPr>
          <p:cNvPr id="1533962" name="Line 10"/>
          <p:cNvSpPr>
            <a:spLocks noChangeShapeType="1"/>
          </p:cNvSpPr>
          <p:nvPr/>
        </p:nvSpPr>
        <p:spPr bwMode="auto">
          <a:xfrm flipV="1">
            <a:off x="4419600" y="3657600"/>
            <a:ext cx="2209800" cy="889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3963" name="TextBox 22"/>
          <p:cNvSpPr txBox="1">
            <a:spLocks noChangeArrowheads="1"/>
          </p:cNvSpPr>
          <p:nvPr/>
        </p:nvSpPr>
        <p:spPr bwMode="auto">
          <a:xfrm>
            <a:off x="5943600" y="2636912"/>
            <a:ext cx="3048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cs typeface="Arial"/>
              </a:rPr>
              <a:t>Decrypt-then-NAND circuit</a:t>
            </a:r>
          </a:p>
        </p:txBody>
      </p:sp>
      <p:grpSp>
        <p:nvGrpSpPr>
          <p:cNvPr id="1533999" name="Group 47"/>
          <p:cNvGrpSpPr>
            <a:grpSpLocks/>
          </p:cNvGrpSpPr>
          <p:nvPr/>
        </p:nvGrpSpPr>
        <p:grpSpPr bwMode="auto">
          <a:xfrm>
            <a:off x="5943600" y="3880149"/>
            <a:ext cx="3276600" cy="2743200"/>
            <a:chOff x="3744" y="2304"/>
            <a:chExt cx="2064" cy="1728"/>
          </a:xfrm>
        </p:grpSpPr>
        <p:sp>
          <p:nvSpPr>
            <p:cNvPr id="24590" name="AutoShape 12"/>
            <p:cNvSpPr>
              <a:spLocks noChangeArrowheads="1"/>
            </p:cNvSpPr>
            <p:nvPr/>
          </p:nvSpPr>
          <p:spPr bwMode="auto">
            <a:xfrm>
              <a:off x="3744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1" name="AutoShape 13"/>
            <p:cNvSpPr>
              <a:spLocks noChangeArrowheads="1"/>
            </p:cNvSpPr>
            <p:nvPr/>
          </p:nvSpPr>
          <p:spPr bwMode="auto">
            <a:xfrm>
              <a:off x="4752" y="2976"/>
              <a:ext cx="960" cy="720"/>
            </a:xfrm>
            <a:prstGeom prst="triangle">
              <a:avLst>
                <a:gd name="adj" fmla="val 50000"/>
              </a:avLst>
            </a:prstGeom>
            <a:solidFill>
              <a:srgbClr val="FFFF99">
                <a:alpha val="4117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2" name="Line 15"/>
            <p:cNvSpPr>
              <a:spLocks noChangeShapeType="1"/>
            </p:cNvSpPr>
            <p:nvPr/>
          </p:nvSpPr>
          <p:spPr bwMode="auto">
            <a:xfrm flipV="1">
              <a:off x="4224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3" name="Line 16"/>
            <p:cNvSpPr>
              <a:spLocks noChangeShapeType="1"/>
            </p:cNvSpPr>
            <p:nvPr/>
          </p:nvSpPr>
          <p:spPr bwMode="auto">
            <a:xfrm flipV="1">
              <a:off x="5232" y="28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4" name="Line 17"/>
            <p:cNvSpPr>
              <a:spLocks noChangeShapeType="1"/>
            </p:cNvSpPr>
            <p:nvPr/>
          </p:nvSpPr>
          <p:spPr bwMode="auto">
            <a:xfrm flipH="1" flipV="1">
              <a:off x="4224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5" name="Line 18"/>
            <p:cNvSpPr>
              <a:spLocks noChangeShapeType="1"/>
            </p:cNvSpPr>
            <p:nvPr/>
          </p:nvSpPr>
          <p:spPr bwMode="auto">
            <a:xfrm flipH="1" flipV="1">
              <a:off x="4800" y="2880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6" name="Line 19"/>
            <p:cNvSpPr>
              <a:spLocks noChangeShapeType="1"/>
            </p:cNvSpPr>
            <p:nvPr/>
          </p:nvSpPr>
          <p:spPr bwMode="auto">
            <a:xfrm flipV="1">
              <a:off x="4656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597" name="Line 20"/>
            <p:cNvSpPr>
              <a:spLocks noChangeShapeType="1"/>
            </p:cNvSpPr>
            <p:nvPr/>
          </p:nvSpPr>
          <p:spPr bwMode="auto">
            <a:xfrm flipV="1">
              <a:off x="4800" y="27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grpSp>
          <p:nvGrpSpPr>
            <p:cNvPr id="24598" name="Group 21"/>
            <p:cNvGrpSpPr>
              <a:grpSpLocks/>
            </p:cNvGrpSpPr>
            <p:nvPr/>
          </p:nvGrpSpPr>
          <p:grpSpPr bwMode="auto">
            <a:xfrm>
              <a:off x="4464" y="2304"/>
              <a:ext cx="528" cy="480"/>
              <a:chOff x="3504" y="1104"/>
              <a:chExt cx="384" cy="480"/>
            </a:xfrm>
          </p:grpSpPr>
          <p:sp>
            <p:nvSpPr>
              <p:cNvPr id="24622" name="AutoShape 22"/>
              <p:cNvSpPr>
                <a:spLocks noChangeArrowheads="1"/>
              </p:cNvSpPr>
              <p:nvPr/>
            </p:nvSpPr>
            <p:spPr bwMode="auto">
              <a:xfrm rot="-5400000">
                <a:off x="3504" y="1200"/>
                <a:ext cx="384" cy="384"/>
              </a:xfrm>
              <a:prstGeom prst="flowChartDelay">
                <a:avLst/>
              </a:prstGeom>
              <a:solidFill>
                <a:srgbClr val="FFFF99">
                  <a:alpha val="41176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 sz="1800">
                  <a:solidFill>
                    <a:srgbClr val="000000"/>
                  </a:solidFill>
                  <a:latin typeface="Arial" charset="0"/>
                  <a:cs typeface="Arial"/>
                </a:endParaRPr>
              </a:p>
            </p:txBody>
          </p:sp>
          <p:sp>
            <p:nvSpPr>
              <p:cNvPr id="24623" name="Oval 23"/>
              <p:cNvSpPr>
                <a:spLocks noChangeArrowheads="1"/>
              </p:cNvSpPr>
              <p:nvPr/>
            </p:nvSpPr>
            <p:spPr bwMode="auto">
              <a:xfrm>
                <a:off x="3648" y="1104"/>
                <a:ext cx="96" cy="96"/>
              </a:xfrm>
              <a:prstGeom prst="ellipse">
                <a:avLst/>
              </a:prstGeom>
              <a:solidFill>
                <a:srgbClr val="FFFF99">
                  <a:alpha val="4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>
                  <a:lnSpc>
                    <a:spcPct val="100000"/>
                  </a:lnSpc>
                </a:pPr>
                <a:endParaRPr lang="en-US" sz="1800">
                  <a:solidFill>
                    <a:srgbClr val="000000"/>
                  </a:solidFill>
                  <a:latin typeface="Arial" charset="0"/>
                  <a:cs typeface="Arial"/>
                </a:endParaRPr>
              </a:p>
            </p:txBody>
          </p:sp>
        </p:grpSp>
        <p:sp>
          <p:nvSpPr>
            <p:cNvPr id="24599" name="TextBox 22"/>
            <p:cNvSpPr txBox="1">
              <a:spLocks noChangeArrowheads="1"/>
            </p:cNvSpPr>
            <p:nvPr/>
          </p:nvSpPr>
          <p:spPr bwMode="auto">
            <a:xfrm>
              <a:off x="3984" y="32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Dec</a:t>
              </a:r>
            </a:p>
          </p:txBody>
        </p:sp>
        <p:sp>
          <p:nvSpPr>
            <p:cNvPr id="24600" name="TextBox 22"/>
            <p:cNvSpPr txBox="1">
              <a:spLocks noChangeArrowheads="1"/>
            </p:cNvSpPr>
            <p:nvPr/>
          </p:nvSpPr>
          <p:spPr bwMode="auto">
            <a:xfrm>
              <a:off x="4992" y="326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Dec</a:t>
              </a:r>
            </a:p>
          </p:txBody>
        </p:sp>
        <p:sp>
          <p:nvSpPr>
            <p:cNvPr id="24601" name="TextBox 22"/>
            <p:cNvSpPr txBox="1">
              <a:spLocks noChangeArrowheads="1"/>
            </p:cNvSpPr>
            <p:nvPr/>
          </p:nvSpPr>
          <p:spPr bwMode="auto">
            <a:xfrm>
              <a:off x="4464" y="2524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1600" dirty="0" smtClean="0">
                  <a:solidFill>
                    <a:srgbClr val="000000"/>
                  </a:solidFill>
                  <a:cs typeface="Arial"/>
                </a:rPr>
                <a:t>NAND</a:t>
              </a:r>
            </a:p>
          </p:txBody>
        </p:sp>
        <p:sp>
          <p:nvSpPr>
            <p:cNvPr id="24602" name="Line 27"/>
            <p:cNvSpPr>
              <a:spLocks noChangeShapeType="1"/>
            </p:cNvSpPr>
            <p:nvPr/>
          </p:nvSpPr>
          <p:spPr bwMode="auto">
            <a:xfrm flipV="1">
              <a:off x="379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3" name="Line 28"/>
            <p:cNvSpPr>
              <a:spLocks noChangeShapeType="1"/>
            </p:cNvSpPr>
            <p:nvPr/>
          </p:nvSpPr>
          <p:spPr bwMode="auto">
            <a:xfrm flipV="1">
              <a:off x="388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4" name="Line 29"/>
            <p:cNvSpPr>
              <a:spLocks noChangeShapeType="1"/>
            </p:cNvSpPr>
            <p:nvPr/>
          </p:nvSpPr>
          <p:spPr bwMode="auto">
            <a:xfrm flipV="1">
              <a:off x="398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5" name="Line 30"/>
            <p:cNvSpPr>
              <a:spLocks noChangeShapeType="1"/>
            </p:cNvSpPr>
            <p:nvPr/>
          </p:nvSpPr>
          <p:spPr bwMode="auto">
            <a:xfrm flipV="1">
              <a:off x="408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6" name="Line 31"/>
            <p:cNvSpPr>
              <a:spLocks noChangeShapeType="1"/>
            </p:cNvSpPr>
            <p:nvPr/>
          </p:nvSpPr>
          <p:spPr bwMode="auto">
            <a:xfrm flipV="1">
              <a:off x="4272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7" name="Line 32"/>
            <p:cNvSpPr>
              <a:spLocks noChangeShapeType="1"/>
            </p:cNvSpPr>
            <p:nvPr/>
          </p:nvSpPr>
          <p:spPr bwMode="auto">
            <a:xfrm flipV="1">
              <a:off x="436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8" name="Line 33"/>
            <p:cNvSpPr>
              <a:spLocks noChangeShapeType="1"/>
            </p:cNvSpPr>
            <p:nvPr/>
          </p:nvSpPr>
          <p:spPr bwMode="auto">
            <a:xfrm flipV="1">
              <a:off x="446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09" name="Line 34"/>
            <p:cNvSpPr>
              <a:spLocks noChangeShapeType="1"/>
            </p:cNvSpPr>
            <p:nvPr/>
          </p:nvSpPr>
          <p:spPr bwMode="auto">
            <a:xfrm flipV="1">
              <a:off x="456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0" name="Line 35"/>
            <p:cNvSpPr>
              <a:spLocks noChangeShapeType="1"/>
            </p:cNvSpPr>
            <p:nvPr/>
          </p:nvSpPr>
          <p:spPr bwMode="auto">
            <a:xfrm flipV="1">
              <a:off x="484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1" name="Line 36"/>
            <p:cNvSpPr>
              <a:spLocks noChangeShapeType="1"/>
            </p:cNvSpPr>
            <p:nvPr/>
          </p:nvSpPr>
          <p:spPr bwMode="auto">
            <a:xfrm flipV="1">
              <a:off x="494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2" name="Line 37"/>
            <p:cNvSpPr>
              <a:spLocks noChangeShapeType="1"/>
            </p:cNvSpPr>
            <p:nvPr/>
          </p:nvSpPr>
          <p:spPr bwMode="auto">
            <a:xfrm flipV="1">
              <a:off x="504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3" name="Line 38"/>
            <p:cNvSpPr>
              <a:spLocks noChangeShapeType="1"/>
            </p:cNvSpPr>
            <p:nvPr/>
          </p:nvSpPr>
          <p:spPr bwMode="auto">
            <a:xfrm flipV="1">
              <a:off x="513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4" name="Line 39"/>
            <p:cNvSpPr>
              <a:spLocks noChangeShapeType="1"/>
            </p:cNvSpPr>
            <p:nvPr/>
          </p:nvSpPr>
          <p:spPr bwMode="auto">
            <a:xfrm flipV="1">
              <a:off x="5328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5" name="Line 40"/>
            <p:cNvSpPr>
              <a:spLocks noChangeShapeType="1"/>
            </p:cNvSpPr>
            <p:nvPr/>
          </p:nvSpPr>
          <p:spPr bwMode="auto">
            <a:xfrm flipV="1">
              <a:off x="5424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6" name="Line 41"/>
            <p:cNvSpPr>
              <a:spLocks noChangeShapeType="1"/>
            </p:cNvSpPr>
            <p:nvPr/>
          </p:nvSpPr>
          <p:spPr bwMode="auto">
            <a:xfrm flipV="1">
              <a:off x="5520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7" name="Line 42"/>
            <p:cNvSpPr>
              <a:spLocks noChangeShapeType="1"/>
            </p:cNvSpPr>
            <p:nvPr/>
          </p:nvSpPr>
          <p:spPr bwMode="auto">
            <a:xfrm flipV="1">
              <a:off x="5616" y="369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4618" name="TextBox 22"/>
            <p:cNvSpPr txBox="1">
              <a:spLocks noChangeArrowheads="1"/>
            </p:cNvSpPr>
            <p:nvPr/>
          </p:nvSpPr>
          <p:spPr bwMode="auto">
            <a:xfrm>
              <a:off x="3840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  <a:cs typeface="Arial"/>
                </a:rPr>
                <a:t>1</a:t>
              </a:r>
              <a:endParaRPr lang="en-US" sz="2400" smtClean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24619" name="TextBox 22"/>
            <p:cNvSpPr txBox="1">
              <a:spLocks noChangeArrowheads="1"/>
            </p:cNvSpPr>
            <p:nvPr/>
          </p:nvSpPr>
          <p:spPr bwMode="auto">
            <a:xfrm>
              <a:off x="4272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sk</a:t>
              </a:r>
            </a:p>
          </p:txBody>
        </p:sp>
        <p:sp>
          <p:nvSpPr>
            <p:cNvPr id="24620" name="TextBox 22"/>
            <p:cNvSpPr txBox="1">
              <a:spLocks noChangeArrowheads="1"/>
            </p:cNvSpPr>
            <p:nvPr/>
          </p:nvSpPr>
          <p:spPr bwMode="auto">
            <a:xfrm>
              <a:off x="532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sk</a:t>
              </a:r>
            </a:p>
          </p:txBody>
        </p:sp>
        <p:sp>
          <p:nvSpPr>
            <p:cNvPr id="24621" name="TextBox 22"/>
            <p:cNvSpPr txBox="1">
              <a:spLocks noChangeArrowheads="1"/>
            </p:cNvSpPr>
            <p:nvPr/>
          </p:nvSpPr>
          <p:spPr bwMode="auto">
            <a:xfrm>
              <a:off x="4848" y="3744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sz="2400" smtClean="0">
                  <a:solidFill>
                    <a:srgbClr val="000000"/>
                  </a:solidFill>
                  <a:cs typeface="Arial"/>
                </a:rPr>
                <a:t>c</a:t>
              </a:r>
              <a:r>
                <a:rPr lang="en-US" sz="2400" baseline="-25000" smtClean="0">
                  <a:solidFill>
                    <a:srgbClr val="000000"/>
                  </a:solidFill>
                  <a:cs typeface="Arial"/>
                </a:rPr>
                <a:t>2</a:t>
              </a:r>
              <a:endParaRPr lang="en-US" sz="2400" smtClean="0">
                <a:solidFill>
                  <a:srgbClr val="000000"/>
                </a:solidFill>
                <a:cs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1073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5339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34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33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34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33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3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4001" grpId="0" animBg="1"/>
      <p:bldP spid="1533955" grpId="0" animBg="1"/>
      <p:bldP spid="1533958" grpId="0"/>
      <p:bldP spid="1534000" grpId="0"/>
      <p:bldP spid="1534000" grpId="1"/>
      <p:bldP spid="1533957" grpId="0" animBg="1"/>
      <p:bldP spid="1533957" grpId="1" animBg="1"/>
      <p:bldP spid="1533959" grpId="0" animBg="1"/>
      <p:bldP spid="1533961" grpId="0" animBg="1"/>
      <p:bldP spid="1533962" grpId="0" animBg="1"/>
      <p:bldP spid="153396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9"/>
          <p:cNvSpPr>
            <a:spLocks noChangeArrowheads="1"/>
          </p:cNvSpPr>
          <p:nvPr/>
        </p:nvSpPr>
        <p:spPr bwMode="auto">
          <a:xfrm>
            <a:off x="990600" y="1219200"/>
            <a:ext cx="7162800" cy="762000"/>
          </a:xfrm>
          <a:prstGeom prst="rect">
            <a:avLst/>
          </a:prstGeom>
          <a:solidFill>
            <a:srgbClr val="0000CC">
              <a:alpha val="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Is our Scheme “Bootstrappable”?</a:t>
            </a:r>
          </a:p>
        </p:txBody>
      </p:sp>
      <p:sp>
        <p:nvSpPr>
          <p:cNvPr id="25604" name="Rectangle 48"/>
          <p:cNvSpPr>
            <a:spLocks noChangeArrowheads="1"/>
          </p:cNvSpPr>
          <p:nvPr/>
        </p:nvSpPr>
        <p:spPr bwMode="auto">
          <a:xfrm>
            <a:off x="1066800" y="1371600"/>
            <a:ext cx="696158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dirty="0">
                <a:solidFill>
                  <a:srgbClr val="0000CC"/>
                </a:solidFill>
                <a:latin typeface="Arial" charset="0"/>
                <a:cs typeface="Arial"/>
              </a:rPr>
              <a:t>What functions can the scheme </a:t>
            </a:r>
            <a:r>
              <a:rPr lang="en-US" dirty="0" smtClean="0">
                <a:solidFill>
                  <a:srgbClr val="0000CC"/>
                </a:solidFill>
                <a:latin typeface="Arial" charset="0"/>
                <a:cs typeface="Arial"/>
              </a:rPr>
              <a:t>evaluate?</a:t>
            </a:r>
            <a:endParaRPr lang="en-US" dirty="0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25605" name="Rectangle 50"/>
          <p:cNvSpPr>
            <a:spLocks noChangeArrowheads="1"/>
          </p:cNvSpPr>
          <p:nvPr/>
        </p:nvSpPr>
        <p:spPr bwMode="auto">
          <a:xfrm>
            <a:off x="990600" y="3429000"/>
            <a:ext cx="7162800" cy="762000"/>
          </a:xfrm>
          <a:prstGeom prst="rect">
            <a:avLst/>
          </a:prstGeom>
          <a:solidFill>
            <a:srgbClr val="FF0000">
              <a:alpha val="901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5606" name="Rectangle 51"/>
          <p:cNvSpPr>
            <a:spLocks noChangeArrowheads="1"/>
          </p:cNvSpPr>
          <p:nvPr/>
        </p:nvSpPr>
        <p:spPr bwMode="auto">
          <a:xfrm>
            <a:off x="899592" y="3505200"/>
            <a:ext cx="7696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srgbClr val="FF0000"/>
                </a:solidFill>
                <a:latin typeface="Arial" charset="0"/>
                <a:cs typeface="Arial"/>
              </a:rPr>
              <a:t>Complexity of the Decrypt-then-NAND circuit</a:t>
            </a:r>
          </a:p>
        </p:txBody>
      </p:sp>
      <p:graphicFrame>
        <p:nvGraphicFramePr>
          <p:cNvPr id="25607" name="Object 53"/>
          <p:cNvGraphicFramePr>
            <a:graphicFrameLocks noGrp="1" noChangeAspect="1"/>
          </p:cNvGraphicFramePr>
          <p:nvPr>
            <p:ph idx="1"/>
          </p:nvPr>
        </p:nvGraphicFramePr>
        <p:xfrm>
          <a:off x="4064000" y="2692400"/>
          <a:ext cx="584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Equation" r:id="rId5" imgW="152268" imgH="152268" progId="Equation.3">
                  <p:embed/>
                </p:oleObj>
              </mc:Choice>
              <mc:Fallback>
                <p:oleObj name="Equation" r:id="rId5" imgW="152268" imgH="1522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692400"/>
                        <a:ext cx="5842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Box 22"/>
          <p:cNvSpPr txBox="1">
            <a:spLocks noChangeArrowheads="1"/>
          </p:cNvSpPr>
          <p:nvPr/>
        </p:nvSpPr>
        <p:spPr bwMode="auto">
          <a:xfrm>
            <a:off x="4038600" y="24384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</a:pPr>
            <a:r>
              <a:rPr lang="en-US" sz="2000" smtClean="0">
                <a:solidFill>
                  <a:srgbClr val="000000"/>
                </a:solidFill>
                <a:cs typeface="Arial"/>
              </a:rPr>
              <a:t>(?)</a:t>
            </a:r>
          </a:p>
        </p:txBody>
      </p:sp>
      <p:sp>
        <p:nvSpPr>
          <p:cNvPr id="1552441" name="Rectangle 57"/>
          <p:cNvSpPr>
            <a:spLocks noChangeArrowheads="1"/>
          </p:cNvSpPr>
          <p:nvPr/>
        </p:nvSpPr>
        <p:spPr bwMode="auto">
          <a:xfrm>
            <a:off x="1295400" y="4941168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Can be made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cs typeface="Arial"/>
              </a:rPr>
              <a:t>bootstrappable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/>
              </a:rPr>
              <a:t> by “preprocessing” some of the decryption outside the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/>
              </a:rPr>
              <a:t>decryption circuit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/>
              </a:rPr>
              <a:t>(Following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/>
              </a:rPr>
              <a:t>[Gentry 09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/>
              </a:rPr>
              <a:t>])</a:t>
            </a:r>
            <a:endParaRPr lang="en-US" sz="2000" dirty="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52443" name="Rectangle 59"/>
          <p:cNvSpPr>
            <a:spLocks noChangeArrowheads="1"/>
          </p:cNvSpPr>
          <p:nvPr/>
        </p:nvSpPr>
        <p:spPr bwMode="auto">
          <a:xfrm>
            <a:off x="914400" y="5943600"/>
            <a:ext cx="815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Wingdings" pitchFamily="2" charset="2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  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Caveat: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Assume Hardness of “Sparse Subset Sum”</a:t>
            </a:r>
          </a:p>
        </p:txBody>
      </p:sp>
      <p:sp>
        <p:nvSpPr>
          <p:cNvPr id="1552444" name="Rectangle 60"/>
          <p:cNvSpPr>
            <a:spLocks noChangeArrowheads="1"/>
          </p:cNvSpPr>
          <p:nvPr/>
        </p:nvSpPr>
        <p:spPr bwMode="auto">
          <a:xfrm>
            <a:off x="1066800" y="19050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(polynomials of degree &lt; n)</a:t>
            </a:r>
          </a:p>
        </p:txBody>
      </p:sp>
      <p:sp>
        <p:nvSpPr>
          <p:cNvPr id="1552445" name="Rectangle 61"/>
          <p:cNvSpPr>
            <a:spLocks noChangeArrowheads="1"/>
          </p:cNvSpPr>
          <p:nvPr/>
        </p:nvSpPr>
        <p:spPr bwMode="auto">
          <a:xfrm>
            <a:off x="1066800" y="4114800"/>
            <a:ext cx="449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(degree ~ n</a:t>
            </a:r>
            <a:r>
              <a:rPr lang="en-US" sz="2400" baseline="30000">
                <a:solidFill>
                  <a:srgbClr val="000000"/>
                </a:solidFill>
                <a:latin typeface="Arial" charset="0"/>
                <a:cs typeface="Arial"/>
              </a:rPr>
              <a:t>1.73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polynomial)</a:t>
            </a:r>
          </a:p>
        </p:txBody>
      </p:sp>
      <p:grpSp>
        <p:nvGrpSpPr>
          <p:cNvPr id="1552448" name="Group 64"/>
          <p:cNvGrpSpPr>
            <a:grpSpLocks/>
          </p:cNvGrpSpPr>
          <p:nvPr/>
        </p:nvGrpSpPr>
        <p:grpSpPr bwMode="auto">
          <a:xfrm>
            <a:off x="228600" y="4876800"/>
            <a:ext cx="914400" cy="914400"/>
            <a:chOff x="-576" y="2640"/>
            <a:chExt cx="576" cy="576"/>
          </a:xfrm>
        </p:grpSpPr>
        <p:sp>
          <p:nvSpPr>
            <p:cNvPr id="25616" name="Rectangle 63"/>
            <p:cNvSpPr>
              <a:spLocks noChangeArrowheads="1"/>
            </p:cNvSpPr>
            <p:nvPr/>
          </p:nvSpPr>
          <p:spPr bwMode="auto">
            <a:xfrm>
              <a:off x="-576" y="2832"/>
              <a:ext cx="576" cy="19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sp>
          <p:nvSpPr>
            <p:cNvPr id="25617" name="Rectangle 62"/>
            <p:cNvSpPr>
              <a:spLocks noChangeArrowheads="1"/>
            </p:cNvSpPr>
            <p:nvPr/>
          </p:nvSpPr>
          <p:spPr bwMode="auto">
            <a:xfrm>
              <a:off x="-384" y="2640"/>
              <a:ext cx="240" cy="576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552451" name="Rectangle 67"/>
          <p:cNvSpPr>
            <a:spLocks noChangeArrowheads="1"/>
          </p:cNvSpPr>
          <p:nvPr/>
        </p:nvSpPr>
        <p:spPr bwMode="auto">
          <a:xfrm>
            <a:off x="304800" y="6096000"/>
            <a:ext cx="838200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6909247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2441" grpId="0"/>
      <p:bldP spid="1552443" grpId="0"/>
      <p:bldP spid="1552444" grpId="0"/>
      <p:bldP spid="1552445" grpId="0"/>
      <p:bldP spid="15524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rgbClr val="FF0000"/>
                </a:solidFill>
              </a:rPr>
              <a:t>Security</a:t>
            </a:r>
          </a:p>
        </p:txBody>
      </p:sp>
      <p:pic>
        <p:nvPicPr>
          <p:cNvPr id="26627" name="Picture 19" descr="j013903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276600"/>
            <a:ext cx="1878013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4438" name="Rectangle 6"/>
          <p:cNvSpPr>
            <a:spLocks noChangeArrowheads="1"/>
          </p:cNvSpPr>
          <p:nvPr/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FF0000"/>
                </a:solidFill>
                <a:latin typeface="Arial" charset="0"/>
                <a:cs typeface="Arial"/>
              </a:rPr>
              <a:t>(of the “somewhat” homomorphic scheme)</a:t>
            </a:r>
          </a:p>
        </p:txBody>
      </p:sp>
    </p:spTree>
    <p:extLst>
      <p:ext uri="{BB962C8B-B14F-4D97-AF65-F5344CB8AC3E}">
        <p14:creationId xmlns:p14="http://schemas.microsoft.com/office/powerpoint/2010/main" val="297521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Approximate GCD Assumption</a:t>
            </a:r>
          </a:p>
        </p:txBody>
      </p:sp>
      <p:sp>
        <p:nvSpPr>
          <p:cNvPr id="1536042" name="Content Placeholder 2"/>
          <p:cNvSpPr>
            <a:spLocks/>
          </p:cNvSpPr>
          <p:nvPr/>
        </p:nvSpPr>
        <p:spPr bwMode="auto">
          <a:xfrm>
            <a:off x="3810000" y="2590800"/>
            <a:ext cx="121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>
                <a:solidFill>
                  <a:srgbClr val="0000CC"/>
                </a:solidFill>
                <a:latin typeface="Arial" charset="0"/>
                <a:cs typeface="Arial"/>
              </a:rPr>
              <a:t>q</a:t>
            </a:r>
            <a:r>
              <a:rPr lang="en-US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>
                <a:solidFill>
                  <a:srgbClr val="0000CC"/>
                </a:solidFill>
                <a:latin typeface="Arial" charset="0"/>
                <a:cs typeface="Arial"/>
              </a:rPr>
              <a:t>p+r</a:t>
            </a:r>
            <a:r>
              <a:rPr lang="en-US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endParaRPr lang="en-US">
              <a:solidFill>
                <a:srgbClr val="0000CC"/>
              </a:solidFill>
              <a:latin typeface="Arial" charset="0"/>
              <a:cs typeface="Arial"/>
            </a:endParaRPr>
          </a:p>
        </p:txBody>
      </p:sp>
      <p:sp>
        <p:nvSpPr>
          <p:cNvPr id="1536044" name="Line 44"/>
          <p:cNvSpPr>
            <a:spLocks noChangeShapeType="1"/>
          </p:cNvSpPr>
          <p:nvPr/>
        </p:nvSpPr>
        <p:spPr bwMode="auto">
          <a:xfrm>
            <a:off x="3429000" y="3200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1536049" name="Picture 19" descr="j0139031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438400"/>
            <a:ext cx="1320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50" name="AutoShape 50"/>
          <p:cNvSpPr>
            <a:spLocks noChangeArrowheads="1"/>
          </p:cNvSpPr>
          <p:nvPr/>
        </p:nvSpPr>
        <p:spPr bwMode="auto">
          <a:xfrm>
            <a:off x="7391400" y="1905000"/>
            <a:ext cx="914400" cy="609600"/>
          </a:xfrm>
          <a:prstGeom prst="wedgeRectCallout">
            <a:avLst>
              <a:gd name="adj1" fmla="val -103301"/>
              <a:gd name="adj2" fmla="val 757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>
                <a:solidFill>
                  <a:srgbClr val="0000CC"/>
                </a:solidFill>
                <a:latin typeface="Arial" charset="0"/>
                <a:cs typeface="Arial"/>
              </a:rPr>
              <a:t>p?</a:t>
            </a:r>
          </a:p>
        </p:txBody>
      </p:sp>
      <p:grpSp>
        <p:nvGrpSpPr>
          <p:cNvPr id="1536061" name="Group 61"/>
          <p:cNvGrpSpPr>
            <a:grpSpLocks/>
          </p:cNvGrpSpPr>
          <p:nvPr/>
        </p:nvGrpSpPr>
        <p:grpSpPr bwMode="auto">
          <a:xfrm>
            <a:off x="1524000" y="2590800"/>
            <a:ext cx="1395413" cy="1447800"/>
            <a:chOff x="3072" y="2784"/>
            <a:chExt cx="879" cy="912"/>
          </a:xfrm>
        </p:grpSpPr>
        <p:sp>
          <p:nvSpPr>
            <p:cNvPr id="27662" name="Content Placeholder 2"/>
            <p:cNvSpPr>
              <a:spLocks/>
            </p:cNvSpPr>
            <p:nvPr/>
          </p:nvSpPr>
          <p:spPr bwMode="auto">
            <a:xfrm>
              <a:off x="3264" y="31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b="1">
                  <a:solidFill>
                    <a:srgbClr val="0000CC"/>
                  </a:solidFill>
                  <a:latin typeface="Arial" charset="0"/>
                  <a:cs typeface="Arial"/>
                </a:rPr>
                <a:t>p</a:t>
              </a:r>
              <a:endParaRPr lang="ru-RU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pic>
          <p:nvPicPr>
            <p:cNvPr id="27663" name="Picture 57" descr="red-button-med-3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87" y="3081"/>
              <a:ext cx="2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4" name="AutoShape 60"/>
            <p:cNvSpPr>
              <a:spLocks noChangeArrowheads="1"/>
            </p:cNvSpPr>
            <p:nvPr/>
          </p:nvSpPr>
          <p:spPr bwMode="auto">
            <a:xfrm>
              <a:off x="3072" y="2784"/>
              <a:ext cx="864" cy="912"/>
            </a:xfrm>
            <a:prstGeom prst="cube">
              <a:avLst>
                <a:gd name="adj" fmla="val 2812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1536062" name="AutoShape 62"/>
          <p:cNvSpPr>
            <a:spLocks noChangeArrowheads="1"/>
          </p:cNvSpPr>
          <p:nvPr/>
        </p:nvSpPr>
        <p:spPr bwMode="auto">
          <a:xfrm>
            <a:off x="3733800" y="3481388"/>
            <a:ext cx="2362200" cy="862012"/>
          </a:xfrm>
          <a:prstGeom prst="wedgeRectCallout">
            <a:avLst>
              <a:gd name="adj1" fmla="val -23451"/>
              <a:gd name="adj2" fmla="val -9399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q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/>
              </a:rPr>
              <a:t>←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[0…Q]</a:t>
            </a:r>
          </a:p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r</a:t>
            </a:r>
            <a:r>
              <a:rPr lang="en-US" sz="2400" baseline="-25000">
                <a:solidFill>
                  <a:srgbClr val="000000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/>
              </a:rPr>
              <a:t>←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[-R…R]</a:t>
            </a:r>
            <a:endParaRPr lang="ru-RU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6059" name="AutoShape 59"/>
          <p:cNvSpPr>
            <a:spLocks noChangeArrowheads="1"/>
          </p:cNvSpPr>
          <p:nvPr/>
        </p:nvSpPr>
        <p:spPr bwMode="auto">
          <a:xfrm>
            <a:off x="914400" y="4572000"/>
            <a:ext cx="2362200" cy="533400"/>
          </a:xfrm>
          <a:prstGeom prst="wedgeRectCallout">
            <a:avLst>
              <a:gd name="adj1" fmla="val -4838"/>
              <a:gd name="adj2" fmla="val -1964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odd p </a:t>
            </a:r>
            <a:r>
              <a:rPr lang="ru-RU" sz="2400">
                <a:solidFill>
                  <a:srgbClr val="000000"/>
                </a:solidFill>
                <a:latin typeface="Arial" charset="0"/>
                <a:cs typeface="Arial"/>
              </a:rPr>
              <a:t>←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[0…P]</a:t>
            </a:r>
            <a:endParaRPr lang="ru-RU" sz="24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6067" name="Content Placeholder 2"/>
          <p:cNvSpPr>
            <a:spLocks/>
          </p:cNvSpPr>
          <p:nvPr/>
        </p:nvSpPr>
        <p:spPr bwMode="auto">
          <a:xfrm>
            <a:off x="3200400" y="2590800"/>
            <a:ext cx="2667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CC"/>
                </a:solidFill>
                <a:latin typeface="Arial" charset="0"/>
                <a:cs typeface="Arial"/>
              </a:rPr>
              <a:t>(q</a:t>
            </a:r>
            <a:r>
              <a:rPr lang="en-US" sz="2400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Arial" charset="0"/>
                <a:cs typeface="Arial"/>
              </a:rPr>
              <a:t>p+r</a:t>
            </a:r>
            <a:r>
              <a:rPr lang="en-US" sz="2400" baseline="-25000" dirty="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 dirty="0">
                <a:solidFill>
                  <a:srgbClr val="0000CC"/>
                </a:solidFill>
                <a:latin typeface="Arial" charset="0"/>
                <a:cs typeface="Arial"/>
              </a:rPr>
              <a:t>,…, </a:t>
            </a:r>
            <a:r>
              <a:rPr lang="en-US" sz="2400" dirty="0" err="1">
                <a:solidFill>
                  <a:srgbClr val="0000CC"/>
                </a:solidFill>
                <a:latin typeface="Arial" charset="0"/>
                <a:cs typeface="Arial"/>
              </a:rPr>
              <a:t>q</a:t>
            </a:r>
            <a:r>
              <a:rPr lang="en-US" sz="2400" baseline="-25000" dirty="0" err="1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dirty="0" err="1">
                <a:solidFill>
                  <a:srgbClr val="0000CC"/>
                </a:solidFill>
                <a:latin typeface="Arial" charset="0"/>
                <a:cs typeface="Arial"/>
              </a:rPr>
              <a:t>p+r</a:t>
            </a:r>
            <a:r>
              <a:rPr lang="en-US" sz="2400" baseline="-25000" dirty="0" err="1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 dirty="0">
                <a:solidFill>
                  <a:srgbClr val="0000CC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1536069" name="Rectangle 69"/>
          <p:cNvSpPr>
            <a:spLocks noChangeArrowheads="1"/>
          </p:cNvSpPr>
          <p:nvPr/>
        </p:nvSpPr>
        <p:spPr bwMode="auto">
          <a:xfrm>
            <a:off x="609600" y="41148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Assumption: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no PPT adversary can guess the number p</a:t>
            </a:r>
          </a:p>
        </p:txBody>
      </p:sp>
      <p:sp>
        <p:nvSpPr>
          <p:cNvPr id="1536070" name="Line 70"/>
          <p:cNvSpPr>
            <a:spLocks noChangeShapeType="1"/>
          </p:cNvSpPr>
          <p:nvPr/>
        </p:nvSpPr>
        <p:spPr bwMode="auto">
          <a:xfrm>
            <a:off x="-304800" y="25146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536071" name="Rectangle 71"/>
          <p:cNvSpPr>
            <a:spLocks noChangeArrowheads="1"/>
          </p:cNvSpPr>
          <p:nvPr/>
        </p:nvSpPr>
        <p:spPr bwMode="auto">
          <a:xfrm>
            <a:off x="609600" y="1676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Parameters of the Problem: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Three numbers P,Q and R</a:t>
            </a:r>
          </a:p>
        </p:txBody>
      </p:sp>
    </p:spTree>
    <p:extLst>
      <p:ext uri="{BB962C8B-B14F-4D97-AF65-F5344CB8AC3E}">
        <p14:creationId xmlns:p14="http://schemas.microsoft.com/office/powerpoint/2010/main" val="8278924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36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 L -1.94444E-6 -0.33333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536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-0.23333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536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2.22222E-6 -0.33334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536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3.33333E-6 L -1.11022E-16 -0.3333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5360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48" dur="500" fill="hold"/>
                                        <p:tgtEl>
                                          <p:spTgt spid="1536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50" dur="500" fill="hold"/>
                                        <p:tgtEl>
                                          <p:spTgt spid="1536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36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36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02" grpId="0"/>
      <p:bldP spid="1536042" grpId="0"/>
      <p:bldP spid="1536042" grpId="1"/>
      <p:bldP spid="1536044" grpId="0" animBg="1"/>
      <p:bldP spid="1536044" grpId="1" animBg="1"/>
      <p:bldP spid="1536050" grpId="0" animBg="1"/>
      <p:bldP spid="1536050" grpId="1" animBg="1"/>
      <p:bldP spid="1536062" grpId="0" animBg="1"/>
      <p:bldP spid="1536062" grpId="1" animBg="1"/>
      <p:bldP spid="1536059" grpId="0" animBg="1"/>
      <p:bldP spid="1536067" grpId="0" animBg="1"/>
      <p:bldP spid="1536067" grpId="1" animBg="1"/>
      <p:bldP spid="1536069" grpId="0"/>
      <p:bldP spid="1536069" grpId="1"/>
      <p:bldP spid="1536070" grpId="0" animBg="1"/>
      <p:bldP spid="153607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44"/>
          <p:cNvGrpSpPr>
            <a:grpSpLocks/>
          </p:cNvGrpSpPr>
          <p:nvPr/>
        </p:nvGrpSpPr>
        <p:grpSpPr bwMode="auto">
          <a:xfrm>
            <a:off x="990600" y="5791200"/>
            <a:ext cx="1295400" cy="990600"/>
            <a:chOff x="3648" y="3168"/>
            <a:chExt cx="960" cy="710"/>
          </a:xfrm>
        </p:grpSpPr>
        <p:pic>
          <p:nvPicPr>
            <p:cNvPr id="28697" name="Picture 45" descr="Cloud 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168"/>
              <a:ext cx="960" cy="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8" name="Picture 46" descr="TAC Tower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9" y="3352"/>
              <a:ext cx="12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Picture 47" descr="TAC Tower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3367"/>
              <a:ext cx="127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0" name="Picture 48" descr="TAC TowerDriv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60"/>
              <a:ext cx="127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75" name="Picture 19" descr="j013903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52400"/>
            <a:ext cx="13208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7391400" y="304800"/>
            <a:ext cx="914400" cy="609600"/>
          </a:xfrm>
          <a:prstGeom prst="wedgeRectCallout">
            <a:avLst>
              <a:gd name="adj1" fmla="val -103301"/>
              <a:gd name="adj2" fmla="val 757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b="1">
                <a:solidFill>
                  <a:srgbClr val="0000CC"/>
                </a:solidFill>
                <a:latin typeface="Arial" charset="0"/>
                <a:cs typeface="Arial"/>
              </a:rPr>
              <a:t>p?</a:t>
            </a:r>
          </a:p>
        </p:txBody>
      </p:sp>
      <p:grpSp>
        <p:nvGrpSpPr>
          <p:cNvPr id="28677" name="Group 7"/>
          <p:cNvGrpSpPr>
            <a:grpSpLocks/>
          </p:cNvGrpSpPr>
          <p:nvPr/>
        </p:nvGrpSpPr>
        <p:grpSpPr bwMode="auto">
          <a:xfrm>
            <a:off x="1524000" y="304800"/>
            <a:ext cx="1395413" cy="1447800"/>
            <a:chOff x="3072" y="2784"/>
            <a:chExt cx="879" cy="912"/>
          </a:xfrm>
        </p:grpSpPr>
        <p:sp>
          <p:nvSpPr>
            <p:cNvPr id="28694" name="Content Placeholder 2"/>
            <p:cNvSpPr>
              <a:spLocks/>
            </p:cNvSpPr>
            <p:nvPr/>
          </p:nvSpPr>
          <p:spPr bwMode="auto">
            <a:xfrm>
              <a:off x="3264" y="3168"/>
              <a:ext cx="2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l">
                <a:lnSpc>
                  <a:spcPct val="100000"/>
                </a:lnSpc>
                <a:spcBef>
                  <a:spcPct val="20000"/>
                </a:spcBef>
              </a:pPr>
              <a:r>
                <a:rPr lang="en-US" b="1">
                  <a:solidFill>
                    <a:srgbClr val="0000CC"/>
                  </a:solidFill>
                  <a:latin typeface="Arial" charset="0"/>
                  <a:cs typeface="Arial"/>
                </a:rPr>
                <a:t>p</a:t>
              </a:r>
              <a:endParaRPr lang="ru-RU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  <p:pic>
          <p:nvPicPr>
            <p:cNvPr id="28695" name="Picture 9" descr="red-button-med-3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687" y="3081"/>
              <a:ext cx="249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AutoShape 10"/>
            <p:cNvSpPr>
              <a:spLocks noChangeArrowheads="1"/>
            </p:cNvSpPr>
            <p:nvPr/>
          </p:nvSpPr>
          <p:spPr bwMode="auto">
            <a:xfrm>
              <a:off x="3072" y="2784"/>
              <a:ext cx="864" cy="912"/>
            </a:xfrm>
            <a:prstGeom prst="cube">
              <a:avLst>
                <a:gd name="adj" fmla="val 2812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  <a:cs typeface="Arial"/>
              </a:endParaRPr>
            </a:p>
          </p:txBody>
        </p:sp>
      </p:grpSp>
      <p:sp>
        <p:nvSpPr>
          <p:cNvPr id="28678" name="Rectangle 19"/>
          <p:cNvSpPr>
            <a:spLocks noChangeArrowheads="1"/>
          </p:cNvSpPr>
          <p:nvPr/>
        </p:nvSpPr>
        <p:spPr bwMode="auto">
          <a:xfrm>
            <a:off x="609600" y="1828800"/>
            <a:ext cx="8305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Assumption: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no PPT adversary can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guess the number p</a:t>
            </a:r>
          </a:p>
        </p:txBody>
      </p:sp>
      <p:sp>
        <p:nvSpPr>
          <p:cNvPr id="28679" name="Line 20"/>
          <p:cNvSpPr>
            <a:spLocks noChangeShapeType="1"/>
          </p:cNvSpPr>
          <p:nvPr/>
        </p:nvSpPr>
        <p:spPr bwMode="auto">
          <a:xfrm>
            <a:off x="-304800" y="25146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8680" name="Rectangle 22"/>
          <p:cNvSpPr>
            <a:spLocks noChangeArrowheads="1"/>
          </p:cNvSpPr>
          <p:nvPr/>
        </p:nvSpPr>
        <p:spPr bwMode="auto">
          <a:xfrm>
            <a:off x="0" y="3657600"/>
            <a:ext cx="9220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Semantic Security </a:t>
            </a:r>
            <a:r>
              <a:rPr lang="en-US" sz="2000">
                <a:solidFill>
                  <a:srgbClr val="000000"/>
                </a:solidFill>
                <a:latin typeface="Arial" charset="0"/>
                <a:cs typeface="Arial"/>
              </a:rPr>
              <a:t>[GM’82]: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 no PPT adversary can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/>
              </a:rPr>
              <a:t>guess the bit b</a:t>
            </a:r>
          </a:p>
        </p:txBody>
      </p:sp>
      <p:sp>
        <p:nvSpPr>
          <p:cNvPr id="28681" name="Line 23"/>
          <p:cNvSpPr>
            <a:spLocks noChangeShapeType="1"/>
          </p:cNvSpPr>
          <p:nvPr/>
        </p:nvSpPr>
        <p:spPr bwMode="auto">
          <a:xfrm>
            <a:off x="-304800" y="373380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28682" name="Picture 24" descr="sti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95800"/>
            <a:ext cx="7000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Line 26"/>
          <p:cNvSpPr>
            <a:spLocks noChangeShapeType="1"/>
          </p:cNvSpPr>
          <p:nvPr/>
        </p:nvSpPr>
        <p:spPr bwMode="auto">
          <a:xfrm>
            <a:off x="1676400" y="5334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pic>
        <p:nvPicPr>
          <p:cNvPr id="28684" name="Picture 19" descr="j0139031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4495800"/>
            <a:ext cx="153035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Oval 35"/>
          <p:cNvSpPr>
            <a:spLocks noChangeArrowheads="1"/>
          </p:cNvSpPr>
          <p:nvPr/>
        </p:nvSpPr>
        <p:spPr bwMode="auto">
          <a:xfrm>
            <a:off x="609600" y="4267200"/>
            <a:ext cx="1981200" cy="2590800"/>
          </a:xfrm>
          <a:prstGeom prst="ellips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8686" name="Rectangle 36"/>
          <p:cNvSpPr>
            <a:spLocks noChangeArrowheads="1"/>
          </p:cNvSpPr>
          <p:nvPr/>
        </p:nvSpPr>
        <p:spPr bwMode="auto">
          <a:xfrm>
            <a:off x="3352800" y="4876800"/>
            <a:ext cx="3276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PK 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=(q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p+2r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  <a:cs typeface="Arial"/>
              </a:rPr>
              <a:t>0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,{q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  <a:cs typeface="Arial"/>
              </a:rPr>
              <a:t>i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p+2r</a:t>
            </a:r>
            <a:r>
              <a:rPr lang="en-US" sz="1800" baseline="-25000">
                <a:solidFill>
                  <a:srgbClr val="000000"/>
                </a:solidFill>
                <a:latin typeface="Arial" charset="0"/>
                <a:cs typeface="Arial"/>
              </a:rPr>
              <a:t>i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})</a:t>
            </a:r>
            <a:endParaRPr lang="ru-RU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8687" name="Line 37"/>
          <p:cNvSpPr>
            <a:spLocks noChangeShapeType="1"/>
          </p:cNvSpPr>
          <p:nvPr/>
        </p:nvSpPr>
        <p:spPr bwMode="auto">
          <a:xfrm>
            <a:off x="2895600" y="54864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8688" name="Rectangle 38"/>
          <p:cNvSpPr>
            <a:spLocks noChangeArrowheads="1"/>
          </p:cNvSpPr>
          <p:nvPr/>
        </p:nvSpPr>
        <p:spPr bwMode="auto">
          <a:xfrm>
            <a:off x="3352800" y="5562600"/>
            <a:ext cx="2438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/>
              </a:rPr>
              <a:t>Enc(b) </a:t>
            </a: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=(qp+2r+b)</a:t>
            </a:r>
            <a:endParaRPr lang="ru-RU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1600552" name="Rectangle 40"/>
          <p:cNvSpPr>
            <a:spLocks noChangeArrowheads="1"/>
          </p:cNvSpPr>
          <p:nvPr/>
        </p:nvSpPr>
        <p:spPr bwMode="auto">
          <a:xfrm>
            <a:off x="4114800" y="2438400"/>
            <a:ext cx="838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>
              <a:lnSpc>
                <a:spcPct val="100000"/>
              </a:lnSpc>
              <a:buFont typeface="Arial" charset="0"/>
              <a:buNone/>
            </a:pPr>
            <a:r>
              <a:rPr lang="en-US" sz="8800" b="1">
                <a:solidFill>
                  <a:srgbClr val="FF0000"/>
                </a:solidFill>
                <a:latin typeface="Arial" charset="0"/>
                <a:cs typeface="Arial"/>
              </a:rPr>
              <a:t>=</a:t>
            </a:r>
          </a:p>
        </p:txBody>
      </p:sp>
      <p:sp>
        <p:nvSpPr>
          <p:cNvPr id="1600553" name="Content Placeholder 2"/>
          <p:cNvSpPr>
            <a:spLocks/>
          </p:cNvSpPr>
          <p:nvPr/>
        </p:nvSpPr>
        <p:spPr bwMode="auto">
          <a:xfrm>
            <a:off x="3505200" y="2590800"/>
            <a:ext cx="2895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z="1800">
                <a:solidFill>
                  <a:srgbClr val="000000"/>
                </a:solidFill>
                <a:latin typeface="Arial" charset="0"/>
                <a:cs typeface="Arial"/>
              </a:rPr>
              <a:t>(proof of security)</a:t>
            </a:r>
          </a:p>
        </p:txBody>
      </p:sp>
      <p:sp>
        <p:nvSpPr>
          <p:cNvPr id="28691" name="Line 42"/>
          <p:cNvSpPr>
            <a:spLocks noChangeShapeType="1"/>
          </p:cNvSpPr>
          <p:nvPr/>
        </p:nvSpPr>
        <p:spPr bwMode="auto">
          <a:xfrm>
            <a:off x="3429000" y="914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  <p:sp>
        <p:nvSpPr>
          <p:cNvPr id="28692" name="Content Placeholder 2"/>
          <p:cNvSpPr>
            <a:spLocks/>
          </p:cNvSpPr>
          <p:nvPr/>
        </p:nvSpPr>
        <p:spPr bwMode="auto">
          <a:xfrm>
            <a:off x="3200400" y="304800"/>
            <a:ext cx="2667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lnSpc>
                <a:spcPct val="100000"/>
              </a:lnSpc>
              <a:spcBef>
                <a:spcPct val="20000"/>
              </a:spcBef>
            </a:pP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(q</a:t>
            </a:r>
            <a:r>
              <a:rPr lang="en-US" sz="2400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p+r</a:t>
            </a:r>
            <a:r>
              <a:rPr lang="en-US" sz="2400" baseline="-25000">
                <a:solidFill>
                  <a:srgbClr val="0000CC"/>
                </a:solidFill>
                <a:latin typeface="Arial" charset="0"/>
                <a:cs typeface="Arial"/>
              </a:rPr>
              <a:t>1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,…, q</a:t>
            </a:r>
            <a:r>
              <a:rPr lang="en-US" sz="2400" baseline="-2500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p+r</a:t>
            </a:r>
            <a:r>
              <a:rPr lang="en-US" sz="2400" baseline="-25000">
                <a:solidFill>
                  <a:srgbClr val="0000CC"/>
                </a:solidFill>
                <a:latin typeface="Arial" charset="0"/>
                <a:cs typeface="Arial"/>
              </a:rPr>
              <a:t>t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/>
              </a:rPr>
              <a:t>)</a:t>
            </a:r>
          </a:p>
        </p:txBody>
      </p:sp>
      <p:sp>
        <p:nvSpPr>
          <p:cNvPr id="1600539" name="Rectangle 27"/>
          <p:cNvSpPr>
            <a:spLocks noChangeArrowheads="1"/>
          </p:cNvSpPr>
          <p:nvPr/>
        </p:nvSpPr>
        <p:spPr bwMode="auto">
          <a:xfrm>
            <a:off x="-381000" y="-152400"/>
            <a:ext cx="10058400" cy="2743200"/>
          </a:xfrm>
          <a:prstGeom prst="rect">
            <a:avLst/>
          </a:prstGeom>
          <a:solidFill>
            <a:schemeClr val="bg1">
              <a:alpha val="8509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15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00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0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00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0552" grpId="0"/>
      <p:bldP spid="1600553" grpId="0"/>
      <p:bldP spid="16005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of static data: plain encryption</a:t>
            </a:r>
            <a:endParaRPr lang="en-US" dirty="0"/>
          </a:p>
        </p:txBody>
      </p:sp>
      <p:pic>
        <p:nvPicPr>
          <p:cNvPr id="6" name="Picture 4" descr="MC9004352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287488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4088"/>
            <a:ext cx="1219200" cy="1219200"/>
          </a:xfrm>
        </p:spPr>
      </p:pic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04800" y="2058888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i="1">
                <a:solidFill>
                  <a:srgbClr val="000066"/>
                </a:solidFill>
              </a:rPr>
              <a:t>x</a:t>
            </a:r>
            <a:r>
              <a:rPr lang="en-US" sz="2800" i="1" baseline="-25000">
                <a:solidFill>
                  <a:srgbClr val="000066"/>
                </a:solidFill>
              </a:rPr>
              <a:t>1</a:t>
            </a:r>
            <a:endParaRPr lang="en-US" sz="2800" i="1">
              <a:solidFill>
                <a:srgbClr val="000066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90800" y="2563713"/>
            <a:ext cx="327660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49" y="1756855"/>
            <a:ext cx="6000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380" flipH="1">
            <a:off x="2997622" y="1624451"/>
            <a:ext cx="2245241" cy="1376011"/>
          </a:xfrm>
          <a:prstGeom prst="rect">
            <a:avLst/>
          </a:prstGeom>
        </p:spPr>
      </p:pic>
      <p:sp>
        <p:nvSpPr>
          <p:cNvPr id="21" name="7-Point Star 20"/>
          <p:cNvSpPr/>
          <p:nvPr/>
        </p:nvSpPr>
        <p:spPr bwMode="auto">
          <a:xfrm>
            <a:off x="4038600" y="1830288"/>
            <a:ext cx="381000" cy="381000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77324" y="3197248"/>
            <a:ext cx="3690073" cy="1571705"/>
            <a:chOff x="2177324" y="2890960"/>
            <a:chExt cx="3690073" cy="1571705"/>
          </a:xfrm>
        </p:grpSpPr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H="1" flipV="1">
              <a:off x="2177324" y="2890960"/>
              <a:ext cx="3690073" cy="614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8422">
              <a:off x="2633946" y="3086654"/>
              <a:ext cx="2227611" cy="1376011"/>
            </a:xfrm>
            <a:prstGeom prst="rect">
              <a:avLst/>
            </a:prstGeom>
          </p:spPr>
        </p:pic>
        <p:sp>
          <p:nvSpPr>
            <p:cNvPr id="24" name="7-Point Star 23"/>
            <p:cNvSpPr/>
            <p:nvPr/>
          </p:nvSpPr>
          <p:spPr bwMode="auto">
            <a:xfrm>
              <a:off x="3641271" y="3276600"/>
              <a:ext cx="381000" cy="381000"/>
            </a:xfrm>
            <a:prstGeom prst="star7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A427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3428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0" y="5157192"/>
            <a:ext cx="7848600" cy="42021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2000" y="1017240"/>
            <a:ext cx="7848600" cy="55486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74956"/>
            <a:ext cx="8534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Progress in FHE</a:t>
            </a:r>
            <a:endParaRPr lang="en-US" sz="2400" b="1" dirty="0" smtClean="0"/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762000" y="1040904"/>
            <a:ext cx="8229600" cy="53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►"/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/>
              </a:rPr>
              <a:t>“Galactic” →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  <a:cs typeface="Arial"/>
              </a:rPr>
              <a:t>“Efficient”</a:t>
            </a:r>
            <a:endParaRPr lang="en-US" b="1" dirty="0">
              <a:solidFill>
                <a:srgbClr val="0000FF"/>
              </a:solidFill>
              <a:latin typeface="Arial" charset="0"/>
              <a:cs typeface="Arial"/>
            </a:endParaRPr>
          </a:p>
        </p:txBody>
      </p:sp>
      <p:sp>
        <p:nvSpPr>
          <p:cNvPr id="11268" name="Rectangle 23"/>
          <p:cNvSpPr>
            <a:spLocks noChangeArrowheads="1"/>
          </p:cNvSpPr>
          <p:nvPr/>
        </p:nvSpPr>
        <p:spPr bwMode="auto">
          <a:xfrm>
            <a:off x="251520" y="1556792"/>
            <a:ext cx="7315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2400" dirty="0" smtClean="0">
                <a:latin typeface="Arial" charset="0"/>
                <a:cs typeface="Arial"/>
              </a:rPr>
              <a:t>Asymptotically</a:t>
            </a:r>
            <a:r>
              <a:rPr lang="en-US" sz="2400" dirty="0">
                <a:latin typeface="Arial" charset="0"/>
                <a:cs typeface="Arial"/>
              </a:rPr>
              <a:t>: nearly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  <a:cs typeface="Arial"/>
              </a:rPr>
              <a:t>linear-time*</a:t>
            </a:r>
            <a:r>
              <a:rPr lang="en-US" sz="2400" dirty="0">
                <a:latin typeface="Arial" charset="0"/>
                <a:cs typeface="Arial"/>
              </a:rPr>
              <a:t> algorithms</a:t>
            </a: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734888" y="5034880"/>
            <a:ext cx="8229600" cy="61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►"/>
            </a:pPr>
            <a:r>
              <a:rPr lang="en-US" b="1" dirty="0">
                <a:solidFill>
                  <a:srgbClr val="0000FF"/>
                </a:solidFill>
                <a:latin typeface="Arial" charset="0"/>
                <a:cs typeface="Arial"/>
              </a:rPr>
              <a:t> Strange assumptions → Mild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3"/>
              <p:cNvSpPr>
                <a:spLocks noChangeArrowheads="1"/>
              </p:cNvSpPr>
              <p:nvPr/>
            </p:nvSpPr>
            <p:spPr bwMode="auto">
              <a:xfrm>
                <a:off x="251520" y="3068960"/>
                <a:ext cx="8892480" cy="838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>
                  <a:tabLst>
                    <a:tab pos="8686800" algn="r"/>
                  </a:tabLst>
                </a:pPr>
                <a:r>
                  <a:rPr lang="en-US" sz="2400" dirty="0">
                    <a:latin typeface="Arial" charset="0"/>
                    <a:cs typeface="Arial"/>
                  </a:rPr>
                  <a:t>P</a:t>
                </a:r>
                <a:r>
                  <a:rPr lang="en-US" sz="2400" dirty="0" smtClean="0">
                    <a:latin typeface="Arial" charset="0"/>
                    <a:cs typeface="Arial"/>
                  </a:rPr>
                  <a:t>ractically:</a:t>
                </a:r>
              </a:p>
              <a:p>
                <a:pPr marL="293688" lvl="1" indent="-228600">
                  <a:buFont typeface="Arial" charset="0"/>
                  <a:buChar char="–"/>
                  <a:tabLst>
                    <a:tab pos="8686800" algn="r"/>
                  </a:tabLst>
                </a:pPr>
                <a:r>
                  <a:rPr lang="en-US" sz="2400" dirty="0">
                    <a:latin typeface="Arial" charset="0"/>
                    <a:cs typeface="Arial"/>
                  </a:rPr>
                  <a:t> </a:t>
                </a:r>
                <a:r>
                  <a:rPr lang="en-US" sz="2400" dirty="0" smtClean="0">
                    <a:latin typeface="Arial" charset="0"/>
                    <a:cs typeface="Arial"/>
                  </a:rPr>
                  <a:t>Implementations, including bootstrapping and “packing”     </a:t>
                </a:r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github.com/</a:t>
                </a:r>
                <a:r>
                  <a:rPr lang="en-US" sz="22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shaih</a:t>
                </a:r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</a:t>
                </a:r>
                <a:r>
                  <a:rPr lang="en-US" sz="22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HElib</a:t>
                </a:r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github.com/</a:t>
                </a:r>
                <a:r>
                  <a:rPr lang="en-US" sz="22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lducas</a:t>
                </a:r>
                <a:r>
                  <a:rPr lang="en-US" sz="22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/FHEW</a:t>
                </a:r>
                <a:endParaRPr lang="en-US" sz="2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293688" lvl="1" indent="-228600">
                  <a:buFont typeface="Arial" charset="0"/>
                  <a:buChar char="–"/>
                  <a:tabLst>
                    <a:tab pos="8686800" algn="r"/>
                  </a:tabLst>
                </a:pPr>
                <a:r>
                  <a:rPr lang="en-US" sz="2400" dirty="0" smtClean="0">
                    <a:latin typeface="Arial" charset="0"/>
                    <a:cs typeface="Arial"/>
                  </a:rPr>
                  <a:t> </a:t>
                </a:r>
                <a:r>
                  <a:rPr lang="en-US" sz="2400" dirty="0">
                    <a:latin typeface="Arial" charset="0"/>
                    <a:cs typeface="Arial"/>
                  </a:rPr>
                  <a:t>a few milliseconds for </a:t>
                </a:r>
                <a:r>
                  <a:rPr lang="en-US" sz="2400" dirty="0" err="1">
                    <a:latin typeface="Arial" charset="0"/>
                    <a:cs typeface="Arial"/>
                  </a:rPr>
                  <a:t>Enc</a:t>
                </a:r>
                <a:r>
                  <a:rPr lang="en-US" sz="2400" dirty="0">
                    <a:latin typeface="Arial" charset="0"/>
                    <a:cs typeface="Arial"/>
                  </a:rPr>
                  <a:t>, </a:t>
                </a:r>
                <a:r>
                  <a:rPr lang="en-US" sz="2400" dirty="0" smtClean="0">
                    <a:latin typeface="Arial" charset="0"/>
                    <a:cs typeface="Arial"/>
                  </a:rPr>
                  <a:t>Dec	[</a:t>
                </a:r>
                <a:r>
                  <a:rPr lang="en-US" sz="2000" dirty="0" smtClean="0">
                    <a:latin typeface="Arial" charset="0"/>
                    <a:cs typeface="Arial"/>
                  </a:rPr>
                  <a:t>LNV’11,Gentry </a:t>
                </a:r>
                <a:r>
                  <a:rPr lang="en-US" sz="2000" dirty="0" err="1" smtClean="0">
                    <a:latin typeface="Arial" charset="0"/>
                    <a:cs typeface="Arial"/>
                  </a:rPr>
                  <a:t>Halevi</a:t>
                </a:r>
                <a:r>
                  <a:rPr lang="en-US" sz="2000" dirty="0" smtClean="0">
                    <a:latin typeface="Arial" charset="0"/>
                    <a:cs typeface="Arial"/>
                  </a:rPr>
                  <a:t> Smart ‘11</a:t>
                </a:r>
                <a:r>
                  <a:rPr lang="en-US" sz="2400" dirty="0">
                    <a:latin typeface="Arial" charset="0"/>
                    <a:cs typeface="Arial"/>
                  </a:rPr>
                  <a:t>]</a:t>
                </a:r>
              </a:p>
              <a:p>
                <a:pPr marL="293688" lvl="1" indent="-228600">
                  <a:buFont typeface="Arial" charset="0"/>
                  <a:buChar char="–"/>
                  <a:tabLst>
                    <a:tab pos="8686800" algn="r"/>
                  </a:tabLst>
                </a:pPr>
                <a:r>
                  <a:rPr lang="en-US" sz="2400" dirty="0">
                    <a:latin typeface="Arial" charset="0"/>
                    <a:cs typeface="Arial"/>
                  </a:rPr>
                  <a:t> a few minutes </a:t>
                </a:r>
                <a:r>
                  <a:rPr lang="en-US" sz="2000" dirty="0" smtClean="0">
                    <a:latin typeface="Arial" charset="0"/>
                    <a:cs typeface="Arial"/>
                  </a:rPr>
                  <a:t>(amortized)</a:t>
                </a:r>
                <a:r>
                  <a:rPr lang="en-US" sz="2400" dirty="0" smtClean="0">
                    <a:latin typeface="Arial" charset="0"/>
                    <a:cs typeface="Arial"/>
                  </a:rPr>
                  <a:t> for </a:t>
                </a:r>
                <a:r>
                  <a:rPr lang="en-US" sz="2400" dirty="0">
                    <a:latin typeface="Arial" charset="0"/>
                    <a:cs typeface="Arial"/>
                  </a:rPr>
                  <a:t>evaluating an AES </a:t>
                </a:r>
                <a:r>
                  <a:rPr lang="en-US" sz="2400" dirty="0" smtClean="0">
                    <a:latin typeface="Arial" charset="0"/>
                    <a:cs typeface="Arial"/>
                  </a:rPr>
                  <a:t>block	</a:t>
                </a:r>
                <a:r>
                  <a:rPr lang="en-US" sz="2000" dirty="0" smtClean="0">
                    <a:latin typeface="Arial" charset="0"/>
                    <a:cs typeface="Arial"/>
                  </a:rPr>
                  <a:t>[GHS ‘12]</a:t>
                </a:r>
              </a:p>
              <a:p>
                <a:pPr marL="293688" lvl="1" indent="-228600">
                  <a:buFont typeface="Arial" charset="0"/>
                  <a:buChar char="–"/>
                  <a:tabLst>
                    <a:tab pos="8686800" algn="r"/>
                  </a:tabLst>
                </a:pPr>
                <a:r>
                  <a:rPr lang="en-US" sz="2400" dirty="0">
                    <a:latin typeface="Arial" charset="0"/>
                    <a:cs typeface="Arial"/>
                  </a:rPr>
                  <a:t> </a:t>
                </a:r>
                <a:r>
                  <a:rPr lang="en-US" sz="2400" dirty="0" smtClean="0">
                    <a:latin typeface="Arial" charset="0"/>
                    <a:cs typeface="Arial"/>
                  </a:rPr>
                  <a:t>single bootstrapping &lt; </a:t>
                </a:r>
                <a:r>
                  <a:rPr lang="en-US" sz="2400" dirty="0">
                    <a:latin typeface="Arial" charset="0"/>
                    <a:cs typeface="Arial"/>
                  </a:rPr>
                  <a:t>1 </a:t>
                </a:r>
                <a:r>
                  <a:rPr lang="en-US" sz="2400" dirty="0" smtClean="0">
                    <a:latin typeface="Arial" charset="0"/>
                    <a:cs typeface="Arial"/>
                  </a:rPr>
                  <a:t>second	 </a:t>
                </a:r>
                <a:r>
                  <a:rPr lang="en-US" sz="2000" dirty="0" smtClean="0">
                    <a:latin typeface="Arial" charset="0"/>
                    <a:cs typeface="Arial"/>
                  </a:rPr>
                  <a:t>[</a:t>
                </a:r>
                <a:r>
                  <a:rPr lang="en-US" sz="2000" dirty="0" err="1" smtClean="0">
                    <a:latin typeface="Arial" charset="0"/>
                    <a:cs typeface="Arial"/>
                  </a:rPr>
                  <a:t>Ducas</a:t>
                </a:r>
                <a:r>
                  <a:rPr lang="en-US" sz="2000" dirty="0" smtClean="0">
                    <a:latin typeface="Arial" charset="0"/>
                    <a:cs typeface="Arial"/>
                  </a:rPr>
                  <a:t> </a:t>
                </a:r>
                <a:r>
                  <a:rPr lang="en-US" sz="2000" dirty="0" err="1">
                    <a:latin typeface="Arial" charset="0"/>
                    <a:cs typeface="Arial"/>
                  </a:rPr>
                  <a:t>Micciancio</a:t>
                </a:r>
                <a:r>
                  <a:rPr lang="en-US" sz="2000" dirty="0">
                    <a:latin typeface="Arial" charset="0"/>
                    <a:cs typeface="Arial"/>
                  </a:rPr>
                  <a:t> '14]</a:t>
                </a:r>
                <a:endParaRPr lang="en-US" sz="2000" dirty="0" smtClean="0">
                  <a:latin typeface="Arial" charset="0"/>
                  <a:cs typeface="Arial"/>
                </a:endParaRPr>
              </a:p>
              <a:p>
                <a:pPr marL="293688" lvl="1" indent="-228600">
                  <a:buFont typeface="Arial" charset="0"/>
                  <a:buChar char="–"/>
                  <a:tabLst>
                    <a:tab pos="8686800" algn="r"/>
                  </a:tabLst>
                </a:pPr>
                <a:r>
                  <a:rPr lang="en-US" sz="2400" dirty="0" smtClean="0">
                    <a:latin typeface="Arial" charset="0"/>
                    <a:cs typeface="Arial"/>
                  </a:rPr>
                  <a:t> bootstrapping takes 5.5 minutes and allows a “payload” of depth 9 computation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/>
                      </a:rPr>
                      <m:t>𝐺𝐹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Arial"/>
                                  </a:rPr>
                                  <m:t>16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/>
                          </a:rPr>
                          <m:t>1024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Arial" charset="0"/>
                    <a:cs typeface="Arial"/>
                  </a:rPr>
                  <a:t> vectors</a:t>
                </a:r>
                <a:endParaRPr lang="en-US" sz="2000" dirty="0" smtClean="0">
                  <a:latin typeface="Arial" charset="0"/>
                  <a:cs typeface="Arial"/>
                </a:endParaRPr>
              </a:p>
            </p:txBody>
          </p:sp>
        </mc:Choice>
        <mc:Fallback xmlns="">
          <p:sp>
            <p:nvSpPr>
              <p:cNvPr id="8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3068960"/>
                <a:ext cx="8892480" cy="838200"/>
              </a:xfrm>
              <a:prstGeom prst="rect">
                <a:avLst/>
              </a:prstGeom>
              <a:blipFill rotWithShape="0">
                <a:blip r:embed="rId3"/>
                <a:stretch>
                  <a:fillRect l="-1028" t="-132609" r="-822" b="-1449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5410200" y="6436568"/>
            <a:ext cx="3886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1600" dirty="0">
                <a:latin typeface="Arial" charset="0"/>
                <a:cs typeface="Arial"/>
              </a:rPr>
              <a:t>*linear-time in the security parameter</a:t>
            </a: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609600" y="5538936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buFont typeface="Arial" charset="0"/>
              <a:buChar char="–"/>
            </a:pPr>
            <a:r>
              <a:rPr lang="en-US" sz="2400" dirty="0">
                <a:latin typeface="Arial" charset="0"/>
                <a:cs typeface="Arial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cs typeface="Arial"/>
              </a:rPr>
              <a:t>Best Known </a:t>
            </a:r>
            <a:r>
              <a:rPr lang="en-US" sz="2400" b="1" dirty="0">
                <a:solidFill>
                  <a:srgbClr val="C00000"/>
                </a:solidFill>
                <a:latin typeface="Arial" charset="0"/>
                <a:cs typeface="Arial"/>
              </a:rPr>
              <a:t>[BGV11]</a:t>
            </a:r>
            <a:r>
              <a:rPr lang="en-US" sz="2400" dirty="0">
                <a:solidFill>
                  <a:srgbClr val="C00000"/>
                </a:solidFill>
                <a:latin typeface="Arial" charset="0"/>
                <a:cs typeface="Arial"/>
              </a:rPr>
              <a:t>: </a:t>
            </a:r>
            <a:r>
              <a:rPr lang="en-US" sz="2400" dirty="0">
                <a:latin typeface="Arial" charset="0"/>
                <a:cs typeface="Arial"/>
              </a:rPr>
              <a:t>(leveled) FHE from worst-case hardness of  </a:t>
            </a:r>
            <a:r>
              <a:rPr lang="en-US" sz="2400" dirty="0" err="1">
                <a:latin typeface="Arial" charset="0"/>
                <a:cs typeface="Arial"/>
              </a:rPr>
              <a:t>n</a:t>
            </a:r>
            <a:r>
              <a:rPr lang="en-US" sz="2400" baseline="30000" dirty="0" err="1">
                <a:latin typeface="Arial" charset="0"/>
                <a:cs typeface="Arial"/>
              </a:rPr>
              <a:t>O</a:t>
            </a:r>
            <a:r>
              <a:rPr lang="en-US" sz="2400" baseline="30000" dirty="0">
                <a:latin typeface="Arial" charset="0"/>
                <a:cs typeface="Arial"/>
              </a:rPr>
              <a:t>(log n)</a:t>
            </a:r>
            <a:r>
              <a:rPr lang="en-US" sz="2400" dirty="0">
                <a:latin typeface="Arial" charset="0"/>
                <a:cs typeface="Arial"/>
              </a:rPr>
              <a:t>-</a:t>
            </a:r>
            <a:r>
              <a:rPr lang="en-US" sz="2400" dirty="0" err="1">
                <a:latin typeface="Arial" charset="0"/>
                <a:cs typeface="Arial"/>
              </a:rPr>
              <a:t>approx</a:t>
            </a:r>
            <a:r>
              <a:rPr lang="en-US" sz="2400" dirty="0">
                <a:latin typeface="Arial" charset="0"/>
                <a:cs typeface="Arial"/>
              </a:rPr>
              <a:t> short vectors on lattices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B651976-7EB7-426E-A3A5-7E5E45F1BCE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6859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268" grpId="0"/>
      <p:bldP spid="11270" grpId="0"/>
      <p:bldP spid="8" grpId="0"/>
      <p:bldP spid="9" grpId="0"/>
      <p:bldP spid="9" grpId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-90264"/>
            <a:ext cx="86868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Multi-key FHE</a:t>
            </a:r>
          </a:p>
        </p:txBody>
      </p:sp>
      <p:pic>
        <p:nvPicPr>
          <p:cNvPr id="12291" name="Picture 4" descr="MC9004352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9812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1219200" cy="1219200"/>
          </a:xfrm>
        </p:spPr>
      </p:pic>
      <p:sp>
        <p:nvSpPr>
          <p:cNvPr id="12293" name="Text Box 16"/>
          <p:cNvSpPr txBox="1">
            <a:spLocks noChangeArrowheads="1"/>
          </p:cNvSpPr>
          <p:nvPr/>
        </p:nvSpPr>
        <p:spPr bwMode="auto">
          <a:xfrm>
            <a:off x="7872536" y="2757488"/>
            <a:ext cx="152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</a:rPr>
              <a:t>Function</a:t>
            </a:r>
            <a:r>
              <a:rPr lang="en-US" sz="2000" dirty="0">
                <a:solidFill>
                  <a:srgbClr val="000066"/>
                </a:solidFill>
              </a:rPr>
              <a:t/>
            </a:r>
            <a:br>
              <a:rPr lang="en-US" sz="2000" dirty="0">
                <a:solidFill>
                  <a:srgbClr val="000066"/>
                </a:solidFill>
              </a:rPr>
            </a:br>
            <a:r>
              <a:rPr lang="en-US" i="1" dirty="0">
                <a:solidFill>
                  <a:srgbClr val="000066"/>
                </a:solidFill>
              </a:rPr>
              <a:t>f</a:t>
            </a:r>
          </a:p>
        </p:txBody>
      </p:sp>
      <p:sp>
        <p:nvSpPr>
          <p:cNvPr id="12294" name="Text Box 17"/>
          <p:cNvSpPr txBox="1">
            <a:spLocks noChangeArrowheads="1"/>
          </p:cNvSpPr>
          <p:nvPr/>
        </p:nvSpPr>
        <p:spPr bwMode="auto">
          <a:xfrm>
            <a:off x="304800" y="1752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1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>
            <a:off x="2590800" y="2257425"/>
            <a:ext cx="297180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  <a:cs typeface="Arial"/>
            </a:endParaRPr>
          </a:p>
        </p:txBody>
      </p:sp>
      <p:sp>
        <p:nvSpPr>
          <p:cNvPr id="12296" name="Text Box 11"/>
          <p:cNvSpPr txBox="1">
            <a:spLocks noChangeArrowheads="1"/>
          </p:cNvSpPr>
          <p:nvPr/>
        </p:nvSpPr>
        <p:spPr bwMode="auto">
          <a:xfrm rot="639724">
            <a:off x="2384425" y="1846263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c</a:t>
            </a:r>
            <a:r>
              <a:rPr lang="en-US" baseline="-25000">
                <a:solidFill>
                  <a:srgbClr val="000066"/>
                </a:solidFill>
              </a:rPr>
              <a:t>1</a:t>
            </a:r>
            <a:r>
              <a:rPr lang="en-US">
                <a:solidFill>
                  <a:srgbClr val="000066"/>
                </a:solidFill>
              </a:rPr>
              <a:t> = Enc(pk</a:t>
            </a:r>
            <a:r>
              <a:rPr lang="en-US" baseline="-25000">
                <a:solidFill>
                  <a:srgbClr val="000066"/>
                </a:solidFill>
              </a:rPr>
              <a:t>1</a:t>
            </a:r>
            <a:r>
              <a:rPr lang="en-US">
                <a:solidFill>
                  <a:srgbClr val="000066"/>
                </a:solidFill>
              </a:rPr>
              <a:t>,</a:t>
            </a: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1</a:t>
            </a:r>
            <a:r>
              <a:rPr lang="en-US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12297" name="Picture 15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121150"/>
            <a:ext cx="15827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304800" y="4724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2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2299" name="Line 10"/>
          <p:cNvSpPr>
            <a:spLocks noChangeShapeType="1"/>
          </p:cNvSpPr>
          <p:nvPr/>
        </p:nvSpPr>
        <p:spPr bwMode="auto">
          <a:xfrm flipV="1">
            <a:off x="2590800" y="4038600"/>
            <a:ext cx="2971800" cy="733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  <a:cs typeface="Arial"/>
            </a:endParaRPr>
          </a:p>
        </p:txBody>
      </p:sp>
      <p:sp>
        <p:nvSpPr>
          <p:cNvPr id="12300" name="Text Box 11"/>
          <p:cNvSpPr txBox="1">
            <a:spLocks noChangeArrowheads="1"/>
          </p:cNvSpPr>
          <p:nvPr/>
        </p:nvSpPr>
        <p:spPr bwMode="auto">
          <a:xfrm rot="-838481">
            <a:off x="2384425" y="3863975"/>
            <a:ext cx="3030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c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= Enc(pk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,</a:t>
            </a: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820738" y="1066800"/>
            <a:ext cx="146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12302" name="Text Box 17"/>
          <p:cNvSpPr txBox="1">
            <a:spLocks noChangeArrowheads="1"/>
          </p:cNvSpPr>
          <p:nvPr/>
        </p:nvSpPr>
        <p:spPr bwMode="auto">
          <a:xfrm>
            <a:off x="820738" y="3881438"/>
            <a:ext cx="146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b="1" smtClean="0"/>
              <a:t>Multi-key FHE</a:t>
            </a:r>
          </a:p>
        </p:txBody>
      </p:sp>
      <p:pic>
        <p:nvPicPr>
          <p:cNvPr id="13315" name="Picture 4" descr="MC9004352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1981200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447800"/>
            <a:ext cx="1219200" cy="1219200"/>
          </a:xfrm>
        </p:spPr>
      </p:pic>
      <p:sp>
        <p:nvSpPr>
          <p:cNvPr id="13317" name="Text Box 16"/>
          <p:cNvSpPr txBox="1">
            <a:spLocks noChangeArrowheads="1"/>
          </p:cNvSpPr>
          <p:nvPr/>
        </p:nvSpPr>
        <p:spPr bwMode="auto">
          <a:xfrm>
            <a:off x="7872536" y="2757488"/>
            <a:ext cx="152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</a:rPr>
              <a:t>Function</a:t>
            </a:r>
            <a:r>
              <a:rPr lang="en-US" sz="2000">
                <a:solidFill>
                  <a:srgbClr val="000066"/>
                </a:solidFill>
              </a:rPr>
              <a:t/>
            </a:r>
            <a:br>
              <a:rPr lang="en-US" sz="2000">
                <a:solidFill>
                  <a:srgbClr val="000066"/>
                </a:solidFill>
              </a:rPr>
            </a:br>
            <a:r>
              <a:rPr lang="en-US" i="1">
                <a:solidFill>
                  <a:srgbClr val="000066"/>
                </a:solidFill>
              </a:rPr>
              <a:t>f</a:t>
            </a: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304800" y="17526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1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3319" name="Line 10"/>
          <p:cNvSpPr>
            <a:spLocks noChangeShapeType="1"/>
          </p:cNvSpPr>
          <p:nvPr/>
        </p:nvSpPr>
        <p:spPr bwMode="auto">
          <a:xfrm flipH="1">
            <a:off x="2667000" y="3429000"/>
            <a:ext cx="2895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  <a:cs typeface="Arial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2760663" y="2905125"/>
            <a:ext cx="3030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y = Eval(f,c</a:t>
            </a:r>
            <a:r>
              <a:rPr lang="en-US" i="1" baseline="-25000">
                <a:solidFill>
                  <a:srgbClr val="000066"/>
                </a:solidFill>
              </a:rPr>
              <a:t>1</a:t>
            </a:r>
            <a:r>
              <a:rPr lang="en-US">
                <a:solidFill>
                  <a:srgbClr val="000066"/>
                </a:solidFill>
              </a:rPr>
              <a:t>,c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87313" y="6019800"/>
            <a:ext cx="4027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Dec(sk</a:t>
            </a:r>
            <a:r>
              <a:rPr lang="en-US" baseline="-25000">
                <a:solidFill>
                  <a:srgbClr val="000066"/>
                </a:solidFill>
              </a:rPr>
              <a:t>1</a:t>
            </a:r>
            <a:r>
              <a:rPr lang="en-US">
                <a:solidFill>
                  <a:srgbClr val="000066"/>
                </a:solidFill>
              </a:rPr>
              <a:t>,sk</a:t>
            </a:r>
            <a:r>
              <a:rPr lang="en-US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 </a:t>
            </a:r>
            <a:r>
              <a:rPr lang="en-US" i="1">
                <a:solidFill>
                  <a:srgbClr val="000066"/>
                </a:solidFill>
              </a:rPr>
              <a:t>y</a:t>
            </a:r>
            <a:r>
              <a:rPr lang="en-US">
                <a:solidFill>
                  <a:srgbClr val="000066"/>
                </a:solidFill>
              </a:rPr>
              <a:t>)=</a:t>
            </a:r>
            <a:r>
              <a:rPr lang="en-US" i="1">
                <a:solidFill>
                  <a:srgbClr val="000066"/>
                </a:solidFill>
              </a:rPr>
              <a:t>f</a:t>
            </a:r>
            <a:r>
              <a:rPr lang="en-US">
                <a:solidFill>
                  <a:srgbClr val="000066"/>
                </a:solidFill>
              </a:rPr>
              <a:t>(</a:t>
            </a: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1</a:t>
            </a:r>
            <a:r>
              <a:rPr lang="en-US" i="1">
                <a:solidFill>
                  <a:srgbClr val="000066"/>
                </a:solidFill>
              </a:rPr>
              <a:t>,x</a:t>
            </a:r>
            <a:r>
              <a:rPr lang="en-US" i="1" baseline="-25000">
                <a:solidFill>
                  <a:srgbClr val="000066"/>
                </a:solidFill>
              </a:rPr>
              <a:t>2</a:t>
            </a:r>
            <a:r>
              <a:rPr lang="en-US">
                <a:solidFill>
                  <a:srgbClr val="000066"/>
                </a:solidFill>
              </a:rPr>
              <a:t>)</a:t>
            </a: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41300" y="5743575"/>
            <a:ext cx="14922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/>
                <a:sym typeface="Symbol" pitchFamily="18" charset="2"/>
              </a:rPr>
              <a:t>Correctness:</a:t>
            </a:r>
          </a:p>
        </p:txBody>
      </p:sp>
      <p:pic>
        <p:nvPicPr>
          <p:cNvPr id="13323" name="Picture 15" descr="lap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4121150"/>
            <a:ext cx="15827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7"/>
          <p:cNvSpPr txBox="1">
            <a:spLocks noChangeArrowheads="1"/>
          </p:cNvSpPr>
          <p:nvPr/>
        </p:nvSpPr>
        <p:spPr bwMode="auto">
          <a:xfrm>
            <a:off x="304800" y="47244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000066"/>
                </a:solidFill>
              </a:rPr>
              <a:t>x</a:t>
            </a:r>
            <a:r>
              <a:rPr lang="en-US" i="1" baseline="-25000">
                <a:solidFill>
                  <a:srgbClr val="000066"/>
                </a:solidFill>
              </a:rPr>
              <a:t>2</a:t>
            </a:r>
            <a:endParaRPr lang="en-US" i="1">
              <a:solidFill>
                <a:srgbClr val="000066"/>
              </a:solidFill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820738" y="1066800"/>
            <a:ext cx="1465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1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820738" y="3881438"/>
            <a:ext cx="146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solidFill>
                  <a:srgbClr val="000066"/>
                </a:solidFill>
              </a:rPr>
              <a:t>sk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r>
              <a:rPr lang="en-US" sz="2400" i="1">
                <a:solidFill>
                  <a:srgbClr val="000066"/>
                </a:solidFill>
              </a:rPr>
              <a:t>, pk</a:t>
            </a:r>
            <a:r>
              <a:rPr lang="en-US" sz="2400" i="1" baseline="-25000">
                <a:solidFill>
                  <a:srgbClr val="000066"/>
                </a:solidFill>
              </a:rPr>
              <a:t>2</a:t>
            </a:r>
            <a:endParaRPr lang="en-US" sz="2400" i="1">
              <a:solidFill>
                <a:srgbClr val="000066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1447800" y="2905125"/>
            <a:ext cx="0" cy="942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  <a:cs typeface="Arial"/>
            </a:endParaRP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 flipH="1" flipV="1">
            <a:off x="1752600" y="2971800"/>
            <a:ext cx="0" cy="876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charset="0"/>
              <a:cs typeface="Arial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11560" y="3057525"/>
            <a:ext cx="188557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66"/>
                </a:solidFill>
              </a:rPr>
              <a:t>Dec</a:t>
            </a:r>
          </a:p>
        </p:txBody>
      </p:sp>
    </p:spTree>
    <p:extLst>
      <p:ext uri="{BB962C8B-B14F-4D97-AF65-F5344CB8AC3E}">
        <p14:creationId xmlns:p14="http://schemas.microsoft.com/office/powerpoint/2010/main" val="1771302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0" grpId="0" animBg="1"/>
      <p:bldP spid="25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/>
          <a:lstStyle/>
          <a:p>
            <a:r>
              <a:rPr lang="en-US" dirty="0" smtClean="0"/>
              <a:t>Fully Homomorphic Encryption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752600"/>
          </a:xfrm>
        </p:spPr>
        <p:txBody>
          <a:bodyPr/>
          <a:lstStyle/>
          <a:p>
            <a:pPr algn="l"/>
            <a:r>
              <a:rPr lang="en-US" dirty="0" smtClean="0"/>
              <a:t>Whiteboard discussion: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Properties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Performance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Contrast with obfuscation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Usefulness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860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Protecting memory using Oblivious RAM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900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memory/storage attacks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24744"/>
            <a:ext cx="8763000" cy="5029200"/>
          </a:xfrm>
        </p:spPr>
        <p:txBody>
          <a:bodyPr/>
          <a:lstStyle/>
          <a:p>
            <a:r>
              <a:rPr lang="en-US" sz="2400" dirty="0" smtClean="0"/>
              <a:t>Physical attacks</a:t>
            </a:r>
          </a:p>
          <a:p>
            <a:pPr lvl="1"/>
            <a:r>
              <a:rPr lang="en-US" sz="2000" dirty="0" smtClean="0"/>
              <a:t>Memory/storage is on a physical separate device (DRAM chip, SD card, hard disk, …)</a:t>
            </a:r>
          </a:p>
          <a:p>
            <a:pPr lvl="1"/>
            <a:r>
              <a:rPr lang="en-US" sz="2000" dirty="0" smtClean="0"/>
              <a:t>Communication between CPU and device is easy to tap</a:t>
            </a:r>
          </a:p>
          <a:p>
            <a:pPr lvl="1"/>
            <a:r>
              <a:rPr lang="en-US" sz="2000" dirty="0" smtClean="0"/>
              <a:t>Memory/storage device may be under attack or stolen</a:t>
            </a:r>
          </a:p>
          <a:p>
            <a:pPr lvl="2"/>
            <a:r>
              <a:rPr lang="en-US" sz="1800" dirty="0" smtClean="0"/>
              <a:t>Aggravated by data </a:t>
            </a:r>
            <a:r>
              <a:rPr lang="en-US" sz="1800" dirty="0" err="1" smtClean="0"/>
              <a:t>remanence</a:t>
            </a:r>
            <a:r>
              <a:rPr lang="en-US" sz="1800" dirty="0" smtClean="0"/>
              <a:t> problem</a:t>
            </a:r>
          </a:p>
          <a:p>
            <a:r>
              <a:rPr lang="en-US" sz="2400" dirty="0" smtClean="0"/>
              <a:t>Software side channels</a:t>
            </a:r>
          </a:p>
          <a:p>
            <a:pPr lvl="1"/>
            <a:r>
              <a:rPr lang="en-US" sz="2000" dirty="0" smtClean="0"/>
              <a:t>Leakage of accesses memory addresses across software confinement boundaries (via data cache, instruction cache, page table, …)</a:t>
            </a:r>
          </a:p>
          <a:p>
            <a:r>
              <a:rPr lang="en-US" sz="2400" dirty="0" smtClean="0"/>
              <a:t>Network attacks</a:t>
            </a:r>
          </a:p>
          <a:p>
            <a:pPr lvl="1"/>
            <a:r>
              <a:rPr lang="en-US" sz="2000" dirty="0" smtClean="0"/>
              <a:t>External storage (file server, Network Attached Storage, cloud service, …)</a:t>
            </a:r>
          </a:p>
          <a:p>
            <a:pPr lvl="1"/>
            <a:r>
              <a:rPr lang="en-US" sz="2000" dirty="0" smtClean="0"/>
              <a:t>Remote server/appliance/provider may be compromised</a:t>
            </a:r>
          </a:p>
        </p:txBody>
      </p:sp>
      <p:pic>
        <p:nvPicPr>
          <p:cNvPr id="7" name="Picture 4" descr="hammer-evictime-ssl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4" t="15012" r="10269" b="12234"/>
          <a:stretch>
            <a:fillRect/>
          </a:stretch>
        </p:blipFill>
        <p:spPr bwMode="auto">
          <a:xfrm>
            <a:off x="7446932" y="4401108"/>
            <a:ext cx="1296144" cy="8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444208" y="4437112"/>
            <a:ext cx="864096" cy="750902"/>
            <a:chOff x="657" y="799"/>
            <a:chExt cx="1390" cy="2722"/>
          </a:xfrm>
        </p:grpSpPr>
        <p:pic>
          <p:nvPicPr>
            <p:cNvPr id="9" name="Picture 41" descr="per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32155" r="2281" b="17787"/>
            <a:stretch/>
          </p:blipFill>
          <p:spPr bwMode="auto">
            <a:xfrm rot="5400000">
              <a:off x="-9" y="1465"/>
              <a:ext cx="2722" cy="1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42"/>
            <p:cNvSpPr>
              <a:spLocks noChangeArrowheads="1"/>
            </p:cNvSpPr>
            <p:nvPr/>
          </p:nvSpPr>
          <p:spPr bwMode="white">
            <a:xfrm>
              <a:off x="1174" y="1484"/>
              <a:ext cx="91" cy="13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11" name="Oval 43"/>
            <p:cNvSpPr>
              <a:spLocks noChangeArrowheads="1"/>
            </p:cNvSpPr>
            <p:nvPr/>
          </p:nvSpPr>
          <p:spPr bwMode="white">
            <a:xfrm>
              <a:off x="1819" y="2280"/>
              <a:ext cx="91" cy="136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  <p:sp>
          <p:nvSpPr>
            <p:cNvPr id="12" name="Oval 44"/>
            <p:cNvSpPr>
              <a:spLocks noChangeArrowheads="1"/>
            </p:cNvSpPr>
            <p:nvPr/>
          </p:nvSpPr>
          <p:spPr bwMode="white">
            <a:xfrm>
              <a:off x="1012" y="2957"/>
              <a:ext cx="91" cy="154"/>
            </a:xfrm>
            <a:prstGeom prst="ellips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endParaRPr lang="en-US" altLang="en-US" sz="2800">
                <a:solidFill>
                  <a:srgbClr val="A427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44268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against memory attack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Computation model:</a:t>
            </a:r>
          </a:p>
          <a:p>
            <a:pPr lvl="1"/>
            <a:r>
              <a:rPr lang="en-US" sz="2400" dirty="0" smtClean="0"/>
              <a:t>Random access memory</a:t>
            </a:r>
          </a:p>
          <a:p>
            <a:pPr lvl="1"/>
            <a:r>
              <a:rPr lang="en-US" sz="2400" dirty="0"/>
              <a:t>Small processor </a:t>
            </a:r>
            <a:r>
              <a:rPr lang="en-US" sz="2400" dirty="0" smtClean="0"/>
              <a:t>(logarithmic in memory size)</a:t>
            </a:r>
          </a:p>
          <a:p>
            <a:r>
              <a:rPr lang="en-US" sz="2800" dirty="0" smtClean="0"/>
              <a:t>Leakage/tampering model:</a:t>
            </a:r>
          </a:p>
          <a:p>
            <a:pPr lvl="1"/>
            <a:r>
              <a:rPr lang="en-US" sz="2400" dirty="0" smtClean="0"/>
              <a:t>All memory accesses </a:t>
            </a:r>
            <a:r>
              <a:rPr lang="en-US" sz="2400" dirty="0"/>
              <a:t>(both data and address) </a:t>
            </a:r>
            <a:r>
              <a:rPr lang="en-US" sz="2400" dirty="0" smtClean="0"/>
              <a:t>leak or are corrupted arbitrary (relaxation: by </a:t>
            </a:r>
            <a:r>
              <a:rPr lang="en-US" sz="2400" dirty="0" err="1" smtClean="0"/>
              <a:t>polytime</a:t>
            </a:r>
            <a:r>
              <a:rPr lang="en-US" sz="2400" dirty="0" smtClean="0"/>
              <a:t> adversary)</a:t>
            </a:r>
          </a:p>
          <a:p>
            <a:pPr lvl="1"/>
            <a:r>
              <a:rPr lang="en-US" sz="2400" dirty="0" smtClean="0"/>
              <a:t>Processor assumed secure</a:t>
            </a:r>
          </a:p>
          <a:p>
            <a:r>
              <a:rPr lang="en-US" sz="2800" dirty="0" smtClean="0"/>
              <a:t>Goal: a compiler that converts any program into one that resists memory attacks</a:t>
            </a:r>
          </a:p>
          <a:p>
            <a:pPr lvl="1"/>
            <a:r>
              <a:rPr lang="en-US" sz="2400" dirty="0" smtClean="0"/>
              <a:t>Functionality: input/output precisely preserved</a:t>
            </a:r>
          </a:p>
          <a:p>
            <a:pPr lvl="1"/>
            <a:r>
              <a:rPr lang="en-US" sz="2400" dirty="0" smtClean="0"/>
              <a:t>Security: privacy against leakage </a:t>
            </a:r>
            <a:r>
              <a:rPr lang="en-US" sz="1600" dirty="0" smtClean="0"/>
              <a:t>[MR04] </a:t>
            </a:r>
            <a:r>
              <a:rPr lang="en-US" sz="2400" dirty="0" smtClean="0"/>
              <a:t>with suitable (restricted) circuit classes and admissible functions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32863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memory content from leakage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412776"/>
            <a:ext cx="8020000" cy="5029200"/>
          </a:xfrm>
        </p:spPr>
        <p:txBody>
          <a:bodyPr/>
          <a:lstStyle/>
          <a:p>
            <a:r>
              <a:rPr lang="en-US" sz="2800" dirty="0" smtClean="0"/>
              <a:t>Encrypt the whole memory as a single message</a:t>
            </a:r>
          </a:p>
          <a:p>
            <a:r>
              <a:rPr lang="en-US" sz="2800" dirty="0" smtClean="0"/>
              <a:t>Encrypt every block separately</a:t>
            </a:r>
          </a:p>
          <a:p>
            <a:pPr lvl="1"/>
            <a:r>
              <a:rPr lang="en-US" sz="2400" dirty="0" smtClean="0"/>
              <a:t>encrypt block data using AES </a:t>
            </a:r>
          </a:p>
          <a:p>
            <a:pPr lvl="1"/>
            <a:r>
              <a:rPr lang="en-US" sz="2400" dirty="0"/>
              <a:t>encrypt block </a:t>
            </a:r>
            <a:r>
              <a:rPr lang="en-US" sz="2400" dirty="0" smtClean="0"/>
              <a:t>number + data </a:t>
            </a:r>
            <a:r>
              <a:rPr lang="en-US" sz="2400" dirty="0"/>
              <a:t>using AES </a:t>
            </a:r>
            <a:endParaRPr lang="en-US" sz="2400" dirty="0" smtClean="0"/>
          </a:p>
          <a:p>
            <a:pPr lvl="1"/>
            <a:r>
              <a:rPr lang="en-US" sz="2400" dirty="0" smtClean="0"/>
              <a:t>encrypt block using semantically-secure (probabilistic encryption</a:t>
            </a:r>
          </a:p>
          <a:p>
            <a:r>
              <a:rPr lang="en-US" sz="2800" dirty="0" smtClean="0"/>
              <a:t>Keep the decryption key inside the secure processor</a:t>
            </a:r>
          </a:p>
        </p:txBody>
      </p:sp>
      <p:sp>
        <p:nvSpPr>
          <p:cNvPr id="4" name="TextBox 3"/>
          <p:cNvSpPr txBox="1"/>
          <p:nvPr/>
        </p:nvSpPr>
        <p:spPr>
          <a:xfrm rot="445884">
            <a:off x="48743" y="1624901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inefficient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445884">
            <a:off x="50634" y="2720400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Insecure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445884">
            <a:off x="133387" y="3193083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Insecure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445884">
            <a:off x="883104" y="3729450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OK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5176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/>
      <p:bldP spid="5" grpId="0"/>
      <p:bldP spid="6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Protecting memory content from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24744"/>
            <a:ext cx="8164016" cy="5029200"/>
          </a:xfrm>
        </p:spPr>
        <p:txBody>
          <a:bodyPr/>
          <a:lstStyle/>
          <a:p>
            <a:r>
              <a:rPr lang="en-US" sz="2800" dirty="0" smtClean="0"/>
              <a:t>Sign every block, keep the signing key inside the secure processor</a:t>
            </a:r>
          </a:p>
          <a:p>
            <a:r>
              <a:rPr lang="en-US" sz="2800" dirty="0" smtClean="0"/>
              <a:t>Hash every block, keep digests inside the secure processor</a:t>
            </a:r>
          </a:p>
          <a:p>
            <a:r>
              <a:rPr lang="en-US" sz="2800" dirty="0" smtClean="0"/>
              <a:t>Using </a:t>
            </a:r>
            <a:r>
              <a:rPr lang="en-US" sz="2800" dirty="0" err="1" smtClean="0"/>
              <a:t>Merkle</a:t>
            </a:r>
            <a:r>
              <a:rPr lang="en-US" sz="2800" dirty="0" smtClean="0"/>
              <a:t> trees</a:t>
            </a:r>
          </a:p>
          <a:p>
            <a:pPr lvl="1"/>
            <a:r>
              <a:rPr lang="en-US" sz="2400" dirty="0" smtClean="0"/>
              <a:t>Maintain a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hash tree over the memory</a:t>
            </a:r>
          </a:p>
          <a:p>
            <a:pPr lvl="1"/>
            <a:r>
              <a:rPr lang="en-US" sz="2400" dirty="0" err="1" smtClean="0"/>
              <a:t>Merkle</a:t>
            </a:r>
            <a:r>
              <a:rPr lang="en-US" sz="2400" dirty="0" smtClean="0"/>
              <a:t> nodes stored in the </a:t>
            </a:r>
            <a:r>
              <a:rPr lang="en-US" sz="2400" dirty="0" err="1" smtClean="0"/>
              <a:t>unstrusted</a:t>
            </a:r>
            <a:r>
              <a:rPr lang="en-US" sz="2400" dirty="0" smtClean="0"/>
              <a:t> memory</a:t>
            </a:r>
          </a:p>
          <a:p>
            <a:pPr lvl="1"/>
            <a:r>
              <a:rPr lang="en-US" sz="2400" dirty="0" err="1" smtClean="0"/>
              <a:t>Merkle</a:t>
            </a:r>
            <a:r>
              <a:rPr lang="en-US" sz="2400" dirty="0" smtClean="0"/>
              <a:t> root stored in secure processor</a:t>
            </a:r>
          </a:p>
          <a:p>
            <a:pPr lvl="1"/>
            <a:r>
              <a:rPr lang="en-US" sz="2400" dirty="0" smtClean="0"/>
              <a:t>At every read, processor verifies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path</a:t>
            </a:r>
          </a:p>
          <a:p>
            <a:pPr lvl="1"/>
            <a:r>
              <a:rPr lang="en-US" sz="2400" dirty="0" smtClean="0"/>
              <a:t>At every write, update </a:t>
            </a:r>
            <a:r>
              <a:rPr lang="en-US" sz="2400" dirty="0" err="1" smtClean="0"/>
              <a:t>Merkle</a:t>
            </a:r>
            <a:r>
              <a:rPr lang="en-US" sz="2400" dirty="0" smtClean="0"/>
              <a:t> path</a:t>
            </a:r>
          </a:p>
        </p:txBody>
      </p:sp>
      <p:sp>
        <p:nvSpPr>
          <p:cNvPr id="7" name="TextBox 6"/>
          <p:cNvSpPr txBox="1"/>
          <p:nvPr/>
        </p:nvSpPr>
        <p:spPr>
          <a:xfrm rot="445884">
            <a:off x="613616" y="3251962"/>
            <a:ext cx="6751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OK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445884">
            <a:off x="133390" y="1319473"/>
            <a:ext cx="1893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Insecure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445884">
            <a:off x="138627" y="2377309"/>
            <a:ext cx="2343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42700">
                    <a:alpha val="58000"/>
                  </a:srgbClr>
                </a:solidFill>
                <a:latin typeface="Stencil" panose="040409050D0802020404" pitchFamily="82" charset="0"/>
              </a:rPr>
              <a:t>inefficient</a:t>
            </a:r>
            <a:endParaRPr lang="en-US" dirty="0">
              <a:solidFill>
                <a:srgbClr val="A42700">
                  <a:alpha val="58000"/>
                </a:srgbClr>
              </a:solidFill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84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858250" algn="r"/>
              </a:tabLst>
            </a:pPr>
            <a:r>
              <a:rPr lang="en-US" b="1" dirty="0"/>
              <a:t>Oblivious </a:t>
            </a:r>
            <a:r>
              <a:rPr lang="en-US" b="1" dirty="0" smtClean="0"/>
              <a:t>RAM	</a:t>
            </a:r>
            <a:r>
              <a:rPr lang="en-US" sz="2000" dirty="0" smtClean="0"/>
              <a:t>[</a:t>
            </a:r>
            <a:r>
              <a:rPr lang="en-US" sz="2000" dirty="0" err="1" smtClean="0"/>
              <a:t>Goldreich</a:t>
            </a:r>
            <a:r>
              <a:rPr lang="en-US" sz="2000" dirty="0" smtClean="0"/>
              <a:t> </a:t>
            </a:r>
            <a:r>
              <a:rPr lang="en-US" sz="2000" dirty="0" err="1" smtClean="0"/>
              <a:t>Ostrovsky</a:t>
            </a:r>
            <a:r>
              <a:rPr lang="en-US" sz="2000" dirty="0" smtClean="0"/>
              <a:t> ‘96]…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Protecting against memory access leakage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80728"/>
                <a:ext cx="8763000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/>
                  <a:t>Compile any program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b="1" dirty="0" smtClean="0"/>
                  <a:t> and memory size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400" b="1" dirty="0" smtClean="0"/>
                  <a:t> into a new program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 smtClean="0"/>
                  <a:t>, such that:       </a:t>
                </a:r>
                <a:r>
                  <a:rPr lang="en-US" sz="1800" dirty="0" smtClean="0"/>
                  <a:t>(this definition follows [Chung </a:t>
                </a:r>
                <a:r>
                  <a:rPr lang="en-US" sz="1800" dirty="0"/>
                  <a:t>Pass 2013</a:t>
                </a:r>
                <a:r>
                  <a:rPr lang="en-US" sz="1800" dirty="0" smtClean="0"/>
                  <a:t>])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For </a:t>
                </a:r>
                <a:r>
                  <a:rPr lang="en-US" sz="2400" dirty="0"/>
                  <a:t>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 smtClean="0"/>
                  <a:t> with memory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and input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400" dirty="0" smtClean="0"/>
              </a:p>
              <a:p>
                <a:r>
                  <a:rPr lang="en-US" sz="2400" b="0" dirty="0" smtClean="0"/>
                  <a:t>Correctness: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=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 smtClean="0"/>
                  <a:t>       </a:t>
                </a:r>
                <a:r>
                  <a:rPr lang="en-US" sz="1600" b="0" dirty="0" smtClean="0"/>
                  <a:t>(up to some small failure probability)</a:t>
                </a:r>
                <a:endParaRPr lang="en-US" sz="2400" b="0" dirty="0" smtClean="0"/>
              </a:p>
              <a:p>
                <a:r>
                  <a:rPr lang="en-US" sz="2400" dirty="0" smtClean="0"/>
                  <a:t>Efficiency: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 runs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 smtClean="0"/>
                  <a:t> times longer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dirty="0" smtClean="0"/>
                  <a:t> 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 smtClean="0"/>
                  <a:t>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1800" dirty="0" smtClean="0"/>
                  <a:t> is the </a:t>
                </a:r>
                <a:r>
                  <a:rPr lang="en-US" sz="1800" u="sng" dirty="0" smtClean="0"/>
                  <a:t>computational overhead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dirty="0" smtClean="0"/>
                  <a:t> uses memory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 smtClean="0"/>
                  <a:t>,where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(⋅)</m:t>
                    </m:r>
                  </m:oMath>
                </a14:m>
                <a:r>
                  <a:rPr lang="en-US" sz="1800" dirty="0" smtClean="0"/>
                  <a:t> is the </a:t>
                </a:r>
                <a:r>
                  <a:rPr lang="en-US" sz="1800" u="sng" dirty="0" smtClean="0"/>
                  <a:t>memory overhead</a:t>
                </a:r>
              </a:p>
              <a:p>
                <a:pPr lvl="1"/>
                <a:r>
                  <a:rPr lang="en-US" sz="1800" dirty="0" smtClean="0"/>
                  <a:t>Extra registers in secure processor</a:t>
                </a:r>
              </a:p>
              <a:p>
                <a:r>
                  <a:rPr lang="en-US" sz="2400" dirty="0" smtClean="0"/>
                  <a:t>Obliviousness (security):</a:t>
                </a:r>
                <a:br>
                  <a:rPr lang="en-US" sz="2400" dirty="0" smtClean="0"/>
                </a:br>
                <a:r>
                  <a:rPr lang="en-US" sz="2400" dirty="0" smtClean="0"/>
                  <a:t>For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 with memory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, and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:r>
                  <a:rPr lang="en-US" sz="2400" dirty="0" smtClean="0"/>
                  <a:t>the 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address,val</a:t>
                </a:r>
                <a:r>
                  <a:rPr lang="en-US" sz="2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sz="2400" dirty="0" smtClean="0"/>
                  <a:t> memory transcript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is statistically close to that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80728"/>
                <a:ext cx="8763000" cy="5029200"/>
              </a:xfrm>
              <a:blipFill rotWithShape="0">
                <a:blip r:embed="rId2"/>
                <a:stretch>
                  <a:fillRect l="-1113" t="-848" b="-15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564993" y="5157192"/>
                <a:ext cx="8380040" cy="936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000000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0000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kern="0" dirty="0"/>
                  <a:t>such that the number of memory accesses done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kern="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kern="0" dirty="0"/>
                  <a:t> is the same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kern="0" dirty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 ker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kern="0" dirty="0"/>
                  <a:t>,</a:t>
                </a:r>
                <a:br>
                  <a:rPr lang="en-US" sz="2400" kern="0" dirty="0"/>
                </a:br>
                <a:endParaRPr lang="en-US" sz="2400" kern="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4993" y="5157192"/>
                <a:ext cx="8380040" cy="936104"/>
              </a:xfrm>
              <a:prstGeom prst="rect">
                <a:avLst/>
              </a:prstGeom>
              <a:blipFill rotWithShape="0">
                <a:blip r:embed="rId3"/>
                <a:stretch>
                  <a:fillRect l="-1164" t="-4545" b="-324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9182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Confidentiality of data inside computation:</a:t>
            </a:r>
            <a:br>
              <a:rPr lang="en-US" dirty="0" smtClean="0"/>
            </a:br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pic>
        <p:nvPicPr>
          <p:cNvPr id="6" name="Picture 4" descr="MC9004352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850" y="2287488"/>
            <a:ext cx="1885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6" descr="MC90043983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4088"/>
            <a:ext cx="1219200" cy="1219200"/>
          </a:xfrm>
        </p:spPr>
      </p:pic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590800" y="2563713"/>
            <a:ext cx="3276600" cy="4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49" y="1756855"/>
            <a:ext cx="6000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01688"/>
            <a:ext cx="1533525" cy="145488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745810">
            <a:off x="4097376" y="1231012"/>
            <a:ext cx="1151277" cy="6497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v=</a:t>
            </a:r>
            <a:r>
              <a:rPr lang="en-US" sz="1400" b="1" dirty="0" err="1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x+y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l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w=f(v);</a:t>
            </a:r>
          </a:p>
          <a:p>
            <a:pPr algn="l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return w;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7-Point Star 20"/>
          <p:cNvSpPr/>
          <p:nvPr/>
        </p:nvSpPr>
        <p:spPr bwMode="auto">
          <a:xfrm>
            <a:off x="4038600" y="1830288"/>
            <a:ext cx="381000" cy="381000"/>
          </a:xfrm>
          <a:prstGeom prst="star7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A42700"/>
              </a:solidFill>
              <a:effectLst/>
              <a:latin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77324" y="2973288"/>
            <a:ext cx="3690073" cy="1443160"/>
            <a:chOff x="2177324" y="2667000"/>
            <a:chExt cx="3690073" cy="1443160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H="1" flipV="1">
              <a:off x="2177324" y="2890960"/>
              <a:ext cx="3690073" cy="614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676" y="2667000"/>
              <a:ext cx="1521168" cy="1443160"/>
            </a:xfrm>
            <a:prstGeom prst="rect">
              <a:avLst/>
            </a:prstGeom>
          </p:spPr>
        </p:pic>
        <p:sp>
          <p:nvSpPr>
            <p:cNvPr id="25" name="Sun 24"/>
            <p:cNvSpPr/>
            <p:nvPr/>
          </p:nvSpPr>
          <p:spPr bwMode="auto">
            <a:xfrm>
              <a:off x="3429000" y="3048000"/>
              <a:ext cx="533400" cy="499940"/>
            </a:xfrm>
            <a:prstGeom prst="sun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A42700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3621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8916988" algn="r"/>
              </a:tabLst>
            </a:pPr>
            <a:r>
              <a:rPr lang="en-US" dirty="0" smtClean="0"/>
              <a:t>“Simple ORAM” construction	</a:t>
            </a:r>
            <a:r>
              <a:rPr lang="en-US" sz="2400" dirty="0" smtClean="0"/>
              <a:t>[Chung Pass ‘13]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 smtClean="0"/>
                  <a:t>Given a </a:t>
                </a:r>
                <a:r>
                  <a:rPr lang="en-US" sz="2000" b="0" dirty="0" err="1" smtClean="0"/>
                  <a:t>progam</a:t>
                </a:r>
                <a:r>
                  <a:rPr lang="en-US" sz="2000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/>
                  <a:t> and memory size </a:t>
                </a:r>
                <a14:m>
                  <m:oMath xmlns:m="http://schemas.openxmlformats.org/officeDocument/2006/math">
                    <m:r>
                      <a:rPr lang="en-US" sz="2000" b="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 smtClean="0"/>
                  <a:t>, output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proceeds like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000" dirty="0" smtClean="0"/>
                  <a:t>, except:</a:t>
                </a:r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𝑟𝑒𝑎𝑑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𝑂𝑟𝑒𝑎𝑑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b="0" dirty="0" smtClean="0"/>
                  <a:t>write(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</m:oMath>
                </a14:m>
                <a:r>
                  <a:rPr lang="en-US" sz="2000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Owrite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Memory divided into </a:t>
                </a:r>
                <a:r>
                  <a:rPr lang="en-US" sz="2000" u="sng" dirty="0" smtClean="0"/>
                  <a:t>blocks</a:t>
                </a:r>
                <a:r>
                  <a:rPr lang="en-US" sz="20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  <a:p>
                <a:r>
                  <a:rPr lang="en-US" sz="2000" dirty="0" smtClean="0"/>
                  <a:t>External memory holds a complete binary tree of depth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og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e>
                    </m:d>
                  </m:oMath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𝑃𝑜𝑠</m:t>
                    </m:r>
                  </m:oMath>
                </a14:m>
                <a:r>
                  <a:rPr lang="en-US" sz="2000" dirty="0" smtClean="0"/>
                  <a:t> maps each memory blocks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to a leaf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i="1" dirty="0" smtClean="0">
                    <a:solidFill>
                      <a:srgbClr val="00B050"/>
                    </a:solidFill>
                  </a:rPr>
                  <a:t>Invariant: the content of block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i="1" dirty="0" smtClean="0">
                    <a:solidFill>
                      <a:srgbClr val="00B050"/>
                    </a:solidFill>
                  </a:rPr>
                  <a:t> is stored somewhere along path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𝑝𝑜𝑠</m:t>
                    </m:r>
                  </m:oMath>
                </a14:m>
                <a:r>
                  <a:rPr lang="en-US" sz="2000" i="1" dirty="0" smtClean="0">
                    <a:solidFill>
                      <a:srgbClr val="00B050"/>
                    </a:solidFill>
                  </a:rPr>
                  <a:t>.</a:t>
                </a:r>
              </a:p>
              <a:p>
                <a:r>
                  <a:rPr lang="en-US" sz="2000" dirty="0" smtClean="0"/>
                  <a:t>Each node contains a </a:t>
                </a:r>
                <a:r>
                  <a:rPr lang="en-US" sz="2000" u="sng" dirty="0" smtClean="0"/>
                  <a:t>bucket</a:t>
                </a:r>
                <a:r>
                  <a:rPr lang="en-US" sz="2000" dirty="0" smtClean="0"/>
                  <a:t>: at most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 smtClean="0"/>
                  <a:t> tuples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𝑑𝑎𝑡𝑎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where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is a block index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 smtClean="0"/>
                  <a:t> is the block’s data</a:t>
                </a:r>
                <a:r>
                  <a:rPr lang="en-US" sz="2000" dirty="0" smtClean="0"/>
                  <a:t>.</a:t>
                </a:r>
                <a:br>
                  <a:rPr lang="en-US" sz="2000" dirty="0" smtClean="0"/>
                </a:br>
                <a:r>
                  <a:rPr lang="en-US" sz="2000" dirty="0" smtClean="0"/>
                  <a:t>(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polylog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 smtClean="0"/>
                  <a:t> )</a:t>
                </a:r>
                <a:endParaRPr lang="en-US" sz="2000" dirty="0"/>
              </a:p>
              <a:p>
                <a:r>
                  <a:rPr lang="en-US" sz="2000" dirty="0" smtClean="0"/>
                  <a:t>All registers and memory </a:t>
                </a:r>
                <a:r>
                  <a:rPr lang="en-US" sz="2000" dirty="0" smtClean="0"/>
                  <a:t>are initialized </a:t>
                </a:r>
                <a:r>
                  <a:rPr lang="en-US" sz="2000" dirty="0" smtClean="0"/>
                  <a:t>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5" t="-485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315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ORAM” </a:t>
            </a:r>
            <a:r>
              <a:rPr lang="en-US" dirty="0" smtClean="0"/>
              <a:t>construction: reading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052736"/>
                <a:ext cx="4487416" cy="46805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𝑂𝑟𝑒𝑎𝑑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000" dirty="0" smtClean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’s block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𝑃𝑜𝑠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000" dirty="0" smtClean="0"/>
              </a:p>
              <a:p>
                <a:r>
                  <a:rPr lang="en-US" sz="2000" u="sng" dirty="0" smtClean="0"/>
                  <a:t>Fetch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 smtClean="0"/>
                  <a:t>’s block by traversing path from root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</m:t>
                    </m:r>
                  </m:oMath>
                </a14:m>
                <a:r>
                  <a:rPr lang="en-US" sz="2000" dirty="0" smtClean="0"/>
                  <a:t> looking for a tuple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.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  </a:t>
                </a:r>
                <a:r>
                  <a:rPr lang="en-US" sz="1400" dirty="0" smtClean="0"/>
                  <a:t>(</a:t>
                </a:r>
                <a:r>
                  <a:rPr lang="en-US" sz="1400" dirty="0"/>
                  <a:t>if </a:t>
                </a:r>
                <a:r>
                  <a:rPr lang="en-US" sz="1400" dirty="0" smtClean="0"/>
                  <a:t>not found, 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400" dirty="0"/>
                  <a:t>)</a:t>
                </a:r>
                <a:endParaRPr lang="en-US" sz="2000" dirty="0" smtClean="0"/>
              </a:p>
              <a:p>
                <a:r>
                  <a:rPr lang="en-US" sz="2000" u="sng" dirty="0" smtClean="0"/>
                  <a:t>Update map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𝑃𝑜𝑠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chosen at random.</a:t>
                </a:r>
              </a:p>
              <a:p>
                <a:r>
                  <a:rPr lang="en-US" sz="2000" u="sng" dirty="0" smtClean="0"/>
                  <a:t>Put back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000" dirty="0" smtClean="0"/>
                  <a:t> into the root’s bucket.      </a:t>
                </a:r>
                <a:r>
                  <a:rPr lang="en-US" sz="1400" dirty="0" smtClean="0"/>
                  <a:t>(if overflow, output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400" dirty="0" smtClean="0"/>
                  <a:t>)</a:t>
                </a:r>
                <a:endParaRPr lang="en-US" sz="2000" dirty="0" smtClean="0"/>
              </a:p>
              <a:p>
                <a:r>
                  <a:rPr lang="en-US" sz="2000" u="sng" dirty="0" smtClean="0"/>
                  <a:t>Flush</a:t>
                </a:r>
                <a:r>
                  <a:rPr lang="en-US" sz="2000" dirty="0" smtClean="0"/>
                  <a:t> tuples down a path to a random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𝑝𝑜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 smtClean="0"/>
                  <a:t>, as far as they can go while consistent with invariant.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1400" dirty="0" smtClean="0"/>
                  <a:t>(</a:t>
                </a:r>
                <a:r>
                  <a:rPr lang="en-US" sz="1400" dirty="0"/>
                  <a:t>if </a:t>
                </a:r>
                <a:r>
                  <a:rPr lang="en-US" sz="1400" dirty="0" smtClean="0"/>
                  <a:t>overflow, </a:t>
                </a:r>
                <a:r>
                  <a:rPr lang="en-US" sz="1400" dirty="0"/>
                  <a:t>output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1400" dirty="0"/>
                  <a:t>)</a:t>
                </a:r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052736"/>
                <a:ext cx="4487416" cy="4680520"/>
              </a:xfrm>
              <a:blipFill rotWithShape="0">
                <a:blip r:embed="rId2"/>
                <a:stretch>
                  <a:fillRect l="-1359" t="-652" r="-2310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71747" y="689119"/>
            <a:ext cx="4852889" cy="4777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6"/>
              <p:cNvSpPr txBox="1">
                <a:spLocks/>
              </p:cNvSpPr>
              <p:nvPr/>
            </p:nvSpPr>
            <p:spPr bwMode="auto">
              <a:xfrm>
                <a:off x="228600" y="5661248"/>
                <a:ext cx="8231832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rgbClr val="000000"/>
                    </a:solidFill>
                    <a:latin typeface="+mn-lt"/>
                    <a:cs typeface="+mn-cs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rgbClr val="000000"/>
                    </a:solidFill>
                    <a:latin typeface="+mn-lt"/>
                    <a:cs typeface="+mn-cs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rgbClr val="000000"/>
                    </a:solidFill>
                    <a:latin typeface="+mn-lt"/>
                    <a:cs typeface="+mn-cs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000" kern="0" dirty="0" smtClean="0">
                    <a:solidFill>
                      <a:srgbClr val="00B050"/>
                    </a:solidFill>
                  </a:rPr>
                  <a:t>Obliviousness: each </a:t>
                </a:r>
                <a14:m>
                  <m:oMath xmlns:m="http://schemas.openxmlformats.org/officeDocument/2006/math">
                    <m:r>
                      <a:rPr lang="en-US" sz="200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𝑂𝑟𝑒𝑎𝑑</m:t>
                    </m:r>
                  </m:oMath>
                </a14:m>
                <a:r>
                  <a:rPr lang="en-US" sz="2000" kern="0" dirty="0" smtClean="0">
                    <a:solidFill>
                      <a:srgbClr val="00B050"/>
                    </a:solidFill>
                  </a:rPr>
                  <a:t> operation traverses the tree along two paths that are chosen at random and independently of the history so far (doing a single read and single write at every node).</a:t>
                </a:r>
                <a:endParaRPr lang="en-US" sz="2000" kern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661248"/>
                <a:ext cx="8231832" cy="720080"/>
              </a:xfrm>
              <a:prstGeom prst="rect">
                <a:avLst/>
              </a:prstGeom>
              <a:blipFill rotWithShape="0">
                <a:blip r:embed="rId4"/>
                <a:stretch>
                  <a:fillRect l="-815" t="-4237" r="-1259" b="-559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1400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“ORAM</a:t>
            </a:r>
            <a:r>
              <a:rPr lang="en-US" dirty="0"/>
              <a:t>” </a:t>
            </a:r>
            <a:r>
              <a:rPr lang="en-US" dirty="0" smtClean="0"/>
              <a:t>construction: further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idx="1"/>
              </p:nvPr>
            </p:nvSpPr>
            <p:spPr>
              <a:xfrm>
                <a:off x="219364" y="858254"/>
                <a:ext cx="8763000" cy="5029200"/>
              </a:xfrm>
            </p:spPr>
            <p:txBody>
              <a:bodyPr/>
              <a:lstStyle/>
              <a:p>
                <a:r>
                  <a:rPr lang="en-US" sz="2000" dirty="0" smtClean="0"/>
                  <a:t>Writing:</a:t>
                </a:r>
                <a:br>
                  <a:rPr lang="en-US" sz="2000" dirty="0" smtClean="0"/>
                </a:b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𝑤𝑟𝑖𝑡𝑒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𝑣𝑎𝑙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same as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</a:rPr>
                      <m:t>𝑂𝑟𝑒𝑎𝑑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sz="2000" dirty="0" smtClean="0"/>
                  <a:t> except we put back the updated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𝑝𝑜</m:t>
                        </m:r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000" dirty="0" smtClean="0"/>
                  <a:t>.</a:t>
                </a:r>
              </a:p>
              <a:p>
                <a:r>
                  <a:rPr lang="en-US" sz="2000" dirty="0" smtClean="0"/>
                  <a:t>Storing the position map</a:t>
                </a:r>
              </a:p>
              <a:p>
                <a:pPr lvl="1"/>
                <a:r>
                  <a:rPr lang="en-US" sz="1600" dirty="0" smtClean="0"/>
                  <a:t>Problem: the position map is too large.</a:t>
                </a:r>
              </a:p>
              <a:p>
                <a:pPr lvl="1"/>
                <a:r>
                  <a:rPr lang="en-US" sz="1600" dirty="0" smtClean="0"/>
                  <a:t>Solution (“full-fledged construction”):</a:t>
                </a:r>
                <a:br>
                  <a:rPr lang="en-US" sz="1600" dirty="0" smtClean="0"/>
                </a:br>
                <a:r>
                  <a:rPr lang="en-US" sz="1600" dirty="0" smtClean="0"/>
                  <a:t>recursively stored the position map in a smaller oblivious RAM (same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 smtClean="0"/>
                  <a:t> but smaller memory). </a:t>
                </a:r>
                <a:endParaRPr lang="en-US" sz="2000" dirty="0" smtClean="0"/>
              </a:p>
              <a:p>
                <a:r>
                  <a:rPr lang="en-US" sz="2000" u="sng" dirty="0" smtClean="0"/>
                  <a:t>Correctness</a:t>
                </a:r>
                <a:r>
                  <a:rPr lang="en-US" sz="2000" dirty="0" smtClean="0"/>
                  <a:t>:</a:t>
                </a:r>
                <a:br>
                  <a:rPr lang="en-US" sz="2000" dirty="0" smtClean="0"/>
                </a:br>
                <a:r>
                  <a:rPr lang="en-US" sz="2000" dirty="0" smtClean="0"/>
                  <a:t>Obvious as long as overflows don’t happen. Easy probabilistic analysis shows that overflows happen with negligible probability (for suitable parameters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dirty="0" smtClean="0"/>
                  <a:t>). </a:t>
                </a:r>
                <a:r>
                  <a:rPr lang="en-US" sz="1800" dirty="0" smtClean="0"/>
                  <a:t>See [Chung Pass ’13 – “A Simple ORAM”] for details.</a:t>
                </a:r>
                <a:endParaRPr lang="he-IL" sz="2000" dirty="0"/>
              </a:p>
              <a:p>
                <a:r>
                  <a:rPr lang="en-US" sz="2000" dirty="0" smtClean="0"/>
                  <a:t>Overheads: all </a:t>
                </a:r>
                <a:r>
                  <a:rPr lang="en-US" sz="2000" dirty="0" err="1" smtClean="0"/>
                  <a:t>polylogarithmic</a:t>
                </a:r>
                <a:r>
                  <a:rPr lang="en-US" sz="2000" dirty="0" smtClean="0"/>
                  <a:t>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registers </a:t>
                </a:r>
                <a:r>
                  <a:rPr lang="en-US" sz="2000" dirty="0" smtClean="0"/>
                  <a:t>suffice.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C00000"/>
                    </a:solidFill>
                  </a:rPr>
                  <a:t>Other ORAMs</a:t>
                </a:r>
              </a:p>
              <a:p>
                <a:r>
                  <a:rPr lang="en-US" sz="2000" dirty="0" smtClean="0"/>
                  <a:t>Lower bound: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computational overhead. </a:t>
                </a:r>
                <a:endParaRPr lang="en-US" sz="2000" dirty="0"/>
              </a:p>
              <a:p>
                <a:r>
                  <a:rPr lang="en-US" sz="2000" dirty="0" smtClean="0"/>
                  <a:t>There are several variants of such “path ORAM”, and others.</a:t>
                </a:r>
              </a:p>
              <a:p>
                <a:r>
                  <a:rPr lang="en-US" sz="2000" dirty="0" smtClean="0"/>
                  <a:t>Implemented </a:t>
                </a:r>
                <a:r>
                  <a:rPr lang="en-US" sz="2000" dirty="0"/>
                  <a:t>in software, FPGA </a:t>
                </a:r>
                <a:r>
                  <a:rPr lang="en-US" sz="2000" dirty="0" smtClean="0"/>
                  <a:t>hardware.</a:t>
                </a:r>
              </a:p>
              <a:p>
                <a:endParaRPr lang="en-US" sz="2000" dirty="0" smtClean="0"/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364" y="858254"/>
                <a:ext cx="8763000" cy="5029200"/>
              </a:xfrm>
              <a:blipFill rotWithShape="0">
                <a:blip r:embed="rId2"/>
                <a:stretch>
                  <a:fillRect l="-1461" t="-606" b="-15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7663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</a:t>
            </a:r>
            <a:r>
              <a:rPr lang="en-US" dirty="0" err="1" smtClean="0"/>
              <a:t>Homomorphic</a:t>
            </a:r>
            <a:r>
              <a:rPr lang="en-US" dirty="0" smtClean="0"/>
              <a:t> Encryption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delegate computation on data without revealing it</a:t>
            </a:r>
          </a:p>
          <a:p>
            <a:r>
              <a:rPr lang="en-US" dirty="0" smtClean="0"/>
              <a:t>A </a:t>
            </a:r>
            <a:r>
              <a:rPr lang="en-US" u="sng" dirty="0" smtClean="0"/>
              <a:t>confidentiality</a:t>
            </a:r>
            <a:r>
              <a:rPr lang="en-US" dirty="0" smtClean="0"/>
              <a:t> goal</a:t>
            </a:r>
          </a:p>
        </p:txBody>
      </p:sp>
    </p:spTree>
    <p:extLst>
      <p:ext uri="{BB962C8B-B14F-4D97-AF65-F5344CB8AC3E}">
        <p14:creationId xmlns:p14="http://schemas.microsoft.com/office/powerpoint/2010/main" val="697106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1: Private search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981200" y="14478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dirty="0">
                <a:solidFill>
                  <a:srgbClr val="0000CC"/>
                </a:solidFill>
                <a:latin typeface="Arial" charset="0"/>
                <a:cs typeface="Arial" charset="0"/>
              </a:rPr>
              <a:t>Delegate </a:t>
            </a:r>
            <a:r>
              <a:rPr lang="en-US" u="sng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processing</a:t>
            </a:r>
            <a:r>
              <a:rPr lang="en-US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of </a:t>
            </a:r>
            <a:r>
              <a:rPr lang="en-US" dirty="0">
                <a:solidFill>
                  <a:srgbClr val="0000CC"/>
                </a:solidFill>
                <a:latin typeface="Arial" charset="0"/>
                <a:cs typeface="Arial" charset="0"/>
              </a:rPr>
              <a:t>data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828800" y="198120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without 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revealing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it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1249467" y="1301658"/>
            <a:ext cx="6400800" cy="14478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82438" name="Rectangle 6"/>
          <p:cNvSpPr>
            <a:spLocks noChangeArrowheads="1"/>
          </p:cNvSpPr>
          <p:nvPr/>
        </p:nvSpPr>
        <p:spPr bwMode="auto">
          <a:xfrm>
            <a:off x="457200" y="2971800"/>
            <a:ext cx="9144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Char char="►"/>
              <a:tabLst>
                <a:tab pos="1143000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You: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Encrypt the query,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	send to Google</a:t>
            </a:r>
          </a:p>
        </p:txBody>
      </p:sp>
      <p:sp>
        <p:nvSpPr>
          <p:cNvPr id="1682439" name="Rectangle 7"/>
          <p:cNvSpPr>
            <a:spLocks noChangeArrowheads="1"/>
          </p:cNvSpPr>
          <p:nvPr/>
        </p:nvSpPr>
        <p:spPr bwMode="auto">
          <a:xfrm>
            <a:off x="914400" y="38100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(Google does not know the key,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cannot “see” the query)</a:t>
            </a:r>
          </a:p>
        </p:txBody>
      </p:sp>
      <p:sp>
        <p:nvSpPr>
          <p:cNvPr id="1682440" name="Rectangle 8"/>
          <p:cNvSpPr>
            <a:spLocks noChangeArrowheads="1"/>
          </p:cNvSpPr>
          <p:nvPr/>
        </p:nvSpPr>
        <p:spPr bwMode="auto">
          <a:xfrm>
            <a:off x="457200" y="4953000"/>
            <a:ext cx="8458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Char char="►"/>
              <a:tabLst>
                <a:tab pos="1890713" algn="l"/>
              </a:tabLs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Google: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Encrypted query →</a:t>
            </a:r>
            <a:b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	 Encrypted results</a:t>
            </a:r>
          </a:p>
        </p:txBody>
      </p:sp>
      <p:sp>
        <p:nvSpPr>
          <p:cNvPr id="1682441" name="Rectangle 9"/>
          <p:cNvSpPr>
            <a:spLocks noChangeArrowheads="1"/>
          </p:cNvSpPr>
          <p:nvPr/>
        </p:nvSpPr>
        <p:spPr bwMode="auto">
          <a:xfrm>
            <a:off x="914400" y="5715000"/>
            <a:ext cx="8077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Clr>
                <a:srgbClr val="000000"/>
              </a:buClr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(You decrypt and recover the</a:t>
            </a:r>
            <a:b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search results)</a:t>
            </a:r>
          </a:p>
        </p:txBody>
      </p:sp>
      <p:grpSp>
        <p:nvGrpSpPr>
          <p:cNvPr id="1682450" name="Group 18"/>
          <p:cNvGrpSpPr>
            <a:grpSpLocks/>
          </p:cNvGrpSpPr>
          <p:nvPr/>
        </p:nvGrpSpPr>
        <p:grpSpPr bwMode="auto">
          <a:xfrm>
            <a:off x="6667500" y="4662488"/>
            <a:ext cx="2324100" cy="2119312"/>
            <a:chOff x="2256" y="1876"/>
            <a:chExt cx="1449" cy="1721"/>
          </a:xfrm>
        </p:grpSpPr>
        <p:sp>
          <p:nvSpPr>
            <p:cNvPr id="6161" name="Cube 33"/>
            <p:cNvSpPr>
              <a:spLocks noChangeArrowheads="1"/>
            </p:cNvSpPr>
            <p:nvPr/>
          </p:nvSpPr>
          <p:spPr bwMode="auto">
            <a:xfrm flipH="1">
              <a:off x="2257" y="1876"/>
              <a:ext cx="1440" cy="1721"/>
            </a:xfrm>
            <a:prstGeom prst="cube">
              <a:avLst>
                <a:gd name="adj" fmla="val 25000"/>
              </a:avLst>
            </a:prstGeom>
            <a:solidFill>
              <a:schemeClr val="tx2">
                <a:alpha val="23921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00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6162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492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3" name="Freeform 21"/>
            <p:cNvSpPr>
              <a:spLocks/>
            </p:cNvSpPr>
            <p:nvPr/>
          </p:nvSpPr>
          <p:spPr bwMode="auto">
            <a:xfrm>
              <a:off x="2640" y="2544"/>
              <a:ext cx="1008" cy="864"/>
            </a:xfrm>
            <a:custGeom>
              <a:avLst/>
              <a:gdLst>
                <a:gd name="T0" fmla="*/ 358 w 912"/>
                <a:gd name="T1" fmla="*/ 78 h 768"/>
                <a:gd name="T2" fmla="*/ 932 w 912"/>
                <a:gd name="T3" fmla="*/ 0 h 768"/>
                <a:gd name="T4" fmla="*/ 1146 w 912"/>
                <a:gd name="T5" fmla="*/ 231 h 768"/>
                <a:gd name="T6" fmla="*/ 1361 w 912"/>
                <a:gd name="T7" fmla="*/ 692 h 768"/>
                <a:gd name="T8" fmla="*/ 1218 w 912"/>
                <a:gd name="T9" fmla="*/ 770 h 768"/>
                <a:gd name="T10" fmla="*/ 1146 w 912"/>
                <a:gd name="T11" fmla="*/ 1000 h 768"/>
                <a:gd name="T12" fmla="*/ 932 w 912"/>
                <a:gd name="T13" fmla="*/ 1153 h 768"/>
                <a:gd name="T14" fmla="*/ 643 w 912"/>
                <a:gd name="T15" fmla="*/ 1231 h 768"/>
                <a:gd name="T16" fmla="*/ 429 w 912"/>
                <a:gd name="T17" fmla="*/ 1231 h 768"/>
                <a:gd name="T18" fmla="*/ 286 w 912"/>
                <a:gd name="T19" fmla="*/ 1077 h 768"/>
                <a:gd name="T20" fmla="*/ 0 w 912"/>
                <a:gd name="T21" fmla="*/ 538 h 768"/>
                <a:gd name="T22" fmla="*/ 72 w 912"/>
                <a:gd name="T23" fmla="*/ 385 h 768"/>
                <a:gd name="T24" fmla="*/ 216 w 912"/>
                <a:gd name="T25" fmla="*/ 154 h 768"/>
                <a:gd name="T26" fmla="*/ 358 w 912"/>
                <a:gd name="T27" fmla="*/ 78 h 76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12" h="768">
                  <a:moveTo>
                    <a:pt x="240" y="48"/>
                  </a:moveTo>
                  <a:lnTo>
                    <a:pt x="624" y="0"/>
                  </a:lnTo>
                  <a:lnTo>
                    <a:pt x="768" y="144"/>
                  </a:lnTo>
                  <a:lnTo>
                    <a:pt x="912" y="432"/>
                  </a:lnTo>
                  <a:lnTo>
                    <a:pt x="816" y="480"/>
                  </a:lnTo>
                  <a:lnTo>
                    <a:pt x="768" y="624"/>
                  </a:lnTo>
                  <a:lnTo>
                    <a:pt x="624" y="720"/>
                  </a:lnTo>
                  <a:lnTo>
                    <a:pt x="432" y="768"/>
                  </a:lnTo>
                  <a:lnTo>
                    <a:pt x="288" y="768"/>
                  </a:lnTo>
                  <a:lnTo>
                    <a:pt x="192" y="672"/>
                  </a:lnTo>
                  <a:lnTo>
                    <a:pt x="0" y="336"/>
                  </a:lnTo>
                  <a:lnTo>
                    <a:pt x="48" y="240"/>
                  </a:lnTo>
                  <a:lnTo>
                    <a:pt x="144" y="96"/>
                  </a:lnTo>
                  <a:lnTo>
                    <a:pt x="240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6164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592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31" descr="C:\Documents and Settings\craig\Local Settings\Temporary Internet Files\Content.IE5\VOIW5Q5X\MCj0441804000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1" y="2419"/>
              <a:ext cx="825" cy="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82458" name="Group 26"/>
          <p:cNvGrpSpPr>
            <a:grpSpLocks/>
          </p:cNvGrpSpPr>
          <p:nvPr/>
        </p:nvGrpSpPr>
        <p:grpSpPr bwMode="auto">
          <a:xfrm>
            <a:off x="6667500" y="2850573"/>
            <a:ext cx="2286000" cy="2139950"/>
            <a:chOff x="3888" y="144"/>
            <a:chExt cx="1440" cy="1348"/>
          </a:xfrm>
        </p:grpSpPr>
        <p:sp>
          <p:nvSpPr>
            <p:cNvPr id="6158" name="Cube 33"/>
            <p:cNvSpPr>
              <a:spLocks noChangeArrowheads="1"/>
            </p:cNvSpPr>
            <p:nvPr/>
          </p:nvSpPr>
          <p:spPr bwMode="auto">
            <a:xfrm flipH="1">
              <a:off x="3888" y="144"/>
              <a:ext cx="1440" cy="1348"/>
            </a:xfrm>
            <a:prstGeom prst="cube">
              <a:avLst>
                <a:gd name="adj" fmla="val 25000"/>
              </a:avLst>
            </a:prstGeom>
            <a:solidFill>
              <a:schemeClr val="tx2">
                <a:alpha val="23921"/>
              </a:schemeClr>
            </a:solidFill>
            <a:ln w="158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l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0000">
                  <a:solidFill>
                    <a:srgbClr val="000000"/>
                  </a:solidFill>
                  <a:latin typeface="Verdana" pitchFamily="34" charset="0"/>
                  <a:cs typeface="Arial" charset="0"/>
                </a:rPr>
                <a:t> </a:t>
              </a:r>
            </a:p>
          </p:txBody>
        </p:sp>
        <p:pic>
          <p:nvPicPr>
            <p:cNvPr id="6159" name="Picture 2" descr="C:\Documents and Settings\craig\Local Settings\Temporary Internet Files\Content.IE5\VOIW5Q5X\MCj0431493000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528"/>
              <a:ext cx="28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0" name="AutoShape 29"/>
            <p:cNvSpPr>
              <a:spLocks noChangeArrowheads="1"/>
            </p:cNvSpPr>
            <p:nvPr/>
          </p:nvSpPr>
          <p:spPr bwMode="auto">
            <a:xfrm rot="2760000">
              <a:off x="4008" y="268"/>
              <a:ext cx="336" cy="9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2058471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82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2438" grpId="0"/>
      <p:bldP spid="1682439" grpId="0"/>
      <p:bldP spid="1682440" grpId="0"/>
      <p:bldP spid="16824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Example 2: Private Cloud Computing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981200" y="1447800"/>
            <a:ext cx="5410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dirty="0">
                <a:solidFill>
                  <a:srgbClr val="0000CC"/>
                </a:solidFill>
                <a:latin typeface="Arial" charset="0"/>
                <a:cs typeface="Arial" charset="0"/>
              </a:rPr>
              <a:t>Delegate </a:t>
            </a:r>
            <a:r>
              <a:rPr lang="en-US" u="sng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processing</a:t>
            </a:r>
            <a:r>
              <a:rPr lang="en-US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Arial" charset="0"/>
                <a:cs typeface="Arial" charset="0"/>
              </a:rPr>
              <a:t>of data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828800" y="1981200"/>
            <a:ext cx="5638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without </a:t>
            </a:r>
            <a:r>
              <a:rPr lang="en-US" u="sng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revealing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it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57300" y="1447800"/>
            <a:ext cx="6400800" cy="14478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175" name="Picture 15" descr="Cloud 0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57600"/>
            <a:ext cx="29718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sti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33800"/>
            <a:ext cx="16811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8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060825"/>
            <a:ext cx="363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9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084638"/>
            <a:ext cx="3635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20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071938"/>
            <a:ext cx="363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1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4060825"/>
            <a:ext cx="3635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2" descr="TAC TowerDriv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038600"/>
            <a:ext cx="3635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Rectangle 25"/>
          <p:cNvSpPr>
            <a:spLocks noChangeArrowheads="1"/>
          </p:cNvSpPr>
          <p:nvPr/>
        </p:nvSpPr>
        <p:spPr bwMode="auto">
          <a:xfrm>
            <a:off x="762000" y="5410200"/>
            <a:ext cx="1828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(Input: x)</a:t>
            </a:r>
          </a:p>
        </p:txBody>
      </p:sp>
      <p:sp>
        <p:nvSpPr>
          <p:cNvPr id="7183" name="Rectangle 26"/>
          <p:cNvSpPr>
            <a:spLocks noChangeArrowheads="1"/>
          </p:cNvSpPr>
          <p:nvPr/>
        </p:nvSpPr>
        <p:spPr bwMode="auto">
          <a:xfrm>
            <a:off x="6324600" y="54102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(Program: P)</a:t>
            </a:r>
          </a:p>
        </p:txBody>
      </p:sp>
      <p:sp>
        <p:nvSpPr>
          <p:cNvPr id="1685531" name="Line 27"/>
          <p:cNvSpPr>
            <a:spLocks noChangeShapeType="1"/>
          </p:cNvSpPr>
          <p:nvPr/>
        </p:nvSpPr>
        <p:spPr bwMode="auto">
          <a:xfrm>
            <a:off x="2971800" y="42672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85532" name="Line 28"/>
          <p:cNvSpPr>
            <a:spLocks noChangeShapeType="1"/>
          </p:cNvSpPr>
          <p:nvPr/>
        </p:nvSpPr>
        <p:spPr bwMode="auto">
          <a:xfrm>
            <a:off x="2667000" y="5562600"/>
            <a:ext cx="304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85533" name="Rectangle 29"/>
          <p:cNvSpPr>
            <a:spLocks noChangeArrowheads="1"/>
          </p:cNvSpPr>
          <p:nvPr/>
        </p:nvSpPr>
        <p:spPr bwMode="auto">
          <a:xfrm>
            <a:off x="2590800" y="50292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Enc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(x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),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P)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→ </a:t>
            </a:r>
            <a:r>
              <a:rPr lang="en-US" sz="2400" dirty="0" err="1">
                <a:solidFill>
                  <a:srgbClr val="000000"/>
                </a:solidFill>
                <a:latin typeface="Arial" charset="0"/>
                <a:cs typeface="Arial" charset="0"/>
              </a:rPr>
              <a:t>Enc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(P(x))</a:t>
            </a:r>
          </a:p>
        </p:txBody>
      </p:sp>
      <p:sp>
        <p:nvSpPr>
          <p:cNvPr id="1685534" name="Rectangle 30"/>
          <p:cNvSpPr>
            <a:spLocks noChangeArrowheads="1"/>
          </p:cNvSpPr>
          <p:nvPr/>
        </p:nvSpPr>
        <p:spPr bwMode="auto">
          <a:xfrm>
            <a:off x="3352800" y="373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Encrypt 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1959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5531" grpId="0" animBg="1"/>
      <p:bldP spid="1685532" grpId="0" animBg="1"/>
      <p:bldP spid="1685533" grpId="0"/>
      <p:bldP spid="16855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1"/>
          <p:cNvSpPr>
            <a:spLocks noChangeArrowheads="1"/>
          </p:cNvSpPr>
          <p:nvPr/>
        </p:nvSpPr>
        <p:spPr bwMode="auto">
          <a:xfrm>
            <a:off x="251520" y="1052736"/>
            <a:ext cx="8001000" cy="9906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Fully Homomorphic Encryption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32520" y="1128936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Encrypted x, Program P → Encrypted P(x)</a:t>
            </a:r>
          </a:p>
        </p:txBody>
      </p:sp>
      <p:sp>
        <p:nvSpPr>
          <p:cNvPr id="1688598" name="Rectangle 22"/>
          <p:cNvSpPr>
            <a:spLocks noChangeArrowheads="1"/>
          </p:cNvSpPr>
          <p:nvPr/>
        </p:nvSpPr>
        <p:spPr bwMode="auto">
          <a:xfrm>
            <a:off x="632520" y="2271936"/>
            <a:ext cx="5715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  <a:latin typeface="Arial" charset="0"/>
                <a:cs typeface="Arial" charset="0"/>
              </a:rPr>
              <a:t>Definition: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KeyGen, Enc, Dec,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Eval</a:t>
            </a:r>
            <a:r>
              <a:rPr lang="en-US" sz="320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1688599" name="AutoShape 23"/>
          <p:cNvSpPr>
            <a:spLocks/>
          </p:cNvSpPr>
          <p:nvPr/>
        </p:nvSpPr>
        <p:spPr bwMode="auto">
          <a:xfrm rot="5400000">
            <a:off x="3566220" y="1852836"/>
            <a:ext cx="228600" cy="2438400"/>
          </a:xfrm>
          <a:prstGeom prst="rightBrace">
            <a:avLst>
              <a:gd name="adj1" fmla="val 88889"/>
              <a:gd name="adj2" fmla="val 5191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88600" name="Rectangle 24"/>
          <p:cNvSpPr>
            <a:spLocks noChangeArrowheads="1"/>
          </p:cNvSpPr>
          <p:nvPr/>
        </p:nvSpPr>
        <p:spPr bwMode="auto">
          <a:xfrm>
            <a:off x="1470720" y="2942473"/>
            <a:ext cx="5943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(as in regular public/private-key encryption)</a:t>
            </a:r>
          </a:p>
        </p:txBody>
      </p:sp>
      <p:sp>
        <p:nvSpPr>
          <p:cNvPr id="1688601" name="Rectangle 25"/>
          <p:cNvSpPr>
            <a:spLocks noChangeArrowheads="1"/>
          </p:cNvSpPr>
          <p:nvPr/>
        </p:nvSpPr>
        <p:spPr bwMode="auto">
          <a:xfrm>
            <a:off x="1165920" y="3643536"/>
            <a:ext cx="7543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 If 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c = Enc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PK, x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and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 c′ = Eval 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PK, c, P</a:t>
            </a:r>
            <a:r>
              <a:rPr lang="en-US" sz="3200" b="1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2400" b="1">
                <a:solidFill>
                  <a:srgbClr val="000000"/>
                </a:solidFill>
                <a:latin typeface="Arial" charset="0"/>
                <a:cs typeface="Arial" charset="0"/>
              </a:rPr>
              <a:t>,</a:t>
            </a:r>
          </a:p>
        </p:txBody>
      </p:sp>
      <p:sp>
        <p:nvSpPr>
          <p:cNvPr id="1688602" name="Rectangle 26"/>
          <p:cNvSpPr>
            <a:spLocks noChangeArrowheads="1"/>
          </p:cNvSpPr>
          <p:nvPr/>
        </p:nvSpPr>
        <p:spPr bwMode="auto">
          <a:xfrm>
            <a:off x="632520" y="4862736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Compactness:</a:t>
            </a: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Length of c′ independent of size of P</a:t>
            </a:r>
          </a:p>
        </p:txBody>
      </p:sp>
      <p:sp>
        <p:nvSpPr>
          <p:cNvPr id="1688603" name="Rectangle 27"/>
          <p:cNvSpPr>
            <a:spLocks noChangeArrowheads="1"/>
          </p:cNvSpPr>
          <p:nvPr/>
        </p:nvSpPr>
        <p:spPr bwMode="auto">
          <a:xfrm>
            <a:off x="632520" y="5548536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Security: </a:t>
            </a:r>
            <a:r>
              <a:rPr lang="en-US" sz="2400" dirty="0">
                <a:solidFill>
                  <a:srgbClr val="0000CC"/>
                </a:solidFill>
                <a:latin typeface="Arial" charset="0"/>
                <a:cs typeface="Arial" charset="0"/>
              </a:rPr>
              <a:t>s</a:t>
            </a:r>
            <a:r>
              <a:rPr lang="en-US" sz="24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emantic security / indistinguishability </a:t>
            </a:r>
            <a:r>
              <a:rPr lang="en-US" sz="1800" dirty="0" smtClean="0">
                <a:solidFill>
                  <a:srgbClr val="0000CC"/>
                </a:solidFill>
                <a:latin typeface="Arial" charset="0"/>
                <a:cs typeface="Arial" charset="0"/>
              </a:rPr>
              <a:t>[GM82</a:t>
            </a:r>
            <a:r>
              <a:rPr lang="en-US" sz="1800" dirty="0">
                <a:solidFill>
                  <a:srgbClr val="0000CC"/>
                </a:solidFill>
                <a:latin typeface="Arial" charset="0"/>
                <a:cs typeface="Arial" charset="0"/>
              </a:rPr>
              <a:t>]</a:t>
            </a:r>
            <a:endParaRPr lang="en-US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8604" name="Rectangle 28"/>
          <p:cNvSpPr>
            <a:spLocks noChangeArrowheads="1"/>
          </p:cNvSpPr>
          <p:nvPr/>
        </p:nvSpPr>
        <p:spPr bwMode="auto">
          <a:xfrm>
            <a:off x="632520" y="3186336"/>
            <a:ext cx="792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Wingdings" pitchFamily="2" charset="2"/>
              <a:buChar char="q"/>
            </a:pPr>
            <a:r>
              <a:rPr lang="en-US" sz="2400">
                <a:solidFill>
                  <a:srgbClr val="0000CC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>
                <a:solidFill>
                  <a:srgbClr val="0000CC"/>
                </a:solidFill>
                <a:latin typeface="Arial" charset="0"/>
                <a:cs typeface="Arial" charset="0"/>
              </a:rPr>
              <a:t>Correctness of Eval: </a:t>
            </a:r>
            <a:r>
              <a:rPr 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For every input x, program P</a:t>
            </a:r>
          </a:p>
        </p:txBody>
      </p:sp>
      <p:sp>
        <p:nvSpPr>
          <p:cNvPr id="1688605" name="Rectangle 29"/>
          <p:cNvSpPr>
            <a:spLocks noChangeArrowheads="1"/>
          </p:cNvSpPr>
          <p:nvPr/>
        </p:nvSpPr>
        <p:spPr bwMode="auto">
          <a:xfrm>
            <a:off x="1394520" y="4176936"/>
            <a:ext cx="579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then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Dec </a:t>
            </a:r>
            <a:r>
              <a:rPr lang="en-US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(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SK, 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c’</a:t>
            </a:r>
            <a:r>
              <a:rPr lang="en-US" sz="3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= P(x).</a:t>
            </a:r>
          </a:p>
        </p:txBody>
      </p:sp>
      <p:sp>
        <p:nvSpPr>
          <p:cNvPr id="1688607" name="Rectangle 31"/>
          <p:cNvSpPr>
            <a:spLocks noChangeArrowheads="1"/>
          </p:cNvSpPr>
          <p:nvPr/>
        </p:nvSpPr>
        <p:spPr bwMode="auto">
          <a:xfrm>
            <a:off x="5052120" y="3795936"/>
            <a:ext cx="2362200" cy="609600"/>
          </a:xfrm>
          <a:prstGeom prst="rect">
            <a:avLst/>
          </a:prstGeom>
          <a:solidFill>
            <a:srgbClr val="FFFF99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lnSpc>
                <a:spcPct val="100000"/>
              </a:lnSpc>
            </a:pPr>
            <a:endParaRPr lang="en-US" sz="1800">
              <a:solidFill>
                <a:srgbClr val="00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4298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88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88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88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88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88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88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8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8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8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8598" grpId="0"/>
      <p:bldP spid="1688599" grpId="0" animBg="1"/>
      <p:bldP spid="1688599" grpId="1" animBg="1"/>
      <p:bldP spid="1688600" grpId="0"/>
      <p:bldP spid="1688600" grpId="1"/>
      <p:bldP spid="1688601" grpId="0"/>
      <p:bldP spid="1688602" grpId="0"/>
      <p:bldP spid="1688603" grpId="0"/>
      <p:bldP spid="1688604" grpId="0"/>
      <p:bldP spid="1688605" grpId="0"/>
      <p:bldP spid="16886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Fully Homomorphic Encryption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32233" y="1145166"/>
            <a:ext cx="7315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>
              <a:buFont typeface="Arial" charset="0"/>
              <a:buChar char="–"/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First Defined: </a:t>
            </a:r>
            <a:b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  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“Privacy homomorphism”</a:t>
            </a:r>
            <a:b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  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[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Rivest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Adleman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Dertouzos</a:t>
            </a:r>
            <a: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78]</a:t>
            </a:r>
            <a:br>
              <a:rPr lang="en-US" sz="18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motivation: searching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encrypted data</a:t>
            </a:r>
          </a:p>
          <a:p>
            <a:pPr>
              <a:buFont typeface="Arial" charset="0"/>
              <a:buChar char="►"/>
              <a:tabLst>
                <a:tab pos="7029450" algn="r"/>
              </a:tabLst>
            </a:pP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Rectangle 5"/>
              <p:cNvSpPr>
                <a:spLocks noChangeArrowheads="1"/>
              </p:cNvSpPr>
              <p:nvPr/>
            </p:nvSpPr>
            <p:spPr bwMode="auto">
              <a:xfrm>
                <a:off x="330713" y="2654052"/>
                <a:ext cx="8489759" cy="18546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marL="342900" indent="-342900" algn="l" eaLnBrk="0" hangingPunct="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0000CC"/>
                    </a:solidFill>
                    <a:latin typeface="Arial" charset="0"/>
                    <a:cs typeface="Arial" charset="0"/>
                  </a:rPr>
                  <a:t> Limited homomorphism: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RSA 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&amp; El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Gamal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multiplicatively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homomorphic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charset="0"/>
                    <a:cs typeface="Arial" charset="0"/>
                  </a:rPr>
                  <a:t>multiply </a:t>
                </a:r>
                <a:r>
                  <a:rPr lang="en-US" sz="2400" dirty="0" err="1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charset="0"/>
                    <a:cs typeface="Arial" charset="0"/>
                  </a:rPr>
                  <a:t>ciphertexts</a:t>
                </a:r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  <a:cs typeface="Arial" charset="0"/>
                      </a:rPr>
                      <m:t>↦</m:t>
                    </m:r>
                  </m:oMath>
                </a14:m>
                <a:r>
                  <a:rPr lang="en-US" sz="2400" dirty="0" smtClean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charset="0"/>
                    <a:cs typeface="Arial" charset="0"/>
                  </a:rPr>
                  <a:t> multiply plaintext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GM 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&amp; </a:t>
                </a:r>
                <a:r>
                  <a:rPr lang="en-US" sz="2400" dirty="0" err="1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Paillier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: additively </a:t>
                </a: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homomorphic</a:t>
                </a:r>
                <a:b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en-US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rial" charset="0"/>
                    <a:cs typeface="Arial" charset="0"/>
                  </a:rPr>
                  <a:t>plaintext in exponent</a:t>
                </a:r>
                <a:br>
                  <a:rPr lang="en-US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rial" charset="0"/>
                    <a:cs typeface="Arial" charset="0"/>
                  </a:rPr>
                </a:br>
                <a:r>
                  <a:rPr lang="en-US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rial" charset="0"/>
                    <a:cs typeface="Arial" charset="0"/>
                  </a:rPr>
                  <a:t>multiply </a:t>
                </a:r>
                <a:r>
                  <a:rPr lang="en-US" sz="2400" dirty="0" err="1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rial" charset="0"/>
                    <a:cs typeface="Arial" charset="0"/>
                  </a:rPr>
                  <a:t>ciphertext</a:t>
                </a:r>
                <a:r>
                  <a:rPr lang="en-US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cs typeface="Arial" charset="0"/>
                      </a:rPr>
                      <m:t>↦</m:t>
                    </m:r>
                  </m:oMath>
                </a14:m>
                <a:r>
                  <a:rPr lang="en-US" sz="2400" dirty="0" smtClean="0">
                    <a:solidFill>
                      <a:schemeClr val="accent6">
                        <a:lumMod val="40000"/>
                        <a:lumOff val="60000"/>
                      </a:schemeClr>
                    </a:solidFill>
                    <a:latin typeface="Arial" charset="0"/>
                    <a:cs typeface="Arial" charset="0"/>
                  </a:rPr>
                  <a:t> add plaintext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Quadratic formulas</a:t>
                </a:r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/>
                </a:r>
                <a:b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</a:b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[BGN 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05] </a:t>
                </a:r>
                <a:r>
                  <a:rPr lang="en-US" sz="2000" dirty="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[</a:t>
                </a:r>
                <a:r>
                  <a:rPr lang="en-US" sz="20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GHV 10]</a:t>
                </a:r>
              </a:p>
            </p:txBody>
          </p:sp>
        </mc:Choice>
        <mc:Fallback xmlns="">
          <p:sp>
            <p:nvSpPr>
              <p:cNvPr id="10245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713" y="2654052"/>
                <a:ext cx="8489759" cy="1854696"/>
              </a:xfrm>
              <a:prstGeom prst="rect">
                <a:avLst/>
              </a:prstGeom>
              <a:blipFill rotWithShape="0">
                <a:blip r:embed="rId4"/>
                <a:stretch>
                  <a:fillRect l="-933" t="-31803" b="-357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9933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940313" y="2971800"/>
            <a:ext cx="7543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>
              <a:lnSpc>
                <a:spcPct val="100000"/>
              </a:lnSpc>
              <a:buFont typeface="Arial" charset="0"/>
              <a:buChar char="–"/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2874" y="2965356"/>
            <a:ext cx="4027638" cy="1831796"/>
            <a:chOff x="5152874" y="2965356"/>
            <a:chExt cx="4027638" cy="1831796"/>
          </a:xfrm>
        </p:grpSpPr>
        <p:sp>
          <p:nvSpPr>
            <p:cNvPr id="10258" name="Line 21"/>
            <p:cNvSpPr>
              <a:spLocks noChangeShapeType="1"/>
            </p:cNvSpPr>
            <p:nvPr/>
          </p:nvSpPr>
          <p:spPr bwMode="auto">
            <a:xfrm flipV="1">
              <a:off x="6001848" y="3613055"/>
              <a:ext cx="670272" cy="7984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59" name="Line 22"/>
            <p:cNvSpPr>
              <a:spLocks noChangeShapeType="1"/>
            </p:cNvSpPr>
            <p:nvPr/>
          </p:nvSpPr>
          <p:spPr bwMode="auto">
            <a:xfrm flipH="1" flipV="1">
              <a:off x="6764178" y="3623182"/>
              <a:ext cx="273227" cy="6786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260" name="Line 23"/>
            <p:cNvSpPr>
              <a:spLocks noChangeShapeType="1"/>
            </p:cNvSpPr>
            <p:nvPr/>
          </p:nvSpPr>
          <p:spPr bwMode="auto">
            <a:xfrm flipH="1" flipV="1">
              <a:off x="6898730" y="3566290"/>
              <a:ext cx="1349753" cy="714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4" name="Oval 17"/>
                <p:cNvSpPr>
                  <a:spLocks noChangeArrowheads="1"/>
                </p:cNvSpPr>
                <p:nvPr/>
              </p:nvSpPr>
              <p:spPr bwMode="auto">
                <a:xfrm>
                  <a:off x="5152874" y="4260756"/>
                  <a:ext cx="1295400" cy="533400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254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52874" y="4260756"/>
                  <a:ext cx="1295400" cy="533400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5" name="Oval 18"/>
                <p:cNvSpPr>
                  <a:spLocks noChangeArrowheads="1"/>
                </p:cNvSpPr>
                <p:nvPr/>
              </p:nvSpPr>
              <p:spPr bwMode="auto">
                <a:xfrm>
                  <a:off x="6500318" y="4263752"/>
                  <a:ext cx="1295400" cy="533400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255" name="Oval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00318" y="4263752"/>
                  <a:ext cx="1295400" cy="533400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6" name="Oval 19"/>
                <p:cNvSpPr>
                  <a:spLocks noChangeArrowheads="1"/>
                </p:cNvSpPr>
                <p:nvPr/>
              </p:nvSpPr>
              <p:spPr bwMode="auto">
                <a:xfrm>
                  <a:off x="7885112" y="4260756"/>
                  <a:ext cx="1295400" cy="533400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Sup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p>
                        </m:sSubSup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256" name="Oval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885112" y="4260756"/>
                  <a:ext cx="1295400" cy="533400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57" name="Oval 20"/>
                <p:cNvSpPr>
                  <a:spLocks noChangeArrowheads="1"/>
                </p:cNvSpPr>
                <p:nvPr/>
              </p:nvSpPr>
              <p:spPr bwMode="auto">
                <a:xfrm>
                  <a:off x="6519720" y="3193956"/>
                  <a:ext cx="457200" cy="457200"/>
                </a:xfrm>
                <a:prstGeom prst="ellipse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10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×</m:t>
                        </m:r>
                      </m:oMath>
                    </m:oMathPara>
                  </a14:m>
                  <a:endParaRPr lang="en-US" sz="1800" dirty="0">
                    <a:solidFill>
                      <a:srgbClr val="000000"/>
                    </a:solidFill>
                    <a:latin typeface="Verdan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257" name="Oval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519720" y="3193956"/>
                  <a:ext cx="457200" cy="457200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61" name="Line 24"/>
            <p:cNvSpPr>
              <a:spLocks noChangeShapeType="1"/>
            </p:cNvSpPr>
            <p:nvPr/>
          </p:nvSpPr>
          <p:spPr bwMode="auto">
            <a:xfrm flipV="1">
              <a:off x="6748320" y="2965356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100000"/>
                </a:lnSpc>
              </a:pPr>
              <a:endParaRPr lang="en-US" sz="1800">
                <a:solidFill>
                  <a:srgbClr val="000000"/>
                </a:solidFill>
                <a:latin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62" name="Rectangle 25"/>
                <p:cNvSpPr>
                  <a:spLocks noChangeArrowheads="1"/>
                </p:cNvSpPr>
                <p:nvPr/>
              </p:nvSpPr>
              <p:spPr bwMode="auto">
                <a:xfrm>
                  <a:off x="6990162" y="2974805"/>
                  <a:ext cx="2055478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r" eaLnBrk="0" hangingPunct="0">
                    <a:lnSpc>
                      <a:spcPct val="100000"/>
                    </a:lnSpc>
                    <a:buFont typeface="Arial" charset="0"/>
                    <a:buNone/>
                  </a:pPr>
                  <a14:m>
                    <m:oMathPara xmlns:m="http://schemas.openxmlformats.org/officeDocument/2006/math">
                      <m:oMathParaPr>
                        <m:jc m:val="righ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≡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≡</m:t>
                        </m:r>
                      </m:oMath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Arial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accent1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Arial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1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  <a:cs typeface="Arial" charset="0"/>
                              </a:rPr>
                              <m:t>𝑒</m:t>
                            </m:r>
                          </m:sup>
                        </m:sSup>
                      </m:oMath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(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mod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𝑛</m:t>
                        </m:r>
                        <m:r>
                          <a:rPr lang="en-US" sz="2400" b="0" i="1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262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90162" y="2974805"/>
                  <a:ext cx="2055478" cy="83820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8759" r="-2374" b="-328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330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94395" name="Rectangle 27"/>
          <p:cNvSpPr>
            <a:spLocks noChangeArrowheads="1"/>
          </p:cNvSpPr>
          <p:nvPr/>
        </p:nvSpPr>
        <p:spPr bwMode="auto">
          <a:xfrm>
            <a:off x="330712" y="4845440"/>
            <a:ext cx="86337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42900" indent="-342900" algn="l" eaLnBrk="0" hangingPunct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Non-compact homomorphic </a:t>
            </a:r>
            <a:r>
              <a:rPr lang="en-US" sz="2400" b="1" dirty="0">
                <a:solidFill>
                  <a:srgbClr val="008000"/>
                </a:solidFill>
                <a:latin typeface="Arial" charset="0"/>
                <a:cs typeface="Arial" charset="0"/>
              </a:rPr>
              <a:t>encryption</a:t>
            </a:r>
            <a:r>
              <a:rPr lang="en-US" sz="2400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Based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on Yao garbled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circuits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[SYY 99] [MGH 08]: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c* grows </a:t>
            </a:r>
            <a:r>
              <a:rPr lang="en-US" sz="24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exp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with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degree/depth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[IP 07] branching programs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778879" y="712967"/>
            <a:ext cx="4329625" cy="1275873"/>
            <a:chOff x="1066800" y="4572000"/>
            <a:chExt cx="6934200" cy="2286000"/>
          </a:xfrm>
        </p:grpSpPr>
        <p:pic>
          <p:nvPicPr>
            <p:cNvPr id="30" name="Picture 2" descr="wanted~1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572000"/>
              <a:ext cx="69342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1941245" y="5139140"/>
              <a:ext cx="5568373" cy="1488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66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 smtClean="0">
                  <a:latin typeface="Bernard MT Condensed" panose="02050806060905020404" pitchFamily="18" charset="0"/>
                </a:rPr>
                <a:t>Since 1978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000" b="1" dirty="0" err="1" smtClean="0">
                  <a:solidFill>
                    <a:srgbClr val="000066"/>
                  </a:solidFill>
                </a:rPr>
                <a:t>Eval</a:t>
              </a:r>
              <a:r>
                <a:rPr lang="en-US" sz="2000" dirty="0">
                  <a:solidFill>
                    <a:srgbClr val="000066"/>
                  </a:solidFill>
                </a:rPr>
                <a:t>: </a:t>
              </a:r>
              <a:r>
                <a:rPr lang="en-US" sz="2000" i="1" dirty="0">
                  <a:solidFill>
                    <a:srgbClr val="000066"/>
                  </a:solidFill>
                </a:rPr>
                <a:t>P</a:t>
              </a:r>
              <a:r>
                <a:rPr lang="en-US" sz="2000" i="1" dirty="0" smtClean="0">
                  <a:solidFill>
                    <a:srgbClr val="000066"/>
                  </a:solidFill>
                </a:rPr>
                <a:t>, </a:t>
              </a:r>
              <a:r>
                <a:rPr lang="en-US" sz="2000" dirty="0" err="1">
                  <a:solidFill>
                    <a:srgbClr val="000066"/>
                  </a:solidFill>
                </a:rPr>
                <a:t>Enc</a:t>
              </a:r>
              <a:r>
                <a:rPr lang="en-US" sz="2000" i="1" dirty="0">
                  <a:solidFill>
                    <a:srgbClr val="000066"/>
                  </a:solidFill>
                </a:rPr>
                <a:t>(x)</a:t>
              </a:r>
              <a:r>
                <a:rPr lang="en-US" sz="2000" i="1" dirty="0">
                  <a:solidFill>
                    <a:srgbClr val="000066"/>
                  </a:solidFill>
                  <a:sym typeface="Symbol" pitchFamily="18" charset="2"/>
                </a:rPr>
                <a:t></a:t>
              </a:r>
              <a:r>
                <a:rPr lang="en-US" sz="2000" dirty="0">
                  <a:solidFill>
                    <a:srgbClr val="000066"/>
                  </a:solidFill>
                  <a:sym typeface="Symbol" pitchFamily="18" charset="2"/>
                </a:rPr>
                <a:t></a:t>
              </a:r>
              <a:r>
                <a:rPr lang="en-US" sz="2000" i="1" dirty="0">
                  <a:solidFill>
                    <a:srgbClr val="000066"/>
                  </a:solidFill>
                  <a:sym typeface="Symbol" pitchFamily="18" charset="2"/>
                </a:rPr>
                <a:t> </a:t>
              </a:r>
              <a:r>
                <a:rPr lang="en-US" sz="2000" dirty="0" err="1" smtClean="0">
                  <a:solidFill>
                    <a:srgbClr val="000066"/>
                  </a:solidFill>
                  <a:sym typeface="Symbol" pitchFamily="18" charset="2"/>
                </a:rPr>
                <a:t>Enc</a:t>
              </a:r>
              <a:r>
                <a:rPr lang="en-US" sz="2000" i="1" dirty="0" smtClean="0">
                  <a:solidFill>
                    <a:srgbClr val="000066"/>
                  </a:solidFill>
                  <a:sym typeface="Symbol" pitchFamily="18" charset="2"/>
                </a:rPr>
                <a:t>(P(x</a:t>
              </a:r>
              <a:r>
                <a:rPr lang="en-US" sz="2000" i="1" dirty="0">
                  <a:solidFill>
                    <a:srgbClr val="000066"/>
                  </a:solidFill>
                  <a:sym typeface="Symbol" pitchFamily="18" charset="2"/>
                </a:rPr>
                <a:t>))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2932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uiExpand="1" build="p"/>
      <p:bldP spid="159439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9|4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9.3|14.5|12.5|18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3.7|5.1"/>
</p:tagLst>
</file>

<file path=ppt/theme/theme1.xml><?xml version="1.0" encoding="utf-8"?>
<a:theme xmlns:a="http://schemas.openxmlformats.org/drawingml/2006/main" name="1_RSA2006ConferenceTemplate1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1_RSA2006ConferenceTemplat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rayGrad">
  <a:themeElements>
    <a:clrScheme name="">
      <a:dk1>
        <a:srgbClr val="000000"/>
      </a:dk1>
      <a:lt1>
        <a:srgbClr val="B2B2B2"/>
      </a:lt1>
      <a:dk2>
        <a:srgbClr val="FFFFFF"/>
      </a:dk2>
      <a:lt2>
        <a:srgbClr val="969696"/>
      </a:lt2>
      <a:accent1>
        <a:srgbClr val="2D5DAD"/>
      </a:accent1>
      <a:accent2>
        <a:srgbClr val="FF0000"/>
      </a:accent2>
      <a:accent3>
        <a:srgbClr val="D5D5D5"/>
      </a:accent3>
      <a:accent4>
        <a:srgbClr val="000000"/>
      </a:accent4>
      <a:accent5>
        <a:srgbClr val="ADB6D3"/>
      </a:accent5>
      <a:accent6>
        <a:srgbClr val="E70000"/>
      </a:accent6>
      <a:hlink>
        <a:srgbClr val="FF6600"/>
      </a:hlink>
      <a:folHlink>
        <a:srgbClr val="FFCC00"/>
      </a:folHlink>
    </a:clrScheme>
    <a:fontScheme name="RSA2006ConferenceTemplate1">
      <a:majorFont>
        <a:latin typeface="Arial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A427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SA2006ConferenceTemplate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6666FF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00008A"/>
        </a:accent6>
        <a:hlink>
          <a:srgbClr val="808080"/>
        </a:hlink>
        <a:folHlink>
          <a:srgbClr val="1C1C1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ayGrad" id="{AC33B15E-531F-4EDC-9FD8-00A6A502C5EF}" vid="{0D622079-7D32-47F8-9533-708972CB1B5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47163</TotalTime>
  <Words>2176</Words>
  <Application>Microsoft Office PowerPoint</Application>
  <PresentationFormat>On-screen Show (4:3)</PresentationFormat>
  <Paragraphs>375</Paragraphs>
  <Slides>42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Bernard MT Condensed</vt:lpstr>
      <vt:lpstr>Cambria Math</vt:lpstr>
      <vt:lpstr>cmr12</vt:lpstr>
      <vt:lpstr>Courier New</vt:lpstr>
      <vt:lpstr>Stencil</vt:lpstr>
      <vt:lpstr>Symbol</vt:lpstr>
      <vt:lpstr>Times New Roman</vt:lpstr>
      <vt:lpstr>Verdana</vt:lpstr>
      <vt:lpstr>Wingdings</vt:lpstr>
      <vt:lpstr>1_RSA2006ConferenceTemplate1</vt:lpstr>
      <vt:lpstr>GrayGrad</vt:lpstr>
      <vt:lpstr>Equation</vt:lpstr>
      <vt:lpstr>Information Security – Theory vs. Reality   0368-4474, Winter 2015-2016  Lecture 11: Fully homomorphic encryption </vt:lpstr>
      <vt:lpstr>Fully Homomorphic Encryption</vt:lpstr>
      <vt:lpstr>Confidentiality of static data: plain encryption</vt:lpstr>
      <vt:lpstr>Confidentiality of data inside computation: Fully Homomorphic Encryption</vt:lpstr>
      <vt:lpstr>Fully Homomorphic Encryption</vt:lpstr>
      <vt:lpstr>Example 1: Private search</vt:lpstr>
      <vt:lpstr>Example 2: Private Cloud Computing</vt:lpstr>
      <vt:lpstr>Fully Homomorphic Encryption</vt:lpstr>
      <vt:lpstr>History of Fully Homomorphic Encryption</vt:lpstr>
      <vt:lpstr>Fully Homomorphic Encryption</vt:lpstr>
      <vt:lpstr>Constructing fully-homomoprhic encryption assuming hardness of approximate GCD</vt:lpstr>
      <vt:lpstr>A Roadmap</vt:lpstr>
      <vt:lpstr>Secret-key Homomorphic Encryption</vt:lpstr>
      <vt:lpstr>Secret-key Homomorphic Encryption</vt:lpstr>
      <vt:lpstr>Problems</vt:lpstr>
      <vt:lpstr>Problems</vt:lpstr>
      <vt:lpstr>Public-key Homomorphic Encryption</vt:lpstr>
      <vt:lpstr>Public-key Homomorphic Encryption</vt:lpstr>
      <vt:lpstr>Public-key Homomorphic Encryption</vt:lpstr>
      <vt:lpstr>Public-key Homomorphic Encryption</vt:lpstr>
      <vt:lpstr>Public-key Homomorphic Encryption</vt:lpstr>
      <vt:lpstr>A Roadmap</vt:lpstr>
      <vt:lpstr>How “Somewhat” Homomorphic is this?</vt:lpstr>
      <vt:lpstr>Bootstrapping: from “somewhat HE” to “fully HE”</vt:lpstr>
      <vt:lpstr>Bootstrapping: from “somewhat HE” to “fully HE”</vt:lpstr>
      <vt:lpstr>Is our Scheme “Bootstrappable”?</vt:lpstr>
      <vt:lpstr>Security</vt:lpstr>
      <vt:lpstr>The Approximate GCD Assumption</vt:lpstr>
      <vt:lpstr>PowerPoint Presentation</vt:lpstr>
      <vt:lpstr>Progress in FHE</vt:lpstr>
      <vt:lpstr>Multi-key FHE</vt:lpstr>
      <vt:lpstr>Multi-key FHE</vt:lpstr>
      <vt:lpstr>Fully Homomorphic Encryption</vt:lpstr>
      <vt:lpstr>Protecting memory using Oblivious RAM</vt:lpstr>
      <vt:lpstr>Motivation: memory/storage attacks</vt:lpstr>
      <vt:lpstr>Protecting against memory attack</vt:lpstr>
      <vt:lpstr>Protecting memory content from leakage</vt:lpstr>
      <vt:lpstr>Protecting memory content from corruption</vt:lpstr>
      <vt:lpstr>Oblivious RAM [Goldreich Ostrovsky ‘96]… Protecting against memory access leakage</vt:lpstr>
      <vt:lpstr>“Simple ORAM” construction [Chung Pass ‘13]</vt:lpstr>
      <vt:lpstr>Simple ORAM” construction: reading</vt:lpstr>
      <vt:lpstr>Simple “ORAM” construction: further details</vt:lpstr>
    </vt:vector>
  </TitlesOfParts>
  <Company>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Security: Theory vs. Reality</dc:title>
  <dc:creator>Eran Tromer</dc:creator>
  <cp:lastModifiedBy>Eran</cp:lastModifiedBy>
  <cp:revision>896</cp:revision>
  <cp:lastPrinted>1999-07-27T16:32:36Z</cp:lastPrinted>
  <dcterms:created xsi:type="dcterms:W3CDTF">2006-01-14T22:20:18Z</dcterms:created>
  <dcterms:modified xsi:type="dcterms:W3CDTF">2015-12-29T18:08:14Z</dcterms:modified>
</cp:coreProperties>
</file>